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61" r:id="rId3"/>
    <p:sldId id="258" r:id="rId4"/>
    <p:sldId id="274" r:id="rId5"/>
    <p:sldId id="275" r:id="rId6"/>
    <p:sldId id="276" r:id="rId7"/>
    <p:sldId id="277" r:id="rId8"/>
    <p:sldId id="267" r:id="rId9"/>
    <p:sldId id="268" r:id="rId10"/>
    <p:sldId id="269" r:id="rId11"/>
    <p:sldId id="270" r:id="rId12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92C2-9A23-4DE6-AA9E-3BB03A71CF9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BE85-B591-40D5-B8CC-07E21351D2B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92C2-9A23-4DE6-AA9E-3BB03A71CF9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BE85-B591-40D5-B8CC-07E21351D2B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0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8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92C2-9A23-4DE6-AA9E-3BB03A71CF9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BE85-B591-40D5-B8CC-07E21351D2B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92C2-9A23-4DE6-AA9E-3BB03A71CF9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BE85-B591-40D5-B8CC-07E21351D2B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330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095" indent="0">
              <a:buNone/>
              <a:defRPr sz="1600" b="1"/>
            </a:lvl6pPr>
            <a:lvl7pPr marL="2741295" indent="0">
              <a:buNone/>
              <a:defRPr sz="1600" b="1"/>
            </a:lvl7pPr>
            <a:lvl8pPr marL="3197860" indent="0">
              <a:buNone/>
              <a:defRPr sz="1600" b="1"/>
            </a:lvl8pPr>
            <a:lvl9pPr marL="365506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330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095" indent="0">
              <a:buNone/>
              <a:defRPr sz="1600" b="1"/>
            </a:lvl6pPr>
            <a:lvl7pPr marL="2741295" indent="0">
              <a:buNone/>
              <a:defRPr sz="1600" b="1"/>
            </a:lvl7pPr>
            <a:lvl8pPr marL="3197860" indent="0">
              <a:buNone/>
              <a:defRPr sz="1600" b="1"/>
            </a:lvl8pPr>
            <a:lvl9pPr marL="365506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92C2-9A23-4DE6-AA9E-3BB03A71CF9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BE85-B591-40D5-B8CC-07E21351D2B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92C2-9A23-4DE6-AA9E-3BB03A71CF9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BE85-B591-40D5-B8CC-07E21351D2B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92C2-9A23-4DE6-AA9E-3BB03A71CF9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BE85-B591-40D5-B8CC-07E21351D2B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457206" y="143510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3765" indent="0">
              <a:buNone/>
              <a:defRPr sz="1000"/>
            </a:lvl3pPr>
            <a:lvl4pPr marL="1370330" indent="0">
              <a:buNone/>
              <a:defRPr sz="900"/>
            </a:lvl4pPr>
            <a:lvl5pPr marL="1827530" indent="0">
              <a:buNone/>
              <a:defRPr sz="900"/>
            </a:lvl5pPr>
            <a:lvl6pPr marL="2284095" indent="0">
              <a:buNone/>
              <a:defRPr sz="900"/>
            </a:lvl6pPr>
            <a:lvl7pPr marL="2741295" indent="0">
              <a:buNone/>
              <a:defRPr sz="900"/>
            </a:lvl7pPr>
            <a:lvl8pPr marL="3197860" indent="0">
              <a:buNone/>
              <a:defRPr sz="900"/>
            </a:lvl8pPr>
            <a:lvl9pPr marL="365506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92C2-9A23-4DE6-AA9E-3BB03A71CF9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BE85-B591-40D5-B8CC-07E21351D2B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3765" indent="0">
              <a:buNone/>
              <a:defRPr sz="2400"/>
            </a:lvl3pPr>
            <a:lvl4pPr marL="1370330" indent="0">
              <a:buNone/>
              <a:defRPr sz="2000"/>
            </a:lvl4pPr>
            <a:lvl5pPr marL="1827530" indent="0">
              <a:buNone/>
              <a:defRPr sz="2000"/>
            </a:lvl5pPr>
            <a:lvl6pPr marL="2284095" indent="0">
              <a:buNone/>
              <a:defRPr sz="2000"/>
            </a:lvl6pPr>
            <a:lvl7pPr marL="2741295" indent="0">
              <a:buNone/>
              <a:defRPr sz="2000"/>
            </a:lvl7pPr>
            <a:lvl8pPr marL="3197860" indent="0">
              <a:buNone/>
              <a:defRPr sz="2000"/>
            </a:lvl8pPr>
            <a:lvl9pPr marL="365506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3765" indent="0">
              <a:buNone/>
              <a:defRPr sz="1000"/>
            </a:lvl3pPr>
            <a:lvl4pPr marL="1370330" indent="0">
              <a:buNone/>
              <a:defRPr sz="900"/>
            </a:lvl4pPr>
            <a:lvl5pPr marL="1827530" indent="0">
              <a:buNone/>
              <a:defRPr sz="900"/>
            </a:lvl5pPr>
            <a:lvl6pPr marL="2284095" indent="0">
              <a:buNone/>
              <a:defRPr sz="900"/>
            </a:lvl6pPr>
            <a:lvl7pPr marL="2741295" indent="0">
              <a:buNone/>
              <a:defRPr sz="900"/>
            </a:lvl7pPr>
            <a:lvl8pPr marL="3197860" indent="0">
              <a:buNone/>
              <a:defRPr sz="900"/>
            </a:lvl8pPr>
            <a:lvl9pPr marL="365506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92C2-9A23-4DE6-AA9E-3BB03A71CF9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BE85-B591-40D5-B8CC-07E21351D2B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92C2-9A23-4DE6-AA9E-3BB03A71CF9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BE85-B591-40D5-B8CC-07E21351D2B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92C2-9A23-4DE6-AA9E-3BB03A71CF9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BE85-B591-40D5-B8CC-07E21351D2B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374" tIns="45690" rIns="91374" bIns="4569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374" tIns="45690" rIns="91374" bIns="4569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374" tIns="45690" rIns="91374" bIns="456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fld id="{DB6B92C2-9A23-4DE6-AA9E-3BB03A71CF9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t>20/12/2018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374" tIns="45690" rIns="91374" bIns="456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374" tIns="45690" rIns="91374" bIns="456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fld id="{F993BE85-B591-40D5-B8CC-07E21351D2B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315" indent="-285750" algn="l" defTabSz="913765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30" indent="-228600" algn="l" defTabSz="913765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695" indent="-228600" algn="l" defTabSz="913765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95" indent="-228600" algn="l" defTabSz="913765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460" indent="-228600" algn="l" defTabSz="913765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660" indent="-228600" algn="l" defTabSz="913765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6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6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40" y="2987907"/>
            <a:ext cx="1783719" cy="16255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45340" y="660381"/>
            <a:ext cx="61852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Avanzando con </a:t>
            </a:r>
            <a:endParaRPr lang="" altLang="es-ES" sz="7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290" name="Picture 2" descr="[Heatmap figure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3" y="3468706"/>
            <a:ext cx="1877123" cy="18771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http://upload.wikimedia.org/wikipedia/commons/1/12/Manhattan_Pl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649" y="4553207"/>
            <a:ext cx="2797322" cy="10887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c431376.r76.cf2.rackcdn.com/815/fnins-03-055/image_m/fnins-03-055-g0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650" y="2499499"/>
            <a:ext cx="1608706" cy="15411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7" name="Picture 9" descr="DNA Stra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748" y="3747265"/>
            <a:ext cx="1958765" cy="14690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38" y="5867333"/>
            <a:ext cx="1762297" cy="861145"/>
          </a:xfrm>
          <a:prstGeom prst="rect">
            <a:avLst/>
          </a:prstGeom>
        </p:spPr>
      </p:pic>
      <p:pic>
        <p:nvPicPr>
          <p:cNvPr id="2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3717" y="760337"/>
            <a:ext cx="1116123" cy="10003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/>
          <p:cNvSpPr txBox="1"/>
          <p:nvPr/>
        </p:nvSpPr>
        <p:spPr>
          <a:xfrm>
            <a:off x="0" y="188644"/>
            <a:ext cx="9144000" cy="767080"/>
          </a:xfrm>
          <a:prstGeom prst="rect">
            <a:avLst/>
          </a:prstGeom>
          <a:noFill/>
        </p:spPr>
        <p:txBody>
          <a:bodyPr wrap="square" lIns="91374" tIns="45690" rIns="91374" bIns="45690" rtlCol="0">
            <a:spAutoFit/>
          </a:bodyPr>
          <a:lstStyle/>
          <a:p>
            <a:pPr defTabSz="913765"/>
            <a:r>
              <a:rPr lang="en-US" altLang="en-US" sz="4400" dirty="0">
                <a:solidFill>
                  <a:srgbClr val="C00000"/>
                </a:solidFill>
              </a:rPr>
              <a:t>Ejercicios</a:t>
            </a:r>
          </a:p>
        </p:txBody>
      </p:sp>
      <p:sp>
        <p:nvSpPr>
          <p:cNvPr id="5" name="20 CuadroTexto"/>
          <p:cNvSpPr txBox="1">
            <a:spLocks noChangeArrowheads="1"/>
          </p:cNvSpPr>
          <p:nvPr/>
        </p:nvSpPr>
        <p:spPr bwMode="auto">
          <a:xfrm>
            <a:off x="610235" y="1491615"/>
            <a:ext cx="7244715" cy="70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4" tIns="45690" rIns="91374" bIns="456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" altLang="en-US" sz="2000" dirty="0"/>
              <a:t>13</a:t>
            </a:r>
            <a:r>
              <a:rPr lang="en-US" altLang="es-ES" sz="2000" dirty="0"/>
              <a:t>. </a:t>
            </a:r>
            <a:r>
              <a:rPr lang="en-US" altLang="es-ES" sz="2000" dirty="0" err="1"/>
              <a:t>Aplica</a:t>
            </a:r>
            <a:r>
              <a:rPr lang="en-US" altLang="es-ES" sz="2000" dirty="0"/>
              <a:t> la </a:t>
            </a:r>
            <a:r>
              <a:rPr lang="en-US" altLang="es-ES" sz="2000" dirty="0" err="1"/>
              <a:t>corrección</a:t>
            </a:r>
            <a:r>
              <a:rPr lang="en-US" altLang="es-ES" sz="2000" dirty="0"/>
              <a:t> de false discovery rate a los </a:t>
            </a:r>
            <a:r>
              <a:rPr lang="en-US" altLang="es-ES" sz="2000" dirty="0" err="1"/>
              <a:t>resultados</a:t>
            </a:r>
            <a:r>
              <a:rPr lang="en-US" altLang="es-ES" sz="2000" dirty="0"/>
              <a:t> de los dos </a:t>
            </a:r>
            <a:r>
              <a:rPr lang="en-US" altLang="es-ES" sz="2000" dirty="0" err="1"/>
              <a:t>ejercicios</a:t>
            </a:r>
            <a:r>
              <a:rPr lang="en-US" altLang="es-ES" sz="2000" dirty="0"/>
              <a:t> </a:t>
            </a:r>
            <a:r>
              <a:rPr lang="en-US" altLang="es-ES" sz="2000" dirty="0" err="1"/>
              <a:t>anteriores</a:t>
            </a:r>
            <a:r>
              <a:rPr lang="en-US" altLang="es-ES" sz="2000" dirty="0"/>
              <a:t>.</a:t>
            </a:r>
            <a:endParaRPr lang="" altLang="en-US" sz="2000" dirty="0"/>
          </a:p>
        </p:txBody>
      </p:sp>
      <p:sp>
        <p:nvSpPr>
          <p:cNvPr id="7" name="20 CuadroTexto"/>
          <p:cNvSpPr txBox="1">
            <a:spLocks noChangeArrowheads="1"/>
          </p:cNvSpPr>
          <p:nvPr/>
        </p:nvSpPr>
        <p:spPr bwMode="auto">
          <a:xfrm>
            <a:off x="610235" y="2497038"/>
            <a:ext cx="7244715" cy="40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4" tIns="45690" rIns="91374" bIns="456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en-US" altLang="en-US" sz="2000" dirty="0"/>
              <a:t>1</a:t>
            </a:r>
            <a:r>
              <a:rPr lang="" altLang="en-US" sz="2000" dirty="0"/>
              <a:t>4</a:t>
            </a:r>
            <a:r>
              <a:rPr lang="en-US" altLang="es-ES" sz="2000" dirty="0"/>
              <a:t>. </a:t>
            </a:r>
            <a:r>
              <a:rPr lang="es-ES" altLang="en-US" sz="2000" dirty="0"/>
              <a:t>Hemos pasado de 241 resultados a 0. ¿Qué ha sucedido?</a:t>
            </a:r>
            <a:endParaRPr lang="" altLang="en-US" sz="2000" dirty="0"/>
          </a:p>
        </p:txBody>
      </p:sp>
      <p:sp>
        <p:nvSpPr>
          <p:cNvPr id="11" name="20 CuadroTexto">
            <a:extLst>
              <a:ext uri="{FF2B5EF4-FFF2-40B4-BE49-F238E27FC236}">
                <a16:creationId xmlns:a16="http://schemas.microsoft.com/office/drawing/2014/main" id="{589480E4-E306-493F-B56D-2EF423D16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5" y="3194684"/>
            <a:ext cx="7244715" cy="70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4" tIns="45690" rIns="91374" bIns="456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en-US" altLang="en-US" sz="2000" dirty="0"/>
              <a:t>1</a:t>
            </a:r>
            <a:r>
              <a:rPr lang="" altLang="en-US" sz="2000" dirty="0"/>
              <a:t>5</a:t>
            </a:r>
            <a:r>
              <a:rPr lang="en-US" altLang="es-ES" sz="2000" dirty="0"/>
              <a:t>. </a:t>
            </a:r>
            <a:r>
              <a:rPr lang="es-ES" altLang="en-US" sz="2000" dirty="0"/>
              <a:t>Utiliza el test de </a:t>
            </a:r>
            <a:r>
              <a:rPr lang="es-ES" altLang="en-US" sz="2000" dirty="0" err="1"/>
              <a:t>wilcoxon</a:t>
            </a:r>
            <a:r>
              <a:rPr lang="es-ES" altLang="en-US" sz="2000" dirty="0"/>
              <a:t> en vez de el test t para hacer las comparaciones de los ejercicios anteriores.</a:t>
            </a:r>
            <a:endParaRPr lang="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0" y="188644"/>
            <a:ext cx="9144000" cy="769381"/>
          </a:xfrm>
          <a:prstGeom prst="rect">
            <a:avLst/>
          </a:prstGeom>
          <a:noFill/>
        </p:spPr>
        <p:txBody>
          <a:bodyPr wrap="square" lIns="91374" tIns="45690" rIns="91374" bIns="45690" rtlCol="0">
            <a:sp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Funciones de la familia </a:t>
            </a:r>
            <a:r>
              <a:rPr lang="es-ES" sz="4400" dirty="0" err="1">
                <a:solidFill>
                  <a:srgbClr val="C00000"/>
                </a:solidFill>
              </a:rPr>
              <a:t>apply</a:t>
            </a:r>
            <a:endParaRPr lang="es-ES" sz="4400" dirty="0">
              <a:solidFill>
                <a:srgbClr val="C00000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990883" y="166624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Programación funcional.</a:t>
            </a:r>
          </a:p>
        </p:txBody>
      </p:sp>
      <p:sp>
        <p:nvSpPr>
          <p:cNvPr id="2" name="1 Flecha derecha"/>
          <p:cNvSpPr/>
          <p:nvPr/>
        </p:nvSpPr>
        <p:spPr>
          <a:xfrm>
            <a:off x="538704" y="1741733"/>
            <a:ext cx="360040" cy="319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21 CuadroTexto">
            <a:extLst>
              <a:ext uri="{FF2B5EF4-FFF2-40B4-BE49-F238E27FC236}">
                <a16:creationId xmlns:a16="http://schemas.microsoft.com/office/drawing/2014/main" id="{9F047E3F-CB71-496F-9ACD-4E182AF00778}"/>
              </a:ext>
            </a:extLst>
          </p:cNvPr>
          <p:cNvSpPr txBox="1"/>
          <p:nvPr/>
        </p:nvSpPr>
        <p:spPr>
          <a:xfrm>
            <a:off x="354718" y="3035043"/>
            <a:ext cx="691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 - Nos evitan la mayor parte de los bucles </a:t>
            </a:r>
            <a:r>
              <a:rPr lang="es-ES" sz="2400" dirty="0" err="1"/>
              <a:t>for</a:t>
            </a:r>
            <a:endParaRPr lang="es-ES" sz="2400" dirty="0"/>
          </a:p>
        </p:txBody>
      </p:sp>
      <p:sp>
        <p:nvSpPr>
          <p:cNvPr id="17" name="21 CuadroTexto">
            <a:extLst>
              <a:ext uri="{FF2B5EF4-FFF2-40B4-BE49-F238E27FC236}">
                <a16:creationId xmlns:a16="http://schemas.microsoft.com/office/drawing/2014/main" id="{CA684F04-A5F8-425A-934E-32C25DF67E28}"/>
              </a:ext>
            </a:extLst>
          </p:cNvPr>
          <p:cNvSpPr txBox="1"/>
          <p:nvPr/>
        </p:nvSpPr>
        <p:spPr>
          <a:xfrm>
            <a:off x="354718" y="3749739"/>
            <a:ext cx="691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 - Generan un código más claro y legible</a:t>
            </a:r>
          </a:p>
        </p:txBody>
      </p:sp>
      <p:sp>
        <p:nvSpPr>
          <p:cNvPr id="19" name="21 CuadroTexto">
            <a:extLst>
              <a:ext uri="{FF2B5EF4-FFF2-40B4-BE49-F238E27FC236}">
                <a16:creationId xmlns:a16="http://schemas.microsoft.com/office/drawing/2014/main" id="{368CE817-FAD1-41E6-82C4-35CC4250B54B}"/>
              </a:ext>
            </a:extLst>
          </p:cNvPr>
          <p:cNvSpPr txBox="1"/>
          <p:nvPr/>
        </p:nvSpPr>
        <p:spPr>
          <a:xfrm>
            <a:off x="354717" y="4464435"/>
            <a:ext cx="8202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 - Nos ayudan a mantener un espacio de trabajo ordenado</a:t>
            </a:r>
          </a:p>
          <a:p>
            <a:r>
              <a:rPr lang="es-ES" sz="2400" dirty="0"/>
              <a:t>(El espacio de trabajo dentro de una función de la familia </a:t>
            </a:r>
            <a:r>
              <a:rPr lang="es-ES" sz="2400" dirty="0" err="1"/>
              <a:t>apply</a:t>
            </a:r>
            <a:r>
              <a:rPr lang="es-ES" sz="2400" dirty="0"/>
              <a:t> está separado del espacio de trabajo global)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CuadroTexto">
            <a:extLst>
              <a:ext uri="{FF2B5EF4-FFF2-40B4-BE49-F238E27FC236}">
                <a16:creationId xmlns:a16="http://schemas.microsoft.com/office/drawing/2014/main" id="{9D028AD4-1E6F-4C8B-B77F-21EAC4E867BF}"/>
              </a:ext>
            </a:extLst>
          </p:cNvPr>
          <p:cNvSpPr txBox="1"/>
          <p:nvPr/>
        </p:nvSpPr>
        <p:spPr>
          <a:xfrm>
            <a:off x="0" y="188644"/>
            <a:ext cx="9144000" cy="769381"/>
          </a:xfrm>
          <a:prstGeom prst="rect">
            <a:avLst/>
          </a:prstGeom>
          <a:noFill/>
        </p:spPr>
        <p:txBody>
          <a:bodyPr wrap="square" lIns="91374" tIns="45690" rIns="91374" bIns="45690" rtlCol="0">
            <a:sp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El repositorio CRAN</a:t>
            </a:r>
          </a:p>
        </p:txBody>
      </p:sp>
      <p:sp>
        <p:nvSpPr>
          <p:cNvPr id="5" name="21 CuadroTexto">
            <a:extLst>
              <a:ext uri="{FF2B5EF4-FFF2-40B4-BE49-F238E27FC236}">
                <a16:creationId xmlns:a16="http://schemas.microsoft.com/office/drawing/2014/main" id="{709DF44F-EE2B-4DC6-BDA9-EA5753D5BF9E}"/>
              </a:ext>
            </a:extLst>
          </p:cNvPr>
          <p:cNvSpPr txBox="1"/>
          <p:nvPr/>
        </p:nvSpPr>
        <p:spPr>
          <a:xfrm>
            <a:off x="1074773" y="1724963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El repositorio oficial de R</a:t>
            </a:r>
          </a:p>
        </p:txBody>
      </p:sp>
      <p:sp>
        <p:nvSpPr>
          <p:cNvPr id="6" name="1 Flecha derecha">
            <a:extLst>
              <a:ext uri="{FF2B5EF4-FFF2-40B4-BE49-F238E27FC236}">
                <a16:creationId xmlns:a16="http://schemas.microsoft.com/office/drawing/2014/main" id="{BA074C2F-1A4B-4BB2-8A53-99BC8DDE4473}"/>
              </a:ext>
            </a:extLst>
          </p:cNvPr>
          <p:cNvSpPr/>
          <p:nvPr/>
        </p:nvSpPr>
        <p:spPr>
          <a:xfrm>
            <a:off x="622594" y="1800456"/>
            <a:ext cx="360040" cy="319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E015BA07-0AEC-4D52-BF70-0AD79F232AD0}"/>
              </a:ext>
            </a:extLst>
          </p:cNvPr>
          <p:cNvSpPr txBox="1"/>
          <p:nvPr/>
        </p:nvSpPr>
        <p:spPr>
          <a:xfrm>
            <a:off x="1074773" y="258267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Más de 10000 paquetes</a:t>
            </a:r>
          </a:p>
        </p:txBody>
      </p:sp>
      <p:sp>
        <p:nvSpPr>
          <p:cNvPr id="8" name="1 Flecha derecha">
            <a:extLst>
              <a:ext uri="{FF2B5EF4-FFF2-40B4-BE49-F238E27FC236}">
                <a16:creationId xmlns:a16="http://schemas.microsoft.com/office/drawing/2014/main" id="{FF11A4B1-7587-4BAA-A0D8-79C21E6261E0}"/>
              </a:ext>
            </a:extLst>
          </p:cNvPr>
          <p:cNvSpPr/>
          <p:nvPr/>
        </p:nvSpPr>
        <p:spPr>
          <a:xfrm>
            <a:off x="622594" y="2658165"/>
            <a:ext cx="360040" cy="319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1 CuadroTexto">
            <a:extLst>
              <a:ext uri="{FF2B5EF4-FFF2-40B4-BE49-F238E27FC236}">
                <a16:creationId xmlns:a16="http://schemas.microsoft.com/office/drawing/2014/main" id="{1125A40E-076C-46F0-8CF6-4CACC315DD7C}"/>
              </a:ext>
            </a:extLst>
          </p:cNvPr>
          <p:cNvSpPr txBox="1"/>
          <p:nvPr/>
        </p:nvSpPr>
        <p:spPr>
          <a:xfrm>
            <a:off x="827584" y="3584393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Para que un paquete sea aceptado en el CRAN tiene que pasar una serie de comprobaciones de calidad y ser compatible al 100% con la distribución base de R.</a:t>
            </a:r>
          </a:p>
        </p:txBody>
      </p:sp>
      <p:sp>
        <p:nvSpPr>
          <p:cNvPr id="10" name="21 CuadroTexto">
            <a:extLst>
              <a:ext uri="{FF2B5EF4-FFF2-40B4-BE49-F238E27FC236}">
                <a16:creationId xmlns:a16="http://schemas.microsoft.com/office/drawing/2014/main" id="{7828DE2C-DD60-4491-A435-5C50CD96D71A}"/>
              </a:ext>
            </a:extLst>
          </p:cNvPr>
          <p:cNvSpPr txBox="1"/>
          <p:nvPr/>
        </p:nvSpPr>
        <p:spPr>
          <a:xfrm>
            <a:off x="827584" y="5042267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Además, todos los paquetes tienen que tener una documentación detallada de sus funciones.</a:t>
            </a:r>
          </a:p>
        </p:txBody>
      </p:sp>
    </p:spTree>
    <p:extLst>
      <p:ext uri="{BB962C8B-B14F-4D97-AF65-F5344CB8AC3E}">
        <p14:creationId xmlns:p14="http://schemas.microsoft.com/office/powerpoint/2010/main" val="88910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CuadroTexto">
            <a:extLst>
              <a:ext uri="{FF2B5EF4-FFF2-40B4-BE49-F238E27FC236}">
                <a16:creationId xmlns:a16="http://schemas.microsoft.com/office/drawing/2014/main" id="{F807166C-E1BB-4FA8-AB9D-0F2036B7E1C0}"/>
              </a:ext>
            </a:extLst>
          </p:cNvPr>
          <p:cNvSpPr txBox="1"/>
          <p:nvPr/>
        </p:nvSpPr>
        <p:spPr>
          <a:xfrm>
            <a:off x="0" y="188644"/>
            <a:ext cx="9144000" cy="769381"/>
          </a:xfrm>
          <a:prstGeom prst="rect">
            <a:avLst/>
          </a:prstGeom>
          <a:noFill/>
        </p:spPr>
        <p:txBody>
          <a:bodyPr wrap="square" lIns="91374" tIns="45690" rIns="91374" bIns="45690" rtlCol="0">
            <a:sp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El repositorio </a:t>
            </a:r>
            <a:r>
              <a:rPr lang="es-ES" sz="4400" dirty="0" err="1">
                <a:solidFill>
                  <a:srgbClr val="C00000"/>
                </a:solidFill>
              </a:rPr>
              <a:t>Bioconductor</a:t>
            </a:r>
            <a:endParaRPr lang="es-ES" sz="4400" dirty="0">
              <a:solidFill>
                <a:srgbClr val="C00000"/>
              </a:solidFill>
            </a:endParaRPr>
          </a:p>
        </p:txBody>
      </p:sp>
      <p:sp>
        <p:nvSpPr>
          <p:cNvPr id="5" name="21 CuadroTexto">
            <a:extLst>
              <a:ext uri="{FF2B5EF4-FFF2-40B4-BE49-F238E27FC236}">
                <a16:creationId xmlns:a16="http://schemas.microsoft.com/office/drawing/2014/main" id="{67C9A0E0-7940-46A3-B56E-5C1E9E409657}"/>
              </a:ext>
            </a:extLst>
          </p:cNvPr>
          <p:cNvSpPr txBox="1"/>
          <p:nvPr/>
        </p:nvSpPr>
        <p:spPr>
          <a:xfrm>
            <a:off x="1074773" y="1724963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El repositorio especializado en análisis bioinformático en R</a:t>
            </a:r>
          </a:p>
        </p:txBody>
      </p:sp>
      <p:sp>
        <p:nvSpPr>
          <p:cNvPr id="6" name="1 Flecha derecha">
            <a:extLst>
              <a:ext uri="{FF2B5EF4-FFF2-40B4-BE49-F238E27FC236}">
                <a16:creationId xmlns:a16="http://schemas.microsoft.com/office/drawing/2014/main" id="{8823B35B-F70C-4298-83C4-744D174530B4}"/>
              </a:ext>
            </a:extLst>
          </p:cNvPr>
          <p:cNvSpPr/>
          <p:nvPr/>
        </p:nvSpPr>
        <p:spPr>
          <a:xfrm>
            <a:off x="622594" y="1800456"/>
            <a:ext cx="360040" cy="319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948FECE4-E2F2-4047-A667-E7CAD85CD7B3}"/>
              </a:ext>
            </a:extLst>
          </p:cNvPr>
          <p:cNvSpPr txBox="1"/>
          <p:nvPr/>
        </p:nvSpPr>
        <p:spPr>
          <a:xfrm>
            <a:off x="1074773" y="258267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Más de 1600 paquetes</a:t>
            </a:r>
          </a:p>
        </p:txBody>
      </p:sp>
      <p:sp>
        <p:nvSpPr>
          <p:cNvPr id="8" name="1 Flecha derecha">
            <a:extLst>
              <a:ext uri="{FF2B5EF4-FFF2-40B4-BE49-F238E27FC236}">
                <a16:creationId xmlns:a16="http://schemas.microsoft.com/office/drawing/2014/main" id="{9A4BA024-5A11-4980-977F-7427EDEC1F44}"/>
              </a:ext>
            </a:extLst>
          </p:cNvPr>
          <p:cNvSpPr/>
          <p:nvPr/>
        </p:nvSpPr>
        <p:spPr>
          <a:xfrm>
            <a:off x="622594" y="2658165"/>
            <a:ext cx="360040" cy="319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1 CuadroTexto">
            <a:extLst>
              <a:ext uri="{FF2B5EF4-FFF2-40B4-BE49-F238E27FC236}">
                <a16:creationId xmlns:a16="http://schemas.microsoft.com/office/drawing/2014/main" id="{1C47BD7C-9F09-481E-BF7F-F3AC065ADBB9}"/>
              </a:ext>
            </a:extLst>
          </p:cNvPr>
          <p:cNvSpPr txBox="1"/>
          <p:nvPr/>
        </p:nvSpPr>
        <p:spPr>
          <a:xfrm>
            <a:off x="827584" y="3584393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Para que un paquete sea aceptado en </a:t>
            </a:r>
            <a:r>
              <a:rPr lang="es-ES" sz="2400" dirty="0" err="1"/>
              <a:t>Bioconductor</a:t>
            </a:r>
            <a:r>
              <a:rPr lang="es-ES" sz="2400" dirty="0"/>
              <a:t> tiene que pasar una serie de comprobaciones de calidad y ser compatible al 100% con la distribución base de R.</a:t>
            </a:r>
          </a:p>
        </p:txBody>
      </p:sp>
      <p:sp>
        <p:nvSpPr>
          <p:cNvPr id="10" name="21 CuadroTexto">
            <a:extLst>
              <a:ext uri="{FF2B5EF4-FFF2-40B4-BE49-F238E27FC236}">
                <a16:creationId xmlns:a16="http://schemas.microsoft.com/office/drawing/2014/main" id="{500F74CA-140E-44D3-90E5-EDB4CF7D9631}"/>
              </a:ext>
            </a:extLst>
          </p:cNvPr>
          <p:cNvSpPr txBox="1"/>
          <p:nvPr/>
        </p:nvSpPr>
        <p:spPr>
          <a:xfrm>
            <a:off x="827584" y="5042267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Además, todos los paquetes tienen que tener una documentación detallada de sus funciones e incluir una viñeta o tutorial de utilización.</a:t>
            </a:r>
          </a:p>
        </p:txBody>
      </p:sp>
    </p:spTree>
    <p:extLst>
      <p:ext uri="{BB962C8B-B14F-4D97-AF65-F5344CB8AC3E}">
        <p14:creationId xmlns:p14="http://schemas.microsoft.com/office/powerpoint/2010/main" val="36262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CuadroTexto">
            <a:extLst>
              <a:ext uri="{FF2B5EF4-FFF2-40B4-BE49-F238E27FC236}">
                <a16:creationId xmlns:a16="http://schemas.microsoft.com/office/drawing/2014/main" id="{777FB40E-6CE1-4453-875A-53BFB74FD704}"/>
              </a:ext>
            </a:extLst>
          </p:cNvPr>
          <p:cNvSpPr txBox="1"/>
          <p:nvPr/>
        </p:nvSpPr>
        <p:spPr>
          <a:xfrm>
            <a:off x="0" y="188644"/>
            <a:ext cx="9144000" cy="769381"/>
          </a:xfrm>
          <a:prstGeom prst="rect">
            <a:avLst/>
          </a:prstGeom>
          <a:noFill/>
        </p:spPr>
        <p:txBody>
          <a:bodyPr wrap="square" lIns="91374" tIns="45690" rIns="91374" bIns="45690" rtlCol="0">
            <a:sp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Sistemas de gráficos en R</a:t>
            </a:r>
          </a:p>
        </p:txBody>
      </p:sp>
      <p:sp>
        <p:nvSpPr>
          <p:cNvPr id="5" name="21 CuadroTexto">
            <a:extLst>
              <a:ext uri="{FF2B5EF4-FFF2-40B4-BE49-F238E27FC236}">
                <a16:creationId xmlns:a16="http://schemas.microsoft.com/office/drawing/2014/main" id="{DD8DCF92-680A-4196-BAB2-424A19E1F1F5}"/>
              </a:ext>
            </a:extLst>
          </p:cNvPr>
          <p:cNvSpPr txBox="1"/>
          <p:nvPr/>
        </p:nvSpPr>
        <p:spPr>
          <a:xfrm>
            <a:off x="1074773" y="1724963"/>
            <a:ext cx="236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Gráficos R base</a:t>
            </a:r>
          </a:p>
        </p:txBody>
      </p:sp>
      <p:sp>
        <p:nvSpPr>
          <p:cNvPr id="6" name="1 Flecha derecha">
            <a:extLst>
              <a:ext uri="{FF2B5EF4-FFF2-40B4-BE49-F238E27FC236}">
                <a16:creationId xmlns:a16="http://schemas.microsoft.com/office/drawing/2014/main" id="{5757AB64-0B55-4867-AEA4-54B6D017E5D4}"/>
              </a:ext>
            </a:extLst>
          </p:cNvPr>
          <p:cNvSpPr/>
          <p:nvPr/>
        </p:nvSpPr>
        <p:spPr>
          <a:xfrm>
            <a:off x="622594" y="1800456"/>
            <a:ext cx="360040" cy="319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1D92CF4-6BAF-44F5-ABB3-A20917912F0F}"/>
              </a:ext>
            </a:extLst>
          </p:cNvPr>
          <p:cNvSpPr txBox="1"/>
          <p:nvPr/>
        </p:nvSpPr>
        <p:spPr>
          <a:xfrm>
            <a:off x="1470454" y="2380703"/>
            <a:ext cx="725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Utilizan las funciones básicas de R. No necesita de ningún paquete adicional. Alta versatilidad y capacidad de personalización de los gráficos.</a:t>
            </a:r>
          </a:p>
        </p:txBody>
      </p:sp>
      <p:sp>
        <p:nvSpPr>
          <p:cNvPr id="8" name="21 CuadroTexto">
            <a:extLst>
              <a:ext uri="{FF2B5EF4-FFF2-40B4-BE49-F238E27FC236}">
                <a16:creationId xmlns:a16="http://schemas.microsoft.com/office/drawing/2014/main" id="{37F902D7-64FB-4CD3-A13E-CC835081FBFB}"/>
              </a:ext>
            </a:extLst>
          </p:cNvPr>
          <p:cNvSpPr txBox="1"/>
          <p:nvPr/>
        </p:nvSpPr>
        <p:spPr>
          <a:xfrm>
            <a:off x="1074773" y="4082572"/>
            <a:ext cx="236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Gráficos ggplot2</a:t>
            </a:r>
          </a:p>
        </p:txBody>
      </p:sp>
      <p:sp>
        <p:nvSpPr>
          <p:cNvPr id="9" name="1 Flecha derecha">
            <a:extLst>
              <a:ext uri="{FF2B5EF4-FFF2-40B4-BE49-F238E27FC236}">
                <a16:creationId xmlns:a16="http://schemas.microsoft.com/office/drawing/2014/main" id="{D6944E21-5592-4B4D-B038-F1FD123665F9}"/>
              </a:ext>
            </a:extLst>
          </p:cNvPr>
          <p:cNvSpPr/>
          <p:nvPr/>
        </p:nvSpPr>
        <p:spPr>
          <a:xfrm>
            <a:off x="622594" y="4158065"/>
            <a:ext cx="360040" cy="319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21 CuadroTexto">
            <a:extLst>
              <a:ext uri="{FF2B5EF4-FFF2-40B4-BE49-F238E27FC236}">
                <a16:creationId xmlns:a16="http://schemas.microsoft.com/office/drawing/2014/main" id="{BB669CA0-0CF3-4595-91F3-C1052196998D}"/>
              </a:ext>
            </a:extLst>
          </p:cNvPr>
          <p:cNvSpPr txBox="1"/>
          <p:nvPr/>
        </p:nvSpPr>
        <p:spPr>
          <a:xfrm>
            <a:off x="1470454" y="4738312"/>
            <a:ext cx="725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Utilizan las funciones del paquete ggplot2. Alta versatilidad y facilidad de uso. La capacidad de personalización es más compleja que en el base. </a:t>
            </a:r>
          </a:p>
        </p:txBody>
      </p:sp>
    </p:spTree>
    <p:extLst>
      <p:ext uri="{BB962C8B-B14F-4D97-AF65-F5344CB8AC3E}">
        <p14:creationId xmlns:p14="http://schemas.microsoft.com/office/powerpoint/2010/main" val="371760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CuadroTexto">
            <a:extLst>
              <a:ext uri="{FF2B5EF4-FFF2-40B4-BE49-F238E27FC236}">
                <a16:creationId xmlns:a16="http://schemas.microsoft.com/office/drawing/2014/main" id="{1CB29469-4D41-490C-B282-5DA28D8FA090}"/>
              </a:ext>
            </a:extLst>
          </p:cNvPr>
          <p:cNvSpPr txBox="1"/>
          <p:nvPr/>
        </p:nvSpPr>
        <p:spPr>
          <a:xfrm>
            <a:off x="0" y="188644"/>
            <a:ext cx="9144000" cy="769381"/>
          </a:xfrm>
          <a:prstGeom prst="rect">
            <a:avLst/>
          </a:prstGeom>
          <a:noFill/>
        </p:spPr>
        <p:txBody>
          <a:bodyPr wrap="square" lIns="91374" tIns="45690" rIns="91374" bIns="45690" rtlCol="0">
            <a:spAutoFit/>
          </a:bodyPr>
          <a:lstStyle/>
          <a:p>
            <a:r>
              <a:rPr lang="es-ES" sz="4400" dirty="0">
                <a:solidFill>
                  <a:srgbClr val="C00000"/>
                </a:solidFill>
              </a:rPr>
              <a:t>Gráficos ggplot2</a:t>
            </a:r>
          </a:p>
        </p:txBody>
      </p:sp>
      <p:sp>
        <p:nvSpPr>
          <p:cNvPr id="5" name="21 CuadroTexto">
            <a:extLst>
              <a:ext uri="{FF2B5EF4-FFF2-40B4-BE49-F238E27FC236}">
                <a16:creationId xmlns:a16="http://schemas.microsoft.com/office/drawing/2014/main" id="{96F169AA-7CC9-4C27-B4E1-6CD3555365FB}"/>
              </a:ext>
            </a:extLst>
          </p:cNvPr>
          <p:cNvSpPr txBox="1"/>
          <p:nvPr/>
        </p:nvSpPr>
        <p:spPr>
          <a:xfrm>
            <a:off x="1074772" y="1724963"/>
            <a:ext cx="6836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 un sistema de gráficos basado en capas que van definiendo distintas características del gráfico y que se van añadiendo al mismo </a:t>
            </a:r>
          </a:p>
        </p:txBody>
      </p:sp>
      <p:sp>
        <p:nvSpPr>
          <p:cNvPr id="6" name="1 Flecha derecha">
            <a:extLst>
              <a:ext uri="{FF2B5EF4-FFF2-40B4-BE49-F238E27FC236}">
                <a16:creationId xmlns:a16="http://schemas.microsoft.com/office/drawing/2014/main" id="{36E1F0F4-C361-4E05-BF95-F2C89F88AD0C}"/>
              </a:ext>
            </a:extLst>
          </p:cNvPr>
          <p:cNvSpPr/>
          <p:nvPr/>
        </p:nvSpPr>
        <p:spPr>
          <a:xfrm>
            <a:off x="622594" y="1800456"/>
            <a:ext cx="360040" cy="319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4AB3531B-1BA6-4D05-B470-AF84373DBBC9}"/>
              </a:ext>
            </a:extLst>
          </p:cNvPr>
          <p:cNvSpPr txBox="1"/>
          <p:nvPr/>
        </p:nvSpPr>
        <p:spPr>
          <a:xfrm>
            <a:off x="1074772" y="3692230"/>
            <a:ext cx="725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 estructura básica es la siguiente:</a:t>
            </a:r>
          </a:p>
          <a:p>
            <a:endParaRPr lang="es-ES" sz="24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4ED137A-83EF-41F7-87A4-71E98CF3A4B6}"/>
              </a:ext>
            </a:extLst>
          </p:cNvPr>
          <p:cNvSpPr/>
          <p:nvPr/>
        </p:nvSpPr>
        <p:spPr>
          <a:xfrm>
            <a:off x="893428" y="4680663"/>
            <a:ext cx="74354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 err="1"/>
              <a:t>ggplot</a:t>
            </a:r>
            <a:r>
              <a:rPr lang="es-ES" sz="2200" dirty="0"/>
              <a:t>(</a:t>
            </a:r>
            <a:r>
              <a:rPr lang="es-ES" sz="2200" dirty="0" err="1"/>
              <a:t>data.frame</a:t>
            </a:r>
            <a:r>
              <a:rPr lang="es-ES" sz="2200" dirty="0"/>
              <a:t>, aes(x=</a:t>
            </a:r>
            <a:r>
              <a:rPr lang="es-ES" sz="2200" dirty="0" err="1"/>
              <a:t>variable.x</a:t>
            </a:r>
            <a:r>
              <a:rPr lang="es-ES" sz="2200" dirty="0"/>
              <a:t>, y=</a:t>
            </a:r>
            <a:r>
              <a:rPr lang="es-ES" sz="2200" dirty="0" err="1"/>
              <a:t>variable.y</a:t>
            </a:r>
            <a:r>
              <a:rPr lang="es-ES" sz="2200" dirty="0"/>
              <a:t>)) + </a:t>
            </a:r>
            <a:r>
              <a:rPr lang="es-ES" sz="2200" dirty="0" err="1"/>
              <a:t>geom_xx</a:t>
            </a:r>
            <a:r>
              <a:rPr lang="es-ES" sz="2200" dirty="0"/>
              <a:t>()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21873A0-E1D4-4271-AD8B-37D67C1E3514}"/>
              </a:ext>
            </a:extLst>
          </p:cNvPr>
          <p:cNvSpPr txBox="1"/>
          <p:nvPr/>
        </p:nvSpPr>
        <p:spPr>
          <a:xfrm>
            <a:off x="2014757" y="5381564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22DBE37-E4AA-4BC5-8141-B4C3B1E01B03}"/>
              </a:ext>
            </a:extLst>
          </p:cNvPr>
          <p:cNvSpPr txBox="1"/>
          <p:nvPr/>
        </p:nvSpPr>
        <p:spPr>
          <a:xfrm>
            <a:off x="2990677" y="5385785"/>
            <a:ext cx="220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Papel de la variable </a:t>
            </a:r>
            <a:r>
              <a:rPr lang="es-ES" dirty="0" err="1"/>
              <a:t>variable.x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349A2A4-28A7-4594-AF5B-901AF880F518}"/>
              </a:ext>
            </a:extLst>
          </p:cNvPr>
          <p:cNvSpPr txBox="1"/>
          <p:nvPr/>
        </p:nvSpPr>
        <p:spPr>
          <a:xfrm>
            <a:off x="5050172" y="5381564"/>
            <a:ext cx="220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Papel de la variable </a:t>
            </a:r>
            <a:r>
              <a:rPr lang="es-ES" dirty="0" err="1"/>
              <a:t>variable.y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1A13C2B-71B2-4D2D-8A04-BDED905E6EBC}"/>
              </a:ext>
            </a:extLst>
          </p:cNvPr>
          <p:cNvSpPr txBox="1"/>
          <p:nvPr/>
        </p:nvSpPr>
        <p:spPr>
          <a:xfrm>
            <a:off x="7172586" y="5381564"/>
            <a:ext cx="13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Tipo de gráfico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E73661E-962F-4472-8E24-AAFE60080A83}"/>
              </a:ext>
            </a:extLst>
          </p:cNvPr>
          <p:cNvCxnSpPr>
            <a:stCxn id="12" idx="0"/>
          </p:cNvCxnSpPr>
          <p:nvPr/>
        </p:nvCxnSpPr>
        <p:spPr>
          <a:xfrm flipV="1">
            <a:off x="2396456" y="5025006"/>
            <a:ext cx="0" cy="35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2C2DBD3-D70B-411C-9CEC-7C8652CE2E0F}"/>
              </a:ext>
            </a:extLst>
          </p:cNvPr>
          <p:cNvCxnSpPr>
            <a:stCxn id="13" idx="0"/>
          </p:cNvCxnSpPr>
          <p:nvPr/>
        </p:nvCxnSpPr>
        <p:spPr>
          <a:xfrm flipV="1">
            <a:off x="4093829" y="5111550"/>
            <a:ext cx="192945" cy="27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E04B8D3-2AF6-4C20-973F-C880755992FA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5956183" y="5109440"/>
            <a:ext cx="197141" cy="27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BA48924-D2DC-4854-A59E-8DE738699836}"/>
              </a:ext>
            </a:extLst>
          </p:cNvPr>
          <p:cNvCxnSpPr>
            <a:cxnSpLocks/>
          </p:cNvCxnSpPr>
          <p:nvPr/>
        </p:nvCxnSpPr>
        <p:spPr>
          <a:xfrm flipV="1">
            <a:off x="7550092" y="5110496"/>
            <a:ext cx="1" cy="27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4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\\IISLAFESERVER01\RedirectedFolders\bioestadistica\Desktop\R_computing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1405" y="1816735"/>
            <a:ext cx="4441190" cy="31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4 CuadroTexto"/>
          <p:cNvSpPr txBox="1"/>
          <p:nvPr/>
        </p:nvSpPr>
        <p:spPr>
          <a:xfrm>
            <a:off x="0" y="188644"/>
            <a:ext cx="9144000" cy="767080"/>
          </a:xfrm>
          <a:prstGeom prst="rect">
            <a:avLst/>
          </a:prstGeom>
          <a:noFill/>
        </p:spPr>
        <p:txBody>
          <a:bodyPr wrap="square" lIns="91374" tIns="45690" rIns="91374" bIns="45690" rtlCol="0">
            <a:spAutoFit/>
          </a:bodyPr>
          <a:lstStyle/>
          <a:p>
            <a:pPr defTabSz="913765"/>
            <a:r>
              <a:rPr lang="" altLang="es-ES" sz="4400" dirty="0">
                <a:solidFill>
                  <a:srgbClr val="C00000"/>
                </a:solidFill>
              </a:rPr>
              <a:t>A programar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/>
          <p:cNvSpPr txBox="1"/>
          <p:nvPr/>
        </p:nvSpPr>
        <p:spPr>
          <a:xfrm>
            <a:off x="0" y="188644"/>
            <a:ext cx="9144000" cy="767080"/>
          </a:xfrm>
          <a:prstGeom prst="rect">
            <a:avLst/>
          </a:prstGeom>
          <a:noFill/>
        </p:spPr>
        <p:txBody>
          <a:bodyPr wrap="square" lIns="91374" tIns="45690" rIns="91374" bIns="45690" rtlCol="0">
            <a:spAutoFit/>
          </a:bodyPr>
          <a:lstStyle/>
          <a:p>
            <a:pPr defTabSz="913765"/>
            <a:r>
              <a:rPr lang="" altLang="en-US" sz="4400" dirty="0">
                <a:solidFill>
                  <a:srgbClr val="C00000"/>
                </a:solidFill>
              </a:rPr>
              <a:t>Ejercicios</a:t>
            </a:r>
          </a:p>
        </p:txBody>
      </p:sp>
      <p:sp>
        <p:nvSpPr>
          <p:cNvPr id="5" name="20 CuadroTexto"/>
          <p:cNvSpPr txBox="1">
            <a:spLocks noChangeArrowheads="1"/>
          </p:cNvSpPr>
          <p:nvPr/>
        </p:nvSpPr>
        <p:spPr bwMode="auto">
          <a:xfrm>
            <a:off x="545465" y="1657350"/>
            <a:ext cx="7244715" cy="40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4" tIns="45690" rIns="91374" bIns="456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" altLang="es-ES" sz="2000" dirty="0"/>
              <a:t>1. </a:t>
            </a:r>
            <a:r>
              <a:rPr lang="es-ES" altLang="es-ES" sz="2000" dirty="0"/>
              <a:t>Cargar la base de datos “iris”.</a:t>
            </a:r>
            <a:endParaRPr lang="" altLang="es-ES" sz="2000" dirty="0"/>
          </a:p>
        </p:txBody>
      </p:sp>
      <p:sp>
        <p:nvSpPr>
          <p:cNvPr id="6" name="20 CuadroTexto"/>
          <p:cNvSpPr txBox="1">
            <a:spLocks noChangeArrowheads="1"/>
          </p:cNvSpPr>
          <p:nvPr/>
        </p:nvSpPr>
        <p:spPr bwMode="auto">
          <a:xfrm>
            <a:off x="545465" y="2228215"/>
            <a:ext cx="8304920" cy="40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4" tIns="45690" rIns="91374" bIns="456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" altLang="en-US" sz="2000" dirty="0"/>
              <a:t>2</a:t>
            </a:r>
            <a:r>
              <a:rPr lang="en-US" altLang="es-ES" sz="2000" dirty="0"/>
              <a:t>. </a:t>
            </a:r>
            <a:r>
              <a:rPr lang="es-ES" altLang="en-US" sz="2000" dirty="0"/>
              <a:t>Hacer un diagrama de cajas representando la variable “</a:t>
            </a:r>
            <a:r>
              <a:rPr lang="es-ES" altLang="en-US" sz="2000" dirty="0" err="1"/>
              <a:t>Sepal.Width</a:t>
            </a:r>
            <a:r>
              <a:rPr lang="es-ES" altLang="en-US" sz="2000" dirty="0"/>
              <a:t>”.</a:t>
            </a:r>
            <a:endParaRPr lang="" altLang="en-US" sz="2000" dirty="0"/>
          </a:p>
        </p:txBody>
      </p:sp>
      <p:sp>
        <p:nvSpPr>
          <p:cNvPr id="7" name="20 CuadroTexto"/>
          <p:cNvSpPr txBox="1">
            <a:spLocks noChangeArrowheads="1"/>
          </p:cNvSpPr>
          <p:nvPr/>
        </p:nvSpPr>
        <p:spPr bwMode="auto">
          <a:xfrm>
            <a:off x="545465" y="2799080"/>
            <a:ext cx="8023225" cy="70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4" tIns="45690" rIns="91374" bIns="456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" altLang="en-US" sz="2000" dirty="0"/>
              <a:t>3</a:t>
            </a:r>
            <a:r>
              <a:rPr lang="en-US" altLang="es-ES" sz="2000" dirty="0"/>
              <a:t>. </a:t>
            </a:r>
            <a:r>
              <a:rPr lang="es-ES" altLang="en-US" sz="2000" dirty="0"/>
              <a:t>Hacer un diagrama de cajas representando la variable “</a:t>
            </a:r>
            <a:r>
              <a:rPr lang="es-ES" altLang="en-US" sz="2000" dirty="0" err="1"/>
              <a:t>Sepal.Width</a:t>
            </a:r>
            <a:r>
              <a:rPr lang="es-ES" altLang="en-US" sz="2000" dirty="0"/>
              <a:t> para cada grupo determinado por la variable “</a:t>
            </a:r>
            <a:r>
              <a:rPr lang="es-ES" altLang="en-US" sz="2000" dirty="0" err="1"/>
              <a:t>Species</a:t>
            </a:r>
            <a:r>
              <a:rPr lang="es-ES" altLang="en-US" sz="2000" dirty="0"/>
              <a:t>”.</a:t>
            </a:r>
            <a:endParaRPr lang="" altLang="en-US" sz="2000" dirty="0"/>
          </a:p>
        </p:txBody>
      </p:sp>
      <p:sp>
        <p:nvSpPr>
          <p:cNvPr id="8" name="20 CuadroTexto"/>
          <p:cNvSpPr txBox="1">
            <a:spLocks noChangeArrowheads="1"/>
          </p:cNvSpPr>
          <p:nvPr/>
        </p:nvSpPr>
        <p:spPr bwMode="auto">
          <a:xfrm>
            <a:off x="545465" y="4556760"/>
            <a:ext cx="8023225" cy="70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4" tIns="45690" rIns="91374" bIns="456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" altLang="en-US" sz="2000" dirty="0"/>
              <a:t>5</a:t>
            </a:r>
            <a:r>
              <a:rPr lang="en-US" altLang="es-ES" sz="2000" dirty="0"/>
              <a:t>. </a:t>
            </a:r>
            <a:r>
              <a:rPr lang="es-ES" altLang="en-US" sz="2000" dirty="0"/>
              <a:t>Estudiar mediante un gráfico la relación entre las variables “</a:t>
            </a:r>
            <a:r>
              <a:rPr lang="es-ES" altLang="en-US" sz="2000" dirty="0" err="1"/>
              <a:t>Sepal.Width</a:t>
            </a:r>
            <a:r>
              <a:rPr lang="es-ES" altLang="en-US" sz="2000" dirty="0"/>
              <a:t>” y “</a:t>
            </a:r>
            <a:r>
              <a:rPr lang="es-ES" altLang="en-US" sz="2000" dirty="0" err="1"/>
              <a:t>Petal.Length</a:t>
            </a:r>
            <a:r>
              <a:rPr lang="es-ES" altLang="en-US" sz="2000" dirty="0"/>
              <a:t>” diferenciando para cada grupo definido por “</a:t>
            </a:r>
            <a:r>
              <a:rPr lang="es-ES" altLang="en-US" sz="2000" dirty="0" err="1"/>
              <a:t>Species</a:t>
            </a:r>
            <a:r>
              <a:rPr lang="es-ES" altLang="en-US" sz="2000" dirty="0"/>
              <a:t>”.</a:t>
            </a:r>
            <a:endParaRPr lang="" altLang="en-US" sz="2000" dirty="0"/>
          </a:p>
        </p:txBody>
      </p:sp>
      <p:sp>
        <p:nvSpPr>
          <p:cNvPr id="10" name="20 CuadroTexto"/>
          <p:cNvSpPr txBox="1">
            <a:spLocks noChangeArrowheads="1"/>
          </p:cNvSpPr>
          <p:nvPr/>
        </p:nvSpPr>
        <p:spPr bwMode="auto">
          <a:xfrm>
            <a:off x="545465" y="5435402"/>
            <a:ext cx="7843526" cy="101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4" tIns="45690" rIns="91374" bIns="456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" altLang="en-US" sz="2000" dirty="0"/>
              <a:t>6</a:t>
            </a:r>
            <a:r>
              <a:rPr lang="en-US" altLang="es-ES" sz="2000" dirty="0"/>
              <a:t>. </a:t>
            </a:r>
            <a:r>
              <a:rPr lang="es-ES" altLang="es-ES" sz="2000" dirty="0"/>
              <a:t>Repetir el gráfico del ejercicio 5 manteniendo el color diferente para cada “</a:t>
            </a:r>
            <a:r>
              <a:rPr lang="es-ES" altLang="es-ES" sz="2000" dirty="0" err="1"/>
              <a:t>Species</a:t>
            </a:r>
            <a:r>
              <a:rPr lang="es-ES" altLang="es-ES" sz="2000" dirty="0"/>
              <a:t>”, pero con una sola línea de tendencia en vez de una para cada grupo.</a:t>
            </a:r>
            <a:endParaRPr lang="" altLang="en-US" sz="2000" dirty="0"/>
          </a:p>
        </p:txBody>
      </p:sp>
      <p:sp>
        <p:nvSpPr>
          <p:cNvPr id="11" name="20 CuadroTexto"/>
          <p:cNvSpPr txBox="1">
            <a:spLocks noChangeArrowheads="1"/>
          </p:cNvSpPr>
          <p:nvPr/>
        </p:nvSpPr>
        <p:spPr bwMode="auto">
          <a:xfrm>
            <a:off x="545465" y="3677920"/>
            <a:ext cx="8237808" cy="70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4" tIns="45690" rIns="91374" bIns="456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en-US" altLang="en-US" sz="2000" dirty="0"/>
              <a:t>4</a:t>
            </a:r>
            <a:r>
              <a:rPr lang="en-US" altLang="es-ES" sz="2000" dirty="0"/>
              <a:t>. </a:t>
            </a:r>
            <a:r>
              <a:rPr lang="es-ES" altLang="en-US" sz="2000" dirty="0"/>
              <a:t>Estudiar mediante un gráfico la relación entre las variables “</a:t>
            </a:r>
            <a:r>
              <a:rPr lang="es-ES" altLang="en-US" sz="2000" dirty="0" err="1"/>
              <a:t>Sepal.Width</a:t>
            </a:r>
            <a:r>
              <a:rPr lang="es-ES" altLang="en-US" sz="2000" dirty="0"/>
              <a:t>” y “</a:t>
            </a:r>
            <a:r>
              <a:rPr lang="es-ES" altLang="en-US" sz="2000" dirty="0" err="1"/>
              <a:t>Petal.Length</a:t>
            </a:r>
            <a:r>
              <a:rPr lang="es-ES" altLang="en-US" sz="2000" dirty="0"/>
              <a:t>”. </a:t>
            </a:r>
            <a:endParaRPr lang="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/>
          <p:cNvSpPr txBox="1"/>
          <p:nvPr/>
        </p:nvSpPr>
        <p:spPr>
          <a:xfrm>
            <a:off x="0" y="188644"/>
            <a:ext cx="9144000" cy="767080"/>
          </a:xfrm>
          <a:prstGeom prst="rect">
            <a:avLst/>
          </a:prstGeom>
          <a:noFill/>
        </p:spPr>
        <p:txBody>
          <a:bodyPr wrap="square" lIns="91374" tIns="45690" rIns="91374" bIns="45690" rtlCol="0">
            <a:spAutoFit/>
          </a:bodyPr>
          <a:lstStyle/>
          <a:p>
            <a:pPr defTabSz="913765"/>
            <a:r>
              <a:rPr lang="en-US" altLang="en-US" sz="4400" dirty="0">
                <a:solidFill>
                  <a:srgbClr val="C00000"/>
                </a:solidFill>
              </a:rPr>
              <a:t>Ejercicios</a:t>
            </a:r>
          </a:p>
        </p:txBody>
      </p:sp>
      <p:sp>
        <p:nvSpPr>
          <p:cNvPr id="5" name="20 CuadroTexto"/>
          <p:cNvSpPr txBox="1">
            <a:spLocks noChangeArrowheads="1"/>
          </p:cNvSpPr>
          <p:nvPr/>
        </p:nvSpPr>
        <p:spPr bwMode="auto">
          <a:xfrm>
            <a:off x="606425" y="1507490"/>
            <a:ext cx="7244715" cy="40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4" tIns="45690" rIns="91374" bIns="456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" altLang="en-US" sz="2000" dirty="0"/>
              <a:t>7</a:t>
            </a:r>
            <a:r>
              <a:rPr lang="en-US" altLang="es-ES" sz="2000" dirty="0"/>
              <a:t>. </a:t>
            </a:r>
            <a:r>
              <a:rPr lang="es-ES" altLang="en-US" sz="2000" dirty="0"/>
              <a:t>Cargar la base de datos “datos_miRNA.csv”</a:t>
            </a:r>
            <a:endParaRPr lang="" altLang="en-US" sz="2000" dirty="0"/>
          </a:p>
        </p:txBody>
      </p:sp>
      <p:sp>
        <p:nvSpPr>
          <p:cNvPr id="6" name="20 CuadroTexto"/>
          <p:cNvSpPr txBox="1">
            <a:spLocks noChangeArrowheads="1"/>
          </p:cNvSpPr>
          <p:nvPr/>
        </p:nvSpPr>
        <p:spPr bwMode="auto">
          <a:xfrm>
            <a:off x="606425" y="2108568"/>
            <a:ext cx="7244715" cy="70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4" tIns="45690" rIns="91374" bIns="456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" altLang="en-US" sz="2000" dirty="0"/>
              <a:t>8</a:t>
            </a:r>
            <a:r>
              <a:rPr lang="en-US" altLang="es-ES" sz="2000" dirty="0"/>
              <a:t>. </a:t>
            </a:r>
            <a:r>
              <a:rPr lang="en-US" altLang="es-ES" sz="2000" dirty="0" err="1"/>
              <a:t>Calcular</a:t>
            </a:r>
            <a:r>
              <a:rPr lang="en-US" altLang="es-ES" sz="2000" dirty="0"/>
              <a:t> los </a:t>
            </a:r>
            <a:r>
              <a:rPr lang="en-US" altLang="es-ES" sz="2000" dirty="0" err="1"/>
              <a:t>valores</a:t>
            </a:r>
            <a:r>
              <a:rPr lang="en-US" altLang="es-ES" sz="2000" dirty="0"/>
              <a:t> </a:t>
            </a:r>
            <a:r>
              <a:rPr lang="en-US" altLang="es-ES" sz="2000" dirty="0" err="1"/>
              <a:t>medios</a:t>
            </a:r>
            <a:r>
              <a:rPr lang="en-US" altLang="es-ES" sz="2000" dirty="0"/>
              <a:t> de </a:t>
            </a:r>
            <a:r>
              <a:rPr lang="en-US" altLang="es-ES" sz="2000" dirty="0" err="1"/>
              <a:t>cada</a:t>
            </a:r>
            <a:r>
              <a:rPr lang="en-US" altLang="es-ES" sz="2000" dirty="0"/>
              <a:t> variable entre la 2ª y la 6659 y </a:t>
            </a:r>
            <a:r>
              <a:rPr lang="en-US" altLang="es-ES" sz="2000" dirty="0" err="1"/>
              <a:t>almacenar</a:t>
            </a:r>
            <a:r>
              <a:rPr lang="en-US" altLang="es-ES" sz="2000" dirty="0"/>
              <a:t> el </a:t>
            </a:r>
            <a:r>
              <a:rPr lang="en-US" altLang="es-ES" sz="2000" dirty="0" err="1"/>
              <a:t>resultado</a:t>
            </a:r>
            <a:r>
              <a:rPr lang="en-US" altLang="es-ES" sz="2000" dirty="0"/>
              <a:t> </a:t>
            </a:r>
            <a:r>
              <a:rPr lang="en-US" altLang="es-ES" sz="2000" dirty="0" err="1"/>
              <a:t>en</a:t>
            </a:r>
            <a:r>
              <a:rPr lang="en-US" altLang="es-ES" sz="2000" dirty="0"/>
              <a:t> el vector “medias”</a:t>
            </a:r>
            <a:endParaRPr lang="" altLang="en-US" sz="2000" dirty="0"/>
          </a:p>
        </p:txBody>
      </p:sp>
      <p:sp>
        <p:nvSpPr>
          <p:cNvPr id="7" name="20 CuadroTexto"/>
          <p:cNvSpPr txBox="1">
            <a:spLocks noChangeArrowheads="1"/>
          </p:cNvSpPr>
          <p:nvPr/>
        </p:nvSpPr>
        <p:spPr bwMode="auto">
          <a:xfrm>
            <a:off x="606424" y="3017423"/>
            <a:ext cx="724471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4" tIns="45690" rIns="91374" bIns="456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" altLang="en-US" sz="2000" dirty="0"/>
              <a:t>9</a:t>
            </a:r>
            <a:r>
              <a:rPr lang="en-US" altLang="es-ES" sz="2000" dirty="0"/>
              <a:t>. </a:t>
            </a:r>
            <a:r>
              <a:rPr lang="es-ES" altLang="en-US" sz="2000" dirty="0"/>
              <a:t>Calcular cuántas medias del vector “medias” son superiores a 5</a:t>
            </a:r>
            <a:endParaRPr lang="" altLang="en-US" sz="2000" dirty="0"/>
          </a:p>
        </p:txBody>
      </p:sp>
      <p:sp>
        <p:nvSpPr>
          <p:cNvPr id="8" name="20 CuadroTexto"/>
          <p:cNvSpPr txBox="1">
            <a:spLocks noChangeArrowheads="1"/>
          </p:cNvSpPr>
          <p:nvPr/>
        </p:nvSpPr>
        <p:spPr bwMode="auto">
          <a:xfrm>
            <a:off x="606423" y="3615962"/>
            <a:ext cx="7244715" cy="70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4" tIns="45690" rIns="91374" bIns="456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en-US" altLang="en-US" sz="2000" dirty="0"/>
              <a:t>1</a:t>
            </a:r>
            <a:r>
              <a:rPr lang="" altLang="en-US" sz="2000" dirty="0"/>
              <a:t>0</a:t>
            </a:r>
            <a:r>
              <a:rPr lang="en-US" altLang="es-ES" sz="2000" dirty="0"/>
              <a:t>. </a:t>
            </a:r>
            <a:r>
              <a:rPr lang="en-US" altLang="es-ES" sz="2000" dirty="0" err="1"/>
              <a:t>Calcular</a:t>
            </a:r>
            <a:r>
              <a:rPr lang="en-US" altLang="es-ES" sz="2000" dirty="0"/>
              <a:t> los </a:t>
            </a:r>
            <a:r>
              <a:rPr lang="en-US" altLang="es-ES" sz="2000" dirty="0" err="1"/>
              <a:t>valores</a:t>
            </a:r>
            <a:r>
              <a:rPr lang="en-US" altLang="es-ES" sz="2000" dirty="0"/>
              <a:t> </a:t>
            </a:r>
            <a:r>
              <a:rPr lang="en-US" altLang="es-ES" sz="2000" dirty="0" err="1"/>
              <a:t>medios</a:t>
            </a:r>
            <a:r>
              <a:rPr lang="en-US" altLang="es-ES" sz="2000" dirty="0"/>
              <a:t> de </a:t>
            </a:r>
            <a:r>
              <a:rPr lang="en-US" altLang="es-ES" sz="2000" dirty="0" err="1"/>
              <a:t>cada</a:t>
            </a:r>
            <a:r>
              <a:rPr lang="en-US" altLang="es-ES" sz="2000" dirty="0"/>
              <a:t> variable entre la 2ª y la 6659 para </a:t>
            </a:r>
            <a:r>
              <a:rPr lang="en-US" altLang="es-ES" sz="2000" dirty="0" err="1"/>
              <a:t>cada</a:t>
            </a:r>
            <a:r>
              <a:rPr lang="en-US" altLang="es-ES" sz="2000" dirty="0"/>
              <a:t> </a:t>
            </a:r>
            <a:r>
              <a:rPr lang="en-US" altLang="es-ES" sz="2000" dirty="0" err="1"/>
              <a:t>grupo</a:t>
            </a:r>
            <a:r>
              <a:rPr lang="en-US" altLang="es-ES" sz="2000" dirty="0"/>
              <a:t> y </a:t>
            </a:r>
            <a:r>
              <a:rPr lang="en-US" altLang="es-ES" sz="2000" dirty="0" err="1"/>
              <a:t>almacenar</a:t>
            </a:r>
            <a:r>
              <a:rPr lang="en-US" altLang="es-ES" sz="2000" dirty="0"/>
              <a:t> el </a:t>
            </a:r>
            <a:r>
              <a:rPr lang="en-US" altLang="es-ES" sz="2000" dirty="0" err="1"/>
              <a:t>resultado</a:t>
            </a:r>
            <a:r>
              <a:rPr lang="en-US" altLang="es-ES" sz="2000" dirty="0"/>
              <a:t> </a:t>
            </a:r>
            <a:r>
              <a:rPr lang="en-US" altLang="es-ES" sz="2000" dirty="0" err="1"/>
              <a:t>en</a:t>
            </a:r>
            <a:r>
              <a:rPr lang="en-US" altLang="es-ES" sz="2000" dirty="0"/>
              <a:t> “</a:t>
            </a:r>
            <a:r>
              <a:rPr lang="en-US" altLang="es-ES" sz="2000" dirty="0" err="1"/>
              <a:t>medias_grupo</a:t>
            </a:r>
            <a:r>
              <a:rPr lang="en-US" altLang="es-ES" sz="2000" dirty="0"/>
              <a:t>”.</a:t>
            </a:r>
            <a:endParaRPr lang="en-US" altLang="en-US" sz="2000" dirty="0"/>
          </a:p>
        </p:txBody>
      </p:sp>
      <p:sp>
        <p:nvSpPr>
          <p:cNvPr id="9" name="20 CuadroTexto"/>
          <p:cNvSpPr txBox="1">
            <a:spLocks noChangeArrowheads="1"/>
          </p:cNvSpPr>
          <p:nvPr/>
        </p:nvSpPr>
        <p:spPr bwMode="auto">
          <a:xfrm>
            <a:off x="606422" y="4524817"/>
            <a:ext cx="7244715" cy="70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4" tIns="45690" rIns="91374" bIns="456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en-US" altLang="en-US" sz="2000" dirty="0"/>
              <a:t>1</a:t>
            </a:r>
            <a:r>
              <a:rPr lang="" altLang="en-US" sz="2000" dirty="0"/>
              <a:t>1.</a:t>
            </a:r>
            <a:r>
              <a:rPr lang="en-US" altLang="es-ES" sz="2000" dirty="0"/>
              <a:t> </a:t>
            </a:r>
            <a:r>
              <a:rPr lang="es-ES" altLang="en-US" sz="2000" dirty="0"/>
              <a:t>Aplicar un test t para cada variable entre la 2ª y la 6659 con la variable “</a:t>
            </a:r>
            <a:r>
              <a:rPr lang="es-ES" altLang="en-US" sz="2000" dirty="0" err="1"/>
              <a:t>medias_grupo</a:t>
            </a:r>
            <a:r>
              <a:rPr lang="es-ES" altLang="en-US" sz="2000" dirty="0"/>
              <a:t>” como variable independiente.</a:t>
            </a:r>
            <a:endParaRPr lang="" altLang="en-US" sz="2000" dirty="0"/>
          </a:p>
        </p:txBody>
      </p:sp>
      <p:sp>
        <p:nvSpPr>
          <p:cNvPr id="10" name="20 CuadroTexto"/>
          <p:cNvSpPr txBox="1">
            <a:spLocks noChangeArrowheads="1"/>
          </p:cNvSpPr>
          <p:nvPr/>
        </p:nvSpPr>
        <p:spPr bwMode="auto">
          <a:xfrm>
            <a:off x="606425" y="5433672"/>
            <a:ext cx="7820025" cy="70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4" tIns="45690" rIns="91374" bIns="456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en-US" altLang="en-US" sz="2000" dirty="0"/>
              <a:t>1</a:t>
            </a:r>
            <a:r>
              <a:rPr lang="" altLang="en-US" sz="2000" dirty="0"/>
              <a:t>2</a:t>
            </a:r>
            <a:r>
              <a:rPr lang="en-US" altLang="en-US" sz="2000" dirty="0"/>
              <a:t>.</a:t>
            </a:r>
            <a:r>
              <a:rPr lang="en-US" altLang="es-ES" sz="2000" dirty="0"/>
              <a:t> </a:t>
            </a:r>
            <a:r>
              <a:rPr lang="es-ES" altLang="en-US" sz="2000" dirty="0"/>
              <a:t>Determina qué variables obtienen un resultado estadísticamente significativo para el test t que has aplicado en el ejercicio 11.</a:t>
            </a:r>
            <a:endParaRPr lang="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651</Words>
  <Application>Microsoft Office PowerPoint</Application>
  <PresentationFormat>Presentación en pantalla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aghila</dc:creator>
  <cp:lastModifiedBy>DAVID HERVÁS MARÍN</cp:lastModifiedBy>
  <cp:revision>10</cp:revision>
  <dcterms:created xsi:type="dcterms:W3CDTF">2018-12-14T22:36:12Z</dcterms:created>
  <dcterms:modified xsi:type="dcterms:W3CDTF">2018-12-20T21:53:50Z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