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6"/>
  </p:notesMasterIdLst>
  <p:sldIdLst>
    <p:sldId id="256" r:id="rId3"/>
    <p:sldId id="272" r:id="rId4"/>
    <p:sldId id="273" r:id="rId5"/>
    <p:sldId id="265" r:id="rId6"/>
    <p:sldId id="268" r:id="rId7"/>
    <p:sldId id="260" r:id="rId8"/>
    <p:sldId id="274" r:id="rId9"/>
    <p:sldId id="261" r:id="rId10"/>
    <p:sldId id="262" r:id="rId11"/>
    <p:sldId id="263" r:id="rId12"/>
    <p:sldId id="275" r:id="rId13"/>
    <p:sldId id="280" r:id="rId14"/>
    <p:sldId id="279" r:id="rId15"/>
    <p:sldId id="281" r:id="rId16"/>
    <p:sldId id="282" r:id="rId17"/>
    <p:sldId id="283" r:id="rId18"/>
    <p:sldId id="285" r:id="rId19"/>
    <p:sldId id="284" r:id="rId20"/>
    <p:sldId id="286" r:id="rId21"/>
    <p:sldId id="293" r:id="rId22"/>
    <p:sldId id="313" r:id="rId23"/>
    <p:sldId id="258" r:id="rId24"/>
    <p:sldId id="294" r:id="rId25"/>
    <p:sldId id="271" r:id="rId26"/>
    <p:sldId id="270" r:id="rId27"/>
    <p:sldId id="295" r:id="rId28"/>
    <p:sldId id="264" r:id="rId29"/>
    <p:sldId id="296" r:id="rId30"/>
    <p:sldId id="266" r:id="rId31"/>
    <p:sldId id="297" r:id="rId32"/>
    <p:sldId id="298" r:id="rId33"/>
    <p:sldId id="299" r:id="rId34"/>
    <p:sldId id="276" r:id="rId35"/>
    <p:sldId id="277" r:id="rId36"/>
    <p:sldId id="278" r:id="rId37"/>
    <p:sldId id="300" r:id="rId38"/>
    <p:sldId id="311" r:id="rId39"/>
    <p:sldId id="302" r:id="rId40"/>
    <p:sldId id="303" r:id="rId41"/>
    <p:sldId id="304" r:id="rId42"/>
    <p:sldId id="305" r:id="rId43"/>
    <p:sldId id="314" r:id="rId44"/>
    <p:sldId id="31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0" d="100"/>
          <a:sy n="140" d="100"/>
        </p:scale>
        <p:origin x="8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F450A-2D40-4065-89C3-E93D22C113B2}" type="datetimeFigureOut">
              <a:rPr lang="es-ES" smtClean="0"/>
              <a:t>12/07/2018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FA7F1-2C0B-49C3-B388-D58B7ABB9E6C}" type="slidenum">
              <a:rPr lang="es-ES" smtClean="0"/>
              <a:t>‹Nº›</a:t>
            </a:fld>
            <a:endParaRPr lang="es-ES"/>
          </a:p>
        </p:txBody>
      </p:sp>
    </p:spTree>
    <p:extLst>
      <p:ext uri="{BB962C8B-B14F-4D97-AF65-F5344CB8AC3E}">
        <p14:creationId xmlns:p14="http://schemas.microsoft.com/office/powerpoint/2010/main" val="302702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69863" indent="-169863">
              <a:spcBef>
                <a:spcPct val="0"/>
              </a:spcBef>
              <a:buFontTx/>
              <a:buChar char="-"/>
            </a:pPr>
            <a:endParaRPr lang="es-ES" altLang="es-ES"/>
          </a:p>
        </p:txBody>
      </p:sp>
      <p:sp>
        <p:nvSpPr>
          <p:cNvPr id="593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90ED09-66F4-4C23-BCFF-66783FFEDEE0}" type="slidenum">
              <a:rPr kumimoji="0" lang="es-ES" altLang="es-ES" sz="1200" b="0" i="0" u="none" strike="noStrike" kern="1200" cap="none" spc="0" normalizeH="0" baseline="0" noProof="0">
                <a:ln>
                  <a:noFill/>
                </a:ln>
                <a:solidFill>
                  <a:srgbClr val="000000"/>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tabLst/>
                <a:defRPr/>
              </a:pPr>
              <a:t>2</a:t>
            </a:fld>
            <a:endParaRPr kumimoji="0" lang="es-ES" altLang="es-ES" sz="1200" b="0" i="0" u="none" strike="noStrike" kern="1200" cap="none" spc="0" normalizeH="0" baseline="0" noProof="0">
              <a:ln>
                <a:noFill/>
              </a:ln>
              <a:solidFill>
                <a:srgbClr val="000000"/>
              </a:solidFill>
              <a:effectLst/>
              <a:uLnTx/>
              <a:uFillTx/>
              <a:latin typeface="Calibri" pitchFamily="34" charset="0"/>
              <a:ea typeface="+mn-ea"/>
              <a:cs typeface="+mn-cs"/>
            </a:endParaRPr>
          </a:p>
        </p:txBody>
      </p:sp>
    </p:spTree>
    <p:extLst>
      <p:ext uri="{BB962C8B-B14F-4D97-AF65-F5344CB8AC3E}">
        <p14:creationId xmlns:p14="http://schemas.microsoft.com/office/powerpoint/2010/main" val="178680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69863" indent="-169863">
              <a:spcBef>
                <a:spcPct val="0"/>
              </a:spcBef>
              <a:buFontTx/>
              <a:buChar char="-"/>
            </a:pPr>
            <a:endParaRPr lang="es-ES" altLang="es-ES"/>
          </a:p>
        </p:txBody>
      </p:sp>
      <p:sp>
        <p:nvSpPr>
          <p:cNvPr id="593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90ED09-66F4-4C23-BCFF-66783FFEDEE0}" type="slidenum">
              <a:rPr kumimoji="0" lang="es-ES" altLang="es-ES" sz="1200" b="0" i="0" u="none" strike="noStrike" kern="1200" cap="none" spc="0" normalizeH="0" baseline="0" noProof="0">
                <a:ln>
                  <a:noFill/>
                </a:ln>
                <a:solidFill>
                  <a:srgbClr val="000000"/>
                </a:solidFill>
                <a:effectLst/>
                <a:uLnTx/>
                <a:uFillTx/>
                <a:latin typeface="Calibri" pitchFamily="34" charset="0"/>
                <a:ea typeface="+mn-ea"/>
                <a:cs typeface="+mn-cs"/>
              </a:rPr>
              <a:pPr marL="0" marR="0" lvl="0" indent="0" algn="r" defTabSz="912813" rtl="0" eaLnBrk="1" fontAlgn="base" latinLnBrk="0" hangingPunct="1">
                <a:lnSpc>
                  <a:spcPct val="100000"/>
                </a:lnSpc>
                <a:spcBef>
                  <a:spcPct val="0"/>
                </a:spcBef>
                <a:spcAft>
                  <a:spcPct val="0"/>
                </a:spcAft>
                <a:buClrTx/>
                <a:buSzTx/>
                <a:buFontTx/>
                <a:buNone/>
                <a:tabLst/>
                <a:defRPr/>
              </a:pPr>
              <a:t>11</a:t>
            </a:fld>
            <a:endParaRPr kumimoji="0" lang="es-ES" altLang="es-ES" sz="1200" b="0" i="0" u="none" strike="noStrike" kern="1200" cap="none" spc="0" normalizeH="0" baseline="0" noProof="0">
              <a:ln>
                <a:noFill/>
              </a:ln>
              <a:solidFill>
                <a:srgbClr val="000000"/>
              </a:solidFill>
              <a:effectLst/>
              <a:uLnTx/>
              <a:uFillTx/>
              <a:latin typeface="Calibri" pitchFamily="34" charset="0"/>
              <a:ea typeface="+mn-ea"/>
              <a:cs typeface="+mn-cs"/>
            </a:endParaRPr>
          </a:p>
        </p:txBody>
      </p:sp>
    </p:spTree>
    <p:extLst>
      <p:ext uri="{BB962C8B-B14F-4D97-AF65-F5344CB8AC3E}">
        <p14:creationId xmlns:p14="http://schemas.microsoft.com/office/powerpoint/2010/main" val="178680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3BB428-ADA7-484D-B93B-251A65C91DCC}"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137230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3BB428-ADA7-484D-B93B-251A65C91DCC}"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148909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3BB428-ADA7-484D-B93B-251A65C91DCC}"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2871224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33"/>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870" indent="0" algn="ctr">
              <a:buNone/>
              <a:defRPr>
                <a:solidFill>
                  <a:schemeClr val="tx1">
                    <a:tint val="75000"/>
                  </a:schemeClr>
                </a:solidFill>
              </a:defRPr>
            </a:lvl2pPr>
            <a:lvl3pPr marL="913740" indent="0" algn="ctr">
              <a:buNone/>
              <a:defRPr>
                <a:solidFill>
                  <a:schemeClr val="tx1">
                    <a:tint val="75000"/>
                  </a:schemeClr>
                </a:solidFill>
              </a:defRPr>
            </a:lvl3pPr>
            <a:lvl4pPr marL="1370611" indent="0" algn="ctr">
              <a:buNone/>
              <a:defRPr>
                <a:solidFill>
                  <a:schemeClr val="tx1">
                    <a:tint val="75000"/>
                  </a:schemeClr>
                </a:solidFill>
              </a:defRPr>
            </a:lvl4pPr>
            <a:lvl5pPr marL="1827481" indent="0" algn="ctr">
              <a:buNone/>
              <a:defRPr>
                <a:solidFill>
                  <a:schemeClr val="tx1">
                    <a:tint val="75000"/>
                  </a:schemeClr>
                </a:solidFill>
              </a:defRPr>
            </a:lvl5pPr>
            <a:lvl6pPr marL="2284353" indent="0" algn="ctr">
              <a:buNone/>
              <a:defRPr>
                <a:solidFill>
                  <a:schemeClr val="tx1">
                    <a:tint val="75000"/>
                  </a:schemeClr>
                </a:solidFill>
              </a:defRPr>
            </a:lvl6pPr>
            <a:lvl7pPr marL="2741226" indent="0" algn="ctr">
              <a:buNone/>
              <a:defRPr>
                <a:solidFill>
                  <a:schemeClr val="tx1">
                    <a:tint val="75000"/>
                  </a:schemeClr>
                </a:solidFill>
              </a:defRPr>
            </a:lvl7pPr>
            <a:lvl8pPr marL="3198096" indent="0" algn="ctr">
              <a:buNone/>
              <a:defRPr>
                <a:solidFill>
                  <a:schemeClr val="tx1">
                    <a:tint val="75000"/>
                  </a:schemeClr>
                </a:solidFill>
              </a:defRPr>
            </a:lvl8pPr>
            <a:lvl9pPr marL="3654967"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5005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6184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21"/>
            <a:ext cx="7772400" cy="1500187"/>
          </a:xfrm>
        </p:spPr>
        <p:txBody>
          <a:bodyPr anchor="b"/>
          <a:lstStyle>
            <a:lvl1pPr marL="0" indent="0">
              <a:buNone/>
              <a:defRPr sz="2000">
                <a:solidFill>
                  <a:schemeClr val="tx1">
                    <a:tint val="75000"/>
                  </a:schemeClr>
                </a:solidFill>
              </a:defRPr>
            </a:lvl1pPr>
            <a:lvl2pPr marL="456870" indent="0">
              <a:buNone/>
              <a:defRPr sz="1800">
                <a:solidFill>
                  <a:schemeClr val="tx1">
                    <a:tint val="75000"/>
                  </a:schemeClr>
                </a:solidFill>
              </a:defRPr>
            </a:lvl2pPr>
            <a:lvl3pPr marL="913740" indent="0">
              <a:buNone/>
              <a:defRPr sz="1600">
                <a:solidFill>
                  <a:schemeClr val="tx1">
                    <a:tint val="75000"/>
                  </a:schemeClr>
                </a:solidFill>
              </a:defRPr>
            </a:lvl3pPr>
            <a:lvl4pPr marL="1370611" indent="0">
              <a:buNone/>
              <a:defRPr sz="1400">
                <a:solidFill>
                  <a:schemeClr val="tx1">
                    <a:tint val="75000"/>
                  </a:schemeClr>
                </a:solidFill>
              </a:defRPr>
            </a:lvl4pPr>
            <a:lvl5pPr marL="1827481" indent="0">
              <a:buNone/>
              <a:defRPr sz="1400">
                <a:solidFill>
                  <a:schemeClr val="tx1">
                    <a:tint val="75000"/>
                  </a:schemeClr>
                </a:solidFill>
              </a:defRPr>
            </a:lvl5pPr>
            <a:lvl6pPr marL="2284353" indent="0">
              <a:buNone/>
              <a:defRPr sz="1400">
                <a:solidFill>
                  <a:schemeClr val="tx1">
                    <a:tint val="75000"/>
                  </a:schemeClr>
                </a:solidFill>
              </a:defRPr>
            </a:lvl6pPr>
            <a:lvl7pPr marL="2741226" indent="0">
              <a:buNone/>
              <a:defRPr sz="1400">
                <a:solidFill>
                  <a:schemeClr val="tx1">
                    <a:tint val="75000"/>
                  </a:schemeClr>
                </a:solidFill>
              </a:defRPr>
            </a:lvl7pPr>
            <a:lvl8pPr marL="3198096" indent="0">
              <a:buNone/>
              <a:defRPr sz="1400">
                <a:solidFill>
                  <a:schemeClr val="tx1">
                    <a:tint val="75000"/>
                  </a:schemeClr>
                </a:solidFill>
              </a:defRPr>
            </a:lvl8pPr>
            <a:lvl9pPr marL="3654967"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5141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6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9414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6870" indent="0">
              <a:buNone/>
              <a:defRPr sz="2000" b="1"/>
            </a:lvl2pPr>
            <a:lvl3pPr marL="913740" indent="0">
              <a:buNone/>
              <a:defRPr sz="1800" b="1"/>
            </a:lvl3pPr>
            <a:lvl4pPr marL="1370611" indent="0">
              <a:buNone/>
              <a:defRPr sz="1600" b="1"/>
            </a:lvl4pPr>
            <a:lvl5pPr marL="1827481" indent="0">
              <a:buNone/>
              <a:defRPr sz="1600" b="1"/>
            </a:lvl5pPr>
            <a:lvl6pPr marL="2284353" indent="0">
              <a:buNone/>
              <a:defRPr sz="1600" b="1"/>
            </a:lvl6pPr>
            <a:lvl7pPr marL="2741226" indent="0">
              <a:buNone/>
              <a:defRPr sz="1600" b="1"/>
            </a:lvl7pPr>
            <a:lvl8pPr marL="3198096" indent="0">
              <a:buNone/>
              <a:defRPr sz="1600" b="1"/>
            </a:lvl8pPr>
            <a:lvl9pPr marL="3654967"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32" y="1535113"/>
            <a:ext cx="4041775" cy="639762"/>
          </a:xfrm>
        </p:spPr>
        <p:txBody>
          <a:bodyPr anchor="b"/>
          <a:lstStyle>
            <a:lvl1pPr marL="0" indent="0">
              <a:buNone/>
              <a:defRPr sz="2400" b="1"/>
            </a:lvl1pPr>
            <a:lvl2pPr marL="456870" indent="0">
              <a:buNone/>
              <a:defRPr sz="2000" b="1"/>
            </a:lvl2pPr>
            <a:lvl3pPr marL="913740" indent="0">
              <a:buNone/>
              <a:defRPr sz="1800" b="1"/>
            </a:lvl3pPr>
            <a:lvl4pPr marL="1370611" indent="0">
              <a:buNone/>
              <a:defRPr sz="1600" b="1"/>
            </a:lvl4pPr>
            <a:lvl5pPr marL="1827481" indent="0">
              <a:buNone/>
              <a:defRPr sz="1600" b="1"/>
            </a:lvl5pPr>
            <a:lvl6pPr marL="2284353" indent="0">
              <a:buNone/>
              <a:defRPr sz="1600" b="1"/>
            </a:lvl6pPr>
            <a:lvl7pPr marL="2741226" indent="0">
              <a:buNone/>
              <a:defRPr sz="1600" b="1"/>
            </a:lvl7pPr>
            <a:lvl8pPr marL="3198096" indent="0">
              <a:buNone/>
              <a:defRPr sz="1600" b="1"/>
            </a:lvl8pPr>
            <a:lvl9pPr marL="3654967"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7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8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40762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3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0152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2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3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67600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7"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7" y="1435108"/>
            <a:ext cx="3008313" cy="4691063"/>
          </a:xfrm>
        </p:spPr>
        <p:txBody>
          <a:bodyPr/>
          <a:lstStyle>
            <a:lvl1pPr marL="0" indent="0">
              <a:buNone/>
              <a:defRPr sz="1400"/>
            </a:lvl1pPr>
            <a:lvl2pPr marL="456870" indent="0">
              <a:buNone/>
              <a:defRPr sz="1200"/>
            </a:lvl2pPr>
            <a:lvl3pPr marL="913740" indent="0">
              <a:buNone/>
              <a:defRPr sz="1000"/>
            </a:lvl3pPr>
            <a:lvl4pPr marL="1370611" indent="0">
              <a:buNone/>
              <a:defRPr sz="900"/>
            </a:lvl4pPr>
            <a:lvl5pPr marL="1827481" indent="0">
              <a:buNone/>
              <a:defRPr sz="900"/>
            </a:lvl5pPr>
            <a:lvl6pPr marL="2284353" indent="0">
              <a:buNone/>
              <a:defRPr sz="900"/>
            </a:lvl6pPr>
            <a:lvl7pPr marL="2741226" indent="0">
              <a:buNone/>
              <a:defRPr sz="900"/>
            </a:lvl7pPr>
            <a:lvl8pPr marL="3198096" indent="0">
              <a:buNone/>
              <a:defRPr sz="900"/>
            </a:lvl8pPr>
            <a:lvl9pPr marL="3654967"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6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0081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3BB428-ADA7-484D-B93B-251A65C91DCC}"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2898248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6870" indent="0">
              <a:buNone/>
              <a:defRPr sz="2800"/>
            </a:lvl2pPr>
            <a:lvl3pPr marL="913740" indent="0">
              <a:buNone/>
              <a:defRPr sz="2400"/>
            </a:lvl3pPr>
            <a:lvl4pPr marL="1370611" indent="0">
              <a:buNone/>
              <a:defRPr sz="2000"/>
            </a:lvl4pPr>
            <a:lvl5pPr marL="1827481" indent="0">
              <a:buNone/>
              <a:defRPr sz="2000"/>
            </a:lvl5pPr>
            <a:lvl6pPr marL="2284353" indent="0">
              <a:buNone/>
              <a:defRPr sz="2000"/>
            </a:lvl6pPr>
            <a:lvl7pPr marL="2741226" indent="0">
              <a:buNone/>
              <a:defRPr sz="2000"/>
            </a:lvl7pPr>
            <a:lvl8pPr marL="3198096" indent="0">
              <a:buNone/>
              <a:defRPr sz="2000"/>
            </a:lvl8pPr>
            <a:lvl9pPr marL="3654967"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6870" indent="0">
              <a:buNone/>
              <a:defRPr sz="1200"/>
            </a:lvl2pPr>
            <a:lvl3pPr marL="913740" indent="0">
              <a:buNone/>
              <a:defRPr sz="1000"/>
            </a:lvl3pPr>
            <a:lvl4pPr marL="1370611" indent="0">
              <a:buNone/>
              <a:defRPr sz="900"/>
            </a:lvl4pPr>
            <a:lvl5pPr marL="1827481" indent="0">
              <a:buNone/>
              <a:defRPr sz="900"/>
            </a:lvl5pPr>
            <a:lvl6pPr marL="2284353" indent="0">
              <a:buNone/>
              <a:defRPr sz="900"/>
            </a:lvl6pPr>
            <a:lvl7pPr marL="2741226" indent="0">
              <a:buNone/>
              <a:defRPr sz="900"/>
            </a:lvl7pPr>
            <a:lvl8pPr marL="3198096" indent="0">
              <a:buNone/>
              <a:defRPr sz="900"/>
            </a:lvl8pPr>
            <a:lvl9pPr marL="3654967"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6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7770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63924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6"/>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46"/>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903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3BB428-ADA7-484D-B93B-251A65C91DCC}" type="datetimeFigureOut">
              <a:rPr lang="es-ES" smtClean="0"/>
              <a:t>12/07/2018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13209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3BB428-ADA7-484D-B93B-251A65C91DCC}"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226739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3BB428-ADA7-484D-B93B-251A65C91DCC}" type="datetimeFigureOut">
              <a:rPr lang="es-ES" smtClean="0"/>
              <a:t>12/07/2018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149856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3BB428-ADA7-484D-B93B-251A65C91DCC}" type="datetimeFigureOut">
              <a:rPr lang="es-ES" smtClean="0"/>
              <a:t>12/07/2018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31680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BB428-ADA7-484D-B93B-251A65C91DCC}" type="datetimeFigureOut">
              <a:rPr lang="es-ES" smtClean="0"/>
              <a:t>12/07/2018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98957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3BB428-ADA7-484D-B93B-251A65C91DCC}"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168213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3BB428-ADA7-484D-B93B-251A65C91DCC}" type="datetimeFigureOut">
              <a:rPr lang="es-ES" smtClean="0"/>
              <a:t>12/07/2018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1033BAA-CA5C-4AFD-83F1-8BD991492E10}" type="slidenum">
              <a:rPr lang="es-ES" smtClean="0"/>
              <a:t>‹Nº›</a:t>
            </a:fld>
            <a:endParaRPr lang="es-ES"/>
          </a:p>
        </p:txBody>
      </p:sp>
    </p:spTree>
    <p:extLst>
      <p:ext uri="{BB962C8B-B14F-4D97-AF65-F5344CB8AC3E}">
        <p14:creationId xmlns:p14="http://schemas.microsoft.com/office/powerpoint/2010/main" val="395650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BB428-ADA7-484D-B93B-251A65C91DCC}" type="datetimeFigureOut">
              <a:rPr lang="es-ES" smtClean="0"/>
              <a:t>12/07/2018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33BAA-CA5C-4AFD-83F1-8BD991492E10}" type="slidenum">
              <a:rPr lang="es-ES" smtClean="0"/>
              <a:t>‹Nº›</a:t>
            </a:fld>
            <a:endParaRPr lang="es-ES"/>
          </a:p>
        </p:txBody>
      </p:sp>
    </p:spTree>
    <p:extLst>
      <p:ext uri="{BB962C8B-B14F-4D97-AF65-F5344CB8AC3E}">
        <p14:creationId xmlns:p14="http://schemas.microsoft.com/office/powerpoint/2010/main" val="320968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374" tIns="45690" rIns="91374" bIns="4569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2"/>
            <a:ext cx="8229600" cy="4525963"/>
          </a:xfrm>
          <a:prstGeom prst="rect">
            <a:avLst/>
          </a:prstGeom>
        </p:spPr>
        <p:txBody>
          <a:bodyPr vert="horz" lIns="91374" tIns="45690" rIns="91374" bIns="4569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8"/>
            <a:ext cx="2133600" cy="365125"/>
          </a:xfrm>
          <a:prstGeom prst="rect">
            <a:avLst/>
          </a:prstGeom>
        </p:spPr>
        <p:txBody>
          <a:bodyPr vert="horz" lIns="91374" tIns="45690" rIns="91374" bIns="45690" rtlCol="0" anchor="ctr"/>
          <a:lstStyle>
            <a:lvl1pPr algn="l">
              <a:defRPr sz="1200">
                <a:solidFill>
                  <a:schemeClr val="tx1">
                    <a:tint val="75000"/>
                  </a:schemeClr>
                </a:solidFill>
              </a:defRPr>
            </a:lvl1pPr>
          </a:lstStyle>
          <a:p>
            <a:pPr marL="0" marR="0" lvl="0" indent="0" algn="l" defTabSz="913740" rtl="0" eaLnBrk="1" fontAlgn="auto" latinLnBrk="0" hangingPunct="1">
              <a:lnSpc>
                <a:spcPct val="100000"/>
              </a:lnSpc>
              <a:spcBef>
                <a:spcPts val="0"/>
              </a:spcBef>
              <a:spcAft>
                <a:spcPts val="0"/>
              </a:spcAft>
              <a:buClrTx/>
              <a:buSzTx/>
              <a:buFontTx/>
              <a:buNone/>
              <a:tabLst/>
              <a:defRPr/>
            </a:pPr>
            <a:fld id="{DB6B92C2-9A23-4DE6-AA9E-3BB03A71CF9B}" type="datetimeFigureOut">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3740" rtl="0" eaLnBrk="1" fontAlgn="auto" latinLnBrk="0" hangingPunct="1">
                <a:lnSpc>
                  <a:spcPct val="100000"/>
                </a:lnSpc>
                <a:spcBef>
                  <a:spcPts val="0"/>
                </a:spcBef>
                <a:spcAft>
                  <a:spcPts val="0"/>
                </a:spcAft>
                <a:buClrTx/>
                <a:buSzTx/>
                <a:buFontTx/>
                <a:buNone/>
                <a:tabLst/>
                <a:defRPr/>
              </a:pPr>
              <a:t>12/07/2018</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4 Marcador de pie de página"/>
          <p:cNvSpPr>
            <a:spLocks noGrp="1"/>
          </p:cNvSpPr>
          <p:nvPr>
            <p:ph type="ftr" sz="quarter" idx="3"/>
          </p:nvPr>
        </p:nvSpPr>
        <p:spPr>
          <a:xfrm>
            <a:off x="3124200" y="6356358"/>
            <a:ext cx="2895600" cy="365125"/>
          </a:xfrm>
          <a:prstGeom prst="rect">
            <a:avLst/>
          </a:prstGeom>
        </p:spPr>
        <p:txBody>
          <a:bodyPr vert="horz" lIns="91374" tIns="45690" rIns="91374" bIns="45690" rtlCol="0" anchor="ctr"/>
          <a:lstStyle>
            <a:lvl1pPr algn="ctr">
              <a:defRPr sz="1200">
                <a:solidFill>
                  <a:schemeClr val="tx1">
                    <a:tint val="75000"/>
                  </a:schemeClr>
                </a:solidFill>
              </a:defRPr>
            </a:lvl1pPr>
          </a:lstStyle>
          <a:p>
            <a:pPr marL="0" marR="0" lvl="0" indent="0" algn="ctr" defTabSz="91374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5 Marcador de número de diapositiva"/>
          <p:cNvSpPr>
            <a:spLocks noGrp="1"/>
          </p:cNvSpPr>
          <p:nvPr>
            <p:ph type="sldNum" sz="quarter" idx="4"/>
          </p:nvPr>
        </p:nvSpPr>
        <p:spPr>
          <a:xfrm>
            <a:off x="6553200" y="6356358"/>
            <a:ext cx="2133600" cy="365125"/>
          </a:xfrm>
          <a:prstGeom prst="rect">
            <a:avLst/>
          </a:prstGeom>
        </p:spPr>
        <p:txBody>
          <a:bodyPr vert="horz" lIns="91374" tIns="45690" rIns="91374" bIns="45690" rtlCol="0" anchor="ctr"/>
          <a:lstStyle>
            <a:lvl1pPr algn="r">
              <a:defRPr sz="1200">
                <a:solidFill>
                  <a:schemeClr val="tx1">
                    <a:tint val="75000"/>
                  </a:schemeClr>
                </a:solidFill>
              </a:defRPr>
            </a:lvl1pPr>
          </a:lstStyle>
          <a:p>
            <a:pPr marL="0" marR="0" lvl="0" indent="0" algn="r" defTabSz="913740" rtl="0" eaLnBrk="1" fontAlgn="auto" latinLnBrk="0" hangingPunct="1">
              <a:lnSpc>
                <a:spcPct val="100000"/>
              </a:lnSpc>
              <a:spcBef>
                <a:spcPts val="0"/>
              </a:spcBef>
              <a:spcAft>
                <a:spcPts val="0"/>
              </a:spcAft>
              <a:buClrTx/>
              <a:buSzTx/>
              <a:buFontTx/>
              <a:buNone/>
              <a:tabLst/>
              <a:defRPr/>
            </a:pPr>
            <a:fld id="{F993BE85-B591-40D5-B8CC-07E21351D2BF}" type="slidenum">
              <a:rPr kumimoji="0" lang="es-E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374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99584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3740" rtl="0" eaLnBrk="1" latinLnBrk="0" hangingPunct="1">
        <a:spcBef>
          <a:spcPct val="0"/>
        </a:spcBef>
        <a:buNone/>
        <a:defRPr sz="4400" kern="1200">
          <a:solidFill>
            <a:schemeClr val="tx1"/>
          </a:solidFill>
          <a:latin typeface="+mj-lt"/>
          <a:ea typeface="+mj-ea"/>
          <a:cs typeface="+mj-cs"/>
        </a:defRPr>
      </a:lvl1pPr>
    </p:titleStyle>
    <p:bodyStyle>
      <a:lvl1pPr marL="342654" indent="-342654" algn="l" defTabSz="91374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416" indent="-285541" algn="l" defTabSz="91374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178" indent="-228435" algn="l" defTabSz="91374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048"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918"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2789"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659"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532"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404" indent="-228435" algn="l" defTabSz="91374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3740" rtl="0" eaLnBrk="1" latinLnBrk="0" hangingPunct="1">
        <a:defRPr sz="1800" kern="1200">
          <a:solidFill>
            <a:schemeClr val="tx1"/>
          </a:solidFill>
          <a:latin typeface="+mn-lt"/>
          <a:ea typeface="+mn-ea"/>
          <a:cs typeface="+mn-cs"/>
        </a:defRPr>
      </a:lvl1pPr>
      <a:lvl2pPr marL="456870" algn="l" defTabSz="913740" rtl="0" eaLnBrk="1" latinLnBrk="0" hangingPunct="1">
        <a:defRPr sz="1800" kern="1200">
          <a:solidFill>
            <a:schemeClr val="tx1"/>
          </a:solidFill>
          <a:latin typeface="+mn-lt"/>
          <a:ea typeface="+mn-ea"/>
          <a:cs typeface="+mn-cs"/>
        </a:defRPr>
      </a:lvl2pPr>
      <a:lvl3pPr marL="913740" algn="l" defTabSz="913740" rtl="0" eaLnBrk="1" latinLnBrk="0" hangingPunct="1">
        <a:defRPr sz="1800" kern="1200">
          <a:solidFill>
            <a:schemeClr val="tx1"/>
          </a:solidFill>
          <a:latin typeface="+mn-lt"/>
          <a:ea typeface="+mn-ea"/>
          <a:cs typeface="+mn-cs"/>
        </a:defRPr>
      </a:lvl3pPr>
      <a:lvl4pPr marL="1370611" algn="l" defTabSz="913740" rtl="0" eaLnBrk="1" latinLnBrk="0" hangingPunct="1">
        <a:defRPr sz="1800" kern="1200">
          <a:solidFill>
            <a:schemeClr val="tx1"/>
          </a:solidFill>
          <a:latin typeface="+mn-lt"/>
          <a:ea typeface="+mn-ea"/>
          <a:cs typeface="+mn-cs"/>
        </a:defRPr>
      </a:lvl4pPr>
      <a:lvl5pPr marL="1827481" algn="l" defTabSz="913740" rtl="0" eaLnBrk="1" latinLnBrk="0" hangingPunct="1">
        <a:defRPr sz="1800" kern="1200">
          <a:solidFill>
            <a:schemeClr val="tx1"/>
          </a:solidFill>
          <a:latin typeface="+mn-lt"/>
          <a:ea typeface="+mn-ea"/>
          <a:cs typeface="+mn-cs"/>
        </a:defRPr>
      </a:lvl5pPr>
      <a:lvl6pPr marL="2284353" algn="l" defTabSz="913740" rtl="0" eaLnBrk="1" latinLnBrk="0" hangingPunct="1">
        <a:defRPr sz="1800" kern="1200">
          <a:solidFill>
            <a:schemeClr val="tx1"/>
          </a:solidFill>
          <a:latin typeface="+mn-lt"/>
          <a:ea typeface="+mn-ea"/>
          <a:cs typeface="+mn-cs"/>
        </a:defRPr>
      </a:lvl6pPr>
      <a:lvl7pPr marL="2741226" algn="l" defTabSz="913740" rtl="0" eaLnBrk="1" latinLnBrk="0" hangingPunct="1">
        <a:defRPr sz="1800" kern="1200">
          <a:solidFill>
            <a:schemeClr val="tx1"/>
          </a:solidFill>
          <a:latin typeface="+mn-lt"/>
          <a:ea typeface="+mn-ea"/>
          <a:cs typeface="+mn-cs"/>
        </a:defRPr>
      </a:lvl7pPr>
      <a:lvl8pPr marL="3198096" algn="l" defTabSz="913740" rtl="0" eaLnBrk="1" latinLnBrk="0" hangingPunct="1">
        <a:defRPr sz="1800" kern="1200">
          <a:solidFill>
            <a:schemeClr val="tx1"/>
          </a:solidFill>
          <a:latin typeface="+mn-lt"/>
          <a:ea typeface="+mn-ea"/>
          <a:cs typeface="+mn-cs"/>
        </a:defRPr>
      </a:lvl8pPr>
      <a:lvl9pPr marL="3654967" algn="l" defTabSz="9137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0.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image" Target="../media/image30.png"/><Relationship Id="rId16"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13.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1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9.jpeg"/><Relationship Id="rId2"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65.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hyperlink" Target="mailto:bioestadistica@iislafe.e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NULL"/><Relationship Id="rId7"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a:extLst>
              <a:ext uri="{FF2B5EF4-FFF2-40B4-BE49-F238E27FC236}">
                <a16:creationId xmlns:a16="http://schemas.microsoft.com/office/drawing/2014/main" id="{396D2922-8E26-4910-9264-3B170F66DD57}"/>
              </a:ext>
            </a:extLst>
          </p:cNvPr>
          <p:cNvSpPr/>
          <p:nvPr/>
        </p:nvSpPr>
        <p:spPr>
          <a:xfrm>
            <a:off x="396420" y="575570"/>
            <a:ext cx="8351159" cy="923330"/>
          </a:xfrm>
          <a:prstGeom prst="rect">
            <a:avLst/>
          </a:prstGeom>
          <a:noFill/>
        </p:spPr>
        <p:txBody>
          <a:bodyPr wrap="square">
            <a:spAutoFit/>
          </a:bodyPr>
          <a:lstStyle/>
          <a:p>
            <a:pPr algn="ctr" eaLnBrk="1" fontAlgn="auto" hangingPunct="1">
              <a:spcBef>
                <a:spcPts val="0"/>
              </a:spcBef>
              <a:spcAft>
                <a:spcPts val="0"/>
              </a:spcAft>
              <a:defRPr/>
            </a:pPr>
            <a:r>
              <a:rPr lang="es-ES" sz="5400" b="1" dirty="0">
                <a:ln w="10541" cmpd="sng">
                  <a:solidFill>
                    <a:srgbClr val="7D7D7D">
                      <a:tint val="100000"/>
                      <a:shade val="100000"/>
                      <a:satMod val="110000"/>
                    </a:srgbClr>
                  </a:solidFill>
                  <a:prstDash val="solid"/>
                </a:ln>
                <a:solidFill>
                  <a:schemeClr val="tx1">
                    <a:lumMod val="85000"/>
                    <a:lumOff val="15000"/>
                  </a:schemeClr>
                </a:solidFill>
                <a:latin typeface="+mn-lt"/>
              </a:rPr>
              <a:t>Análisis de datos </a:t>
            </a:r>
            <a:r>
              <a:rPr lang="es-ES" sz="5400" b="1" dirty="0" err="1">
                <a:ln w="10541" cmpd="sng">
                  <a:solidFill>
                    <a:srgbClr val="7D7D7D">
                      <a:tint val="100000"/>
                      <a:shade val="100000"/>
                      <a:satMod val="110000"/>
                    </a:srgbClr>
                  </a:solidFill>
                  <a:prstDash val="solid"/>
                </a:ln>
                <a:solidFill>
                  <a:schemeClr val="tx1">
                    <a:lumMod val="85000"/>
                    <a:lumOff val="15000"/>
                  </a:schemeClr>
                </a:solidFill>
                <a:latin typeface="+mn-lt"/>
              </a:rPr>
              <a:t>ómicos</a:t>
            </a:r>
            <a:r>
              <a:rPr lang="es-ES" sz="5400" b="1" dirty="0">
                <a:ln w="10541" cmpd="sng">
                  <a:solidFill>
                    <a:srgbClr val="7D7D7D">
                      <a:tint val="100000"/>
                      <a:shade val="100000"/>
                      <a:satMod val="110000"/>
                    </a:srgbClr>
                  </a:solidFill>
                  <a:prstDash val="solid"/>
                </a:ln>
                <a:solidFill>
                  <a:schemeClr val="tx1">
                    <a:lumMod val="85000"/>
                    <a:lumOff val="15000"/>
                  </a:schemeClr>
                </a:solidFill>
                <a:latin typeface="+mn-lt"/>
              </a:rPr>
              <a:t> con</a:t>
            </a:r>
          </a:p>
        </p:txBody>
      </p:sp>
      <p:pic>
        <p:nvPicPr>
          <p:cNvPr id="5" name="Imagen 4">
            <a:extLst>
              <a:ext uri="{FF2B5EF4-FFF2-40B4-BE49-F238E27FC236}">
                <a16:creationId xmlns:a16="http://schemas.microsoft.com/office/drawing/2014/main" id="{B3AC38C9-DBDD-4B6E-9865-6CC6BBF0A7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9637" y="5877694"/>
            <a:ext cx="1824960" cy="891765"/>
          </a:xfrm>
          <a:prstGeom prst="rect">
            <a:avLst/>
          </a:prstGeom>
        </p:spPr>
      </p:pic>
      <p:pic>
        <p:nvPicPr>
          <p:cNvPr id="6" name="Picture 5">
            <a:extLst>
              <a:ext uri="{FF2B5EF4-FFF2-40B4-BE49-F238E27FC236}">
                <a16:creationId xmlns:a16="http://schemas.microsoft.com/office/drawing/2014/main" id="{6441333E-0F96-4384-AAAE-C33606E110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5661" y="3429000"/>
            <a:ext cx="1783719" cy="162557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Heatmap figure]">
            <a:extLst>
              <a:ext uri="{FF2B5EF4-FFF2-40B4-BE49-F238E27FC236}">
                <a16:creationId xmlns:a16="http://schemas.microsoft.com/office/drawing/2014/main" id="{86B10722-88E5-4108-8F26-DC0518C21E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424" y="3909799"/>
            <a:ext cx="1877123" cy="18771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7" descr="http://upload.wikimedia.org/wikipedia/commons/1/12/Manhattan_Plot.png">
            <a:extLst>
              <a:ext uri="{FF2B5EF4-FFF2-40B4-BE49-F238E27FC236}">
                <a16:creationId xmlns:a16="http://schemas.microsoft.com/office/drawing/2014/main" id="{6BF1E30B-15FB-491B-83B4-C4366D74BF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3470" y="4994300"/>
            <a:ext cx="2797322" cy="10887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9" descr="DNA Strand">
            <a:extLst>
              <a:ext uri="{FF2B5EF4-FFF2-40B4-BE49-F238E27FC236}">
                <a16:creationId xmlns:a16="http://schemas.microsoft.com/office/drawing/2014/main" id="{79D762FF-FA54-4F3F-B443-8E46FAF320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86569" y="4188358"/>
            <a:ext cx="1958765" cy="14690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EE2B203D-90E5-4CB6-B9FD-E04663BE60AE}"/>
              </a:ext>
            </a:extLst>
          </p:cNvPr>
          <p:cNvPicPr>
            <a:picLocks noChangeAspect="1"/>
          </p:cNvPicPr>
          <p:nvPr/>
        </p:nvPicPr>
        <p:blipFill>
          <a:blip r:embed="rId7"/>
          <a:stretch>
            <a:fillRect/>
          </a:stretch>
        </p:blipFill>
        <p:spPr>
          <a:xfrm>
            <a:off x="3920177" y="1573717"/>
            <a:ext cx="1303644" cy="1168451"/>
          </a:xfrm>
          <a:prstGeom prst="rect">
            <a:avLst/>
          </a:prstGeom>
        </p:spPr>
      </p:pic>
      <p:pic>
        <p:nvPicPr>
          <p:cNvPr id="11" name="Picture 4" descr="http://c431376.r76.cf2.rackcdn.com/815/fnins-03-055/image_m/fnins-03-055-g001.jpg">
            <a:extLst>
              <a:ext uri="{FF2B5EF4-FFF2-40B4-BE49-F238E27FC236}">
                <a16:creationId xmlns:a16="http://schemas.microsoft.com/office/drawing/2014/main" id="{E0FBC65D-FA2A-44CC-8016-2B673988670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0471" y="2940592"/>
            <a:ext cx="1608706" cy="15411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29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Inconvenientes de los test</a:t>
            </a:r>
          </a:p>
        </p:txBody>
      </p:sp>
      <p:sp>
        <p:nvSpPr>
          <p:cNvPr id="6" name="11 Rectángulo"/>
          <p:cNvSpPr/>
          <p:nvPr/>
        </p:nvSpPr>
        <p:spPr>
          <a:xfrm>
            <a:off x="195102" y="1483746"/>
            <a:ext cx="6750150" cy="400110"/>
          </a:xfrm>
          <a:prstGeom prst="rect">
            <a:avLst/>
          </a:prstGeom>
        </p:spPr>
        <p:txBody>
          <a:bodyPr wrap="square">
            <a:spAutoFit/>
          </a:bodyPr>
          <a:lstStyle/>
          <a:p>
            <a:r>
              <a:rPr lang="es-ES" sz="2000" b="1" dirty="0"/>
              <a:t>Difícil interpretación e integración de los resultados:</a:t>
            </a:r>
            <a:endParaRPr lang="es-ES" sz="200" b="1" dirty="0"/>
          </a:p>
        </p:txBody>
      </p:sp>
      <p:sp>
        <p:nvSpPr>
          <p:cNvPr id="8" name="9 Flecha derecha"/>
          <p:cNvSpPr/>
          <p:nvPr/>
        </p:nvSpPr>
        <p:spPr>
          <a:xfrm>
            <a:off x="678794" y="2398257"/>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
        <p:nvSpPr>
          <p:cNvPr id="9" name="10 Rectángulo"/>
          <p:cNvSpPr/>
          <p:nvPr/>
        </p:nvSpPr>
        <p:spPr>
          <a:xfrm>
            <a:off x="1251833" y="2204009"/>
            <a:ext cx="7567364" cy="707886"/>
          </a:xfrm>
          <a:prstGeom prst="rect">
            <a:avLst/>
          </a:prstGeom>
        </p:spPr>
        <p:txBody>
          <a:bodyPr wrap="square">
            <a:spAutoFit/>
          </a:bodyPr>
          <a:lstStyle/>
          <a:p>
            <a:r>
              <a:rPr lang="es-ES" sz="2000" dirty="0"/>
              <a:t>Se obtiene una lista de 24 genes con diferencias estadísticamente significativas entre el grupo sano y el grupo enfermo.</a:t>
            </a:r>
          </a:p>
        </p:txBody>
      </p:sp>
      <p:sp>
        <p:nvSpPr>
          <p:cNvPr id="10" name="5 CuadroTexto"/>
          <p:cNvSpPr txBox="1"/>
          <p:nvPr/>
        </p:nvSpPr>
        <p:spPr>
          <a:xfrm>
            <a:off x="1611128" y="3394237"/>
            <a:ext cx="1115071" cy="1815882"/>
          </a:xfrm>
          <a:prstGeom prst="rect">
            <a:avLst/>
          </a:prstGeom>
          <a:noFill/>
        </p:spPr>
        <p:txBody>
          <a:bodyPr wrap="square" rtlCol="0">
            <a:spAutoFit/>
          </a:bodyPr>
          <a:lstStyle/>
          <a:p>
            <a:r>
              <a:rPr lang="es-ES" sz="1600" dirty="0"/>
              <a:t>FOXA1</a:t>
            </a:r>
          </a:p>
          <a:p>
            <a:r>
              <a:rPr lang="es-ES" sz="1600" dirty="0"/>
              <a:t>HEX</a:t>
            </a:r>
          </a:p>
          <a:p>
            <a:r>
              <a:rPr lang="es-ES" sz="1600" dirty="0"/>
              <a:t>HNF4a</a:t>
            </a:r>
          </a:p>
          <a:p>
            <a:r>
              <a:rPr lang="es-ES" sz="1600" dirty="0" err="1"/>
              <a:t>CEBPb</a:t>
            </a:r>
            <a:endParaRPr lang="es-ES" sz="1600" dirty="0"/>
          </a:p>
          <a:p>
            <a:r>
              <a:rPr lang="es-ES" sz="1600" dirty="0"/>
              <a:t>COUPTFI</a:t>
            </a:r>
          </a:p>
          <a:p>
            <a:r>
              <a:rPr lang="es-ES" sz="1600" dirty="0"/>
              <a:t>CAR</a:t>
            </a:r>
          </a:p>
          <a:p>
            <a:r>
              <a:rPr lang="es-ES" sz="1600" dirty="0"/>
              <a:t>…</a:t>
            </a:r>
          </a:p>
        </p:txBody>
      </p:sp>
      <p:sp>
        <p:nvSpPr>
          <p:cNvPr id="11" name="5 CuadroTexto"/>
          <p:cNvSpPr txBox="1"/>
          <p:nvPr/>
        </p:nvSpPr>
        <p:spPr>
          <a:xfrm>
            <a:off x="2619312" y="3413862"/>
            <a:ext cx="1115071" cy="1815882"/>
          </a:xfrm>
          <a:prstGeom prst="rect">
            <a:avLst/>
          </a:prstGeom>
          <a:noFill/>
        </p:spPr>
        <p:txBody>
          <a:bodyPr wrap="square" rtlCol="0">
            <a:spAutoFit/>
          </a:bodyPr>
          <a:lstStyle/>
          <a:p>
            <a:r>
              <a:rPr lang="es-ES" sz="1600" dirty="0"/>
              <a:t>0,001</a:t>
            </a:r>
          </a:p>
          <a:p>
            <a:r>
              <a:rPr lang="es-ES" sz="1600" dirty="0"/>
              <a:t>0,008</a:t>
            </a:r>
          </a:p>
          <a:p>
            <a:r>
              <a:rPr lang="es-ES" sz="1600" dirty="0"/>
              <a:t>0,036</a:t>
            </a:r>
          </a:p>
          <a:p>
            <a:r>
              <a:rPr lang="es-ES" sz="1600" dirty="0"/>
              <a:t>&lt;0,001</a:t>
            </a:r>
          </a:p>
          <a:p>
            <a:r>
              <a:rPr lang="es-ES" sz="1600" dirty="0"/>
              <a:t>0,008</a:t>
            </a:r>
          </a:p>
          <a:p>
            <a:r>
              <a:rPr lang="es-ES" sz="1600" dirty="0"/>
              <a:t>0,002</a:t>
            </a:r>
          </a:p>
          <a:p>
            <a:r>
              <a:rPr lang="es-ES" sz="1600" dirty="0"/>
              <a:t>…</a:t>
            </a:r>
          </a:p>
        </p:txBody>
      </p:sp>
      <p:sp>
        <p:nvSpPr>
          <p:cNvPr id="12" name="5 CuadroTexto"/>
          <p:cNvSpPr txBox="1"/>
          <p:nvPr/>
        </p:nvSpPr>
        <p:spPr>
          <a:xfrm>
            <a:off x="2545066" y="3162089"/>
            <a:ext cx="3471409" cy="338554"/>
          </a:xfrm>
          <a:prstGeom prst="rect">
            <a:avLst/>
          </a:prstGeom>
          <a:noFill/>
        </p:spPr>
        <p:txBody>
          <a:bodyPr wrap="square" rtlCol="0">
            <a:spAutoFit/>
          </a:bodyPr>
          <a:lstStyle/>
          <a:p>
            <a:r>
              <a:rPr lang="es-ES" sz="1600" b="1" dirty="0"/>
              <a:t>p-valor           sentido de la diferencia</a:t>
            </a:r>
          </a:p>
        </p:txBody>
      </p:sp>
      <p:sp>
        <p:nvSpPr>
          <p:cNvPr id="13" name="5 CuadroTexto"/>
          <p:cNvSpPr txBox="1"/>
          <p:nvPr/>
        </p:nvSpPr>
        <p:spPr>
          <a:xfrm>
            <a:off x="3660137" y="3413862"/>
            <a:ext cx="4398225" cy="1815882"/>
          </a:xfrm>
          <a:prstGeom prst="rect">
            <a:avLst/>
          </a:prstGeom>
          <a:noFill/>
        </p:spPr>
        <p:txBody>
          <a:bodyPr wrap="square" rtlCol="0">
            <a:spAutoFit/>
          </a:bodyPr>
          <a:lstStyle/>
          <a:p>
            <a:r>
              <a:rPr lang="es-ES" sz="1600" dirty="0"/>
              <a:t>Enfermo ~ Valores bajos de FOXA1</a:t>
            </a:r>
          </a:p>
          <a:p>
            <a:r>
              <a:rPr lang="es-ES" sz="1600" dirty="0"/>
              <a:t>Enfermo ~ Valores bajos de HEX</a:t>
            </a:r>
          </a:p>
          <a:p>
            <a:r>
              <a:rPr lang="es-ES" sz="1600" dirty="0"/>
              <a:t>Enfermo ~ Valores bajos de HNF4a</a:t>
            </a:r>
          </a:p>
          <a:p>
            <a:r>
              <a:rPr lang="es-ES" sz="1600" dirty="0"/>
              <a:t>Enfermo ~ Valores altos de </a:t>
            </a:r>
            <a:r>
              <a:rPr lang="es-ES" sz="1600" dirty="0" err="1"/>
              <a:t>CEBPb</a:t>
            </a:r>
            <a:endParaRPr lang="es-ES" sz="1600" dirty="0"/>
          </a:p>
          <a:p>
            <a:r>
              <a:rPr lang="es-ES" sz="1600" dirty="0"/>
              <a:t>…</a:t>
            </a:r>
          </a:p>
          <a:p>
            <a:r>
              <a:rPr lang="es-ES" sz="1600" dirty="0"/>
              <a:t>…</a:t>
            </a:r>
          </a:p>
          <a:p>
            <a:r>
              <a:rPr lang="es-ES" sz="1600" dirty="0"/>
              <a:t>…</a:t>
            </a:r>
          </a:p>
        </p:txBody>
      </p:sp>
      <p:sp>
        <p:nvSpPr>
          <p:cNvPr id="16" name="11 Rectángulo"/>
          <p:cNvSpPr/>
          <p:nvPr/>
        </p:nvSpPr>
        <p:spPr>
          <a:xfrm>
            <a:off x="1494258" y="5731711"/>
            <a:ext cx="6750150" cy="400110"/>
          </a:xfrm>
          <a:prstGeom prst="rect">
            <a:avLst/>
          </a:prstGeom>
        </p:spPr>
        <p:txBody>
          <a:bodyPr wrap="square">
            <a:spAutoFit/>
          </a:bodyPr>
          <a:lstStyle/>
          <a:p>
            <a:r>
              <a:rPr lang="es-ES" sz="2000" dirty="0"/>
              <a:t>¿Interpretación de valores bajos de FOXA1 y elevados de HEX?</a:t>
            </a:r>
            <a:endParaRPr lang="es-ES" sz="200" dirty="0"/>
          </a:p>
        </p:txBody>
      </p:sp>
      <p:pic>
        <p:nvPicPr>
          <p:cNvPr id="17" name="Picture 4" descr="http://www.ottawamagazine.com/wp-content/uploads/2011/09/danger-sign.jpg"/>
          <p:cNvPicPr>
            <a:picLocks noChangeAspect="1" noChangeArrowheads="1"/>
          </p:cNvPicPr>
          <p:nvPr/>
        </p:nvPicPr>
        <p:blipFill>
          <a:blip r:embed="rId2" cstate="print">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810269" y="5629191"/>
            <a:ext cx="659765" cy="57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93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Inconvenientes de los test</a:t>
            </a:r>
          </a:p>
        </p:txBody>
      </p:sp>
      <p:sp>
        <p:nvSpPr>
          <p:cNvPr id="9" name="11 Rectángulo">
            <a:extLst>
              <a:ext uri="{FF2B5EF4-FFF2-40B4-BE49-F238E27FC236}">
                <a16:creationId xmlns:a16="http://schemas.microsoft.com/office/drawing/2014/main" id="{CF6C4508-56AB-4258-A413-A34857C9CAB5}"/>
              </a:ext>
            </a:extLst>
          </p:cNvPr>
          <p:cNvSpPr/>
          <p:nvPr/>
        </p:nvSpPr>
        <p:spPr>
          <a:xfrm>
            <a:off x="294871" y="1575800"/>
            <a:ext cx="4575342" cy="400110"/>
          </a:xfrm>
          <a:prstGeom prst="rect">
            <a:avLst/>
          </a:prstGeom>
        </p:spPr>
        <p:txBody>
          <a:bodyPr wrap="square">
            <a:spAutoFit/>
          </a:bodyPr>
          <a:lstStyle/>
          <a:p>
            <a:r>
              <a:rPr lang="es-ES" sz="2000" b="1" dirty="0"/>
              <a:t>Sin control de las variables de confusión</a:t>
            </a:r>
            <a:endParaRPr lang="es-ES" sz="200" b="1" dirty="0"/>
          </a:p>
        </p:txBody>
      </p:sp>
      <p:sp>
        <p:nvSpPr>
          <p:cNvPr id="10" name="9 Flecha derecha">
            <a:extLst>
              <a:ext uri="{FF2B5EF4-FFF2-40B4-BE49-F238E27FC236}">
                <a16:creationId xmlns:a16="http://schemas.microsoft.com/office/drawing/2014/main" id="{6A840D2E-F1BB-4C95-B6B8-9538EE597ADC}"/>
              </a:ext>
            </a:extLst>
          </p:cNvPr>
          <p:cNvSpPr/>
          <p:nvPr/>
        </p:nvSpPr>
        <p:spPr>
          <a:xfrm>
            <a:off x="4663861" y="2407692"/>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
        <p:nvSpPr>
          <p:cNvPr id="16" name="10 Rectángulo">
            <a:extLst>
              <a:ext uri="{FF2B5EF4-FFF2-40B4-BE49-F238E27FC236}">
                <a16:creationId xmlns:a16="http://schemas.microsoft.com/office/drawing/2014/main" id="{9E0080FD-62AB-467F-9AB4-D1A625C49593}"/>
              </a:ext>
            </a:extLst>
          </p:cNvPr>
          <p:cNvSpPr/>
          <p:nvPr/>
        </p:nvSpPr>
        <p:spPr>
          <a:xfrm>
            <a:off x="5175114" y="2367332"/>
            <a:ext cx="3293274" cy="400110"/>
          </a:xfrm>
          <a:prstGeom prst="rect">
            <a:avLst/>
          </a:prstGeom>
        </p:spPr>
        <p:txBody>
          <a:bodyPr wrap="square">
            <a:spAutoFit/>
          </a:bodyPr>
          <a:lstStyle/>
          <a:p>
            <a:r>
              <a:rPr lang="es-ES" sz="2000" dirty="0"/>
              <a:t>Sexo, edad, comorbilidades…</a:t>
            </a:r>
          </a:p>
        </p:txBody>
      </p:sp>
      <p:sp>
        <p:nvSpPr>
          <p:cNvPr id="17" name="9 Flecha derecha">
            <a:extLst>
              <a:ext uri="{FF2B5EF4-FFF2-40B4-BE49-F238E27FC236}">
                <a16:creationId xmlns:a16="http://schemas.microsoft.com/office/drawing/2014/main" id="{7D2690EA-69E8-48E3-BB86-DE8AC7B03BBC}"/>
              </a:ext>
            </a:extLst>
          </p:cNvPr>
          <p:cNvSpPr/>
          <p:nvPr/>
        </p:nvSpPr>
        <p:spPr>
          <a:xfrm>
            <a:off x="4663861" y="3065559"/>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
        <p:nvSpPr>
          <p:cNvPr id="18" name="10 Rectángulo">
            <a:extLst>
              <a:ext uri="{FF2B5EF4-FFF2-40B4-BE49-F238E27FC236}">
                <a16:creationId xmlns:a16="http://schemas.microsoft.com/office/drawing/2014/main" id="{8708AF1C-0BBD-4F89-B6BD-C2EA4A2310BB}"/>
              </a:ext>
            </a:extLst>
          </p:cNvPr>
          <p:cNvSpPr/>
          <p:nvPr/>
        </p:nvSpPr>
        <p:spPr>
          <a:xfrm>
            <a:off x="5175114" y="3021936"/>
            <a:ext cx="3968886" cy="400110"/>
          </a:xfrm>
          <a:prstGeom prst="rect">
            <a:avLst/>
          </a:prstGeom>
        </p:spPr>
        <p:txBody>
          <a:bodyPr wrap="square">
            <a:spAutoFit/>
          </a:bodyPr>
          <a:lstStyle/>
          <a:p>
            <a:r>
              <a:rPr lang="es-ES" sz="2000" dirty="0"/>
              <a:t>Efecto lote, efecto experimentador…</a:t>
            </a:r>
          </a:p>
        </p:txBody>
      </p:sp>
      <p:sp>
        <p:nvSpPr>
          <p:cNvPr id="2" name="Rectángulo 1">
            <a:extLst>
              <a:ext uri="{FF2B5EF4-FFF2-40B4-BE49-F238E27FC236}">
                <a16:creationId xmlns:a16="http://schemas.microsoft.com/office/drawing/2014/main" id="{BFA55E76-9014-4B9A-9590-F8C2DD22FE53}"/>
              </a:ext>
            </a:extLst>
          </p:cNvPr>
          <p:cNvSpPr/>
          <p:nvPr/>
        </p:nvSpPr>
        <p:spPr>
          <a:xfrm>
            <a:off x="294871" y="2367332"/>
            <a:ext cx="3991606" cy="400110"/>
          </a:xfrm>
          <a:prstGeom prst="rect">
            <a:avLst/>
          </a:prstGeom>
        </p:spPr>
        <p:txBody>
          <a:bodyPr wrap="none">
            <a:spAutoFit/>
          </a:bodyPr>
          <a:lstStyle/>
          <a:p>
            <a:r>
              <a:rPr lang="es-ES" sz="2000" dirty="0"/>
              <a:t>Inherentes a las unidades en estudio</a:t>
            </a:r>
          </a:p>
        </p:txBody>
      </p:sp>
      <p:sp>
        <p:nvSpPr>
          <p:cNvPr id="19" name="Rectángulo 18">
            <a:extLst>
              <a:ext uri="{FF2B5EF4-FFF2-40B4-BE49-F238E27FC236}">
                <a16:creationId xmlns:a16="http://schemas.microsoft.com/office/drawing/2014/main" id="{77FA81B0-BD3A-423E-B274-1A1FD37C4A5A}"/>
              </a:ext>
            </a:extLst>
          </p:cNvPr>
          <p:cNvSpPr/>
          <p:nvPr/>
        </p:nvSpPr>
        <p:spPr>
          <a:xfrm>
            <a:off x="294871" y="3025199"/>
            <a:ext cx="4337341" cy="400110"/>
          </a:xfrm>
          <a:prstGeom prst="rect">
            <a:avLst/>
          </a:prstGeom>
        </p:spPr>
        <p:txBody>
          <a:bodyPr wrap="none">
            <a:spAutoFit/>
          </a:bodyPr>
          <a:lstStyle/>
          <a:p>
            <a:r>
              <a:rPr lang="es-ES" sz="2000" dirty="0"/>
              <a:t>Inherentes a las condiciones del estudio</a:t>
            </a:r>
          </a:p>
        </p:txBody>
      </p:sp>
      <p:cxnSp>
        <p:nvCxnSpPr>
          <p:cNvPr id="4" name="Conector recto 3">
            <a:extLst>
              <a:ext uri="{FF2B5EF4-FFF2-40B4-BE49-F238E27FC236}">
                <a16:creationId xmlns:a16="http://schemas.microsoft.com/office/drawing/2014/main" id="{B95EC795-9556-46E4-960B-2B437AD63B43}"/>
              </a:ext>
            </a:extLst>
          </p:cNvPr>
          <p:cNvCxnSpPr/>
          <p:nvPr/>
        </p:nvCxnSpPr>
        <p:spPr>
          <a:xfrm>
            <a:off x="3004152" y="4197434"/>
            <a:ext cx="0" cy="2225688"/>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CE843D32-FAD2-4F63-AED2-506B8C78C697}"/>
              </a:ext>
            </a:extLst>
          </p:cNvPr>
          <p:cNvCxnSpPr>
            <a:cxnSpLocks/>
          </p:cNvCxnSpPr>
          <p:nvPr/>
        </p:nvCxnSpPr>
        <p:spPr>
          <a:xfrm rot="16200000">
            <a:off x="4368261" y="5055122"/>
            <a:ext cx="0" cy="2736000"/>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Conector recto 5">
            <a:extLst>
              <a:ext uri="{FF2B5EF4-FFF2-40B4-BE49-F238E27FC236}">
                <a16:creationId xmlns:a16="http://schemas.microsoft.com/office/drawing/2014/main" id="{9C6F3D70-93C9-4EF1-B13D-554B5918F8FF}"/>
              </a:ext>
            </a:extLst>
          </p:cNvPr>
          <p:cNvCxnSpPr/>
          <p:nvPr/>
        </p:nvCxnSpPr>
        <p:spPr>
          <a:xfrm>
            <a:off x="5658619" y="6335204"/>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Conector recto 20">
            <a:extLst>
              <a:ext uri="{FF2B5EF4-FFF2-40B4-BE49-F238E27FC236}">
                <a16:creationId xmlns:a16="http://schemas.microsoft.com/office/drawing/2014/main" id="{F835FE64-369B-4B58-9F82-C84923E00979}"/>
              </a:ext>
            </a:extLst>
          </p:cNvPr>
          <p:cNvCxnSpPr>
            <a:cxnSpLocks/>
          </p:cNvCxnSpPr>
          <p:nvPr/>
        </p:nvCxnSpPr>
        <p:spPr>
          <a:xfrm flipV="1">
            <a:off x="5658619" y="6419021"/>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Conector recto 21">
            <a:extLst>
              <a:ext uri="{FF2B5EF4-FFF2-40B4-BE49-F238E27FC236}">
                <a16:creationId xmlns:a16="http://schemas.microsoft.com/office/drawing/2014/main" id="{70E999F7-2540-454A-AB84-47997CC97497}"/>
              </a:ext>
            </a:extLst>
          </p:cNvPr>
          <p:cNvCxnSpPr>
            <a:cxnSpLocks/>
          </p:cNvCxnSpPr>
          <p:nvPr/>
        </p:nvCxnSpPr>
        <p:spPr>
          <a:xfrm>
            <a:off x="3007216" y="4182583"/>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95913335-33BC-4379-AF34-824C0C74135A}"/>
              </a:ext>
            </a:extLst>
          </p:cNvPr>
          <p:cNvCxnSpPr>
            <a:cxnSpLocks/>
          </p:cNvCxnSpPr>
          <p:nvPr/>
        </p:nvCxnSpPr>
        <p:spPr>
          <a:xfrm flipV="1">
            <a:off x="2931599" y="4182583"/>
            <a:ext cx="77642" cy="92017"/>
          </a:xfrm>
          <a:prstGeom prst="line">
            <a:avLst/>
          </a:prstGeom>
          <a:ln w="19050"/>
        </p:spPr>
        <p:style>
          <a:lnRef idx="1">
            <a:schemeClr val="dk1"/>
          </a:lnRef>
          <a:fillRef idx="0">
            <a:schemeClr val="dk1"/>
          </a:fillRef>
          <a:effectRef idx="0">
            <a:schemeClr val="dk1"/>
          </a:effectRef>
          <a:fontRef idx="minor">
            <a:schemeClr val="tx1"/>
          </a:fontRef>
        </p:style>
      </p:cxnSp>
      <p:sp>
        <p:nvSpPr>
          <p:cNvPr id="8" name="Elipse 7">
            <a:extLst>
              <a:ext uri="{FF2B5EF4-FFF2-40B4-BE49-F238E27FC236}">
                <a16:creationId xmlns:a16="http://schemas.microsoft.com/office/drawing/2014/main" id="{929D0272-C6C8-446B-B282-67B6A5D1895E}"/>
              </a:ext>
            </a:extLst>
          </p:cNvPr>
          <p:cNvSpPr/>
          <p:nvPr/>
        </p:nvSpPr>
        <p:spPr>
          <a:xfrm>
            <a:off x="3357940" y="5853241"/>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7CD4986E-E787-4644-B23E-57F311BCBC03}"/>
              </a:ext>
            </a:extLst>
          </p:cNvPr>
          <p:cNvSpPr/>
          <p:nvPr/>
        </p:nvSpPr>
        <p:spPr>
          <a:xfrm>
            <a:off x="3434140" y="569956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F86C34F8-EE67-48F0-9741-6F4346EE5784}"/>
              </a:ext>
            </a:extLst>
          </p:cNvPr>
          <p:cNvSpPr/>
          <p:nvPr/>
        </p:nvSpPr>
        <p:spPr>
          <a:xfrm>
            <a:off x="3522266" y="567670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46A83159-C5DF-4CB9-BF2C-CEFC9D34E9CF}"/>
              </a:ext>
            </a:extLst>
          </p:cNvPr>
          <p:cNvSpPr/>
          <p:nvPr/>
        </p:nvSpPr>
        <p:spPr>
          <a:xfrm>
            <a:off x="3609995" y="57903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23B5F9B9-2894-49B7-9395-3C1157E57A2C}"/>
              </a:ext>
            </a:extLst>
          </p:cNvPr>
          <p:cNvSpPr/>
          <p:nvPr/>
        </p:nvSpPr>
        <p:spPr>
          <a:xfrm>
            <a:off x="3609400" y="549339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80F49D1A-6F70-4AA4-9000-8F42A4A72231}"/>
              </a:ext>
            </a:extLst>
          </p:cNvPr>
          <p:cNvSpPr/>
          <p:nvPr/>
        </p:nvSpPr>
        <p:spPr>
          <a:xfrm>
            <a:off x="3745503" y="56136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03DC5725-2C11-402B-893A-037E54C7C13F}"/>
              </a:ext>
            </a:extLst>
          </p:cNvPr>
          <p:cNvSpPr/>
          <p:nvPr/>
        </p:nvSpPr>
        <p:spPr>
          <a:xfrm>
            <a:off x="3791222" y="53814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A47C7ADB-755C-497A-B583-10DFB28309E0}"/>
              </a:ext>
            </a:extLst>
          </p:cNvPr>
          <p:cNvSpPr/>
          <p:nvPr/>
        </p:nvSpPr>
        <p:spPr>
          <a:xfrm>
            <a:off x="3996962" y="528976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Elipse 32">
            <a:extLst>
              <a:ext uri="{FF2B5EF4-FFF2-40B4-BE49-F238E27FC236}">
                <a16:creationId xmlns:a16="http://schemas.microsoft.com/office/drawing/2014/main" id="{3AD7D472-E4FE-41CB-ABCC-0839292E024A}"/>
              </a:ext>
            </a:extLst>
          </p:cNvPr>
          <p:cNvSpPr/>
          <p:nvPr/>
        </p:nvSpPr>
        <p:spPr>
          <a:xfrm>
            <a:off x="4572000" y="5949777"/>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BA3353B8-53C8-4A9C-9579-D8191DB91F31}"/>
              </a:ext>
            </a:extLst>
          </p:cNvPr>
          <p:cNvSpPr/>
          <p:nvPr/>
        </p:nvSpPr>
        <p:spPr>
          <a:xfrm>
            <a:off x="4663861" y="5798268"/>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5" name="Elipse 34">
            <a:extLst>
              <a:ext uri="{FF2B5EF4-FFF2-40B4-BE49-F238E27FC236}">
                <a16:creationId xmlns:a16="http://schemas.microsoft.com/office/drawing/2014/main" id="{387098B0-13FA-4B10-9F89-10F04955E505}"/>
              </a:ext>
            </a:extLst>
          </p:cNvPr>
          <p:cNvSpPr/>
          <p:nvPr/>
        </p:nvSpPr>
        <p:spPr>
          <a:xfrm>
            <a:off x="4827931" y="5824107"/>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AFD73807-02A2-4197-BBC1-DCF59D739F48}"/>
              </a:ext>
            </a:extLst>
          </p:cNvPr>
          <p:cNvSpPr/>
          <p:nvPr/>
        </p:nvSpPr>
        <p:spPr>
          <a:xfrm>
            <a:off x="4802091" y="559742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7" name="Elipse 36">
            <a:extLst>
              <a:ext uri="{FF2B5EF4-FFF2-40B4-BE49-F238E27FC236}">
                <a16:creationId xmlns:a16="http://schemas.microsoft.com/office/drawing/2014/main" id="{4CD26B78-A39D-477A-805B-F2FB21977606}"/>
              </a:ext>
            </a:extLst>
          </p:cNvPr>
          <p:cNvSpPr/>
          <p:nvPr/>
        </p:nvSpPr>
        <p:spPr>
          <a:xfrm>
            <a:off x="4954781" y="5676857"/>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A43F9163-CCDF-4655-96EE-D603AB161404}"/>
              </a:ext>
            </a:extLst>
          </p:cNvPr>
          <p:cNvSpPr/>
          <p:nvPr/>
        </p:nvSpPr>
        <p:spPr>
          <a:xfrm>
            <a:off x="4977640" y="541839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0CB3D75A-2FED-4A70-8B71-E8C6BBE92043}"/>
              </a:ext>
            </a:extLst>
          </p:cNvPr>
          <p:cNvSpPr/>
          <p:nvPr/>
        </p:nvSpPr>
        <p:spPr>
          <a:xfrm>
            <a:off x="5152254" y="5523631"/>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8FD7E2FE-80E7-4EBC-BD3A-7619AC1005BA}"/>
              </a:ext>
            </a:extLst>
          </p:cNvPr>
          <p:cNvSpPr/>
          <p:nvPr/>
        </p:nvSpPr>
        <p:spPr>
          <a:xfrm>
            <a:off x="5129394" y="5254174"/>
            <a:ext cx="45719" cy="4571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cxnSp>
        <p:nvCxnSpPr>
          <p:cNvPr id="25" name="Conector recto 24">
            <a:extLst>
              <a:ext uri="{FF2B5EF4-FFF2-40B4-BE49-F238E27FC236}">
                <a16:creationId xmlns:a16="http://schemas.microsoft.com/office/drawing/2014/main" id="{08E41E5B-21C6-4981-9909-2CA532DA3624}"/>
              </a:ext>
            </a:extLst>
          </p:cNvPr>
          <p:cNvCxnSpPr/>
          <p:nvPr/>
        </p:nvCxnSpPr>
        <p:spPr>
          <a:xfrm flipV="1">
            <a:off x="3222952" y="5113270"/>
            <a:ext cx="934903" cy="97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92551140-EB5C-41BF-AA3E-F345F9F761DF}"/>
              </a:ext>
            </a:extLst>
          </p:cNvPr>
          <p:cNvCxnSpPr/>
          <p:nvPr/>
        </p:nvCxnSpPr>
        <p:spPr>
          <a:xfrm flipV="1">
            <a:off x="4431216" y="5188751"/>
            <a:ext cx="934903" cy="975907"/>
          </a:xfrm>
          <a:prstGeom prst="line">
            <a:avLst/>
          </a:prstGeom>
        </p:spPr>
        <p:style>
          <a:lnRef idx="1">
            <a:schemeClr val="accent2"/>
          </a:lnRef>
          <a:fillRef idx="0">
            <a:schemeClr val="accent2"/>
          </a:fillRef>
          <a:effectRef idx="0">
            <a:schemeClr val="accent2"/>
          </a:effectRef>
          <a:fontRef idx="minor">
            <a:schemeClr val="tx1"/>
          </a:fontRef>
        </p:style>
      </p:cxnSp>
      <p:sp>
        <p:nvSpPr>
          <p:cNvPr id="42" name="Rectángulo 41">
            <a:extLst>
              <a:ext uri="{FF2B5EF4-FFF2-40B4-BE49-F238E27FC236}">
                <a16:creationId xmlns:a16="http://schemas.microsoft.com/office/drawing/2014/main" id="{F5792F36-0E7D-4BE9-B008-766588D0B074}"/>
              </a:ext>
            </a:extLst>
          </p:cNvPr>
          <p:cNvSpPr/>
          <p:nvPr/>
        </p:nvSpPr>
        <p:spPr>
          <a:xfrm>
            <a:off x="3357940" y="5620947"/>
            <a:ext cx="5945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45">
            <a:extLst>
              <a:ext uri="{FF2B5EF4-FFF2-40B4-BE49-F238E27FC236}">
                <a16:creationId xmlns:a16="http://schemas.microsoft.com/office/drawing/2014/main" id="{FC458169-F070-4EA4-975B-8B7014356817}"/>
              </a:ext>
            </a:extLst>
          </p:cNvPr>
          <p:cNvSpPr/>
          <p:nvPr/>
        </p:nvSpPr>
        <p:spPr>
          <a:xfrm>
            <a:off x="4603409" y="5626297"/>
            <a:ext cx="594564"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3" name="Rectángulo 42">
            <a:extLst>
              <a:ext uri="{FF2B5EF4-FFF2-40B4-BE49-F238E27FC236}">
                <a16:creationId xmlns:a16="http://schemas.microsoft.com/office/drawing/2014/main" id="{ADD01D15-2131-41CE-A79B-768D18438C86}"/>
              </a:ext>
            </a:extLst>
          </p:cNvPr>
          <p:cNvSpPr/>
          <p:nvPr/>
        </p:nvSpPr>
        <p:spPr>
          <a:xfrm>
            <a:off x="5808814" y="6242555"/>
            <a:ext cx="647741" cy="369332"/>
          </a:xfrm>
          <a:prstGeom prst="rect">
            <a:avLst/>
          </a:prstGeom>
        </p:spPr>
        <p:txBody>
          <a:bodyPr wrap="none">
            <a:spAutoFit/>
          </a:bodyPr>
          <a:lstStyle/>
          <a:p>
            <a:r>
              <a:rPr lang="es-ES" dirty="0"/>
              <a:t>Edad</a:t>
            </a:r>
          </a:p>
        </p:txBody>
      </p:sp>
      <p:sp>
        <p:nvSpPr>
          <p:cNvPr id="48" name="Rectángulo 47">
            <a:extLst>
              <a:ext uri="{FF2B5EF4-FFF2-40B4-BE49-F238E27FC236}">
                <a16:creationId xmlns:a16="http://schemas.microsoft.com/office/drawing/2014/main" id="{40C99674-E958-40C4-AD9F-25E1D31E220A}"/>
              </a:ext>
            </a:extLst>
          </p:cNvPr>
          <p:cNvSpPr/>
          <p:nvPr/>
        </p:nvSpPr>
        <p:spPr>
          <a:xfrm>
            <a:off x="2169330" y="4100263"/>
            <a:ext cx="797013" cy="369332"/>
          </a:xfrm>
          <a:prstGeom prst="rect">
            <a:avLst/>
          </a:prstGeom>
        </p:spPr>
        <p:txBody>
          <a:bodyPr wrap="none">
            <a:spAutoFit/>
          </a:bodyPr>
          <a:lstStyle/>
          <a:p>
            <a:r>
              <a:rPr lang="es-ES" dirty="0"/>
              <a:t>Riesgo</a:t>
            </a:r>
          </a:p>
        </p:txBody>
      </p:sp>
      <p:sp>
        <p:nvSpPr>
          <p:cNvPr id="47" name="Rectángulo 46">
            <a:extLst>
              <a:ext uri="{FF2B5EF4-FFF2-40B4-BE49-F238E27FC236}">
                <a16:creationId xmlns:a16="http://schemas.microsoft.com/office/drawing/2014/main" id="{0620C130-3289-46D6-9132-1BB01501A0EA}"/>
              </a:ext>
            </a:extLst>
          </p:cNvPr>
          <p:cNvSpPr/>
          <p:nvPr/>
        </p:nvSpPr>
        <p:spPr>
          <a:xfrm>
            <a:off x="5732552" y="4104962"/>
            <a:ext cx="164281" cy="158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49">
            <a:extLst>
              <a:ext uri="{FF2B5EF4-FFF2-40B4-BE49-F238E27FC236}">
                <a16:creationId xmlns:a16="http://schemas.microsoft.com/office/drawing/2014/main" id="{8C942CCE-C1CD-4D6F-8D84-6909822799CE}"/>
              </a:ext>
            </a:extLst>
          </p:cNvPr>
          <p:cNvSpPr/>
          <p:nvPr/>
        </p:nvSpPr>
        <p:spPr>
          <a:xfrm>
            <a:off x="5732552" y="4403324"/>
            <a:ext cx="164281" cy="1589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1" name="Rectángulo 50">
            <a:extLst>
              <a:ext uri="{FF2B5EF4-FFF2-40B4-BE49-F238E27FC236}">
                <a16:creationId xmlns:a16="http://schemas.microsoft.com/office/drawing/2014/main" id="{BE6691AE-C80C-4862-95E0-5D972D6AFCE8}"/>
              </a:ext>
            </a:extLst>
          </p:cNvPr>
          <p:cNvSpPr/>
          <p:nvPr/>
        </p:nvSpPr>
        <p:spPr>
          <a:xfrm>
            <a:off x="5896833" y="3999756"/>
            <a:ext cx="720069" cy="369332"/>
          </a:xfrm>
          <a:prstGeom prst="rect">
            <a:avLst/>
          </a:prstGeom>
        </p:spPr>
        <p:txBody>
          <a:bodyPr wrap="none">
            <a:spAutoFit/>
          </a:bodyPr>
          <a:lstStyle/>
          <a:p>
            <a:r>
              <a:rPr lang="es-ES" dirty="0"/>
              <a:t>Casos</a:t>
            </a:r>
          </a:p>
        </p:txBody>
      </p:sp>
      <p:sp>
        <p:nvSpPr>
          <p:cNvPr id="52" name="Rectángulo 51">
            <a:extLst>
              <a:ext uri="{FF2B5EF4-FFF2-40B4-BE49-F238E27FC236}">
                <a16:creationId xmlns:a16="http://schemas.microsoft.com/office/drawing/2014/main" id="{8956B7F2-331B-45C5-A899-B2E6BBB2797C}"/>
              </a:ext>
            </a:extLst>
          </p:cNvPr>
          <p:cNvSpPr/>
          <p:nvPr/>
        </p:nvSpPr>
        <p:spPr>
          <a:xfrm>
            <a:off x="5891745" y="4284929"/>
            <a:ext cx="1082925" cy="369332"/>
          </a:xfrm>
          <a:prstGeom prst="rect">
            <a:avLst/>
          </a:prstGeom>
        </p:spPr>
        <p:txBody>
          <a:bodyPr wrap="none">
            <a:spAutoFit/>
          </a:bodyPr>
          <a:lstStyle/>
          <a:p>
            <a:r>
              <a:rPr lang="es-ES" dirty="0"/>
              <a:t>Controles</a:t>
            </a:r>
          </a:p>
        </p:txBody>
      </p:sp>
      <p:cxnSp>
        <p:nvCxnSpPr>
          <p:cNvPr id="55" name="Conector recto 54">
            <a:extLst>
              <a:ext uri="{FF2B5EF4-FFF2-40B4-BE49-F238E27FC236}">
                <a16:creationId xmlns:a16="http://schemas.microsoft.com/office/drawing/2014/main" id="{817906FD-E46B-4380-AB71-650CD01E9C16}"/>
              </a:ext>
            </a:extLst>
          </p:cNvPr>
          <p:cNvCxnSpPr/>
          <p:nvPr/>
        </p:nvCxnSpPr>
        <p:spPr>
          <a:xfrm flipV="1">
            <a:off x="4158540" y="4138050"/>
            <a:ext cx="934903" cy="97590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6" name="Rectángulo 55">
            <a:extLst>
              <a:ext uri="{FF2B5EF4-FFF2-40B4-BE49-F238E27FC236}">
                <a16:creationId xmlns:a16="http://schemas.microsoft.com/office/drawing/2014/main" id="{5F305604-E3B4-4149-B565-035743E0DA0D}"/>
              </a:ext>
            </a:extLst>
          </p:cNvPr>
          <p:cNvSpPr/>
          <p:nvPr/>
        </p:nvSpPr>
        <p:spPr>
          <a:xfrm>
            <a:off x="4605160" y="4342365"/>
            <a:ext cx="5945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Cerrar llave 56">
            <a:extLst>
              <a:ext uri="{FF2B5EF4-FFF2-40B4-BE49-F238E27FC236}">
                <a16:creationId xmlns:a16="http://schemas.microsoft.com/office/drawing/2014/main" id="{C990E999-BCC8-43ED-A31B-92D737528861}"/>
              </a:ext>
            </a:extLst>
          </p:cNvPr>
          <p:cNvSpPr/>
          <p:nvPr/>
        </p:nvSpPr>
        <p:spPr>
          <a:xfrm>
            <a:off x="5277277" y="4342365"/>
            <a:ext cx="307641" cy="13571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ectángulo 57">
            <a:extLst>
              <a:ext uri="{FF2B5EF4-FFF2-40B4-BE49-F238E27FC236}">
                <a16:creationId xmlns:a16="http://schemas.microsoft.com/office/drawing/2014/main" id="{0C30832C-B339-4EEB-8A31-C631D3AEE069}"/>
              </a:ext>
            </a:extLst>
          </p:cNvPr>
          <p:cNvSpPr/>
          <p:nvPr/>
        </p:nvSpPr>
        <p:spPr>
          <a:xfrm>
            <a:off x="5584918" y="4830226"/>
            <a:ext cx="2123658" cy="369332"/>
          </a:xfrm>
          <a:prstGeom prst="rect">
            <a:avLst/>
          </a:prstGeom>
        </p:spPr>
        <p:txBody>
          <a:bodyPr wrap="none">
            <a:spAutoFit/>
          </a:bodyPr>
          <a:lstStyle/>
          <a:p>
            <a:r>
              <a:rPr lang="es-ES" dirty="0">
                <a:solidFill>
                  <a:srgbClr val="C00000"/>
                </a:solidFill>
              </a:rPr>
              <a:t>Efecto real del grupo</a:t>
            </a:r>
          </a:p>
        </p:txBody>
      </p:sp>
    </p:spTree>
    <p:extLst>
      <p:ext uri="{BB962C8B-B14F-4D97-AF65-F5344CB8AC3E}">
        <p14:creationId xmlns:p14="http://schemas.microsoft.com/office/powerpoint/2010/main" val="36036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500"/>
                                        <p:tgtEl>
                                          <p:spTgt spid="4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fade">
                                      <p:cBhvr>
                                        <p:cTn id="80" dur="500"/>
                                        <p:tgtEl>
                                          <p:spTgt spid="6"/>
                                        </p:tgtEl>
                                      </p:cBhvr>
                                    </p:animEffect>
                                  </p:childTnLst>
                                </p:cTn>
                              </p:par>
                              <p:par>
                                <p:cTn id="81" presetID="10" presetClass="entr" presetSubtype="0" fill="hold"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fade">
                                      <p:cBhvr>
                                        <p:cTn id="86" dur="500"/>
                                        <p:tgtEl>
                                          <p:spTgt spid="43"/>
                                        </p:tgtEl>
                                      </p:cBhvr>
                                    </p:animEffect>
                                  </p:childTnLst>
                                </p:cTn>
                              </p:par>
                              <p:par>
                                <p:cTn id="87" presetID="10" presetClass="entr" presetSubtype="0"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500"/>
                                        <p:tgtEl>
                                          <p:spTgt spid="4"/>
                                        </p:tgtEl>
                                      </p:cBhvr>
                                    </p:animEffect>
                                  </p:childTnLst>
                                </p:cTn>
                              </p:par>
                              <p:par>
                                <p:cTn id="90" presetID="10"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par>
                                <p:cTn id="104" presetID="10" presetClass="entr" presetSubtype="0" fill="hold"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500"/>
                                        <p:tgtEl>
                                          <p:spTgt spid="5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500"/>
                                        <p:tgtEl>
                                          <p:spTgt spid="5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500"/>
                                        <p:tgtEl>
                                          <p:spTgt spid="5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6" grpId="0" animBg="1"/>
      <p:bldP spid="43" grpId="0"/>
      <p:bldP spid="48" grpId="0"/>
      <p:bldP spid="47" grpId="0" animBg="1"/>
      <p:bldP spid="50" grpId="0" animBg="1"/>
      <p:bldP spid="51" grpId="0"/>
      <p:bldP spid="52" grpId="0"/>
      <p:bldP spid="56" grpId="0" animBg="1"/>
      <p:bldP spid="57"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a:t>
            </a:r>
          </a:p>
        </p:txBody>
      </p:sp>
      <p:sp>
        <p:nvSpPr>
          <p:cNvPr id="5" name="Flecha derecha 4"/>
          <p:cNvSpPr/>
          <p:nvPr/>
        </p:nvSpPr>
        <p:spPr>
          <a:xfrm>
            <a:off x="388863" y="1751940"/>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6" name="CuadroTexto 11"/>
          <p:cNvSpPr txBox="1">
            <a:spLocks noChangeArrowheads="1"/>
          </p:cNvSpPr>
          <p:nvPr/>
        </p:nvSpPr>
        <p:spPr bwMode="auto">
          <a:xfrm>
            <a:off x="755576" y="1628800"/>
            <a:ext cx="8126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Modelo estadístico sencillo. Asume que la relación entre la variable respuesta y la variable predictora es lineal.</a:t>
            </a:r>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140968"/>
            <a:ext cx="4059954" cy="304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26 Elipse"/>
          <p:cNvSpPr/>
          <p:nvPr/>
        </p:nvSpPr>
        <p:spPr>
          <a:xfrm>
            <a:off x="2662801" y="4630860"/>
            <a:ext cx="285629" cy="288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0" name="27 Rectángulo"/>
              <p:cNvSpPr/>
              <p:nvPr/>
            </p:nvSpPr>
            <p:spPr>
              <a:xfrm>
                <a:off x="2880730" y="4599415"/>
                <a:ext cx="4696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a:ea typeface="Cambria Math"/>
                            </a:rPr>
                            <m:t>𝛽</m:t>
                          </m:r>
                        </m:e>
                        <m:sub>
                          <m:r>
                            <a:rPr lang="es-ES" i="1">
                              <a:latin typeface="Cambria Math"/>
                            </a:rPr>
                            <m:t>0</m:t>
                          </m:r>
                        </m:sub>
                      </m:sSub>
                    </m:oMath>
                  </m:oMathPara>
                </a14:m>
                <a:endParaRPr lang="es-ES" dirty="0"/>
              </a:p>
            </p:txBody>
          </p:sp>
        </mc:Choice>
        <mc:Fallback xmlns="">
          <p:sp>
            <p:nvSpPr>
              <p:cNvPr id="10" name="27 Rectángulo"/>
              <p:cNvSpPr>
                <a:spLocks noRot="1" noChangeAspect="1" noMove="1" noResize="1" noEditPoints="1" noAdjustHandles="1" noChangeArrowheads="1" noChangeShapeType="1" noTextEdit="1"/>
              </p:cNvSpPr>
              <p:nvPr/>
            </p:nvSpPr>
            <p:spPr>
              <a:xfrm>
                <a:off x="2880730" y="4599415"/>
                <a:ext cx="469680" cy="369332"/>
              </a:xfrm>
              <a:prstGeom prst="rect">
                <a:avLst/>
              </a:prstGeom>
              <a:blipFill rotWithShape="0">
                <a:blip r:embed="rId3"/>
                <a:stretch>
                  <a:fillRect b="-13115"/>
                </a:stretch>
              </a:blipFill>
            </p:spPr>
            <p:txBody>
              <a:bodyPr/>
              <a:lstStyle/>
              <a:p>
                <a:r>
                  <a:rPr lang="es-ES">
                    <a:noFill/>
                  </a:rPr>
                  <a:t> </a:t>
                </a:r>
              </a:p>
            </p:txBody>
          </p:sp>
        </mc:Fallback>
      </mc:AlternateContent>
      <p:cxnSp>
        <p:nvCxnSpPr>
          <p:cNvPr id="11" name="28 Conector recto"/>
          <p:cNvCxnSpPr/>
          <p:nvPr/>
        </p:nvCxnSpPr>
        <p:spPr>
          <a:xfrm>
            <a:off x="4441737" y="4207842"/>
            <a:ext cx="6364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30 Conector recto"/>
          <p:cNvCxnSpPr/>
          <p:nvPr/>
        </p:nvCxnSpPr>
        <p:spPr>
          <a:xfrm flipV="1">
            <a:off x="5078198" y="3971743"/>
            <a:ext cx="0" cy="234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33 Elipse"/>
          <p:cNvSpPr/>
          <p:nvPr/>
        </p:nvSpPr>
        <p:spPr>
          <a:xfrm>
            <a:off x="4935383" y="4093314"/>
            <a:ext cx="285629" cy="288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4" name="34 Rectángulo"/>
              <p:cNvSpPr/>
              <p:nvPr/>
            </p:nvSpPr>
            <p:spPr>
              <a:xfrm>
                <a:off x="5078198" y="4233722"/>
                <a:ext cx="46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a:ea typeface="Cambria Math"/>
                            </a:rPr>
                            <m:t>𝛽</m:t>
                          </m:r>
                        </m:e>
                        <m:sub>
                          <m:r>
                            <a:rPr lang="es-ES" i="1">
                              <a:latin typeface="Cambria Math"/>
                            </a:rPr>
                            <m:t>1</m:t>
                          </m:r>
                        </m:sub>
                      </m:sSub>
                    </m:oMath>
                  </m:oMathPara>
                </a14:m>
                <a:endParaRPr lang="es-ES" dirty="0"/>
              </a:p>
            </p:txBody>
          </p:sp>
        </mc:Choice>
        <mc:Fallback xmlns="">
          <p:sp>
            <p:nvSpPr>
              <p:cNvPr id="14" name="34 Rectángulo"/>
              <p:cNvSpPr>
                <a:spLocks noRot="1" noChangeAspect="1" noMove="1" noResize="1" noEditPoints="1" noAdjustHandles="1" noChangeArrowheads="1" noChangeShapeType="1" noTextEdit="1"/>
              </p:cNvSpPr>
              <p:nvPr/>
            </p:nvSpPr>
            <p:spPr>
              <a:xfrm>
                <a:off x="5078198" y="4233722"/>
                <a:ext cx="464358" cy="369332"/>
              </a:xfrm>
              <a:prstGeom prst="rect">
                <a:avLst/>
              </a:prstGeom>
              <a:blipFill rotWithShape="0">
                <a:blip r:embed="rId4"/>
                <a:stretch>
                  <a:fillRect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35 CuadroTexto"/>
              <p:cNvSpPr txBox="1"/>
              <p:nvPr/>
            </p:nvSpPr>
            <p:spPr>
              <a:xfrm>
                <a:off x="4507045" y="4093314"/>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𝑥</m:t>
                      </m:r>
                    </m:oMath>
                  </m:oMathPara>
                </a14:m>
                <a:endParaRPr lang="es-ES" dirty="0"/>
              </a:p>
            </p:txBody>
          </p:sp>
        </mc:Choice>
        <mc:Fallback xmlns="">
          <p:sp>
            <p:nvSpPr>
              <p:cNvPr id="15" name="35 CuadroTexto"/>
              <p:cNvSpPr txBox="1">
                <a:spLocks noRot="1" noChangeAspect="1" noMove="1" noResize="1" noEditPoints="1" noAdjustHandles="1" noChangeArrowheads="1" noChangeShapeType="1" noTextEdit="1"/>
              </p:cNvSpPr>
              <p:nvPr/>
            </p:nvSpPr>
            <p:spPr>
              <a:xfrm>
                <a:off x="4507045" y="4093314"/>
                <a:ext cx="505844" cy="369332"/>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36 CuadroTexto"/>
              <p:cNvSpPr txBox="1"/>
              <p:nvPr/>
            </p:nvSpPr>
            <p:spPr>
              <a:xfrm>
                <a:off x="5036712" y="3877329"/>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𝑦</m:t>
                      </m:r>
                    </m:oMath>
                  </m:oMathPara>
                </a14:m>
                <a:endParaRPr lang="es-ES" dirty="0"/>
              </a:p>
            </p:txBody>
          </p:sp>
        </mc:Choice>
        <mc:Fallback xmlns="">
          <p:sp>
            <p:nvSpPr>
              <p:cNvPr id="16" name="36 CuadroTexto"/>
              <p:cNvSpPr txBox="1">
                <a:spLocks noRot="1" noChangeAspect="1" noMove="1" noResize="1" noEditPoints="1" noAdjustHandles="1" noChangeArrowheads="1" noChangeShapeType="1" noTextEdit="1"/>
              </p:cNvSpPr>
              <p:nvPr/>
            </p:nvSpPr>
            <p:spPr>
              <a:xfrm>
                <a:off x="5036712" y="3877329"/>
                <a:ext cx="505844" cy="369332"/>
              </a:xfrm>
              <a:prstGeom prst="rect">
                <a:avLst/>
              </a:prstGeom>
              <a:blipFill rotWithShape="0">
                <a:blip r:embed="rId6"/>
                <a:stretch>
                  <a:fillRect b="-6557"/>
                </a:stretch>
              </a:blipFill>
            </p:spPr>
            <p:txBody>
              <a:bodyPr/>
              <a:lstStyle/>
              <a:p>
                <a:r>
                  <a:rPr lang="es-ES">
                    <a:noFill/>
                  </a:rPr>
                  <a:t> </a:t>
                </a:r>
              </a:p>
            </p:txBody>
          </p:sp>
        </mc:Fallback>
      </mc:AlternateContent>
      <p:cxnSp>
        <p:nvCxnSpPr>
          <p:cNvPr id="17" name="21 Conector recto"/>
          <p:cNvCxnSpPr/>
          <p:nvPr/>
        </p:nvCxnSpPr>
        <p:spPr>
          <a:xfrm>
            <a:off x="3473685" y="4418388"/>
            <a:ext cx="0" cy="137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42 Conector recto"/>
          <p:cNvCxnSpPr/>
          <p:nvPr/>
        </p:nvCxnSpPr>
        <p:spPr>
          <a:xfrm>
            <a:off x="3949021" y="4349758"/>
            <a:ext cx="0" cy="20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31 Conector recto"/>
          <p:cNvCxnSpPr/>
          <p:nvPr/>
        </p:nvCxnSpPr>
        <p:spPr>
          <a:xfrm>
            <a:off x="5502599" y="3828415"/>
            <a:ext cx="0" cy="489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47 Elipse"/>
          <p:cNvSpPr/>
          <p:nvPr/>
        </p:nvSpPr>
        <p:spPr>
          <a:xfrm>
            <a:off x="3806205" y="4318379"/>
            <a:ext cx="285629" cy="288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32 Rectángulo"/>
              <p:cNvSpPr/>
              <p:nvPr/>
            </p:nvSpPr>
            <p:spPr>
              <a:xfrm>
                <a:off x="3965552" y="4427176"/>
                <a:ext cx="35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a:ea typeface="Cambria Math"/>
                        </a:rPr>
                        <m:t>𝜀</m:t>
                      </m:r>
                    </m:oMath>
                  </m:oMathPara>
                </a14:m>
                <a:endParaRPr lang="es-ES" dirty="0"/>
              </a:p>
            </p:txBody>
          </p:sp>
        </mc:Choice>
        <mc:Fallback xmlns="">
          <p:sp>
            <p:nvSpPr>
              <p:cNvPr id="21" name="32 Rectángulo"/>
              <p:cNvSpPr>
                <a:spLocks noRot="1" noChangeAspect="1" noMove="1" noResize="1" noEditPoints="1" noAdjustHandles="1" noChangeArrowheads="1" noChangeShapeType="1" noTextEdit="1"/>
              </p:cNvSpPr>
              <p:nvPr/>
            </p:nvSpPr>
            <p:spPr>
              <a:xfrm>
                <a:off x="3965552" y="4427176"/>
                <a:ext cx="350673" cy="369332"/>
              </a:xfrm>
              <a:prstGeom prst="rect">
                <a:avLst/>
              </a:prstGeom>
              <a:blipFill rotWithShape="0">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5 CuadroTexto"/>
              <p:cNvSpPr txBox="1"/>
              <p:nvPr/>
            </p:nvSpPr>
            <p:spPr>
              <a:xfrm>
                <a:off x="3311194" y="2650658"/>
                <a:ext cx="19098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a:rPr>
                        <m:t>y</m:t>
                      </m:r>
                      <m:r>
                        <a:rPr lang="es-ES" b="0" i="1" smtClean="0">
                          <a:latin typeface="Cambria Math"/>
                        </a:rPr>
                        <m:t>=</m:t>
                      </m:r>
                      <m:sSub>
                        <m:sSubPr>
                          <m:ctrlPr>
                            <a:rPr lang="es-ES" b="0" i="1" smtClean="0">
                              <a:latin typeface="Cambria Math" panose="02040503050406030204" pitchFamily="18" charset="0"/>
                            </a:rPr>
                          </m:ctrlPr>
                        </m:sSubPr>
                        <m:e>
                          <m:r>
                            <a:rPr lang="es-ES" b="0" i="1" smtClean="0">
                              <a:latin typeface="Cambria Math"/>
                              <a:ea typeface="Cambria Math"/>
                            </a:rPr>
                            <m:t>𝛽</m:t>
                          </m:r>
                        </m:e>
                        <m:sub>
                          <m:r>
                            <a:rPr lang="es-ES" b="0" i="1" smtClean="0">
                              <a:latin typeface="Cambria Math"/>
                            </a:rPr>
                            <m:t>0</m:t>
                          </m:r>
                        </m:sub>
                      </m:sSub>
                      <m:r>
                        <a:rPr lang="es-ES" b="0" i="1" smtClean="0">
                          <a:latin typeface="Cambria Math"/>
                        </a:rPr>
                        <m:t>+</m:t>
                      </m:r>
                      <m:sSub>
                        <m:sSubPr>
                          <m:ctrlPr>
                            <a:rPr lang="es-ES" b="0" i="1" smtClean="0">
                              <a:latin typeface="Cambria Math" panose="02040503050406030204" pitchFamily="18" charset="0"/>
                            </a:rPr>
                          </m:ctrlPr>
                        </m:sSubPr>
                        <m:e>
                          <m:r>
                            <a:rPr lang="es-ES" b="0" i="1" smtClean="0">
                              <a:latin typeface="Cambria Math"/>
                              <a:ea typeface="Cambria Math"/>
                            </a:rPr>
                            <m:t>𝛽</m:t>
                          </m:r>
                        </m:e>
                        <m:sub>
                          <m:r>
                            <a:rPr lang="es-ES" b="0" i="1" smtClean="0">
                              <a:latin typeface="Cambria Math"/>
                            </a:rPr>
                            <m:t>1</m:t>
                          </m:r>
                        </m:sub>
                      </m:sSub>
                      <m:r>
                        <a:rPr lang="es-ES" b="0" i="1" smtClean="0">
                          <a:latin typeface="Cambria Math"/>
                        </a:rPr>
                        <m:t>𝑥</m:t>
                      </m:r>
                      <m:r>
                        <a:rPr lang="es-ES" b="0" i="1" smtClean="0">
                          <a:latin typeface="Cambria Math"/>
                        </a:rPr>
                        <m:t>+</m:t>
                      </m:r>
                      <m:r>
                        <a:rPr lang="es-ES" b="0" i="1" smtClean="0">
                          <a:latin typeface="Cambria Math"/>
                          <a:ea typeface="Cambria Math"/>
                        </a:rPr>
                        <m:t>𝜀</m:t>
                      </m:r>
                    </m:oMath>
                  </m:oMathPara>
                </a14:m>
                <a:endParaRPr lang="es-ES" dirty="0"/>
              </a:p>
            </p:txBody>
          </p:sp>
        </mc:Choice>
        <mc:Fallback xmlns="">
          <p:sp>
            <p:nvSpPr>
              <p:cNvPr id="22" name="5 CuadroTexto"/>
              <p:cNvSpPr txBox="1">
                <a:spLocks noRot="1" noChangeAspect="1" noMove="1" noResize="1" noEditPoints="1" noAdjustHandles="1" noChangeArrowheads="1" noChangeShapeType="1" noTextEdit="1"/>
              </p:cNvSpPr>
              <p:nvPr/>
            </p:nvSpPr>
            <p:spPr>
              <a:xfrm>
                <a:off x="3311194" y="2650658"/>
                <a:ext cx="1909818" cy="369332"/>
              </a:xfrm>
              <a:prstGeom prst="rect">
                <a:avLst/>
              </a:prstGeom>
              <a:blipFill rotWithShape="0">
                <a:blip r:embed="rId8"/>
                <a:stretch>
                  <a:fillRect b="-13333"/>
                </a:stretch>
              </a:blipFill>
            </p:spPr>
            <p:txBody>
              <a:bodyPr/>
              <a:lstStyle/>
              <a:p>
                <a:r>
                  <a:rPr lang="es-ES">
                    <a:noFill/>
                  </a:rPr>
                  <a:t> </a:t>
                </a:r>
              </a:p>
            </p:txBody>
          </p:sp>
        </mc:Fallback>
      </mc:AlternateContent>
    </p:spTree>
    <p:extLst>
      <p:ext uri="{BB962C8B-B14F-4D97-AF65-F5344CB8AC3E}">
        <p14:creationId xmlns:p14="http://schemas.microsoft.com/office/powerpoint/2010/main" val="232619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p:bldP spid="15" grpId="0"/>
      <p:bldP spid="16" grpId="0"/>
      <p:bldP spid="20" grpId="0" animBg="1"/>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7273889A-D0E2-4E70-95B8-2102FB02BC90}"/>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a:t>
            </a:r>
          </a:p>
        </p:txBody>
      </p:sp>
      <p:sp>
        <p:nvSpPr>
          <p:cNvPr id="5" name="6 CuadroTexto">
            <a:extLst>
              <a:ext uri="{FF2B5EF4-FFF2-40B4-BE49-F238E27FC236}">
                <a16:creationId xmlns:a16="http://schemas.microsoft.com/office/drawing/2014/main" id="{AC7CBA86-3ED3-435D-9E6D-B976C72A7F43}"/>
              </a:ext>
            </a:extLst>
          </p:cNvPr>
          <p:cNvSpPr txBox="1"/>
          <p:nvPr/>
        </p:nvSpPr>
        <p:spPr>
          <a:xfrm>
            <a:off x="3022727" y="1503630"/>
            <a:ext cx="3240360" cy="461665"/>
          </a:xfrm>
          <a:prstGeom prst="rect">
            <a:avLst/>
          </a:prstGeom>
          <a:noFill/>
        </p:spPr>
        <p:txBody>
          <a:bodyPr wrap="square" rtlCol="0">
            <a:spAutoFit/>
          </a:bodyPr>
          <a:lstStyle/>
          <a:p>
            <a:r>
              <a:rPr lang="es-ES" sz="2400" dirty="0"/>
              <a:t>expresión ~ Edad</a:t>
            </a:r>
          </a:p>
        </p:txBody>
      </p:sp>
      <mc:AlternateContent xmlns:mc="http://schemas.openxmlformats.org/markup-compatibility/2006" xmlns:a14="http://schemas.microsoft.com/office/drawing/2010/main">
        <mc:Choice Requires="a14">
          <p:sp>
            <p:nvSpPr>
              <p:cNvPr id="6" name="5 CuadroTexto">
                <a:extLst>
                  <a:ext uri="{FF2B5EF4-FFF2-40B4-BE49-F238E27FC236}">
                    <a16:creationId xmlns:a16="http://schemas.microsoft.com/office/drawing/2014/main" id="{AACD9E2E-CCB3-451B-A09B-362E3496301A}"/>
                  </a:ext>
                </a:extLst>
              </p:cNvPr>
              <p:cNvSpPr txBox="1"/>
              <p:nvPr/>
            </p:nvSpPr>
            <p:spPr>
              <a:xfrm>
                <a:off x="2869510" y="2981063"/>
                <a:ext cx="29152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2000" b="0" i="0" smtClean="0">
                          <a:latin typeface="Cambria Math"/>
                        </a:rPr>
                        <m:t>y</m:t>
                      </m:r>
                      <m:r>
                        <a:rPr lang="es-ES" sz="2000" b="0" i="1" smtClean="0">
                          <a:latin typeface="Cambria Math"/>
                        </a:rPr>
                        <m:t>=</m:t>
                      </m:r>
                      <m:r>
                        <a:rPr lang="es-ES" sz="2000" b="0" i="1" smtClean="0">
                          <a:latin typeface="Cambria Math" panose="02040503050406030204" pitchFamily="18" charset="0"/>
                        </a:rPr>
                        <m:t>10</m:t>
                      </m:r>
                      <m:r>
                        <a:rPr lang="es-ES" sz="2000" b="0" i="1" smtClean="0">
                          <a:latin typeface="Cambria Math"/>
                        </a:rPr>
                        <m:t>+</m:t>
                      </m:r>
                      <m:r>
                        <a:rPr lang="es-ES" sz="2000" b="0" i="1" smtClean="0">
                          <a:latin typeface="Cambria Math" panose="02040503050406030204" pitchFamily="18" charset="0"/>
                        </a:rPr>
                        <m:t>0,5∗</m:t>
                      </m:r>
                      <m:r>
                        <a:rPr lang="es-ES" sz="2000" b="0" i="1" smtClean="0">
                          <a:latin typeface="Cambria Math" panose="02040503050406030204" pitchFamily="18" charset="0"/>
                        </a:rPr>
                        <m:t>𝐸𝑑𝑎𝑑</m:t>
                      </m:r>
                      <m:r>
                        <a:rPr lang="es-ES" sz="2000" b="0" i="1" smtClean="0">
                          <a:latin typeface="Cambria Math" panose="02040503050406030204" pitchFamily="18" charset="0"/>
                        </a:rPr>
                        <m:t>+</m:t>
                      </m:r>
                      <m:r>
                        <a:rPr lang="es-ES" sz="2000" b="0" i="1" smtClean="0">
                          <a:latin typeface="Cambria Math"/>
                          <a:ea typeface="Cambria Math"/>
                        </a:rPr>
                        <m:t>𝜀</m:t>
                      </m:r>
                    </m:oMath>
                  </m:oMathPara>
                </a14:m>
                <a:endParaRPr lang="es-ES" sz="2000" dirty="0"/>
              </a:p>
            </p:txBody>
          </p:sp>
        </mc:Choice>
        <mc:Fallback xmlns="">
          <p:sp>
            <p:nvSpPr>
              <p:cNvPr id="6" name="5 CuadroTexto">
                <a:extLst>
                  <a:ext uri="{FF2B5EF4-FFF2-40B4-BE49-F238E27FC236}">
                    <a16:creationId xmlns:a16="http://schemas.microsoft.com/office/drawing/2014/main" id="{AACD9E2E-CCB3-451B-A09B-362E3496301A}"/>
                  </a:ext>
                </a:extLst>
              </p:cNvPr>
              <p:cNvSpPr txBox="1">
                <a:spLocks noRot="1" noChangeAspect="1" noMove="1" noResize="1" noEditPoints="1" noAdjustHandles="1" noChangeArrowheads="1" noChangeShapeType="1" noTextEdit="1"/>
              </p:cNvSpPr>
              <p:nvPr/>
            </p:nvSpPr>
            <p:spPr>
              <a:xfrm>
                <a:off x="2869510" y="2981063"/>
                <a:ext cx="2915222" cy="400110"/>
              </a:xfrm>
              <a:prstGeom prst="rect">
                <a:avLst/>
              </a:prstGeom>
              <a:blipFill>
                <a:blip r:embed="rId2"/>
                <a:stretch>
                  <a:fillRect b="-7576"/>
                </a:stretch>
              </a:blipFill>
            </p:spPr>
            <p:txBody>
              <a:bodyPr/>
              <a:lstStyle/>
              <a:p>
                <a:r>
                  <a:rPr lang="es-ES">
                    <a:noFill/>
                  </a:rPr>
                  <a:t> </a:t>
                </a:r>
              </a:p>
            </p:txBody>
          </p:sp>
        </mc:Fallback>
      </mc:AlternateContent>
      <p:sp>
        <p:nvSpPr>
          <p:cNvPr id="7" name="Flecha derecha 7">
            <a:extLst>
              <a:ext uri="{FF2B5EF4-FFF2-40B4-BE49-F238E27FC236}">
                <a16:creationId xmlns:a16="http://schemas.microsoft.com/office/drawing/2014/main" id="{E78F91B2-1CDE-46C6-9F0F-1699A12E0789}"/>
              </a:ext>
            </a:extLst>
          </p:cNvPr>
          <p:cNvSpPr/>
          <p:nvPr/>
        </p:nvSpPr>
        <p:spPr>
          <a:xfrm>
            <a:off x="261423" y="4476636"/>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8" name="CuadroTexto 11">
            <a:extLst>
              <a:ext uri="{FF2B5EF4-FFF2-40B4-BE49-F238E27FC236}">
                <a16:creationId xmlns:a16="http://schemas.microsoft.com/office/drawing/2014/main" id="{BA38C02A-651B-411A-BFFB-103B0E6605FF}"/>
              </a:ext>
            </a:extLst>
          </p:cNvPr>
          <p:cNvSpPr txBox="1">
            <a:spLocks noChangeArrowheads="1"/>
          </p:cNvSpPr>
          <p:nvPr/>
        </p:nvSpPr>
        <p:spPr bwMode="auto">
          <a:xfrm>
            <a:off x="693471" y="4476636"/>
            <a:ext cx="8126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Por cada año de edad, el valor de expresión aumenta en 0,5</a:t>
            </a:r>
          </a:p>
        </p:txBody>
      </p:sp>
      <p:sp>
        <p:nvSpPr>
          <p:cNvPr id="9" name="Flecha derecha 9">
            <a:extLst>
              <a:ext uri="{FF2B5EF4-FFF2-40B4-BE49-F238E27FC236}">
                <a16:creationId xmlns:a16="http://schemas.microsoft.com/office/drawing/2014/main" id="{0212F326-4700-44D5-BE41-4520B83D981C}"/>
              </a:ext>
            </a:extLst>
          </p:cNvPr>
          <p:cNvSpPr/>
          <p:nvPr/>
        </p:nvSpPr>
        <p:spPr>
          <a:xfrm>
            <a:off x="261423" y="5381460"/>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0" name="CuadroTexto 11">
            <a:extLst>
              <a:ext uri="{FF2B5EF4-FFF2-40B4-BE49-F238E27FC236}">
                <a16:creationId xmlns:a16="http://schemas.microsoft.com/office/drawing/2014/main" id="{D3642B82-7F92-461D-8F31-075AEA3435CE}"/>
              </a:ext>
            </a:extLst>
          </p:cNvPr>
          <p:cNvSpPr txBox="1">
            <a:spLocks noChangeArrowheads="1"/>
          </p:cNvSpPr>
          <p:nvPr/>
        </p:nvSpPr>
        <p:spPr bwMode="auto">
          <a:xfrm>
            <a:off x="693471" y="5404211"/>
            <a:ext cx="8126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Con 0 años de edad, el valor de expresión es de 10</a:t>
            </a:r>
          </a:p>
        </p:txBody>
      </p:sp>
      <p:sp>
        <p:nvSpPr>
          <p:cNvPr id="13" name="Cerrar llave 12">
            <a:extLst>
              <a:ext uri="{FF2B5EF4-FFF2-40B4-BE49-F238E27FC236}">
                <a16:creationId xmlns:a16="http://schemas.microsoft.com/office/drawing/2014/main" id="{EFDDA9DC-4009-461D-BE9B-30866D6CC4AB}"/>
              </a:ext>
            </a:extLst>
          </p:cNvPr>
          <p:cNvSpPr/>
          <p:nvPr/>
        </p:nvSpPr>
        <p:spPr>
          <a:xfrm rot="16200000">
            <a:off x="4507177" y="2345051"/>
            <a:ext cx="288032" cy="11891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Cerrar llave 14">
            <a:extLst>
              <a:ext uri="{FF2B5EF4-FFF2-40B4-BE49-F238E27FC236}">
                <a16:creationId xmlns:a16="http://schemas.microsoft.com/office/drawing/2014/main" id="{7DECB4DA-6E7E-4DF9-AB18-A21917D01D70}"/>
              </a:ext>
            </a:extLst>
          </p:cNvPr>
          <p:cNvSpPr/>
          <p:nvPr/>
        </p:nvSpPr>
        <p:spPr>
          <a:xfrm rot="5400000">
            <a:off x="3494854" y="3248049"/>
            <a:ext cx="288032" cy="3865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CuadroTexto 15">
            <a:extLst>
              <a:ext uri="{FF2B5EF4-FFF2-40B4-BE49-F238E27FC236}">
                <a16:creationId xmlns:a16="http://schemas.microsoft.com/office/drawing/2014/main" id="{A9738AD0-68AF-420D-89D1-9D1B6524139A}"/>
              </a:ext>
            </a:extLst>
          </p:cNvPr>
          <p:cNvSpPr txBox="1"/>
          <p:nvPr/>
        </p:nvSpPr>
        <p:spPr>
          <a:xfrm>
            <a:off x="2805407" y="3566620"/>
            <a:ext cx="1903619" cy="307777"/>
          </a:xfrm>
          <a:prstGeom prst="rect">
            <a:avLst/>
          </a:prstGeom>
          <a:noFill/>
        </p:spPr>
        <p:txBody>
          <a:bodyPr wrap="square" rtlCol="0">
            <a:spAutoFit/>
          </a:bodyPr>
          <a:lstStyle/>
          <a:p>
            <a:r>
              <a:rPr lang="es-ES" sz="1400" dirty="0"/>
              <a:t>Término independiente</a:t>
            </a:r>
          </a:p>
        </p:txBody>
      </p:sp>
      <p:sp>
        <p:nvSpPr>
          <p:cNvPr id="17" name="CuadroTexto 16">
            <a:extLst>
              <a:ext uri="{FF2B5EF4-FFF2-40B4-BE49-F238E27FC236}">
                <a16:creationId xmlns:a16="http://schemas.microsoft.com/office/drawing/2014/main" id="{81BA5AFF-8233-463C-8ABD-49D678ABF8E8}"/>
              </a:ext>
            </a:extLst>
          </p:cNvPr>
          <p:cNvSpPr txBox="1"/>
          <p:nvPr/>
        </p:nvSpPr>
        <p:spPr>
          <a:xfrm>
            <a:off x="3990849" y="2502358"/>
            <a:ext cx="1484197" cy="307777"/>
          </a:xfrm>
          <a:prstGeom prst="rect">
            <a:avLst/>
          </a:prstGeom>
          <a:noFill/>
        </p:spPr>
        <p:txBody>
          <a:bodyPr wrap="square" rtlCol="0">
            <a:spAutoFit/>
          </a:bodyPr>
          <a:lstStyle/>
          <a:p>
            <a:r>
              <a:rPr lang="es-ES" sz="1400" dirty="0"/>
              <a:t>Efecto de la edad</a:t>
            </a:r>
          </a:p>
        </p:txBody>
      </p:sp>
    </p:spTree>
    <p:extLst>
      <p:ext uri="{BB962C8B-B14F-4D97-AF65-F5344CB8AC3E}">
        <p14:creationId xmlns:p14="http://schemas.microsoft.com/office/powerpoint/2010/main" val="1942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6CCC69E9-4BE3-4384-A459-A8632CCD82B4}"/>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a:t>
            </a:r>
          </a:p>
        </p:txBody>
      </p:sp>
      <p:sp>
        <p:nvSpPr>
          <p:cNvPr id="5" name="Flecha derecha 4">
            <a:extLst>
              <a:ext uri="{FF2B5EF4-FFF2-40B4-BE49-F238E27FC236}">
                <a16:creationId xmlns:a16="http://schemas.microsoft.com/office/drawing/2014/main" id="{C353BF3A-4F28-4761-BDFD-0C368C5148D2}"/>
              </a:ext>
            </a:extLst>
          </p:cNvPr>
          <p:cNvSpPr/>
          <p:nvPr/>
        </p:nvSpPr>
        <p:spPr>
          <a:xfrm>
            <a:off x="388863" y="1751940"/>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6" name="CuadroTexto 11">
            <a:extLst>
              <a:ext uri="{FF2B5EF4-FFF2-40B4-BE49-F238E27FC236}">
                <a16:creationId xmlns:a16="http://schemas.microsoft.com/office/drawing/2014/main" id="{5FDE20B5-4374-49BA-9D70-2AE912ADA2E8}"/>
              </a:ext>
            </a:extLst>
          </p:cNvPr>
          <p:cNvSpPr txBox="1">
            <a:spLocks noChangeArrowheads="1"/>
          </p:cNvSpPr>
          <p:nvPr/>
        </p:nvSpPr>
        <p:spPr bwMode="auto">
          <a:xfrm>
            <a:off x="755576" y="1628800"/>
            <a:ext cx="8126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No se puede meter directamente una variable categórica en la fórmula del modelo lineal porque no tendría sentido. Hay que codificar estas variables de otra forma.</a:t>
            </a:r>
          </a:p>
        </p:txBody>
      </p:sp>
      <p:sp>
        <p:nvSpPr>
          <p:cNvPr id="7" name="Flecha doblada hacia arriba 6">
            <a:extLst>
              <a:ext uri="{FF2B5EF4-FFF2-40B4-BE49-F238E27FC236}">
                <a16:creationId xmlns:a16="http://schemas.microsoft.com/office/drawing/2014/main" id="{B92BA0C4-17E4-444F-84A8-0064909FF256}"/>
              </a:ext>
            </a:extLst>
          </p:cNvPr>
          <p:cNvSpPr/>
          <p:nvPr/>
        </p:nvSpPr>
        <p:spPr>
          <a:xfrm rot="5400000">
            <a:off x="1691680" y="2657874"/>
            <a:ext cx="576064" cy="5760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0FD0B016-67DF-4AB8-8957-0E5F5D1DD72F}"/>
              </a:ext>
            </a:extLst>
          </p:cNvPr>
          <p:cNvSpPr/>
          <p:nvPr/>
        </p:nvSpPr>
        <p:spPr>
          <a:xfrm>
            <a:off x="2411760" y="2864606"/>
            <a:ext cx="1802609" cy="369332"/>
          </a:xfrm>
          <a:prstGeom prst="rect">
            <a:avLst/>
          </a:prstGeom>
        </p:spPr>
        <p:txBody>
          <a:bodyPr wrap="none">
            <a:spAutoFit/>
          </a:bodyPr>
          <a:lstStyle/>
          <a:p>
            <a:r>
              <a:rPr lang="es-ES" dirty="0"/>
              <a:t>Variables </a:t>
            </a:r>
            <a:r>
              <a:rPr lang="es-ES" dirty="0" err="1"/>
              <a:t>dummy</a:t>
            </a:r>
            <a:endParaRPr lang="es-ES" dirty="0"/>
          </a:p>
        </p:txBody>
      </p:sp>
      <p:sp>
        <p:nvSpPr>
          <p:cNvPr id="9" name="CuadroTexto 11">
            <a:extLst>
              <a:ext uri="{FF2B5EF4-FFF2-40B4-BE49-F238E27FC236}">
                <a16:creationId xmlns:a16="http://schemas.microsoft.com/office/drawing/2014/main" id="{743A6DE2-F5B6-46C2-BBD2-90ADEBF41BD0}"/>
              </a:ext>
            </a:extLst>
          </p:cNvPr>
          <p:cNvSpPr txBox="1">
            <a:spLocks noChangeArrowheads="1"/>
          </p:cNvSpPr>
          <p:nvPr/>
        </p:nvSpPr>
        <p:spPr bwMode="auto">
          <a:xfrm>
            <a:off x="572219" y="3616681"/>
            <a:ext cx="81264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Podemos codificar las diferentes categorías de una variable categórica como presentes/no presentes (0/1), esto las transforma automáticamente en numéricas y, por lo tanto, nos permite utilizarlas en la fórmula del modelo de regresión.</a:t>
            </a:r>
          </a:p>
        </p:txBody>
      </p:sp>
      <p:graphicFrame>
        <p:nvGraphicFramePr>
          <p:cNvPr id="10" name="Tabla 9">
            <a:extLst>
              <a:ext uri="{FF2B5EF4-FFF2-40B4-BE49-F238E27FC236}">
                <a16:creationId xmlns:a16="http://schemas.microsoft.com/office/drawing/2014/main" id="{8B305C95-8971-40AC-B023-6DD0C43A7C00}"/>
              </a:ext>
            </a:extLst>
          </p:cNvPr>
          <p:cNvGraphicFramePr>
            <a:graphicFrameLocks noGrp="1"/>
          </p:cNvGraphicFramePr>
          <p:nvPr>
            <p:extLst/>
          </p:nvPr>
        </p:nvGraphicFramePr>
        <p:xfrm>
          <a:off x="390146" y="4922754"/>
          <a:ext cx="1301534" cy="1483360"/>
        </p:xfrm>
        <a:graphic>
          <a:graphicData uri="http://schemas.openxmlformats.org/drawingml/2006/table">
            <a:tbl>
              <a:tblPr firstRow="1" bandRow="1">
                <a:tableStyleId>{5C22544A-7EE6-4342-B048-85BDC9FD1C3A}</a:tableStyleId>
              </a:tblPr>
              <a:tblGrid>
                <a:gridCol w="1301534">
                  <a:extLst>
                    <a:ext uri="{9D8B030D-6E8A-4147-A177-3AD203B41FA5}">
                      <a16:colId xmlns:a16="http://schemas.microsoft.com/office/drawing/2014/main" val="20000"/>
                    </a:ext>
                  </a:extLst>
                </a:gridCol>
              </a:tblGrid>
              <a:tr h="370840">
                <a:tc>
                  <a:txBody>
                    <a:bodyPr/>
                    <a:lstStyle/>
                    <a:p>
                      <a:pPr algn="ctr"/>
                      <a:r>
                        <a:rPr lang="es-ES" dirty="0"/>
                        <a:t>Color</a:t>
                      </a:r>
                    </a:p>
                  </a:txBody>
                  <a:tcPr/>
                </a:tc>
                <a:extLst>
                  <a:ext uri="{0D108BD9-81ED-4DB2-BD59-A6C34878D82A}">
                    <a16:rowId xmlns:a16="http://schemas.microsoft.com/office/drawing/2014/main" val="10000"/>
                  </a:ext>
                </a:extLst>
              </a:tr>
              <a:tr h="370840">
                <a:tc>
                  <a:txBody>
                    <a:bodyPr/>
                    <a:lstStyle/>
                    <a:p>
                      <a:pPr algn="ctr"/>
                      <a:r>
                        <a:rPr lang="es-ES" dirty="0"/>
                        <a:t>Blanco</a:t>
                      </a:r>
                    </a:p>
                  </a:txBody>
                  <a:tcPr/>
                </a:tc>
                <a:extLst>
                  <a:ext uri="{0D108BD9-81ED-4DB2-BD59-A6C34878D82A}">
                    <a16:rowId xmlns:a16="http://schemas.microsoft.com/office/drawing/2014/main" val="10001"/>
                  </a:ext>
                </a:extLst>
              </a:tr>
              <a:tr h="370840">
                <a:tc>
                  <a:txBody>
                    <a:bodyPr/>
                    <a:lstStyle/>
                    <a:p>
                      <a:pPr algn="ctr"/>
                      <a:r>
                        <a:rPr lang="es-ES" dirty="0"/>
                        <a:t>Negro</a:t>
                      </a:r>
                    </a:p>
                  </a:txBody>
                  <a:tcPr/>
                </a:tc>
                <a:extLst>
                  <a:ext uri="{0D108BD9-81ED-4DB2-BD59-A6C34878D82A}">
                    <a16:rowId xmlns:a16="http://schemas.microsoft.com/office/drawing/2014/main" val="10002"/>
                  </a:ext>
                </a:extLst>
              </a:tr>
              <a:tr h="370840">
                <a:tc>
                  <a:txBody>
                    <a:bodyPr/>
                    <a:lstStyle/>
                    <a:p>
                      <a:pPr algn="ctr"/>
                      <a:r>
                        <a:rPr lang="es-ES" dirty="0"/>
                        <a:t>Blanco</a:t>
                      </a:r>
                    </a:p>
                  </a:txBody>
                  <a:tcPr/>
                </a:tc>
                <a:extLst>
                  <a:ext uri="{0D108BD9-81ED-4DB2-BD59-A6C34878D82A}">
                    <a16:rowId xmlns:a16="http://schemas.microsoft.com/office/drawing/2014/main" val="10003"/>
                  </a:ext>
                </a:extLst>
              </a:tr>
            </a:tbl>
          </a:graphicData>
        </a:graphic>
      </p:graphicFrame>
      <p:graphicFrame>
        <p:nvGraphicFramePr>
          <p:cNvPr id="11" name="Tabla 10">
            <a:extLst>
              <a:ext uri="{FF2B5EF4-FFF2-40B4-BE49-F238E27FC236}">
                <a16:creationId xmlns:a16="http://schemas.microsoft.com/office/drawing/2014/main" id="{6DA63DD6-25E1-48EC-8D6A-9C0A527CB2B4}"/>
              </a:ext>
            </a:extLst>
          </p:cNvPr>
          <p:cNvGraphicFramePr>
            <a:graphicFrameLocks noGrp="1"/>
          </p:cNvGraphicFramePr>
          <p:nvPr>
            <p:extLst/>
          </p:nvPr>
        </p:nvGraphicFramePr>
        <p:xfrm>
          <a:off x="2498123" y="4922754"/>
          <a:ext cx="1286574" cy="1483360"/>
        </p:xfrm>
        <a:graphic>
          <a:graphicData uri="http://schemas.openxmlformats.org/drawingml/2006/table">
            <a:tbl>
              <a:tblPr firstRow="1" bandRow="1">
                <a:tableStyleId>{5C22544A-7EE6-4342-B048-85BDC9FD1C3A}</a:tableStyleId>
              </a:tblPr>
              <a:tblGrid>
                <a:gridCol w="1286574">
                  <a:extLst>
                    <a:ext uri="{9D8B030D-6E8A-4147-A177-3AD203B41FA5}">
                      <a16:colId xmlns:a16="http://schemas.microsoft.com/office/drawing/2014/main" val="20000"/>
                    </a:ext>
                  </a:extLst>
                </a:gridCol>
              </a:tblGrid>
              <a:tr h="370840">
                <a:tc>
                  <a:txBody>
                    <a:bodyPr/>
                    <a:lstStyle/>
                    <a:p>
                      <a:pPr algn="ctr"/>
                      <a:r>
                        <a:rPr lang="es-ES" dirty="0"/>
                        <a:t>Negro</a:t>
                      </a:r>
                    </a:p>
                  </a:txBody>
                  <a:tcPr/>
                </a:tc>
                <a:extLst>
                  <a:ext uri="{0D108BD9-81ED-4DB2-BD59-A6C34878D82A}">
                    <a16:rowId xmlns:a16="http://schemas.microsoft.com/office/drawing/2014/main" val="10000"/>
                  </a:ext>
                </a:extLst>
              </a:tr>
              <a:tr h="370840">
                <a:tc>
                  <a:txBody>
                    <a:bodyPr/>
                    <a:lstStyle/>
                    <a:p>
                      <a:pPr algn="ctr"/>
                      <a:r>
                        <a:rPr lang="es-ES" dirty="0"/>
                        <a:t>0</a:t>
                      </a:r>
                    </a:p>
                  </a:txBody>
                  <a:tcPr/>
                </a:tc>
                <a:extLst>
                  <a:ext uri="{0D108BD9-81ED-4DB2-BD59-A6C34878D82A}">
                    <a16:rowId xmlns:a16="http://schemas.microsoft.com/office/drawing/2014/main" val="10001"/>
                  </a:ext>
                </a:extLst>
              </a:tr>
              <a:tr h="370840">
                <a:tc>
                  <a:txBody>
                    <a:bodyPr/>
                    <a:lstStyle/>
                    <a:p>
                      <a:pPr algn="ctr"/>
                      <a:r>
                        <a:rPr lang="es-ES" dirty="0"/>
                        <a:t>1</a:t>
                      </a:r>
                    </a:p>
                  </a:txBody>
                  <a:tcPr/>
                </a:tc>
                <a:extLst>
                  <a:ext uri="{0D108BD9-81ED-4DB2-BD59-A6C34878D82A}">
                    <a16:rowId xmlns:a16="http://schemas.microsoft.com/office/drawing/2014/main" val="10002"/>
                  </a:ext>
                </a:extLst>
              </a:tr>
              <a:tr h="370840">
                <a:tc>
                  <a:txBody>
                    <a:bodyPr/>
                    <a:lstStyle/>
                    <a:p>
                      <a:pPr algn="ctr"/>
                      <a:r>
                        <a:rPr lang="es-ES" dirty="0"/>
                        <a:t>0</a:t>
                      </a:r>
                    </a:p>
                  </a:txBody>
                  <a:tcPr/>
                </a:tc>
                <a:extLst>
                  <a:ext uri="{0D108BD9-81ED-4DB2-BD59-A6C34878D82A}">
                    <a16:rowId xmlns:a16="http://schemas.microsoft.com/office/drawing/2014/main" val="10003"/>
                  </a:ext>
                </a:extLst>
              </a:tr>
            </a:tbl>
          </a:graphicData>
        </a:graphic>
      </p:graphicFrame>
      <p:sp>
        <p:nvSpPr>
          <p:cNvPr id="12" name="Flecha derecha 11">
            <a:extLst>
              <a:ext uri="{FF2B5EF4-FFF2-40B4-BE49-F238E27FC236}">
                <a16:creationId xmlns:a16="http://schemas.microsoft.com/office/drawing/2014/main" id="{4FDB5C0A-AA3E-450F-81DD-3C8441DECB96}"/>
              </a:ext>
            </a:extLst>
          </p:cNvPr>
          <p:cNvSpPr/>
          <p:nvPr/>
        </p:nvSpPr>
        <p:spPr>
          <a:xfrm>
            <a:off x="1979712" y="5552679"/>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13" name="Tabla 12">
            <a:extLst>
              <a:ext uri="{FF2B5EF4-FFF2-40B4-BE49-F238E27FC236}">
                <a16:creationId xmlns:a16="http://schemas.microsoft.com/office/drawing/2014/main" id="{3449A642-1980-4427-ACFA-16D19C0F6DF4}"/>
              </a:ext>
            </a:extLst>
          </p:cNvPr>
          <p:cNvGraphicFramePr>
            <a:graphicFrameLocks noGrp="1"/>
          </p:cNvGraphicFramePr>
          <p:nvPr>
            <p:extLst/>
          </p:nvPr>
        </p:nvGraphicFramePr>
        <p:xfrm>
          <a:off x="4579671" y="4922754"/>
          <a:ext cx="1584176" cy="148336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tblGrid>
              <a:tr h="370840">
                <a:tc>
                  <a:txBody>
                    <a:bodyPr/>
                    <a:lstStyle/>
                    <a:p>
                      <a:pPr algn="ctr"/>
                      <a:r>
                        <a:rPr lang="es-ES" dirty="0"/>
                        <a:t>Grupo</a:t>
                      </a:r>
                    </a:p>
                  </a:txBody>
                  <a:tcPr/>
                </a:tc>
                <a:extLst>
                  <a:ext uri="{0D108BD9-81ED-4DB2-BD59-A6C34878D82A}">
                    <a16:rowId xmlns:a16="http://schemas.microsoft.com/office/drawing/2014/main" val="10000"/>
                  </a:ext>
                </a:extLst>
              </a:tr>
              <a:tr h="370840">
                <a:tc>
                  <a:txBody>
                    <a:bodyPr/>
                    <a:lstStyle/>
                    <a:p>
                      <a:pPr algn="ctr"/>
                      <a:r>
                        <a:rPr lang="es-ES" dirty="0"/>
                        <a:t>Control</a:t>
                      </a:r>
                    </a:p>
                  </a:txBody>
                  <a:tcPr/>
                </a:tc>
                <a:extLst>
                  <a:ext uri="{0D108BD9-81ED-4DB2-BD59-A6C34878D82A}">
                    <a16:rowId xmlns:a16="http://schemas.microsoft.com/office/drawing/2014/main" val="10001"/>
                  </a:ext>
                </a:extLst>
              </a:tr>
              <a:tr h="370840">
                <a:tc>
                  <a:txBody>
                    <a:bodyPr/>
                    <a:lstStyle/>
                    <a:p>
                      <a:pPr algn="ctr"/>
                      <a:r>
                        <a:rPr lang="es-ES" dirty="0"/>
                        <a:t>Tratamiento 1</a:t>
                      </a:r>
                    </a:p>
                  </a:txBody>
                  <a:tcPr/>
                </a:tc>
                <a:extLst>
                  <a:ext uri="{0D108BD9-81ED-4DB2-BD59-A6C34878D82A}">
                    <a16:rowId xmlns:a16="http://schemas.microsoft.com/office/drawing/2014/main" val="10002"/>
                  </a:ext>
                </a:extLst>
              </a:tr>
              <a:tr h="370840">
                <a:tc>
                  <a:txBody>
                    <a:bodyPr/>
                    <a:lstStyle/>
                    <a:p>
                      <a:pPr algn="ctr"/>
                      <a:r>
                        <a:rPr lang="es-ES" dirty="0"/>
                        <a:t>Tratamiento</a:t>
                      </a:r>
                      <a:r>
                        <a:rPr lang="es-ES" baseline="0" dirty="0"/>
                        <a:t> 2</a:t>
                      </a:r>
                      <a:endParaRPr lang="es-ES" dirty="0"/>
                    </a:p>
                  </a:txBody>
                  <a:tcPr/>
                </a:tc>
                <a:extLst>
                  <a:ext uri="{0D108BD9-81ED-4DB2-BD59-A6C34878D82A}">
                    <a16:rowId xmlns:a16="http://schemas.microsoft.com/office/drawing/2014/main" val="10003"/>
                  </a:ext>
                </a:extLst>
              </a:tr>
            </a:tbl>
          </a:graphicData>
        </a:graphic>
      </p:graphicFrame>
      <p:sp>
        <p:nvSpPr>
          <p:cNvPr id="14" name="Flecha derecha 13">
            <a:extLst>
              <a:ext uri="{FF2B5EF4-FFF2-40B4-BE49-F238E27FC236}">
                <a16:creationId xmlns:a16="http://schemas.microsoft.com/office/drawing/2014/main" id="{A3E87CED-1D8F-485B-9994-F43FA2D8F9F3}"/>
              </a:ext>
            </a:extLst>
          </p:cNvPr>
          <p:cNvSpPr/>
          <p:nvPr/>
        </p:nvSpPr>
        <p:spPr>
          <a:xfrm>
            <a:off x="6307863" y="5651723"/>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15" name="Tabla 14">
            <a:extLst>
              <a:ext uri="{FF2B5EF4-FFF2-40B4-BE49-F238E27FC236}">
                <a16:creationId xmlns:a16="http://schemas.microsoft.com/office/drawing/2014/main" id="{577D1445-10BB-4C33-8B16-B14CBB154096}"/>
              </a:ext>
            </a:extLst>
          </p:cNvPr>
          <p:cNvGraphicFramePr>
            <a:graphicFrameLocks noGrp="1"/>
          </p:cNvGraphicFramePr>
          <p:nvPr>
            <p:extLst/>
          </p:nvPr>
        </p:nvGraphicFramePr>
        <p:xfrm>
          <a:off x="6739909" y="4922754"/>
          <a:ext cx="1958722" cy="1483360"/>
        </p:xfrm>
        <a:graphic>
          <a:graphicData uri="http://schemas.openxmlformats.org/drawingml/2006/table">
            <a:tbl>
              <a:tblPr firstRow="1" bandRow="1">
                <a:tableStyleId>{5C22544A-7EE6-4342-B048-85BDC9FD1C3A}</a:tableStyleId>
              </a:tblPr>
              <a:tblGrid>
                <a:gridCol w="979361">
                  <a:extLst>
                    <a:ext uri="{9D8B030D-6E8A-4147-A177-3AD203B41FA5}">
                      <a16:colId xmlns:a16="http://schemas.microsoft.com/office/drawing/2014/main" val="20000"/>
                    </a:ext>
                  </a:extLst>
                </a:gridCol>
                <a:gridCol w="979361">
                  <a:extLst>
                    <a:ext uri="{9D8B030D-6E8A-4147-A177-3AD203B41FA5}">
                      <a16:colId xmlns:a16="http://schemas.microsoft.com/office/drawing/2014/main" val="20001"/>
                    </a:ext>
                  </a:extLst>
                </a:gridCol>
              </a:tblGrid>
              <a:tr h="370840">
                <a:tc>
                  <a:txBody>
                    <a:bodyPr/>
                    <a:lstStyle/>
                    <a:p>
                      <a:pPr algn="ctr"/>
                      <a:r>
                        <a:rPr lang="es-ES" dirty="0" err="1"/>
                        <a:t>Tto</a:t>
                      </a:r>
                      <a:r>
                        <a:rPr lang="es-ES" dirty="0"/>
                        <a:t> 1</a:t>
                      </a:r>
                    </a:p>
                  </a:txBody>
                  <a:tcPr/>
                </a:tc>
                <a:tc>
                  <a:txBody>
                    <a:bodyPr/>
                    <a:lstStyle/>
                    <a:p>
                      <a:pPr algn="ctr"/>
                      <a:r>
                        <a:rPr lang="es-ES" dirty="0" err="1"/>
                        <a:t>Tto</a:t>
                      </a:r>
                      <a:r>
                        <a:rPr lang="es-ES" dirty="0"/>
                        <a:t> 2</a:t>
                      </a:r>
                    </a:p>
                  </a:txBody>
                  <a:tcPr/>
                </a:tc>
                <a:extLst>
                  <a:ext uri="{0D108BD9-81ED-4DB2-BD59-A6C34878D82A}">
                    <a16:rowId xmlns:a16="http://schemas.microsoft.com/office/drawing/2014/main" val="10000"/>
                  </a:ext>
                </a:extLst>
              </a:tr>
              <a:tr h="370840">
                <a:tc>
                  <a:txBody>
                    <a:bodyPr/>
                    <a:lstStyle/>
                    <a:p>
                      <a:pPr algn="ctr"/>
                      <a:r>
                        <a:rPr lang="es-ES" dirty="0"/>
                        <a:t>0</a:t>
                      </a:r>
                    </a:p>
                  </a:txBody>
                  <a:tcPr/>
                </a:tc>
                <a:tc>
                  <a:txBody>
                    <a:bodyPr/>
                    <a:lstStyle/>
                    <a:p>
                      <a:pPr algn="ctr"/>
                      <a:r>
                        <a:rPr lang="es-ES" dirty="0"/>
                        <a:t>0</a:t>
                      </a:r>
                    </a:p>
                  </a:txBody>
                  <a:tcPr/>
                </a:tc>
                <a:extLst>
                  <a:ext uri="{0D108BD9-81ED-4DB2-BD59-A6C34878D82A}">
                    <a16:rowId xmlns:a16="http://schemas.microsoft.com/office/drawing/2014/main" val="10001"/>
                  </a:ext>
                </a:extLst>
              </a:tr>
              <a:tr h="370840">
                <a:tc>
                  <a:txBody>
                    <a:bodyPr/>
                    <a:lstStyle/>
                    <a:p>
                      <a:pPr algn="ctr"/>
                      <a:r>
                        <a:rPr lang="es-ES" dirty="0"/>
                        <a:t>1</a:t>
                      </a:r>
                    </a:p>
                  </a:txBody>
                  <a:tcPr/>
                </a:tc>
                <a:tc>
                  <a:txBody>
                    <a:bodyPr/>
                    <a:lstStyle/>
                    <a:p>
                      <a:pPr algn="ctr"/>
                      <a:r>
                        <a:rPr lang="es-ES" dirty="0"/>
                        <a:t>0</a:t>
                      </a:r>
                    </a:p>
                  </a:txBody>
                  <a:tcPr/>
                </a:tc>
                <a:extLst>
                  <a:ext uri="{0D108BD9-81ED-4DB2-BD59-A6C34878D82A}">
                    <a16:rowId xmlns:a16="http://schemas.microsoft.com/office/drawing/2014/main" val="10002"/>
                  </a:ext>
                </a:extLst>
              </a:tr>
              <a:tr h="370840">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88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7FA7DB3E-1C88-40B5-BCB8-2C5ADDB48ACF}"/>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 ¿test t?</a:t>
            </a:r>
          </a:p>
        </p:txBody>
      </p:sp>
      <p:cxnSp>
        <p:nvCxnSpPr>
          <p:cNvPr id="59" name="Conector recto 58">
            <a:extLst>
              <a:ext uri="{FF2B5EF4-FFF2-40B4-BE49-F238E27FC236}">
                <a16:creationId xmlns:a16="http://schemas.microsoft.com/office/drawing/2014/main" id="{367A5B71-F385-412F-8E52-710842A7C95C}"/>
              </a:ext>
            </a:extLst>
          </p:cNvPr>
          <p:cNvCxnSpPr/>
          <p:nvPr/>
        </p:nvCxnSpPr>
        <p:spPr>
          <a:xfrm>
            <a:off x="2907329" y="1958590"/>
            <a:ext cx="0" cy="2225688"/>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Conector recto 59">
            <a:extLst>
              <a:ext uri="{FF2B5EF4-FFF2-40B4-BE49-F238E27FC236}">
                <a16:creationId xmlns:a16="http://schemas.microsoft.com/office/drawing/2014/main" id="{46489052-25C4-4619-8950-A5764B439A4C}"/>
              </a:ext>
            </a:extLst>
          </p:cNvPr>
          <p:cNvCxnSpPr>
            <a:cxnSpLocks/>
          </p:cNvCxnSpPr>
          <p:nvPr/>
        </p:nvCxnSpPr>
        <p:spPr>
          <a:xfrm>
            <a:off x="2903438" y="4184278"/>
            <a:ext cx="2736000" cy="4099"/>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B405A8EA-AD50-4880-8C29-4942FFD12066}"/>
              </a:ext>
            </a:extLst>
          </p:cNvPr>
          <p:cNvCxnSpPr/>
          <p:nvPr/>
        </p:nvCxnSpPr>
        <p:spPr>
          <a:xfrm>
            <a:off x="5561796" y="4096360"/>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Conector recto 61">
            <a:extLst>
              <a:ext uri="{FF2B5EF4-FFF2-40B4-BE49-F238E27FC236}">
                <a16:creationId xmlns:a16="http://schemas.microsoft.com/office/drawing/2014/main" id="{C409E117-1AC8-4BD8-9452-8438D6A690FC}"/>
              </a:ext>
            </a:extLst>
          </p:cNvPr>
          <p:cNvCxnSpPr>
            <a:cxnSpLocks/>
          </p:cNvCxnSpPr>
          <p:nvPr/>
        </p:nvCxnSpPr>
        <p:spPr>
          <a:xfrm flipV="1">
            <a:off x="5561796" y="4180177"/>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72D5BF3A-B4FA-4B8F-AFE5-8115C09EDA1C}"/>
              </a:ext>
            </a:extLst>
          </p:cNvPr>
          <p:cNvCxnSpPr>
            <a:cxnSpLocks/>
          </p:cNvCxnSpPr>
          <p:nvPr/>
        </p:nvCxnSpPr>
        <p:spPr>
          <a:xfrm>
            <a:off x="2903437" y="1926825"/>
            <a:ext cx="77642" cy="92017"/>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6F9F4CEF-23B1-4F3D-8F22-A2A6E8C9B9C3}"/>
              </a:ext>
            </a:extLst>
          </p:cNvPr>
          <p:cNvCxnSpPr>
            <a:cxnSpLocks/>
          </p:cNvCxnSpPr>
          <p:nvPr/>
        </p:nvCxnSpPr>
        <p:spPr>
          <a:xfrm flipV="1">
            <a:off x="2827820" y="1926825"/>
            <a:ext cx="77642" cy="92017"/>
          </a:xfrm>
          <a:prstGeom prst="line">
            <a:avLst/>
          </a:prstGeom>
          <a:ln w="19050"/>
        </p:spPr>
        <p:style>
          <a:lnRef idx="1">
            <a:schemeClr val="dk1"/>
          </a:lnRef>
          <a:fillRef idx="0">
            <a:schemeClr val="dk1"/>
          </a:fillRef>
          <a:effectRef idx="0">
            <a:schemeClr val="dk1"/>
          </a:effectRef>
          <a:fontRef idx="minor">
            <a:schemeClr val="tx1"/>
          </a:fontRef>
        </p:style>
      </p:cxnSp>
      <p:sp>
        <p:nvSpPr>
          <p:cNvPr id="65" name="Elipse 64">
            <a:extLst>
              <a:ext uri="{FF2B5EF4-FFF2-40B4-BE49-F238E27FC236}">
                <a16:creationId xmlns:a16="http://schemas.microsoft.com/office/drawing/2014/main" id="{F095F237-BF4A-42B4-A366-5584322E8834}"/>
              </a:ext>
            </a:extLst>
          </p:cNvPr>
          <p:cNvSpPr/>
          <p:nvPr/>
        </p:nvSpPr>
        <p:spPr>
          <a:xfrm>
            <a:off x="2889910" y="3702749"/>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03081222-0508-4029-9293-5DCAAC71C525}"/>
              </a:ext>
            </a:extLst>
          </p:cNvPr>
          <p:cNvSpPr/>
          <p:nvPr/>
        </p:nvSpPr>
        <p:spPr>
          <a:xfrm>
            <a:off x="2889910" y="3722567"/>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Elipse 66">
            <a:extLst>
              <a:ext uri="{FF2B5EF4-FFF2-40B4-BE49-F238E27FC236}">
                <a16:creationId xmlns:a16="http://schemas.microsoft.com/office/drawing/2014/main" id="{BE02F949-61C4-4085-99F3-1CD23B36817E}"/>
              </a:ext>
            </a:extLst>
          </p:cNvPr>
          <p:cNvSpPr/>
          <p:nvPr/>
        </p:nvSpPr>
        <p:spPr>
          <a:xfrm>
            <a:off x="2889910" y="3383347"/>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E968A42-3AC1-4D6E-95B2-7FC961520D13}"/>
              </a:ext>
            </a:extLst>
          </p:cNvPr>
          <p:cNvSpPr/>
          <p:nvPr/>
        </p:nvSpPr>
        <p:spPr>
          <a:xfrm>
            <a:off x="2889910" y="3440324"/>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Elipse 68">
            <a:extLst>
              <a:ext uri="{FF2B5EF4-FFF2-40B4-BE49-F238E27FC236}">
                <a16:creationId xmlns:a16="http://schemas.microsoft.com/office/drawing/2014/main" id="{CE70AE7F-FB4A-41C5-ABBF-2863F822D0F6}"/>
              </a:ext>
            </a:extLst>
          </p:cNvPr>
          <p:cNvSpPr/>
          <p:nvPr/>
        </p:nvSpPr>
        <p:spPr>
          <a:xfrm>
            <a:off x="2889910" y="3226332"/>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48BF26FB-1BF2-4EFC-AE2C-7A95BA0CEA9C}"/>
              </a:ext>
            </a:extLst>
          </p:cNvPr>
          <p:cNvSpPr/>
          <p:nvPr/>
        </p:nvSpPr>
        <p:spPr>
          <a:xfrm>
            <a:off x="2889910" y="3463184"/>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Elipse 70">
            <a:extLst>
              <a:ext uri="{FF2B5EF4-FFF2-40B4-BE49-F238E27FC236}">
                <a16:creationId xmlns:a16="http://schemas.microsoft.com/office/drawing/2014/main" id="{4CB31B52-5034-4203-A6A2-ED4D03B89BE4}"/>
              </a:ext>
            </a:extLst>
          </p:cNvPr>
          <p:cNvSpPr/>
          <p:nvPr/>
        </p:nvSpPr>
        <p:spPr>
          <a:xfrm>
            <a:off x="4093107" y="2749958"/>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485C2224-9159-4014-ABDB-EC116A63F093}"/>
              </a:ext>
            </a:extLst>
          </p:cNvPr>
          <p:cNvSpPr/>
          <p:nvPr/>
        </p:nvSpPr>
        <p:spPr>
          <a:xfrm>
            <a:off x="2889910" y="3139271"/>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3" name="Conector recto 72">
            <a:extLst>
              <a:ext uri="{FF2B5EF4-FFF2-40B4-BE49-F238E27FC236}">
                <a16:creationId xmlns:a16="http://schemas.microsoft.com/office/drawing/2014/main" id="{7854FE11-314C-4B7F-AE51-F898F66E470C}"/>
              </a:ext>
            </a:extLst>
          </p:cNvPr>
          <p:cNvCxnSpPr>
            <a:cxnSpLocks/>
          </p:cNvCxnSpPr>
          <p:nvPr/>
        </p:nvCxnSpPr>
        <p:spPr>
          <a:xfrm flipV="1">
            <a:off x="2607062" y="2423875"/>
            <a:ext cx="1727536" cy="10850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Rectángulo 73">
            <a:extLst>
              <a:ext uri="{FF2B5EF4-FFF2-40B4-BE49-F238E27FC236}">
                <a16:creationId xmlns:a16="http://schemas.microsoft.com/office/drawing/2014/main" id="{11D9D99D-63C8-4F51-B6DD-F0A0D7E4484E}"/>
              </a:ext>
            </a:extLst>
          </p:cNvPr>
          <p:cNvSpPr/>
          <p:nvPr/>
        </p:nvSpPr>
        <p:spPr>
          <a:xfrm>
            <a:off x="5711991" y="4003711"/>
            <a:ext cx="776175" cy="369332"/>
          </a:xfrm>
          <a:prstGeom prst="rect">
            <a:avLst/>
          </a:prstGeom>
        </p:spPr>
        <p:txBody>
          <a:bodyPr wrap="none">
            <a:spAutoFit/>
          </a:bodyPr>
          <a:lstStyle/>
          <a:p>
            <a:r>
              <a:rPr lang="es-ES" dirty="0"/>
              <a:t>Grupo</a:t>
            </a:r>
          </a:p>
        </p:txBody>
      </p:sp>
      <p:sp>
        <p:nvSpPr>
          <p:cNvPr id="75" name="Rectángulo 74">
            <a:extLst>
              <a:ext uri="{FF2B5EF4-FFF2-40B4-BE49-F238E27FC236}">
                <a16:creationId xmlns:a16="http://schemas.microsoft.com/office/drawing/2014/main" id="{90659B43-81FA-4906-B511-61ED160E9EF5}"/>
              </a:ext>
            </a:extLst>
          </p:cNvPr>
          <p:cNvSpPr/>
          <p:nvPr/>
        </p:nvSpPr>
        <p:spPr>
          <a:xfrm>
            <a:off x="2072507" y="1861419"/>
            <a:ext cx="797013" cy="369332"/>
          </a:xfrm>
          <a:prstGeom prst="rect">
            <a:avLst/>
          </a:prstGeom>
        </p:spPr>
        <p:txBody>
          <a:bodyPr wrap="none">
            <a:spAutoFit/>
          </a:bodyPr>
          <a:lstStyle/>
          <a:p>
            <a:r>
              <a:rPr lang="es-ES" dirty="0"/>
              <a:t>Riesgo</a:t>
            </a:r>
          </a:p>
        </p:txBody>
      </p:sp>
      <p:sp>
        <p:nvSpPr>
          <p:cNvPr id="76" name="Elipse 75">
            <a:extLst>
              <a:ext uri="{FF2B5EF4-FFF2-40B4-BE49-F238E27FC236}">
                <a16:creationId xmlns:a16="http://schemas.microsoft.com/office/drawing/2014/main" id="{40A2F595-F60D-461E-869D-4BCCB0F07F0E}"/>
              </a:ext>
            </a:extLst>
          </p:cNvPr>
          <p:cNvSpPr/>
          <p:nvPr/>
        </p:nvSpPr>
        <p:spPr>
          <a:xfrm>
            <a:off x="2889910" y="3383347"/>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7055B138-9132-43B5-BCD5-5BC281E86770}"/>
              </a:ext>
            </a:extLst>
          </p:cNvPr>
          <p:cNvSpPr/>
          <p:nvPr/>
        </p:nvSpPr>
        <p:spPr>
          <a:xfrm>
            <a:off x="4093107" y="2101465"/>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41DF6F03-6D2C-4E73-B9B7-9747DAA0D223}"/>
              </a:ext>
            </a:extLst>
          </p:cNvPr>
          <p:cNvSpPr/>
          <p:nvPr/>
        </p:nvSpPr>
        <p:spPr>
          <a:xfrm>
            <a:off x="4093107" y="2529592"/>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0F7515BD-1478-44B9-8996-FFC9A73BE6AE}"/>
              </a:ext>
            </a:extLst>
          </p:cNvPr>
          <p:cNvSpPr/>
          <p:nvPr/>
        </p:nvSpPr>
        <p:spPr>
          <a:xfrm>
            <a:off x="4093107" y="2381616"/>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BDFED2C9-FD3B-48FB-B97C-01CF17F83FB4}"/>
              </a:ext>
            </a:extLst>
          </p:cNvPr>
          <p:cNvSpPr/>
          <p:nvPr/>
        </p:nvSpPr>
        <p:spPr>
          <a:xfrm>
            <a:off x="2889910" y="3081145"/>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21B0B68A-B25C-4A9D-BEAE-4469EB755F47}"/>
              </a:ext>
            </a:extLst>
          </p:cNvPr>
          <p:cNvSpPr/>
          <p:nvPr/>
        </p:nvSpPr>
        <p:spPr>
          <a:xfrm>
            <a:off x="2889910" y="3637426"/>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4A9BB51D-34CC-4F3D-A1B4-FA60B299B963}"/>
              </a:ext>
            </a:extLst>
          </p:cNvPr>
          <p:cNvSpPr/>
          <p:nvPr/>
        </p:nvSpPr>
        <p:spPr>
          <a:xfrm>
            <a:off x="4093107" y="2825689"/>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Elipse 82">
            <a:extLst>
              <a:ext uri="{FF2B5EF4-FFF2-40B4-BE49-F238E27FC236}">
                <a16:creationId xmlns:a16="http://schemas.microsoft.com/office/drawing/2014/main" id="{8E67B5D1-EB8E-42E5-83B4-725D117E4AEC}"/>
              </a:ext>
            </a:extLst>
          </p:cNvPr>
          <p:cNvSpPr/>
          <p:nvPr/>
        </p:nvSpPr>
        <p:spPr>
          <a:xfrm>
            <a:off x="4093107" y="2292669"/>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27286C28-0D64-4ED7-A1B3-4A8FDC41F8F3}"/>
              </a:ext>
            </a:extLst>
          </p:cNvPr>
          <p:cNvSpPr/>
          <p:nvPr/>
        </p:nvSpPr>
        <p:spPr>
          <a:xfrm>
            <a:off x="2889910" y="2674848"/>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Elipse 84">
            <a:extLst>
              <a:ext uri="{FF2B5EF4-FFF2-40B4-BE49-F238E27FC236}">
                <a16:creationId xmlns:a16="http://schemas.microsoft.com/office/drawing/2014/main" id="{785C4D42-CDCB-4D52-ACD7-8B31C6824924}"/>
              </a:ext>
            </a:extLst>
          </p:cNvPr>
          <p:cNvSpPr/>
          <p:nvPr/>
        </p:nvSpPr>
        <p:spPr>
          <a:xfrm>
            <a:off x="4093107" y="2575311"/>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81EB8E93-88C5-4DAA-812F-86BCA70D0A76}"/>
              </a:ext>
            </a:extLst>
          </p:cNvPr>
          <p:cNvSpPr/>
          <p:nvPr/>
        </p:nvSpPr>
        <p:spPr>
          <a:xfrm>
            <a:off x="4093107" y="2971155"/>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Elipse 86">
            <a:extLst>
              <a:ext uri="{FF2B5EF4-FFF2-40B4-BE49-F238E27FC236}">
                <a16:creationId xmlns:a16="http://schemas.microsoft.com/office/drawing/2014/main" id="{93081884-BBAB-4843-ADB1-9AA34D2ED49D}"/>
              </a:ext>
            </a:extLst>
          </p:cNvPr>
          <p:cNvSpPr/>
          <p:nvPr/>
        </p:nvSpPr>
        <p:spPr>
          <a:xfrm>
            <a:off x="2889910" y="2907020"/>
            <a:ext cx="45719" cy="4571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90" name="5 CuadroTexto">
                <a:extLst>
                  <a:ext uri="{FF2B5EF4-FFF2-40B4-BE49-F238E27FC236}">
                    <a16:creationId xmlns:a16="http://schemas.microsoft.com/office/drawing/2014/main" id="{F8DC6B0A-92AD-4B44-B8A0-6E54350CD0D6}"/>
                  </a:ext>
                </a:extLst>
              </p:cNvPr>
              <p:cNvSpPr txBox="1"/>
              <p:nvPr/>
            </p:nvSpPr>
            <p:spPr>
              <a:xfrm>
                <a:off x="2717445" y="5327535"/>
                <a:ext cx="1357166" cy="588816"/>
              </a:xfrm>
              <a:prstGeom prst="rect">
                <a:avLst/>
              </a:prstGeom>
              <a:noFill/>
            </p:spPr>
            <p:txBody>
              <a:bodyPr wrap="none" rtlCol="0">
                <a:spAutoFit/>
              </a:bodyPr>
              <a:lstStyle/>
              <a:p>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1</m:t>
                        </m:r>
                      </m:sub>
                    </m:sSub>
                  </m:oMath>
                </a14:m>
                <a:r>
                  <a:rPr lang="es-ES" sz="2000" dirty="0"/>
                  <a:t>= </a:t>
                </a:r>
                <a14:m>
                  <m:oMath xmlns:m="http://schemas.openxmlformats.org/officeDocument/2006/math">
                    <m:f>
                      <m:fPr>
                        <m:ctrlPr>
                          <a:rPr lang="es-ES" sz="2000" i="1" dirty="0" smtClean="0">
                            <a:latin typeface="Cambria Math" panose="02040503050406030204" pitchFamily="18" charset="0"/>
                          </a:rPr>
                        </m:ctrlPr>
                      </m:fPr>
                      <m:num>
                        <m:sSub>
                          <m:sSubPr>
                            <m:ctrlPr>
                              <a:rPr lang="es-ES" sz="2000" i="1" dirty="0">
                                <a:latin typeface="Cambria Math" panose="02040503050406030204" pitchFamily="18" charset="0"/>
                              </a:rPr>
                            </m:ctrlPr>
                          </m:sSubPr>
                          <m:e>
                            <m:r>
                              <a:rPr lang="es-ES" sz="2000" i="1" dirty="0">
                                <a:latin typeface="Cambria Math" panose="02040503050406030204" pitchFamily="18" charset="0"/>
                              </a:rPr>
                              <m:t>(</m:t>
                            </m:r>
                            <m:r>
                              <a:rPr lang="es-ES" sz="2000" i="1" dirty="0">
                                <a:latin typeface="Cambria Math" panose="02040503050406030204" pitchFamily="18" charset="0"/>
                                <a:ea typeface="Cambria Math" panose="02040503050406030204" pitchFamily="18" charset="0"/>
                              </a:rPr>
                              <m:t>𝜇</m:t>
                            </m:r>
                          </m:e>
                          <m:sub>
                            <m:r>
                              <a:rPr lang="es-ES" sz="2000" i="1" dirty="0">
                                <a:latin typeface="Cambria Math" panose="02040503050406030204" pitchFamily="18" charset="0"/>
                              </a:rPr>
                              <m:t>1</m:t>
                            </m:r>
                          </m:sub>
                        </m:sSub>
                        <m:r>
                          <a:rPr lang="es-ES" sz="2000" i="1" dirty="0">
                            <a:latin typeface="Cambria Math" panose="02040503050406030204" pitchFamily="18" charset="0"/>
                          </a:rPr>
                          <m:t>−</m:t>
                        </m:r>
                        <m:sSub>
                          <m:sSubPr>
                            <m:ctrlPr>
                              <a:rPr lang="es-ES" sz="2000" i="1" dirty="0">
                                <a:latin typeface="Cambria Math" panose="02040503050406030204" pitchFamily="18" charset="0"/>
                              </a:rPr>
                            </m:ctrlPr>
                          </m:sSubPr>
                          <m:e>
                            <m:r>
                              <a:rPr lang="es-ES" sz="2000" i="1" dirty="0">
                                <a:latin typeface="Cambria Math" panose="02040503050406030204" pitchFamily="18" charset="0"/>
                                <a:ea typeface="Cambria Math" panose="02040503050406030204" pitchFamily="18" charset="0"/>
                              </a:rPr>
                              <m:t>𝜇</m:t>
                            </m:r>
                          </m:e>
                          <m:sub>
                            <m:r>
                              <a:rPr lang="es-ES" sz="2000" i="1" dirty="0">
                                <a:latin typeface="Cambria Math" panose="02040503050406030204" pitchFamily="18" charset="0"/>
                              </a:rPr>
                              <m:t>0</m:t>
                            </m:r>
                          </m:sub>
                        </m:sSub>
                        <m:r>
                          <m:rPr>
                            <m:nor/>
                          </m:rPr>
                          <a:rPr lang="es-ES" sz="2000" dirty="0"/>
                          <m:t>)</m:t>
                        </m:r>
                      </m:num>
                      <m:den>
                        <m:r>
                          <a:rPr lang="es-ES" sz="2000" b="0" i="1" dirty="0" smtClean="0">
                            <a:latin typeface="Cambria Math" panose="02040503050406030204" pitchFamily="18" charset="0"/>
                          </a:rPr>
                          <m:t>1−0</m:t>
                        </m:r>
                      </m:den>
                    </m:f>
                  </m:oMath>
                </a14:m>
                <a:endParaRPr lang="es-ES" sz="2000" dirty="0"/>
              </a:p>
            </p:txBody>
          </p:sp>
        </mc:Choice>
        <mc:Fallback xmlns="">
          <p:sp>
            <p:nvSpPr>
              <p:cNvPr id="90" name="5 CuadroTexto">
                <a:extLst>
                  <a:ext uri="{FF2B5EF4-FFF2-40B4-BE49-F238E27FC236}">
                    <a16:creationId xmlns:a16="http://schemas.microsoft.com/office/drawing/2014/main" id="{F8DC6B0A-92AD-4B44-B8A0-6E54350CD0D6}"/>
                  </a:ext>
                </a:extLst>
              </p:cNvPr>
              <p:cNvSpPr txBox="1">
                <a:spLocks noRot="1" noChangeAspect="1" noMove="1" noResize="1" noEditPoints="1" noAdjustHandles="1" noChangeArrowheads="1" noChangeShapeType="1" noTextEdit="1"/>
              </p:cNvSpPr>
              <p:nvPr/>
            </p:nvSpPr>
            <p:spPr>
              <a:xfrm>
                <a:off x="2717445" y="5327535"/>
                <a:ext cx="1357166" cy="588816"/>
              </a:xfrm>
              <a:prstGeom prst="rect">
                <a:avLst/>
              </a:prstGeom>
              <a:blipFill>
                <a:blip r:embed="rId2"/>
                <a:stretch>
                  <a:fillRect b="-6186"/>
                </a:stretch>
              </a:blipFill>
            </p:spPr>
            <p:txBody>
              <a:bodyPr/>
              <a:lstStyle/>
              <a:p>
                <a:r>
                  <a:rPr lang="es-ES">
                    <a:noFill/>
                  </a:rPr>
                  <a:t> </a:t>
                </a:r>
              </a:p>
            </p:txBody>
          </p:sp>
        </mc:Fallback>
      </mc:AlternateContent>
      <p:sp>
        <p:nvSpPr>
          <p:cNvPr id="93" name="Rectángulo 92">
            <a:extLst>
              <a:ext uri="{FF2B5EF4-FFF2-40B4-BE49-F238E27FC236}">
                <a16:creationId xmlns:a16="http://schemas.microsoft.com/office/drawing/2014/main" id="{FEE8F1D8-5AE8-4466-BA2D-B493DC005FB0}"/>
              </a:ext>
            </a:extLst>
          </p:cNvPr>
          <p:cNvSpPr/>
          <p:nvPr/>
        </p:nvSpPr>
        <p:spPr>
          <a:xfrm>
            <a:off x="2761926" y="4193494"/>
            <a:ext cx="301686" cy="369332"/>
          </a:xfrm>
          <a:prstGeom prst="rect">
            <a:avLst/>
          </a:prstGeom>
        </p:spPr>
        <p:txBody>
          <a:bodyPr wrap="none">
            <a:spAutoFit/>
          </a:bodyPr>
          <a:lstStyle/>
          <a:p>
            <a:r>
              <a:rPr lang="es-ES" dirty="0"/>
              <a:t>0</a:t>
            </a:r>
          </a:p>
        </p:txBody>
      </p:sp>
      <p:sp>
        <p:nvSpPr>
          <p:cNvPr id="94" name="Rectángulo 93">
            <a:extLst>
              <a:ext uri="{FF2B5EF4-FFF2-40B4-BE49-F238E27FC236}">
                <a16:creationId xmlns:a16="http://schemas.microsoft.com/office/drawing/2014/main" id="{92302B2D-8DD0-40E4-9847-88E8403ACDAD}"/>
              </a:ext>
            </a:extLst>
          </p:cNvPr>
          <p:cNvSpPr/>
          <p:nvPr/>
        </p:nvSpPr>
        <p:spPr>
          <a:xfrm>
            <a:off x="3987983" y="4193494"/>
            <a:ext cx="301686" cy="369332"/>
          </a:xfrm>
          <a:prstGeom prst="rect">
            <a:avLst/>
          </a:prstGeom>
        </p:spPr>
        <p:txBody>
          <a:bodyPr wrap="none">
            <a:spAutoFit/>
          </a:bodyPr>
          <a:lstStyle/>
          <a:p>
            <a:r>
              <a:rPr lang="es-ES" dirty="0"/>
              <a:t>1</a:t>
            </a:r>
          </a:p>
        </p:txBody>
      </p:sp>
      <mc:AlternateContent xmlns:mc="http://schemas.openxmlformats.org/markup-compatibility/2006" xmlns:a14="http://schemas.microsoft.com/office/drawing/2010/main">
        <mc:Choice Requires="a14">
          <p:sp>
            <p:nvSpPr>
              <p:cNvPr id="95" name="5 CuadroTexto">
                <a:extLst>
                  <a:ext uri="{FF2B5EF4-FFF2-40B4-BE49-F238E27FC236}">
                    <a16:creationId xmlns:a16="http://schemas.microsoft.com/office/drawing/2014/main" id="{2C0776B0-2A86-4400-8502-082381194EFD}"/>
                  </a:ext>
                </a:extLst>
              </p:cNvPr>
              <p:cNvSpPr txBox="1"/>
              <p:nvPr/>
            </p:nvSpPr>
            <p:spPr>
              <a:xfrm>
                <a:off x="4697961" y="5421888"/>
                <a:ext cx="1494833" cy="400110"/>
              </a:xfrm>
              <a:prstGeom prst="rect">
                <a:avLst/>
              </a:prstGeom>
              <a:noFill/>
            </p:spPr>
            <p:txBody>
              <a:bodyPr wrap="none" rtlCol="0">
                <a:spAutoFit/>
              </a:bodyPr>
              <a:lstStyle/>
              <a:p>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1</m:t>
                        </m:r>
                      </m:sub>
                    </m:sSub>
                  </m:oMath>
                </a14:m>
                <a:r>
                  <a:rPr lang="es-ES" sz="2000" dirty="0"/>
                  <a:t>= </a:t>
                </a:r>
                <a14:m>
                  <m:oMath xmlns:m="http://schemas.openxmlformats.org/officeDocument/2006/math">
                    <m:sSub>
                      <m:sSubPr>
                        <m:ctrlPr>
                          <a:rPr lang="es-ES" sz="2000" i="1" dirty="0">
                            <a:latin typeface="Cambria Math" panose="02040503050406030204" pitchFamily="18" charset="0"/>
                          </a:rPr>
                        </m:ctrlPr>
                      </m:sSubPr>
                      <m:e>
                        <m:r>
                          <a:rPr lang="es-ES" sz="2000" i="1" dirty="0">
                            <a:latin typeface="Cambria Math" panose="02040503050406030204" pitchFamily="18" charset="0"/>
                            <a:ea typeface="Cambria Math" panose="02040503050406030204" pitchFamily="18" charset="0"/>
                          </a:rPr>
                          <m:t>𝜇</m:t>
                        </m:r>
                      </m:e>
                      <m:sub>
                        <m:r>
                          <a:rPr lang="es-ES" sz="2000" i="1" dirty="0">
                            <a:latin typeface="Cambria Math" panose="02040503050406030204" pitchFamily="18" charset="0"/>
                          </a:rPr>
                          <m:t>1</m:t>
                        </m:r>
                      </m:sub>
                    </m:sSub>
                    <m:r>
                      <a:rPr lang="es-ES" sz="2000" i="1" dirty="0">
                        <a:latin typeface="Cambria Math" panose="02040503050406030204" pitchFamily="18" charset="0"/>
                      </a:rPr>
                      <m:t>−</m:t>
                    </m:r>
                    <m:sSub>
                      <m:sSubPr>
                        <m:ctrlPr>
                          <a:rPr lang="es-ES" sz="2000" i="1" dirty="0">
                            <a:latin typeface="Cambria Math" panose="02040503050406030204" pitchFamily="18" charset="0"/>
                          </a:rPr>
                        </m:ctrlPr>
                      </m:sSubPr>
                      <m:e>
                        <m:r>
                          <a:rPr lang="es-ES" sz="2000" i="1" dirty="0">
                            <a:latin typeface="Cambria Math" panose="02040503050406030204" pitchFamily="18" charset="0"/>
                            <a:ea typeface="Cambria Math" panose="02040503050406030204" pitchFamily="18" charset="0"/>
                          </a:rPr>
                          <m:t>𝜇</m:t>
                        </m:r>
                      </m:e>
                      <m:sub>
                        <m:r>
                          <a:rPr lang="es-ES" sz="2000" i="1" dirty="0">
                            <a:latin typeface="Cambria Math" panose="02040503050406030204" pitchFamily="18" charset="0"/>
                          </a:rPr>
                          <m:t>0</m:t>
                        </m:r>
                      </m:sub>
                    </m:sSub>
                  </m:oMath>
                </a14:m>
                <a:r>
                  <a:rPr lang="es-ES" sz="2000" dirty="0"/>
                  <a:t> </a:t>
                </a:r>
              </a:p>
            </p:txBody>
          </p:sp>
        </mc:Choice>
        <mc:Fallback xmlns="">
          <p:sp>
            <p:nvSpPr>
              <p:cNvPr id="95" name="5 CuadroTexto">
                <a:extLst>
                  <a:ext uri="{FF2B5EF4-FFF2-40B4-BE49-F238E27FC236}">
                    <a16:creationId xmlns:a16="http://schemas.microsoft.com/office/drawing/2014/main" id="{2C0776B0-2A86-4400-8502-082381194EFD}"/>
                  </a:ext>
                </a:extLst>
              </p:cNvPr>
              <p:cNvSpPr txBox="1">
                <a:spLocks noRot="1" noChangeAspect="1" noMove="1" noResize="1" noEditPoints="1" noAdjustHandles="1" noChangeArrowheads="1" noChangeShapeType="1" noTextEdit="1"/>
              </p:cNvSpPr>
              <p:nvPr/>
            </p:nvSpPr>
            <p:spPr>
              <a:xfrm>
                <a:off x="4697961" y="5421888"/>
                <a:ext cx="1494833" cy="400110"/>
              </a:xfrm>
              <a:prstGeom prst="rect">
                <a:avLst/>
              </a:prstGeom>
              <a:blipFill>
                <a:blip r:embed="rId3"/>
                <a:stretch>
                  <a:fillRect l="-2041" t="-7576" b="-25758"/>
                </a:stretch>
              </a:blipFill>
            </p:spPr>
            <p:txBody>
              <a:bodyPr/>
              <a:lstStyle/>
              <a:p>
                <a:r>
                  <a:rPr lang="es-ES">
                    <a:noFill/>
                  </a:rPr>
                  <a:t> </a:t>
                </a:r>
              </a:p>
            </p:txBody>
          </p:sp>
        </mc:Fallback>
      </mc:AlternateContent>
      <p:sp>
        <p:nvSpPr>
          <p:cNvPr id="96" name="9 Flecha derecha">
            <a:extLst>
              <a:ext uri="{FF2B5EF4-FFF2-40B4-BE49-F238E27FC236}">
                <a16:creationId xmlns:a16="http://schemas.microsoft.com/office/drawing/2014/main" id="{1A6E25A3-D08B-4AD5-B1B6-A78CB91CD28B}"/>
              </a:ext>
            </a:extLst>
          </p:cNvPr>
          <p:cNvSpPr/>
          <p:nvPr/>
        </p:nvSpPr>
        <p:spPr>
          <a:xfrm>
            <a:off x="4215261" y="5521024"/>
            <a:ext cx="284538" cy="23281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mc:AlternateContent xmlns:mc="http://schemas.openxmlformats.org/markup-compatibility/2006" xmlns:a14="http://schemas.microsoft.com/office/drawing/2010/main">
        <mc:Choice Requires="a14">
          <p:sp>
            <p:nvSpPr>
              <p:cNvPr id="97" name="5 CuadroTexto">
                <a:extLst>
                  <a:ext uri="{FF2B5EF4-FFF2-40B4-BE49-F238E27FC236}">
                    <a16:creationId xmlns:a16="http://schemas.microsoft.com/office/drawing/2014/main" id="{40119152-C3EF-4167-AA47-11FF9AA87861}"/>
                  </a:ext>
                </a:extLst>
              </p:cNvPr>
              <p:cNvSpPr txBox="1"/>
              <p:nvPr/>
            </p:nvSpPr>
            <p:spPr>
              <a:xfrm>
                <a:off x="2717445" y="4772903"/>
                <a:ext cx="21007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2000" b="0" i="0" smtClean="0">
                          <a:latin typeface="Cambria Math"/>
                        </a:rPr>
                        <m:t>y</m:t>
                      </m:r>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0</m:t>
                          </m:r>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1</m:t>
                          </m:r>
                        </m:sub>
                      </m:sSub>
                      <m:r>
                        <a:rPr lang="es-ES" sz="2000" b="0" i="1" smtClean="0">
                          <a:latin typeface="Cambria Math"/>
                        </a:rPr>
                        <m:t>𝑥</m:t>
                      </m:r>
                      <m:r>
                        <a:rPr lang="es-ES" sz="2000" b="0" i="1" smtClean="0">
                          <a:latin typeface="Cambria Math"/>
                        </a:rPr>
                        <m:t>+</m:t>
                      </m:r>
                      <m:r>
                        <a:rPr lang="es-ES" sz="2000" b="0" i="1" smtClean="0">
                          <a:latin typeface="Cambria Math"/>
                          <a:ea typeface="Cambria Math"/>
                        </a:rPr>
                        <m:t>𝜀</m:t>
                      </m:r>
                    </m:oMath>
                  </m:oMathPara>
                </a14:m>
                <a:endParaRPr lang="es-ES" sz="2000" dirty="0"/>
              </a:p>
            </p:txBody>
          </p:sp>
        </mc:Choice>
        <mc:Fallback xmlns="">
          <p:sp>
            <p:nvSpPr>
              <p:cNvPr id="97" name="5 CuadroTexto">
                <a:extLst>
                  <a:ext uri="{FF2B5EF4-FFF2-40B4-BE49-F238E27FC236}">
                    <a16:creationId xmlns:a16="http://schemas.microsoft.com/office/drawing/2014/main" id="{40119152-C3EF-4167-AA47-11FF9AA87861}"/>
                  </a:ext>
                </a:extLst>
              </p:cNvPr>
              <p:cNvSpPr txBox="1">
                <a:spLocks noRot="1" noChangeAspect="1" noMove="1" noResize="1" noEditPoints="1" noAdjustHandles="1" noChangeArrowheads="1" noChangeShapeType="1" noTextEdit="1"/>
              </p:cNvSpPr>
              <p:nvPr/>
            </p:nvSpPr>
            <p:spPr>
              <a:xfrm>
                <a:off x="2717445" y="4772903"/>
                <a:ext cx="2100703" cy="400110"/>
              </a:xfrm>
              <a:prstGeom prst="rect">
                <a:avLst/>
              </a:prstGeom>
              <a:blipFill>
                <a:blip r:embed="rId4"/>
                <a:stretch>
                  <a:fillRect b="-13636"/>
                </a:stretch>
              </a:blipFill>
            </p:spPr>
            <p:txBody>
              <a:bodyPr/>
              <a:lstStyle/>
              <a:p>
                <a:r>
                  <a:rPr lang="es-ES">
                    <a:noFill/>
                  </a:rPr>
                  <a:t> </a:t>
                </a:r>
              </a:p>
            </p:txBody>
          </p:sp>
        </mc:Fallback>
      </mc:AlternateContent>
    </p:spTree>
    <p:extLst>
      <p:ext uri="{BB962C8B-B14F-4D97-AF65-F5344CB8AC3E}">
        <p14:creationId xmlns:p14="http://schemas.microsoft.com/office/powerpoint/2010/main" val="50047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5" grpId="0"/>
      <p:bldP spid="96" grpId="0" animBg="1"/>
      <p:bldP spid="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E684AF92-C4FD-4153-A11F-2EECFA1DDD92}"/>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 múltiple</a:t>
            </a:r>
          </a:p>
        </p:txBody>
      </p:sp>
      <p:sp>
        <p:nvSpPr>
          <p:cNvPr id="5" name="6 CuadroTexto">
            <a:extLst>
              <a:ext uri="{FF2B5EF4-FFF2-40B4-BE49-F238E27FC236}">
                <a16:creationId xmlns:a16="http://schemas.microsoft.com/office/drawing/2014/main" id="{94BBEAD9-0FCD-4010-B32E-B976BC8D104B}"/>
              </a:ext>
            </a:extLst>
          </p:cNvPr>
          <p:cNvSpPr txBox="1"/>
          <p:nvPr/>
        </p:nvSpPr>
        <p:spPr>
          <a:xfrm>
            <a:off x="2534773" y="1516268"/>
            <a:ext cx="3240360" cy="461665"/>
          </a:xfrm>
          <a:prstGeom prst="rect">
            <a:avLst/>
          </a:prstGeom>
          <a:noFill/>
        </p:spPr>
        <p:txBody>
          <a:bodyPr wrap="square" rtlCol="0">
            <a:spAutoFit/>
          </a:bodyPr>
          <a:lstStyle/>
          <a:p>
            <a:r>
              <a:rPr lang="es-ES" sz="2400" dirty="0"/>
              <a:t>expresión ~ Edad + Sexo</a:t>
            </a:r>
          </a:p>
        </p:txBody>
      </p:sp>
      <mc:AlternateContent xmlns:mc="http://schemas.openxmlformats.org/markup-compatibility/2006" xmlns:a14="http://schemas.microsoft.com/office/drawing/2010/main">
        <mc:Choice Requires="a14">
          <p:sp>
            <p:nvSpPr>
              <p:cNvPr id="6" name="5 CuadroTexto">
                <a:extLst>
                  <a:ext uri="{FF2B5EF4-FFF2-40B4-BE49-F238E27FC236}">
                    <a16:creationId xmlns:a16="http://schemas.microsoft.com/office/drawing/2014/main" id="{2340DC15-D1EC-4B7C-80B1-A6D99A3D1F6F}"/>
                  </a:ext>
                </a:extLst>
              </p:cNvPr>
              <p:cNvSpPr txBox="1"/>
              <p:nvPr/>
            </p:nvSpPr>
            <p:spPr>
              <a:xfrm>
                <a:off x="2381556" y="2993701"/>
                <a:ext cx="43142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2000" b="0" i="0" smtClean="0">
                          <a:latin typeface="Cambria Math"/>
                        </a:rPr>
                        <m:t>y</m:t>
                      </m:r>
                      <m:r>
                        <a:rPr lang="es-ES" sz="2000" b="0" i="1" smtClean="0">
                          <a:latin typeface="Cambria Math"/>
                        </a:rPr>
                        <m:t>=</m:t>
                      </m:r>
                      <m:r>
                        <a:rPr lang="es-ES" sz="2000" b="0" i="1" smtClean="0">
                          <a:latin typeface="Cambria Math" panose="02040503050406030204" pitchFamily="18" charset="0"/>
                        </a:rPr>
                        <m:t>10</m:t>
                      </m:r>
                      <m:r>
                        <a:rPr lang="es-ES" sz="2000" b="0" i="1" smtClean="0">
                          <a:latin typeface="Cambria Math"/>
                        </a:rPr>
                        <m:t>+</m:t>
                      </m:r>
                      <m:r>
                        <a:rPr lang="es-ES" sz="2000" b="0" i="1" smtClean="0">
                          <a:latin typeface="Cambria Math" panose="02040503050406030204" pitchFamily="18" charset="0"/>
                        </a:rPr>
                        <m:t>0,5∗</m:t>
                      </m:r>
                      <m:r>
                        <a:rPr lang="es-ES" sz="2000" b="0" i="1" smtClean="0">
                          <a:latin typeface="Cambria Math" panose="02040503050406030204" pitchFamily="18" charset="0"/>
                        </a:rPr>
                        <m:t>𝐸𝑑𝑎𝑑</m:t>
                      </m:r>
                      <m:r>
                        <a:rPr lang="es-ES" sz="2000" b="0" i="1" smtClean="0">
                          <a:latin typeface="Cambria Math" panose="02040503050406030204" pitchFamily="18" charset="0"/>
                        </a:rPr>
                        <m:t>+7∗</m:t>
                      </m:r>
                      <m:r>
                        <a:rPr lang="es-ES" sz="2000" b="0" i="1" smtClean="0">
                          <a:latin typeface="Cambria Math" panose="02040503050406030204" pitchFamily="18" charset="0"/>
                        </a:rPr>
                        <m:t>𝑀𝑢𝑗𝑒𝑟</m:t>
                      </m:r>
                      <m:r>
                        <a:rPr lang="es-ES" sz="2000" b="0" i="1" smtClean="0">
                          <a:latin typeface="Cambria Math" panose="02040503050406030204" pitchFamily="18" charset="0"/>
                        </a:rPr>
                        <m:t>+</m:t>
                      </m:r>
                      <m:r>
                        <a:rPr lang="es-ES" sz="2000" b="0" i="1" smtClean="0">
                          <a:latin typeface="Cambria Math"/>
                          <a:ea typeface="Cambria Math"/>
                        </a:rPr>
                        <m:t>𝜀</m:t>
                      </m:r>
                    </m:oMath>
                  </m:oMathPara>
                </a14:m>
                <a:endParaRPr lang="es-ES" sz="2000" dirty="0"/>
              </a:p>
            </p:txBody>
          </p:sp>
        </mc:Choice>
        <mc:Fallback xmlns="">
          <p:sp>
            <p:nvSpPr>
              <p:cNvPr id="6" name="5 CuadroTexto">
                <a:extLst>
                  <a:ext uri="{FF2B5EF4-FFF2-40B4-BE49-F238E27FC236}">
                    <a16:creationId xmlns:a16="http://schemas.microsoft.com/office/drawing/2014/main" id="{2340DC15-D1EC-4B7C-80B1-A6D99A3D1F6F}"/>
                  </a:ext>
                </a:extLst>
              </p:cNvPr>
              <p:cNvSpPr txBox="1">
                <a:spLocks noRot="1" noChangeAspect="1" noMove="1" noResize="1" noEditPoints="1" noAdjustHandles="1" noChangeArrowheads="1" noChangeShapeType="1" noTextEdit="1"/>
              </p:cNvSpPr>
              <p:nvPr/>
            </p:nvSpPr>
            <p:spPr>
              <a:xfrm>
                <a:off x="2381556" y="2993701"/>
                <a:ext cx="4314258" cy="400110"/>
              </a:xfrm>
              <a:prstGeom prst="rect">
                <a:avLst/>
              </a:prstGeom>
              <a:blipFill>
                <a:blip r:embed="rId2"/>
                <a:stretch>
                  <a:fillRect b="-13636"/>
                </a:stretch>
              </a:blipFill>
            </p:spPr>
            <p:txBody>
              <a:bodyPr/>
              <a:lstStyle/>
              <a:p>
                <a:r>
                  <a:rPr lang="es-ES">
                    <a:noFill/>
                  </a:rPr>
                  <a:t> </a:t>
                </a:r>
              </a:p>
            </p:txBody>
          </p:sp>
        </mc:Fallback>
      </mc:AlternateContent>
      <p:sp>
        <p:nvSpPr>
          <p:cNvPr id="7" name="Flecha derecha 7">
            <a:extLst>
              <a:ext uri="{FF2B5EF4-FFF2-40B4-BE49-F238E27FC236}">
                <a16:creationId xmlns:a16="http://schemas.microsoft.com/office/drawing/2014/main" id="{7B93A3D4-E0C0-4690-9114-76D6625EFE93}"/>
              </a:ext>
            </a:extLst>
          </p:cNvPr>
          <p:cNvSpPr/>
          <p:nvPr/>
        </p:nvSpPr>
        <p:spPr>
          <a:xfrm>
            <a:off x="257323" y="4616051"/>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8" name="CuadroTexto 11">
            <a:extLst>
              <a:ext uri="{FF2B5EF4-FFF2-40B4-BE49-F238E27FC236}">
                <a16:creationId xmlns:a16="http://schemas.microsoft.com/office/drawing/2014/main" id="{E2836F46-C277-49FE-A421-AB266B5AF441}"/>
              </a:ext>
            </a:extLst>
          </p:cNvPr>
          <p:cNvSpPr txBox="1">
            <a:spLocks noChangeArrowheads="1"/>
          </p:cNvSpPr>
          <p:nvPr/>
        </p:nvSpPr>
        <p:spPr bwMode="auto">
          <a:xfrm>
            <a:off x="693471" y="4476636"/>
            <a:ext cx="8126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Independientemente del sexo, por cada año de edad el valor de expresión aumenta en 0,5</a:t>
            </a:r>
          </a:p>
        </p:txBody>
      </p:sp>
      <p:sp>
        <p:nvSpPr>
          <p:cNvPr id="9" name="Flecha derecha 9">
            <a:extLst>
              <a:ext uri="{FF2B5EF4-FFF2-40B4-BE49-F238E27FC236}">
                <a16:creationId xmlns:a16="http://schemas.microsoft.com/office/drawing/2014/main" id="{788C04C1-8FF4-494A-B2AD-515D0FADEFED}"/>
              </a:ext>
            </a:extLst>
          </p:cNvPr>
          <p:cNvSpPr/>
          <p:nvPr/>
        </p:nvSpPr>
        <p:spPr>
          <a:xfrm>
            <a:off x="261423" y="6041036"/>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0" name="CuadroTexto 11">
            <a:extLst>
              <a:ext uri="{FF2B5EF4-FFF2-40B4-BE49-F238E27FC236}">
                <a16:creationId xmlns:a16="http://schemas.microsoft.com/office/drawing/2014/main" id="{CB88A0A7-E83F-4919-AEAE-CDE25246C137}"/>
              </a:ext>
            </a:extLst>
          </p:cNvPr>
          <p:cNvSpPr txBox="1">
            <a:spLocks noChangeArrowheads="1"/>
          </p:cNvSpPr>
          <p:nvPr/>
        </p:nvSpPr>
        <p:spPr bwMode="auto">
          <a:xfrm>
            <a:off x="693471" y="6063787"/>
            <a:ext cx="8126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Con 0 años de edad, los hombres tienen un valore de expresión de 10</a:t>
            </a:r>
          </a:p>
        </p:txBody>
      </p:sp>
      <p:sp>
        <p:nvSpPr>
          <p:cNvPr id="11" name="Cerrar llave 10">
            <a:extLst>
              <a:ext uri="{FF2B5EF4-FFF2-40B4-BE49-F238E27FC236}">
                <a16:creationId xmlns:a16="http://schemas.microsoft.com/office/drawing/2014/main" id="{7D12E995-5C68-4396-A216-412C5DCE99EB}"/>
              </a:ext>
            </a:extLst>
          </p:cNvPr>
          <p:cNvSpPr/>
          <p:nvPr/>
        </p:nvSpPr>
        <p:spPr>
          <a:xfrm rot="16200000">
            <a:off x="4024740" y="2363206"/>
            <a:ext cx="288032" cy="11781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Cerrar llave 11">
            <a:extLst>
              <a:ext uri="{FF2B5EF4-FFF2-40B4-BE49-F238E27FC236}">
                <a16:creationId xmlns:a16="http://schemas.microsoft.com/office/drawing/2014/main" id="{51A007C8-FA4E-4FD5-BE34-95D31EDAC4E8}"/>
              </a:ext>
            </a:extLst>
          </p:cNvPr>
          <p:cNvSpPr/>
          <p:nvPr/>
        </p:nvSpPr>
        <p:spPr>
          <a:xfrm rot="5400000">
            <a:off x="3065631" y="3201956"/>
            <a:ext cx="288032"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36E3A596-2AFE-405A-A61C-1DF8E4DA81CA}"/>
              </a:ext>
            </a:extLst>
          </p:cNvPr>
          <p:cNvSpPr txBox="1"/>
          <p:nvPr/>
        </p:nvSpPr>
        <p:spPr>
          <a:xfrm>
            <a:off x="2317453" y="3579258"/>
            <a:ext cx="1903619" cy="307777"/>
          </a:xfrm>
          <a:prstGeom prst="rect">
            <a:avLst/>
          </a:prstGeom>
          <a:noFill/>
        </p:spPr>
        <p:txBody>
          <a:bodyPr wrap="square" rtlCol="0">
            <a:spAutoFit/>
          </a:bodyPr>
          <a:lstStyle/>
          <a:p>
            <a:r>
              <a:rPr lang="es-ES" sz="1400" dirty="0"/>
              <a:t>Término independiente</a:t>
            </a:r>
          </a:p>
        </p:txBody>
      </p:sp>
      <p:sp>
        <p:nvSpPr>
          <p:cNvPr id="14" name="CuadroTexto 13">
            <a:extLst>
              <a:ext uri="{FF2B5EF4-FFF2-40B4-BE49-F238E27FC236}">
                <a16:creationId xmlns:a16="http://schemas.microsoft.com/office/drawing/2014/main" id="{E6083FC0-81D6-49DA-9774-4EF30DC4346F}"/>
              </a:ext>
            </a:extLst>
          </p:cNvPr>
          <p:cNvSpPr txBox="1"/>
          <p:nvPr/>
        </p:nvSpPr>
        <p:spPr>
          <a:xfrm>
            <a:off x="3502895" y="2514996"/>
            <a:ext cx="1484197" cy="307777"/>
          </a:xfrm>
          <a:prstGeom prst="rect">
            <a:avLst/>
          </a:prstGeom>
          <a:noFill/>
        </p:spPr>
        <p:txBody>
          <a:bodyPr wrap="square" rtlCol="0">
            <a:spAutoFit/>
          </a:bodyPr>
          <a:lstStyle/>
          <a:p>
            <a:r>
              <a:rPr lang="es-ES" sz="1400" dirty="0"/>
              <a:t>Efecto de la edad</a:t>
            </a:r>
          </a:p>
        </p:txBody>
      </p:sp>
      <p:cxnSp>
        <p:nvCxnSpPr>
          <p:cNvPr id="15" name="Conector recto de flecha 14">
            <a:extLst>
              <a:ext uri="{FF2B5EF4-FFF2-40B4-BE49-F238E27FC236}">
                <a16:creationId xmlns:a16="http://schemas.microsoft.com/office/drawing/2014/main" id="{1A2EFEF0-80DB-4641-99B8-14F5CE2DEF5B}"/>
              </a:ext>
            </a:extLst>
          </p:cNvPr>
          <p:cNvCxnSpPr/>
          <p:nvPr/>
        </p:nvCxnSpPr>
        <p:spPr>
          <a:xfrm>
            <a:off x="5446096" y="1962217"/>
            <a:ext cx="576064" cy="258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BA4922EE-55B5-446A-9615-875E2678DA7D}"/>
              </a:ext>
            </a:extLst>
          </p:cNvPr>
          <p:cNvSpPr txBox="1"/>
          <p:nvPr/>
        </p:nvSpPr>
        <p:spPr>
          <a:xfrm>
            <a:off x="5940152" y="2147664"/>
            <a:ext cx="2376264" cy="369332"/>
          </a:xfrm>
          <a:prstGeom prst="rect">
            <a:avLst/>
          </a:prstGeom>
          <a:noFill/>
        </p:spPr>
        <p:txBody>
          <a:bodyPr wrap="square" rtlCol="0">
            <a:spAutoFit/>
          </a:bodyPr>
          <a:lstStyle/>
          <a:p>
            <a:r>
              <a:rPr lang="es-ES" dirty="0" err="1"/>
              <a:t>Dummy</a:t>
            </a:r>
            <a:r>
              <a:rPr lang="es-ES" dirty="0"/>
              <a:t> “Mujer” (0/1)</a:t>
            </a:r>
          </a:p>
        </p:txBody>
      </p:sp>
      <p:sp>
        <p:nvSpPr>
          <p:cNvPr id="17" name="Cerrar llave 16">
            <a:extLst>
              <a:ext uri="{FF2B5EF4-FFF2-40B4-BE49-F238E27FC236}">
                <a16:creationId xmlns:a16="http://schemas.microsoft.com/office/drawing/2014/main" id="{BB67908C-5C01-49CC-99C7-A9D7544864CD}"/>
              </a:ext>
            </a:extLst>
          </p:cNvPr>
          <p:cNvSpPr/>
          <p:nvPr/>
        </p:nvSpPr>
        <p:spPr>
          <a:xfrm rot="16200000" flipH="1">
            <a:off x="5512126" y="2879669"/>
            <a:ext cx="192725" cy="11134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CuadroTexto 17">
            <a:extLst>
              <a:ext uri="{FF2B5EF4-FFF2-40B4-BE49-F238E27FC236}">
                <a16:creationId xmlns:a16="http://schemas.microsoft.com/office/drawing/2014/main" id="{F8A90E8B-3641-48B9-830E-91A717C6D982}"/>
              </a:ext>
            </a:extLst>
          </p:cNvPr>
          <p:cNvSpPr txBox="1"/>
          <p:nvPr/>
        </p:nvSpPr>
        <p:spPr>
          <a:xfrm>
            <a:off x="4987092" y="3504109"/>
            <a:ext cx="1484197" cy="307777"/>
          </a:xfrm>
          <a:prstGeom prst="rect">
            <a:avLst/>
          </a:prstGeom>
          <a:noFill/>
        </p:spPr>
        <p:txBody>
          <a:bodyPr wrap="square" rtlCol="0">
            <a:spAutoFit/>
          </a:bodyPr>
          <a:lstStyle/>
          <a:p>
            <a:r>
              <a:rPr lang="es-ES" sz="1400" dirty="0"/>
              <a:t>Efecto del sexo</a:t>
            </a:r>
          </a:p>
        </p:txBody>
      </p:sp>
      <p:sp>
        <p:nvSpPr>
          <p:cNvPr id="19" name="Flecha derecha 9">
            <a:extLst>
              <a:ext uri="{FF2B5EF4-FFF2-40B4-BE49-F238E27FC236}">
                <a16:creationId xmlns:a16="http://schemas.microsoft.com/office/drawing/2014/main" id="{53740E60-CEDB-49E8-996F-8A45008D2435}"/>
              </a:ext>
            </a:extLst>
          </p:cNvPr>
          <p:cNvSpPr/>
          <p:nvPr/>
        </p:nvSpPr>
        <p:spPr>
          <a:xfrm>
            <a:off x="258270" y="5330700"/>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20" name="CuadroTexto 11">
            <a:extLst>
              <a:ext uri="{FF2B5EF4-FFF2-40B4-BE49-F238E27FC236}">
                <a16:creationId xmlns:a16="http://schemas.microsoft.com/office/drawing/2014/main" id="{8D99BA11-349A-4E6B-B66C-86BF89B37989}"/>
              </a:ext>
            </a:extLst>
          </p:cNvPr>
          <p:cNvSpPr txBox="1">
            <a:spLocks noChangeArrowheads="1"/>
          </p:cNvSpPr>
          <p:nvPr/>
        </p:nvSpPr>
        <p:spPr bwMode="auto">
          <a:xfrm>
            <a:off x="698683" y="5207559"/>
            <a:ext cx="8126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1800" dirty="0"/>
              <a:t>Independientemente de la edad, las mujeres tienen 7 unidades más de expresión que los hombres</a:t>
            </a:r>
          </a:p>
        </p:txBody>
      </p:sp>
    </p:spTree>
    <p:extLst>
      <p:ext uri="{BB962C8B-B14F-4D97-AF65-F5344CB8AC3E}">
        <p14:creationId xmlns:p14="http://schemas.microsoft.com/office/powerpoint/2010/main" val="29275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9"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88120019-E960-4D8F-A572-BF5907532C83}"/>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Regresión lineal para datos ómicos</a:t>
            </a:r>
          </a:p>
        </p:txBody>
      </p:sp>
      <p:sp>
        <p:nvSpPr>
          <p:cNvPr id="5" name="11 Rectángulo">
            <a:extLst>
              <a:ext uri="{FF2B5EF4-FFF2-40B4-BE49-F238E27FC236}">
                <a16:creationId xmlns:a16="http://schemas.microsoft.com/office/drawing/2014/main" id="{C924220B-50A9-4F49-9A9A-AD999B56D73C}"/>
              </a:ext>
            </a:extLst>
          </p:cNvPr>
          <p:cNvSpPr/>
          <p:nvPr/>
        </p:nvSpPr>
        <p:spPr>
          <a:xfrm>
            <a:off x="294871" y="1575800"/>
            <a:ext cx="4575342" cy="400110"/>
          </a:xfrm>
          <a:prstGeom prst="rect">
            <a:avLst/>
          </a:prstGeom>
        </p:spPr>
        <p:txBody>
          <a:bodyPr wrap="square">
            <a:spAutoFit/>
          </a:bodyPr>
          <a:lstStyle/>
          <a:p>
            <a:r>
              <a:rPr lang="es-ES" sz="2000" b="1" dirty="0"/>
              <a:t>Corrección del “</a:t>
            </a:r>
            <a:r>
              <a:rPr lang="es-ES" sz="2000" b="1" dirty="0" err="1"/>
              <a:t>batch-effect</a:t>
            </a:r>
            <a:r>
              <a:rPr lang="es-ES" sz="2000" b="1" dirty="0"/>
              <a:t>”</a:t>
            </a:r>
            <a:endParaRPr lang="es-ES" sz="200" b="1" dirty="0"/>
          </a:p>
        </p:txBody>
      </p:sp>
      <mc:AlternateContent xmlns:mc="http://schemas.openxmlformats.org/markup-compatibility/2006" xmlns:a14="http://schemas.microsoft.com/office/drawing/2010/main">
        <mc:Choice Requires="a14">
          <p:sp>
            <p:nvSpPr>
              <p:cNvPr id="13" name="5 CuadroTexto">
                <a:extLst>
                  <a:ext uri="{FF2B5EF4-FFF2-40B4-BE49-F238E27FC236}">
                    <a16:creationId xmlns:a16="http://schemas.microsoft.com/office/drawing/2014/main" id="{8AA4DDEC-D1F7-46E6-8575-40E3AF2FD996}"/>
                  </a:ext>
                </a:extLst>
              </p:cNvPr>
              <p:cNvSpPr txBox="1"/>
              <p:nvPr/>
            </p:nvSpPr>
            <p:spPr>
              <a:xfrm>
                <a:off x="1663629" y="2471539"/>
                <a:ext cx="4431790" cy="4299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2000">
                          <a:latin typeface="Cambria Math" panose="02040503050406030204" pitchFamily="18" charset="0"/>
                        </a:rPr>
                        <m:t>expresi</m:t>
                      </m:r>
                      <m:r>
                        <a:rPr lang="es-ES" sz="2000">
                          <a:latin typeface="Cambria Math" panose="02040503050406030204" pitchFamily="18" charset="0"/>
                        </a:rPr>
                        <m:t>ó</m:t>
                      </m:r>
                      <m:sSub>
                        <m:sSubPr>
                          <m:ctrlPr>
                            <a:rPr lang="es-ES" sz="2000" b="0" i="1" smtClean="0">
                              <a:latin typeface="Cambria Math" panose="02040503050406030204" pitchFamily="18" charset="0"/>
                              <a:ea typeface="Cambria Math" panose="02040503050406030204" pitchFamily="18" charset="0"/>
                            </a:rPr>
                          </m:ctrlPr>
                        </m:sSubPr>
                        <m:e>
                          <m:r>
                            <m:rPr>
                              <m:sty m:val="p"/>
                            </m:rPr>
                            <a:rPr lang="es-ES" sz="2000" b="0" i="0" smtClean="0">
                              <a:latin typeface="Cambria Math" panose="02040503050406030204" pitchFamily="18" charset="0"/>
                            </a:rPr>
                            <m:t>n</m:t>
                          </m:r>
                        </m:e>
                        <m:sub>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𝑔𝑒𝑛</m:t>
                              </m:r>
                            </m:e>
                            <m:sub>
                              <m:r>
                                <a:rPr lang="es-ES" sz="2000" b="0" i="1" smtClean="0">
                                  <a:latin typeface="Cambria Math" panose="02040503050406030204" pitchFamily="18" charset="0"/>
                                  <a:ea typeface="Cambria Math" panose="02040503050406030204" pitchFamily="18" charset="0"/>
                                </a:rPr>
                                <m:t>𝑖</m:t>
                              </m:r>
                            </m:sub>
                          </m:sSub>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0</m:t>
                          </m:r>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1</m:t>
                          </m:r>
                        </m:sub>
                      </m:sSub>
                      <m:r>
                        <a:rPr lang="es-ES" sz="2000" b="0" i="1" smtClean="0">
                          <a:latin typeface="Cambria Math" panose="02040503050406030204" pitchFamily="18" charset="0"/>
                        </a:rPr>
                        <m:t>∗</m:t>
                      </m:r>
                      <m:r>
                        <a:rPr lang="es-ES" sz="2000" b="0" i="1" smtClean="0">
                          <a:latin typeface="Cambria Math" panose="02040503050406030204" pitchFamily="18" charset="0"/>
                        </a:rPr>
                        <m:t>𝑔𝑟𝑢𝑝𝑜𝐵</m:t>
                      </m:r>
                      <m:r>
                        <a:rPr lang="es-ES" sz="2000" b="0" i="1" smtClean="0">
                          <a:latin typeface="Cambria Math"/>
                        </a:rPr>
                        <m:t>+</m:t>
                      </m:r>
                      <m:r>
                        <a:rPr lang="es-ES" sz="2000" b="0" i="1" smtClean="0">
                          <a:latin typeface="Cambria Math"/>
                          <a:ea typeface="Cambria Math"/>
                        </a:rPr>
                        <m:t>𝜀</m:t>
                      </m:r>
                    </m:oMath>
                  </m:oMathPara>
                </a14:m>
                <a:endParaRPr lang="es-ES" sz="2000" dirty="0"/>
              </a:p>
            </p:txBody>
          </p:sp>
        </mc:Choice>
        <mc:Fallback xmlns="">
          <p:sp>
            <p:nvSpPr>
              <p:cNvPr id="13" name="5 CuadroTexto">
                <a:extLst>
                  <a:ext uri="{FF2B5EF4-FFF2-40B4-BE49-F238E27FC236}">
                    <a16:creationId xmlns:a16="http://schemas.microsoft.com/office/drawing/2014/main" id="{8AA4DDEC-D1F7-46E6-8575-40E3AF2FD996}"/>
                  </a:ext>
                </a:extLst>
              </p:cNvPr>
              <p:cNvSpPr txBox="1">
                <a:spLocks noRot="1" noChangeAspect="1" noMove="1" noResize="1" noEditPoints="1" noAdjustHandles="1" noChangeArrowheads="1" noChangeShapeType="1" noTextEdit="1"/>
              </p:cNvSpPr>
              <p:nvPr/>
            </p:nvSpPr>
            <p:spPr>
              <a:xfrm>
                <a:off x="1663629" y="2471539"/>
                <a:ext cx="4431790" cy="429926"/>
              </a:xfrm>
              <a:prstGeom prst="rect">
                <a:avLst/>
              </a:prstGeom>
              <a:blipFill>
                <a:blip r:embed="rId2"/>
                <a:stretch>
                  <a:fillRect b="-704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5 CuadroTexto">
                <a:extLst>
                  <a:ext uri="{FF2B5EF4-FFF2-40B4-BE49-F238E27FC236}">
                    <a16:creationId xmlns:a16="http://schemas.microsoft.com/office/drawing/2014/main" id="{0EB81227-AEA8-47D4-8DCA-84865C0CB031}"/>
                  </a:ext>
                </a:extLst>
              </p:cNvPr>
              <p:cNvSpPr txBox="1"/>
              <p:nvPr/>
            </p:nvSpPr>
            <p:spPr>
              <a:xfrm>
                <a:off x="1663629" y="3880119"/>
                <a:ext cx="596221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2000" b="0" i="0" smtClean="0">
                          <a:latin typeface="Cambria Math" panose="02040503050406030204" pitchFamily="18" charset="0"/>
                        </a:rPr>
                        <m:t>expresi</m:t>
                      </m:r>
                      <m:r>
                        <a:rPr lang="es-ES" sz="2000" b="0" i="0" smtClean="0">
                          <a:latin typeface="Cambria Math" panose="02040503050406030204" pitchFamily="18" charset="0"/>
                        </a:rPr>
                        <m:t>ó</m:t>
                      </m:r>
                      <m:sSub>
                        <m:sSubPr>
                          <m:ctrlPr>
                            <a:rPr lang="es-ES" sz="2000" b="0" i="1" smtClean="0">
                              <a:latin typeface="Cambria Math" panose="02040503050406030204" pitchFamily="18" charset="0"/>
                            </a:rPr>
                          </m:ctrlPr>
                        </m:sSubPr>
                        <m:e>
                          <m:r>
                            <m:rPr>
                              <m:sty m:val="p"/>
                            </m:rPr>
                            <a:rPr lang="es-ES" sz="2000" b="0" i="0" smtClean="0">
                              <a:latin typeface="Cambria Math" panose="02040503050406030204" pitchFamily="18" charset="0"/>
                            </a:rPr>
                            <m:t>n</m:t>
                          </m:r>
                          <m:r>
                            <a:rPr lang="es-ES" sz="2000" b="0" i="1" baseline="-25000" smtClean="0">
                              <a:latin typeface="Cambria Math" panose="02040503050406030204" pitchFamily="18" charset="0"/>
                            </a:rPr>
                            <m:t>𝑔𝑒𝑛</m:t>
                          </m:r>
                        </m:e>
                        <m:sub>
                          <m:r>
                            <a:rPr lang="es-ES" sz="2000" b="0" i="1" baseline="-25000" smtClean="0">
                              <a:latin typeface="Cambria Math" panose="02040503050406030204" pitchFamily="18" charset="0"/>
                            </a:rPr>
                            <m:t>𝑖</m:t>
                          </m:r>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0</m:t>
                          </m:r>
                        </m:sub>
                      </m:sSub>
                      <m:r>
                        <a:rPr lang="es-ES" sz="2000" b="0" i="1" smtClean="0">
                          <a:latin typeface="Cambria Math"/>
                        </a:rPr>
                        <m:t>+</m:t>
                      </m:r>
                      <m:sSub>
                        <m:sSubPr>
                          <m:ctrlPr>
                            <a:rPr lang="es-ES" sz="2000" b="0" i="1" smtClean="0">
                              <a:latin typeface="Cambria Math" panose="02040503050406030204" pitchFamily="18" charset="0"/>
                            </a:rPr>
                          </m:ctrlPr>
                        </m:sSubPr>
                        <m:e>
                          <m:r>
                            <a:rPr lang="es-ES" sz="2000" b="0" i="1" smtClean="0">
                              <a:latin typeface="Cambria Math"/>
                              <a:ea typeface="Cambria Math"/>
                            </a:rPr>
                            <m:t>𝛽</m:t>
                          </m:r>
                        </m:e>
                        <m:sub>
                          <m:r>
                            <a:rPr lang="es-ES" sz="2000" b="0" i="1" smtClean="0">
                              <a:latin typeface="Cambria Math"/>
                            </a:rPr>
                            <m:t>1</m:t>
                          </m:r>
                        </m:sub>
                      </m:sSub>
                      <m:r>
                        <a:rPr lang="es-ES" sz="2000" b="0" i="1" smtClean="0">
                          <a:latin typeface="Cambria Math" panose="02040503050406030204" pitchFamily="18" charset="0"/>
                        </a:rPr>
                        <m:t>∗</m:t>
                      </m:r>
                      <m:r>
                        <a:rPr lang="es-ES" sz="2000" b="0" i="1" smtClean="0">
                          <a:latin typeface="Cambria Math" panose="02040503050406030204" pitchFamily="18" charset="0"/>
                        </a:rPr>
                        <m:t>𝑔𝑟𝑢𝑝𝑜𝐵</m:t>
                      </m:r>
                      <m:r>
                        <a:rPr lang="es-ES" sz="2000" b="0" i="1" smtClean="0">
                          <a:latin typeface="Cambria Math"/>
                        </a:rPr>
                        <m:t>+</m:t>
                      </m:r>
                      <m:sSub>
                        <m:sSubPr>
                          <m:ctrlPr>
                            <a:rPr lang="es-ES" sz="2000" i="1">
                              <a:latin typeface="Cambria Math" panose="02040503050406030204" pitchFamily="18" charset="0"/>
                            </a:rPr>
                          </m:ctrlPr>
                        </m:sSubPr>
                        <m:e>
                          <m:r>
                            <a:rPr lang="es-ES" sz="2000" i="1">
                              <a:latin typeface="Cambria Math"/>
                              <a:ea typeface="Cambria Math"/>
                            </a:rPr>
                            <m:t>𝛽</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r>
                        <a:rPr lang="es-ES" sz="2000" b="0" i="1" smtClean="0">
                          <a:latin typeface="Cambria Math" panose="02040503050406030204" pitchFamily="18" charset="0"/>
                        </a:rPr>
                        <m:t>𝑏𝑎𝑡𝑐h</m:t>
                      </m:r>
                      <m:r>
                        <a:rPr lang="es-ES" sz="2000" b="0" i="1" smtClean="0">
                          <a:latin typeface="Cambria Math" panose="02040503050406030204" pitchFamily="18" charset="0"/>
                        </a:rPr>
                        <m:t>2+</m:t>
                      </m:r>
                      <m:r>
                        <a:rPr lang="es-ES" sz="2000" b="0" i="1" smtClean="0">
                          <a:latin typeface="Cambria Math"/>
                          <a:ea typeface="Cambria Math"/>
                        </a:rPr>
                        <m:t>𝜀</m:t>
                      </m:r>
                    </m:oMath>
                  </m:oMathPara>
                </a14:m>
                <a:endParaRPr lang="es-ES" sz="2000" dirty="0"/>
              </a:p>
            </p:txBody>
          </p:sp>
        </mc:Choice>
        <mc:Fallback xmlns="">
          <p:sp>
            <p:nvSpPr>
              <p:cNvPr id="15" name="5 CuadroTexto">
                <a:extLst>
                  <a:ext uri="{FF2B5EF4-FFF2-40B4-BE49-F238E27FC236}">
                    <a16:creationId xmlns:a16="http://schemas.microsoft.com/office/drawing/2014/main" id="{0EB81227-AEA8-47D4-8DCA-84865C0CB031}"/>
                  </a:ext>
                </a:extLst>
              </p:cNvPr>
              <p:cNvSpPr txBox="1">
                <a:spLocks noRot="1" noChangeAspect="1" noMove="1" noResize="1" noEditPoints="1" noAdjustHandles="1" noChangeArrowheads="1" noChangeShapeType="1" noTextEdit="1"/>
              </p:cNvSpPr>
              <p:nvPr/>
            </p:nvSpPr>
            <p:spPr>
              <a:xfrm>
                <a:off x="1663629" y="3880119"/>
                <a:ext cx="5962210" cy="400110"/>
              </a:xfrm>
              <a:prstGeom prst="rect">
                <a:avLst/>
              </a:prstGeom>
              <a:blipFill>
                <a:blip r:embed="rId3"/>
                <a:stretch>
                  <a:fillRect b="-15385"/>
                </a:stretch>
              </a:blipFill>
            </p:spPr>
            <p:txBody>
              <a:bodyPr/>
              <a:lstStyle/>
              <a:p>
                <a:r>
                  <a:rPr lang="es-ES">
                    <a:noFill/>
                  </a:rPr>
                  <a:t> </a:t>
                </a:r>
              </a:p>
            </p:txBody>
          </p:sp>
        </mc:Fallback>
      </mc:AlternateContent>
      <p:cxnSp>
        <p:nvCxnSpPr>
          <p:cNvPr id="17" name="Conector recto de flecha 16">
            <a:extLst>
              <a:ext uri="{FF2B5EF4-FFF2-40B4-BE49-F238E27FC236}">
                <a16:creationId xmlns:a16="http://schemas.microsoft.com/office/drawing/2014/main" id="{5421D911-6587-4ABE-B90C-A6985A77F0E8}"/>
              </a:ext>
            </a:extLst>
          </p:cNvPr>
          <p:cNvCxnSpPr>
            <a:cxnSpLocks/>
          </p:cNvCxnSpPr>
          <p:nvPr/>
        </p:nvCxnSpPr>
        <p:spPr>
          <a:xfrm flipV="1">
            <a:off x="3956932" y="2901465"/>
            <a:ext cx="299333" cy="25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ángulo 19">
                <a:extLst>
                  <a:ext uri="{FF2B5EF4-FFF2-40B4-BE49-F238E27FC236}">
                    <a16:creationId xmlns:a16="http://schemas.microsoft.com/office/drawing/2014/main" id="{AD90C95D-0C72-4483-8954-AF781F7AAF5C}"/>
                  </a:ext>
                </a:extLst>
              </p:cNvPr>
              <p:cNvSpPr/>
              <p:nvPr/>
            </p:nvSpPr>
            <p:spPr>
              <a:xfrm>
                <a:off x="2995387" y="3140595"/>
                <a:ext cx="40446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solidFill>
                            <a:srgbClr val="C00000"/>
                          </a:solidFill>
                          <a:latin typeface="Cambria Math" panose="02040503050406030204" pitchFamily="18" charset="0"/>
                        </a:rPr>
                        <m:t>Diferencia</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bruta</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entre</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los</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grupos</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A</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y</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B</m:t>
                      </m:r>
                    </m:oMath>
                  </m:oMathPara>
                </a14:m>
                <a:endParaRPr lang="es-ES" dirty="0">
                  <a:solidFill>
                    <a:srgbClr val="C00000"/>
                  </a:solidFill>
                </a:endParaRPr>
              </a:p>
            </p:txBody>
          </p:sp>
        </mc:Choice>
        <mc:Fallback xmlns="">
          <p:sp>
            <p:nvSpPr>
              <p:cNvPr id="20" name="Rectángulo 19">
                <a:extLst>
                  <a:ext uri="{FF2B5EF4-FFF2-40B4-BE49-F238E27FC236}">
                    <a16:creationId xmlns:a16="http://schemas.microsoft.com/office/drawing/2014/main" id="{AD90C95D-0C72-4483-8954-AF781F7AAF5C}"/>
                  </a:ext>
                </a:extLst>
              </p:cNvPr>
              <p:cNvSpPr>
                <a:spLocks noRot="1" noChangeAspect="1" noMove="1" noResize="1" noEditPoints="1" noAdjustHandles="1" noChangeArrowheads="1" noChangeShapeType="1" noTextEdit="1"/>
              </p:cNvSpPr>
              <p:nvPr/>
            </p:nvSpPr>
            <p:spPr>
              <a:xfrm>
                <a:off x="2995387" y="3140595"/>
                <a:ext cx="4044697" cy="369332"/>
              </a:xfrm>
              <a:prstGeom prst="rect">
                <a:avLst/>
              </a:prstGeom>
              <a:blipFill>
                <a:blip r:embed="rId4"/>
                <a:stretch>
                  <a:fillRect b="-6557"/>
                </a:stretch>
              </a:blipFill>
            </p:spPr>
            <p:txBody>
              <a:bodyPr/>
              <a:lstStyle/>
              <a:p>
                <a:r>
                  <a:rPr lang="es-ES">
                    <a:noFill/>
                  </a:rPr>
                  <a:t> </a:t>
                </a:r>
              </a:p>
            </p:txBody>
          </p:sp>
        </mc:Fallback>
      </mc:AlternateContent>
      <p:cxnSp>
        <p:nvCxnSpPr>
          <p:cNvPr id="21" name="Conector recto de flecha 20">
            <a:extLst>
              <a:ext uri="{FF2B5EF4-FFF2-40B4-BE49-F238E27FC236}">
                <a16:creationId xmlns:a16="http://schemas.microsoft.com/office/drawing/2014/main" id="{93B82996-5DA4-421B-9E67-5D37807C6979}"/>
              </a:ext>
            </a:extLst>
          </p:cNvPr>
          <p:cNvCxnSpPr>
            <a:cxnSpLocks/>
          </p:cNvCxnSpPr>
          <p:nvPr/>
        </p:nvCxnSpPr>
        <p:spPr>
          <a:xfrm flipV="1">
            <a:off x="4106598" y="4362691"/>
            <a:ext cx="299333" cy="25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ángulo 21">
                <a:extLst>
                  <a:ext uri="{FF2B5EF4-FFF2-40B4-BE49-F238E27FC236}">
                    <a16:creationId xmlns:a16="http://schemas.microsoft.com/office/drawing/2014/main" id="{5EC0E6EF-72C8-4FAA-9B19-18C77F6B6A09}"/>
                  </a:ext>
                </a:extLst>
              </p:cNvPr>
              <p:cNvSpPr/>
              <p:nvPr/>
            </p:nvSpPr>
            <p:spPr>
              <a:xfrm>
                <a:off x="2196483" y="4614471"/>
                <a:ext cx="64636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ES" b="0" i="0" smtClean="0">
                          <a:solidFill>
                            <a:srgbClr val="C00000"/>
                          </a:solidFill>
                          <a:latin typeface="Cambria Math" panose="02040503050406030204" pitchFamily="18" charset="0"/>
                        </a:rPr>
                        <m:t>Diferencia</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entre</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los</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grupos</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A</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y</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B</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corrigiendo</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por</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el</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batch</m:t>
                      </m:r>
                      <m:r>
                        <a:rPr lang="es-ES" b="0" i="0" smtClean="0">
                          <a:solidFill>
                            <a:srgbClr val="C00000"/>
                          </a:solidFill>
                          <a:latin typeface="Cambria Math" panose="02040503050406030204" pitchFamily="18" charset="0"/>
                        </a:rPr>
                        <m:t> </m:t>
                      </m:r>
                      <m:r>
                        <m:rPr>
                          <m:sty m:val="p"/>
                        </m:rPr>
                        <a:rPr lang="es-ES" b="0" i="0" smtClean="0">
                          <a:solidFill>
                            <a:srgbClr val="C00000"/>
                          </a:solidFill>
                          <a:latin typeface="Cambria Math" panose="02040503050406030204" pitchFamily="18" charset="0"/>
                        </a:rPr>
                        <m:t>effect</m:t>
                      </m:r>
                    </m:oMath>
                  </m:oMathPara>
                </a14:m>
                <a:endParaRPr lang="es-ES" dirty="0">
                  <a:solidFill>
                    <a:srgbClr val="C00000"/>
                  </a:solidFill>
                </a:endParaRPr>
              </a:p>
            </p:txBody>
          </p:sp>
        </mc:Choice>
        <mc:Fallback xmlns="">
          <p:sp>
            <p:nvSpPr>
              <p:cNvPr id="22" name="Rectángulo 21">
                <a:extLst>
                  <a:ext uri="{FF2B5EF4-FFF2-40B4-BE49-F238E27FC236}">
                    <a16:creationId xmlns:a16="http://schemas.microsoft.com/office/drawing/2014/main" id="{5EC0E6EF-72C8-4FAA-9B19-18C77F6B6A09}"/>
                  </a:ext>
                </a:extLst>
              </p:cNvPr>
              <p:cNvSpPr>
                <a:spLocks noRot="1" noChangeAspect="1" noMove="1" noResize="1" noEditPoints="1" noAdjustHandles="1" noChangeArrowheads="1" noChangeShapeType="1" noTextEdit="1"/>
              </p:cNvSpPr>
              <p:nvPr/>
            </p:nvSpPr>
            <p:spPr>
              <a:xfrm>
                <a:off x="2196483" y="4614471"/>
                <a:ext cx="6463628" cy="369332"/>
              </a:xfrm>
              <a:prstGeom prst="rect">
                <a:avLst/>
              </a:prstGeom>
              <a:blipFill>
                <a:blip r:embed="rId5"/>
                <a:stretch>
                  <a:fillRect b="-11475"/>
                </a:stretch>
              </a:blipFill>
            </p:spPr>
            <p:txBody>
              <a:bodyPr/>
              <a:lstStyle/>
              <a:p>
                <a:r>
                  <a:rPr lang="es-ES">
                    <a:noFill/>
                  </a:rPr>
                  <a:t> </a:t>
                </a:r>
              </a:p>
            </p:txBody>
          </p:sp>
        </mc:Fallback>
      </mc:AlternateContent>
      <p:sp>
        <p:nvSpPr>
          <p:cNvPr id="24" name="11 Rectángulo">
            <a:extLst>
              <a:ext uri="{FF2B5EF4-FFF2-40B4-BE49-F238E27FC236}">
                <a16:creationId xmlns:a16="http://schemas.microsoft.com/office/drawing/2014/main" id="{EF84E1A0-8B8A-43B8-A1C6-0A92FBBBFB45}"/>
              </a:ext>
            </a:extLst>
          </p:cNvPr>
          <p:cNvSpPr/>
          <p:nvPr/>
        </p:nvSpPr>
        <p:spPr>
          <a:xfrm>
            <a:off x="1095622" y="5661369"/>
            <a:ext cx="7844225" cy="707886"/>
          </a:xfrm>
          <a:prstGeom prst="rect">
            <a:avLst/>
          </a:prstGeom>
        </p:spPr>
        <p:txBody>
          <a:bodyPr wrap="square">
            <a:spAutoFit/>
          </a:bodyPr>
          <a:lstStyle/>
          <a:p>
            <a:r>
              <a:rPr lang="es-ES" sz="2000" dirty="0"/>
              <a:t>La idea es similar a la de hacer test t, pero ahora podemos añadir otras variables de control al análisis</a:t>
            </a:r>
            <a:endParaRPr lang="es-ES" sz="200" dirty="0"/>
          </a:p>
        </p:txBody>
      </p:sp>
      <p:sp>
        <p:nvSpPr>
          <p:cNvPr id="25" name="9 Flecha derecha">
            <a:extLst>
              <a:ext uri="{FF2B5EF4-FFF2-40B4-BE49-F238E27FC236}">
                <a16:creationId xmlns:a16="http://schemas.microsoft.com/office/drawing/2014/main" id="{C6961463-EDAD-448E-8415-932712AB56FF}"/>
              </a:ext>
            </a:extLst>
          </p:cNvPr>
          <p:cNvSpPr/>
          <p:nvPr/>
        </p:nvSpPr>
        <p:spPr>
          <a:xfrm>
            <a:off x="574182" y="5855617"/>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Tree>
    <p:extLst>
      <p:ext uri="{BB962C8B-B14F-4D97-AF65-F5344CB8AC3E}">
        <p14:creationId xmlns:p14="http://schemas.microsoft.com/office/powerpoint/2010/main" val="181006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9F659100-6EA1-45A5-97A7-9799D534A155}"/>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Asunciones</a:t>
            </a:r>
          </a:p>
        </p:txBody>
      </p:sp>
      <p:sp>
        <p:nvSpPr>
          <p:cNvPr id="5" name="6 CuadroTexto">
            <a:extLst>
              <a:ext uri="{FF2B5EF4-FFF2-40B4-BE49-F238E27FC236}">
                <a16:creationId xmlns:a16="http://schemas.microsoft.com/office/drawing/2014/main" id="{EFB88D60-957D-4E53-A7EA-785014DD53B7}"/>
              </a:ext>
            </a:extLst>
          </p:cNvPr>
          <p:cNvSpPr txBox="1"/>
          <p:nvPr/>
        </p:nvSpPr>
        <p:spPr>
          <a:xfrm>
            <a:off x="997204" y="1722011"/>
            <a:ext cx="3312368" cy="461665"/>
          </a:xfrm>
          <a:prstGeom prst="rect">
            <a:avLst/>
          </a:prstGeom>
          <a:noFill/>
        </p:spPr>
        <p:txBody>
          <a:bodyPr wrap="square" rtlCol="0">
            <a:spAutoFit/>
          </a:bodyPr>
          <a:lstStyle/>
          <a:p>
            <a:r>
              <a:rPr lang="es-ES" sz="2400" dirty="0"/>
              <a:t>- Normalidad de residuos</a:t>
            </a:r>
          </a:p>
        </p:txBody>
      </p:sp>
      <p:sp>
        <p:nvSpPr>
          <p:cNvPr id="6" name="6 CuadroTexto">
            <a:extLst>
              <a:ext uri="{FF2B5EF4-FFF2-40B4-BE49-F238E27FC236}">
                <a16:creationId xmlns:a16="http://schemas.microsoft.com/office/drawing/2014/main" id="{1BC0095F-B10A-4CF8-9992-AE4FC9BC9D78}"/>
              </a:ext>
            </a:extLst>
          </p:cNvPr>
          <p:cNvSpPr txBox="1"/>
          <p:nvPr/>
        </p:nvSpPr>
        <p:spPr>
          <a:xfrm>
            <a:off x="997204" y="2413301"/>
            <a:ext cx="4248472" cy="461665"/>
          </a:xfrm>
          <a:prstGeom prst="rect">
            <a:avLst/>
          </a:prstGeom>
          <a:noFill/>
        </p:spPr>
        <p:txBody>
          <a:bodyPr wrap="square" rtlCol="0">
            <a:spAutoFit/>
          </a:bodyPr>
          <a:lstStyle/>
          <a:p>
            <a:r>
              <a:rPr lang="es-ES" sz="2400" dirty="0"/>
              <a:t>- </a:t>
            </a:r>
            <a:r>
              <a:rPr lang="es-ES" sz="2400" dirty="0" err="1"/>
              <a:t>Homocedasticidad</a:t>
            </a:r>
            <a:r>
              <a:rPr lang="es-ES" sz="2400" dirty="0"/>
              <a:t> de residuos</a:t>
            </a:r>
          </a:p>
        </p:txBody>
      </p:sp>
      <p:sp>
        <p:nvSpPr>
          <p:cNvPr id="7" name="6 CuadroTexto">
            <a:extLst>
              <a:ext uri="{FF2B5EF4-FFF2-40B4-BE49-F238E27FC236}">
                <a16:creationId xmlns:a16="http://schemas.microsoft.com/office/drawing/2014/main" id="{5BCF7C35-2D9E-4A58-BA97-7C428E4DC1DD}"/>
              </a:ext>
            </a:extLst>
          </p:cNvPr>
          <p:cNvSpPr txBox="1"/>
          <p:nvPr/>
        </p:nvSpPr>
        <p:spPr>
          <a:xfrm>
            <a:off x="997204" y="3104591"/>
            <a:ext cx="4680520" cy="461665"/>
          </a:xfrm>
          <a:prstGeom prst="rect">
            <a:avLst/>
          </a:prstGeom>
          <a:noFill/>
        </p:spPr>
        <p:txBody>
          <a:bodyPr wrap="square" rtlCol="0">
            <a:spAutoFit/>
          </a:bodyPr>
          <a:lstStyle/>
          <a:p>
            <a:r>
              <a:rPr lang="es-ES" sz="2400" dirty="0"/>
              <a:t>- Ausencia de </a:t>
            </a:r>
            <a:r>
              <a:rPr lang="es-ES" sz="2400" dirty="0" err="1"/>
              <a:t>outliers</a:t>
            </a:r>
            <a:r>
              <a:rPr lang="es-ES" sz="2400" dirty="0"/>
              <a:t> influyentes</a:t>
            </a:r>
          </a:p>
        </p:txBody>
      </p:sp>
      <p:sp>
        <p:nvSpPr>
          <p:cNvPr id="8" name="6 CuadroTexto">
            <a:extLst>
              <a:ext uri="{FF2B5EF4-FFF2-40B4-BE49-F238E27FC236}">
                <a16:creationId xmlns:a16="http://schemas.microsoft.com/office/drawing/2014/main" id="{61506898-CCDF-44EC-86DE-FD83AA5ED0FD}"/>
              </a:ext>
            </a:extLst>
          </p:cNvPr>
          <p:cNvSpPr txBox="1"/>
          <p:nvPr/>
        </p:nvSpPr>
        <p:spPr>
          <a:xfrm>
            <a:off x="997204" y="3795882"/>
            <a:ext cx="4680520" cy="461665"/>
          </a:xfrm>
          <a:prstGeom prst="rect">
            <a:avLst/>
          </a:prstGeom>
          <a:noFill/>
        </p:spPr>
        <p:txBody>
          <a:bodyPr wrap="square" rtlCol="0">
            <a:spAutoFit/>
          </a:bodyPr>
          <a:lstStyle/>
          <a:p>
            <a:r>
              <a:rPr lang="es-ES" sz="2400" dirty="0"/>
              <a:t>- Independencia de los residuos</a:t>
            </a:r>
          </a:p>
        </p:txBody>
      </p:sp>
      <p:sp>
        <p:nvSpPr>
          <p:cNvPr id="13" name="Flecha derecha 7">
            <a:extLst>
              <a:ext uri="{FF2B5EF4-FFF2-40B4-BE49-F238E27FC236}">
                <a16:creationId xmlns:a16="http://schemas.microsoft.com/office/drawing/2014/main" id="{3D7EA5B3-D71F-4BB0-9FF9-64CEF4C5240D}"/>
              </a:ext>
            </a:extLst>
          </p:cNvPr>
          <p:cNvSpPr/>
          <p:nvPr/>
        </p:nvSpPr>
        <p:spPr>
          <a:xfrm>
            <a:off x="1825498" y="5037144"/>
            <a:ext cx="366713"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4" name="CuadroTexto 11">
            <a:extLst>
              <a:ext uri="{FF2B5EF4-FFF2-40B4-BE49-F238E27FC236}">
                <a16:creationId xmlns:a16="http://schemas.microsoft.com/office/drawing/2014/main" id="{67BF40A2-EA1E-4DCE-847B-50465102F29A}"/>
              </a:ext>
            </a:extLst>
          </p:cNvPr>
          <p:cNvSpPr txBox="1">
            <a:spLocks noChangeArrowheads="1"/>
          </p:cNvSpPr>
          <p:nvPr/>
        </p:nvSpPr>
        <p:spPr bwMode="auto">
          <a:xfrm>
            <a:off x="2273947" y="5021532"/>
            <a:ext cx="4071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s-ES" sz="2000" dirty="0"/>
              <a:t>Comprobar con gráficas de residuos</a:t>
            </a:r>
          </a:p>
        </p:txBody>
      </p:sp>
    </p:spTree>
    <p:extLst>
      <p:ext uri="{BB962C8B-B14F-4D97-AF65-F5344CB8AC3E}">
        <p14:creationId xmlns:p14="http://schemas.microsoft.com/office/powerpoint/2010/main" val="13720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7FA7DB3E-1C88-40B5-BCB8-2C5ADDB48ACF}"/>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Modelos lineales generalizados</a:t>
            </a:r>
          </a:p>
        </p:txBody>
      </p:sp>
      <p:sp>
        <p:nvSpPr>
          <p:cNvPr id="38" name="4 CuadroTexto">
            <a:extLst>
              <a:ext uri="{FF2B5EF4-FFF2-40B4-BE49-F238E27FC236}">
                <a16:creationId xmlns:a16="http://schemas.microsoft.com/office/drawing/2014/main" id="{704D11F6-C3C2-45B4-81B7-5DF7B6CC7127}"/>
              </a:ext>
            </a:extLst>
          </p:cNvPr>
          <p:cNvSpPr txBox="1"/>
          <p:nvPr/>
        </p:nvSpPr>
        <p:spPr>
          <a:xfrm>
            <a:off x="899592" y="1517161"/>
            <a:ext cx="7248296" cy="461665"/>
          </a:xfrm>
          <a:prstGeom prst="rect">
            <a:avLst/>
          </a:prstGeom>
          <a:noFill/>
        </p:spPr>
        <p:txBody>
          <a:bodyPr wrap="square" rtlCol="0">
            <a:spAutoFit/>
          </a:bodyPr>
          <a:lstStyle/>
          <a:p>
            <a:r>
              <a:rPr lang="es-ES" sz="2400" dirty="0"/>
              <a:t>Regresión logística: La variable respuesta es dicotómica</a:t>
            </a:r>
          </a:p>
        </p:txBody>
      </p:sp>
      <p:sp>
        <p:nvSpPr>
          <p:cNvPr id="39" name="5 Flecha derecha">
            <a:extLst>
              <a:ext uri="{FF2B5EF4-FFF2-40B4-BE49-F238E27FC236}">
                <a16:creationId xmlns:a16="http://schemas.microsoft.com/office/drawing/2014/main" id="{1FEFB47C-9F9F-4719-B282-F998DC5CA98B}"/>
              </a:ext>
            </a:extLst>
          </p:cNvPr>
          <p:cNvSpPr/>
          <p:nvPr/>
        </p:nvSpPr>
        <p:spPr>
          <a:xfrm>
            <a:off x="463422" y="1588376"/>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Flecha doblada hacia arriba 6">
            <a:extLst>
              <a:ext uri="{FF2B5EF4-FFF2-40B4-BE49-F238E27FC236}">
                <a16:creationId xmlns:a16="http://schemas.microsoft.com/office/drawing/2014/main" id="{E09B62EB-DC3B-4E3B-9DDC-ACB7416D8E0A}"/>
              </a:ext>
            </a:extLst>
          </p:cNvPr>
          <p:cNvSpPr/>
          <p:nvPr/>
        </p:nvSpPr>
        <p:spPr>
          <a:xfrm rot="5400000">
            <a:off x="1261518" y="2143285"/>
            <a:ext cx="360040" cy="504056"/>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41" name="4 CuadroTexto">
            <a:extLst>
              <a:ext uri="{FF2B5EF4-FFF2-40B4-BE49-F238E27FC236}">
                <a16:creationId xmlns:a16="http://schemas.microsoft.com/office/drawing/2014/main" id="{0F38D787-5022-4F76-A8D6-0DD97A9252C5}"/>
              </a:ext>
            </a:extLst>
          </p:cNvPr>
          <p:cNvSpPr txBox="1"/>
          <p:nvPr/>
        </p:nvSpPr>
        <p:spPr>
          <a:xfrm>
            <a:off x="1765574" y="2071277"/>
            <a:ext cx="4896544" cy="830997"/>
          </a:xfrm>
          <a:prstGeom prst="rect">
            <a:avLst/>
          </a:prstGeom>
          <a:noFill/>
        </p:spPr>
        <p:txBody>
          <a:bodyPr wrap="square" rtlCol="0">
            <a:spAutoFit/>
          </a:bodyPr>
          <a:lstStyle/>
          <a:p>
            <a:r>
              <a:rPr lang="es-ES" sz="2400" dirty="0"/>
              <a:t>Podemos modelar la probabilidad de obtener una de las dos condiciones</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8470A75C-DF0A-41E3-BD2D-CD4690BF86E8}"/>
                  </a:ext>
                </a:extLst>
              </p:cNvPr>
              <p:cNvSpPr txBox="1"/>
              <p:nvPr/>
            </p:nvSpPr>
            <p:spPr>
              <a:xfrm>
                <a:off x="1140182" y="3234924"/>
                <a:ext cx="17160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s-ES" sz="2000" b="0" i="1" smtClean="0">
                              <a:latin typeface="Cambria Math" panose="02040503050406030204" pitchFamily="18" charset="0"/>
                            </a:rPr>
                          </m:ctrlPr>
                        </m:funcPr>
                        <m:fName>
                          <m:sSub>
                            <m:sSubPr>
                              <m:ctrlPr>
                                <a:rPr lang="es-ES" sz="2000" b="0" i="1" smtClean="0">
                                  <a:latin typeface="Cambria Math" panose="02040503050406030204" pitchFamily="18" charset="0"/>
                                </a:rPr>
                              </m:ctrlPr>
                            </m:sSubPr>
                            <m:e>
                              <m:r>
                                <m:rPr>
                                  <m:sty m:val="p"/>
                                </m:rPr>
                                <a:rPr lang="el-GR" sz="2000" b="0" i="1" smtClean="0">
                                  <a:latin typeface="Cambria Math" panose="02040503050406030204" pitchFamily="18" charset="0"/>
                                </a:rPr>
                                <m:t>π</m:t>
                              </m:r>
                            </m:e>
                            <m:sub>
                              <m:r>
                                <a:rPr lang="es-ES" sz="2000" b="0" i="1" smtClean="0">
                                  <a:latin typeface="Cambria Math" panose="02040503050406030204" pitchFamily="18" charset="0"/>
                                </a:rPr>
                                <m:t>𝑖</m:t>
                              </m:r>
                            </m:sub>
                          </m:sSub>
                        </m:fName>
                        <m:e>
                          <m:r>
                            <a:rPr lang="es-ES" sz="2000" b="0" i="0" smtClean="0">
                              <a:latin typeface="Cambria Math" panose="02040503050406030204" pitchFamily="18" charset="0"/>
                            </a:rPr>
                            <m:t>= </m:t>
                          </m:r>
                          <m:sSub>
                            <m:sSubPr>
                              <m:ctrlPr>
                                <a:rPr lang="es-ES" sz="2000" b="0" i="1" smtClean="0">
                                  <a:latin typeface="Cambria Math" panose="02040503050406030204" pitchFamily="18" charset="0"/>
                                </a:rPr>
                              </m:ctrlPr>
                            </m:sSubPr>
                            <m:e>
                              <m:r>
                                <m:rPr>
                                  <m:sty m:val="p"/>
                                </m:rPr>
                                <a:rPr lang="el-GR" sz="2000" b="0" i="1" smtClean="0">
                                  <a:latin typeface="Cambria Math" panose="02040503050406030204" pitchFamily="18" charset="0"/>
                                </a:rPr>
                                <m:t>β</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m:rPr>
                                  <m:sty m:val="p"/>
                                </m:rPr>
                                <a:rPr lang="el-GR" sz="2000" b="0" i="1" smtClean="0">
                                  <a:latin typeface="Cambria Math" panose="02040503050406030204" pitchFamily="18" charset="0"/>
                                </a:rPr>
                                <m:t>β</m:t>
                              </m:r>
                            </m:e>
                            <m:sub>
                              <m:r>
                                <a:rPr lang="es-ES" sz="2000" b="0" i="1" smtClean="0">
                                  <a:latin typeface="Cambria Math" panose="02040503050406030204" pitchFamily="18" charset="0"/>
                                </a:rPr>
                                <m:t>𝑖</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𝑋</m:t>
                              </m:r>
                            </m:e>
                            <m:sub>
                              <m:r>
                                <a:rPr lang="es-ES" sz="2000" b="0" i="1" smtClean="0">
                                  <a:latin typeface="Cambria Math" panose="02040503050406030204" pitchFamily="18" charset="0"/>
                                </a:rPr>
                                <m:t>𝑖</m:t>
                              </m:r>
                            </m:sub>
                          </m:sSub>
                        </m:e>
                      </m:func>
                    </m:oMath>
                  </m:oMathPara>
                </a14:m>
                <a:endParaRPr lang="es-ES" sz="2000" dirty="0"/>
              </a:p>
            </p:txBody>
          </p:sp>
        </mc:Choice>
        <mc:Fallback xmlns="">
          <p:sp>
            <p:nvSpPr>
              <p:cNvPr id="42" name="CuadroTexto 41">
                <a:extLst>
                  <a:ext uri="{FF2B5EF4-FFF2-40B4-BE49-F238E27FC236}">
                    <a16:creationId xmlns:a16="http://schemas.microsoft.com/office/drawing/2014/main" id="{8470A75C-DF0A-41E3-BD2D-CD4690BF86E8}"/>
                  </a:ext>
                </a:extLst>
              </p:cNvPr>
              <p:cNvSpPr txBox="1">
                <a:spLocks noRot="1" noChangeAspect="1" noMove="1" noResize="1" noEditPoints="1" noAdjustHandles="1" noChangeArrowheads="1" noChangeShapeType="1" noTextEdit="1"/>
              </p:cNvSpPr>
              <p:nvPr/>
            </p:nvSpPr>
            <p:spPr>
              <a:xfrm>
                <a:off x="1140182" y="3234924"/>
                <a:ext cx="1716046" cy="307777"/>
              </a:xfrm>
              <a:prstGeom prst="rect">
                <a:avLst/>
              </a:prstGeom>
              <a:blipFill>
                <a:blip r:embed="rId2"/>
                <a:stretch>
                  <a:fillRect l="-1418" r="-709" b="-34000"/>
                </a:stretch>
              </a:blipFill>
            </p:spPr>
            <p:txBody>
              <a:bodyPr/>
              <a:lstStyle/>
              <a:p>
                <a:r>
                  <a:rPr lang="es-ES">
                    <a:noFill/>
                  </a:rPr>
                  <a:t> </a:t>
                </a:r>
              </a:p>
            </p:txBody>
          </p:sp>
        </mc:Fallback>
      </mc:AlternateContent>
      <p:sp>
        <p:nvSpPr>
          <p:cNvPr id="43" name="5 Flecha derecha">
            <a:extLst>
              <a:ext uri="{FF2B5EF4-FFF2-40B4-BE49-F238E27FC236}">
                <a16:creationId xmlns:a16="http://schemas.microsoft.com/office/drawing/2014/main" id="{E0CDF6C4-8663-47BF-87B9-9E30F6F24C9F}"/>
              </a:ext>
            </a:extLst>
          </p:cNvPr>
          <p:cNvSpPr/>
          <p:nvPr/>
        </p:nvSpPr>
        <p:spPr>
          <a:xfrm rot="10800000">
            <a:off x="3083970" y="3229196"/>
            <a:ext cx="360040" cy="3192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B1B845E8-6E73-423B-B32D-653C57C0E685}"/>
              </a:ext>
            </a:extLst>
          </p:cNvPr>
          <p:cNvSpPr/>
          <p:nvPr/>
        </p:nvSpPr>
        <p:spPr>
          <a:xfrm>
            <a:off x="3680834" y="3204146"/>
            <a:ext cx="1475084" cy="369332"/>
          </a:xfrm>
          <a:prstGeom prst="rect">
            <a:avLst/>
          </a:prstGeom>
        </p:spPr>
        <p:txBody>
          <a:bodyPr wrap="none">
            <a:spAutoFit/>
          </a:bodyPr>
          <a:lstStyle/>
          <a:p>
            <a:r>
              <a:rPr lang="es-ES" dirty="0"/>
              <a:t>Modelo lineal</a:t>
            </a:r>
          </a:p>
        </p:txBody>
      </p:sp>
      <p:sp>
        <p:nvSpPr>
          <p:cNvPr id="45" name="4 CuadroTexto">
            <a:extLst>
              <a:ext uri="{FF2B5EF4-FFF2-40B4-BE49-F238E27FC236}">
                <a16:creationId xmlns:a16="http://schemas.microsoft.com/office/drawing/2014/main" id="{383699C7-B751-485C-830E-5B307A609881}"/>
              </a:ext>
            </a:extLst>
          </p:cNvPr>
          <p:cNvSpPr txBox="1"/>
          <p:nvPr/>
        </p:nvSpPr>
        <p:spPr>
          <a:xfrm>
            <a:off x="899592" y="5882652"/>
            <a:ext cx="4608512" cy="461665"/>
          </a:xfrm>
          <a:prstGeom prst="rect">
            <a:avLst/>
          </a:prstGeom>
          <a:noFill/>
        </p:spPr>
        <p:txBody>
          <a:bodyPr wrap="square" rtlCol="0">
            <a:spAutoFit/>
          </a:bodyPr>
          <a:lstStyle/>
          <a:p>
            <a:r>
              <a:rPr lang="es-ES" sz="2400" dirty="0"/>
              <a:t>Ajuste por máxima verosimilitud</a:t>
            </a:r>
          </a:p>
        </p:txBody>
      </p:sp>
      <p:sp>
        <p:nvSpPr>
          <p:cNvPr id="46" name="5 Flecha derecha">
            <a:extLst>
              <a:ext uri="{FF2B5EF4-FFF2-40B4-BE49-F238E27FC236}">
                <a16:creationId xmlns:a16="http://schemas.microsoft.com/office/drawing/2014/main" id="{7D110827-5C7E-456F-89A7-78F4C352FC2C}"/>
              </a:ext>
            </a:extLst>
          </p:cNvPr>
          <p:cNvSpPr/>
          <p:nvPr/>
        </p:nvSpPr>
        <p:spPr>
          <a:xfrm>
            <a:off x="463422" y="5953867"/>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47" name="Rectángulo 46">
                <a:extLst>
                  <a:ext uri="{FF2B5EF4-FFF2-40B4-BE49-F238E27FC236}">
                    <a16:creationId xmlns:a16="http://schemas.microsoft.com/office/drawing/2014/main" id="{3F8DDF7B-D35C-42AA-9BE3-2B99512349B3}"/>
                  </a:ext>
                </a:extLst>
              </p:cNvPr>
              <p:cNvSpPr/>
              <p:nvPr/>
            </p:nvSpPr>
            <p:spPr>
              <a:xfrm>
                <a:off x="3387373" y="4419995"/>
                <a:ext cx="150515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s-ES" i="1">
                              <a:latin typeface="Cambria Math" panose="02040503050406030204" pitchFamily="18" charset="0"/>
                            </a:rPr>
                          </m:ctrlPr>
                        </m:funcPr>
                        <m:fName>
                          <m:r>
                            <m:rPr>
                              <m:sty m:val="p"/>
                            </m:rPr>
                            <a:rPr lang="es-ES">
                              <a:latin typeface="Cambria Math" panose="02040503050406030204" pitchFamily="18" charset="0"/>
                            </a:rPr>
                            <m:t>log</m:t>
                          </m:r>
                        </m:fName>
                        <m:e>
                          <m:d>
                            <m:dPr>
                              <m:ctrlPr>
                                <a:rPr lang="es-ES" i="1">
                                  <a:latin typeface="Cambria Math" panose="02040503050406030204" pitchFamily="18" charset="0"/>
                                </a:rPr>
                              </m:ctrlPr>
                            </m:dPr>
                            <m:e>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l-GR" i="1">
                                          <a:latin typeface="Cambria Math" panose="02040503050406030204" pitchFamily="18" charset="0"/>
                                        </a:rPr>
                                        <m:t>𝜋</m:t>
                                      </m:r>
                                    </m:e>
                                    <m:sub>
                                      <m:r>
                                        <a:rPr lang="es-ES" i="1">
                                          <a:latin typeface="Cambria Math" panose="02040503050406030204" pitchFamily="18" charset="0"/>
                                        </a:rPr>
                                        <m:t>𝑖</m:t>
                                      </m:r>
                                    </m:sub>
                                  </m:sSub>
                                </m:num>
                                <m:den>
                                  <m:r>
                                    <a:rPr lang="es-ES" i="1">
                                      <a:latin typeface="Cambria Math" panose="02040503050406030204" pitchFamily="18" charset="0"/>
                                    </a:rPr>
                                    <m:t>1−</m:t>
                                  </m:r>
                                  <m:sSub>
                                    <m:sSubPr>
                                      <m:ctrlPr>
                                        <a:rPr lang="es-ES" i="1">
                                          <a:latin typeface="Cambria Math" panose="02040503050406030204" pitchFamily="18" charset="0"/>
                                        </a:rPr>
                                      </m:ctrlPr>
                                    </m:sSubPr>
                                    <m:e>
                                      <m:r>
                                        <a:rPr lang="el-GR" i="1">
                                          <a:latin typeface="Cambria Math" panose="02040503050406030204" pitchFamily="18" charset="0"/>
                                        </a:rPr>
                                        <m:t>𝜋</m:t>
                                      </m:r>
                                    </m:e>
                                    <m:sub>
                                      <m:r>
                                        <a:rPr lang="es-ES" i="1">
                                          <a:latin typeface="Cambria Math" panose="02040503050406030204" pitchFamily="18" charset="0"/>
                                        </a:rPr>
                                        <m:t>𝑖</m:t>
                                      </m:r>
                                    </m:sub>
                                  </m:sSub>
                                </m:den>
                              </m:f>
                            </m:e>
                          </m:d>
                        </m:e>
                      </m:func>
                    </m:oMath>
                  </m:oMathPara>
                </a14:m>
                <a:endParaRPr lang="es-ES" dirty="0"/>
              </a:p>
            </p:txBody>
          </p:sp>
        </mc:Choice>
        <mc:Fallback xmlns="">
          <p:sp>
            <p:nvSpPr>
              <p:cNvPr id="47" name="Rectángulo 46">
                <a:extLst>
                  <a:ext uri="{FF2B5EF4-FFF2-40B4-BE49-F238E27FC236}">
                    <a16:creationId xmlns:a16="http://schemas.microsoft.com/office/drawing/2014/main" id="{3F8DDF7B-D35C-42AA-9BE3-2B99512349B3}"/>
                  </a:ext>
                </a:extLst>
              </p:cNvPr>
              <p:cNvSpPr>
                <a:spLocks noRot="1" noChangeAspect="1" noMove="1" noResize="1" noEditPoints="1" noAdjustHandles="1" noChangeArrowheads="1" noChangeShapeType="1" noTextEdit="1"/>
              </p:cNvSpPr>
              <p:nvPr/>
            </p:nvSpPr>
            <p:spPr>
              <a:xfrm>
                <a:off x="3387373" y="4419995"/>
                <a:ext cx="1505156" cy="714683"/>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ángulo 47">
                <a:extLst>
                  <a:ext uri="{FF2B5EF4-FFF2-40B4-BE49-F238E27FC236}">
                    <a16:creationId xmlns:a16="http://schemas.microsoft.com/office/drawing/2014/main" id="{0BE87BEB-F79E-4B10-98DB-38E831985400}"/>
                  </a:ext>
                </a:extLst>
              </p:cNvPr>
              <p:cNvSpPr/>
              <p:nvPr/>
            </p:nvSpPr>
            <p:spPr>
              <a:xfrm>
                <a:off x="4932040" y="5063854"/>
                <a:ext cx="19155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0" smtClean="0">
                          <a:latin typeface="Cambria Math" panose="02040503050406030204" pitchFamily="18" charset="0"/>
                        </a:rPr>
                        <m:t>         </m:t>
                      </m:r>
                      <m:r>
                        <a:rPr lang="es-ES">
                          <a:latin typeface="Cambria Math" panose="02040503050406030204" pitchFamily="18" charset="0"/>
                        </a:rPr>
                        <m:t>= </m:t>
                      </m:r>
                      <m:sSub>
                        <m:sSubPr>
                          <m:ctrlPr>
                            <a:rPr lang="es-ES" i="1">
                              <a:latin typeface="Cambria Math" panose="02040503050406030204" pitchFamily="18" charset="0"/>
                            </a:rPr>
                          </m:ctrlPr>
                        </m:sSubPr>
                        <m:e>
                          <m:r>
                            <m:rPr>
                              <m:sty m:val="p"/>
                            </m:rPr>
                            <a:rPr lang="el-GR" i="1">
                              <a:latin typeface="Cambria Math" panose="02040503050406030204" pitchFamily="18" charset="0"/>
                            </a:rPr>
                            <m:t>β</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m:rPr>
                              <m:sty m:val="p"/>
                            </m:rPr>
                            <a:rPr lang="el-GR" i="1">
                              <a:latin typeface="Cambria Math" panose="02040503050406030204" pitchFamily="18" charset="0"/>
                            </a:rPr>
                            <m:t>β</m:t>
                          </m:r>
                        </m:e>
                        <m:sub>
                          <m:r>
                            <a:rPr lang="es-ES" i="1">
                              <a:latin typeface="Cambria Math" panose="02040503050406030204" pitchFamily="18" charset="0"/>
                            </a:rPr>
                            <m:t>𝑖</m:t>
                          </m:r>
                        </m:sub>
                      </m:sSub>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oMath>
                  </m:oMathPara>
                </a14:m>
                <a:endParaRPr lang="es-ES" dirty="0"/>
              </a:p>
            </p:txBody>
          </p:sp>
        </mc:Choice>
        <mc:Fallback xmlns="">
          <p:sp>
            <p:nvSpPr>
              <p:cNvPr id="48" name="Rectángulo 47">
                <a:extLst>
                  <a:ext uri="{FF2B5EF4-FFF2-40B4-BE49-F238E27FC236}">
                    <a16:creationId xmlns:a16="http://schemas.microsoft.com/office/drawing/2014/main" id="{0BE87BEB-F79E-4B10-98DB-38E831985400}"/>
                  </a:ext>
                </a:extLst>
              </p:cNvPr>
              <p:cNvSpPr>
                <a:spLocks noRot="1" noChangeAspect="1" noMove="1" noResize="1" noEditPoints="1" noAdjustHandles="1" noChangeArrowheads="1" noChangeShapeType="1" noTextEdit="1"/>
              </p:cNvSpPr>
              <p:nvPr/>
            </p:nvSpPr>
            <p:spPr>
              <a:xfrm>
                <a:off x="4932040" y="5063854"/>
                <a:ext cx="1915524" cy="369332"/>
              </a:xfrm>
              <a:prstGeom prst="rect">
                <a:avLst/>
              </a:prstGeom>
              <a:blipFill>
                <a:blip r:embed="rId4"/>
                <a:stretch>
                  <a:fillRect b="-1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ángulo 48">
                <a:extLst>
                  <a:ext uri="{FF2B5EF4-FFF2-40B4-BE49-F238E27FC236}">
                    <a16:creationId xmlns:a16="http://schemas.microsoft.com/office/drawing/2014/main" id="{3CB30357-1A88-4538-9049-0453E70E3564}"/>
                  </a:ext>
                </a:extLst>
              </p:cNvPr>
              <p:cNvSpPr/>
              <p:nvPr/>
            </p:nvSpPr>
            <p:spPr>
              <a:xfrm>
                <a:off x="2818503" y="5059805"/>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m:rPr>
                              <m:sty m:val="p"/>
                            </m:rPr>
                            <a:rPr lang="el-GR" i="1">
                              <a:latin typeface="Cambria Math" panose="02040503050406030204" pitchFamily="18" charset="0"/>
                            </a:rPr>
                            <m:t>π</m:t>
                          </m:r>
                        </m:e>
                        <m:sub>
                          <m:r>
                            <a:rPr lang="es-ES" i="1">
                              <a:latin typeface="Cambria Math" panose="02040503050406030204" pitchFamily="18" charset="0"/>
                            </a:rPr>
                            <m:t>𝑖</m:t>
                          </m:r>
                        </m:sub>
                      </m:sSub>
                    </m:oMath>
                  </m:oMathPara>
                </a14:m>
                <a:endParaRPr lang="es-ES" dirty="0"/>
              </a:p>
            </p:txBody>
          </p:sp>
        </mc:Choice>
        <mc:Fallback xmlns="">
          <p:sp>
            <p:nvSpPr>
              <p:cNvPr id="49" name="Rectángulo 48">
                <a:extLst>
                  <a:ext uri="{FF2B5EF4-FFF2-40B4-BE49-F238E27FC236}">
                    <a16:creationId xmlns:a16="http://schemas.microsoft.com/office/drawing/2014/main" id="{3CB30357-1A88-4538-9049-0453E70E3564}"/>
                  </a:ext>
                </a:extLst>
              </p:cNvPr>
              <p:cNvSpPr>
                <a:spLocks noRot="1" noChangeAspect="1" noMove="1" noResize="1" noEditPoints="1" noAdjustHandles="1" noChangeArrowheads="1" noChangeShapeType="1" noTextEdit="1"/>
              </p:cNvSpPr>
              <p:nvPr/>
            </p:nvSpPr>
            <p:spPr>
              <a:xfrm>
                <a:off x="2818503" y="5059805"/>
                <a:ext cx="451662" cy="369332"/>
              </a:xfrm>
              <a:prstGeom prst="rect">
                <a:avLst/>
              </a:prstGeom>
              <a:blipFill>
                <a:blip r:embed="rId5"/>
                <a:stretch>
                  <a:fillRect/>
                </a:stretch>
              </a:blipFill>
            </p:spPr>
            <p:txBody>
              <a:bodyPr/>
              <a:lstStyle/>
              <a:p>
                <a:r>
                  <a:rPr lang="es-ES">
                    <a:noFill/>
                  </a:rPr>
                  <a:t> </a:t>
                </a:r>
              </a:p>
            </p:txBody>
          </p:sp>
        </mc:Fallback>
      </mc:AlternateContent>
      <p:sp>
        <p:nvSpPr>
          <p:cNvPr id="50" name="Flecha izquierda y arriba 21">
            <a:extLst>
              <a:ext uri="{FF2B5EF4-FFF2-40B4-BE49-F238E27FC236}">
                <a16:creationId xmlns:a16="http://schemas.microsoft.com/office/drawing/2014/main" id="{F1B1D300-8E59-4564-8B01-D9297CB40B75}"/>
              </a:ext>
            </a:extLst>
          </p:cNvPr>
          <p:cNvSpPr/>
          <p:nvPr/>
        </p:nvSpPr>
        <p:spPr>
          <a:xfrm rot="16200000">
            <a:off x="4851654" y="4730977"/>
            <a:ext cx="316167" cy="28803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Flecha izquierda y arriba 22">
            <a:extLst>
              <a:ext uri="{FF2B5EF4-FFF2-40B4-BE49-F238E27FC236}">
                <a16:creationId xmlns:a16="http://schemas.microsoft.com/office/drawing/2014/main" id="{8C81F68D-9341-4EB4-8BC1-13E46A199780}"/>
              </a:ext>
            </a:extLst>
          </p:cNvPr>
          <p:cNvSpPr/>
          <p:nvPr/>
        </p:nvSpPr>
        <p:spPr>
          <a:xfrm rot="10800000">
            <a:off x="3094215" y="4723054"/>
            <a:ext cx="316167" cy="28803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2" name="Conector recto de flecha 51">
            <a:extLst>
              <a:ext uri="{FF2B5EF4-FFF2-40B4-BE49-F238E27FC236}">
                <a16:creationId xmlns:a16="http://schemas.microsoft.com/office/drawing/2014/main" id="{B5085B84-488E-47C2-8CB1-17B3F9226FA5}"/>
              </a:ext>
            </a:extLst>
          </p:cNvPr>
          <p:cNvCxnSpPr/>
          <p:nvPr/>
        </p:nvCxnSpPr>
        <p:spPr>
          <a:xfrm flipH="1">
            <a:off x="5324752" y="4777336"/>
            <a:ext cx="501699" cy="332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ángulo 52">
            <a:extLst>
              <a:ext uri="{FF2B5EF4-FFF2-40B4-BE49-F238E27FC236}">
                <a16:creationId xmlns:a16="http://schemas.microsoft.com/office/drawing/2014/main" id="{FC3145FC-5053-4DFD-BC31-39C4CAEADD3D}"/>
              </a:ext>
            </a:extLst>
          </p:cNvPr>
          <p:cNvSpPr/>
          <p:nvPr/>
        </p:nvSpPr>
        <p:spPr>
          <a:xfrm>
            <a:off x="5826451" y="4404319"/>
            <a:ext cx="1604478" cy="369332"/>
          </a:xfrm>
          <a:prstGeom prst="rect">
            <a:avLst/>
          </a:prstGeom>
        </p:spPr>
        <p:txBody>
          <a:bodyPr wrap="none">
            <a:spAutoFit/>
          </a:bodyPr>
          <a:lstStyle/>
          <a:p>
            <a:r>
              <a:rPr lang="es-ES" dirty="0"/>
              <a:t>Predictor lineal</a:t>
            </a:r>
          </a:p>
        </p:txBody>
      </p:sp>
      <p:cxnSp>
        <p:nvCxnSpPr>
          <p:cNvPr id="54" name="Conector recto de flecha 53">
            <a:extLst>
              <a:ext uri="{FF2B5EF4-FFF2-40B4-BE49-F238E27FC236}">
                <a16:creationId xmlns:a16="http://schemas.microsoft.com/office/drawing/2014/main" id="{2CF81BFE-882A-4F04-8508-0CEA633010DA}"/>
              </a:ext>
            </a:extLst>
          </p:cNvPr>
          <p:cNvCxnSpPr/>
          <p:nvPr/>
        </p:nvCxnSpPr>
        <p:spPr>
          <a:xfrm>
            <a:off x="2642376" y="4688112"/>
            <a:ext cx="288056" cy="480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ángulo 54">
            <a:extLst>
              <a:ext uri="{FF2B5EF4-FFF2-40B4-BE49-F238E27FC236}">
                <a16:creationId xmlns:a16="http://schemas.microsoft.com/office/drawing/2014/main" id="{CB7398BB-33C0-4C63-958A-4A22DE544654}"/>
              </a:ext>
            </a:extLst>
          </p:cNvPr>
          <p:cNvSpPr/>
          <p:nvPr/>
        </p:nvSpPr>
        <p:spPr>
          <a:xfrm>
            <a:off x="1041228" y="4296843"/>
            <a:ext cx="1913922" cy="369332"/>
          </a:xfrm>
          <a:prstGeom prst="rect">
            <a:avLst/>
          </a:prstGeom>
        </p:spPr>
        <p:txBody>
          <a:bodyPr wrap="none">
            <a:spAutoFit/>
          </a:bodyPr>
          <a:lstStyle/>
          <a:p>
            <a:r>
              <a:rPr lang="es-ES" dirty="0"/>
              <a:t>Variable respuesta</a:t>
            </a:r>
          </a:p>
        </p:txBody>
      </p:sp>
      <p:cxnSp>
        <p:nvCxnSpPr>
          <p:cNvPr id="56" name="Conector recto de flecha 55">
            <a:extLst>
              <a:ext uri="{FF2B5EF4-FFF2-40B4-BE49-F238E27FC236}">
                <a16:creationId xmlns:a16="http://schemas.microsoft.com/office/drawing/2014/main" id="{6D4DDB21-9A8D-45AB-A3B7-F81D0B2A316F}"/>
              </a:ext>
            </a:extLst>
          </p:cNvPr>
          <p:cNvCxnSpPr/>
          <p:nvPr/>
        </p:nvCxnSpPr>
        <p:spPr>
          <a:xfrm flipH="1">
            <a:off x="4364022" y="4094777"/>
            <a:ext cx="501699" cy="332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ángulo 56">
            <a:extLst>
              <a:ext uri="{FF2B5EF4-FFF2-40B4-BE49-F238E27FC236}">
                <a16:creationId xmlns:a16="http://schemas.microsoft.com/office/drawing/2014/main" id="{E1753303-7297-4238-AAB8-CE4776AF1D9E}"/>
              </a:ext>
            </a:extLst>
          </p:cNvPr>
          <p:cNvSpPr/>
          <p:nvPr/>
        </p:nvSpPr>
        <p:spPr>
          <a:xfrm>
            <a:off x="4865721" y="3721760"/>
            <a:ext cx="1313180" cy="369332"/>
          </a:xfrm>
          <a:prstGeom prst="rect">
            <a:avLst/>
          </a:prstGeom>
        </p:spPr>
        <p:txBody>
          <a:bodyPr wrap="none">
            <a:spAutoFit/>
          </a:bodyPr>
          <a:lstStyle/>
          <a:p>
            <a:r>
              <a:rPr lang="es-ES" dirty="0"/>
              <a:t>Función link</a:t>
            </a:r>
          </a:p>
        </p:txBody>
      </p:sp>
      <mc:AlternateContent xmlns:mc="http://schemas.openxmlformats.org/markup-compatibility/2006" xmlns:a14="http://schemas.microsoft.com/office/drawing/2010/main">
        <mc:Choice Requires="a14">
          <p:sp>
            <p:nvSpPr>
              <p:cNvPr id="58" name="Rectángulo 57">
                <a:extLst>
                  <a:ext uri="{FF2B5EF4-FFF2-40B4-BE49-F238E27FC236}">
                    <a16:creationId xmlns:a16="http://schemas.microsoft.com/office/drawing/2014/main" id="{844C2F6A-1D25-4973-9EAB-0E3871ED5341}"/>
                  </a:ext>
                </a:extLst>
              </p:cNvPr>
              <p:cNvSpPr/>
              <p:nvPr/>
            </p:nvSpPr>
            <p:spPr>
              <a:xfrm>
                <a:off x="5067192" y="5061065"/>
                <a:ext cx="5084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𝑃𝐿</m:t>
                      </m:r>
                    </m:oMath>
                  </m:oMathPara>
                </a14:m>
                <a:endParaRPr lang="es-ES" dirty="0"/>
              </a:p>
            </p:txBody>
          </p:sp>
        </mc:Choice>
        <mc:Fallback xmlns="">
          <p:sp>
            <p:nvSpPr>
              <p:cNvPr id="58" name="Rectángulo 57">
                <a:extLst>
                  <a:ext uri="{FF2B5EF4-FFF2-40B4-BE49-F238E27FC236}">
                    <a16:creationId xmlns:a16="http://schemas.microsoft.com/office/drawing/2014/main" id="{844C2F6A-1D25-4973-9EAB-0E3871ED5341}"/>
                  </a:ext>
                </a:extLst>
              </p:cNvPr>
              <p:cNvSpPr>
                <a:spLocks noRot="1" noChangeAspect="1" noMove="1" noResize="1" noEditPoints="1" noAdjustHandles="1" noChangeArrowheads="1" noChangeShapeType="1" noTextEdit="1"/>
              </p:cNvSpPr>
              <p:nvPr/>
            </p:nvSpPr>
            <p:spPr>
              <a:xfrm>
                <a:off x="5067192" y="5061065"/>
                <a:ext cx="508409" cy="369332"/>
              </a:xfrm>
              <a:prstGeom prst="rect">
                <a:avLst/>
              </a:prstGeom>
              <a:blipFill>
                <a:blip r:embed="rId6"/>
                <a:stretch>
                  <a:fillRect/>
                </a:stretch>
              </a:blipFill>
            </p:spPr>
            <p:txBody>
              <a:bodyPr/>
              <a:lstStyle/>
              <a:p>
                <a:r>
                  <a:rPr lang="es-ES">
                    <a:noFill/>
                  </a:rPr>
                  <a:t> </a:t>
                </a:r>
              </a:p>
            </p:txBody>
          </p:sp>
        </mc:Fallback>
      </mc:AlternateContent>
      <p:sp>
        <p:nvSpPr>
          <p:cNvPr id="88" name="Multiplicar 32">
            <a:extLst>
              <a:ext uri="{FF2B5EF4-FFF2-40B4-BE49-F238E27FC236}">
                <a16:creationId xmlns:a16="http://schemas.microsoft.com/office/drawing/2014/main" id="{B218BE39-6D28-45D7-A369-727B488E7B63}"/>
              </a:ext>
            </a:extLst>
          </p:cNvPr>
          <p:cNvSpPr/>
          <p:nvPr/>
        </p:nvSpPr>
        <p:spPr>
          <a:xfrm>
            <a:off x="398991" y="2853301"/>
            <a:ext cx="5137673" cy="1102790"/>
          </a:xfrm>
          <a:prstGeom prst="mathMultiply">
            <a:avLst>
              <a:gd name="adj1" fmla="val 99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2468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animBg="1"/>
      <p:bldP spid="47" grpId="0"/>
      <p:bldP spid="48" grpId="0"/>
      <p:bldP spid="49" grpId="0"/>
      <p:bldP spid="50" grpId="0" animBg="1"/>
      <p:bldP spid="51" grpId="0" animBg="1"/>
      <p:bldP spid="53" grpId="0"/>
      <p:bldP spid="55" grpId="0"/>
      <p:bldP spid="57" grpId="0"/>
      <p:bldP spid="58" grpId="0"/>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Datos </a:t>
            </a:r>
            <a:r>
              <a:rPr kumimoji="0" lang="es-ES" altLang="es-ES" sz="4400" b="0" i="0" u="none" strike="noStrike" kern="1200" cap="none" spc="0" normalizeH="0" baseline="0" noProof="0" dirty="0" err="1">
                <a:ln>
                  <a:noFill/>
                </a:ln>
                <a:solidFill>
                  <a:srgbClr val="C00000"/>
                </a:solidFill>
                <a:effectLst/>
                <a:uLnTx/>
                <a:uFillTx/>
                <a:latin typeface="Calibri" pitchFamily="34" charset="0"/>
                <a:ea typeface="+mn-ea"/>
                <a:cs typeface="+mn-cs"/>
              </a:rPr>
              <a:t>ómicos</a:t>
            </a:r>
            <a:endPar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endParaRPr>
          </a:p>
        </p:txBody>
      </p:sp>
      <p:sp>
        <p:nvSpPr>
          <p:cNvPr id="44" name="5 Flecha derecha"/>
          <p:cNvSpPr/>
          <p:nvPr/>
        </p:nvSpPr>
        <p:spPr>
          <a:xfrm>
            <a:off x="555839" y="1581305"/>
            <a:ext cx="43204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374" tIns="45690" rIns="91374" bIns="456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6 CuadroTexto"/>
          <p:cNvSpPr txBox="1"/>
          <p:nvPr/>
        </p:nvSpPr>
        <p:spPr>
          <a:xfrm>
            <a:off x="1151813" y="1443386"/>
            <a:ext cx="739189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El análisis de datos ómicos se caracteriza por la presencia de un muy elevado número de variables</a:t>
            </a:r>
          </a:p>
        </p:txBody>
      </p:sp>
      <p:sp>
        <p:nvSpPr>
          <p:cNvPr id="14" name="6 CuadroTexto"/>
          <p:cNvSpPr txBox="1"/>
          <p:nvPr/>
        </p:nvSpPr>
        <p:spPr>
          <a:xfrm>
            <a:off x="694743" y="2775314"/>
            <a:ext cx="7549665" cy="11772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Genómica (500000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SNPs</a:t>
            </a:r>
            <a:r>
              <a:rPr kumimoji="0" lang="es-ES" sz="2000" b="0" i="0" u="none" strike="noStrike" kern="1200" cap="none" spc="0" normalizeH="0" baseline="0" noProof="0" dirty="0">
                <a:ln>
                  <a:noFill/>
                </a:ln>
                <a:solidFill>
                  <a:prstClr val="black"/>
                </a:solidFill>
                <a:effectLst/>
                <a:uLnTx/>
                <a:uFillTx/>
                <a:latin typeface="Calibri"/>
                <a:ea typeface="+mn-ea"/>
                <a:cs typeface="+mn-cs"/>
              </a:rPr>
              <a:t>),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transcriptómica</a:t>
            </a:r>
            <a:r>
              <a:rPr kumimoji="0" lang="es-ES" sz="2000" b="0" i="0" u="none" strike="noStrike" kern="1200" cap="none" spc="0" normalizeH="0" baseline="0" noProof="0" dirty="0">
                <a:ln>
                  <a:noFill/>
                </a:ln>
                <a:solidFill>
                  <a:prstClr val="black"/>
                </a:solidFill>
                <a:effectLst/>
                <a:uLnTx/>
                <a:uFillTx/>
                <a:latin typeface="Calibri"/>
                <a:ea typeface="+mn-ea"/>
                <a:cs typeface="+mn-cs"/>
              </a:rPr>
              <a:t> (5000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miRNAs</a:t>
            </a:r>
            <a:r>
              <a:rPr kumimoji="0" lang="es-ES" sz="2000" b="0" i="0" u="none" strike="noStrike" kern="1200" cap="none" spc="0" normalizeH="0" baseline="0" noProof="0" dirty="0">
                <a:ln>
                  <a:noFill/>
                </a:ln>
                <a:solidFill>
                  <a:prstClr val="black"/>
                </a:solidFill>
                <a:effectLst/>
                <a:uLnTx/>
                <a:uFillTx/>
                <a:latin typeface="Calibri"/>
                <a:ea typeface="+mn-ea"/>
                <a:cs typeface="+mn-cs"/>
              </a:rPr>
              <a:t>),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proteómica</a:t>
            </a:r>
            <a:r>
              <a:rPr kumimoji="0" lang="es-ES" sz="2000" b="0" i="0" u="none" strike="noStrike" kern="1200" cap="none" spc="0" normalizeH="0" baseline="0" noProof="0" dirty="0">
                <a:ln>
                  <a:noFill/>
                </a:ln>
                <a:solidFill>
                  <a:prstClr val="black"/>
                </a:solidFill>
                <a:effectLst/>
                <a:uLnTx/>
                <a:uFillTx/>
                <a:latin typeface="Calibri"/>
                <a:ea typeface="+mn-ea"/>
                <a:cs typeface="+mn-cs"/>
              </a:rPr>
              <a:t> (3000 proteínas),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metabolómica</a:t>
            </a:r>
            <a:r>
              <a:rPr kumimoji="0" lang="es-ES" sz="2000" b="0" i="0" u="none" strike="noStrike" kern="1200" cap="none" spc="0" normalizeH="0" baseline="0" noProof="0" dirty="0">
                <a:ln>
                  <a:noFill/>
                </a:ln>
                <a:solidFill>
                  <a:prstClr val="black"/>
                </a:solidFill>
                <a:effectLst/>
                <a:uLnTx/>
                <a:uFillTx/>
                <a:latin typeface="Calibri"/>
                <a:ea typeface="+mn-ea"/>
                <a:cs typeface="+mn-cs"/>
              </a:rPr>
              <a:t> (3000 metabolitos),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epigenómica</a:t>
            </a:r>
            <a:r>
              <a:rPr kumimoji="0" lang="es-ES" sz="2000" b="0" i="0" u="none" strike="noStrike" kern="1200" cap="none" spc="0" normalizeH="0" baseline="0" noProof="0" dirty="0">
                <a:ln>
                  <a:noFill/>
                </a:ln>
                <a:solidFill>
                  <a:prstClr val="black"/>
                </a:solidFill>
                <a:effectLst/>
                <a:uLnTx/>
                <a:uFillTx/>
                <a:latin typeface="Calibri"/>
                <a:ea typeface="+mn-ea"/>
                <a:cs typeface="+mn-cs"/>
              </a:rPr>
              <a:t> (900000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CpGs</a:t>
            </a:r>
            <a:r>
              <a:rPr kumimoji="0" lang="es-ES" sz="20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05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8 Rectángulo"/>
          <p:cNvSpPr/>
          <p:nvPr/>
        </p:nvSpPr>
        <p:spPr>
          <a:xfrm>
            <a:off x="284147" y="4261130"/>
            <a:ext cx="874119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Estudios de este tipo no suelen tener una muestra superior a 50-100 individuos</a:t>
            </a:r>
          </a:p>
        </p:txBody>
      </p:sp>
      <p:sp>
        <p:nvSpPr>
          <p:cNvPr id="11" name="10 Flecha derecha"/>
          <p:cNvSpPr/>
          <p:nvPr/>
        </p:nvSpPr>
        <p:spPr>
          <a:xfrm>
            <a:off x="555839" y="5557053"/>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11 Rectángulo"/>
          <p:cNvSpPr/>
          <p:nvPr/>
        </p:nvSpPr>
        <p:spPr>
          <a:xfrm>
            <a:off x="1064434" y="5055029"/>
            <a:ext cx="7567364"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El objetivo</a:t>
            </a:r>
            <a:r>
              <a:rPr kumimoji="0" lang="es-ES" sz="2000" b="0" i="0" u="none" strike="noStrike" kern="1200" cap="none" spc="0" normalizeH="0" noProof="0" dirty="0">
                <a:ln>
                  <a:noFill/>
                </a:ln>
                <a:solidFill>
                  <a:prstClr val="black"/>
                </a:solidFill>
                <a:effectLst/>
                <a:uLnTx/>
                <a:uFillTx/>
                <a:latin typeface="Calibri"/>
                <a:ea typeface="+mn-ea"/>
                <a:cs typeface="+mn-cs"/>
              </a:rPr>
              <a:t> de nuestros análisis suele ser diferenciar dos o más grupos entre sí (sano/enfermo), determinar la asociación de nuestras variables </a:t>
            </a:r>
            <a:r>
              <a:rPr kumimoji="0" lang="es-ES" sz="2000" b="0" i="0" u="none" strike="noStrike" kern="1200" cap="none" spc="0" normalizeH="0" noProof="0" dirty="0" err="1">
                <a:ln>
                  <a:noFill/>
                </a:ln>
                <a:solidFill>
                  <a:prstClr val="black"/>
                </a:solidFill>
                <a:effectLst/>
                <a:uLnTx/>
                <a:uFillTx/>
                <a:latin typeface="Calibri"/>
                <a:ea typeface="+mn-ea"/>
                <a:cs typeface="+mn-cs"/>
              </a:rPr>
              <a:t>ómicas</a:t>
            </a:r>
            <a:r>
              <a:rPr kumimoji="0" lang="es-ES" sz="2000" b="0" i="0" u="none" strike="noStrike" kern="1200" cap="none" spc="0" normalizeH="0" noProof="0" dirty="0">
                <a:ln>
                  <a:noFill/>
                </a:ln>
                <a:solidFill>
                  <a:prstClr val="black"/>
                </a:solidFill>
                <a:effectLst/>
                <a:uLnTx/>
                <a:uFillTx/>
                <a:latin typeface="Calibri"/>
                <a:ea typeface="+mn-ea"/>
                <a:cs typeface="+mn-cs"/>
              </a:rPr>
              <a:t> con una respuesta numérica, análisis de supervivencia, etc. </a:t>
            </a:r>
            <a:r>
              <a:rPr kumimoji="0" lang="es-ES" sz="2000" b="0" i="0" u="none" strike="noStrike" kern="1200" cap="none" spc="0" normalizeH="0" baseline="0" noProof="0" dirty="0">
                <a:ln>
                  <a:noFill/>
                </a:ln>
                <a:solidFill>
                  <a:prstClr val="black"/>
                </a:solidFill>
                <a:effectLst/>
                <a:uLnTx/>
                <a:uFillTx/>
                <a:latin typeface="Calibri"/>
                <a:ea typeface="+mn-ea"/>
                <a:cs typeface="+mn-cs"/>
              </a:rPr>
              <a:t>¿Cómo analizamos esto?</a:t>
            </a:r>
            <a:endParaRPr kumimoji="0" lang="es-ES" sz="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916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Otros modelos de regresión</a:t>
            </a:r>
          </a:p>
        </p:txBody>
      </p:sp>
      <p:sp>
        <p:nvSpPr>
          <p:cNvPr id="5" name="4 CuadroTexto"/>
          <p:cNvSpPr txBox="1"/>
          <p:nvPr/>
        </p:nvSpPr>
        <p:spPr>
          <a:xfrm>
            <a:off x="1187624" y="5266231"/>
            <a:ext cx="7632848" cy="461665"/>
          </a:xfrm>
          <a:prstGeom prst="rect">
            <a:avLst/>
          </a:prstGeom>
          <a:noFill/>
        </p:spPr>
        <p:txBody>
          <a:bodyPr wrap="square" rtlCol="0">
            <a:spAutoFit/>
          </a:bodyPr>
          <a:lstStyle/>
          <a:p>
            <a:r>
              <a:rPr lang="es-ES" sz="2400" dirty="0"/>
              <a:t>Gamma (variables continuas estrictamente positivas)</a:t>
            </a:r>
          </a:p>
        </p:txBody>
      </p:sp>
      <p:sp>
        <p:nvSpPr>
          <p:cNvPr id="6" name="5 Flecha derecha"/>
          <p:cNvSpPr/>
          <p:nvPr/>
        </p:nvSpPr>
        <p:spPr>
          <a:xfrm>
            <a:off x="751454" y="5337446"/>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4 CuadroTexto"/>
          <p:cNvSpPr txBox="1"/>
          <p:nvPr/>
        </p:nvSpPr>
        <p:spPr>
          <a:xfrm>
            <a:off x="1187624" y="1810549"/>
            <a:ext cx="6984776" cy="461665"/>
          </a:xfrm>
          <a:prstGeom prst="rect">
            <a:avLst/>
          </a:prstGeom>
          <a:noFill/>
        </p:spPr>
        <p:txBody>
          <a:bodyPr wrap="square" rtlCol="0">
            <a:spAutoFit/>
          </a:bodyPr>
          <a:lstStyle/>
          <a:p>
            <a:r>
              <a:rPr lang="es-ES" sz="2400" dirty="0"/>
              <a:t>Binomial negativa (recuentos con </a:t>
            </a:r>
            <a:r>
              <a:rPr lang="es-ES" sz="2400" dirty="0" err="1"/>
              <a:t>sobredispersión</a:t>
            </a:r>
            <a:r>
              <a:rPr lang="es-ES" sz="2400" dirty="0"/>
              <a:t>)</a:t>
            </a:r>
          </a:p>
        </p:txBody>
      </p:sp>
      <p:sp>
        <p:nvSpPr>
          <p:cNvPr id="8" name="5 Flecha derecha"/>
          <p:cNvSpPr/>
          <p:nvPr/>
        </p:nvSpPr>
        <p:spPr>
          <a:xfrm>
            <a:off x="751454" y="1881764"/>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4 CuadroTexto"/>
          <p:cNvSpPr txBox="1"/>
          <p:nvPr/>
        </p:nvSpPr>
        <p:spPr>
          <a:xfrm>
            <a:off x="1187624" y="2849351"/>
            <a:ext cx="6912768" cy="461665"/>
          </a:xfrm>
          <a:prstGeom prst="rect">
            <a:avLst/>
          </a:prstGeom>
          <a:noFill/>
        </p:spPr>
        <p:txBody>
          <a:bodyPr wrap="square" rtlCol="0">
            <a:spAutoFit/>
          </a:bodyPr>
          <a:lstStyle/>
          <a:p>
            <a:r>
              <a:rPr lang="es-ES" sz="2400" dirty="0"/>
              <a:t>Beta (variables continuas delimitadas en un rango)</a:t>
            </a:r>
          </a:p>
        </p:txBody>
      </p:sp>
      <p:sp>
        <p:nvSpPr>
          <p:cNvPr id="10" name="5 Flecha derecha"/>
          <p:cNvSpPr/>
          <p:nvPr/>
        </p:nvSpPr>
        <p:spPr>
          <a:xfrm>
            <a:off x="751454" y="2920566"/>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4 CuadroTexto"/>
          <p:cNvSpPr txBox="1"/>
          <p:nvPr/>
        </p:nvSpPr>
        <p:spPr>
          <a:xfrm>
            <a:off x="1187624" y="3888156"/>
            <a:ext cx="6912768" cy="461665"/>
          </a:xfrm>
          <a:prstGeom prst="rect">
            <a:avLst/>
          </a:prstGeom>
          <a:noFill/>
        </p:spPr>
        <p:txBody>
          <a:bodyPr wrap="square" rtlCol="0">
            <a:spAutoFit/>
          </a:bodyPr>
          <a:lstStyle/>
          <a:p>
            <a:r>
              <a:rPr lang="es-ES" sz="2400" dirty="0"/>
              <a:t>Logística </a:t>
            </a:r>
            <a:r>
              <a:rPr lang="es-ES" sz="2400" dirty="0" err="1"/>
              <a:t>multinomial</a:t>
            </a:r>
            <a:r>
              <a:rPr lang="es-ES" sz="2400" dirty="0"/>
              <a:t> (variables categóricas)</a:t>
            </a:r>
          </a:p>
        </p:txBody>
      </p:sp>
      <p:sp>
        <p:nvSpPr>
          <p:cNvPr id="12" name="5 Flecha derecha"/>
          <p:cNvSpPr/>
          <p:nvPr/>
        </p:nvSpPr>
        <p:spPr>
          <a:xfrm>
            <a:off x="751454" y="3959371"/>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4 CuadroTexto"/>
          <p:cNvSpPr txBox="1"/>
          <p:nvPr/>
        </p:nvSpPr>
        <p:spPr>
          <a:xfrm>
            <a:off x="1187624" y="4585786"/>
            <a:ext cx="6912768" cy="461665"/>
          </a:xfrm>
          <a:prstGeom prst="rect">
            <a:avLst/>
          </a:prstGeom>
          <a:noFill/>
        </p:spPr>
        <p:txBody>
          <a:bodyPr wrap="square" rtlCol="0">
            <a:spAutoFit/>
          </a:bodyPr>
          <a:lstStyle/>
          <a:p>
            <a:r>
              <a:rPr lang="es-ES" sz="2400" dirty="0"/>
              <a:t>Ordinal (variables ordinales)</a:t>
            </a:r>
          </a:p>
        </p:txBody>
      </p:sp>
      <p:sp>
        <p:nvSpPr>
          <p:cNvPr id="14" name="5 Flecha derecha"/>
          <p:cNvSpPr/>
          <p:nvPr/>
        </p:nvSpPr>
        <p:spPr>
          <a:xfrm>
            <a:off x="751454" y="4657001"/>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4 CuadroTexto"/>
          <p:cNvSpPr txBox="1"/>
          <p:nvPr/>
        </p:nvSpPr>
        <p:spPr>
          <a:xfrm>
            <a:off x="751454" y="5892644"/>
            <a:ext cx="6912768" cy="461665"/>
          </a:xfrm>
          <a:prstGeom prst="rect">
            <a:avLst/>
          </a:prstGeom>
          <a:noFill/>
        </p:spPr>
        <p:txBody>
          <a:bodyPr wrap="square" rtlCol="0">
            <a:spAutoFit/>
          </a:bodyPr>
          <a:lstStyle/>
          <a:p>
            <a:r>
              <a:rPr lang="es-ES" sz="2400" dirty="0"/>
              <a:t>…</a:t>
            </a:r>
          </a:p>
        </p:txBody>
      </p:sp>
      <p:sp>
        <p:nvSpPr>
          <p:cNvPr id="2" name="Rectángulo 1">
            <a:extLst>
              <a:ext uri="{FF2B5EF4-FFF2-40B4-BE49-F238E27FC236}">
                <a16:creationId xmlns:a16="http://schemas.microsoft.com/office/drawing/2014/main" id="{0375A628-3361-49A6-9B3D-28D9D64090BC}"/>
              </a:ext>
            </a:extLst>
          </p:cNvPr>
          <p:cNvSpPr/>
          <p:nvPr/>
        </p:nvSpPr>
        <p:spPr>
          <a:xfrm>
            <a:off x="1636342" y="2289820"/>
            <a:ext cx="918841" cy="369332"/>
          </a:xfrm>
          <a:prstGeom prst="rect">
            <a:avLst/>
          </a:prstGeom>
        </p:spPr>
        <p:txBody>
          <a:bodyPr wrap="none">
            <a:spAutoFit/>
          </a:bodyPr>
          <a:lstStyle/>
          <a:p>
            <a:r>
              <a:rPr lang="es-ES" dirty="0" err="1">
                <a:solidFill>
                  <a:srgbClr val="C00000"/>
                </a:solidFill>
              </a:rPr>
              <a:t>RNAseq</a:t>
            </a:r>
            <a:endParaRPr lang="es-ES" dirty="0">
              <a:solidFill>
                <a:srgbClr val="C00000"/>
              </a:solidFill>
            </a:endParaRPr>
          </a:p>
        </p:txBody>
      </p:sp>
      <p:sp>
        <p:nvSpPr>
          <p:cNvPr id="16" name="Rectángulo 15">
            <a:extLst>
              <a:ext uri="{FF2B5EF4-FFF2-40B4-BE49-F238E27FC236}">
                <a16:creationId xmlns:a16="http://schemas.microsoft.com/office/drawing/2014/main" id="{6709EC34-11E3-48BF-8AB1-2D5C21A2A5C8}"/>
              </a:ext>
            </a:extLst>
          </p:cNvPr>
          <p:cNvSpPr/>
          <p:nvPr/>
        </p:nvSpPr>
        <p:spPr>
          <a:xfrm>
            <a:off x="1636342" y="3286750"/>
            <a:ext cx="2100703" cy="369332"/>
          </a:xfrm>
          <a:prstGeom prst="rect">
            <a:avLst/>
          </a:prstGeom>
        </p:spPr>
        <p:txBody>
          <a:bodyPr wrap="none">
            <a:spAutoFit/>
          </a:bodyPr>
          <a:lstStyle/>
          <a:p>
            <a:r>
              <a:rPr lang="es-ES" dirty="0">
                <a:solidFill>
                  <a:srgbClr val="C00000"/>
                </a:solidFill>
              </a:rPr>
              <a:t>Arrays de metilación</a:t>
            </a:r>
          </a:p>
        </p:txBody>
      </p:sp>
    </p:spTree>
    <p:extLst>
      <p:ext uri="{BB962C8B-B14F-4D97-AF65-F5344CB8AC3E}">
        <p14:creationId xmlns:p14="http://schemas.microsoft.com/office/powerpoint/2010/main" val="99871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A6D45424-730C-4B3D-96F7-5456E3C9CC6D}"/>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A practicar…</a:t>
            </a:r>
          </a:p>
        </p:txBody>
      </p:sp>
      <p:pic>
        <p:nvPicPr>
          <p:cNvPr id="5" name="Picture 3" descr="\\IISLAFESERVER01\RedirectedFolders\bioestadistica\Desktop\R_computing.gif">
            <a:extLst>
              <a:ext uri="{FF2B5EF4-FFF2-40B4-BE49-F238E27FC236}">
                <a16:creationId xmlns:a16="http://schemas.microsoft.com/office/drawing/2014/main" id="{F073801C-C705-4CFF-A33F-CC284CA8613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83199" y="1449386"/>
            <a:ext cx="3126681" cy="2230366"/>
          </a:xfrm>
          <a:prstGeom prst="rect">
            <a:avLst/>
          </a:prstGeom>
          <a:noFill/>
          <a:extLst>
            <a:ext uri="{909E8E84-426E-40DD-AFC4-6F175D3DCCD1}">
              <a14:hiddenFill xmlns:a14="http://schemas.microsoft.com/office/drawing/2010/main">
                <a:solidFill>
                  <a:srgbClr val="FFFFFF"/>
                </a:solidFill>
              </a14:hiddenFill>
            </a:ext>
          </a:extLst>
        </p:spPr>
      </p:pic>
      <p:sp>
        <p:nvSpPr>
          <p:cNvPr id="6" name="4 CuadroTexto">
            <a:extLst>
              <a:ext uri="{FF2B5EF4-FFF2-40B4-BE49-F238E27FC236}">
                <a16:creationId xmlns:a16="http://schemas.microsoft.com/office/drawing/2014/main" id="{370CFDA8-DB11-458C-8BCD-95A6A718EEEC}"/>
              </a:ext>
            </a:extLst>
          </p:cNvPr>
          <p:cNvSpPr txBox="1"/>
          <p:nvPr/>
        </p:nvSpPr>
        <p:spPr>
          <a:xfrm>
            <a:off x="1154923" y="4056579"/>
            <a:ext cx="3126681" cy="461665"/>
          </a:xfrm>
          <a:prstGeom prst="rect">
            <a:avLst/>
          </a:prstGeom>
          <a:noFill/>
        </p:spPr>
        <p:txBody>
          <a:bodyPr wrap="square" rtlCol="0">
            <a:spAutoFit/>
          </a:bodyPr>
          <a:lstStyle/>
          <a:p>
            <a:r>
              <a:rPr lang="es-ES" sz="2400" dirty="0"/>
              <a:t>Instalación de paquetes</a:t>
            </a:r>
          </a:p>
        </p:txBody>
      </p:sp>
      <p:sp>
        <p:nvSpPr>
          <p:cNvPr id="7" name="4 CuadroTexto">
            <a:extLst>
              <a:ext uri="{FF2B5EF4-FFF2-40B4-BE49-F238E27FC236}">
                <a16:creationId xmlns:a16="http://schemas.microsoft.com/office/drawing/2014/main" id="{4098C080-8DBA-4160-9B3C-51065B712C65}"/>
              </a:ext>
            </a:extLst>
          </p:cNvPr>
          <p:cNvSpPr txBox="1"/>
          <p:nvPr/>
        </p:nvSpPr>
        <p:spPr>
          <a:xfrm>
            <a:off x="1154922" y="4532744"/>
            <a:ext cx="4115897" cy="461665"/>
          </a:xfrm>
          <a:prstGeom prst="rect">
            <a:avLst/>
          </a:prstGeom>
          <a:noFill/>
        </p:spPr>
        <p:txBody>
          <a:bodyPr wrap="square" rtlCol="0">
            <a:spAutoFit/>
          </a:bodyPr>
          <a:lstStyle/>
          <a:p>
            <a:r>
              <a:rPr lang="es-ES" sz="2400" dirty="0"/>
              <a:t>Revisión e inspección de datos</a:t>
            </a:r>
          </a:p>
        </p:txBody>
      </p:sp>
      <p:sp>
        <p:nvSpPr>
          <p:cNvPr id="8" name="4 CuadroTexto">
            <a:extLst>
              <a:ext uri="{FF2B5EF4-FFF2-40B4-BE49-F238E27FC236}">
                <a16:creationId xmlns:a16="http://schemas.microsoft.com/office/drawing/2014/main" id="{5F263789-E9D0-41A8-9037-BEA004F11CC4}"/>
              </a:ext>
            </a:extLst>
          </p:cNvPr>
          <p:cNvSpPr txBox="1"/>
          <p:nvPr/>
        </p:nvSpPr>
        <p:spPr>
          <a:xfrm>
            <a:off x="1154922" y="5008908"/>
            <a:ext cx="6268893" cy="461665"/>
          </a:xfrm>
          <a:prstGeom prst="rect">
            <a:avLst/>
          </a:prstGeom>
          <a:noFill/>
        </p:spPr>
        <p:txBody>
          <a:bodyPr wrap="square" rtlCol="0">
            <a:spAutoFit/>
          </a:bodyPr>
          <a:lstStyle/>
          <a:p>
            <a:r>
              <a:rPr lang="es-ES" sz="2400" dirty="0"/>
              <a:t>Análisis paramétricos (test t y regresión lineal)</a:t>
            </a:r>
          </a:p>
        </p:txBody>
      </p:sp>
      <p:sp>
        <p:nvSpPr>
          <p:cNvPr id="9" name="4 CuadroTexto">
            <a:extLst>
              <a:ext uri="{FF2B5EF4-FFF2-40B4-BE49-F238E27FC236}">
                <a16:creationId xmlns:a16="http://schemas.microsoft.com/office/drawing/2014/main" id="{69522C7B-07ED-40A5-A352-01DC11788C72}"/>
              </a:ext>
            </a:extLst>
          </p:cNvPr>
          <p:cNvSpPr txBox="1"/>
          <p:nvPr/>
        </p:nvSpPr>
        <p:spPr>
          <a:xfrm>
            <a:off x="1154922" y="5485072"/>
            <a:ext cx="7898188" cy="461665"/>
          </a:xfrm>
          <a:prstGeom prst="rect">
            <a:avLst/>
          </a:prstGeom>
          <a:noFill/>
        </p:spPr>
        <p:txBody>
          <a:bodyPr wrap="square" rtlCol="0">
            <a:spAutoFit/>
          </a:bodyPr>
          <a:lstStyle/>
          <a:p>
            <a:r>
              <a:rPr lang="es-ES" sz="2400" dirty="0"/>
              <a:t>Análisis no paramétricos (test de </a:t>
            </a:r>
            <a:r>
              <a:rPr lang="es-ES" sz="2400" dirty="0" err="1"/>
              <a:t>wilcoxon</a:t>
            </a:r>
            <a:r>
              <a:rPr lang="es-ES" sz="2400" dirty="0"/>
              <a:t> y regresión ordinal)</a:t>
            </a:r>
          </a:p>
        </p:txBody>
      </p:sp>
      <p:sp>
        <p:nvSpPr>
          <p:cNvPr id="10" name="4 CuadroTexto">
            <a:extLst>
              <a:ext uri="{FF2B5EF4-FFF2-40B4-BE49-F238E27FC236}">
                <a16:creationId xmlns:a16="http://schemas.microsoft.com/office/drawing/2014/main" id="{87489EE9-12D7-4B3E-A1AB-17BF065EFC84}"/>
              </a:ext>
            </a:extLst>
          </p:cNvPr>
          <p:cNvSpPr txBox="1"/>
          <p:nvPr/>
        </p:nvSpPr>
        <p:spPr>
          <a:xfrm>
            <a:off x="1154922" y="5961237"/>
            <a:ext cx="7898188" cy="461665"/>
          </a:xfrm>
          <a:prstGeom prst="rect">
            <a:avLst/>
          </a:prstGeom>
          <a:noFill/>
        </p:spPr>
        <p:txBody>
          <a:bodyPr wrap="square" rtlCol="0">
            <a:spAutoFit/>
          </a:bodyPr>
          <a:lstStyle/>
          <a:p>
            <a:r>
              <a:rPr lang="es-ES" sz="2400" dirty="0"/>
              <a:t>Paralelización</a:t>
            </a:r>
          </a:p>
        </p:txBody>
      </p:sp>
      <p:pic>
        <p:nvPicPr>
          <p:cNvPr id="1026" name="Picture 2" descr="Image result for check mark">
            <a:extLst>
              <a:ext uri="{FF2B5EF4-FFF2-40B4-BE49-F238E27FC236}">
                <a16:creationId xmlns:a16="http://schemas.microsoft.com/office/drawing/2014/main" id="{218B44C4-D072-4D83-95C4-F1064CEDD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4091830"/>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check mark">
            <a:extLst>
              <a:ext uri="{FF2B5EF4-FFF2-40B4-BE49-F238E27FC236}">
                <a16:creationId xmlns:a16="http://schemas.microsoft.com/office/drawing/2014/main" id="{BEFC0F24-000E-4CF8-AF02-78029B0AE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4584927"/>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check mark">
            <a:extLst>
              <a:ext uri="{FF2B5EF4-FFF2-40B4-BE49-F238E27FC236}">
                <a16:creationId xmlns:a16="http://schemas.microsoft.com/office/drawing/2014/main" id="{8114A02D-FFB2-4FA9-BC4C-2B33F92B1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044159"/>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 mark">
            <a:extLst>
              <a:ext uri="{FF2B5EF4-FFF2-40B4-BE49-F238E27FC236}">
                <a16:creationId xmlns:a16="http://schemas.microsoft.com/office/drawing/2014/main" id="{CA1C371E-D98E-4CC3-A798-747B65425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537950"/>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check mark">
            <a:extLst>
              <a:ext uri="{FF2B5EF4-FFF2-40B4-BE49-F238E27FC236}">
                <a16:creationId xmlns:a16="http://schemas.microsoft.com/office/drawing/2014/main" id="{234F635A-1CE4-4B25-ADFB-BBD9F77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996488"/>
            <a:ext cx="391161" cy="39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91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Alternativas de análisis</a:t>
            </a:r>
          </a:p>
        </p:txBody>
      </p:sp>
      <p:sp>
        <p:nvSpPr>
          <p:cNvPr id="6" name="10 Flecha derecha"/>
          <p:cNvSpPr/>
          <p:nvPr/>
        </p:nvSpPr>
        <p:spPr>
          <a:xfrm>
            <a:off x="554038" y="4700588"/>
            <a:ext cx="431800" cy="3190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7" name="11 Rectángulo"/>
          <p:cNvSpPr/>
          <p:nvPr/>
        </p:nvSpPr>
        <p:spPr>
          <a:xfrm>
            <a:off x="1062038" y="4659313"/>
            <a:ext cx="7567612" cy="400050"/>
          </a:xfrm>
          <a:prstGeom prst="rect">
            <a:avLst/>
          </a:prstGeom>
        </p:spPr>
        <p:txBody>
          <a:bodyPr>
            <a:spAutoFit/>
          </a:bodyPr>
          <a:lstStyle/>
          <a:p>
            <a:pPr eaLnBrk="1" fontAlgn="auto" hangingPunct="1">
              <a:spcBef>
                <a:spcPts val="0"/>
              </a:spcBef>
              <a:spcAft>
                <a:spcPts val="0"/>
              </a:spcAft>
              <a:defRPr/>
            </a:pPr>
            <a:r>
              <a:rPr lang="es-ES" sz="2000" dirty="0">
                <a:latin typeface="+mn-lt"/>
              </a:rPr>
              <a:t>Aplicar test sencillos (test t, </a:t>
            </a:r>
            <a:r>
              <a:rPr lang="es-ES" sz="2000" dirty="0" err="1">
                <a:latin typeface="+mn-lt"/>
              </a:rPr>
              <a:t>chi</a:t>
            </a:r>
            <a:r>
              <a:rPr lang="es-ES" sz="2000" dirty="0">
                <a:latin typeface="+mn-lt"/>
              </a:rPr>
              <a:t>-cuadrado, ANOVA) junto con FDR</a:t>
            </a:r>
            <a:r>
              <a:rPr lang="es-ES" sz="1050" dirty="0">
                <a:latin typeface="+mn-lt"/>
              </a:rPr>
              <a:t> </a:t>
            </a:r>
            <a:endParaRPr lang="es-ES" sz="200" dirty="0">
              <a:latin typeface="+mn-lt"/>
            </a:endParaRPr>
          </a:p>
        </p:txBody>
      </p:sp>
      <p:sp>
        <p:nvSpPr>
          <p:cNvPr id="19463" name="11 Rectángulo"/>
          <p:cNvSpPr>
            <a:spLocks noChangeArrowheads="1"/>
          </p:cNvSpPr>
          <p:nvPr/>
        </p:nvSpPr>
        <p:spPr bwMode="auto">
          <a:xfrm>
            <a:off x="195263" y="1560513"/>
            <a:ext cx="675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Para analizar este tipo de datos existen dos alternativas:</a:t>
            </a:r>
            <a:endParaRPr lang="es-ES" altLang="es-ES" sz="200" b="1"/>
          </a:p>
        </p:txBody>
      </p:sp>
      <p:sp>
        <p:nvSpPr>
          <p:cNvPr id="19464" name="11 Rectángulo"/>
          <p:cNvSpPr>
            <a:spLocks noChangeArrowheads="1"/>
          </p:cNvSpPr>
          <p:nvPr/>
        </p:nvSpPr>
        <p:spPr bwMode="auto">
          <a:xfrm>
            <a:off x="265113" y="2220913"/>
            <a:ext cx="7756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1. Darle la vuelta al problema y utilizar cada gen (miRNA, proteína, etc.) como variable respuesta</a:t>
            </a:r>
            <a:endParaRPr lang="es-ES" altLang="es-ES" sz="200"/>
          </a:p>
        </p:txBody>
      </p:sp>
      <p:sp>
        <p:nvSpPr>
          <p:cNvPr id="11" name="5 CuadroTexto"/>
          <p:cNvSpPr txBox="1">
            <a:spLocks noRot="1" noChangeAspect="1" noMove="1" noResize="1" noEditPoints="1" noAdjustHandles="1" noChangeArrowheads="1" noChangeShapeType="1" noTextEdit="1"/>
          </p:cNvSpPr>
          <p:nvPr/>
        </p:nvSpPr>
        <p:spPr>
          <a:xfrm>
            <a:off x="2766142" y="3966137"/>
            <a:ext cx="2994859" cy="369332"/>
          </a:xfrm>
          <a:prstGeom prst="rect">
            <a:avLst/>
          </a:prstGeom>
          <a:blipFill>
            <a:blip r:embed="rId2"/>
            <a:stretch>
              <a:fillRect t="-10000" r="-815" b="-26667"/>
            </a:stretch>
          </a:blipFill>
        </p:spPr>
        <p:txBody>
          <a:bodyPr/>
          <a:lstStyle/>
          <a:p>
            <a:r>
              <a:rPr lang="es-ES">
                <a:noFill/>
              </a:rPr>
              <a:t> </a:t>
            </a:r>
          </a:p>
        </p:txBody>
      </p:sp>
      <p:sp>
        <p:nvSpPr>
          <p:cNvPr id="12" name="5 CuadroTexto"/>
          <p:cNvSpPr txBox="1">
            <a:spLocks noRot="1" noChangeAspect="1" noMove="1" noResize="1" noEditPoints="1" noAdjustHandles="1" noChangeArrowheads="1" noChangeShapeType="1" noTextEdit="1"/>
          </p:cNvSpPr>
          <p:nvPr/>
        </p:nvSpPr>
        <p:spPr>
          <a:xfrm>
            <a:off x="2186587" y="3053725"/>
            <a:ext cx="3873048" cy="369332"/>
          </a:xfrm>
          <a:prstGeom prst="rect">
            <a:avLst/>
          </a:prstGeom>
          <a:blipFill>
            <a:blip r:embed="rId3"/>
            <a:stretch>
              <a:fillRect b="-11475"/>
            </a:stretch>
          </a:blipFill>
        </p:spPr>
        <p:txBody>
          <a:bodyPr/>
          <a:lstStyle/>
          <a:p>
            <a:r>
              <a:rPr lang="es-ES">
                <a:noFill/>
              </a:rPr>
              <a:t> </a:t>
            </a:r>
          </a:p>
        </p:txBody>
      </p:sp>
      <p:cxnSp>
        <p:nvCxnSpPr>
          <p:cNvPr id="13" name="Conector recto de flecha 12"/>
          <p:cNvCxnSpPr/>
          <p:nvPr/>
        </p:nvCxnSpPr>
        <p:spPr>
          <a:xfrm>
            <a:off x="3436938" y="3422650"/>
            <a:ext cx="1114425" cy="641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3789363" y="3381375"/>
            <a:ext cx="1122362" cy="682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6A450040-8FFD-41F9-B95B-F7892C30E77E}"/>
              </a:ext>
            </a:extLst>
          </p:cNvPr>
          <p:cNvSpPr/>
          <p:nvPr/>
        </p:nvSpPr>
        <p:spPr>
          <a:xfrm>
            <a:off x="265113" y="5571725"/>
            <a:ext cx="6100324" cy="400110"/>
          </a:xfrm>
          <a:prstGeom prst="rect">
            <a:avLst/>
          </a:prstGeom>
        </p:spPr>
        <p:txBody>
          <a:bodyPr wrap="none">
            <a:spAutoFit/>
          </a:bodyPr>
          <a:lstStyle/>
          <a:p>
            <a:r>
              <a:rPr lang="es-ES" sz="2000" dirty="0">
                <a:solidFill>
                  <a:prstClr val="black"/>
                </a:solidFill>
              </a:rPr>
              <a:t>2. Utilizar métodos modernos que nos permitan analizar </a:t>
            </a:r>
            <a:endParaRPr lang="es-ES" sz="2000" dirty="0"/>
          </a:p>
        </p:txBody>
      </p:sp>
      <mc:AlternateContent xmlns:mc="http://schemas.openxmlformats.org/markup-compatibility/2006" xmlns:a14="http://schemas.microsoft.com/office/drawing/2010/main">
        <mc:Choice Requires="a14">
          <p:sp>
            <p:nvSpPr>
              <p:cNvPr id="16" name="5 CuadroTexto">
                <a:extLst>
                  <a:ext uri="{FF2B5EF4-FFF2-40B4-BE49-F238E27FC236}">
                    <a16:creationId xmlns:a16="http://schemas.microsoft.com/office/drawing/2014/main" id="{82AA79FF-AD57-4F05-94FE-7565107946BF}"/>
                  </a:ext>
                </a:extLst>
              </p:cNvPr>
              <p:cNvSpPr txBox="1"/>
              <p:nvPr/>
            </p:nvSpPr>
            <p:spPr>
              <a:xfrm>
                <a:off x="2635117" y="6016811"/>
                <a:ext cx="387304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𝑒𝑛𝑓𝑒𝑟𝑚𝑒𝑑𝑎𝑑</m:t>
                          </m:r>
                        </m:e>
                      </m:d>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0</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𝑔𝑒𝑛</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𝜀</m:t>
                      </m:r>
                    </m:oMath>
                  </m:oMathPara>
                </a14:m>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6" name="5 CuadroTexto">
                <a:extLst>
                  <a:ext uri="{FF2B5EF4-FFF2-40B4-BE49-F238E27FC236}">
                    <a16:creationId xmlns:a16="http://schemas.microsoft.com/office/drawing/2014/main" id="{82AA79FF-AD57-4F05-94FE-7565107946BF}"/>
                  </a:ext>
                </a:extLst>
              </p:cNvPr>
              <p:cNvSpPr txBox="1">
                <a:spLocks noRot="1" noChangeAspect="1" noMove="1" noResize="1" noEditPoints="1" noAdjustHandles="1" noChangeArrowheads="1" noChangeShapeType="1" noTextEdit="1"/>
              </p:cNvSpPr>
              <p:nvPr/>
            </p:nvSpPr>
            <p:spPr>
              <a:xfrm>
                <a:off x="2635117" y="6016811"/>
                <a:ext cx="3873048" cy="369332"/>
              </a:xfrm>
              <a:prstGeom prst="rect">
                <a:avLst/>
              </a:prstGeom>
              <a:blipFill>
                <a:blip r:embed="rId4"/>
                <a:stretch>
                  <a:fillRect b="-13115"/>
                </a:stretch>
              </a:blipFill>
            </p:spPr>
            <p:txBody>
              <a:bodyPr/>
              <a:lstStyle/>
              <a:p>
                <a:r>
                  <a:rPr lang="es-E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Inconvenientes de los test</a:t>
            </a:r>
          </a:p>
        </p:txBody>
      </p:sp>
      <p:sp>
        <p:nvSpPr>
          <p:cNvPr id="23556" name="11 Rectángulo"/>
          <p:cNvSpPr>
            <a:spLocks noChangeArrowheads="1"/>
          </p:cNvSpPr>
          <p:nvPr/>
        </p:nvSpPr>
        <p:spPr bwMode="auto">
          <a:xfrm>
            <a:off x="195263" y="1484313"/>
            <a:ext cx="675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Difícil interpretación e integración de los resultados:</a:t>
            </a:r>
            <a:endParaRPr lang="es-ES" altLang="es-ES" sz="200" b="1"/>
          </a:p>
        </p:txBody>
      </p:sp>
      <p:sp>
        <p:nvSpPr>
          <p:cNvPr id="8" name="9 Flecha derecha"/>
          <p:cNvSpPr/>
          <p:nvPr/>
        </p:nvSpPr>
        <p:spPr>
          <a:xfrm>
            <a:off x="679450" y="2398713"/>
            <a:ext cx="431800" cy="3190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23558" name="10 Rectángulo"/>
          <p:cNvSpPr>
            <a:spLocks noChangeArrowheads="1"/>
          </p:cNvSpPr>
          <p:nvPr/>
        </p:nvSpPr>
        <p:spPr bwMode="auto">
          <a:xfrm>
            <a:off x="1252538" y="2203450"/>
            <a:ext cx="7566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Se obtiene una lista de 24 genes con diferencias estadísticamente significativas entre el grupo sano y el grupo enfermo.</a:t>
            </a:r>
          </a:p>
        </p:txBody>
      </p:sp>
      <p:sp>
        <p:nvSpPr>
          <p:cNvPr id="23559" name="5 CuadroTexto"/>
          <p:cNvSpPr txBox="1">
            <a:spLocks noChangeArrowheads="1"/>
          </p:cNvSpPr>
          <p:nvPr/>
        </p:nvSpPr>
        <p:spPr bwMode="auto">
          <a:xfrm>
            <a:off x="1611313" y="3394075"/>
            <a:ext cx="11144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a:t>FOXA1</a:t>
            </a:r>
          </a:p>
          <a:p>
            <a:pPr eaLnBrk="1" hangingPunct="1"/>
            <a:r>
              <a:rPr lang="es-ES" altLang="es-ES" sz="1600"/>
              <a:t>HEX</a:t>
            </a:r>
          </a:p>
          <a:p>
            <a:pPr eaLnBrk="1" hangingPunct="1"/>
            <a:r>
              <a:rPr lang="es-ES" altLang="es-ES" sz="1600"/>
              <a:t>HNF4a</a:t>
            </a:r>
          </a:p>
          <a:p>
            <a:pPr eaLnBrk="1" hangingPunct="1"/>
            <a:r>
              <a:rPr lang="es-ES" altLang="es-ES" sz="1600"/>
              <a:t>CEBPb</a:t>
            </a:r>
          </a:p>
          <a:p>
            <a:pPr eaLnBrk="1" hangingPunct="1"/>
            <a:r>
              <a:rPr lang="es-ES" altLang="es-ES" sz="1600"/>
              <a:t>COUPTFI</a:t>
            </a:r>
          </a:p>
          <a:p>
            <a:pPr eaLnBrk="1" hangingPunct="1"/>
            <a:r>
              <a:rPr lang="es-ES" altLang="es-ES" sz="1600"/>
              <a:t>CAR</a:t>
            </a:r>
          </a:p>
          <a:p>
            <a:pPr eaLnBrk="1" hangingPunct="1"/>
            <a:r>
              <a:rPr lang="es-ES" altLang="es-ES" sz="1600"/>
              <a:t>…</a:t>
            </a:r>
          </a:p>
        </p:txBody>
      </p:sp>
      <p:sp>
        <p:nvSpPr>
          <p:cNvPr id="23560" name="5 CuadroTexto"/>
          <p:cNvSpPr txBox="1">
            <a:spLocks noChangeArrowheads="1"/>
          </p:cNvSpPr>
          <p:nvPr/>
        </p:nvSpPr>
        <p:spPr bwMode="auto">
          <a:xfrm>
            <a:off x="2619375" y="3413125"/>
            <a:ext cx="11144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a:t>0,001</a:t>
            </a:r>
          </a:p>
          <a:p>
            <a:pPr eaLnBrk="1" hangingPunct="1"/>
            <a:r>
              <a:rPr lang="es-ES" altLang="es-ES" sz="1600"/>
              <a:t>0,008</a:t>
            </a:r>
          </a:p>
          <a:p>
            <a:pPr eaLnBrk="1" hangingPunct="1"/>
            <a:r>
              <a:rPr lang="es-ES" altLang="es-ES" sz="1600"/>
              <a:t>0,036</a:t>
            </a:r>
          </a:p>
          <a:p>
            <a:pPr eaLnBrk="1" hangingPunct="1"/>
            <a:r>
              <a:rPr lang="es-ES" altLang="es-ES" sz="1600"/>
              <a:t>&lt;0,001</a:t>
            </a:r>
          </a:p>
          <a:p>
            <a:pPr eaLnBrk="1" hangingPunct="1"/>
            <a:r>
              <a:rPr lang="es-ES" altLang="es-ES" sz="1600"/>
              <a:t>0,008</a:t>
            </a:r>
          </a:p>
          <a:p>
            <a:pPr eaLnBrk="1" hangingPunct="1"/>
            <a:r>
              <a:rPr lang="es-ES" altLang="es-ES" sz="1600"/>
              <a:t>0,002</a:t>
            </a:r>
          </a:p>
          <a:p>
            <a:pPr eaLnBrk="1" hangingPunct="1"/>
            <a:r>
              <a:rPr lang="es-ES" altLang="es-ES" sz="1600"/>
              <a:t>…</a:t>
            </a:r>
          </a:p>
        </p:txBody>
      </p:sp>
      <p:sp>
        <p:nvSpPr>
          <p:cNvPr id="23561" name="5 CuadroTexto"/>
          <p:cNvSpPr txBox="1">
            <a:spLocks noChangeArrowheads="1"/>
          </p:cNvSpPr>
          <p:nvPr/>
        </p:nvSpPr>
        <p:spPr bwMode="auto">
          <a:xfrm>
            <a:off x="2544763" y="3162300"/>
            <a:ext cx="34718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b="1"/>
              <a:t>p-valor           sentido de la diferencia</a:t>
            </a:r>
          </a:p>
        </p:txBody>
      </p:sp>
      <p:sp>
        <p:nvSpPr>
          <p:cNvPr id="23562" name="5 CuadroTexto"/>
          <p:cNvSpPr txBox="1">
            <a:spLocks noChangeArrowheads="1"/>
          </p:cNvSpPr>
          <p:nvPr/>
        </p:nvSpPr>
        <p:spPr bwMode="auto">
          <a:xfrm>
            <a:off x="3660775" y="3413125"/>
            <a:ext cx="43973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a:t>Enfermo ~ Valores bajos de FOXA1</a:t>
            </a:r>
          </a:p>
          <a:p>
            <a:pPr eaLnBrk="1" hangingPunct="1"/>
            <a:r>
              <a:rPr lang="es-ES" altLang="es-ES" sz="1600"/>
              <a:t>Enfermo ~ Valores bajos de HEX</a:t>
            </a:r>
          </a:p>
          <a:p>
            <a:pPr eaLnBrk="1" hangingPunct="1"/>
            <a:r>
              <a:rPr lang="es-ES" altLang="es-ES" sz="1600"/>
              <a:t>Enfermo ~ Valores bajos de HNF4a</a:t>
            </a:r>
          </a:p>
          <a:p>
            <a:pPr eaLnBrk="1" hangingPunct="1"/>
            <a:r>
              <a:rPr lang="es-ES" altLang="es-ES" sz="1600"/>
              <a:t>Enfermo ~ Valores altos de CEBPb</a:t>
            </a:r>
          </a:p>
          <a:p>
            <a:pPr eaLnBrk="1" hangingPunct="1"/>
            <a:r>
              <a:rPr lang="es-ES" altLang="es-ES" sz="1600"/>
              <a:t>…</a:t>
            </a:r>
          </a:p>
          <a:p>
            <a:pPr eaLnBrk="1" hangingPunct="1"/>
            <a:r>
              <a:rPr lang="es-ES" altLang="es-ES" sz="1600"/>
              <a:t>…</a:t>
            </a:r>
          </a:p>
          <a:p>
            <a:pPr eaLnBrk="1" hangingPunct="1"/>
            <a:r>
              <a:rPr lang="es-ES" altLang="es-ES" sz="1600"/>
              <a:t>…</a:t>
            </a:r>
          </a:p>
        </p:txBody>
      </p:sp>
      <p:sp>
        <p:nvSpPr>
          <p:cNvPr id="23563" name="11 Rectángulo"/>
          <p:cNvSpPr>
            <a:spLocks noChangeArrowheads="1"/>
          </p:cNvSpPr>
          <p:nvPr/>
        </p:nvSpPr>
        <p:spPr bwMode="auto">
          <a:xfrm>
            <a:off x="1493838" y="5732463"/>
            <a:ext cx="675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¿Interpretación de valores bajos de FOXA1 y elevados de HEX?</a:t>
            </a:r>
            <a:endParaRPr lang="es-ES" altLang="es-ES" sz="200"/>
          </a:p>
        </p:txBody>
      </p:sp>
      <p:pic>
        <p:nvPicPr>
          <p:cNvPr id="23564" name="Picture 4" descr="http://www.ottawamagazine.com/wp-content/uploads/2011/09/danger-sign.jpg"/>
          <p:cNvPicPr>
            <a:picLocks noChangeAspect="1" noChangeArrowheads="1"/>
          </p:cNvPicPr>
          <p:nvPr/>
        </p:nvPicPr>
        <p:blipFill>
          <a:blip r:embed="rId2">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809625" y="5629275"/>
            <a:ext cx="660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Modelo vs. test</a:t>
            </a:r>
          </a:p>
        </p:txBody>
      </p:sp>
      <p:sp>
        <p:nvSpPr>
          <p:cNvPr id="24579" name="5 CuadroTexto"/>
          <p:cNvSpPr txBox="1">
            <a:spLocks noChangeArrowheads="1"/>
          </p:cNvSpPr>
          <p:nvPr/>
        </p:nvSpPr>
        <p:spPr bwMode="auto">
          <a:xfrm>
            <a:off x="381000" y="1528763"/>
            <a:ext cx="108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Modelo:</a:t>
            </a:r>
          </a:p>
        </p:txBody>
      </p:sp>
      <p:sp>
        <p:nvSpPr>
          <p:cNvPr id="6" name="9 Flecha derecha"/>
          <p:cNvSpPr/>
          <p:nvPr/>
        </p:nvSpPr>
        <p:spPr>
          <a:xfrm>
            <a:off x="669925" y="2122488"/>
            <a:ext cx="431800" cy="3190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24581" name="10 Rectángulo"/>
          <p:cNvSpPr>
            <a:spLocks noChangeArrowheads="1"/>
          </p:cNvSpPr>
          <p:nvPr/>
        </p:nvSpPr>
        <p:spPr bwMode="auto">
          <a:xfrm>
            <a:off x="1243013" y="1928813"/>
            <a:ext cx="7567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Se obtiene una único modelo predictivo que incluye los genes más relevantes para diferenciar entre grupo esteatósico y grupo control.</a:t>
            </a:r>
          </a:p>
        </p:txBody>
      </p:sp>
      <p:sp>
        <p:nvSpPr>
          <p:cNvPr id="9" name="Rectángulo 8"/>
          <p:cNvSpPr>
            <a:spLocks noRot="1" noChangeAspect="1" noMove="1" noResize="1" noEditPoints="1" noAdjustHandles="1" noChangeArrowheads="1" noChangeShapeType="1" noTextEdit="1"/>
          </p:cNvSpPr>
          <p:nvPr/>
        </p:nvSpPr>
        <p:spPr>
          <a:xfrm>
            <a:off x="650630" y="3209598"/>
            <a:ext cx="7842739" cy="683970"/>
          </a:xfrm>
          <a:prstGeom prst="rect">
            <a:avLst/>
          </a:prstGeom>
          <a:blipFill>
            <a:blip r:embed="rId2"/>
            <a:stretch>
              <a:fillRect/>
            </a:stretch>
          </a:blipFill>
        </p:spPr>
        <p:txBody>
          <a:bodyPr/>
          <a:lstStyle/>
          <a:p>
            <a:r>
              <a:rPr lang="es-ES">
                <a:noFill/>
              </a:rPr>
              <a:t> </a:t>
            </a:r>
          </a:p>
        </p:txBody>
      </p:sp>
      <p:sp>
        <p:nvSpPr>
          <p:cNvPr id="10" name="10 Rectángulo"/>
          <p:cNvSpPr>
            <a:spLocks noChangeArrowheads="1"/>
          </p:cNvSpPr>
          <p:nvPr/>
        </p:nvSpPr>
        <p:spPr bwMode="auto">
          <a:xfrm>
            <a:off x="669925" y="4306888"/>
            <a:ext cx="756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HEX = 0,2;  CEBPb=1,3;  COUPTFI=0,7</a:t>
            </a:r>
          </a:p>
        </p:txBody>
      </p:sp>
      <p:sp>
        <p:nvSpPr>
          <p:cNvPr id="17" name="16 Flecha abajo"/>
          <p:cNvSpPr/>
          <p:nvPr/>
        </p:nvSpPr>
        <p:spPr>
          <a:xfrm>
            <a:off x="4286250" y="4983163"/>
            <a:ext cx="333375" cy="27622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8" name="Rectángulo 17"/>
          <p:cNvSpPr>
            <a:spLocks noRot="1" noChangeAspect="1" noMove="1" noResize="1" noEditPoints="1" noAdjustHandles="1" noChangeArrowheads="1" noChangeShapeType="1" noTextEdit="1"/>
          </p:cNvSpPr>
          <p:nvPr/>
        </p:nvSpPr>
        <p:spPr>
          <a:xfrm>
            <a:off x="3540377" y="5534627"/>
            <a:ext cx="2112758" cy="369332"/>
          </a:xfrm>
          <a:prstGeom prst="rect">
            <a:avLst/>
          </a:prstGeom>
          <a:blipFill>
            <a:blip r:embed="rId3"/>
            <a:stretch>
              <a:fillRect b="-1667"/>
            </a:stretch>
          </a:blipFill>
        </p:spPr>
        <p:txBody>
          <a:bodyPr/>
          <a:lstStyle/>
          <a:p>
            <a:r>
              <a:rPr lang="es-E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379788"/>
            <a:ext cx="4060825" cy="304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3"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El problema de p≥n</a:t>
            </a:r>
          </a:p>
        </p:txBody>
      </p:sp>
      <p:sp>
        <p:nvSpPr>
          <p:cNvPr id="3" name="2 Flecha derecha"/>
          <p:cNvSpPr/>
          <p:nvPr/>
        </p:nvSpPr>
        <p:spPr>
          <a:xfrm>
            <a:off x="468313" y="1768475"/>
            <a:ext cx="43180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25605" name="4 CuadroTexto"/>
          <p:cNvSpPr txBox="1">
            <a:spLocks noChangeArrowheads="1"/>
          </p:cNvSpPr>
          <p:nvPr/>
        </p:nvSpPr>
        <p:spPr bwMode="auto">
          <a:xfrm>
            <a:off x="971550" y="1477963"/>
            <a:ext cx="74168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Si tenemos más variables que observaciones no existen suficientes grados de libertad para poder estimar todos los parámetros del modelo</a:t>
            </a:r>
          </a:p>
        </p:txBody>
      </p:sp>
      <p:sp>
        <p:nvSpPr>
          <p:cNvPr id="6" name="5 CuadroTexto"/>
          <p:cNvSpPr txBox="1">
            <a:spLocks noRot="1" noChangeAspect="1" noMove="1" noResize="1" noEditPoints="1" noAdjustHandles="1" noChangeArrowheads="1" noChangeShapeType="1" noTextEdit="1"/>
          </p:cNvSpPr>
          <p:nvPr/>
        </p:nvSpPr>
        <p:spPr>
          <a:xfrm>
            <a:off x="3555830" y="2518734"/>
            <a:ext cx="1909818" cy="369332"/>
          </a:xfrm>
          <a:prstGeom prst="rect">
            <a:avLst/>
          </a:prstGeom>
          <a:blipFill>
            <a:blip r:embed="rId3"/>
            <a:stretch>
              <a:fillRect b="-13115"/>
            </a:stretch>
          </a:blipFill>
        </p:spPr>
        <p:txBody>
          <a:bodyPr/>
          <a:lstStyle/>
          <a:p>
            <a:r>
              <a:rPr lang="es-ES">
                <a:noFill/>
              </a:rPr>
              <a:t> </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79788"/>
            <a:ext cx="4060825" cy="304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Elipse"/>
          <p:cNvSpPr/>
          <p:nvPr/>
        </p:nvSpPr>
        <p:spPr>
          <a:xfrm>
            <a:off x="684213" y="5295900"/>
            <a:ext cx="360362" cy="336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cxnSp>
        <p:nvCxnSpPr>
          <p:cNvPr id="9" name="8 Conector recto"/>
          <p:cNvCxnSpPr/>
          <p:nvPr/>
        </p:nvCxnSpPr>
        <p:spPr>
          <a:xfrm flipV="1">
            <a:off x="1931988" y="4903788"/>
            <a:ext cx="1492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3424238" y="4175125"/>
            <a:ext cx="0" cy="728663"/>
          </a:xfrm>
          <a:prstGeom prst="line">
            <a:avLst/>
          </a:prstGeom>
        </p:spPr>
        <p:style>
          <a:lnRef idx="1">
            <a:schemeClr val="accent1"/>
          </a:lnRef>
          <a:fillRef idx="0">
            <a:schemeClr val="accent1"/>
          </a:fillRef>
          <a:effectRef idx="0">
            <a:schemeClr val="accent1"/>
          </a:effectRef>
          <a:fontRef idx="minor">
            <a:schemeClr val="tx1"/>
          </a:fontRef>
        </p:style>
      </p:cxnSp>
      <p:sp>
        <p:nvSpPr>
          <p:cNvPr id="12" name="11 CuadroTexto"/>
          <p:cNvSpPr txBox="1">
            <a:spLocks noRot="1" noChangeAspect="1" noMove="1" noResize="1" noEditPoints="1" noAdjustHandles="1" noChangeArrowheads="1" noChangeShapeType="1" noTextEdit="1"/>
          </p:cNvSpPr>
          <p:nvPr/>
        </p:nvSpPr>
        <p:spPr>
          <a:xfrm>
            <a:off x="2472668" y="4816911"/>
            <a:ext cx="505844" cy="369332"/>
          </a:xfrm>
          <a:prstGeom prst="rect">
            <a:avLst/>
          </a:prstGeom>
          <a:blipFill>
            <a:blip r:embed="rId5"/>
            <a:stretch>
              <a:fillRect/>
            </a:stretch>
          </a:blipFill>
        </p:spPr>
        <p:txBody>
          <a:bodyPr/>
          <a:lstStyle/>
          <a:p>
            <a:r>
              <a:rPr lang="es-ES">
                <a:noFill/>
              </a:rPr>
              <a:t> </a:t>
            </a:r>
          </a:p>
        </p:txBody>
      </p:sp>
      <p:sp>
        <p:nvSpPr>
          <p:cNvPr id="20" name="19 CuadroTexto"/>
          <p:cNvSpPr txBox="1">
            <a:spLocks noRot="1" noChangeAspect="1" noMove="1" noResize="1" noEditPoints="1" noAdjustHandles="1" noChangeArrowheads="1" noChangeShapeType="1" noTextEdit="1"/>
          </p:cNvSpPr>
          <p:nvPr/>
        </p:nvSpPr>
        <p:spPr>
          <a:xfrm>
            <a:off x="3375327" y="4354578"/>
            <a:ext cx="505844" cy="369332"/>
          </a:xfrm>
          <a:prstGeom prst="rect">
            <a:avLst/>
          </a:prstGeom>
          <a:blipFill>
            <a:blip r:embed="rId6"/>
            <a:stretch>
              <a:fillRect b="-6557"/>
            </a:stretch>
          </a:blipFill>
        </p:spPr>
        <p:txBody>
          <a:bodyPr/>
          <a:lstStyle/>
          <a:p>
            <a:r>
              <a:rPr lang="es-ES">
                <a:noFill/>
              </a:rPr>
              <a:t> </a:t>
            </a:r>
          </a:p>
        </p:txBody>
      </p:sp>
      <p:sp>
        <p:nvSpPr>
          <p:cNvPr id="21" name="20 Elipse"/>
          <p:cNvSpPr/>
          <p:nvPr/>
        </p:nvSpPr>
        <p:spPr>
          <a:xfrm>
            <a:off x="3195638" y="4724400"/>
            <a:ext cx="360362" cy="336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3" name="12 Rectángulo"/>
          <p:cNvSpPr>
            <a:spLocks noRot="1" noChangeAspect="1" noMove="1" noResize="1" noEditPoints="1" noAdjustHandles="1" noChangeArrowheads="1" noChangeShapeType="1" noTextEdit="1"/>
          </p:cNvSpPr>
          <p:nvPr/>
        </p:nvSpPr>
        <p:spPr>
          <a:xfrm>
            <a:off x="976095" y="5313070"/>
            <a:ext cx="469680" cy="369332"/>
          </a:xfrm>
          <a:prstGeom prst="rect">
            <a:avLst/>
          </a:prstGeom>
          <a:blipFill>
            <a:blip r:embed="rId7"/>
            <a:stretch>
              <a:fillRect b="-13333"/>
            </a:stretch>
          </a:blipFill>
        </p:spPr>
        <p:txBody>
          <a:bodyPr/>
          <a:lstStyle/>
          <a:p>
            <a:r>
              <a:rPr lang="es-ES">
                <a:noFill/>
              </a:rPr>
              <a:t> </a:t>
            </a:r>
          </a:p>
        </p:txBody>
      </p:sp>
      <p:sp>
        <p:nvSpPr>
          <p:cNvPr id="14" name="13 Rectángulo"/>
          <p:cNvSpPr>
            <a:spLocks noRot="1" noChangeAspect="1" noMove="1" noResize="1" noEditPoints="1" noAdjustHandles="1" noChangeArrowheads="1" noChangeShapeType="1" noTextEdit="1"/>
          </p:cNvSpPr>
          <p:nvPr/>
        </p:nvSpPr>
        <p:spPr>
          <a:xfrm>
            <a:off x="3429182" y="4875674"/>
            <a:ext cx="464358" cy="369332"/>
          </a:xfrm>
          <a:prstGeom prst="rect">
            <a:avLst/>
          </a:prstGeom>
          <a:blipFill>
            <a:blip r:embed="rId8"/>
            <a:stretch>
              <a:fillRect b="-13333"/>
            </a:stretch>
          </a:blipFill>
        </p:spPr>
        <p:txBody>
          <a:bodyPr/>
          <a:lstStyle/>
          <a:p>
            <a:r>
              <a:rPr lang="es-ES">
                <a:noFill/>
              </a:rPr>
              <a:t> </a:t>
            </a:r>
          </a:p>
        </p:txBody>
      </p:sp>
      <p:sp>
        <p:nvSpPr>
          <p:cNvPr id="15" name="14 Rectángulo"/>
          <p:cNvSpPr>
            <a:spLocks noRot="1" noChangeAspect="1" noMove="1" noResize="1" noEditPoints="1" noAdjustHandles="1" noChangeArrowheads="1" noChangeShapeType="1" noTextEdit="1"/>
          </p:cNvSpPr>
          <p:nvPr/>
        </p:nvSpPr>
        <p:spPr>
          <a:xfrm>
            <a:off x="1035598" y="3975818"/>
            <a:ext cx="584712" cy="369332"/>
          </a:xfrm>
          <a:prstGeom prst="rect">
            <a:avLst/>
          </a:prstGeom>
          <a:blipFill>
            <a:blip r:embed="rId9"/>
            <a:stretch>
              <a:fillRect b="-6557"/>
            </a:stretch>
          </a:blipFill>
        </p:spPr>
        <p:txBody>
          <a:bodyPr/>
          <a:lstStyle/>
          <a:p>
            <a:r>
              <a:rPr lang="es-ES">
                <a:noFill/>
              </a:rPr>
              <a:t> </a:t>
            </a:r>
          </a:p>
        </p:txBody>
      </p:sp>
      <p:sp>
        <p:nvSpPr>
          <p:cNvPr id="25" name="24 Elipse"/>
          <p:cNvSpPr/>
          <p:nvPr/>
        </p:nvSpPr>
        <p:spPr>
          <a:xfrm>
            <a:off x="1085850" y="3975100"/>
            <a:ext cx="449263" cy="379413"/>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pic>
        <p:nvPicPr>
          <p:cNvPr id="103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0088" y="3402013"/>
            <a:ext cx="4060825" cy="3046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26 Elipse"/>
          <p:cNvSpPr/>
          <p:nvPr/>
        </p:nvSpPr>
        <p:spPr>
          <a:xfrm>
            <a:off x="4762500" y="4892675"/>
            <a:ext cx="284163" cy="287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28" name="27 Rectángulo"/>
          <p:cNvSpPr>
            <a:spLocks noRot="1" noChangeAspect="1" noMove="1" noResize="1" noEditPoints="1" noAdjustHandles="1" noChangeArrowheads="1" noChangeShapeType="1" noTextEdit="1"/>
          </p:cNvSpPr>
          <p:nvPr/>
        </p:nvSpPr>
        <p:spPr>
          <a:xfrm>
            <a:off x="4979709" y="4860679"/>
            <a:ext cx="469680" cy="369332"/>
          </a:xfrm>
          <a:prstGeom prst="rect">
            <a:avLst/>
          </a:prstGeom>
          <a:blipFill>
            <a:blip r:embed="rId11"/>
            <a:stretch>
              <a:fillRect b="-13115"/>
            </a:stretch>
          </a:blipFill>
        </p:spPr>
        <p:txBody>
          <a:bodyPr/>
          <a:lstStyle/>
          <a:p>
            <a:r>
              <a:rPr lang="es-ES">
                <a:noFill/>
              </a:rPr>
              <a:t> </a:t>
            </a:r>
          </a:p>
        </p:txBody>
      </p:sp>
      <p:cxnSp>
        <p:nvCxnSpPr>
          <p:cNvPr id="29" name="28 Conector recto"/>
          <p:cNvCxnSpPr/>
          <p:nvPr/>
        </p:nvCxnSpPr>
        <p:spPr>
          <a:xfrm>
            <a:off x="6540500" y="4468813"/>
            <a:ext cx="6365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flipV="1">
            <a:off x="7177088" y="4232275"/>
            <a:ext cx="0" cy="2349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33 Elipse"/>
          <p:cNvSpPr/>
          <p:nvPr/>
        </p:nvSpPr>
        <p:spPr>
          <a:xfrm>
            <a:off x="7034213" y="4354513"/>
            <a:ext cx="285750"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35" name="34 Rectángulo"/>
          <p:cNvSpPr>
            <a:spLocks noRot="1" noChangeAspect="1" noMove="1" noResize="1" noEditPoints="1" noAdjustHandles="1" noChangeArrowheads="1" noChangeShapeType="1" noTextEdit="1"/>
          </p:cNvSpPr>
          <p:nvPr/>
        </p:nvSpPr>
        <p:spPr>
          <a:xfrm>
            <a:off x="7177177" y="4494986"/>
            <a:ext cx="464358" cy="369332"/>
          </a:xfrm>
          <a:prstGeom prst="rect">
            <a:avLst/>
          </a:prstGeom>
          <a:blipFill>
            <a:blip r:embed="rId12"/>
            <a:stretch>
              <a:fillRect b="-13115"/>
            </a:stretch>
          </a:blipFill>
        </p:spPr>
        <p:txBody>
          <a:bodyPr/>
          <a:lstStyle/>
          <a:p>
            <a:r>
              <a:rPr lang="es-ES">
                <a:noFill/>
              </a:rPr>
              <a:t> </a:t>
            </a:r>
          </a:p>
        </p:txBody>
      </p:sp>
      <p:sp>
        <p:nvSpPr>
          <p:cNvPr id="36" name="35 CuadroTexto"/>
          <p:cNvSpPr txBox="1">
            <a:spLocks noRot="1" noChangeAspect="1" noMove="1" noResize="1" noEditPoints="1" noAdjustHandles="1" noChangeArrowheads="1" noChangeShapeType="1" noTextEdit="1"/>
          </p:cNvSpPr>
          <p:nvPr/>
        </p:nvSpPr>
        <p:spPr>
          <a:xfrm>
            <a:off x="6606024" y="4354578"/>
            <a:ext cx="505844" cy="369332"/>
          </a:xfrm>
          <a:prstGeom prst="rect">
            <a:avLst/>
          </a:prstGeom>
          <a:blipFill>
            <a:blip r:embed="rId13"/>
            <a:stretch>
              <a:fillRect/>
            </a:stretch>
          </a:blipFill>
        </p:spPr>
        <p:txBody>
          <a:bodyPr/>
          <a:lstStyle/>
          <a:p>
            <a:r>
              <a:rPr lang="es-ES">
                <a:noFill/>
              </a:rPr>
              <a:t> </a:t>
            </a:r>
          </a:p>
        </p:txBody>
      </p:sp>
      <p:sp>
        <p:nvSpPr>
          <p:cNvPr id="37" name="36 CuadroTexto"/>
          <p:cNvSpPr txBox="1">
            <a:spLocks noRot="1" noChangeAspect="1" noMove="1" noResize="1" noEditPoints="1" noAdjustHandles="1" noChangeArrowheads="1" noChangeShapeType="1" noTextEdit="1"/>
          </p:cNvSpPr>
          <p:nvPr/>
        </p:nvSpPr>
        <p:spPr>
          <a:xfrm>
            <a:off x="7135691" y="4138593"/>
            <a:ext cx="505844" cy="369332"/>
          </a:xfrm>
          <a:prstGeom prst="rect">
            <a:avLst/>
          </a:prstGeom>
          <a:blipFill>
            <a:blip r:embed="rId14"/>
            <a:stretch>
              <a:fillRect b="-6667"/>
            </a:stretch>
          </a:blipFill>
        </p:spPr>
        <p:txBody>
          <a:bodyPr/>
          <a:lstStyle/>
          <a:p>
            <a:r>
              <a:rPr lang="es-ES">
                <a:noFill/>
              </a:rPr>
              <a:t> </a:t>
            </a:r>
          </a:p>
        </p:txBody>
      </p:sp>
      <p:cxnSp>
        <p:nvCxnSpPr>
          <p:cNvPr id="22" name="21 Conector recto"/>
          <p:cNvCxnSpPr/>
          <p:nvPr/>
        </p:nvCxnSpPr>
        <p:spPr>
          <a:xfrm>
            <a:off x="5572125" y="4679950"/>
            <a:ext cx="0" cy="136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6048375" y="4611688"/>
            <a:ext cx="0" cy="204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7600950" y="4089400"/>
            <a:ext cx="0" cy="49213"/>
          </a:xfrm>
          <a:prstGeom prst="line">
            <a:avLst/>
          </a:prstGeom>
        </p:spPr>
        <p:style>
          <a:lnRef idx="1">
            <a:schemeClr val="accent1"/>
          </a:lnRef>
          <a:fillRef idx="0">
            <a:schemeClr val="accent1"/>
          </a:fillRef>
          <a:effectRef idx="0">
            <a:schemeClr val="accent1"/>
          </a:effectRef>
          <a:fontRef idx="minor">
            <a:schemeClr val="tx1"/>
          </a:fontRef>
        </p:style>
      </p:cxnSp>
      <p:sp>
        <p:nvSpPr>
          <p:cNvPr id="48" name="47 Elipse"/>
          <p:cNvSpPr/>
          <p:nvPr/>
        </p:nvSpPr>
        <p:spPr>
          <a:xfrm>
            <a:off x="5905500" y="4579938"/>
            <a:ext cx="285750" cy="28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33" name="32 Rectángulo"/>
          <p:cNvSpPr>
            <a:spLocks noRot="1" noChangeAspect="1" noMove="1" noResize="1" noEditPoints="1" noAdjustHandles="1" noChangeArrowheads="1" noChangeShapeType="1" noTextEdit="1"/>
          </p:cNvSpPr>
          <p:nvPr/>
        </p:nvSpPr>
        <p:spPr>
          <a:xfrm>
            <a:off x="6064531" y="4688440"/>
            <a:ext cx="350673" cy="369332"/>
          </a:xfrm>
          <a:prstGeom prst="rect">
            <a:avLst/>
          </a:prstGeom>
          <a:blipFill>
            <a:blip r:embed="rId15"/>
            <a:stretch>
              <a:fillRect/>
            </a:stretch>
          </a:blipFill>
        </p:spPr>
        <p:txBody>
          <a:bodyPr/>
          <a:lstStyle/>
          <a:p>
            <a:r>
              <a:rPr lang="es-ES">
                <a:noFill/>
              </a:rPr>
              <a:t> </a:t>
            </a:r>
          </a:p>
        </p:txBody>
      </p:sp>
      <p:sp>
        <p:nvSpPr>
          <p:cNvPr id="25632" name="8 Rectángulo"/>
          <p:cNvSpPr>
            <a:spLocks noChangeArrowheads="1"/>
          </p:cNvSpPr>
          <p:nvPr/>
        </p:nvSpPr>
        <p:spPr bwMode="auto">
          <a:xfrm>
            <a:off x="1874838" y="3073400"/>
            <a:ext cx="6659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No se puede realizar inferencia mediante un modelo clásico. </a:t>
            </a:r>
          </a:p>
        </p:txBody>
      </p:sp>
      <p:pic>
        <p:nvPicPr>
          <p:cNvPr id="25633" name="Picture 4" descr="http://www.ottawamagazine.com/wp-content/uploads/2011/09/danger-sign.jpg"/>
          <p:cNvPicPr>
            <a:picLocks noChangeAspect="1" noChangeArrowheads="1"/>
          </p:cNvPicPr>
          <p:nvPr/>
        </p:nvPicPr>
        <p:blipFill>
          <a:blip r:embed="rId16">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1179513" y="2987675"/>
            <a:ext cx="660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par>
                                <p:cTn id="8" presetID="10" presetClass="entr" presetSubtype="0" fill="hold" nodeType="withEffect">
                                  <p:stCondLst>
                                    <p:cond delay="0"/>
                                  </p:stCondLst>
                                  <p:childTnLst>
                                    <p:set>
                                      <p:cBhvr>
                                        <p:cTn id="9" dur="1" fill="hold">
                                          <p:stCondLst>
                                            <p:cond delay="0"/>
                                          </p:stCondLst>
                                        </p:cTn>
                                        <p:tgtEl>
                                          <p:spTgt spid="1031"/>
                                        </p:tgtEl>
                                        <p:attrNameLst>
                                          <p:attrName>style.visibility</p:attrName>
                                        </p:attrNameLst>
                                      </p:cBhvr>
                                      <p:to>
                                        <p:strVal val="visible"/>
                                      </p:to>
                                    </p:set>
                                    <p:animEffect transition="in" filter="fade">
                                      <p:cBhvr>
                                        <p:cTn id="10" dur="500"/>
                                        <p:tgtEl>
                                          <p:spTgt spid="10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033"/>
                                        </p:tgtEl>
                                        <p:attrNameLst>
                                          <p:attrName>style.visibility</p:attrName>
                                        </p:attrNameLst>
                                      </p:cBhvr>
                                      <p:to>
                                        <p:strVal val="visible"/>
                                      </p:to>
                                    </p:set>
                                    <p:animEffect transition="in" filter="fade">
                                      <p:cBhvr>
                                        <p:cTn id="45" dur="500"/>
                                        <p:tgtEl>
                                          <p:spTgt spid="10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5" grpId="0" animBg="1"/>
      <p:bldP spid="27" grpId="0" animBg="1"/>
      <p:bldP spid="34"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Alternativas de análisis</a:t>
            </a:r>
          </a:p>
        </p:txBody>
      </p:sp>
      <p:sp>
        <p:nvSpPr>
          <p:cNvPr id="6" name="12 Flecha derecha"/>
          <p:cNvSpPr/>
          <p:nvPr/>
        </p:nvSpPr>
        <p:spPr>
          <a:xfrm>
            <a:off x="463550" y="2724150"/>
            <a:ext cx="431800" cy="31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26629" name="Rectángulo 6"/>
          <p:cNvSpPr>
            <a:spLocks noChangeArrowheads="1"/>
          </p:cNvSpPr>
          <p:nvPr/>
        </p:nvSpPr>
        <p:spPr bwMode="auto">
          <a:xfrm>
            <a:off x="1385888" y="3552825"/>
            <a:ext cx="599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FontTx/>
              <a:buChar char="-"/>
            </a:pPr>
            <a:r>
              <a:rPr lang="es-ES" altLang="es-ES"/>
              <a:t>Métodos de proyección o de reducción de dimensión</a:t>
            </a:r>
          </a:p>
          <a:p>
            <a:pPr lvl="1" eaLnBrk="1" hangingPunct="1">
              <a:buFont typeface="Wingdings" panose="05000000000000000000" pitchFamily="2" charset="2"/>
              <a:buChar char="§"/>
            </a:pPr>
            <a:r>
              <a:rPr lang="es-ES" altLang="es-ES"/>
              <a:t>PCR, PLS, sPLS</a:t>
            </a:r>
          </a:p>
          <a:p>
            <a:pPr lvl="1" eaLnBrk="1" hangingPunct="1">
              <a:buFontTx/>
              <a:buChar char="-"/>
            </a:pPr>
            <a:endParaRPr lang="es-ES" altLang="es-ES"/>
          </a:p>
          <a:p>
            <a:pPr eaLnBrk="1" hangingPunct="1">
              <a:buFontTx/>
              <a:buChar char="-"/>
            </a:pPr>
            <a:r>
              <a:rPr lang="es-ES" altLang="es-ES"/>
              <a:t>Métodos de regresión con penalización</a:t>
            </a:r>
          </a:p>
          <a:p>
            <a:pPr lvl="1" eaLnBrk="1" hangingPunct="1">
              <a:buFont typeface="Wingdings" panose="05000000000000000000" pitchFamily="2" charset="2"/>
              <a:buChar char="§"/>
            </a:pPr>
            <a:r>
              <a:rPr lang="es-ES" altLang="es-ES"/>
              <a:t>Regresión ridge, lasso, elastic net</a:t>
            </a:r>
          </a:p>
          <a:p>
            <a:pPr lvl="1" eaLnBrk="1" hangingPunct="1">
              <a:buFontTx/>
              <a:buChar char="-"/>
            </a:pPr>
            <a:endParaRPr lang="es-ES" altLang="es-ES"/>
          </a:p>
          <a:p>
            <a:pPr eaLnBrk="1" hangingPunct="1">
              <a:buFontTx/>
              <a:buChar char="-"/>
            </a:pPr>
            <a:r>
              <a:rPr lang="es-ES" altLang="es-ES"/>
              <a:t>Métodos basados en árboles</a:t>
            </a:r>
          </a:p>
          <a:p>
            <a:pPr lvl="1" eaLnBrk="1" hangingPunct="1">
              <a:buFont typeface="Wingdings" panose="05000000000000000000" pitchFamily="2" charset="2"/>
              <a:buChar char="§"/>
            </a:pPr>
            <a:r>
              <a:rPr lang="es-ES" altLang="es-ES"/>
              <a:t>Random forest, boosting</a:t>
            </a:r>
          </a:p>
        </p:txBody>
      </p:sp>
      <p:sp>
        <p:nvSpPr>
          <p:cNvPr id="26630" name="11 Rectángulo"/>
          <p:cNvSpPr>
            <a:spLocks noChangeArrowheads="1"/>
          </p:cNvSpPr>
          <p:nvPr/>
        </p:nvSpPr>
        <p:spPr bwMode="auto">
          <a:xfrm>
            <a:off x="320675" y="1655763"/>
            <a:ext cx="77565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2. Utilizar métodos que permitan construir modelos con p&gt;&gt;n. </a:t>
            </a:r>
          </a:p>
          <a:p>
            <a:pPr eaLnBrk="1" hangingPunct="1"/>
            <a:endParaRPr lang="es-ES" altLang="es-ES" sz="200" b="1"/>
          </a:p>
        </p:txBody>
      </p:sp>
      <p:sp>
        <p:nvSpPr>
          <p:cNvPr id="26631" name="Rectángulo 8"/>
          <p:cNvSpPr>
            <a:spLocks noChangeArrowheads="1"/>
          </p:cNvSpPr>
          <p:nvPr/>
        </p:nvSpPr>
        <p:spPr bwMode="auto">
          <a:xfrm>
            <a:off x="925513" y="2560638"/>
            <a:ext cx="72929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Estos métodos nos permiten un análisis mucho más completo y resultados mucho más informativos.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proyección</a:t>
            </a:r>
          </a:p>
        </p:txBody>
      </p:sp>
      <p:sp>
        <p:nvSpPr>
          <p:cNvPr id="27652" name="Rectángulo 5"/>
          <p:cNvSpPr>
            <a:spLocks noChangeArrowheads="1"/>
          </p:cNvSpPr>
          <p:nvPr/>
        </p:nvSpPr>
        <p:spPr bwMode="auto">
          <a:xfrm>
            <a:off x="330200" y="1508125"/>
            <a:ext cx="7294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Los métodos de proyección consisten en reducir el problema a estimar M coeficientes en vez de I, con M &lt; I</a:t>
            </a:r>
          </a:p>
        </p:txBody>
      </p:sp>
      <p:sp>
        <p:nvSpPr>
          <p:cNvPr id="27653" name="Rectángulo 6"/>
          <p:cNvSpPr>
            <a:spLocks noChangeArrowheads="1"/>
          </p:cNvSpPr>
          <p:nvPr/>
        </p:nvSpPr>
        <p:spPr bwMode="auto">
          <a:xfrm>
            <a:off x="852488" y="2497138"/>
            <a:ext cx="72945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s-ES" altLang="es-ES" sz="2000"/>
              <a:t>Las nuevas variables son una proyección de las originales en un espacio dimensional inferior</a:t>
            </a:r>
          </a:p>
        </p:txBody>
      </p:sp>
      <p:pic>
        <p:nvPicPr>
          <p:cNvPr id="8" name="Picture 6" descr="http://2.bp.blogspot.com/-_E3cedIfqFE/UF3dejCc1gI/AAAAAAAABRA/ZEsQUVpBgxw/s1600/O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4078288"/>
            <a:ext cx="17716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descr="http://www.homestead.com/~media/elements/Clipart/household/flashligh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91579">
            <a:off x="1049338" y="4740275"/>
            <a:ext cx="663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fiesta.bren.ucsb.edu/~blueoaks/blue%20oak%20tree%20shadow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1488" y="4224338"/>
            <a:ext cx="158908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4 CuadroTexto"/>
          <p:cNvSpPr txBox="1">
            <a:spLocks noChangeArrowheads="1"/>
          </p:cNvSpPr>
          <p:nvPr/>
        </p:nvSpPr>
        <p:spPr bwMode="auto">
          <a:xfrm>
            <a:off x="1752600" y="5764213"/>
            <a:ext cx="2152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Tres variables: x, y, z</a:t>
            </a:r>
          </a:p>
        </p:txBody>
      </p:sp>
      <p:sp>
        <p:nvSpPr>
          <p:cNvPr id="13" name="4 CuadroTexto"/>
          <p:cNvSpPr txBox="1">
            <a:spLocks noChangeArrowheads="1"/>
          </p:cNvSpPr>
          <p:nvPr/>
        </p:nvSpPr>
        <p:spPr bwMode="auto">
          <a:xfrm>
            <a:off x="5445125" y="5764213"/>
            <a:ext cx="2151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Dos variables: x,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proyección</a:t>
            </a:r>
          </a:p>
        </p:txBody>
      </p:sp>
      <p:sp>
        <p:nvSpPr>
          <p:cNvPr id="28676" name="Rectángulo 5"/>
          <p:cNvSpPr>
            <a:spLocks noChangeArrowheads="1"/>
          </p:cNvSpPr>
          <p:nvPr/>
        </p:nvSpPr>
        <p:spPr bwMode="auto">
          <a:xfrm>
            <a:off x="566738" y="1422400"/>
            <a:ext cx="78089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es-ES" altLang="es-ES" sz="2000"/>
              <a:t>La proyección se realiza buscando direcciones que ayuden a explicar o bien las variables explicativas (Principal Component Analysis) o bien la variable respuesta (Partial Least Squares)</a:t>
            </a:r>
          </a:p>
        </p:txBody>
      </p:sp>
      <p:pic>
        <p:nvPicPr>
          <p:cNvPr id="28677" name="Picture 6" descr="http://2.bp.blogspot.com/-_E3cedIfqFE/UF3dejCc1gI/AAAAAAAABRA/ZEsQUVpBgxw/s1600/O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519488"/>
            <a:ext cx="1773238"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0" descr="http://www.homestead.com/~media/elements/Clipart/household/flashligh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91579">
            <a:off x="1125538" y="4181475"/>
            <a:ext cx="663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2" descr="http://fiesta.bren.ucsb.edu/~blueoaks/blue%20oak%20tree%20shadow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688" y="2701925"/>
            <a:ext cx="125888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http://forums.autodesk.com/autodesk/attachments/autodesk/236/1844/2/Shadow-WC-LiveOak_Plan_hig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225" y="4240213"/>
            <a:ext cx="127635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descr="http://www.homestead.com/~media/elements/Clipart/household/flashligh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420536">
            <a:off x="2494756" y="2820194"/>
            <a:ext cx="693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4 CuadroTexto"/>
          <p:cNvSpPr txBox="1">
            <a:spLocks noChangeArrowheads="1"/>
          </p:cNvSpPr>
          <p:nvPr/>
        </p:nvSpPr>
        <p:spPr bwMode="auto">
          <a:xfrm>
            <a:off x="349250" y="5942013"/>
            <a:ext cx="8578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La proyección más informativa respecto de X es la primera. Sin embargo si Y fuera, por ejemplo,  el área de sombra, la proyección más informativa respecto de Y sería la segunda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proyección</a:t>
            </a:r>
          </a:p>
        </p:txBody>
      </p:sp>
      <p:pic>
        <p:nvPicPr>
          <p:cNvPr id="29700" name="Imagen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 y="2592388"/>
            <a:ext cx="3770313"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4 CuadroTexto"/>
          <p:cNvSpPr txBox="1">
            <a:spLocks noChangeArrowheads="1"/>
          </p:cNvSpPr>
          <p:nvPr/>
        </p:nvSpPr>
        <p:spPr bwMode="auto">
          <a:xfrm>
            <a:off x="282575" y="1535113"/>
            <a:ext cx="8578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Proyección de 2500 valores de expresión de miRNAs en tres componentes principales</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rcRect r="51729" b="-3099"/>
          <a:stretch>
            <a:fillRect/>
          </a:stretch>
        </p:blipFill>
        <p:spPr bwMode="auto">
          <a:xfrm>
            <a:off x="5416550" y="2592388"/>
            <a:ext cx="2506663"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12 Flecha derecha"/>
          <p:cNvSpPr/>
          <p:nvPr/>
        </p:nvSpPr>
        <p:spPr>
          <a:xfrm>
            <a:off x="4568825" y="3984625"/>
            <a:ext cx="431800" cy="31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11" name="11 Rectángulo"/>
          <p:cNvSpPr>
            <a:spLocks noChangeArrowheads="1"/>
          </p:cNvSpPr>
          <p:nvPr/>
        </p:nvSpPr>
        <p:spPr bwMode="auto">
          <a:xfrm>
            <a:off x="1625600" y="5822950"/>
            <a:ext cx="67500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En cada componente están representadas todas las variables originales con un determinado peso</a:t>
            </a:r>
            <a:endParaRPr lang="es-ES" altLang="es-ES" sz="200"/>
          </a:p>
        </p:txBody>
      </p:sp>
      <p:pic>
        <p:nvPicPr>
          <p:cNvPr id="29705" name="Picture 4" descr="http://www.ottawamagazine.com/wp-content/uploads/2011/09/danger-sign.jpg"/>
          <p:cNvPicPr>
            <a:picLocks noChangeAspect="1" noChangeArrowheads="1"/>
          </p:cNvPicPr>
          <p:nvPr/>
        </p:nvPicPr>
        <p:blipFill>
          <a:blip r:embed="rId4">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809625" y="5891213"/>
            <a:ext cx="660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Alternativas de análisis</a:t>
            </a:r>
          </a:p>
        </p:txBody>
      </p:sp>
      <p:sp>
        <p:nvSpPr>
          <p:cNvPr id="6" name="10 Flecha derecha"/>
          <p:cNvSpPr/>
          <p:nvPr/>
        </p:nvSpPr>
        <p:spPr>
          <a:xfrm>
            <a:off x="581854" y="4823497"/>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11 Rectángulo"/>
          <p:cNvSpPr/>
          <p:nvPr/>
        </p:nvSpPr>
        <p:spPr>
          <a:xfrm>
            <a:off x="1146894" y="4742777"/>
            <a:ext cx="756736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¿Es la media de expresión del gen X mayor en sanos que en enfermos?</a:t>
            </a:r>
            <a:endParaRPr kumimoji="0" lang="es-ES" sz="2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11 Rectángulo"/>
          <p:cNvSpPr/>
          <p:nvPr/>
        </p:nvSpPr>
        <p:spPr>
          <a:xfrm>
            <a:off x="195102" y="1560527"/>
            <a:ext cx="6750150"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noProof="0" dirty="0">
                <a:ln>
                  <a:noFill/>
                </a:ln>
                <a:solidFill>
                  <a:prstClr val="black"/>
                </a:solidFill>
                <a:effectLst/>
                <a:uLnTx/>
                <a:uFillTx/>
                <a:latin typeface="Calibri"/>
                <a:ea typeface="+mn-ea"/>
                <a:cs typeface="+mn-cs"/>
              </a:rPr>
              <a:t>Para analizar este tipo de datos existen dos alternativas:</a:t>
            </a:r>
            <a:endParaRPr kumimoji="0" lang="es-ES" sz="200" b="1"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11 Rectángulo"/>
          <p:cNvSpPr/>
          <p:nvPr/>
        </p:nvSpPr>
        <p:spPr>
          <a:xfrm>
            <a:off x="265472" y="2221057"/>
            <a:ext cx="7756191"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1. Darle la vuelta al problema y utilizar cada gen (</a:t>
            </a:r>
            <a:r>
              <a:rPr kumimoji="0" lang="es-ES" sz="2000" b="0" i="0" u="none" strike="noStrike" kern="1200" cap="none" spc="0" normalizeH="0" baseline="0" noProof="0" dirty="0" err="1">
                <a:ln>
                  <a:noFill/>
                </a:ln>
                <a:solidFill>
                  <a:prstClr val="black"/>
                </a:solidFill>
                <a:effectLst/>
                <a:uLnTx/>
                <a:uFillTx/>
                <a:latin typeface="Calibri"/>
                <a:ea typeface="+mn-ea"/>
                <a:cs typeface="+mn-cs"/>
              </a:rPr>
              <a:t>miRNA</a:t>
            </a:r>
            <a:r>
              <a:rPr kumimoji="0" lang="es-ES" sz="2000" b="0" i="0" u="none" strike="noStrike" kern="1200" cap="none" spc="0" normalizeH="0" baseline="0" noProof="0" dirty="0">
                <a:ln>
                  <a:noFill/>
                </a:ln>
                <a:solidFill>
                  <a:prstClr val="black"/>
                </a:solidFill>
                <a:effectLst/>
                <a:uLnTx/>
                <a:uFillTx/>
                <a:latin typeface="Calibri"/>
                <a:ea typeface="+mn-ea"/>
                <a:cs typeface="+mn-cs"/>
              </a:rPr>
              <a:t>, proteína, etc.) como variable respuesta</a:t>
            </a:r>
            <a:endParaRPr kumimoji="0" lang="es-ES" sz="200" b="0" i="0" u="none" strike="noStrike" kern="1200" cap="none" spc="0" normalizeH="0" baseline="0" noProof="0" dirty="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1" name="5 CuadroTexto"/>
              <p:cNvSpPr txBox="1"/>
              <p:nvPr/>
            </p:nvSpPr>
            <p:spPr>
              <a:xfrm>
                <a:off x="2901608" y="4101775"/>
                <a:ext cx="299485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m:t>
                            </m:r>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𝑡𝑒𝑠𝑡</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s-E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𝑔𝑒𝑛</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𝑒𝑛𝑓𝑒𝑟𝑚𝑒𝑑𝑎𝑑</m:t>
                    </m:r>
                  </m:oMath>
                </a14:m>
                <a:r>
                  <a:rPr kumimoji="0" lang="es-ES" sz="1800" b="0" i="0" u="none" strike="noStrike" kern="1200" cap="none" spc="0" normalizeH="0" baseline="0" noProof="0" dirty="0">
                    <a:ln>
                      <a:noFill/>
                    </a:ln>
                    <a:solidFill>
                      <a:prstClr val="black"/>
                    </a:solidFill>
                    <a:effectLst/>
                    <a:uLnTx/>
                    <a:uFillTx/>
                    <a:latin typeface="Calibri"/>
                    <a:ea typeface="+mn-ea"/>
                    <a:cs typeface="+mn-cs"/>
                  </a:rPr>
                  <a:t>)</a:t>
                </a:r>
              </a:p>
            </p:txBody>
          </p:sp>
        </mc:Choice>
        <mc:Fallback xmlns="">
          <p:sp>
            <p:nvSpPr>
              <p:cNvPr id="11" name="5 CuadroTexto"/>
              <p:cNvSpPr txBox="1">
                <a:spLocks noRot="1" noChangeAspect="1" noMove="1" noResize="1" noEditPoints="1" noAdjustHandles="1" noChangeArrowheads="1" noChangeShapeType="1" noTextEdit="1"/>
              </p:cNvSpPr>
              <p:nvPr/>
            </p:nvSpPr>
            <p:spPr>
              <a:xfrm>
                <a:off x="2901608" y="4101775"/>
                <a:ext cx="2994859" cy="369332"/>
              </a:xfrm>
              <a:prstGeom prst="rect">
                <a:avLst/>
              </a:prstGeom>
              <a:blipFill>
                <a:blip r:embed="rId2"/>
                <a:stretch>
                  <a:fillRect t="-10000" r="-815" b="-2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5 CuadroTexto"/>
              <p:cNvSpPr txBox="1"/>
              <p:nvPr/>
            </p:nvSpPr>
            <p:spPr>
              <a:xfrm>
                <a:off x="2322053" y="3189363"/>
                <a:ext cx="387304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𝑒𝑛𝑓𝑒𝑟𝑚𝑒𝑑𝑎𝑑</m:t>
                          </m:r>
                        </m:e>
                      </m:d>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0</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𝑔𝑒𝑛</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𝜀</m:t>
                      </m:r>
                    </m:oMath>
                  </m:oMathPara>
                </a14:m>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5 CuadroTexto"/>
              <p:cNvSpPr txBox="1">
                <a:spLocks noRot="1" noChangeAspect="1" noMove="1" noResize="1" noEditPoints="1" noAdjustHandles="1" noChangeArrowheads="1" noChangeShapeType="1" noTextEdit="1"/>
              </p:cNvSpPr>
              <p:nvPr/>
            </p:nvSpPr>
            <p:spPr>
              <a:xfrm>
                <a:off x="2322053" y="3189363"/>
                <a:ext cx="3873048" cy="369332"/>
              </a:xfrm>
              <a:prstGeom prst="rect">
                <a:avLst/>
              </a:prstGeom>
              <a:blipFill>
                <a:blip r:embed="rId3"/>
                <a:stretch>
                  <a:fillRect b="-13115"/>
                </a:stretch>
              </a:blipFill>
            </p:spPr>
            <p:txBody>
              <a:bodyPr/>
              <a:lstStyle/>
              <a:p>
                <a:r>
                  <a:rPr lang="es-ES">
                    <a:noFill/>
                  </a:rPr>
                  <a:t> </a:t>
                </a:r>
              </a:p>
            </p:txBody>
          </p:sp>
        </mc:Fallback>
      </mc:AlternateContent>
      <p:cxnSp>
        <p:nvCxnSpPr>
          <p:cNvPr id="13" name="Conector recto de flecha 12"/>
          <p:cNvCxnSpPr/>
          <p:nvPr/>
        </p:nvCxnSpPr>
        <p:spPr>
          <a:xfrm>
            <a:off x="3571869" y="3558695"/>
            <a:ext cx="1115292" cy="64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H="1">
            <a:off x="3925161" y="3517132"/>
            <a:ext cx="1122218" cy="682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a:extLst>
              <a:ext uri="{FF2B5EF4-FFF2-40B4-BE49-F238E27FC236}">
                <a16:creationId xmlns:a16="http://schemas.microsoft.com/office/drawing/2014/main" id="{6A450040-8FFD-41F9-B95B-F7892C30E77E}"/>
              </a:ext>
            </a:extLst>
          </p:cNvPr>
          <p:cNvSpPr/>
          <p:nvPr/>
        </p:nvSpPr>
        <p:spPr>
          <a:xfrm>
            <a:off x="265472" y="5568445"/>
            <a:ext cx="6100324"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black"/>
                </a:solidFill>
                <a:effectLst/>
                <a:uLnTx/>
                <a:uFillTx/>
                <a:latin typeface="Calibri"/>
                <a:ea typeface="+mn-ea"/>
                <a:cs typeface="+mn-cs"/>
              </a:rPr>
              <a:t>2. Utilizar métodos modernos que nos permitan analizar </a:t>
            </a:r>
          </a:p>
        </p:txBody>
      </p:sp>
      <mc:AlternateContent xmlns:mc="http://schemas.openxmlformats.org/markup-compatibility/2006" xmlns:a14="http://schemas.microsoft.com/office/drawing/2010/main">
        <mc:Choice Requires="a14">
          <p:sp>
            <p:nvSpPr>
              <p:cNvPr id="15" name="5 CuadroTexto">
                <a:extLst>
                  <a:ext uri="{FF2B5EF4-FFF2-40B4-BE49-F238E27FC236}">
                    <a16:creationId xmlns:a16="http://schemas.microsoft.com/office/drawing/2014/main" id="{82AA79FF-AD57-4F05-94FE-7565107946BF}"/>
                  </a:ext>
                </a:extLst>
              </p:cNvPr>
              <p:cNvSpPr txBox="1"/>
              <p:nvPr/>
            </p:nvSpPr>
            <p:spPr>
              <a:xfrm>
                <a:off x="2635476" y="6013531"/>
                <a:ext cx="387304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𝑒𝑛𝑓𝑒𝑟𝑚𝑒𝑑𝑎𝑑</m:t>
                          </m:r>
                        </m:e>
                      </m:d>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0</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𝛽</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𝑔𝑒𝑛</m:t>
                          </m:r>
                        </m:e>
                        <m:sub>
                          <m:r>
                            <a:rPr kumimoji="0" lang="es-E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s-ES" sz="1800" b="0" i="1" u="none" strike="noStrike" kern="1200" cap="none" spc="0" normalizeH="0" baseline="0" noProof="0" smtClean="0">
                          <a:ln>
                            <a:noFill/>
                          </a:ln>
                          <a:solidFill>
                            <a:prstClr val="black"/>
                          </a:solidFill>
                          <a:effectLst/>
                          <a:uLnTx/>
                          <a:uFillTx/>
                          <a:latin typeface="Cambria Math"/>
                          <a:ea typeface="+mn-ea"/>
                          <a:cs typeface="+mn-cs"/>
                        </a:rPr>
                        <m:t>+</m:t>
                      </m:r>
                      <m:r>
                        <a:rPr kumimoji="0" lang="es-ES" sz="1800" b="0" i="1" u="none" strike="noStrike" kern="1200" cap="none" spc="0" normalizeH="0" baseline="0" noProof="0" smtClean="0">
                          <a:ln>
                            <a:noFill/>
                          </a:ln>
                          <a:solidFill>
                            <a:prstClr val="black"/>
                          </a:solidFill>
                          <a:effectLst/>
                          <a:uLnTx/>
                          <a:uFillTx/>
                          <a:latin typeface="Cambria Math"/>
                          <a:ea typeface="Cambria Math"/>
                          <a:cs typeface="+mn-cs"/>
                        </a:rPr>
                        <m:t>𝜀</m:t>
                      </m:r>
                    </m:oMath>
                  </m:oMathPara>
                </a14:m>
                <a:endParaRPr kumimoji="0" lang="es-E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5" name="5 CuadroTexto">
                <a:extLst>
                  <a:ext uri="{FF2B5EF4-FFF2-40B4-BE49-F238E27FC236}">
                    <a16:creationId xmlns:a16="http://schemas.microsoft.com/office/drawing/2014/main" id="{82AA79FF-AD57-4F05-94FE-7565107946BF}"/>
                  </a:ext>
                </a:extLst>
              </p:cNvPr>
              <p:cNvSpPr txBox="1">
                <a:spLocks noRot="1" noChangeAspect="1" noMove="1" noResize="1" noEditPoints="1" noAdjustHandles="1" noChangeArrowheads="1" noChangeShapeType="1" noTextEdit="1"/>
              </p:cNvSpPr>
              <p:nvPr/>
            </p:nvSpPr>
            <p:spPr>
              <a:xfrm>
                <a:off x="2635476" y="6013531"/>
                <a:ext cx="3873048" cy="369332"/>
              </a:xfrm>
              <a:prstGeom prst="rect">
                <a:avLst/>
              </a:prstGeom>
              <a:blipFill>
                <a:blip r:embed="rId4"/>
                <a:stretch>
                  <a:fillRect b="-13115"/>
                </a:stretch>
              </a:blipFill>
            </p:spPr>
            <p:txBody>
              <a:bodyPr/>
              <a:lstStyle/>
              <a:p>
                <a:r>
                  <a:rPr lang="es-ES">
                    <a:noFill/>
                  </a:rPr>
                  <a:t> </a:t>
                </a:r>
              </a:p>
            </p:txBody>
          </p:sp>
        </mc:Fallback>
      </mc:AlternateContent>
    </p:spTree>
    <p:extLst>
      <p:ext uri="{BB962C8B-B14F-4D97-AF65-F5344CB8AC3E}">
        <p14:creationId xmlns:p14="http://schemas.microsoft.com/office/powerpoint/2010/main" val="266009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sp>
        <p:nvSpPr>
          <p:cNvPr id="32771" name="21 CuadroTexto"/>
          <p:cNvSpPr txBox="1">
            <a:spLocks noChangeArrowheads="1"/>
          </p:cNvSpPr>
          <p:nvPr/>
        </p:nvSpPr>
        <p:spPr bwMode="auto">
          <a:xfrm>
            <a:off x="982663" y="1485900"/>
            <a:ext cx="7488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400"/>
              <a:t>Un modelo debe explicar la población, no la muestra</a:t>
            </a:r>
          </a:p>
        </p:txBody>
      </p:sp>
      <p:sp>
        <p:nvSpPr>
          <p:cNvPr id="2" name="1 Flecha derecha"/>
          <p:cNvSpPr/>
          <p:nvPr/>
        </p:nvSpPr>
        <p:spPr>
          <a:xfrm>
            <a:off x="546100" y="1557338"/>
            <a:ext cx="360363" cy="319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32773" name="AutoShape 2" descr="model complexity"/>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s-ES" altLang="es-ES"/>
          </a:p>
        </p:txBody>
      </p:sp>
      <p:sp>
        <p:nvSpPr>
          <p:cNvPr id="32774" name="AutoShape 4" descr="model complexity"/>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s-ES" altLang="es-ES"/>
          </a:p>
        </p:txBody>
      </p:sp>
      <p:pic>
        <p:nvPicPr>
          <p:cNvPr id="3277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2447925"/>
            <a:ext cx="4354513" cy="28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6" name="23 CuadroTexto"/>
          <p:cNvSpPr txBox="1">
            <a:spLocks noChangeArrowheads="1"/>
          </p:cNvSpPr>
          <p:nvPr/>
        </p:nvSpPr>
        <p:spPr bwMode="auto">
          <a:xfrm>
            <a:off x="2698750" y="4697413"/>
            <a:ext cx="935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Error en la muestra</a:t>
            </a:r>
          </a:p>
        </p:txBody>
      </p:sp>
      <p:sp>
        <p:nvSpPr>
          <p:cNvPr id="32777" name="35 CuadroTexto"/>
          <p:cNvSpPr txBox="1">
            <a:spLocks noChangeArrowheads="1"/>
          </p:cNvSpPr>
          <p:nvPr/>
        </p:nvSpPr>
        <p:spPr bwMode="auto">
          <a:xfrm>
            <a:off x="4148138" y="360045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Error en la población</a:t>
            </a:r>
          </a:p>
        </p:txBody>
      </p:sp>
      <p:sp>
        <p:nvSpPr>
          <p:cNvPr id="32778" name="36 CuadroTexto"/>
          <p:cNvSpPr txBox="1">
            <a:spLocks noChangeArrowheads="1"/>
          </p:cNvSpPr>
          <p:nvPr/>
        </p:nvSpPr>
        <p:spPr bwMode="auto">
          <a:xfrm rot="-5400000">
            <a:off x="584994" y="3663157"/>
            <a:ext cx="2447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b="1"/>
              <a:t>Error en las predicciones</a:t>
            </a:r>
          </a:p>
        </p:txBody>
      </p:sp>
      <p:sp>
        <p:nvSpPr>
          <p:cNvPr id="32779" name="37 CuadroTexto"/>
          <p:cNvSpPr txBox="1">
            <a:spLocks noChangeArrowheads="1"/>
          </p:cNvSpPr>
          <p:nvPr/>
        </p:nvSpPr>
        <p:spPr bwMode="auto">
          <a:xfrm>
            <a:off x="2986088" y="5281613"/>
            <a:ext cx="2447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b="1"/>
              <a:t>Complejidad del modelo</a:t>
            </a:r>
          </a:p>
        </p:txBody>
      </p:sp>
      <p:sp>
        <p:nvSpPr>
          <p:cNvPr id="39" name="38 Flecha derecha"/>
          <p:cNvSpPr/>
          <p:nvPr/>
        </p:nvSpPr>
        <p:spPr>
          <a:xfrm rot="14137680">
            <a:off x="4086225" y="4406900"/>
            <a:ext cx="293688" cy="236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32781" name="39 CuadroTexto"/>
          <p:cNvSpPr txBox="1">
            <a:spLocks noChangeArrowheads="1"/>
          </p:cNvSpPr>
          <p:nvPr/>
        </p:nvSpPr>
        <p:spPr bwMode="auto">
          <a:xfrm>
            <a:off x="4329113" y="4508500"/>
            <a:ext cx="93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Óptimo</a:t>
            </a:r>
          </a:p>
        </p:txBody>
      </p:sp>
      <p:sp>
        <p:nvSpPr>
          <p:cNvPr id="41" name="40 CuadroTexto"/>
          <p:cNvSpPr txBox="1">
            <a:spLocks noChangeArrowheads="1"/>
          </p:cNvSpPr>
          <p:nvPr/>
        </p:nvSpPr>
        <p:spPr bwMode="auto">
          <a:xfrm>
            <a:off x="254000" y="5905500"/>
            <a:ext cx="3789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Equilibrio entre sesgo y varianza: </a:t>
            </a:r>
          </a:p>
        </p:txBody>
      </p:sp>
      <p:sp>
        <p:nvSpPr>
          <p:cNvPr id="3" name="Forma libre 2"/>
          <p:cNvSpPr/>
          <p:nvPr/>
        </p:nvSpPr>
        <p:spPr>
          <a:xfrm>
            <a:off x="2238375" y="3190875"/>
            <a:ext cx="3910013" cy="1627188"/>
          </a:xfrm>
          <a:custGeom>
            <a:avLst/>
            <a:gdLst>
              <a:gd name="connsiteX0" fmla="*/ 141249 w 3910361"/>
              <a:gd name="connsiteY0" fmla="*/ 156117 h 1628078"/>
              <a:gd name="connsiteX1" fmla="*/ 1940312 w 3910361"/>
              <a:gd name="connsiteY1" fmla="*/ 1628078 h 1628078"/>
              <a:gd name="connsiteX2" fmla="*/ 3910361 w 3910361"/>
              <a:gd name="connsiteY2" fmla="*/ 1546302 h 1628078"/>
              <a:gd name="connsiteX3" fmla="*/ 3843454 w 3910361"/>
              <a:gd name="connsiteY3" fmla="*/ 52039 h 1628078"/>
              <a:gd name="connsiteX4" fmla="*/ 0 w 3910361"/>
              <a:gd name="connsiteY4" fmla="*/ 0 h 1628078"/>
              <a:gd name="connsiteX5" fmla="*/ 141249 w 3910361"/>
              <a:gd name="connsiteY5" fmla="*/ 156117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0361" h="1628078">
                <a:moveTo>
                  <a:pt x="141249" y="156117"/>
                </a:moveTo>
                <a:lnTo>
                  <a:pt x="1940312" y="1628078"/>
                </a:lnTo>
                <a:lnTo>
                  <a:pt x="3910361" y="1546302"/>
                </a:lnTo>
                <a:lnTo>
                  <a:pt x="3843454" y="52039"/>
                </a:lnTo>
                <a:lnTo>
                  <a:pt x="0" y="0"/>
                </a:lnTo>
                <a:lnTo>
                  <a:pt x="141249" y="156117"/>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4" name="CuadroTexto 3"/>
          <p:cNvSpPr txBox="1">
            <a:spLocks noRot="1" noChangeAspect="1" noMove="1" noResize="1" noEditPoints="1" noAdjustHandles="1" noChangeArrowheads="1" noChangeShapeType="1" noTextEdit="1"/>
          </p:cNvSpPr>
          <p:nvPr/>
        </p:nvSpPr>
        <p:spPr>
          <a:xfrm>
            <a:off x="3764145" y="5976408"/>
            <a:ext cx="5189562" cy="276999"/>
          </a:xfrm>
          <a:prstGeom prst="rect">
            <a:avLst/>
          </a:prstGeom>
          <a:blipFill>
            <a:blip r:embed="rId3"/>
            <a:stretch>
              <a:fillRect l="-587" t="-4348" r="-587" b="-32609"/>
            </a:stretch>
          </a:blipFill>
        </p:spPr>
        <p:txBody>
          <a:bodyPr/>
          <a:lstStyle/>
          <a:p>
            <a:r>
              <a:rPr lang="es-ES">
                <a:noFill/>
              </a:rPr>
              <a:t> </a:t>
            </a:r>
          </a:p>
        </p:txBody>
      </p:sp>
      <p:cxnSp>
        <p:nvCxnSpPr>
          <p:cNvPr id="6" name="Conector recto de flecha 5"/>
          <p:cNvCxnSpPr>
            <a:stCxn id="32775" idx="0"/>
          </p:cNvCxnSpPr>
          <p:nvPr/>
        </p:nvCxnSpPr>
        <p:spPr>
          <a:xfrm flipH="1">
            <a:off x="2079625" y="2447925"/>
            <a:ext cx="2076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recto de flecha 20"/>
          <p:cNvCxnSpPr/>
          <p:nvPr/>
        </p:nvCxnSpPr>
        <p:spPr>
          <a:xfrm>
            <a:off x="4148138" y="2447925"/>
            <a:ext cx="20748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23 CuadroTexto"/>
          <p:cNvSpPr txBox="1">
            <a:spLocks noChangeArrowheads="1"/>
          </p:cNvSpPr>
          <p:nvPr/>
        </p:nvSpPr>
        <p:spPr bwMode="auto">
          <a:xfrm>
            <a:off x="1978025" y="1979613"/>
            <a:ext cx="1281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Sesgo elevado</a:t>
            </a:r>
          </a:p>
          <a:p>
            <a:pPr eaLnBrk="1" hangingPunct="1"/>
            <a:r>
              <a:rPr lang="es-ES" altLang="es-ES" sz="1200"/>
              <a:t>Varianza baja</a:t>
            </a:r>
          </a:p>
        </p:txBody>
      </p:sp>
      <p:sp>
        <p:nvSpPr>
          <p:cNvPr id="25" name="23 CuadroTexto"/>
          <p:cNvSpPr txBox="1">
            <a:spLocks noChangeArrowheads="1"/>
          </p:cNvSpPr>
          <p:nvPr/>
        </p:nvSpPr>
        <p:spPr bwMode="auto">
          <a:xfrm>
            <a:off x="4941888" y="1992313"/>
            <a:ext cx="1281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s-ES" altLang="es-ES" sz="1200"/>
              <a:t>Sesgo bajo</a:t>
            </a:r>
          </a:p>
          <a:p>
            <a:pPr algn="r" eaLnBrk="1" hangingPunct="1"/>
            <a:r>
              <a:rPr lang="es-ES" altLang="es-ES" sz="1200"/>
              <a:t>Varianza elevada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3" grpId="0"/>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sp>
        <p:nvSpPr>
          <p:cNvPr id="33796" name="Rectángulo 5"/>
          <p:cNvSpPr>
            <a:spLocks noChangeArrowheads="1"/>
          </p:cNvSpPr>
          <p:nvPr/>
        </p:nvSpPr>
        <p:spPr bwMode="auto">
          <a:xfrm>
            <a:off x="236538" y="1331913"/>
            <a:ext cx="3382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b="1"/>
              <a:t>Ejemplo equilibro sesgo-varianza:</a:t>
            </a:r>
          </a:p>
        </p:txBody>
      </p:sp>
      <p:pic>
        <p:nvPicPr>
          <p:cNvPr id="33797" name="Imagen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663" y="1752600"/>
            <a:ext cx="297180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Imagen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3075" y="1760538"/>
            <a:ext cx="2973388"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Imagen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84875" y="1768475"/>
            <a:ext cx="2973388"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35 CuadroTexto"/>
          <p:cNvSpPr txBox="1">
            <a:spLocks noChangeArrowheads="1"/>
          </p:cNvSpPr>
          <p:nvPr/>
        </p:nvSpPr>
        <p:spPr bwMode="auto">
          <a:xfrm>
            <a:off x="449263" y="2155825"/>
            <a:ext cx="1016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32,3</a:t>
            </a:r>
          </a:p>
        </p:txBody>
      </p:sp>
      <p:sp>
        <p:nvSpPr>
          <p:cNvPr id="33801" name="35 CuadroTexto"/>
          <p:cNvSpPr txBox="1">
            <a:spLocks noChangeArrowheads="1"/>
          </p:cNvSpPr>
          <p:nvPr/>
        </p:nvSpPr>
        <p:spPr bwMode="auto">
          <a:xfrm>
            <a:off x="3367088" y="2155825"/>
            <a:ext cx="10175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17,9</a:t>
            </a:r>
          </a:p>
        </p:txBody>
      </p:sp>
      <p:sp>
        <p:nvSpPr>
          <p:cNvPr id="33802" name="35 CuadroTexto"/>
          <p:cNvSpPr txBox="1">
            <a:spLocks noChangeArrowheads="1"/>
          </p:cNvSpPr>
          <p:nvPr/>
        </p:nvSpPr>
        <p:spPr bwMode="auto">
          <a:xfrm>
            <a:off x="6338888" y="2155825"/>
            <a:ext cx="10175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15,8</a:t>
            </a:r>
          </a:p>
        </p:txBody>
      </p:sp>
      <p:pic>
        <p:nvPicPr>
          <p:cNvPr id="14" name="Imagen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3663" y="3971925"/>
            <a:ext cx="2973387"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35 CuadroTexto"/>
          <p:cNvSpPr txBox="1">
            <a:spLocks noChangeArrowheads="1"/>
          </p:cNvSpPr>
          <p:nvPr/>
        </p:nvSpPr>
        <p:spPr bwMode="auto">
          <a:xfrm>
            <a:off x="449263" y="4367213"/>
            <a:ext cx="10160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32,5</a:t>
            </a:r>
          </a:p>
        </p:txBody>
      </p:sp>
      <p:pic>
        <p:nvPicPr>
          <p:cNvPr id="16" name="Imagen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971925"/>
            <a:ext cx="2973387"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35 CuadroTexto"/>
          <p:cNvSpPr txBox="1">
            <a:spLocks noChangeArrowheads="1"/>
          </p:cNvSpPr>
          <p:nvPr/>
        </p:nvSpPr>
        <p:spPr bwMode="auto">
          <a:xfrm>
            <a:off x="3367088" y="4367213"/>
            <a:ext cx="10175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20,5</a:t>
            </a:r>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84875" y="3971925"/>
            <a:ext cx="2973388"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35 CuadroTexto"/>
          <p:cNvSpPr txBox="1">
            <a:spLocks noChangeArrowheads="1"/>
          </p:cNvSpPr>
          <p:nvPr/>
        </p:nvSpPr>
        <p:spPr bwMode="auto">
          <a:xfrm>
            <a:off x="6338888" y="4376738"/>
            <a:ext cx="10175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RMSE = 25,1</a:t>
            </a:r>
          </a:p>
        </p:txBody>
      </p:sp>
      <p:sp>
        <p:nvSpPr>
          <p:cNvPr id="20" name="21 CuadroTexto"/>
          <p:cNvSpPr txBox="1">
            <a:spLocks noChangeArrowheads="1"/>
          </p:cNvSpPr>
          <p:nvPr/>
        </p:nvSpPr>
        <p:spPr bwMode="auto">
          <a:xfrm>
            <a:off x="733425" y="6269038"/>
            <a:ext cx="8145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400"/>
              <a:t>¡El error del modelo complejo estaba muy infraestimado!</a:t>
            </a:r>
          </a:p>
        </p:txBody>
      </p:sp>
      <p:sp>
        <p:nvSpPr>
          <p:cNvPr id="21" name="1 Flecha derecha"/>
          <p:cNvSpPr/>
          <p:nvPr/>
        </p:nvSpPr>
        <p:spPr>
          <a:xfrm>
            <a:off x="320675" y="6337300"/>
            <a:ext cx="360363" cy="320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sp>
        <p:nvSpPr>
          <p:cNvPr id="34819" name="AutoShape 2" descr="model complexity"/>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s-ES" altLang="es-ES"/>
          </a:p>
        </p:txBody>
      </p:sp>
      <p:sp>
        <p:nvSpPr>
          <p:cNvPr id="34820" name="AutoShape 4" descr="model complexity"/>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s-ES" altLang="es-ES"/>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2540000"/>
            <a:ext cx="4354513" cy="287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822" name="23 CuadroTexto"/>
          <p:cNvSpPr txBox="1">
            <a:spLocks noChangeArrowheads="1"/>
          </p:cNvSpPr>
          <p:nvPr/>
        </p:nvSpPr>
        <p:spPr bwMode="auto">
          <a:xfrm>
            <a:off x="2698750" y="4787900"/>
            <a:ext cx="935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Error en la muestra</a:t>
            </a:r>
          </a:p>
        </p:txBody>
      </p:sp>
      <p:sp>
        <p:nvSpPr>
          <p:cNvPr id="34823" name="35 CuadroTexto"/>
          <p:cNvSpPr txBox="1">
            <a:spLocks noChangeArrowheads="1"/>
          </p:cNvSpPr>
          <p:nvPr/>
        </p:nvSpPr>
        <p:spPr bwMode="auto">
          <a:xfrm>
            <a:off x="4148138" y="3690938"/>
            <a:ext cx="93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Error en la población</a:t>
            </a:r>
          </a:p>
        </p:txBody>
      </p:sp>
      <p:sp>
        <p:nvSpPr>
          <p:cNvPr id="34824" name="36 CuadroTexto"/>
          <p:cNvSpPr txBox="1">
            <a:spLocks noChangeArrowheads="1"/>
          </p:cNvSpPr>
          <p:nvPr/>
        </p:nvSpPr>
        <p:spPr bwMode="auto">
          <a:xfrm rot="-5400000">
            <a:off x="584994" y="3753644"/>
            <a:ext cx="2447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b="1"/>
              <a:t>Error en las predicciones</a:t>
            </a:r>
          </a:p>
        </p:txBody>
      </p:sp>
      <p:sp>
        <p:nvSpPr>
          <p:cNvPr id="34825" name="37 CuadroTexto"/>
          <p:cNvSpPr txBox="1">
            <a:spLocks noChangeArrowheads="1"/>
          </p:cNvSpPr>
          <p:nvPr/>
        </p:nvSpPr>
        <p:spPr bwMode="auto">
          <a:xfrm>
            <a:off x="2986088" y="5373688"/>
            <a:ext cx="2447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600" b="1"/>
              <a:t>Complejidad del modelo</a:t>
            </a:r>
          </a:p>
        </p:txBody>
      </p:sp>
      <p:sp>
        <p:nvSpPr>
          <p:cNvPr id="39" name="38 Flecha derecha"/>
          <p:cNvSpPr/>
          <p:nvPr/>
        </p:nvSpPr>
        <p:spPr>
          <a:xfrm rot="14137680">
            <a:off x="5219700" y="4268788"/>
            <a:ext cx="293687" cy="236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s-ES"/>
          </a:p>
        </p:txBody>
      </p:sp>
      <p:cxnSp>
        <p:nvCxnSpPr>
          <p:cNvPr id="6" name="Conector recto de flecha 5"/>
          <p:cNvCxnSpPr>
            <a:stCxn id="34821" idx="0"/>
          </p:cNvCxnSpPr>
          <p:nvPr/>
        </p:nvCxnSpPr>
        <p:spPr>
          <a:xfrm flipH="1">
            <a:off x="2079625" y="2540000"/>
            <a:ext cx="2076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ector recto de flecha 20"/>
          <p:cNvCxnSpPr/>
          <p:nvPr/>
        </p:nvCxnSpPr>
        <p:spPr>
          <a:xfrm>
            <a:off x="4148138" y="2540000"/>
            <a:ext cx="20748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830" name="23 CuadroTexto"/>
          <p:cNvSpPr txBox="1">
            <a:spLocks noChangeArrowheads="1"/>
          </p:cNvSpPr>
          <p:nvPr/>
        </p:nvSpPr>
        <p:spPr bwMode="auto">
          <a:xfrm>
            <a:off x="1978025" y="2070100"/>
            <a:ext cx="128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Sesgo elevado</a:t>
            </a:r>
          </a:p>
          <a:p>
            <a:pPr eaLnBrk="1" hangingPunct="1"/>
            <a:r>
              <a:rPr lang="es-ES" altLang="es-ES" sz="1200"/>
              <a:t>Varianza baja</a:t>
            </a:r>
          </a:p>
        </p:txBody>
      </p:sp>
      <p:sp>
        <p:nvSpPr>
          <p:cNvPr id="34831" name="23 CuadroTexto"/>
          <p:cNvSpPr txBox="1">
            <a:spLocks noChangeArrowheads="1"/>
          </p:cNvSpPr>
          <p:nvPr/>
        </p:nvSpPr>
        <p:spPr bwMode="auto">
          <a:xfrm>
            <a:off x="4941888" y="2082800"/>
            <a:ext cx="1281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s-ES" altLang="es-ES" sz="1200"/>
              <a:t>Sesgo bajo</a:t>
            </a:r>
          </a:p>
          <a:p>
            <a:pPr algn="r" eaLnBrk="1" hangingPunct="1"/>
            <a:r>
              <a:rPr lang="es-ES" altLang="es-ES" sz="1200"/>
              <a:t>Varianza elevada</a:t>
            </a:r>
          </a:p>
        </p:txBody>
      </p:sp>
      <p:sp>
        <p:nvSpPr>
          <p:cNvPr id="34832" name="35 CuadroTexto"/>
          <p:cNvSpPr txBox="1">
            <a:spLocks noChangeArrowheads="1"/>
          </p:cNvSpPr>
          <p:nvPr/>
        </p:nvSpPr>
        <p:spPr bwMode="auto">
          <a:xfrm>
            <a:off x="5084763" y="4570413"/>
            <a:ext cx="13573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Modelo original</a:t>
            </a:r>
          </a:p>
        </p:txBody>
      </p:sp>
      <p:sp>
        <p:nvSpPr>
          <p:cNvPr id="34833" name="21 CuadroTexto"/>
          <p:cNvSpPr txBox="1">
            <a:spLocks noChangeArrowheads="1"/>
          </p:cNvSpPr>
          <p:nvPr/>
        </p:nvSpPr>
        <p:spPr bwMode="auto">
          <a:xfrm>
            <a:off x="266700" y="1300163"/>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Al trabajar con datos ómicos los modelos serán siempre demasiado complejos (muchas variables para pocas observaciones)</a:t>
            </a:r>
          </a:p>
        </p:txBody>
      </p:sp>
      <p:sp>
        <p:nvSpPr>
          <p:cNvPr id="28" name="38 Flecha derecha"/>
          <p:cNvSpPr/>
          <p:nvPr/>
        </p:nvSpPr>
        <p:spPr>
          <a:xfrm rot="14137680">
            <a:off x="4001294" y="4490244"/>
            <a:ext cx="293687" cy="2381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29" name="35 CuadroTexto"/>
          <p:cNvSpPr txBox="1">
            <a:spLocks noChangeArrowheads="1"/>
          </p:cNvSpPr>
          <p:nvPr/>
        </p:nvSpPr>
        <p:spPr bwMode="auto">
          <a:xfrm>
            <a:off x="4078288" y="4752975"/>
            <a:ext cx="15446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1200"/>
              <a:t>Modelo penalizado</a:t>
            </a:r>
          </a:p>
        </p:txBody>
      </p:sp>
      <p:sp>
        <p:nvSpPr>
          <p:cNvPr id="34836" name="21 CuadroTexto"/>
          <p:cNvSpPr txBox="1">
            <a:spLocks noChangeArrowheads="1"/>
          </p:cNvSpPr>
          <p:nvPr/>
        </p:nvSpPr>
        <p:spPr bwMode="auto">
          <a:xfrm>
            <a:off x="788988" y="5991225"/>
            <a:ext cx="8145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400"/>
              <a:t>Introducir un sesgo en el modelo reducirá la varianza (y el error)</a:t>
            </a:r>
          </a:p>
        </p:txBody>
      </p:sp>
      <p:sp>
        <p:nvSpPr>
          <p:cNvPr id="31" name="1 Flecha derecha"/>
          <p:cNvSpPr/>
          <p:nvPr/>
        </p:nvSpPr>
        <p:spPr>
          <a:xfrm>
            <a:off x="376238" y="6059488"/>
            <a:ext cx="360362" cy="319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pic>
        <p:nvPicPr>
          <p:cNvPr id="35844" name="Imagen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0613" y="2136775"/>
            <a:ext cx="14827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4 CuadroTexto"/>
          <p:cNvSpPr txBox="1">
            <a:spLocks noChangeArrowheads="1"/>
          </p:cNvSpPr>
          <p:nvPr/>
        </p:nvSpPr>
        <p:spPr bwMode="auto">
          <a:xfrm>
            <a:off x="561975" y="1528763"/>
            <a:ext cx="375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Penalización </a:t>
            </a:r>
            <a:r>
              <a:rPr lang="es-ES" altLang="es-ES" sz="2000" b="1" i="1"/>
              <a:t>L2 (Ridge)</a:t>
            </a:r>
            <a:r>
              <a:rPr lang="es-ES" altLang="es-ES" sz="2000" b="1"/>
              <a:t>:</a:t>
            </a:r>
          </a:p>
        </p:txBody>
      </p:sp>
      <p:sp>
        <p:nvSpPr>
          <p:cNvPr id="8" name="5 CuadroTexto"/>
          <p:cNvSpPr txBox="1">
            <a:spLocks noRot="1" noChangeAspect="1" noMove="1" noResize="1" noEditPoints="1" noAdjustHandles="1" noChangeArrowheads="1" noChangeShapeType="1" noTextEdit="1"/>
          </p:cNvSpPr>
          <p:nvPr/>
        </p:nvSpPr>
        <p:spPr>
          <a:xfrm>
            <a:off x="1368148" y="2294028"/>
            <a:ext cx="3199016" cy="369332"/>
          </a:xfrm>
          <a:prstGeom prst="rect">
            <a:avLst/>
          </a:prstGeom>
          <a:blipFill>
            <a:blip r:embed="rId3"/>
            <a:stretch>
              <a:fillRect b="-13115"/>
            </a:stretch>
          </a:blipFill>
        </p:spPr>
        <p:txBody>
          <a:bodyPr/>
          <a:lstStyle/>
          <a:p>
            <a:r>
              <a:rPr lang="es-ES">
                <a:noFill/>
              </a:rPr>
              <a:t> </a:t>
            </a:r>
          </a:p>
        </p:txBody>
      </p:sp>
      <p:sp>
        <p:nvSpPr>
          <p:cNvPr id="35847" name="4 CuadroTexto"/>
          <p:cNvSpPr txBox="1">
            <a:spLocks noChangeArrowheads="1"/>
          </p:cNvSpPr>
          <p:nvPr/>
        </p:nvSpPr>
        <p:spPr bwMode="auto">
          <a:xfrm>
            <a:off x="1547813" y="3243263"/>
            <a:ext cx="148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Restricción: </a:t>
            </a:r>
          </a:p>
        </p:txBody>
      </p:sp>
      <p:sp>
        <p:nvSpPr>
          <p:cNvPr id="10" name="CuadroTexto 9"/>
          <p:cNvSpPr txBox="1">
            <a:spLocks noRot="1" noChangeAspect="1" noMove="1" noResize="1" noEditPoints="1" noAdjustHandles="1" noChangeArrowheads="1" noChangeShapeType="1" noTextEdit="1"/>
          </p:cNvSpPr>
          <p:nvPr/>
        </p:nvSpPr>
        <p:spPr>
          <a:xfrm>
            <a:off x="3192688" y="3048826"/>
            <a:ext cx="1046440" cy="787523"/>
          </a:xfrm>
          <a:prstGeom prst="rect">
            <a:avLst/>
          </a:prstGeom>
          <a:blipFill>
            <a:blip r:embed="rId4"/>
            <a:stretch>
              <a:fillRect/>
            </a:stretch>
          </a:blipFill>
        </p:spPr>
        <p:txBody>
          <a:bodyPr/>
          <a:lstStyle/>
          <a:p>
            <a:r>
              <a:rPr lang="es-ES">
                <a:noFill/>
              </a:rPr>
              <a:t> </a:t>
            </a:r>
          </a:p>
        </p:txBody>
      </p:sp>
      <p:sp>
        <p:nvSpPr>
          <p:cNvPr id="11" name="Rectángulo 10"/>
          <p:cNvSpPr>
            <a:spLocks noRot="1" noChangeAspect="1" noMove="1" noResize="1" noEditPoints="1" noAdjustHandles="1" noChangeArrowheads="1" noChangeShapeType="1" noTextEdit="1"/>
          </p:cNvSpPr>
          <p:nvPr/>
        </p:nvSpPr>
        <p:spPr>
          <a:xfrm>
            <a:off x="6141061" y="3335735"/>
            <a:ext cx="349711" cy="369332"/>
          </a:xfrm>
          <a:prstGeom prst="rect">
            <a:avLst/>
          </a:prstGeom>
          <a:blipFill>
            <a:blip r:embed="rId5"/>
            <a:stretch>
              <a:fillRect/>
            </a:stretch>
          </a:blipFill>
        </p:spPr>
        <p:txBody>
          <a:bodyPr/>
          <a:lstStyle/>
          <a:p>
            <a:r>
              <a:rPr lang="es-ES">
                <a:noFill/>
              </a:rPr>
              <a:t> </a:t>
            </a:r>
          </a:p>
        </p:txBody>
      </p:sp>
      <p:sp>
        <p:nvSpPr>
          <p:cNvPr id="12" name="10 Flecha derecha"/>
          <p:cNvSpPr/>
          <p:nvPr/>
        </p:nvSpPr>
        <p:spPr>
          <a:xfrm>
            <a:off x="498475" y="5105400"/>
            <a:ext cx="431800" cy="31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13" name="CuadroTexto 12"/>
          <p:cNvSpPr txBox="1">
            <a:spLocks noRot="1" noChangeAspect="1" noMove="1" noResize="1" noEditPoints="1" noAdjustHandles="1" noChangeArrowheads="1" noChangeShapeType="1" noTextEdit="1"/>
          </p:cNvSpPr>
          <p:nvPr/>
        </p:nvSpPr>
        <p:spPr>
          <a:xfrm>
            <a:off x="1014134" y="4803700"/>
            <a:ext cx="7564474" cy="923330"/>
          </a:xfrm>
          <a:prstGeom prst="rect">
            <a:avLst/>
          </a:prstGeom>
          <a:blipFill>
            <a:blip r:embed="rId6"/>
            <a:stretch>
              <a:fillRect l="-645" t="-3311" r="-725" b="-9934"/>
            </a:stretch>
          </a:blipFill>
        </p:spPr>
        <p:txBody>
          <a:bodyPr/>
          <a:lstStyle/>
          <a:p>
            <a:r>
              <a:rPr lang="es-ES">
                <a:noFill/>
              </a:rPr>
              <a:t> </a:t>
            </a:r>
          </a:p>
        </p:txBody>
      </p:sp>
      <p:sp>
        <p:nvSpPr>
          <p:cNvPr id="14" name="Elipse 13"/>
          <p:cNvSpPr/>
          <p:nvPr/>
        </p:nvSpPr>
        <p:spPr>
          <a:xfrm>
            <a:off x="5713413" y="2562225"/>
            <a:ext cx="1692275" cy="1692275"/>
          </a:xfrm>
          <a:prstGeom prst="ellipse">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5" name="11 Rectángulo"/>
          <p:cNvSpPr>
            <a:spLocks noChangeArrowheads="1"/>
          </p:cNvSpPr>
          <p:nvPr/>
        </p:nvSpPr>
        <p:spPr bwMode="auto">
          <a:xfrm>
            <a:off x="1524000" y="6022975"/>
            <a:ext cx="6049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Esto nos permite ajustar modelos con miles de variables</a:t>
            </a:r>
            <a:endParaRPr lang="es-ES" altLang="es-ES" sz="200"/>
          </a:p>
        </p:txBody>
      </p:sp>
      <p:pic>
        <p:nvPicPr>
          <p:cNvPr id="16" name="Picture 4" descr="http://www.ottawamagazine.com/wp-content/uploads/2011/09/danger-sign.jpg"/>
          <p:cNvPicPr>
            <a:picLocks noChangeAspect="1" noChangeArrowheads="1"/>
          </p:cNvPicPr>
          <p:nvPr/>
        </p:nvPicPr>
        <p:blipFill>
          <a:blip r:embed="rId7">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863600" y="5937250"/>
            <a:ext cx="660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xit" presetSubtype="0" fill="hold" grpId="0"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sp>
        <p:nvSpPr>
          <p:cNvPr id="36868" name="4 CuadroTexto"/>
          <p:cNvSpPr txBox="1">
            <a:spLocks noChangeArrowheads="1"/>
          </p:cNvSpPr>
          <p:nvPr/>
        </p:nvSpPr>
        <p:spPr bwMode="auto">
          <a:xfrm>
            <a:off x="561975" y="1528763"/>
            <a:ext cx="375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Penalización </a:t>
            </a:r>
            <a:r>
              <a:rPr lang="es-ES" altLang="es-ES" sz="2000" b="1" i="1"/>
              <a:t>L1 (LASSO)</a:t>
            </a:r>
            <a:r>
              <a:rPr lang="es-ES" altLang="es-ES" sz="2000" b="1"/>
              <a:t>:</a:t>
            </a:r>
          </a:p>
        </p:txBody>
      </p:sp>
      <p:sp>
        <p:nvSpPr>
          <p:cNvPr id="7" name="5 CuadroTexto"/>
          <p:cNvSpPr txBox="1">
            <a:spLocks noRot="1" noChangeAspect="1" noMove="1" noResize="1" noEditPoints="1" noAdjustHandles="1" noChangeArrowheads="1" noChangeShapeType="1" noTextEdit="1"/>
          </p:cNvSpPr>
          <p:nvPr/>
        </p:nvSpPr>
        <p:spPr>
          <a:xfrm>
            <a:off x="1368148" y="2363830"/>
            <a:ext cx="3199016" cy="369332"/>
          </a:xfrm>
          <a:prstGeom prst="rect">
            <a:avLst/>
          </a:prstGeom>
          <a:blipFill>
            <a:blip r:embed="rId2"/>
            <a:stretch>
              <a:fillRect b="-13333"/>
            </a:stretch>
          </a:blipFill>
        </p:spPr>
        <p:txBody>
          <a:bodyPr/>
          <a:lstStyle/>
          <a:p>
            <a:r>
              <a:rPr lang="es-ES">
                <a:noFill/>
              </a:rPr>
              <a:t> </a:t>
            </a:r>
          </a:p>
        </p:txBody>
      </p:sp>
      <p:sp>
        <p:nvSpPr>
          <p:cNvPr id="36870" name="4 CuadroTexto"/>
          <p:cNvSpPr txBox="1">
            <a:spLocks noChangeArrowheads="1"/>
          </p:cNvSpPr>
          <p:nvPr/>
        </p:nvSpPr>
        <p:spPr bwMode="auto">
          <a:xfrm>
            <a:off x="1547813" y="3313113"/>
            <a:ext cx="1489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Restricción: </a:t>
            </a:r>
          </a:p>
        </p:txBody>
      </p:sp>
      <p:sp>
        <p:nvSpPr>
          <p:cNvPr id="9" name="CuadroTexto 8"/>
          <p:cNvSpPr txBox="1">
            <a:spLocks noRot="1" noChangeAspect="1" noMove="1" noResize="1" noEditPoints="1" noAdjustHandles="1" noChangeArrowheads="1" noChangeShapeType="1" noTextEdit="1"/>
          </p:cNvSpPr>
          <p:nvPr/>
        </p:nvSpPr>
        <p:spPr>
          <a:xfrm>
            <a:off x="3192688" y="3118628"/>
            <a:ext cx="1129220" cy="787523"/>
          </a:xfrm>
          <a:prstGeom prst="rect">
            <a:avLst/>
          </a:prstGeom>
          <a:blipFill>
            <a:blip r:embed="rId3"/>
            <a:stretch>
              <a:fillRect/>
            </a:stretch>
          </a:blipFill>
        </p:spPr>
        <p:txBody>
          <a:bodyPr/>
          <a:lstStyle/>
          <a:p>
            <a:r>
              <a:rPr lang="es-ES">
                <a:noFill/>
              </a:rPr>
              <a:t> </a:t>
            </a:r>
          </a:p>
        </p:txBody>
      </p:sp>
      <p:pic>
        <p:nvPicPr>
          <p:cNvPr id="36872" name="Imagen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0450" y="2125663"/>
            <a:ext cx="14573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mbo 10"/>
          <p:cNvSpPr/>
          <p:nvPr/>
        </p:nvSpPr>
        <p:spPr>
          <a:xfrm>
            <a:off x="5621338" y="2449513"/>
            <a:ext cx="1976437" cy="1955800"/>
          </a:xfrm>
          <a:prstGeom prst="diamond">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12" name="Rectángulo 11"/>
          <p:cNvSpPr>
            <a:spLocks noRot="1" noChangeAspect="1" noMove="1" noResize="1" noEditPoints="1" noAdjustHandles="1" noChangeArrowheads="1" noChangeShapeType="1" noTextEdit="1"/>
          </p:cNvSpPr>
          <p:nvPr/>
        </p:nvSpPr>
        <p:spPr>
          <a:xfrm>
            <a:off x="6141061" y="3405537"/>
            <a:ext cx="349711" cy="369332"/>
          </a:xfrm>
          <a:prstGeom prst="rect">
            <a:avLst/>
          </a:prstGeom>
          <a:blipFill>
            <a:blip r:embed="rId5"/>
            <a:stretch>
              <a:fillRect/>
            </a:stretch>
          </a:blipFill>
        </p:spPr>
        <p:txBody>
          <a:bodyPr/>
          <a:lstStyle/>
          <a:p>
            <a:r>
              <a:rPr lang="es-ES">
                <a:noFill/>
              </a:rPr>
              <a:t> </a:t>
            </a:r>
          </a:p>
        </p:txBody>
      </p:sp>
      <p:sp>
        <p:nvSpPr>
          <p:cNvPr id="13" name="10 Flecha derecha"/>
          <p:cNvSpPr/>
          <p:nvPr/>
        </p:nvSpPr>
        <p:spPr>
          <a:xfrm>
            <a:off x="498475" y="5105400"/>
            <a:ext cx="431800" cy="31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36876" name="CuadroTexto 13"/>
          <p:cNvSpPr txBox="1">
            <a:spLocks noChangeArrowheads="1"/>
          </p:cNvSpPr>
          <p:nvPr/>
        </p:nvSpPr>
        <p:spPr bwMode="auto">
          <a:xfrm>
            <a:off x="1014413" y="4803775"/>
            <a:ext cx="75644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altLang="es-ES"/>
              <a:t>En este caso la restricción es capaz de forzar que la estimación de muchos de los coeficientes sea cero, por lo que se realiza una selección de variables al mismo tiempo que se ajusta el modelo.</a:t>
            </a:r>
          </a:p>
        </p:txBody>
      </p:sp>
      <p:sp>
        <p:nvSpPr>
          <p:cNvPr id="15" name="11 Rectángulo"/>
          <p:cNvSpPr>
            <a:spLocks noChangeArrowheads="1"/>
          </p:cNvSpPr>
          <p:nvPr/>
        </p:nvSpPr>
        <p:spPr bwMode="auto">
          <a:xfrm>
            <a:off x="1066800" y="6092825"/>
            <a:ext cx="782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Esta característica de penalizar hacia cero simplifica más aún los modelos</a:t>
            </a:r>
            <a:endParaRPr lang="es-ES" altLang="es-ES" sz="200"/>
          </a:p>
        </p:txBody>
      </p:sp>
      <p:pic>
        <p:nvPicPr>
          <p:cNvPr id="16" name="Picture 4" descr="http://www.ottawamagazine.com/wp-content/uploads/2011/09/danger-sign.jpg"/>
          <p:cNvPicPr>
            <a:picLocks noChangeAspect="1" noChangeArrowheads="1"/>
          </p:cNvPicPr>
          <p:nvPr/>
        </p:nvPicPr>
        <p:blipFill>
          <a:blip r:embed="rId6">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406400" y="6007100"/>
            <a:ext cx="660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grpSp>
        <p:nvGrpSpPr>
          <p:cNvPr id="37892" name="Grupo 11"/>
          <p:cNvGrpSpPr>
            <a:grpSpLocks/>
          </p:cNvGrpSpPr>
          <p:nvPr/>
        </p:nvGrpSpPr>
        <p:grpSpPr bwMode="auto">
          <a:xfrm>
            <a:off x="2632075" y="2090738"/>
            <a:ext cx="3279775" cy="3054350"/>
            <a:chOff x="-129535" y="3541336"/>
            <a:chExt cx="3280340" cy="3055014"/>
          </a:xfrm>
        </p:grpSpPr>
        <p:sp>
          <p:nvSpPr>
            <p:cNvPr id="13" name="Arco 12"/>
            <p:cNvSpPr/>
            <p:nvPr/>
          </p:nvSpPr>
          <p:spPr>
            <a:xfrm flipV="1">
              <a:off x="-129535" y="3541336"/>
              <a:ext cx="2494393" cy="2411936"/>
            </a:xfrm>
            <a:prstGeom prst="arc">
              <a:avLst>
                <a:gd name="adj1" fmla="val 17311678"/>
                <a:gd name="adj2" fmla="val 20679323"/>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grpSp>
          <p:nvGrpSpPr>
            <p:cNvPr id="37903" name="Grupo 13"/>
            <p:cNvGrpSpPr>
              <a:grpSpLocks/>
            </p:cNvGrpSpPr>
            <p:nvPr/>
          </p:nvGrpSpPr>
          <p:grpSpPr bwMode="auto">
            <a:xfrm>
              <a:off x="-118968" y="3547402"/>
              <a:ext cx="3269773" cy="3048948"/>
              <a:chOff x="-118968" y="3547402"/>
              <a:chExt cx="3269773" cy="3048948"/>
            </a:xfrm>
          </p:grpSpPr>
          <p:grpSp>
            <p:nvGrpSpPr>
              <p:cNvPr id="37904" name="Grupo 14"/>
              <p:cNvGrpSpPr>
                <a:grpSpLocks/>
              </p:cNvGrpSpPr>
              <p:nvPr/>
            </p:nvGrpSpPr>
            <p:grpSpPr bwMode="auto">
              <a:xfrm>
                <a:off x="683568" y="4232463"/>
                <a:ext cx="1656000" cy="1656000"/>
                <a:chOff x="683568" y="4232463"/>
                <a:chExt cx="1656000" cy="1656000"/>
              </a:xfrm>
            </p:grpSpPr>
            <p:sp>
              <p:nvSpPr>
                <p:cNvPr id="19" name="Elipse 18"/>
                <p:cNvSpPr/>
                <p:nvPr/>
              </p:nvSpPr>
              <p:spPr>
                <a:xfrm>
                  <a:off x="683405" y="4232048"/>
                  <a:ext cx="1656048" cy="1656123"/>
                </a:xfrm>
                <a:prstGeom prst="ellipse">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sp>
              <p:nvSpPr>
                <p:cNvPr id="20" name="Rombo 19"/>
                <p:cNvSpPr/>
                <p:nvPr/>
              </p:nvSpPr>
              <p:spPr>
                <a:xfrm>
                  <a:off x="700871" y="4249515"/>
                  <a:ext cx="1621116" cy="1621189"/>
                </a:xfrm>
                <a:prstGeom prst="diamond">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a:p>
              </p:txBody>
            </p:sp>
          </p:grpSp>
          <p:sp>
            <p:nvSpPr>
              <p:cNvPr id="16" name="Arco 15"/>
              <p:cNvSpPr/>
              <p:nvPr/>
            </p:nvSpPr>
            <p:spPr>
              <a:xfrm>
                <a:off x="-118420" y="4186001"/>
                <a:ext cx="2492804" cy="2410349"/>
              </a:xfrm>
              <a:prstGeom prst="arc">
                <a:avLst>
                  <a:gd name="adj1" fmla="val 17311678"/>
                  <a:gd name="adj2" fmla="val 20679323"/>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17" name="Arco 16"/>
              <p:cNvSpPr/>
              <p:nvPr/>
            </p:nvSpPr>
            <p:spPr>
              <a:xfrm flipH="1">
                <a:off x="653238" y="4176474"/>
                <a:ext cx="2492804" cy="2410349"/>
              </a:xfrm>
              <a:prstGeom prst="arc">
                <a:avLst>
                  <a:gd name="adj1" fmla="val 17311678"/>
                  <a:gd name="adj2" fmla="val 20679323"/>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sp>
            <p:nvSpPr>
              <p:cNvPr id="18" name="Arco 17"/>
              <p:cNvSpPr/>
              <p:nvPr/>
            </p:nvSpPr>
            <p:spPr>
              <a:xfrm flipH="1" flipV="1">
                <a:off x="658001" y="3547687"/>
                <a:ext cx="2492804" cy="2410349"/>
              </a:xfrm>
              <a:prstGeom prst="arc">
                <a:avLst>
                  <a:gd name="adj1" fmla="val 17311678"/>
                  <a:gd name="adj2" fmla="val 20679323"/>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grpSp>
      </p:grpSp>
      <p:cxnSp>
        <p:nvCxnSpPr>
          <p:cNvPr id="21" name="Conector recto de flecha 20"/>
          <p:cNvCxnSpPr/>
          <p:nvPr/>
        </p:nvCxnSpPr>
        <p:spPr>
          <a:xfrm>
            <a:off x="3186113" y="2781300"/>
            <a:ext cx="404812" cy="311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a:off x="4678363" y="2857500"/>
            <a:ext cx="388937" cy="319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H="1" flipV="1">
            <a:off x="4818063" y="4083050"/>
            <a:ext cx="441325" cy="4873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896" name="CuadroTexto 23"/>
          <p:cNvSpPr txBox="1">
            <a:spLocks noChangeArrowheads="1"/>
          </p:cNvSpPr>
          <p:nvPr/>
        </p:nvSpPr>
        <p:spPr bwMode="auto">
          <a:xfrm>
            <a:off x="2493963" y="2479675"/>
            <a:ext cx="895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Ridge</a:t>
            </a:r>
          </a:p>
        </p:txBody>
      </p:sp>
      <p:sp>
        <p:nvSpPr>
          <p:cNvPr id="37897" name="CuadroTexto 24"/>
          <p:cNvSpPr txBox="1">
            <a:spLocks noChangeArrowheads="1"/>
          </p:cNvSpPr>
          <p:nvPr/>
        </p:nvSpPr>
        <p:spPr bwMode="auto">
          <a:xfrm>
            <a:off x="4897438" y="2530475"/>
            <a:ext cx="893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Lasso</a:t>
            </a:r>
          </a:p>
        </p:txBody>
      </p:sp>
      <p:sp>
        <p:nvSpPr>
          <p:cNvPr id="37898" name="CuadroTexto 25"/>
          <p:cNvSpPr txBox="1">
            <a:spLocks noChangeArrowheads="1"/>
          </p:cNvSpPr>
          <p:nvPr/>
        </p:nvSpPr>
        <p:spPr bwMode="auto">
          <a:xfrm>
            <a:off x="4662488" y="4491038"/>
            <a:ext cx="1268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Elastic net</a:t>
            </a:r>
          </a:p>
        </p:txBody>
      </p:sp>
      <p:sp>
        <p:nvSpPr>
          <p:cNvPr id="37899" name="4 CuadroTexto"/>
          <p:cNvSpPr txBox="1">
            <a:spLocks noChangeArrowheads="1"/>
          </p:cNvSpPr>
          <p:nvPr/>
        </p:nvSpPr>
        <p:spPr bwMode="auto">
          <a:xfrm>
            <a:off x="561975" y="1528763"/>
            <a:ext cx="375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Penalización </a:t>
            </a:r>
            <a:r>
              <a:rPr lang="es-ES" altLang="es-ES" sz="2000" b="1" i="1"/>
              <a:t>L1+L2 (Elastic net)</a:t>
            </a:r>
            <a:r>
              <a:rPr lang="es-ES" altLang="es-ES" sz="2000" b="1"/>
              <a:t>:</a:t>
            </a:r>
          </a:p>
        </p:txBody>
      </p:sp>
      <p:sp>
        <p:nvSpPr>
          <p:cNvPr id="28" name="10 Flecha derecha"/>
          <p:cNvSpPr/>
          <p:nvPr/>
        </p:nvSpPr>
        <p:spPr>
          <a:xfrm>
            <a:off x="365125" y="5640388"/>
            <a:ext cx="433388" cy="3190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37901" name="CuadroTexto 28"/>
          <p:cNvSpPr txBox="1">
            <a:spLocks noChangeArrowheads="1"/>
          </p:cNvSpPr>
          <p:nvPr/>
        </p:nvSpPr>
        <p:spPr bwMode="auto">
          <a:xfrm>
            <a:off x="957263" y="5478463"/>
            <a:ext cx="7564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altLang="es-ES"/>
              <a:t>Al combinar ambos tipos de penalización se conservan características importantes de cada una de las aproximaciones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7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4400">
                <a:solidFill>
                  <a:srgbClr val="C00000"/>
                </a:solidFill>
              </a:rPr>
              <a:t>Métodos de penalización</a:t>
            </a:r>
          </a:p>
        </p:txBody>
      </p:sp>
      <p:sp>
        <p:nvSpPr>
          <p:cNvPr id="38916" name="4 CuadroTexto"/>
          <p:cNvSpPr txBox="1">
            <a:spLocks noChangeArrowheads="1"/>
          </p:cNvSpPr>
          <p:nvPr/>
        </p:nvSpPr>
        <p:spPr bwMode="auto">
          <a:xfrm>
            <a:off x="292100" y="1374775"/>
            <a:ext cx="5083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b="1"/>
              <a:t>Selección del parámetro de penalización:</a:t>
            </a:r>
          </a:p>
        </p:txBody>
      </p:sp>
      <p:pic>
        <p:nvPicPr>
          <p:cNvPr id="38917" name="Picture 6" descr="http://i.stack.imgur.com/bzG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0" y="1836738"/>
            <a:ext cx="3208338"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10 Flecha derecha"/>
          <p:cNvSpPr/>
          <p:nvPr/>
        </p:nvSpPr>
        <p:spPr>
          <a:xfrm>
            <a:off x="368300" y="4292600"/>
            <a:ext cx="431800" cy="3190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anchor="ctr"/>
          <a:lstStyle/>
          <a:p>
            <a:pPr algn="ctr" eaLnBrk="1" fontAlgn="auto" hangingPunct="1">
              <a:spcBef>
                <a:spcPts val="0"/>
              </a:spcBef>
              <a:spcAft>
                <a:spcPts val="0"/>
              </a:spcAft>
              <a:defRPr/>
            </a:pPr>
            <a:endParaRPr lang="es-ES"/>
          </a:p>
        </p:txBody>
      </p:sp>
      <p:sp>
        <p:nvSpPr>
          <p:cNvPr id="12" name="CuadroTexto 11"/>
          <p:cNvSpPr txBox="1">
            <a:spLocks noChangeArrowheads="1"/>
          </p:cNvSpPr>
          <p:nvPr/>
        </p:nvSpPr>
        <p:spPr bwMode="auto">
          <a:xfrm>
            <a:off x="901700" y="4267200"/>
            <a:ext cx="7564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s-ES" altLang="es-ES"/>
              <a:t>Validación cruzada</a:t>
            </a:r>
          </a:p>
        </p:txBody>
      </p:sp>
      <p:sp>
        <p:nvSpPr>
          <p:cNvPr id="13" name="7 CuadroTexto"/>
          <p:cNvSpPr txBox="1"/>
          <p:nvPr/>
        </p:nvSpPr>
        <p:spPr>
          <a:xfrm>
            <a:off x="2165350" y="5084763"/>
            <a:ext cx="1803400" cy="460375"/>
          </a:xfrm>
          <a:prstGeom prst="rect">
            <a:avLst/>
          </a:prstGeom>
          <a:noFill/>
          <a:ln w="25400">
            <a:solidFill>
              <a:schemeClr val="tx2">
                <a:lumMod val="75000"/>
              </a:schemeClr>
            </a:solidFill>
          </a:ln>
        </p:spPr>
        <p:txBody>
          <a:bodyPr>
            <a:spAutoFit/>
          </a:bodyPr>
          <a:lstStyle/>
          <a:p>
            <a:pPr eaLnBrk="1" fontAlgn="auto" hangingPunct="1">
              <a:spcBef>
                <a:spcPts val="0"/>
              </a:spcBef>
              <a:spcAft>
                <a:spcPts val="0"/>
              </a:spcAft>
              <a:defRPr/>
            </a:pPr>
            <a:r>
              <a:rPr lang="es-ES" sz="2400" dirty="0">
                <a:latin typeface="+mn-lt"/>
              </a:rPr>
              <a:t>       P</a:t>
            </a:r>
            <a:r>
              <a:rPr lang="es-ES" sz="2400" baseline="-25000" dirty="0">
                <a:latin typeface="+mn-lt"/>
              </a:rPr>
              <a:t>               </a:t>
            </a:r>
            <a:r>
              <a:rPr lang="es-ES" sz="2400" dirty="0">
                <a:latin typeface="+mn-lt"/>
              </a:rPr>
              <a:t>K</a:t>
            </a:r>
            <a:r>
              <a:rPr lang="es-ES" sz="2400" baseline="-25000" dirty="0">
                <a:latin typeface="+mn-lt"/>
              </a:rPr>
              <a:t>i</a:t>
            </a:r>
          </a:p>
        </p:txBody>
      </p:sp>
      <p:sp>
        <p:nvSpPr>
          <p:cNvPr id="14" name="12 CuadroTexto"/>
          <p:cNvSpPr txBox="1">
            <a:spLocks noChangeArrowheads="1"/>
          </p:cNvSpPr>
          <p:nvPr/>
        </p:nvSpPr>
        <p:spPr bwMode="auto">
          <a:xfrm>
            <a:off x="1550988" y="5995988"/>
            <a:ext cx="2098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altLang="es-ES"/>
              <a:t>Reajuste del modelo</a:t>
            </a:r>
          </a:p>
        </p:txBody>
      </p:sp>
      <p:cxnSp>
        <p:nvCxnSpPr>
          <p:cNvPr id="15" name="14 Conector recto"/>
          <p:cNvCxnSpPr/>
          <p:nvPr/>
        </p:nvCxnSpPr>
        <p:spPr>
          <a:xfrm>
            <a:off x="3462338" y="5084763"/>
            <a:ext cx="0" cy="46037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6" name="16 CuadroTexto"/>
          <p:cNvSpPr txBox="1">
            <a:spLocks noChangeArrowheads="1"/>
          </p:cNvSpPr>
          <p:nvPr/>
        </p:nvSpPr>
        <p:spPr bwMode="auto">
          <a:xfrm>
            <a:off x="3763963" y="5795963"/>
            <a:ext cx="198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altLang="es-ES"/>
              <a:t>Error sobre K</a:t>
            </a:r>
            <a:endParaRPr lang="es-ES" altLang="es-ES" baseline="-25000"/>
          </a:p>
        </p:txBody>
      </p:sp>
      <p:sp>
        <p:nvSpPr>
          <p:cNvPr id="17" name="17 Flecha doblada"/>
          <p:cNvSpPr/>
          <p:nvPr/>
        </p:nvSpPr>
        <p:spPr>
          <a:xfrm rot="5400000" flipH="1">
            <a:off x="3567907" y="5787231"/>
            <a:ext cx="571500" cy="36036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s-ES">
              <a:solidFill>
                <a:schemeClr val="tx1"/>
              </a:solidFill>
            </a:endParaRPr>
          </a:p>
        </p:txBody>
      </p:sp>
      <p:sp>
        <p:nvSpPr>
          <p:cNvPr id="18" name="21 Rectángulo"/>
          <p:cNvSpPr>
            <a:spLocks noChangeArrowheads="1"/>
          </p:cNvSpPr>
          <p:nvPr/>
        </p:nvSpPr>
        <p:spPr bwMode="auto">
          <a:xfrm>
            <a:off x="2279650" y="4668838"/>
            <a:ext cx="1535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sz="2000"/>
              <a:t>K particiones</a:t>
            </a:r>
          </a:p>
        </p:txBody>
      </p:sp>
      <p:sp>
        <p:nvSpPr>
          <p:cNvPr id="19" name="23 Cerrar llave"/>
          <p:cNvSpPr/>
          <p:nvPr/>
        </p:nvSpPr>
        <p:spPr>
          <a:xfrm rot="5400000">
            <a:off x="2637631" y="5187157"/>
            <a:ext cx="360363" cy="12890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s-ES"/>
          </a:p>
        </p:txBody>
      </p:sp>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450" y="4972050"/>
            <a:ext cx="752475" cy="74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36 CuadroTexto"/>
          <p:cNvSpPr txBox="1">
            <a:spLocks noChangeArrowheads="1"/>
          </p:cNvSpPr>
          <p:nvPr/>
        </p:nvSpPr>
        <p:spPr bwMode="auto">
          <a:xfrm>
            <a:off x="4935538" y="5160963"/>
            <a:ext cx="1982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s-ES" altLang="es-ES"/>
              <a:t>Repetir K veces</a:t>
            </a:r>
            <a:endParaRPr lang="es-ES" altLang="es-ES" baseline="-25000"/>
          </a:p>
        </p:txBody>
      </p:sp>
      <p:cxnSp>
        <p:nvCxnSpPr>
          <p:cNvPr id="22" name="37 Conector recto"/>
          <p:cNvCxnSpPr/>
          <p:nvPr/>
        </p:nvCxnSpPr>
        <p:spPr>
          <a:xfrm>
            <a:off x="2600325" y="5099050"/>
            <a:ext cx="0" cy="431800"/>
          </a:xfrm>
          <a:prstGeom prst="line">
            <a:avLst/>
          </a:prstGeom>
          <a:ln w="25400">
            <a:solidFill>
              <a:schemeClr val="accent1">
                <a:shade val="95000"/>
                <a:satMod val="105000"/>
                <a:alpha val="29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38 Conector recto"/>
          <p:cNvCxnSpPr/>
          <p:nvPr/>
        </p:nvCxnSpPr>
        <p:spPr>
          <a:xfrm>
            <a:off x="3046413" y="5084763"/>
            <a:ext cx="0" cy="460375"/>
          </a:xfrm>
          <a:prstGeom prst="line">
            <a:avLst/>
          </a:prstGeom>
          <a:ln w="25400">
            <a:solidFill>
              <a:schemeClr val="accent1">
                <a:shade val="95000"/>
                <a:satMod val="105000"/>
                <a:alpha val="29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40 Flecha doblada"/>
          <p:cNvSpPr/>
          <p:nvPr/>
        </p:nvSpPr>
        <p:spPr>
          <a:xfrm rot="16200000" flipH="1" flipV="1">
            <a:off x="6420644" y="5537994"/>
            <a:ext cx="771525" cy="36036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s-ES">
              <a:solidFill>
                <a:schemeClr val="tx1"/>
              </a:solidFill>
            </a:endParaRPr>
          </a:p>
        </p:txBody>
      </p:sp>
      <p:sp>
        <p:nvSpPr>
          <p:cNvPr id="25" name="41 CuadroTexto"/>
          <p:cNvSpPr txBox="1">
            <a:spLocks noChangeArrowheads="1"/>
          </p:cNvSpPr>
          <p:nvPr/>
        </p:nvSpPr>
        <p:spPr bwMode="auto">
          <a:xfrm>
            <a:off x="6140450" y="6181725"/>
            <a:ext cx="1333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s-ES" altLang="es-ES"/>
              <a:t>Error medio</a:t>
            </a:r>
            <a:endParaRPr lang="es-ES" altLang="es-ES"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6" grpId="0"/>
      <p:bldP spid="18" grpId="0"/>
      <p:bldP spid="19" grpId="0" animBg="1"/>
      <p:bldP spid="21"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5"/>
            <a:ext cx="9144000" cy="769381"/>
          </a:xfrm>
          <a:prstGeom prst="rect">
            <a:avLst/>
          </a:prstGeom>
          <a:noFill/>
        </p:spPr>
        <p:txBody>
          <a:bodyPr wrap="square" lIns="91374" tIns="45690" rIns="91374" bIns="45690" rtlCol="0">
            <a:spAutoFit/>
          </a:bodyPr>
          <a:lstStyle/>
          <a:p>
            <a:r>
              <a:rPr lang="es-ES" sz="4400" dirty="0" err="1">
                <a:solidFill>
                  <a:srgbClr val="C00000"/>
                </a:solidFill>
              </a:rPr>
              <a:t>Random</a:t>
            </a:r>
            <a:r>
              <a:rPr lang="es-ES" sz="4400" dirty="0">
                <a:solidFill>
                  <a:srgbClr val="C00000"/>
                </a:solidFill>
              </a:rPr>
              <a:t> </a:t>
            </a:r>
            <a:r>
              <a:rPr lang="es-ES" sz="4400" dirty="0" err="1">
                <a:solidFill>
                  <a:srgbClr val="C00000"/>
                </a:solidFill>
              </a:rPr>
              <a:t>Forest</a:t>
            </a:r>
            <a:endParaRPr lang="es-ES" sz="4400" dirty="0">
              <a:solidFill>
                <a:srgbClr val="C00000"/>
              </a:solidFill>
            </a:endParaRPr>
          </a:p>
        </p:txBody>
      </p:sp>
      <p:sp>
        <p:nvSpPr>
          <p:cNvPr id="5" name="4 CuadroTexto"/>
          <p:cNvSpPr txBox="1"/>
          <p:nvPr/>
        </p:nvSpPr>
        <p:spPr>
          <a:xfrm>
            <a:off x="1022349" y="1644189"/>
            <a:ext cx="4607351" cy="400110"/>
          </a:xfrm>
          <a:prstGeom prst="rect">
            <a:avLst/>
          </a:prstGeom>
          <a:noFill/>
        </p:spPr>
        <p:txBody>
          <a:bodyPr wrap="square" rtlCol="0">
            <a:spAutoFit/>
          </a:bodyPr>
          <a:lstStyle/>
          <a:p>
            <a:r>
              <a:rPr lang="es-ES" sz="2000" b="1" dirty="0" err="1"/>
              <a:t>Random</a:t>
            </a:r>
            <a:r>
              <a:rPr lang="es-ES" sz="2000" b="1" dirty="0"/>
              <a:t> </a:t>
            </a:r>
            <a:r>
              <a:rPr lang="es-ES" sz="2000" b="1" dirty="0" err="1"/>
              <a:t>Forest</a:t>
            </a:r>
            <a:r>
              <a:rPr lang="es-ES" sz="2000" b="1" dirty="0"/>
              <a:t> - </a:t>
            </a:r>
            <a:r>
              <a:rPr lang="es-ES" sz="2000" b="1" dirty="0" err="1"/>
              <a:t>Breinman</a:t>
            </a:r>
            <a:r>
              <a:rPr lang="es-ES" sz="2000" b="1" dirty="0"/>
              <a:t>, L. (2001)</a:t>
            </a:r>
          </a:p>
        </p:txBody>
      </p:sp>
      <p:sp>
        <p:nvSpPr>
          <p:cNvPr id="6" name="5 Flecha derecha"/>
          <p:cNvSpPr/>
          <p:nvPr/>
        </p:nvSpPr>
        <p:spPr>
          <a:xfrm>
            <a:off x="467544" y="1612831"/>
            <a:ext cx="43204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1312440" y="2064008"/>
            <a:ext cx="6625060" cy="1754326"/>
          </a:xfrm>
          <a:prstGeom prst="rect">
            <a:avLst/>
          </a:prstGeom>
          <a:noFill/>
        </p:spPr>
        <p:txBody>
          <a:bodyPr wrap="square" rtlCol="0">
            <a:spAutoFit/>
          </a:bodyPr>
          <a:lstStyle/>
          <a:p>
            <a:pPr marL="285750" indent="-285750">
              <a:buFontTx/>
              <a:buChar char="-"/>
            </a:pPr>
            <a:r>
              <a:rPr lang="es-ES" dirty="0"/>
              <a:t>Basado en la combinación de muchos árboles generados a partir de muestras </a:t>
            </a:r>
            <a:r>
              <a:rPr lang="es-ES" dirty="0" err="1"/>
              <a:t>bootstrap</a:t>
            </a:r>
            <a:r>
              <a:rPr lang="es-ES" dirty="0"/>
              <a:t> de los datos</a:t>
            </a:r>
          </a:p>
          <a:p>
            <a:pPr marL="285750" indent="-285750">
              <a:buFontTx/>
              <a:buChar char="-"/>
            </a:pPr>
            <a:r>
              <a:rPr lang="es-ES" dirty="0"/>
              <a:t>Genera un modelo predictivo con todas las variables, aunque dispone de un método para clasificar su importancia</a:t>
            </a:r>
          </a:p>
          <a:p>
            <a:pPr marL="285750" indent="-285750">
              <a:buFontTx/>
              <a:buChar char="-"/>
            </a:pPr>
            <a:r>
              <a:rPr lang="es-ES" dirty="0"/>
              <a:t>Capaz de tratar con relaciones no lineales</a:t>
            </a:r>
          </a:p>
          <a:p>
            <a:pPr marL="285750" indent="-285750">
              <a:buFontTx/>
              <a:buChar char="-"/>
            </a:pPr>
            <a:r>
              <a:rPr lang="es-ES" dirty="0"/>
              <a:t>Capaz de tratar con interacciones complejas entre variables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4583" y="3896435"/>
            <a:ext cx="3433866" cy="244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0480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r>
              <a:rPr lang="es-ES" sz="4400" dirty="0">
                <a:solidFill>
                  <a:srgbClr val="C00000"/>
                </a:solidFill>
              </a:rPr>
              <a:t>¿El modelo es bueno?</a:t>
            </a:r>
          </a:p>
        </p:txBody>
      </p:sp>
      <p:sp>
        <p:nvSpPr>
          <p:cNvPr id="5" name="4 CuadroTexto"/>
          <p:cNvSpPr txBox="1"/>
          <p:nvPr/>
        </p:nvSpPr>
        <p:spPr>
          <a:xfrm>
            <a:off x="925925" y="1324194"/>
            <a:ext cx="7488832" cy="461665"/>
          </a:xfrm>
          <a:prstGeom prst="rect">
            <a:avLst/>
          </a:prstGeom>
          <a:noFill/>
        </p:spPr>
        <p:txBody>
          <a:bodyPr wrap="square" rtlCol="0">
            <a:spAutoFit/>
          </a:bodyPr>
          <a:lstStyle/>
          <a:p>
            <a:r>
              <a:rPr lang="es-ES" sz="2400" dirty="0"/>
              <a:t>Aproximar la curva de error en la población</a:t>
            </a:r>
          </a:p>
        </p:txBody>
      </p:sp>
      <p:sp>
        <p:nvSpPr>
          <p:cNvPr id="6" name="5 Flecha derecha"/>
          <p:cNvSpPr/>
          <p:nvPr/>
        </p:nvSpPr>
        <p:spPr>
          <a:xfrm>
            <a:off x="489755" y="1395409"/>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1520455" y="2132856"/>
            <a:ext cx="2547177" cy="461665"/>
          </a:xfrm>
          <a:prstGeom prst="rect">
            <a:avLst/>
          </a:prstGeom>
          <a:noFill/>
        </p:spPr>
        <p:txBody>
          <a:bodyPr wrap="square" rtlCol="0">
            <a:spAutoFit/>
          </a:bodyPr>
          <a:lstStyle/>
          <a:p>
            <a:r>
              <a:rPr lang="es-ES" sz="2400" dirty="0"/>
              <a:t>Validación externa</a:t>
            </a:r>
          </a:p>
        </p:txBody>
      </p:sp>
      <p:sp>
        <p:nvSpPr>
          <p:cNvPr id="8" name="7 Flecha derecha"/>
          <p:cNvSpPr/>
          <p:nvPr/>
        </p:nvSpPr>
        <p:spPr>
          <a:xfrm>
            <a:off x="1092388" y="2204073"/>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9" name="8 CuadroTexto"/>
          <p:cNvSpPr txBox="1"/>
          <p:nvPr/>
        </p:nvSpPr>
        <p:spPr>
          <a:xfrm>
            <a:off x="1520453" y="3048967"/>
            <a:ext cx="2547177" cy="461665"/>
          </a:xfrm>
          <a:prstGeom prst="rect">
            <a:avLst/>
          </a:prstGeom>
          <a:noFill/>
        </p:spPr>
        <p:txBody>
          <a:bodyPr wrap="square" rtlCol="0">
            <a:spAutoFit/>
          </a:bodyPr>
          <a:lstStyle/>
          <a:p>
            <a:r>
              <a:rPr lang="es-ES" sz="2400" dirty="0"/>
              <a:t>Validación interna</a:t>
            </a:r>
          </a:p>
        </p:txBody>
      </p:sp>
      <p:sp>
        <p:nvSpPr>
          <p:cNvPr id="10" name="9 Flecha derecha"/>
          <p:cNvSpPr/>
          <p:nvPr/>
        </p:nvSpPr>
        <p:spPr>
          <a:xfrm>
            <a:off x="1092386" y="3120184"/>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1" name="10 CuadroTexto"/>
          <p:cNvSpPr txBox="1"/>
          <p:nvPr/>
        </p:nvSpPr>
        <p:spPr>
          <a:xfrm>
            <a:off x="4634421" y="2132856"/>
            <a:ext cx="1953803" cy="461665"/>
          </a:xfrm>
          <a:prstGeom prst="rect">
            <a:avLst/>
          </a:prstGeom>
          <a:noFill/>
        </p:spPr>
        <p:txBody>
          <a:bodyPr wrap="square" rtlCol="0">
            <a:spAutoFit/>
          </a:bodyPr>
          <a:lstStyle/>
          <a:p>
            <a:r>
              <a:rPr lang="es-ES" sz="2400" dirty="0"/>
              <a:t>Nuevos datos</a:t>
            </a:r>
          </a:p>
        </p:txBody>
      </p:sp>
      <p:sp>
        <p:nvSpPr>
          <p:cNvPr id="12" name="11 Flecha derecha"/>
          <p:cNvSpPr/>
          <p:nvPr/>
        </p:nvSpPr>
        <p:spPr>
          <a:xfrm>
            <a:off x="4067632" y="2283880"/>
            <a:ext cx="504368" cy="159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CuadroTexto"/>
          <p:cNvSpPr txBox="1"/>
          <p:nvPr/>
        </p:nvSpPr>
        <p:spPr>
          <a:xfrm>
            <a:off x="1772639" y="3740533"/>
            <a:ext cx="1575225" cy="461665"/>
          </a:xfrm>
          <a:prstGeom prst="rect">
            <a:avLst/>
          </a:prstGeom>
          <a:noFill/>
        </p:spPr>
        <p:txBody>
          <a:bodyPr wrap="square" rtlCol="0">
            <a:spAutoFit/>
          </a:bodyPr>
          <a:lstStyle/>
          <a:p>
            <a:r>
              <a:rPr lang="es-ES" sz="2400" dirty="0" err="1"/>
              <a:t>Holdout</a:t>
            </a:r>
            <a:endParaRPr lang="es-ES" sz="2400" dirty="0"/>
          </a:p>
        </p:txBody>
      </p:sp>
      <p:sp>
        <p:nvSpPr>
          <p:cNvPr id="14" name="13 CuadroTexto"/>
          <p:cNvSpPr txBox="1"/>
          <p:nvPr/>
        </p:nvSpPr>
        <p:spPr>
          <a:xfrm>
            <a:off x="1765318" y="4509120"/>
            <a:ext cx="2547178" cy="461665"/>
          </a:xfrm>
          <a:prstGeom prst="rect">
            <a:avLst/>
          </a:prstGeom>
          <a:noFill/>
        </p:spPr>
        <p:txBody>
          <a:bodyPr wrap="square" rtlCol="0">
            <a:spAutoFit/>
          </a:bodyPr>
          <a:lstStyle/>
          <a:p>
            <a:r>
              <a:rPr lang="es-ES" sz="2400" dirty="0"/>
              <a:t>Validación cruzada</a:t>
            </a:r>
          </a:p>
        </p:txBody>
      </p:sp>
      <p:sp>
        <p:nvSpPr>
          <p:cNvPr id="15" name="14 CuadroTexto"/>
          <p:cNvSpPr txBox="1"/>
          <p:nvPr/>
        </p:nvSpPr>
        <p:spPr>
          <a:xfrm>
            <a:off x="1765318" y="5157192"/>
            <a:ext cx="2547178" cy="461665"/>
          </a:xfrm>
          <a:prstGeom prst="rect">
            <a:avLst/>
          </a:prstGeom>
          <a:noFill/>
        </p:spPr>
        <p:txBody>
          <a:bodyPr wrap="square" rtlCol="0">
            <a:spAutoFit/>
          </a:bodyPr>
          <a:lstStyle/>
          <a:p>
            <a:r>
              <a:rPr lang="es-ES" sz="2400" dirty="0" err="1"/>
              <a:t>Bootstrapping</a:t>
            </a:r>
            <a:endParaRPr lang="es-ES" sz="2400" dirty="0"/>
          </a:p>
        </p:txBody>
      </p:sp>
      <p:sp>
        <p:nvSpPr>
          <p:cNvPr id="16" name="15 CuadroTexto"/>
          <p:cNvSpPr txBox="1"/>
          <p:nvPr/>
        </p:nvSpPr>
        <p:spPr>
          <a:xfrm>
            <a:off x="4670597" y="3555866"/>
            <a:ext cx="3249947" cy="830997"/>
          </a:xfrm>
          <a:prstGeom prst="rect">
            <a:avLst/>
          </a:prstGeom>
          <a:noFill/>
        </p:spPr>
        <p:txBody>
          <a:bodyPr wrap="square" rtlCol="0">
            <a:spAutoFit/>
          </a:bodyPr>
          <a:lstStyle/>
          <a:p>
            <a:r>
              <a:rPr lang="es-ES" sz="2400" dirty="0"/>
              <a:t>Partición de datos en entrenamiento y test</a:t>
            </a:r>
          </a:p>
        </p:txBody>
      </p:sp>
      <p:sp>
        <p:nvSpPr>
          <p:cNvPr id="17" name="16 Flecha derecha"/>
          <p:cNvSpPr/>
          <p:nvPr/>
        </p:nvSpPr>
        <p:spPr>
          <a:xfrm>
            <a:off x="4067632" y="3897254"/>
            <a:ext cx="504368" cy="159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6925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p:bldP spid="15" grpId="0"/>
      <p:bldP spid="16" grpId="0"/>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r>
              <a:rPr lang="es-ES" sz="4400" dirty="0" err="1">
                <a:solidFill>
                  <a:srgbClr val="C00000"/>
                </a:solidFill>
              </a:rPr>
              <a:t>Holdout</a:t>
            </a:r>
            <a:r>
              <a:rPr lang="es-ES" sz="4400" dirty="0">
                <a:solidFill>
                  <a:srgbClr val="C00000"/>
                </a:solidFill>
              </a:rPr>
              <a:t> </a:t>
            </a:r>
            <a:r>
              <a:rPr lang="es-ES" sz="4400" dirty="0" err="1">
                <a:solidFill>
                  <a:srgbClr val="C00000"/>
                </a:solidFill>
              </a:rPr>
              <a:t>method</a:t>
            </a:r>
            <a:endParaRPr lang="es-ES" sz="4400" dirty="0">
              <a:solidFill>
                <a:srgbClr val="C00000"/>
              </a:solidFill>
            </a:endParaRPr>
          </a:p>
        </p:txBody>
      </p:sp>
      <p:sp>
        <p:nvSpPr>
          <p:cNvPr id="5" name="4 CuadroTexto"/>
          <p:cNvSpPr txBox="1"/>
          <p:nvPr/>
        </p:nvSpPr>
        <p:spPr>
          <a:xfrm>
            <a:off x="925925" y="1324194"/>
            <a:ext cx="7488832" cy="461665"/>
          </a:xfrm>
          <a:prstGeom prst="rect">
            <a:avLst/>
          </a:prstGeom>
          <a:noFill/>
        </p:spPr>
        <p:txBody>
          <a:bodyPr wrap="square" rtlCol="0">
            <a:spAutoFit/>
          </a:bodyPr>
          <a:lstStyle/>
          <a:p>
            <a:r>
              <a:rPr lang="es-ES" sz="2400" dirty="0"/>
              <a:t>Dividir la muestra de manera aleatoria en dos grupos</a:t>
            </a:r>
          </a:p>
        </p:txBody>
      </p:sp>
      <p:sp>
        <p:nvSpPr>
          <p:cNvPr id="6" name="5 Flecha derecha"/>
          <p:cNvSpPr/>
          <p:nvPr/>
        </p:nvSpPr>
        <p:spPr>
          <a:xfrm>
            <a:off x="489755" y="1395409"/>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1835696" y="2348880"/>
            <a:ext cx="1224136" cy="461665"/>
          </a:xfrm>
          <a:prstGeom prst="rect">
            <a:avLst/>
          </a:prstGeom>
          <a:noFill/>
          <a:ln w="25400">
            <a:solidFill>
              <a:srgbClr val="C00000"/>
            </a:solidFill>
          </a:ln>
        </p:spPr>
        <p:txBody>
          <a:bodyPr wrap="square" rtlCol="0">
            <a:spAutoFit/>
          </a:bodyPr>
          <a:lstStyle/>
          <a:p>
            <a:r>
              <a:rPr lang="es-ES" sz="2400" dirty="0"/>
              <a:t>Training</a:t>
            </a:r>
          </a:p>
        </p:txBody>
      </p:sp>
      <p:sp>
        <p:nvSpPr>
          <p:cNvPr id="8" name="7 CuadroTexto"/>
          <p:cNvSpPr txBox="1"/>
          <p:nvPr/>
        </p:nvSpPr>
        <p:spPr>
          <a:xfrm>
            <a:off x="5220072" y="2348879"/>
            <a:ext cx="720080" cy="461665"/>
          </a:xfrm>
          <a:prstGeom prst="rect">
            <a:avLst/>
          </a:prstGeom>
          <a:noFill/>
          <a:ln w="25400">
            <a:solidFill>
              <a:schemeClr val="tx2">
                <a:lumMod val="75000"/>
              </a:schemeClr>
            </a:solidFill>
          </a:ln>
        </p:spPr>
        <p:txBody>
          <a:bodyPr wrap="square" rtlCol="0">
            <a:spAutoFit/>
          </a:bodyPr>
          <a:lstStyle/>
          <a:p>
            <a:r>
              <a:rPr lang="es-ES" sz="2400" dirty="0"/>
              <a:t>Test</a:t>
            </a:r>
          </a:p>
        </p:txBody>
      </p:sp>
      <p:sp>
        <p:nvSpPr>
          <p:cNvPr id="9" name="8 Flecha derecha"/>
          <p:cNvSpPr/>
          <p:nvPr/>
        </p:nvSpPr>
        <p:spPr>
          <a:xfrm rot="5400000">
            <a:off x="2267744" y="2968112"/>
            <a:ext cx="360040" cy="1956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9 CuadroTexto"/>
          <p:cNvSpPr txBox="1"/>
          <p:nvPr/>
        </p:nvSpPr>
        <p:spPr>
          <a:xfrm>
            <a:off x="1835696" y="3356991"/>
            <a:ext cx="1224136" cy="830997"/>
          </a:xfrm>
          <a:prstGeom prst="rect">
            <a:avLst/>
          </a:prstGeom>
          <a:noFill/>
        </p:spPr>
        <p:txBody>
          <a:bodyPr wrap="square" rtlCol="0">
            <a:spAutoFit/>
          </a:bodyPr>
          <a:lstStyle/>
          <a:p>
            <a:pPr algn="ctr"/>
            <a:r>
              <a:rPr lang="es-ES" sz="2400" dirty="0"/>
              <a:t>Mejor modelo</a:t>
            </a:r>
          </a:p>
        </p:txBody>
      </p:sp>
      <p:sp>
        <p:nvSpPr>
          <p:cNvPr id="11" name="10 Flecha derecha"/>
          <p:cNvSpPr/>
          <p:nvPr/>
        </p:nvSpPr>
        <p:spPr>
          <a:xfrm rot="20218546">
            <a:off x="3015422" y="3139671"/>
            <a:ext cx="2075452" cy="1956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2" name="11 Flecha derecha"/>
          <p:cNvSpPr/>
          <p:nvPr/>
        </p:nvSpPr>
        <p:spPr>
          <a:xfrm rot="5400000">
            <a:off x="5400092" y="3079161"/>
            <a:ext cx="360040" cy="1956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12 CuadroTexto"/>
          <p:cNvSpPr txBox="1"/>
          <p:nvPr/>
        </p:nvSpPr>
        <p:spPr>
          <a:xfrm>
            <a:off x="4734018" y="3423600"/>
            <a:ext cx="1692188" cy="830997"/>
          </a:xfrm>
          <a:prstGeom prst="rect">
            <a:avLst/>
          </a:prstGeom>
          <a:noFill/>
        </p:spPr>
        <p:txBody>
          <a:bodyPr wrap="square" rtlCol="0">
            <a:spAutoFit/>
          </a:bodyPr>
          <a:lstStyle/>
          <a:p>
            <a:pPr algn="ctr"/>
            <a:r>
              <a:rPr lang="es-ES" sz="2400" dirty="0"/>
              <a:t>Estimación del error</a:t>
            </a:r>
          </a:p>
        </p:txBody>
      </p:sp>
      <p:sp>
        <p:nvSpPr>
          <p:cNvPr id="14" name="13 CuadroTexto"/>
          <p:cNvSpPr txBox="1"/>
          <p:nvPr/>
        </p:nvSpPr>
        <p:spPr>
          <a:xfrm>
            <a:off x="925925" y="4653136"/>
            <a:ext cx="7246475" cy="461665"/>
          </a:xfrm>
          <a:prstGeom prst="rect">
            <a:avLst/>
          </a:prstGeom>
          <a:noFill/>
        </p:spPr>
        <p:txBody>
          <a:bodyPr wrap="square" rtlCol="0">
            <a:spAutoFit/>
          </a:bodyPr>
          <a:lstStyle/>
          <a:p>
            <a:r>
              <a:rPr lang="es-ES" sz="2400" dirty="0"/>
              <a:t>Sencillo. Más realista que la estimación sobre la muestra,</a:t>
            </a:r>
          </a:p>
        </p:txBody>
      </p:sp>
      <p:sp>
        <p:nvSpPr>
          <p:cNvPr id="15" name="14 Flecha derecha"/>
          <p:cNvSpPr/>
          <p:nvPr/>
        </p:nvSpPr>
        <p:spPr>
          <a:xfrm>
            <a:off x="489755" y="4724351"/>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6" name="15 CuadroTexto"/>
          <p:cNvSpPr txBox="1"/>
          <p:nvPr/>
        </p:nvSpPr>
        <p:spPr>
          <a:xfrm>
            <a:off x="925925" y="5267199"/>
            <a:ext cx="7246475" cy="461665"/>
          </a:xfrm>
          <a:prstGeom prst="rect">
            <a:avLst/>
          </a:prstGeom>
          <a:noFill/>
        </p:spPr>
        <p:txBody>
          <a:bodyPr wrap="square" rtlCol="0">
            <a:spAutoFit/>
          </a:bodyPr>
          <a:lstStyle/>
          <a:p>
            <a:r>
              <a:rPr lang="es-ES" sz="2400" dirty="0"/>
              <a:t>Poco eficiente. Se pierde potencia.</a:t>
            </a:r>
          </a:p>
        </p:txBody>
      </p:sp>
      <p:sp>
        <p:nvSpPr>
          <p:cNvPr id="17" name="16 Flecha derecha"/>
          <p:cNvSpPr/>
          <p:nvPr/>
        </p:nvSpPr>
        <p:spPr>
          <a:xfrm>
            <a:off x="489755" y="5338414"/>
            <a:ext cx="360040" cy="3192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8" name="17 CuadroTexto"/>
          <p:cNvSpPr txBox="1"/>
          <p:nvPr/>
        </p:nvSpPr>
        <p:spPr>
          <a:xfrm>
            <a:off x="925925" y="5875686"/>
            <a:ext cx="7246475" cy="461665"/>
          </a:xfrm>
          <a:prstGeom prst="rect">
            <a:avLst/>
          </a:prstGeom>
          <a:noFill/>
        </p:spPr>
        <p:txBody>
          <a:bodyPr wrap="square" rtlCol="0">
            <a:spAutoFit/>
          </a:bodyPr>
          <a:lstStyle/>
          <a:p>
            <a:r>
              <a:rPr lang="es-ES" sz="2400" dirty="0"/>
              <a:t>Poco preciso. Depende mucho del azar.</a:t>
            </a:r>
          </a:p>
        </p:txBody>
      </p:sp>
      <p:sp>
        <p:nvSpPr>
          <p:cNvPr id="19" name="18 Flecha derecha"/>
          <p:cNvSpPr/>
          <p:nvPr/>
        </p:nvSpPr>
        <p:spPr>
          <a:xfrm>
            <a:off x="489755" y="5946901"/>
            <a:ext cx="360040" cy="3192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046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animBg="1"/>
      <p:bldP spid="18"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es-ES" altLang="es-ES" sz="4400" dirty="0">
                <a:solidFill>
                  <a:srgbClr val="C00000"/>
                </a:solidFill>
              </a:rPr>
              <a:t>El test t</a:t>
            </a:r>
          </a:p>
        </p:txBody>
      </p:sp>
      <p:sp>
        <p:nvSpPr>
          <p:cNvPr id="5" name="4 CuadroTexto"/>
          <p:cNvSpPr txBox="1"/>
          <p:nvPr/>
        </p:nvSpPr>
        <p:spPr>
          <a:xfrm>
            <a:off x="713724" y="2132856"/>
            <a:ext cx="7717046" cy="461604"/>
          </a:xfrm>
          <a:prstGeom prst="rect">
            <a:avLst/>
          </a:prstGeom>
          <a:noFill/>
        </p:spPr>
        <p:txBody>
          <a:bodyPr wrap="square" lIns="91374" tIns="45690" rIns="91374" bIns="45690" rtlCol="0">
            <a:spAutoFit/>
          </a:bodyPr>
          <a:lstStyle/>
          <a:p>
            <a:r>
              <a:rPr lang="es-ES" sz="2000" dirty="0"/>
              <a:t>H</a:t>
            </a:r>
            <a:r>
              <a:rPr lang="es-ES" sz="2000" baseline="-25000" dirty="0"/>
              <a:t>0</a:t>
            </a:r>
            <a:r>
              <a:rPr lang="es-ES" sz="2000" dirty="0"/>
              <a:t>: </a:t>
            </a:r>
            <a:r>
              <a:rPr lang="el-GR" sz="2400" dirty="0"/>
              <a:t>μ</a:t>
            </a:r>
            <a:r>
              <a:rPr lang="es-ES" sz="2400" baseline="-25000" dirty="0"/>
              <a:t>1</a:t>
            </a:r>
            <a:r>
              <a:rPr lang="es-ES" sz="2400" dirty="0"/>
              <a:t>=</a:t>
            </a:r>
            <a:r>
              <a:rPr lang="el-GR" sz="2400" dirty="0"/>
              <a:t>μ</a:t>
            </a:r>
            <a:r>
              <a:rPr lang="es-ES" sz="2400" baseline="-25000" dirty="0"/>
              <a:t>2</a:t>
            </a:r>
            <a:r>
              <a:rPr lang="es-ES" sz="2400" dirty="0"/>
              <a:t>  </a:t>
            </a:r>
            <a:r>
              <a:rPr lang="es-ES" sz="2000" dirty="0"/>
              <a:t>(No existen diferencias entre las medias de los dos grupos)</a:t>
            </a:r>
          </a:p>
        </p:txBody>
      </p:sp>
      <p:sp>
        <p:nvSpPr>
          <p:cNvPr id="6" name="5 CuadroTexto"/>
          <p:cNvSpPr txBox="1"/>
          <p:nvPr/>
        </p:nvSpPr>
        <p:spPr>
          <a:xfrm>
            <a:off x="713230" y="2716633"/>
            <a:ext cx="7449868" cy="461604"/>
          </a:xfrm>
          <a:prstGeom prst="rect">
            <a:avLst/>
          </a:prstGeom>
          <a:noFill/>
        </p:spPr>
        <p:txBody>
          <a:bodyPr wrap="square" lIns="91374" tIns="45690" rIns="91374" bIns="45690" rtlCol="0">
            <a:spAutoFit/>
          </a:bodyPr>
          <a:lstStyle/>
          <a:p>
            <a:r>
              <a:rPr lang="es-ES" sz="2000" dirty="0"/>
              <a:t>H</a:t>
            </a:r>
            <a:r>
              <a:rPr lang="es-ES" sz="2000" baseline="-25000" dirty="0"/>
              <a:t>A</a:t>
            </a:r>
            <a:r>
              <a:rPr lang="es-ES" sz="2000" dirty="0"/>
              <a:t>: </a:t>
            </a:r>
            <a:r>
              <a:rPr lang="el-GR" sz="2400" dirty="0">
                <a:solidFill>
                  <a:prstClr val="black"/>
                </a:solidFill>
              </a:rPr>
              <a:t>μ</a:t>
            </a:r>
            <a:r>
              <a:rPr lang="es-ES" sz="2400" baseline="-25000" dirty="0">
                <a:solidFill>
                  <a:prstClr val="black"/>
                </a:solidFill>
              </a:rPr>
              <a:t>1</a:t>
            </a:r>
            <a:r>
              <a:rPr lang="es-ES" sz="2400" dirty="0">
                <a:solidFill>
                  <a:prstClr val="black"/>
                </a:solidFill>
              </a:rPr>
              <a:t>≠</a:t>
            </a:r>
            <a:r>
              <a:rPr lang="el-GR" sz="2400" dirty="0">
                <a:solidFill>
                  <a:prstClr val="black"/>
                </a:solidFill>
              </a:rPr>
              <a:t>μ</a:t>
            </a:r>
            <a:r>
              <a:rPr lang="es-ES" sz="2400" baseline="-25000" dirty="0">
                <a:solidFill>
                  <a:prstClr val="black"/>
                </a:solidFill>
              </a:rPr>
              <a:t>2</a:t>
            </a:r>
            <a:r>
              <a:rPr lang="es-ES" sz="2400" dirty="0">
                <a:solidFill>
                  <a:prstClr val="black"/>
                </a:solidFill>
              </a:rPr>
              <a:t>  </a:t>
            </a:r>
            <a:r>
              <a:rPr lang="es-ES" sz="2000" dirty="0">
                <a:solidFill>
                  <a:prstClr val="black"/>
                </a:solidFill>
              </a:rPr>
              <a:t>(</a:t>
            </a:r>
            <a:r>
              <a:rPr lang="es-ES" sz="2000" dirty="0"/>
              <a:t>Existen diferencias entre las medias de los dos grupos)</a:t>
            </a:r>
          </a:p>
        </p:txBody>
      </p:sp>
      <p:sp>
        <p:nvSpPr>
          <p:cNvPr id="7" name="7 CuadroTexto"/>
          <p:cNvSpPr txBox="1"/>
          <p:nvPr/>
        </p:nvSpPr>
        <p:spPr>
          <a:xfrm>
            <a:off x="467544" y="1628800"/>
            <a:ext cx="2088232" cy="400049"/>
          </a:xfrm>
          <a:prstGeom prst="rect">
            <a:avLst/>
          </a:prstGeom>
          <a:noFill/>
        </p:spPr>
        <p:txBody>
          <a:bodyPr wrap="square" lIns="91374" tIns="45690" rIns="91374" bIns="45690" rtlCol="0">
            <a:spAutoFit/>
          </a:bodyPr>
          <a:lstStyle/>
          <a:p>
            <a:r>
              <a:rPr lang="es-ES" sz="2000" b="1" dirty="0"/>
              <a:t>Hipótesis:</a:t>
            </a:r>
          </a:p>
        </p:txBody>
      </p:sp>
      <p:sp>
        <p:nvSpPr>
          <p:cNvPr id="8" name="7 CuadroTexto"/>
          <p:cNvSpPr txBox="1"/>
          <p:nvPr/>
        </p:nvSpPr>
        <p:spPr>
          <a:xfrm>
            <a:off x="467544" y="4077072"/>
            <a:ext cx="2088232" cy="400049"/>
          </a:xfrm>
          <a:prstGeom prst="rect">
            <a:avLst/>
          </a:prstGeom>
          <a:noFill/>
        </p:spPr>
        <p:txBody>
          <a:bodyPr wrap="square" lIns="91374" tIns="45690" rIns="91374" bIns="45690" rtlCol="0">
            <a:spAutoFit/>
          </a:bodyPr>
          <a:lstStyle/>
          <a:p>
            <a:r>
              <a:rPr lang="es-ES" sz="2000" b="1" dirty="0"/>
              <a:t>Asunciones:</a:t>
            </a:r>
          </a:p>
        </p:txBody>
      </p:sp>
      <p:sp>
        <p:nvSpPr>
          <p:cNvPr id="9" name="4 CuadroTexto"/>
          <p:cNvSpPr txBox="1"/>
          <p:nvPr/>
        </p:nvSpPr>
        <p:spPr>
          <a:xfrm>
            <a:off x="713230" y="4520940"/>
            <a:ext cx="7891218" cy="1015602"/>
          </a:xfrm>
          <a:prstGeom prst="rect">
            <a:avLst/>
          </a:prstGeom>
          <a:noFill/>
        </p:spPr>
        <p:txBody>
          <a:bodyPr wrap="square" lIns="91374" tIns="45690" rIns="91374" bIns="45690" rtlCol="0">
            <a:spAutoFit/>
          </a:bodyPr>
          <a:lstStyle/>
          <a:p>
            <a:pPr marL="342900" indent="-342900">
              <a:buFontTx/>
              <a:buChar char="-"/>
            </a:pPr>
            <a:r>
              <a:rPr lang="es-ES" sz="2000" dirty="0"/>
              <a:t>La distribución de la variable respuesta es normal en la población</a:t>
            </a:r>
          </a:p>
          <a:p>
            <a:pPr marL="342900" indent="-342900">
              <a:buFontTx/>
              <a:buChar char="-"/>
            </a:pPr>
            <a:r>
              <a:rPr lang="es-ES" sz="2000" dirty="0"/>
              <a:t>Las muestras son independientes</a:t>
            </a:r>
          </a:p>
          <a:p>
            <a:pPr marL="342900" indent="-342900">
              <a:buFontTx/>
              <a:buChar char="-"/>
            </a:pPr>
            <a:r>
              <a:rPr lang="es-ES" sz="2000" dirty="0"/>
              <a:t>La varianza en los dos grupos a comparar es igual (</a:t>
            </a:r>
            <a:r>
              <a:rPr lang="es-ES" sz="2000" dirty="0" err="1"/>
              <a:t>homocedasticidad</a:t>
            </a:r>
            <a:r>
              <a:rPr lang="es-ES" sz="2000" dirty="0"/>
              <a:t>) </a:t>
            </a:r>
          </a:p>
        </p:txBody>
      </p:sp>
    </p:spTree>
    <p:extLst>
      <p:ext uri="{BB962C8B-B14F-4D97-AF65-F5344CB8AC3E}">
        <p14:creationId xmlns:p14="http://schemas.microsoft.com/office/powerpoint/2010/main" val="191117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r>
              <a:rPr lang="es-ES" sz="4400" dirty="0">
                <a:solidFill>
                  <a:srgbClr val="C00000"/>
                </a:solidFill>
              </a:rPr>
              <a:t>Validación cruzada</a:t>
            </a:r>
          </a:p>
        </p:txBody>
      </p:sp>
      <p:sp>
        <p:nvSpPr>
          <p:cNvPr id="5" name="4 CuadroTexto"/>
          <p:cNvSpPr txBox="1"/>
          <p:nvPr/>
        </p:nvSpPr>
        <p:spPr>
          <a:xfrm>
            <a:off x="925925" y="1395409"/>
            <a:ext cx="7488832" cy="461665"/>
          </a:xfrm>
          <a:prstGeom prst="rect">
            <a:avLst/>
          </a:prstGeom>
          <a:noFill/>
        </p:spPr>
        <p:txBody>
          <a:bodyPr wrap="square" rtlCol="0">
            <a:spAutoFit/>
          </a:bodyPr>
          <a:lstStyle/>
          <a:p>
            <a:r>
              <a:rPr lang="es-ES" sz="2400" dirty="0"/>
              <a:t>Dividir la muestra de manera aleatoria en K grupos</a:t>
            </a:r>
          </a:p>
        </p:txBody>
      </p:sp>
      <p:sp>
        <p:nvSpPr>
          <p:cNvPr id="6" name="5 Flecha derecha"/>
          <p:cNvSpPr/>
          <p:nvPr/>
        </p:nvSpPr>
        <p:spPr>
          <a:xfrm>
            <a:off x="489755" y="1466624"/>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CuadroTexto"/>
          <p:cNvSpPr txBox="1"/>
          <p:nvPr/>
        </p:nvSpPr>
        <p:spPr>
          <a:xfrm>
            <a:off x="415334" y="2732419"/>
            <a:ext cx="1224136" cy="461665"/>
          </a:xfrm>
          <a:prstGeom prst="rect">
            <a:avLst/>
          </a:prstGeom>
          <a:noFill/>
          <a:ln w="25400">
            <a:solidFill>
              <a:srgbClr val="C00000"/>
            </a:solidFill>
          </a:ln>
        </p:spPr>
        <p:txBody>
          <a:bodyPr wrap="square" rtlCol="0">
            <a:spAutoFit/>
          </a:bodyPr>
          <a:lstStyle/>
          <a:p>
            <a:r>
              <a:rPr lang="es-ES" sz="2400" dirty="0"/>
              <a:t>Muestra</a:t>
            </a:r>
          </a:p>
        </p:txBody>
      </p:sp>
      <p:sp>
        <p:nvSpPr>
          <p:cNvPr id="8" name="7 CuadroTexto"/>
          <p:cNvSpPr txBox="1"/>
          <p:nvPr/>
        </p:nvSpPr>
        <p:spPr>
          <a:xfrm>
            <a:off x="3694779" y="2732418"/>
            <a:ext cx="1802096" cy="461665"/>
          </a:xfrm>
          <a:prstGeom prst="rect">
            <a:avLst/>
          </a:prstGeom>
          <a:noFill/>
          <a:ln w="25400">
            <a:solidFill>
              <a:schemeClr val="tx2">
                <a:lumMod val="75000"/>
              </a:schemeClr>
            </a:solidFill>
          </a:ln>
        </p:spPr>
        <p:txBody>
          <a:bodyPr wrap="square" rtlCol="0">
            <a:spAutoFit/>
          </a:bodyPr>
          <a:lstStyle/>
          <a:p>
            <a:r>
              <a:rPr lang="es-ES" sz="2400" dirty="0"/>
              <a:t>       P</a:t>
            </a:r>
            <a:r>
              <a:rPr lang="es-ES" sz="2400" baseline="-25000" dirty="0"/>
              <a:t>               </a:t>
            </a:r>
            <a:r>
              <a:rPr lang="es-ES" sz="2400" dirty="0"/>
              <a:t>K</a:t>
            </a:r>
            <a:r>
              <a:rPr lang="es-ES" sz="2400" baseline="-25000" dirty="0"/>
              <a:t>1</a:t>
            </a:r>
          </a:p>
        </p:txBody>
      </p:sp>
      <p:sp>
        <p:nvSpPr>
          <p:cNvPr id="9" name="8 Flecha derecha"/>
          <p:cNvSpPr/>
          <p:nvPr/>
        </p:nvSpPr>
        <p:spPr>
          <a:xfrm rot="5400000">
            <a:off x="847382" y="3410350"/>
            <a:ext cx="360040" cy="1956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9 CuadroTexto"/>
          <p:cNvSpPr txBox="1"/>
          <p:nvPr/>
        </p:nvSpPr>
        <p:spPr>
          <a:xfrm>
            <a:off x="430006" y="3734617"/>
            <a:ext cx="1224136" cy="830997"/>
          </a:xfrm>
          <a:prstGeom prst="rect">
            <a:avLst/>
          </a:prstGeom>
          <a:noFill/>
        </p:spPr>
        <p:txBody>
          <a:bodyPr wrap="square" rtlCol="0">
            <a:spAutoFit/>
          </a:bodyPr>
          <a:lstStyle/>
          <a:p>
            <a:pPr algn="ctr"/>
            <a:r>
              <a:rPr lang="es-ES" sz="2400" dirty="0"/>
              <a:t>Mejor modelo</a:t>
            </a:r>
          </a:p>
        </p:txBody>
      </p:sp>
      <p:sp>
        <p:nvSpPr>
          <p:cNvPr id="13" name="12 CuadroTexto"/>
          <p:cNvSpPr txBox="1"/>
          <p:nvPr/>
        </p:nvSpPr>
        <p:spPr>
          <a:xfrm>
            <a:off x="3079009" y="3644575"/>
            <a:ext cx="2098912" cy="369332"/>
          </a:xfrm>
          <a:prstGeom prst="rect">
            <a:avLst/>
          </a:prstGeom>
          <a:noFill/>
        </p:spPr>
        <p:txBody>
          <a:bodyPr wrap="square" rtlCol="0">
            <a:spAutoFit/>
          </a:bodyPr>
          <a:lstStyle/>
          <a:p>
            <a:pPr algn="ctr"/>
            <a:r>
              <a:rPr lang="es-ES" dirty="0"/>
              <a:t>Reajuste del modelo</a:t>
            </a:r>
          </a:p>
        </p:txBody>
      </p:sp>
      <p:cxnSp>
        <p:nvCxnSpPr>
          <p:cNvPr id="15" name="14 Conector recto"/>
          <p:cNvCxnSpPr/>
          <p:nvPr/>
        </p:nvCxnSpPr>
        <p:spPr>
          <a:xfrm>
            <a:off x="4990924" y="2732419"/>
            <a:ext cx="0" cy="461665"/>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5292080" y="3444520"/>
            <a:ext cx="1981821" cy="369332"/>
          </a:xfrm>
          <a:prstGeom prst="rect">
            <a:avLst/>
          </a:prstGeom>
          <a:noFill/>
        </p:spPr>
        <p:txBody>
          <a:bodyPr wrap="square" rtlCol="0">
            <a:spAutoFit/>
          </a:bodyPr>
          <a:lstStyle/>
          <a:p>
            <a:pPr algn="ctr"/>
            <a:r>
              <a:rPr lang="es-ES" dirty="0"/>
              <a:t>Error sobre K</a:t>
            </a:r>
            <a:endParaRPr lang="es-ES" baseline="-25000" dirty="0"/>
          </a:p>
        </p:txBody>
      </p:sp>
      <p:sp>
        <p:nvSpPr>
          <p:cNvPr id="18" name="17 Flecha doblada"/>
          <p:cNvSpPr/>
          <p:nvPr/>
        </p:nvSpPr>
        <p:spPr>
          <a:xfrm rot="5400000" flipH="1">
            <a:off x="5096027" y="3435999"/>
            <a:ext cx="571477" cy="36004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cxnSp>
        <p:nvCxnSpPr>
          <p:cNvPr id="20" name="19 Conector recto de flecha"/>
          <p:cNvCxnSpPr/>
          <p:nvPr/>
        </p:nvCxnSpPr>
        <p:spPr>
          <a:xfrm flipV="1">
            <a:off x="1782865" y="3216537"/>
            <a:ext cx="1644697" cy="933578"/>
          </a:xfrm>
          <a:prstGeom prst="straightConnector1">
            <a:avLst/>
          </a:prstGeom>
          <a:ln w="25400">
            <a:prstDash val="dash"/>
            <a:tailEnd type="arrow"/>
          </a:ln>
        </p:spPr>
        <p:style>
          <a:lnRef idx="1">
            <a:schemeClr val="dk1"/>
          </a:lnRef>
          <a:fillRef idx="0">
            <a:schemeClr val="dk1"/>
          </a:fillRef>
          <a:effectRef idx="0">
            <a:schemeClr val="dk1"/>
          </a:effectRef>
          <a:fontRef idx="minor">
            <a:schemeClr val="tx1"/>
          </a:fontRef>
        </p:style>
      </p:cxnSp>
      <p:sp>
        <p:nvSpPr>
          <p:cNvPr id="22" name="21 Rectángulo"/>
          <p:cNvSpPr/>
          <p:nvPr/>
        </p:nvSpPr>
        <p:spPr>
          <a:xfrm>
            <a:off x="3694779" y="2153130"/>
            <a:ext cx="1802096" cy="461665"/>
          </a:xfrm>
          <a:prstGeom prst="rect">
            <a:avLst/>
          </a:prstGeom>
        </p:spPr>
        <p:txBody>
          <a:bodyPr wrap="none">
            <a:spAutoFit/>
          </a:bodyPr>
          <a:lstStyle/>
          <a:p>
            <a:r>
              <a:rPr lang="es-ES" sz="2400" dirty="0"/>
              <a:t>K particiones</a:t>
            </a:r>
          </a:p>
        </p:txBody>
      </p:sp>
      <p:sp>
        <p:nvSpPr>
          <p:cNvPr id="24" name="23 Cerrar llave"/>
          <p:cNvSpPr/>
          <p:nvPr/>
        </p:nvSpPr>
        <p:spPr>
          <a:xfrm rot="5400000">
            <a:off x="4166451" y="2835831"/>
            <a:ext cx="360040" cy="12889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3" name="AutoShape 2" descr="https://cdn1.iconfinder.com/data/icons/defaulticon/icons/png/256x256/media-repeat-al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4" name="AutoShape 4" descr="https://cdn1.iconfinder.com/data/icons/defaulticon/icons/png/256x256/media-repeat-al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5" name="AutoShape 6" descr="alt, media, repeat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3396" y="2620966"/>
            <a:ext cx="752819" cy="746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36 CuadroTexto"/>
          <p:cNvSpPr txBox="1"/>
          <p:nvPr/>
        </p:nvSpPr>
        <p:spPr>
          <a:xfrm>
            <a:off x="6464446" y="2809334"/>
            <a:ext cx="1981821" cy="369332"/>
          </a:xfrm>
          <a:prstGeom prst="rect">
            <a:avLst/>
          </a:prstGeom>
          <a:noFill/>
        </p:spPr>
        <p:txBody>
          <a:bodyPr wrap="square" rtlCol="0">
            <a:spAutoFit/>
          </a:bodyPr>
          <a:lstStyle/>
          <a:p>
            <a:r>
              <a:rPr lang="es-ES" dirty="0"/>
              <a:t>Repetir K veces</a:t>
            </a:r>
            <a:endParaRPr lang="es-ES" baseline="-25000" dirty="0"/>
          </a:p>
        </p:txBody>
      </p:sp>
      <p:cxnSp>
        <p:nvCxnSpPr>
          <p:cNvPr id="38" name="37 Conector recto"/>
          <p:cNvCxnSpPr/>
          <p:nvPr/>
        </p:nvCxnSpPr>
        <p:spPr>
          <a:xfrm>
            <a:off x="4128465" y="2746666"/>
            <a:ext cx="0" cy="432000"/>
          </a:xfrm>
          <a:prstGeom prst="line">
            <a:avLst/>
          </a:prstGeom>
          <a:ln w="25400">
            <a:solidFill>
              <a:schemeClr val="accent1">
                <a:shade val="95000"/>
                <a:satMod val="105000"/>
                <a:alpha val="29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4575724" y="2732419"/>
            <a:ext cx="0" cy="461665"/>
          </a:xfrm>
          <a:prstGeom prst="line">
            <a:avLst/>
          </a:prstGeom>
          <a:ln w="25400">
            <a:solidFill>
              <a:schemeClr val="accent1">
                <a:shade val="95000"/>
                <a:satMod val="105000"/>
                <a:alpha val="29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40 Flecha doblada"/>
          <p:cNvSpPr/>
          <p:nvPr/>
        </p:nvSpPr>
        <p:spPr>
          <a:xfrm rot="16200000" flipH="1" flipV="1">
            <a:off x="7949534" y="3187014"/>
            <a:ext cx="771367" cy="36004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42" name="41 CuadroTexto"/>
          <p:cNvSpPr txBox="1"/>
          <p:nvPr/>
        </p:nvSpPr>
        <p:spPr>
          <a:xfrm>
            <a:off x="7668344" y="3829241"/>
            <a:ext cx="1333749" cy="369332"/>
          </a:xfrm>
          <a:prstGeom prst="rect">
            <a:avLst/>
          </a:prstGeom>
          <a:noFill/>
        </p:spPr>
        <p:txBody>
          <a:bodyPr wrap="square" rtlCol="0">
            <a:spAutoFit/>
          </a:bodyPr>
          <a:lstStyle/>
          <a:p>
            <a:pPr algn="ctr"/>
            <a:r>
              <a:rPr lang="es-ES" dirty="0"/>
              <a:t>Error medio</a:t>
            </a:r>
            <a:endParaRPr lang="es-ES" baseline="-25000" dirty="0"/>
          </a:p>
        </p:txBody>
      </p:sp>
      <p:sp>
        <p:nvSpPr>
          <p:cNvPr id="43" name="42 CuadroTexto"/>
          <p:cNvSpPr txBox="1"/>
          <p:nvPr/>
        </p:nvSpPr>
        <p:spPr>
          <a:xfrm>
            <a:off x="925925" y="4889167"/>
            <a:ext cx="7246475" cy="461665"/>
          </a:xfrm>
          <a:prstGeom prst="rect">
            <a:avLst/>
          </a:prstGeom>
          <a:noFill/>
        </p:spPr>
        <p:txBody>
          <a:bodyPr wrap="square" rtlCol="0">
            <a:spAutoFit/>
          </a:bodyPr>
          <a:lstStyle/>
          <a:p>
            <a:r>
              <a:rPr lang="es-ES" sz="2400" dirty="0"/>
              <a:t>Eficiente. No se desperdicia muestra para validar.</a:t>
            </a:r>
          </a:p>
        </p:txBody>
      </p:sp>
      <p:sp>
        <p:nvSpPr>
          <p:cNvPr id="44" name="43 Flecha derecha"/>
          <p:cNvSpPr/>
          <p:nvPr/>
        </p:nvSpPr>
        <p:spPr>
          <a:xfrm>
            <a:off x="489755" y="4960382"/>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7" name="46 CuadroTexto"/>
          <p:cNvSpPr txBox="1"/>
          <p:nvPr/>
        </p:nvSpPr>
        <p:spPr>
          <a:xfrm>
            <a:off x="925924" y="5434030"/>
            <a:ext cx="7246475" cy="461665"/>
          </a:xfrm>
          <a:prstGeom prst="rect">
            <a:avLst/>
          </a:prstGeom>
          <a:noFill/>
        </p:spPr>
        <p:txBody>
          <a:bodyPr wrap="square" rtlCol="0">
            <a:spAutoFit/>
          </a:bodyPr>
          <a:lstStyle/>
          <a:p>
            <a:r>
              <a:rPr lang="es-ES" sz="2400" dirty="0"/>
              <a:t>Mucho más preciso que </a:t>
            </a:r>
            <a:r>
              <a:rPr lang="es-ES" sz="2400" dirty="0" err="1"/>
              <a:t>holdout</a:t>
            </a:r>
            <a:r>
              <a:rPr lang="es-ES" sz="2400" dirty="0"/>
              <a:t> </a:t>
            </a:r>
          </a:p>
        </p:txBody>
      </p:sp>
      <p:sp>
        <p:nvSpPr>
          <p:cNvPr id="48" name="47 Flecha derecha"/>
          <p:cNvSpPr/>
          <p:nvPr/>
        </p:nvSpPr>
        <p:spPr>
          <a:xfrm>
            <a:off x="489754" y="5505245"/>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9" name="48 CuadroTexto"/>
          <p:cNvSpPr txBox="1"/>
          <p:nvPr/>
        </p:nvSpPr>
        <p:spPr>
          <a:xfrm>
            <a:off x="925925" y="5976878"/>
            <a:ext cx="7488832" cy="461665"/>
          </a:xfrm>
          <a:prstGeom prst="rect">
            <a:avLst/>
          </a:prstGeom>
          <a:noFill/>
        </p:spPr>
        <p:txBody>
          <a:bodyPr wrap="square" rtlCol="0">
            <a:spAutoFit/>
          </a:bodyPr>
          <a:lstStyle/>
          <a:p>
            <a:r>
              <a:rPr lang="es-ES" sz="2400" dirty="0"/>
              <a:t>Elección de K. En el fondo se está validando con la muestra</a:t>
            </a:r>
          </a:p>
        </p:txBody>
      </p:sp>
      <p:sp>
        <p:nvSpPr>
          <p:cNvPr id="50" name="49 Flecha derecha"/>
          <p:cNvSpPr/>
          <p:nvPr/>
        </p:nvSpPr>
        <p:spPr>
          <a:xfrm>
            <a:off x="489755" y="6048093"/>
            <a:ext cx="360040" cy="3192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73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7" grpId="0"/>
      <p:bldP spid="48" grpId="0" animBg="1"/>
      <p:bldP spid="49" grpId="0"/>
      <p:bldP spid="5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r>
              <a:rPr lang="es-ES" sz="4400" dirty="0" err="1">
                <a:solidFill>
                  <a:srgbClr val="C00000"/>
                </a:solidFill>
              </a:rPr>
              <a:t>Bootstrapping</a:t>
            </a:r>
            <a:endParaRPr lang="es-ES" sz="4400" dirty="0">
              <a:solidFill>
                <a:srgbClr val="C00000"/>
              </a:solidFill>
            </a:endParaRPr>
          </a:p>
        </p:txBody>
      </p:sp>
      <p:sp>
        <p:nvSpPr>
          <p:cNvPr id="5" name="4 CuadroTexto"/>
          <p:cNvSpPr txBox="1"/>
          <p:nvPr/>
        </p:nvSpPr>
        <p:spPr>
          <a:xfrm>
            <a:off x="925925" y="1239143"/>
            <a:ext cx="7488832" cy="461665"/>
          </a:xfrm>
          <a:prstGeom prst="rect">
            <a:avLst/>
          </a:prstGeom>
          <a:noFill/>
        </p:spPr>
        <p:txBody>
          <a:bodyPr wrap="square" rtlCol="0">
            <a:spAutoFit/>
          </a:bodyPr>
          <a:lstStyle/>
          <a:p>
            <a:r>
              <a:rPr lang="es-ES" sz="2400" dirty="0"/>
              <a:t>Muestras </a:t>
            </a:r>
            <a:r>
              <a:rPr lang="es-ES" sz="2400" dirty="0" err="1"/>
              <a:t>bootstrap</a:t>
            </a:r>
            <a:endParaRPr lang="es-ES" sz="2400" dirty="0"/>
          </a:p>
        </p:txBody>
      </p:sp>
      <p:sp>
        <p:nvSpPr>
          <p:cNvPr id="6" name="5 Flecha derecha"/>
          <p:cNvSpPr/>
          <p:nvPr/>
        </p:nvSpPr>
        <p:spPr>
          <a:xfrm>
            <a:off x="489755" y="1310358"/>
            <a:ext cx="360040" cy="319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AutoShape 2" descr="https://cdn1.iconfinder.com/data/icons/defaulticon/icons/png/256x256/media-repeat-al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4" name="AutoShape 4" descr="https://cdn1.iconfinder.com/data/icons/defaulticon/icons/png/256x256/media-repeat-alt.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5" name="AutoShape 6" descr="alt, media, repeat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3" name="42 CuadroTexto"/>
          <p:cNvSpPr txBox="1"/>
          <p:nvPr/>
        </p:nvSpPr>
        <p:spPr>
          <a:xfrm>
            <a:off x="925925" y="4889167"/>
            <a:ext cx="7246475" cy="461665"/>
          </a:xfrm>
          <a:prstGeom prst="rect">
            <a:avLst/>
          </a:prstGeom>
          <a:noFill/>
        </p:spPr>
        <p:txBody>
          <a:bodyPr wrap="square" rtlCol="0">
            <a:spAutoFit/>
          </a:bodyPr>
          <a:lstStyle/>
          <a:p>
            <a:r>
              <a:rPr lang="es-ES" sz="2400" dirty="0"/>
              <a:t>Eficiente. No se desperdicia muestra para validar.</a:t>
            </a:r>
          </a:p>
        </p:txBody>
      </p:sp>
      <p:sp>
        <p:nvSpPr>
          <p:cNvPr id="44" name="43 Flecha derecha"/>
          <p:cNvSpPr/>
          <p:nvPr/>
        </p:nvSpPr>
        <p:spPr>
          <a:xfrm>
            <a:off x="489755" y="4960382"/>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7" name="46 CuadroTexto"/>
          <p:cNvSpPr txBox="1"/>
          <p:nvPr/>
        </p:nvSpPr>
        <p:spPr>
          <a:xfrm>
            <a:off x="925924" y="5434030"/>
            <a:ext cx="7246475" cy="461665"/>
          </a:xfrm>
          <a:prstGeom prst="rect">
            <a:avLst/>
          </a:prstGeom>
          <a:noFill/>
        </p:spPr>
        <p:txBody>
          <a:bodyPr wrap="square" rtlCol="0">
            <a:spAutoFit/>
          </a:bodyPr>
          <a:lstStyle/>
          <a:p>
            <a:r>
              <a:rPr lang="es-ES" sz="2400" dirty="0"/>
              <a:t>Más preciso que la validación cruzada.</a:t>
            </a:r>
          </a:p>
        </p:txBody>
      </p:sp>
      <p:sp>
        <p:nvSpPr>
          <p:cNvPr id="48" name="47 Flecha derecha"/>
          <p:cNvSpPr/>
          <p:nvPr/>
        </p:nvSpPr>
        <p:spPr>
          <a:xfrm>
            <a:off x="489754" y="5505245"/>
            <a:ext cx="360040" cy="31923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49" name="48 CuadroTexto"/>
          <p:cNvSpPr txBox="1"/>
          <p:nvPr/>
        </p:nvSpPr>
        <p:spPr>
          <a:xfrm>
            <a:off x="925925" y="5976878"/>
            <a:ext cx="7488832" cy="461665"/>
          </a:xfrm>
          <a:prstGeom prst="rect">
            <a:avLst/>
          </a:prstGeom>
          <a:noFill/>
        </p:spPr>
        <p:txBody>
          <a:bodyPr wrap="square" rtlCol="0">
            <a:spAutoFit/>
          </a:bodyPr>
          <a:lstStyle/>
          <a:p>
            <a:r>
              <a:rPr lang="es-ES" sz="2400" dirty="0"/>
              <a:t>Complejo de implementar.</a:t>
            </a:r>
          </a:p>
        </p:txBody>
      </p:sp>
      <p:sp>
        <p:nvSpPr>
          <p:cNvPr id="50" name="49 Flecha derecha"/>
          <p:cNvSpPr/>
          <p:nvPr/>
        </p:nvSpPr>
        <p:spPr>
          <a:xfrm>
            <a:off x="489755" y="6048093"/>
            <a:ext cx="360040" cy="31923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stretch>
            <a:fillRect/>
          </a:stretch>
        </p:blipFill>
        <p:spPr>
          <a:xfrm>
            <a:off x="765175" y="1909766"/>
            <a:ext cx="7551241" cy="2958387"/>
          </a:xfrm>
          <a:prstGeom prst="rect">
            <a:avLst/>
          </a:prstGeom>
        </p:spPr>
      </p:pic>
    </p:spTree>
    <p:extLst>
      <p:ext uri="{BB962C8B-B14F-4D97-AF65-F5344CB8AC3E}">
        <p14:creationId xmlns:p14="http://schemas.microsoft.com/office/powerpoint/2010/main" val="61699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7" grpId="0"/>
      <p:bldP spid="48" grpId="0" animBg="1"/>
      <p:bldP spid="49" grpId="0"/>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A6D45424-730C-4B3D-96F7-5456E3C9CC6D}"/>
              </a:ext>
            </a:extLst>
          </p:cNvPr>
          <p:cNvSpPr txBox="1"/>
          <p:nvPr/>
        </p:nvSpPr>
        <p:spPr>
          <a:xfrm>
            <a:off x="0" y="188644"/>
            <a:ext cx="9144000" cy="769381"/>
          </a:xfrm>
          <a:prstGeom prst="rect">
            <a:avLst/>
          </a:prstGeom>
          <a:noFill/>
        </p:spPr>
        <p:txBody>
          <a:bodyPr wrap="square" lIns="91374" tIns="45690" rIns="91374" bIns="45690" rtlCol="0">
            <a:spAutoFit/>
          </a:bodyPr>
          <a:lstStyle/>
          <a:p>
            <a:pPr defTabSz="913740"/>
            <a:r>
              <a:rPr lang="es-ES" sz="4400" dirty="0">
                <a:solidFill>
                  <a:srgbClr val="C00000"/>
                </a:solidFill>
              </a:rPr>
              <a:t>A practicar…</a:t>
            </a:r>
          </a:p>
        </p:txBody>
      </p:sp>
      <p:pic>
        <p:nvPicPr>
          <p:cNvPr id="5" name="Picture 3" descr="\\IISLAFESERVER01\RedirectedFolders\bioestadistica\Desktop\R_computing.gif">
            <a:extLst>
              <a:ext uri="{FF2B5EF4-FFF2-40B4-BE49-F238E27FC236}">
                <a16:creationId xmlns:a16="http://schemas.microsoft.com/office/drawing/2014/main" id="{F073801C-C705-4CFF-A33F-CC284CA8613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83199" y="1449386"/>
            <a:ext cx="3126681" cy="2230366"/>
          </a:xfrm>
          <a:prstGeom prst="rect">
            <a:avLst/>
          </a:prstGeom>
          <a:noFill/>
          <a:extLst>
            <a:ext uri="{909E8E84-426E-40DD-AFC4-6F175D3DCCD1}">
              <a14:hiddenFill xmlns:a14="http://schemas.microsoft.com/office/drawing/2010/main">
                <a:solidFill>
                  <a:srgbClr val="FFFFFF"/>
                </a:solidFill>
              </a14:hiddenFill>
            </a:ext>
          </a:extLst>
        </p:spPr>
      </p:pic>
      <p:sp>
        <p:nvSpPr>
          <p:cNvPr id="6" name="4 CuadroTexto">
            <a:extLst>
              <a:ext uri="{FF2B5EF4-FFF2-40B4-BE49-F238E27FC236}">
                <a16:creationId xmlns:a16="http://schemas.microsoft.com/office/drawing/2014/main" id="{370CFDA8-DB11-458C-8BCD-95A6A718EEEC}"/>
              </a:ext>
            </a:extLst>
          </p:cNvPr>
          <p:cNvSpPr txBox="1"/>
          <p:nvPr/>
        </p:nvSpPr>
        <p:spPr>
          <a:xfrm>
            <a:off x="1154923" y="4056579"/>
            <a:ext cx="3126681" cy="461665"/>
          </a:xfrm>
          <a:prstGeom prst="rect">
            <a:avLst/>
          </a:prstGeom>
          <a:noFill/>
        </p:spPr>
        <p:txBody>
          <a:bodyPr wrap="square" rtlCol="0">
            <a:spAutoFit/>
          </a:bodyPr>
          <a:lstStyle/>
          <a:p>
            <a:r>
              <a:rPr lang="es-ES" sz="2400" dirty="0"/>
              <a:t>PCA y t-SNE</a:t>
            </a:r>
          </a:p>
        </p:txBody>
      </p:sp>
      <p:sp>
        <p:nvSpPr>
          <p:cNvPr id="7" name="4 CuadroTexto">
            <a:extLst>
              <a:ext uri="{FF2B5EF4-FFF2-40B4-BE49-F238E27FC236}">
                <a16:creationId xmlns:a16="http://schemas.microsoft.com/office/drawing/2014/main" id="{4098C080-8DBA-4160-9B3C-51065B712C65}"/>
              </a:ext>
            </a:extLst>
          </p:cNvPr>
          <p:cNvSpPr txBox="1"/>
          <p:nvPr/>
        </p:nvSpPr>
        <p:spPr>
          <a:xfrm>
            <a:off x="1154922" y="4532744"/>
            <a:ext cx="4115897" cy="461665"/>
          </a:xfrm>
          <a:prstGeom prst="rect">
            <a:avLst/>
          </a:prstGeom>
          <a:noFill/>
        </p:spPr>
        <p:txBody>
          <a:bodyPr wrap="square" rtlCol="0">
            <a:spAutoFit/>
          </a:bodyPr>
          <a:lstStyle/>
          <a:p>
            <a:r>
              <a:rPr lang="es-ES" sz="2400" dirty="0" err="1"/>
              <a:t>Partial</a:t>
            </a:r>
            <a:r>
              <a:rPr lang="es-ES" sz="2400" dirty="0"/>
              <a:t> </a:t>
            </a:r>
            <a:r>
              <a:rPr lang="es-ES" sz="2400" dirty="0" err="1"/>
              <a:t>Least</a:t>
            </a:r>
            <a:r>
              <a:rPr lang="es-ES" sz="2400" dirty="0"/>
              <a:t> </a:t>
            </a:r>
            <a:r>
              <a:rPr lang="es-ES" sz="2400" dirty="0" err="1"/>
              <a:t>Squares</a:t>
            </a:r>
            <a:endParaRPr lang="es-ES" sz="2400" dirty="0"/>
          </a:p>
        </p:txBody>
      </p:sp>
      <p:sp>
        <p:nvSpPr>
          <p:cNvPr id="8" name="4 CuadroTexto">
            <a:extLst>
              <a:ext uri="{FF2B5EF4-FFF2-40B4-BE49-F238E27FC236}">
                <a16:creationId xmlns:a16="http://schemas.microsoft.com/office/drawing/2014/main" id="{5F263789-E9D0-41A8-9037-BEA004F11CC4}"/>
              </a:ext>
            </a:extLst>
          </p:cNvPr>
          <p:cNvSpPr txBox="1"/>
          <p:nvPr/>
        </p:nvSpPr>
        <p:spPr>
          <a:xfrm>
            <a:off x="1154922" y="5008908"/>
            <a:ext cx="6268893" cy="461665"/>
          </a:xfrm>
          <a:prstGeom prst="rect">
            <a:avLst/>
          </a:prstGeom>
          <a:noFill/>
        </p:spPr>
        <p:txBody>
          <a:bodyPr wrap="square" rtlCol="0">
            <a:spAutoFit/>
          </a:bodyPr>
          <a:lstStyle/>
          <a:p>
            <a:r>
              <a:rPr lang="es-ES" sz="2400" dirty="0"/>
              <a:t>Modelos de penalización (</a:t>
            </a:r>
            <a:r>
              <a:rPr lang="es-ES" sz="2400" dirty="0" err="1"/>
              <a:t>lasso</a:t>
            </a:r>
            <a:r>
              <a:rPr lang="es-ES" sz="2400" dirty="0"/>
              <a:t> y </a:t>
            </a:r>
            <a:r>
              <a:rPr lang="es-ES" sz="2400" dirty="0" err="1"/>
              <a:t>elastic</a:t>
            </a:r>
            <a:r>
              <a:rPr lang="es-ES" sz="2400" dirty="0"/>
              <a:t> net)</a:t>
            </a:r>
          </a:p>
        </p:txBody>
      </p:sp>
      <p:sp>
        <p:nvSpPr>
          <p:cNvPr id="9" name="4 CuadroTexto">
            <a:extLst>
              <a:ext uri="{FF2B5EF4-FFF2-40B4-BE49-F238E27FC236}">
                <a16:creationId xmlns:a16="http://schemas.microsoft.com/office/drawing/2014/main" id="{69522C7B-07ED-40A5-A352-01DC11788C72}"/>
              </a:ext>
            </a:extLst>
          </p:cNvPr>
          <p:cNvSpPr txBox="1"/>
          <p:nvPr/>
        </p:nvSpPr>
        <p:spPr>
          <a:xfrm>
            <a:off x="1154922" y="5485072"/>
            <a:ext cx="7898188" cy="461665"/>
          </a:xfrm>
          <a:prstGeom prst="rect">
            <a:avLst/>
          </a:prstGeom>
          <a:noFill/>
        </p:spPr>
        <p:txBody>
          <a:bodyPr wrap="square" rtlCol="0">
            <a:spAutoFit/>
          </a:bodyPr>
          <a:lstStyle/>
          <a:p>
            <a:r>
              <a:rPr lang="es-ES" sz="2400" dirty="0" err="1"/>
              <a:t>Random</a:t>
            </a:r>
            <a:r>
              <a:rPr lang="es-ES" sz="2400" dirty="0"/>
              <a:t> </a:t>
            </a:r>
            <a:r>
              <a:rPr lang="es-ES" sz="2400" dirty="0" err="1"/>
              <a:t>forest</a:t>
            </a:r>
            <a:endParaRPr lang="es-ES" sz="2400" dirty="0"/>
          </a:p>
        </p:txBody>
      </p:sp>
      <p:sp>
        <p:nvSpPr>
          <p:cNvPr id="10" name="4 CuadroTexto">
            <a:extLst>
              <a:ext uri="{FF2B5EF4-FFF2-40B4-BE49-F238E27FC236}">
                <a16:creationId xmlns:a16="http://schemas.microsoft.com/office/drawing/2014/main" id="{87489EE9-12D7-4B3E-A1AB-17BF065EFC84}"/>
              </a:ext>
            </a:extLst>
          </p:cNvPr>
          <p:cNvSpPr txBox="1"/>
          <p:nvPr/>
        </p:nvSpPr>
        <p:spPr>
          <a:xfrm>
            <a:off x="1154922" y="5961237"/>
            <a:ext cx="7898188" cy="461665"/>
          </a:xfrm>
          <a:prstGeom prst="rect">
            <a:avLst/>
          </a:prstGeom>
          <a:noFill/>
        </p:spPr>
        <p:txBody>
          <a:bodyPr wrap="square" rtlCol="0">
            <a:spAutoFit/>
          </a:bodyPr>
          <a:lstStyle/>
          <a:p>
            <a:r>
              <a:rPr lang="es-ES" sz="2400" dirty="0"/>
              <a:t>Validación de modelos</a:t>
            </a:r>
          </a:p>
        </p:txBody>
      </p:sp>
      <p:pic>
        <p:nvPicPr>
          <p:cNvPr id="1026" name="Picture 2" descr="Image result for check mark">
            <a:extLst>
              <a:ext uri="{FF2B5EF4-FFF2-40B4-BE49-F238E27FC236}">
                <a16:creationId xmlns:a16="http://schemas.microsoft.com/office/drawing/2014/main" id="{218B44C4-D072-4D83-95C4-F1064CEDD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4091830"/>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check mark">
            <a:extLst>
              <a:ext uri="{FF2B5EF4-FFF2-40B4-BE49-F238E27FC236}">
                <a16:creationId xmlns:a16="http://schemas.microsoft.com/office/drawing/2014/main" id="{BEFC0F24-000E-4CF8-AF02-78029B0AE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4584927"/>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check mark">
            <a:extLst>
              <a:ext uri="{FF2B5EF4-FFF2-40B4-BE49-F238E27FC236}">
                <a16:creationId xmlns:a16="http://schemas.microsoft.com/office/drawing/2014/main" id="{8114A02D-FFB2-4FA9-BC4C-2B33F92B1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044159"/>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 mark">
            <a:extLst>
              <a:ext uri="{FF2B5EF4-FFF2-40B4-BE49-F238E27FC236}">
                <a16:creationId xmlns:a16="http://schemas.microsoft.com/office/drawing/2014/main" id="{CA1C371E-D98E-4CC3-A798-747B65425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537950"/>
            <a:ext cx="391161" cy="3911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check mark">
            <a:extLst>
              <a:ext uri="{FF2B5EF4-FFF2-40B4-BE49-F238E27FC236}">
                <a16:creationId xmlns:a16="http://schemas.microsoft.com/office/drawing/2014/main" id="{234F635A-1CE4-4B25-ADFB-BBD9F77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57" y="5996488"/>
            <a:ext cx="391161" cy="39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9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188644"/>
            <a:ext cx="9144000" cy="769381"/>
          </a:xfrm>
          <a:prstGeom prst="rect">
            <a:avLst/>
          </a:prstGeom>
          <a:noFill/>
        </p:spPr>
        <p:txBody>
          <a:bodyPr wrap="square" lIns="91374" tIns="45690" rIns="91374" bIns="45690" rtlCol="0">
            <a:spAutoFit/>
          </a:bodyPr>
          <a:lstStyle/>
          <a:p>
            <a:r>
              <a:rPr lang="es-ES" sz="4400" dirty="0">
                <a:solidFill>
                  <a:srgbClr val="C00000"/>
                </a:solidFill>
              </a:rPr>
              <a:t>Contacto</a:t>
            </a:r>
          </a:p>
        </p:txBody>
      </p:sp>
      <p:sp>
        <p:nvSpPr>
          <p:cNvPr id="9" name="8 CuadroTexto"/>
          <p:cNvSpPr txBox="1"/>
          <p:nvPr/>
        </p:nvSpPr>
        <p:spPr>
          <a:xfrm>
            <a:off x="537056" y="3463840"/>
            <a:ext cx="4473863" cy="1477328"/>
          </a:xfrm>
          <a:prstGeom prst="rect">
            <a:avLst/>
          </a:prstGeom>
          <a:noFill/>
        </p:spPr>
        <p:txBody>
          <a:bodyPr wrap="square" rtlCol="0">
            <a:spAutoFit/>
          </a:bodyPr>
          <a:lstStyle/>
          <a:p>
            <a:r>
              <a:rPr lang="es-ES" dirty="0"/>
              <a:t>David </a:t>
            </a:r>
            <a:r>
              <a:rPr lang="es-ES" dirty="0" err="1"/>
              <a:t>Hervás</a:t>
            </a:r>
            <a:r>
              <a:rPr lang="es-ES" dirty="0"/>
              <a:t> Marín</a:t>
            </a:r>
          </a:p>
          <a:p>
            <a:r>
              <a:rPr lang="es-ES" dirty="0"/>
              <a:t>Instituto de Investigación Sanitaria La Fe</a:t>
            </a:r>
          </a:p>
          <a:p>
            <a:r>
              <a:rPr lang="es-ES" dirty="0"/>
              <a:t>Hospital La Fe, Torre A – 7ª planta</a:t>
            </a:r>
          </a:p>
          <a:p>
            <a:r>
              <a:rPr lang="es-ES" dirty="0"/>
              <a:t>Telf. 961246607 (ext.: 246607)</a:t>
            </a:r>
          </a:p>
          <a:p>
            <a:r>
              <a:rPr lang="es-ES" dirty="0"/>
              <a:t>e-mail: </a:t>
            </a:r>
            <a:r>
              <a:rPr lang="es-ES" dirty="0">
                <a:hlinkClick r:id="rId2"/>
              </a:rPr>
              <a:t>bioestadistica@iislafe.es</a:t>
            </a:r>
            <a:endParaRPr lang="es-ES" dirty="0"/>
          </a:p>
        </p:txBody>
      </p:sp>
      <p:sp>
        <p:nvSpPr>
          <p:cNvPr id="10" name="Rectangle 1"/>
          <p:cNvSpPr>
            <a:spLocks noChangeArrowheads="1"/>
          </p:cNvSpPr>
          <p:nvPr/>
        </p:nvSpPr>
        <p:spPr bwMode="auto">
          <a:xfrm rot="10800000" flipV="1">
            <a:off x="618381" y="5969161"/>
            <a:ext cx="79928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0000"/>
                </a:solidFill>
                <a:effectLst/>
                <a:cs typeface="Arial" pitchFamily="34" charset="0"/>
              </a:rPr>
              <a:t>R </a:t>
            </a:r>
            <a:r>
              <a:rPr kumimoji="0" lang="es-ES" sz="1400" b="1" i="0" u="none" strike="noStrike" cap="none" normalizeH="0" baseline="0" dirty="0" err="1">
                <a:ln>
                  <a:noFill/>
                </a:ln>
                <a:solidFill>
                  <a:srgbClr val="000000"/>
                </a:solidFill>
                <a:effectLst/>
                <a:cs typeface="Arial" pitchFamily="34" charset="0"/>
              </a:rPr>
              <a:t>Development</a:t>
            </a:r>
            <a:r>
              <a:rPr kumimoji="0" lang="es-ES" sz="1400" b="1" i="0" u="none" strike="noStrike" cap="none" normalizeH="0" baseline="0" dirty="0">
                <a:ln>
                  <a:noFill/>
                </a:ln>
                <a:solidFill>
                  <a:srgbClr val="000000"/>
                </a:solidFill>
                <a:effectLst/>
                <a:cs typeface="Arial" pitchFamily="34" charset="0"/>
              </a:rPr>
              <a:t> Core </a:t>
            </a:r>
            <a:r>
              <a:rPr kumimoji="0" lang="es-ES" sz="1400" b="1" i="0" u="none" strike="noStrike" cap="none" normalizeH="0" baseline="0" dirty="0" err="1">
                <a:ln>
                  <a:noFill/>
                </a:ln>
                <a:solidFill>
                  <a:srgbClr val="000000"/>
                </a:solidFill>
                <a:effectLst/>
                <a:cs typeface="Arial" pitchFamily="34" charset="0"/>
              </a:rPr>
              <a:t>Team</a:t>
            </a:r>
            <a:r>
              <a:rPr kumimoji="0" lang="es-ES" sz="1400" b="1" i="0" u="none" strike="noStrike" cap="none" normalizeH="0" baseline="0" dirty="0">
                <a:ln>
                  <a:noFill/>
                </a:ln>
                <a:solidFill>
                  <a:srgbClr val="000000"/>
                </a:solidFill>
                <a:effectLst/>
                <a:cs typeface="Arial" pitchFamily="34" charset="0"/>
              </a:rPr>
              <a:t> (2018). R: A </a:t>
            </a:r>
            <a:r>
              <a:rPr kumimoji="0" lang="es-ES" sz="1400" b="1" i="0" u="none" strike="noStrike" cap="none" normalizeH="0" baseline="0" dirty="0" err="1">
                <a:ln>
                  <a:noFill/>
                </a:ln>
                <a:solidFill>
                  <a:srgbClr val="000000"/>
                </a:solidFill>
                <a:effectLst/>
                <a:cs typeface="Arial" pitchFamily="34" charset="0"/>
              </a:rPr>
              <a:t>language</a:t>
            </a:r>
            <a:r>
              <a:rPr kumimoji="0" lang="es-ES" sz="1400" b="1" i="0" u="none" strike="noStrike" cap="none" normalizeH="0" baseline="0" dirty="0">
                <a:ln>
                  <a:noFill/>
                </a:ln>
                <a:solidFill>
                  <a:srgbClr val="000000"/>
                </a:solidFill>
                <a:effectLst/>
                <a:cs typeface="Arial" pitchFamily="34" charset="0"/>
              </a:rPr>
              <a:t> and </a:t>
            </a:r>
            <a:r>
              <a:rPr kumimoji="0" lang="es-ES" sz="1400" b="1" i="0" u="none" strike="noStrike" cap="none" normalizeH="0" baseline="0" dirty="0" err="1">
                <a:ln>
                  <a:noFill/>
                </a:ln>
                <a:solidFill>
                  <a:srgbClr val="000000"/>
                </a:solidFill>
                <a:effectLst/>
                <a:cs typeface="Arial" pitchFamily="34" charset="0"/>
              </a:rPr>
              <a:t>environment</a:t>
            </a:r>
            <a:r>
              <a:rPr kumimoji="0" lang="es-ES" sz="1400" b="1" i="0" u="none" strike="noStrike" cap="none" normalizeH="0" baseline="0" dirty="0">
                <a:ln>
                  <a:noFill/>
                </a:ln>
                <a:solidFill>
                  <a:srgbClr val="000000"/>
                </a:solidFill>
                <a:effectLst/>
                <a:cs typeface="Arial" pitchFamily="34" charset="0"/>
              </a:rPr>
              <a:t> </a:t>
            </a:r>
            <a:r>
              <a:rPr kumimoji="0" lang="es-ES" sz="1400" b="1" i="0" u="none" strike="noStrike" cap="none" normalizeH="0" baseline="0" dirty="0" err="1">
                <a:ln>
                  <a:noFill/>
                </a:ln>
                <a:solidFill>
                  <a:srgbClr val="000000"/>
                </a:solidFill>
                <a:effectLst/>
                <a:cs typeface="Arial" pitchFamily="34" charset="0"/>
              </a:rPr>
              <a:t>for</a:t>
            </a:r>
            <a:r>
              <a:rPr kumimoji="0" lang="es-ES" sz="1400" b="1" i="0" u="none" strike="noStrike" cap="none" normalizeH="0" baseline="0" dirty="0">
                <a:ln>
                  <a:noFill/>
                </a:ln>
                <a:solidFill>
                  <a:srgbClr val="000000"/>
                </a:solidFill>
                <a:effectLst/>
                <a:cs typeface="Arial" pitchFamily="34" charset="0"/>
              </a:rPr>
              <a:t> </a:t>
            </a:r>
            <a:r>
              <a:rPr kumimoji="0" lang="es-ES" sz="1400" b="1" i="0" u="none" strike="noStrike" cap="none" normalizeH="0" baseline="0" dirty="0" err="1">
                <a:ln>
                  <a:noFill/>
                </a:ln>
                <a:solidFill>
                  <a:srgbClr val="000000"/>
                </a:solidFill>
                <a:effectLst/>
                <a:cs typeface="Arial" pitchFamily="34" charset="0"/>
              </a:rPr>
              <a:t>statistical</a:t>
            </a:r>
            <a:r>
              <a:rPr kumimoji="0" lang="es-ES" sz="1400" b="1" i="0" u="none" strike="noStrike" cap="none" normalizeH="0" baseline="0" dirty="0">
                <a:ln>
                  <a:noFill/>
                </a:ln>
                <a:solidFill>
                  <a:srgbClr val="000000"/>
                </a:solidFill>
                <a:effectLst/>
                <a:cs typeface="Arial" pitchFamily="34" charset="0"/>
              </a:rPr>
              <a:t> </a:t>
            </a:r>
            <a:r>
              <a:rPr kumimoji="0" lang="es-ES" sz="1400" b="1" i="0" u="none" strike="noStrike" cap="none" normalizeH="0" baseline="0" dirty="0" err="1">
                <a:ln>
                  <a:noFill/>
                </a:ln>
                <a:solidFill>
                  <a:srgbClr val="000000"/>
                </a:solidFill>
                <a:effectLst/>
                <a:cs typeface="Arial" pitchFamily="34" charset="0"/>
              </a:rPr>
              <a:t>computing</a:t>
            </a:r>
            <a:r>
              <a:rPr kumimoji="0" lang="es-ES" sz="1400" b="1" i="0" u="none" strike="noStrike" cap="none" normalizeH="0" baseline="0" dirty="0">
                <a:ln>
                  <a:noFill/>
                </a:ln>
                <a:solidFill>
                  <a:srgbClr val="000000"/>
                </a:solidFill>
                <a:effectLst/>
                <a:cs typeface="Arial" pitchFamily="34" charset="0"/>
              </a:rPr>
              <a:t>. R </a:t>
            </a:r>
            <a:r>
              <a:rPr kumimoji="0" lang="es-ES" sz="1400" b="1" i="0" u="none" strike="noStrike" cap="none" normalizeH="0" baseline="0" dirty="0" err="1">
                <a:ln>
                  <a:noFill/>
                </a:ln>
                <a:solidFill>
                  <a:srgbClr val="000000"/>
                </a:solidFill>
                <a:effectLst/>
                <a:cs typeface="Arial" pitchFamily="34" charset="0"/>
              </a:rPr>
              <a:t>Foundation</a:t>
            </a:r>
            <a:r>
              <a:rPr kumimoji="0" lang="es-ES" sz="1400" b="1" i="0" u="none" strike="noStrike" cap="none" normalizeH="0" baseline="0" dirty="0">
                <a:ln>
                  <a:noFill/>
                </a:ln>
                <a:solidFill>
                  <a:srgbClr val="000000"/>
                </a:solidFill>
                <a:effectLst/>
                <a:cs typeface="Arial" pitchFamily="34" charset="0"/>
              </a:rPr>
              <a:t> </a:t>
            </a:r>
            <a:r>
              <a:rPr kumimoji="0" lang="es-ES" sz="1400" b="1" i="0" u="none" strike="noStrike" cap="none" normalizeH="0" baseline="0" dirty="0" err="1">
                <a:ln>
                  <a:noFill/>
                </a:ln>
                <a:solidFill>
                  <a:srgbClr val="000000"/>
                </a:solidFill>
                <a:effectLst/>
                <a:cs typeface="Arial" pitchFamily="34" charset="0"/>
              </a:rPr>
              <a:t>for</a:t>
            </a:r>
            <a:r>
              <a:rPr kumimoji="0" lang="es-ES" sz="1400" b="1" i="0" u="none" strike="noStrike" cap="none" normalizeH="0" baseline="0" dirty="0">
                <a:ln>
                  <a:noFill/>
                </a:ln>
                <a:solidFill>
                  <a:srgbClr val="000000"/>
                </a:solidFill>
                <a:effectLst/>
                <a:cs typeface="Arial" pitchFamily="34" charset="0"/>
              </a:rPr>
              <a:t> </a:t>
            </a:r>
            <a:r>
              <a:rPr kumimoji="0" lang="es-ES" sz="1400" b="1" i="0" u="none" strike="noStrike" cap="none" normalizeH="0" baseline="0" dirty="0" err="1">
                <a:ln>
                  <a:noFill/>
                </a:ln>
                <a:solidFill>
                  <a:srgbClr val="000000"/>
                </a:solidFill>
                <a:effectLst/>
                <a:cs typeface="Arial" pitchFamily="34" charset="0"/>
              </a:rPr>
              <a:t>Statistical</a:t>
            </a:r>
            <a:r>
              <a:rPr kumimoji="0" lang="es-ES" sz="1400" b="1" i="0" u="none" strike="noStrike" cap="none" normalizeH="0" baseline="0" dirty="0">
                <a:ln>
                  <a:noFill/>
                </a:ln>
                <a:solidFill>
                  <a:srgbClr val="000000"/>
                </a:solidFill>
                <a:effectLst/>
                <a:cs typeface="Arial" pitchFamily="34" charset="0"/>
              </a:rPr>
              <a:t> Computing, </a:t>
            </a:r>
            <a:r>
              <a:rPr kumimoji="0" lang="es-ES" sz="1400" b="1" i="0" u="none" strike="noStrike" cap="none" normalizeH="0" baseline="0" dirty="0" err="1">
                <a:ln>
                  <a:noFill/>
                </a:ln>
                <a:solidFill>
                  <a:srgbClr val="000000"/>
                </a:solidFill>
                <a:effectLst/>
                <a:cs typeface="Arial" pitchFamily="34" charset="0"/>
              </a:rPr>
              <a:t>Vienna</a:t>
            </a:r>
            <a:r>
              <a:rPr kumimoji="0" lang="es-ES" sz="1400" b="1" i="0" u="none" strike="noStrike" cap="none" normalizeH="0" baseline="0" dirty="0">
                <a:ln>
                  <a:noFill/>
                </a:ln>
                <a:solidFill>
                  <a:srgbClr val="000000"/>
                </a:solidFill>
                <a:effectLst/>
                <a:cs typeface="Arial" pitchFamily="34" charset="0"/>
              </a:rPr>
              <a:t>, Austria. ISBN 3-900051-07-0, URL http://www.R-project.org/.</a:t>
            </a:r>
            <a:endParaRPr kumimoji="0" lang="es-ES" sz="3200" b="1" i="0" u="none" strike="noStrike" cap="none" normalizeH="0" baseline="0" dirty="0">
              <a:ln>
                <a:noFill/>
              </a:ln>
              <a:solidFill>
                <a:schemeClr val="tx1"/>
              </a:solidFill>
              <a:effectLst/>
              <a:cs typeface="Arial" pitchFamily="34" charset="0"/>
            </a:endParaRPr>
          </a:p>
        </p:txBody>
      </p:sp>
      <p:sp>
        <p:nvSpPr>
          <p:cNvPr id="11" name="10 CuadroTexto"/>
          <p:cNvSpPr txBox="1"/>
          <p:nvPr/>
        </p:nvSpPr>
        <p:spPr>
          <a:xfrm>
            <a:off x="539552" y="5470723"/>
            <a:ext cx="2945507" cy="369332"/>
          </a:xfrm>
          <a:prstGeom prst="rect">
            <a:avLst/>
          </a:prstGeom>
          <a:noFill/>
        </p:spPr>
        <p:txBody>
          <a:bodyPr wrap="square" rtlCol="0">
            <a:spAutoFit/>
          </a:bodyPr>
          <a:lstStyle/>
          <a:p>
            <a:r>
              <a:rPr lang="es-ES" dirty="0"/>
              <a:t>Software utilizado:</a:t>
            </a:r>
          </a:p>
        </p:txBody>
      </p:sp>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813151"/>
            <a:ext cx="3378065" cy="1650690"/>
          </a:xfrm>
          <a:prstGeom prst="rect">
            <a:avLst/>
          </a:prstGeom>
        </p:spPr>
      </p:pic>
    </p:spTree>
    <p:extLst>
      <p:ext uri="{BB962C8B-B14F-4D97-AF65-F5344CB8AC3E}">
        <p14:creationId xmlns:p14="http://schemas.microsoft.com/office/powerpoint/2010/main" val="7921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a:spLocks noChangeArrowheads="1"/>
          </p:cNvSpPr>
          <p:nvPr/>
        </p:nvSpPr>
        <p:spPr bwMode="auto">
          <a:xfrm>
            <a:off x="0" y="188913"/>
            <a:ext cx="9144000" cy="76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es-ES" altLang="es-ES" sz="4400" dirty="0">
                <a:solidFill>
                  <a:srgbClr val="C00000"/>
                </a:solidFill>
              </a:rPr>
              <a:t>ANOVA</a:t>
            </a:r>
          </a:p>
        </p:txBody>
      </p:sp>
      <mc:AlternateContent xmlns:mc="http://schemas.openxmlformats.org/markup-compatibility/2006" xmlns:a14="http://schemas.microsoft.com/office/drawing/2010/main">
        <mc:Choice Requires="a14">
          <p:sp>
            <p:nvSpPr>
              <p:cNvPr id="5" name="16 CuadroTexto"/>
              <p:cNvSpPr txBox="1"/>
              <p:nvPr/>
            </p:nvSpPr>
            <p:spPr>
              <a:xfrm>
                <a:off x="683568" y="1988840"/>
                <a:ext cx="7385774" cy="453077"/>
              </a:xfrm>
              <a:prstGeom prst="rect">
                <a:avLst/>
              </a:prstGeom>
              <a:noFill/>
            </p:spPr>
            <p:txBody>
              <a:bodyPr wrap="square" lIns="91374" tIns="45690" rIns="91374" bIns="45690" rtlCol="0">
                <a:spAutoFit/>
              </a:bodyPr>
              <a:lstStyle/>
              <a:p>
                <a:r>
                  <a:rPr lang="es-ES" sz="2000" dirty="0"/>
                  <a:t>H</a:t>
                </a:r>
                <a:r>
                  <a:rPr lang="es-ES" sz="2000" baseline="-25000" dirty="0"/>
                  <a:t>0</a:t>
                </a:r>
                <a:r>
                  <a:rPr lang="es-ES" sz="2000" dirty="0"/>
                  <a:t>: </a:t>
                </a:r>
                <a14:m>
                  <m:oMath xmlns:m="http://schemas.openxmlformats.org/officeDocument/2006/math">
                    <m:sSub>
                      <m:sSubPr>
                        <m:ctrlPr>
                          <a:rPr lang="es-ES" sz="2400" i="1" dirty="0" smtClean="0">
                            <a:latin typeface="Cambria Math" panose="02040503050406030204" pitchFamily="18" charset="0"/>
                          </a:rPr>
                        </m:ctrlPr>
                      </m:sSubPr>
                      <m:e>
                        <m:r>
                          <a:rPr lang="el-GR" sz="2400" i="1" dirty="0" smtClean="0">
                            <a:latin typeface="Cambria Math"/>
                          </a:rPr>
                          <m:t>𝜇</m:t>
                        </m:r>
                      </m:e>
                      <m:sub>
                        <m:r>
                          <a:rPr lang="es-ES" sz="2400" i="1" dirty="0" smtClean="0">
                            <a:latin typeface="Cambria Math"/>
                          </a:rPr>
                          <m:t>1</m:t>
                        </m:r>
                      </m:sub>
                    </m:sSub>
                    <m:r>
                      <a:rPr lang="es-ES" sz="2400" i="1" dirty="0" smtClean="0">
                        <a:latin typeface="Cambria Math"/>
                      </a:rPr>
                      <m:t>= </m:t>
                    </m:r>
                    <m:sSub>
                      <m:sSubPr>
                        <m:ctrlPr>
                          <a:rPr lang="es-ES" sz="2400" i="1" dirty="0" smtClean="0">
                            <a:latin typeface="Cambria Math" panose="02040503050406030204" pitchFamily="18" charset="0"/>
                          </a:rPr>
                        </m:ctrlPr>
                      </m:sSubPr>
                      <m:e>
                        <m:r>
                          <a:rPr lang="el-GR" sz="2400" i="1" dirty="0" smtClean="0">
                            <a:latin typeface="Cambria Math"/>
                          </a:rPr>
                          <m:t>𝜇</m:t>
                        </m:r>
                      </m:e>
                      <m:sub>
                        <m:r>
                          <a:rPr lang="es-ES" sz="2400" i="1" dirty="0" smtClean="0">
                            <a:latin typeface="Cambria Math"/>
                          </a:rPr>
                          <m:t>2</m:t>
                        </m:r>
                      </m:sub>
                    </m:sSub>
                    <m:r>
                      <a:rPr lang="es-ES" sz="2400" i="1" dirty="0" smtClean="0">
                        <a:latin typeface="Cambria Math"/>
                      </a:rPr>
                      <m:t>= </m:t>
                    </m:r>
                    <m:sSub>
                      <m:sSubPr>
                        <m:ctrlPr>
                          <a:rPr lang="es-ES" sz="2400" i="1" dirty="0" smtClean="0">
                            <a:latin typeface="Cambria Math" panose="02040503050406030204" pitchFamily="18" charset="0"/>
                          </a:rPr>
                        </m:ctrlPr>
                      </m:sSubPr>
                      <m:e>
                        <m:r>
                          <a:rPr lang="el-GR" sz="2400" i="1" dirty="0" smtClean="0">
                            <a:latin typeface="Cambria Math"/>
                          </a:rPr>
                          <m:t>𝜇</m:t>
                        </m:r>
                      </m:e>
                      <m:sub>
                        <m:r>
                          <a:rPr lang="es-ES" sz="2400" i="1" dirty="0" smtClean="0">
                            <a:latin typeface="Cambria Math"/>
                          </a:rPr>
                          <m:t>3</m:t>
                        </m:r>
                      </m:sub>
                    </m:sSub>
                    <m:r>
                      <a:rPr lang="es-ES" sz="2400" i="1" dirty="0" smtClean="0">
                        <a:latin typeface="Cambria Math"/>
                      </a:rPr>
                      <m:t>= </m:t>
                    </m:r>
                    <m:sSub>
                      <m:sSubPr>
                        <m:ctrlPr>
                          <a:rPr lang="es-ES" sz="2400" i="1" dirty="0" smtClean="0">
                            <a:latin typeface="Cambria Math" panose="02040503050406030204" pitchFamily="18" charset="0"/>
                          </a:rPr>
                        </m:ctrlPr>
                      </m:sSubPr>
                      <m:e>
                        <m:r>
                          <a:rPr lang="el-GR" sz="2400" i="1" dirty="0" smtClean="0">
                            <a:latin typeface="Cambria Math"/>
                          </a:rPr>
                          <m:t>𝜇</m:t>
                        </m:r>
                      </m:e>
                      <m:sub>
                        <m:r>
                          <a:rPr lang="es-ES" sz="2400" i="1" dirty="0" smtClean="0">
                            <a:latin typeface="Cambria Math"/>
                          </a:rPr>
                          <m:t>4</m:t>
                        </m:r>
                      </m:sub>
                    </m:sSub>
                  </m:oMath>
                </a14:m>
                <a:r>
                  <a:rPr lang="es-ES" sz="2000" dirty="0"/>
                  <a:t> (No existen diferencias entre los grupos)</a:t>
                </a:r>
              </a:p>
            </p:txBody>
          </p:sp>
        </mc:Choice>
        <mc:Fallback xmlns="">
          <p:sp>
            <p:nvSpPr>
              <p:cNvPr id="5" name="16 CuadroTexto"/>
              <p:cNvSpPr txBox="1">
                <a:spLocks noRot="1" noChangeAspect="1" noMove="1" noResize="1" noEditPoints="1" noAdjustHandles="1" noChangeArrowheads="1" noChangeShapeType="1" noTextEdit="1"/>
              </p:cNvSpPr>
              <p:nvPr/>
            </p:nvSpPr>
            <p:spPr>
              <a:xfrm>
                <a:off x="683568" y="1988840"/>
                <a:ext cx="7385774" cy="453077"/>
              </a:xfrm>
              <a:prstGeom prst="rect">
                <a:avLst/>
              </a:prstGeom>
              <a:blipFill rotWithShape="0">
                <a:blip r:embed="rId2"/>
                <a:stretch>
                  <a:fillRect l="-825" r="-825" b="-22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17 CuadroTexto"/>
              <p:cNvSpPr txBox="1"/>
              <p:nvPr/>
            </p:nvSpPr>
            <p:spPr>
              <a:xfrm>
                <a:off x="683074" y="2461457"/>
                <a:ext cx="7386268" cy="491356"/>
              </a:xfrm>
              <a:prstGeom prst="rect">
                <a:avLst/>
              </a:prstGeom>
              <a:noFill/>
            </p:spPr>
            <p:txBody>
              <a:bodyPr wrap="square" lIns="91374" tIns="45690" rIns="91374" bIns="45690" rtlCol="0">
                <a:spAutoFit/>
              </a:bodyPr>
              <a:lstStyle/>
              <a:p>
                <a:r>
                  <a:rPr lang="es-ES" sz="2000" dirty="0"/>
                  <a:t>H</a:t>
                </a:r>
                <a:r>
                  <a:rPr lang="es-ES" sz="2000" baseline="-25000" dirty="0"/>
                  <a:t>A</a:t>
                </a:r>
                <a:r>
                  <a:rPr lang="es-ES" sz="2000" dirty="0"/>
                  <a:t>: </a:t>
                </a:r>
                <a14:m>
                  <m:oMath xmlns:m="http://schemas.openxmlformats.org/officeDocument/2006/math">
                    <m:r>
                      <a:rPr lang="el-GR" sz="2400" i="1" dirty="0" smtClean="0">
                        <a:solidFill>
                          <a:prstClr val="black"/>
                        </a:solidFill>
                        <a:latin typeface="Cambria Math"/>
                        <a:ea typeface="Cambria Math"/>
                      </a:rPr>
                      <m:t>∃</m:t>
                    </m:r>
                    <m:r>
                      <a:rPr lang="es-ES" sz="2400" b="0" i="1" dirty="0" smtClean="0">
                        <a:solidFill>
                          <a:prstClr val="black"/>
                        </a:solidFill>
                        <a:latin typeface="Cambria Math"/>
                        <a:ea typeface="Cambria Math"/>
                      </a:rPr>
                      <m:t> </m:t>
                    </m:r>
                    <m:r>
                      <a:rPr lang="es-ES" sz="2400" b="0" i="1" dirty="0" smtClean="0">
                        <a:solidFill>
                          <a:prstClr val="black"/>
                        </a:solidFill>
                        <a:latin typeface="Cambria Math"/>
                        <a:ea typeface="Cambria Math"/>
                      </a:rPr>
                      <m:t>𝑖</m:t>
                    </m:r>
                    <m:r>
                      <a:rPr lang="es-ES" sz="2400" b="0" i="1" dirty="0" smtClean="0">
                        <a:solidFill>
                          <a:prstClr val="black"/>
                        </a:solidFill>
                        <a:latin typeface="Cambria Math"/>
                        <a:ea typeface="Cambria Math"/>
                      </a:rPr>
                      <m:t>,</m:t>
                    </m:r>
                    <m:r>
                      <a:rPr lang="es-ES" sz="2400" b="0" i="1" dirty="0" smtClean="0">
                        <a:solidFill>
                          <a:prstClr val="black"/>
                        </a:solidFill>
                        <a:latin typeface="Cambria Math"/>
                        <a:ea typeface="Cambria Math"/>
                      </a:rPr>
                      <m:t>𝑗</m:t>
                    </m:r>
                    <m:r>
                      <a:rPr lang="es-ES" sz="2400" b="0" i="1" dirty="0" smtClean="0">
                        <a:solidFill>
                          <a:prstClr val="black"/>
                        </a:solidFill>
                        <a:latin typeface="Cambria Math"/>
                        <a:ea typeface="Cambria Math"/>
                      </a:rPr>
                      <m:t>:</m:t>
                    </m:r>
                    <m:sSub>
                      <m:sSubPr>
                        <m:ctrlPr>
                          <a:rPr lang="es-ES" sz="2400" b="0" i="1" dirty="0" smtClean="0">
                            <a:solidFill>
                              <a:prstClr val="black"/>
                            </a:solidFill>
                            <a:latin typeface="Cambria Math" panose="02040503050406030204" pitchFamily="18" charset="0"/>
                            <a:ea typeface="Cambria Math"/>
                          </a:rPr>
                        </m:ctrlPr>
                      </m:sSubPr>
                      <m:e>
                        <m:r>
                          <a:rPr lang="el-GR" sz="2400" i="1" dirty="0" smtClean="0">
                            <a:latin typeface="Cambria Math"/>
                          </a:rPr>
                          <m:t>𝜇</m:t>
                        </m:r>
                      </m:e>
                      <m:sub>
                        <m:r>
                          <a:rPr lang="es-ES" sz="2400" b="0" i="1" dirty="0" smtClean="0">
                            <a:latin typeface="Cambria Math"/>
                          </a:rPr>
                          <m:t>𝑖</m:t>
                        </m:r>
                      </m:sub>
                    </m:sSub>
                    <m:r>
                      <a:rPr lang="es-ES" sz="2400" i="1" dirty="0" smtClean="0">
                        <a:latin typeface="Cambria Math"/>
                      </a:rPr>
                      <m:t>≠</m:t>
                    </m:r>
                    <m:sSub>
                      <m:sSubPr>
                        <m:ctrlPr>
                          <a:rPr lang="es-ES" sz="2400" b="0" i="1" dirty="0" smtClean="0">
                            <a:latin typeface="Cambria Math" panose="02040503050406030204" pitchFamily="18" charset="0"/>
                          </a:rPr>
                        </m:ctrlPr>
                      </m:sSubPr>
                      <m:e>
                        <m:r>
                          <a:rPr lang="el-GR" sz="2400" i="1" dirty="0" smtClean="0">
                            <a:latin typeface="Cambria Math"/>
                          </a:rPr>
                          <m:t>𝜇</m:t>
                        </m:r>
                      </m:e>
                      <m:sub>
                        <m:r>
                          <a:rPr lang="es-ES" sz="2400" b="0" i="1" dirty="0" smtClean="0">
                            <a:latin typeface="Cambria Math"/>
                          </a:rPr>
                          <m:t>𝑗</m:t>
                        </m:r>
                      </m:sub>
                    </m:sSub>
                  </m:oMath>
                </a14:m>
                <a:r>
                  <a:rPr lang="es-ES" sz="2000" dirty="0">
                    <a:solidFill>
                      <a:prstClr val="black"/>
                    </a:solidFill>
                  </a:rPr>
                  <a:t> (</a:t>
                </a:r>
                <a:r>
                  <a:rPr lang="es-ES" sz="2000" dirty="0"/>
                  <a:t>Al menos uno de los grupos es diferente)</a:t>
                </a:r>
              </a:p>
            </p:txBody>
          </p:sp>
        </mc:Choice>
        <mc:Fallback xmlns="">
          <p:sp>
            <p:nvSpPr>
              <p:cNvPr id="6" name="17 CuadroTexto"/>
              <p:cNvSpPr txBox="1">
                <a:spLocks noRot="1" noChangeAspect="1" noMove="1" noResize="1" noEditPoints="1" noAdjustHandles="1" noChangeArrowheads="1" noChangeShapeType="1" noTextEdit="1"/>
              </p:cNvSpPr>
              <p:nvPr/>
            </p:nvSpPr>
            <p:spPr>
              <a:xfrm>
                <a:off x="683074" y="2461457"/>
                <a:ext cx="7386268" cy="491356"/>
              </a:xfrm>
              <a:prstGeom prst="rect">
                <a:avLst/>
              </a:prstGeom>
              <a:blipFill rotWithShape="0">
                <a:blip r:embed="rId3"/>
                <a:stretch>
                  <a:fillRect l="-825" b="-15000"/>
                </a:stretch>
              </a:blipFill>
            </p:spPr>
            <p:txBody>
              <a:bodyPr/>
              <a:lstStyle/>
              <a:p>
                <a:r>
                  <a:rPr lang="es-ES">
                    <a:noFill/>
                  </a:rPr>
                  <a:t> </a:t>
                </a:r>
              </a:p>
            </p:txBody>
          </p:sp>
        </mc:Fallback>
      </mc:AlternateContent>
      <p:sp>
        <p:nvSpPr>
          <p:cNvPr id="7" name="18 CuadroTexto"/>
          <p:cNvSpPr txBox="1"/>
          <p:nvPr/>
        </p:nvSpPr>
        <p:spPr>
          <a:xfrm>
            <a:off x="389320" y="1597821"/>
            <a:ext cx="2088232" cy="400049"/>
          </a:xfrm>
          <a:prstGeom prst="rect">
            <a:avLst/>
          </a:prstGeom>
          <a:noFill/>
        </p:spPr>
        <p:txBody>
          <a:bodyPr wrap="square" lIns="91374" tIns="45690" rIns="91374" bIns="45690" rtlCol="0">
            <a:spAutoFit/>
          </a:bodyPr>
          <a:lstStyle/>
          <a:p>
            <a:r>
              <a:rPr lang="es-ES" sz="2000" b="1" dirty="0"/>
              <a:t>Hipótesis:</a:t>
            </a:r>
          </a:p>
        </p:txBody>
      </p:sp>
      <p:sp>
        <p:nvSpPr>
          <p:cNvPr id="8" name="7 CuadroTexto"/>
          <p:cNvSpPr txBox="1"/>
          <p:nvPr/>
        </p:nvSpPr>
        <p:spPr>
          <a:xfrm>
            <a:off x="467544" y="4077072"/>
            <a:ext cx="2088232" cy="400049"/>
          </a:xfrm>
          <a:prstGeom prst="rect">
            <a:avLst/>
          </a:prstGeom>
          <a:noFill/>
        </p:spPr>
        <p:txBody>
          <a:bodyPr wrap="square" lIns="91374" tIns="45690" rIns="91374" bIns="45690" rtlCol="0">
            <a:spAutoFit/>
          </a:bodyPr>
          <a:lstStyle/>
          <a:p>
            <a:r>
              <a:rPr lang="es-ES" sz="2000" b="1" dirty="0"/>
              <a:t>Asunciones:</a:t>
            </a:r>
          </a:p>
        </p:txBody>
      </p:sp>
      <p:sp>
        <p:nvSpPr>
          <p:cNvPr id="9" name="4 CuadroTexto"/>
          <p:cNvSpPr txBox="1"/>
          <p:nvPr/>
        </p:nvSpPr>
        <p:spPr>
          <a:xfrm>
            <a:off x="713230" y="4520940"/>
            <a:ext cx="7891218" cy="1015602"/>
          </a:xfrm>
          <a:prstGeom prst="rect">
            <a:avLst/>
          </a:prstGeom>
          <a:noFill/>
        </p:spPr>
        <p:txBody>
          <a:bodyPr wrap="square" lIns="91374" tIns="45690" rIns="91374" bIns="45690" rtlCol="0">
            <a:spAutoFit/>
          </a:bodyPr>
          <a:lstStyle/>
          <a:p>
            <a:pPr marL="342900" indent="-342900">
              <a:buFontTx/>
              <a:buChar char="-"/>
            </a:pPr>
            <a:r>
              <a:rPr lang="es-ES" sz="2000" dirty="0"/>
              <a:t>La distribución de la variable respuesta es normal en la población</a:t>
            </a:r>
          </a:p>
          <a:p>
            <a:pPr marL="342900" indent="-342900">
              <a:buFontTx/>
              <a:buChar char="-"/>
            </a:pPr>
            <a:r>
              <a:rPr lang="es-ES" sz="2000" dirty="0"/>
              <a:t>Las muestras son independientes</a:t>
            </a:r>
          </a:p>
          <a:p>
            <a:pPr marL="342900" indent="-342900">
              <a:buFontTx/>
              <a:buChar char="-"/>
            </a:pPr>
            <a:r>
              <a:rPr lang="es-ES" sz="2000" dirty="0"/>
              <a:t>La varianza en los grupos a comparar es igual (</a:t>
            </a:r>
            <a:r>
              <a:rPr lang="es-ES" sz="2000" dirty="0" err="1"/>
              <a:t>homocedasticidad</a:t>
            </a:r>
            <a:r>
              <a:rPr lang="es-ES" sz="2000" dirty="0"/>
              <a:t>) </a:t>
            </a:r>
          </a:p>
        </p:txBody>
      </p:sp>
    </p:spTree>
    <p:extLst>
      <p:ext uri="{BB962C8B-B14F-4D97-AF65-F5344CB8AC3E}">
        <p14:creationId xmlns:p14="http://schemas.microsoft.com/office/powerpoint/2010/main" val="339156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Comparaciones múltiples</a:t>
            </a:r>
          </a:p>
        </p:txBody>
      </p:sp>
      <p:sp>
        <p:nvSpPr>
          <p:cNvPr id="6" name="11 Rectángulo"/>
          <p:cNvSpPr/>
          <p:nvPr/>
        </p:nvSpPr>
        <p:spPr>
          <a:xfrm>
            <a:off x="195102" y="1483746"/>
            <a:ext cx="6750150" cy="400110"/>
          </a:xfrm>
          <a:prstGeom prst="rect">
            <a:avLst/>
          </a:prstGeom>
        </p:spPr>
        <p:txBody>
          <a:bodyPr wrap="square">
            <a:spAutoFit/>
          </a:bodyPr>
          <a:lstStyle/>
          <a:p>
            <a:r>
              <a:rPr lang="es-ES" sz="2000" b="1" dirty="0"/>
              <a:t>Aumento del error de tipo I:</a:t>
            </a:r>
            <a:endParaRPr lang="es-ES" sz="200" b="1" dirty="0"/>
          </a:p>
        </p:txBody>
      </p:sp>
      <mc:AlternateContent xmlns:mc="http://schemas.openxmlformats.org/markup-compatibility/2006" xmlns:a14="http://schemas.microsoft.com/office/drawing/2010/main">
        <mc:Choice Requires="a14">
          <p:sp>
            <p:nvSpPr>
              <p:cNvPr id="8" name="1 CuadroTexto"/>
              <p:cNvSpPr txBox="1"/>
              <p:nvPr/>
            </p:nvSpPr>
            <p:spPr>
              <a:xfrm>
                <a:off x="990157" y="2302015"/>
                <a:ext cx="27512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ea typeface="Cambria Math"/>
                            </a:rPr>
                          </m:ctrlPr>
                        </m:sSubPr>
                        <m:e>
                          <m:r>
                            <a:rPr lang="es-ES" i="1" smtClean="0">
                              <a:latin typeface="Cambria Math"/>
                              <a:ea typeface="Cambria Math"/>
                            </a:rPr>
                            <m:t>𝛼</m:t>
                          </m:r>
                        </m:e>
                        <m:sub>
                          <m:r>
                            <a:rPr lang="es-ES" b="0" i="1" smtClean="0">
                              <a:latin typeface="Cambria Math"/>
                              <a:ea typeface="Cambria Math"/>
                            </a:rPr>
                            <m:t>𝑡𝑜𝑡𝑎𝑙</m:t>
                          </m:r>
                        </m:sub>
                      </m:sSub>
                      <m:r>
                        <a:rPr lang="es-ES" b="0" i="1" smtClean="0">
                          <a:latin typeface="Cambria Math"/>
                          <a:ea typeface="Cambria Math"/>
                        </a:rPr>
                        <m:t>=1−</m:t>
                      </m:r>
                      <m:sSup>
                        <m:sSupPr>
                          <m:ctrlPr>
                            <a:rPr lang="es-ES" b="0" i="1" smtClean="0">
                              <a:latin typeface="Cambria Math" panose="02040503050406030204" pitchFamily="18" charset="0"/>
                              <a:ea typeface="Cambria Math"/>
                            </a:rPr>
                          </m:ctrlPr>
                        </m:sSupPr>
                        <m:e>
                          <m:d>
                            <m:dPr>
                              <m:ctrlPr>
                                <a:rPr lang="es-ES" b="0" i="1" smtClean="0">
                                  <a:latin typeface="Cambria Math" panose="02040503050406030204" pitchFamily="18" charset="0"/>
                                  <a:ea typeface="Cambria Math"/>
                                </a:rPr>
                              </m:ctrlPr>
                            </m:dPr>
                            <m:e>
                              <m:r>
                                <a:rPr lang="es-ES" b="0" i="1" smtClean="0">
                                  <a:latin typeface="Cambria Math"/>
                                  <a:ea typeface="Cambria Math"/>
                                </a:rPr>
                                <m:t>1−</m:t>
                              </m:r>
                              <m:sSub>
                                <m:sSubPr>
                                  <m:ctrlPr>
                                    <a:rPr lang="es-ES" b="0" i="1" smtClean="0">
                                      <a:latin typeface="Cambria Math" panose="02040503050406030204" pitchFamily="18" charset="0"/>
                                      <a:ea typeface="Cambria Math"/>
                                    </a:rPr>
                                  </m:ctrlPr>
                                </m:sSubPr>
                                <m:e>
                                  <m:r>
                                    <a:rPr lang="es-ES" b="0" i="1" smtClean="0">
                                      <a:latin typeface="Cambria Math"/>
                                      <a:ea typeface="Cambria Math"/>
                                    </a:rPr>
                                    <m:t>𝛼</m:t>
                                  </m:r>
                                </m:e>
                                <m:sub>
                                  <m:r>
                                    <a:rPr lang="es-ES" b="0" i="1" smtClean="0">
                                      <a:latin typeface="Cambria Math" panose="02040503050406030204" pitchFamily="18" charset="0"/>
                                      <a:ea typeface="Cambria Math"/>
                                    </a:rPr>
                                    <m:t>𝑖𝑛𝑑</m:t>
                                  </m:r>
                                </m:sub>
                              </m:sSub>
                            </m:e>
                          </m:d>
                        </m:e>
                        <m:sup>
                          <m:r>
                            <a:rPr lang="es-ES" b="0" i="1" smtClean="0">
                              <a:latin typeface="Cambria Math"/>
                              <a:ea typeface="Cambria Math"/>
                            </a:rPr>
                            <m:t>𝑛</m:t>
                          </m:r>
                        </m:sup>
                      </m:sSup>
                    </m:oMath>
                  </m:oMathPara>
                </a14:m>
                <a:endParaRPr lang="es-ES" dirty="0"/>
              </a:p>
            </p:txBody>
          </p:sp>
        </mc:Choice>
        <mc:Fallback xmlns="">
          <p:sp>
            <p:nvSpPr>
              <p:cNvPr id="8" name="1 CuadroTexto"/>
              <p:cNvSpPr txBox="1">
                <a:spLocks noRot="1" noChangeAspect="1" noMove="1" noResize="1" noEditPoints="1" noAdjustHandles="1" noChangeArrowheads="1" noChangeShapeType="1" noTextEdit="1"/>
              </p:cNvSpPr>
              <p:nvPr/>
            </p:nvSpPr>
            <p:spPr>
              <a:xfrm>
                <a:off x="990157" y="2302015"/>
                <a:ext cx="2751266" cy="369332"/>
              </a:xfrm>
              <a:prstGeom prst="rect">
                <a:avLst/>
              </a:prstGeom>
              <a:blipFill>
                <a:blip r:embed="rId3"/>
                <a:stretch>
                  <a:fillRect b="-1667"/>
                </a:stretch>
              </a:blipFill>
            </p:spPr>
            <p:txBody>
              <a:bodyPr/>
              <a:lstStyle/>
              <a:p>
                <a:r>
                  <a:rPr lang="es-ES">
                    <a:noFill/>
                  </a:rPr>
                  <a:t> </a:t>
                </a:r>
              </a:p>
            </p:txBody>
          </p:sp>
        </mc:Fallback>
      </mc:AlternateContent>
      <p:sp>
        <p:nvSpPr>
          <p:cNvPr id="9" name="10 Flecha derecha"/>
          <p:cNvSpPr/>
          <p:nvPr/>
        </p:nvSpPr>
        <p:spPr>
          <a:xfrm>
            <a:off x="4020928" y="2486681"/>
            <a:ext cx="1102143" cy="140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mc:AlternateContent xmlns:mc="http://schemas.openxmlformats.org/markup-compatibility/2006" xmlns:a14="http://schemas.microsoft.com/office/drawing/2010/main">
        <mc:Choice Requires="a14">
          <p:sp>
            <p:nvSpPr>
              <p:cNvPr id="10" name="Rectángulo 9"/>
              <p:cNvSpPr/>
              <p:nvPr/>
            </p:nvSpPr>
            <p:spPr>
              <a:xfrm>
                <a:off x="3966288" y="2117349"/>
                <a:ext cx="1211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a:rPr>
                        <m:t>1000 </m:t>
                      </m:r>
                      <m:r>
                        <a:rPr lang="es-ES" b="0" i="1" smtClean="0">
                          <a:latin typeface="Cambria Math" panose="02040503050406030204" pitchFamily="18" charset="0"/>
                          <a:ea typeface="Cambria Math"/>
                        </a:rPr>
                        <m:t>𝑡𝑒𝑠𝑡</m:t>
                      </m:r>
                    </m:oMath>
                  </m:oMathPara>
                </a14:m>
                <a:endParaRPr lang="es-ES" dirty="0"/>
              </a:p>
            </p:txBody>
          </p:sp>
        </mc:Choice>
        <mc:Fallback xmlns="">
          <p:sp>
            <p:nvSpPr>
              <p:cNvPr id="10" name="Rectángulo 9"/>
              <p:cNvSpPr>
                <a:spLocks noRot="1" noChangeAspect="1" noMove="1" noResize="1" noEditPoints="1" noAdjustHandles="1" noChangeArrowheads="1" noChangeShapeType="1" noTextEdit="1"/>
              </p:cNvSpPr>
              <p:nvPr/>
            </p:nvSpPr>
            <p:spPr>
              <a:xfrm>
                <a:off x="3966288" y="2117349"/>
                <a:ext cx="1211422" cy="369332"/>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5457215" y="2302015"/>
                <a:ext cx="1156983" cy="369332"/>
              </a:xfrm>
              <a:prstGeom prst="rect">
                <a:avLst/>
              </a:prstGeom>
            </p:spPr>
            <p:txBody>
              <a:bodyPr wrap="none">
                <a:spAutoFit/>
              </a:bodyPr>
              <a:lstStyle/>
              <a:p>
                <a14:m>
                  <m:oMath xmlns:m="http://schemas.openxmlformats.org/officeDocument/2006/math">
                    <m:sSub>
                      <m:sSubPr>
                        <m:ctrlPr>
                          <a:rPr lang="es-ES" b="0" i="1" smtClean="0">
                            <a:latin typeface="Cambria Math" panose="02040503050406030204" pitchFamily="18" charset="0"/>
                            <a:ea typeface="Cambria Math"/>
                          </a:rPr>
                        </m:ctrlPr>
                      </m:sSubPr>
                      <m:e>
                        <m:r>
                          <a:rPr lang="es-ES" i="1" smtClean="0">
                            <a:latin typeface="Cambria Math"/>
                            <a:ea typeface="Cambria Math"/>
                          </a:rPr>
                          <m:t>𝛼</m:t>
                        </m:r>
                      </m:e>
                      <m:sub>
                        <m:r>
                          <a:rPr lang="es-ES" b="0" i="1" smtClean="0">
                            <a:latin typeface="Cambria Math"/>
                            <a:ea typeface="Cambria Math"/>
                          </a:rPr>
                          <m:t>𝑡𝑜𝑡𝑎𝑙</m:t>
                        </m:r>
                      </m:sub>
                    </m:sSub>
                    <m:r>
                      <a:rPr lang="es-ES" b="0" i="1" smtClean="0">
                        <a:latin typeface="Cambria Math"/>
                        <a:ea typeface="Cambria Math"/>
                      </a:rPr>
                      <m:t>=</m:t>
                    </m:r>
                  </m:oMath>
                </a14:m>
                <a:r>
                  <a:rPr lang="es-ES" dirty="0"/>
                  <a:t> 1</a:t>
                </a:r>
              </a:p>
            </p:txBody>
          </p:sp>
        </mc:Choice>
        <mc:Fallback xmlns="">
          <p:sp>
            <p:nvSpPr>
              <p:cNvPr id="11" name="Rectángulo 10"/>
              <p:cNvSpPr>
                <a:spLocks noRot="1" noChangeAspect="1" noMove="1" noResize="1" noEditPoints="1" noAdjustHandles="1" noChangeArrowheads="1" noChangeShapeType="1" noTextEdit="1"/>
              </p:cNvSpPr>
              <p:nvPr/>
            </p:nvSpPr>
            <p:spPr>
              <a:xfrm>
                <a:off x="5457215" y="2302015"/>
                <a:ext cx="1156983" cy="369332"/>
              </a:xfrm>
              <a:prstGeom prst="rect">
                <a:avLst/>
              </a:prstGeom>
              <a:blipFill>
                <a:blip r:embed="rId5"/>
                <a:stretch>
                  <a:fillRect t="-10000" r="-3684" b="-26667"/>
                </a:stretch>
              </a:blipFill>
            </p:spPr>
            <p:txBody>
              <a:bodyPr/>
              <a:lstStyle/>
              <a:p>
                <a:r>
                  <a:rPr lang="es-ES">
                    <a:noFill/>
                  </a:rPr>
                  <a:t> </a:t>
                </a:r>
              </a:p>
            </p:txBody>
          </p:sp>
        </mc:Fallback>
      </mc:AlternateContent>
      <p:sp>
        <p:nvSpPr>
          <p:cNvPr id="12" name="Rectángulo 11"/>
          <p:cNvSpPr/>
          <p:nvPr/>
        </p:nvSpPr>
        <p:spPr>
          <a:xfrm>
            <a:off x="2721778" y="3260423"/>
            <a:ext cx="5186997" cy="400110"/>
          </a:xfrm>
          <a:prstGeom prst="rect">
            <a:avLst/>
          </a:prstGeom>
        </p:spPr>
        <p:txBody>
          <a:bodyPr wrap="none">
            <a:spAutoFit/>
          </a:bodyPr>
          <a:lstStyle/>
          <a:p>
            <a:r>
              <a:rPr lang="es-ES" sz="2000" dirty="0"/>
              <a:t>En 1000 test esperamos unos 50 falsos positivos</a:t>
            </a:r>
          </a:p>
        </p:txBody>
      </p:sp>
      <p:pic>
        <p:nvPicPr>
          <p:cNvPr id="13" name="Picture 4" descr="http://www.ottawamagazine.com/wp-content/uploads/2011/09/danger-sign.jpg"/>
          <p:cNvPicPr>
            <a:picLocks noChangeAspect="1" noChangeArrowheads="1"/>
          </p:cNvPicPr>
          <p:nvPr/>
        </p:nvPicPr>
        <p:blipFill>
          <a:blip r:embed="rId6" cstate="print">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1934072" y="3159342"/>
            <a:ext cx="659765" cy="571494"/>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0C0068F4-7EFF-4D9A-8BAB-25429F9A8ACC}"/>
              </a:ext>
            </a:extLst>
          </p:cNvPr>
          <p:cNvSpPr/>
          <p:nvPr/>
        </p:nvSpPr>
        <p:spPr>
          <a:xfrm>
            <a:off x="195102" y="4479953"/>
            <a:ext cx="3039743" cy="400110"/>
          </a:xfrm>
          <a:prstGeom prst="rect">
            <a:avLst/>
          </a:prstGeom>
        </p:spPr>
        <p:txBody>
          <a:bodyPr wrap="none">
            <a:spAutoFit/>
          </a:bodyPr>
          <a:lstStyle/>
          <a:p>
            <a:r>
              <a:rPr lang="es-ES" sz="2000" b="1" dirty="0"/>
              <a:t>Método clásico: </a:t>
            </a:r>
            <a:r>
              <a:rPr lang="es-ES" sz="2000" dirty="0"/>
              <a:t>Bonferroni</a:t>
            </a:r>
          </a:p>
        </p:txBody>
      </p:sp>
      <p:sp>
        <p:nvSpPr>
          <p:cNvPr id="31" name="31 Rectángulo">
            <a:extLst>
              <a:ext uri="{FF2B5EF4-FFF2-40B4-BE49-F238E27FC236}">
                <a16:creationId xmlns:a16="http://schemas.microsoft.com/office/drawing/2014/main" id="{7988FEAD-CF1F-4527-9CAD-F182B2875A17}"/>
              </a:ext>
            </a:extLst>
          </p:cNvPr>
          <p:cNvSpPr/>
          <p:nvPr/>
        </p:nvSpPr>
        <p:spPr>
          <a:xfrm>
            <a:off x="1398519" y="5344852"/>
            <a:ext cx="337345" cy="370512"/>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0 Rectángulo">
            <a:extLst>
              <a:ext uri="{FF2B5EF4-FFF2-40B4-BE49-F238E27FC236}">
                <a16:creationId xmlns:a16="http://schemas.microsoft.com/office/drawing/2014/main" id="{0EA06DC7-54A1-4035-8420-B779C0D806B6}"/>
              </a:ext>
            </a:extLst>
          </p:cNvPr>
          <p:cNvSpPr/>
          <p:nvPr/>
        </p:nvSpPr>
        <p:spPr>
          <a:xfrm>
            <a:off x="5422370" y="5590593"/>
            <a:ext cx="1728000" cy="342975"/>
          </a:xfrm>
          <a:prstGeom prst="rect">
            <a:avLst/>
          </a:prstGeom>
          <a:solidFill>
            <a:srgbClr val="F2AC72"/>
          </a:solidFill>
          <a:ln>
            <a:solidFill>
              <a:srgbClr val="DE7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29 Rectángulo">
            <a:extLst>
              <a:ext uri="{FF2B5EF4-FFF2-40B4-BE49-F238E27FC236}">
                <a16:creationId xmlns:a16="http://schemas.microsoft.com/office/drawing/2014/main" id="{558CE47A-97CD-4591-83F5-665217AC607E}"/>
              </a:ext>
            </a:extLst>
          </p:cNvPr>
          <p:cNvSpPr/>
          <p:nvPr/>
        </p:nvSpPr>
        <p:spPr>
          <a:xfrm>
            <a:off x="2150994" y="5595356"/>
            <a:ext cx="983482" cy="342000"/>
          </a:xfrm>
          <a:prstGeom prst="rect">
            <a:avLst/>
          </a:prstGeom>
          <a:solidFill>
            <a:srgbClr val="E2CA54"/>
          </a:solidFill>
          <a:ln>
            <a:solidFill>
              <a:srgbClr val="C8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27 Rectángulo">
            <a:extLst>
              <a:ext uri="{FF2B5EF4-FFF2-40B4-BE49-F238E27FC236}">
                <a16:creationId xmlns:a16="http://schemas.microsoft.com/office/drawing/2014/main" id="{CBCBAE44-0BD3-4BE1-9440-3C8E04C20FE1}"/>
              </a:ext>
            </a:extLst>
          </p:cNvPr>
          <p:cNvSpPr/>
          <p:nvPr/>
        </p:nvSpPr>
        <p:spPr>
          <a:xfrm>
            <a:off x="3443862" y="5590593"/>
            <a:ext cx="1663055" cy="342975"/>
          </a:xfrm>
          <a:prstGeom prst="rect">
            <a:avLst/>
          </a:prstGeom>
          <a:solidFill>
            <a:srgbClr val="CD93CE"/>
          </a:solidFill>
          <a:ln>
            <a:solidFill>
              <a:srgbClr val="8D3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26 Rectángulo">
            <a:extLst>
              <a:ext uri="{FF2B5EF4-FFF2-40B4-BE49-F238E27FC236}">
                <a16:creationId xmlns:a16="http://schemas.microsoft.com/office/drawing/2014/main" id="{01C70B1F-4107-4DC9-9A31-08B2D6F523B0}"/>
              </a:ext>
            </a:extLst>
          </p:cNvPr>
          <p:cNvSpPr/>
          <p:nvPr/>
        </p:nvSpPr>
        <p:spPr>
          <a:xfrm>
            <a:off x="3865494" y="5115191"/>
            <a:ext cx="1371600" cy="370512"/>
          </a:xfrm>
          <a:prstGeom prst="rect">
            <a:avLst/>
          </a:prstGeom>
          <a:solidFill>
            <a:srgbClr val="DC857E"/>
          </a:solidFill>
          <a:ln>
            <a:solidFill>
              <a:srgbClr val="E54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36" name="25 CuadroTexto">
                <a:extLst>
                  <a:ext uri="{FF2B5EF4-FFF2-40B4-BE49-F238E27FC236}">
                    <a16:creationId xmlns:a16="http://schemas.microsoft.com/office/drawing/2014/main" id="{79D1F258-0358-48AE-8271-367694B27BD3}"/>
                  </a:ext>
                </a:extLst>
              </p:cNvPr>
              <p:cNvSpPr txBox="1"/>
              <p:nvPr/>
            </p:nvSpPr>
            <p:spPr>
              <a:xfrm>
                <a:off x="1305772" y="5115191"/>
                <a:ext cx="6002861" cy="848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rgbClr val="000000"/>
                          </a:solidFill>
                          <a:latin typeface="Cambria Math"/>
                        </a:rPr>
                        <m:t>𝑁</m:t>
                      </m:r>
                      <m:r>
                        <a:rPr lang="es-ES" sz="2400" b="0" i="1" smtClean="0">
                          <a:solidFill>
                            <a:srgbClr val="000000"/>
                          </a:solidFill>
                          <a:latin typeface="Cambria Math"/>
                        </a:rPr>
                        <m:t> ~  </m:t>
                      </m:r>
                      <m:f>
                        <m:fPr>
                          <m:ctrlPr>
                            <a:rPr lang="es-ES" sz="2400" b="0" i="1" smtClean="0">
                              <a:solidFill>
                                <a:srgbClr val="000000"/>
                              </a:solidFill>
                              <a:latin typeface="Cambria Math" panose="02040503050406030204" pitchFamily="18" charset="0"/>
                            </a:rPr>
                          </m:ctrlPr>
                        </m:fPr>
                        <m:num>
                          <m:r>
                            <a:rPr lang="es-ES" sz="2400" b="0" i="1" smtClean="0">
                              <a:solidFill>
                                <a:srgbClr val="000000"/>
                              </a:solidFill>
                              <a:latin typeface="Cambria Math"/>
                            </a:rPr>
                            <m:t>𝑉𝑎𝑟𝑖𝑎𝑛𝑧𝑎</m:t>
                          </m:r>
                          <m:r>
                            <a:rPr lang="es-ES" sz="2400" b="0" i="1" smtClean="0">
                              <a:solidFill>
                                <a:srgbClr val="000000"/>
                              </a:solidFill>
                              <a:latin typeface="Cambria Math"/>
                            </a:rPr>
                            <m:t>    </m:t>
                          </m:r>
                        </m:num>
                        <m:den>
                          <m:r>
                            <a:rPr lang="es-ES" sz="2400" b="0" i="1" smtClean="0">
                              <a:solidFill>
                                <a:srgbClr val="000000"/>
                              </a:solidFill>
                              <a:latin typeface="Cambria Math" panose="02040503050406030204" pitchFamily="18" charset="0"/>
                            </a:rPr>
                            <m:t>𝐸𝑓𝑒𝑐𝑡𝑜</m:t>
                          </m:r>
                          <m:r>
                            <a:rPr lang="es-ES" sz="2400" b="0" i="1" smtClean="0">
                              <a:solidFill>
                                <a:srgbClr val="000000"/>
                              </a:solidFill>
                              <a:latin typeface="Cambria Math" panose="02040503050406030204" pitchFamily="18" charset="0"/>
                            </a:rPr>
                            <m:t>+</m:t>
                          </m:r>
                          <m:r>
                            <a:rPr lang="es-ES" sz="2400" b="0" i="1" smtClean="0">
                              <a:solidFill>
                                <a:srgbClr val="000000"/>
                              </a:solidFill>
                              <a:latin typeface="Cambria Math"/>
                            </a:rPr>
                            <m:t>𝐸𝑟𝑟𝑜𝑟</m:t>
                          </m:r>
                          <m:r>
                            <a:rPr lang="es-ES" sz="2400" b="0" i="1" smtClean="0">
                              <a:solidFill>
                                <a:srgbClr val="000000"/>
                              </a:solidFill>
                              <a:latin typeface="Cambria Math"/>
                            </a:rPr>
                            <m:t> </m:t>
                          </m:r>
                          <m:r>
                            <a:rPr lang="es-ES" sz="2400" b="0" i="1" smtClean="0">
                              <a:solidFill>
                                <a:srgbClr val="000000"/>
                              </a:solidFill>
                              <a:latin typeface="Cambria Math"/>
                            </a:rPr>
                            <m:t>𝑡𝑖𝑝𝑜</m:t>
                          </m:r>
                          <m:r>
                            <a:rPr lang="es-ES" sz="2400" b="0" i="1" smtClean="0">
                              <a:solidFill>
                                <a:srgbClr val="000000"/>
                              </a:solidFill>
                              <a:latin typeface="Cambria Math"/>
                            </a:rPr>
                            <m:t> </m:t>
                          </m:r>
                          <m:r>
                            <a:rPr lang="es-ES" sz="2400" b="0" i="1" smtClean="0">
                              <a:solidFill>
                                <a:srgbClr val="000000"/>
                              </a:solidFill>
                              <a:latin typeface="Cambria Math"/>
                            </a:rPr>
                            <m:t>𝐼</m:t>
                          </m:r>
                          <m:r>
                            <a:rPr lang="es-ES" sz="2400" b="0" i="1" smtClean="0">
                              <a:solidFill>
                                <a:srgbClr val="000000"/>
                              </a:solidFill>
                              <a:latin typeface="Cambria Math" panose="02040503050406030204" pitchFamily="18" charset="0"/>
                            </a:rPr>
                            <m:t>+</m:t>
                          </m:r>
                          <m:r>
                            <a:rPr lang="es-ES" sz="2400" b="0" i="1" smtClean="0">
                              <a:solidFill>
                                <a:srgbClr val="000000"/>
                              </a:solidFill>
                              <a:latin typeface="Cambria Math"/>
                            </a:rPr>
                            <m:t>𝐸𝑟𝑟𝑜𝑟</m:t>
                          </m:r>
                          <m:r>
                            <a:rPr lang="es-ES" sz="2400" b="0" i="1" smtClean="0">
                              <a:solidFill>
                                <a:srgbClr val="000000"/>
                              </a:solidFill>
                              <a:latin typeface="Cambria Math"/>
                            </a:rPr>
                            <m:t> </m:t>
                          </m:r>
                          <m:r>
                            <a:rPr lang="es-ES" sz="2400" b="0" i="1" smtClean="0">
                              <a:solidFill>
                                <a:srgbClr val="000000"/>
                              </a:solidFill>
                              <a:latin typeface="Cambria Math"/>
                            </a:rPr>
                            <m:t>𝑡𝑖𝑝𝑜</m:t>
                          </m:r>
                          <m:r>
                            <a:rPr lang="es-ES" sz="2400" b="0" i="1" smtClean="0">
                              <a:solidFill>
                                <a:srgbClr val="000000"/>
                              </a:solidFill>
                              <a:latin typeface="Cambria Math"/>
                            </a:rPr>
                            <m:t> </m:t>
                          </m:r>
                          <m:r>
                            <a:rPr lang="es-ES" sz="2400" b="0" i="1" smtClean="0">
                              <a:solidFill>
                                <a:srgbClr val="000000"/>
                              </a:solidFill>
                              <a:latin typeface="Cambria Math"/>
                            </a:rPr>
                            <m:t>𝐼𝐼</m:t>
                          </m:r>
                        </m:den>
                      </m:f>
                    </m:oMath>
                  </m:oMathPara>
                </a14:m>
                <a:endParaRPr lang="es-ES" sz="2400" dirty="0">
                  <a:solidFill>
                    <a:srgbClr val="000000"/>
                  </a:solidFill>
                </a:endParaRPr>
              </a:p>
            </p:txBody>
          </p:sp>
        </mc:Choice>
        <mc:Fallback xmlns="">
          <p:sp>
            <p:nvSpPr>
              <p:cNvPr id="36" name="25 CuadroTexto">
                <a:extLst>
                  <a:ext uri="{FF2B5EF4-FFF2-40B4-BE49-F238E27FC236}">
                    <a16:creationId xmlns:a16="http://schemas.microsoft.com/office/drawing/2014/main" id="{79D1F258-0358-48AE-8271-367694B27BD3}"/>
                  </a:ext>
                </a:extLst>
              </p:cNvPr>
              <p:cNvSpPr txBox="1">
                <a:spLocks noRot="1" noChangeAspect="1" noMove="1" noResize="1" noEditPoints="1" noAdjustHandles="1" noChangeArrowheads="1" noChangeShapeType="1" noTextEdit="1"/>
              </p:cNvSpPr>
              <p:nvPr/>
            </p:nvSpPr>
            <p:spPr>
              <a:xfrm>
                <a:off x="1305772" y="5115191"/>
                <a:ext cx="6002861" cy="848502"/>
              </a:xfrm>
              <a:prstGeom prst="rect">
                <a:avLst/>
              </a:prstGeom>
              <a:blipFill>
                <a:blip r:embed="rId7"/>
                <a:stretch>
                  <a:fillRect/>
                </a:stretch>
              </a:blipFill>
            </p:spPr>
            <p:txBody>
              <a:bodyPr/>
              <a:lstStyle/>
              <a:p>
                <a:r>
                  <a:rPr lang="es-ES">
                    <a:noFill/>
                  </a:rPr>
                  <a:t> </a:t>
                </a:r>
              </a:p>
            </p:txBody>
          </p:sp>
        </mc:Fallback>
      </mc:AlternateContent>
      <p:cxnSp>
        <p:nvCxnSpPr>
          <p:cNvPr id="37" name="Conector recto de flecha 36">
            <a:extLst>
              <a:ext uri="{FF2B5EF4-FFF2-40B4-BE49-F238E27FC236}">
                <a16:creationId xmlns:a16="http://schemas.microsoft.com/office/drawing/2014/main" id="{7821D75C-8019-48C9-89E6-15105C0F002A}"/>
              </a:ext>
            </a:extLst>
          </p:cNvPr>
          <p:cNvCxnSpPr/>
          <p:nvPr/>
        </p:nvCxnSpPr>
        <p:spPr>
          <a:xfrm flipH="1">
            <a:off x="41396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52765140-3743-4832-9EF9-A763DAF0117C}"/>
              </a:ext>
            </a:extLst>
          </p:cNvPr>
          <p:cNvCxnSpPr/>
          <p:nvPr/>
        </p:nvCxnSpPr>
        <p:spPr>
          <a:xfrm flipH="1">
            <a:off x="42920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1E9810A6-7B12-4831-A878-534CC10F5C42}"/>
              </a:ext>
            </a:extLst>
          </p:cNvPr>
          <p:cNvCxnSpPr/>
          <p:nvPr/>
        </p:nvCxnSpPr>
        <p:spPr>
          <a:xfrm flipH="1">
            <a:off x="44444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733EF174-1F62-4F7F-B639-95C96DE0867B}"/>
              </a:ext>
            </a:extLst>
          </p:cNvPr>
          <p:cNvCxnSpPr/>
          <p:nvPr/>
        </p:nvCxnSpPr>
        <p:spPr>
          <a:xfrm flipH="1" flipV="1">
            <a:off x="61208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6ADB52BA-8EF1-4F3C-BED0-249F5C0B3A23}"/>
              </a:ext>
            </a:extLst>
          </p:cNvPr>
          <p:cNvCxnSpPr/>
          <p:nvPr/>
        </p:nvCxnSpPr>
        <p:spPr>
          <a:xfrm flipH="1" flipV="1">
            <a:off x="62732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C0F007D3-8B06-4A97-9474-F39165E2B338}"/>
              </a:ext>
            </a:extLst>
          </p:cNvPr>
          <p:cNvCxnSpPr/>
          <p:nvPr/>
        </p:nvCxnSpPr>
        <p:spPr>
          <a:xfrm flipH="1" flipV="1">
            <a:off x="6425617" y="6034689"/>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3" name="Picture 4" descr="http://www.howmanyarethere.net/wp-content/uploads/2012/05/munch_scream.jpg">
            <a:extLst>
              <a:ext uri="{FF2B5EF4-FFF2-40B4-BE49-F238E27FC236}">
                <a16:creationId xmlns:a16="http://schemas.microsoft.com/office/drawing/2014/main" id="{791E492B-97AA-41F7-9E16-570E109DE3A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2769" y="5238044"/>
            <a:ext cx="818064" cy="9150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3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animBg="1"/>
      <p:bldP spid="33" grpId="0" animBg="1"/>
      <p:bldP spid="34" grpId="0" animBg="1"/>
      <p:bldP spid="35"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a:extLst>
              <a:ext uri="{FF2B5EF4-FFF2-40B4-BE49-F238E27FC236}">
                <a16:creationId xmlns:a16="http://schemas.microsoft.com/office/drawing/2014/main" id="{6F5FF134-D382-40ED-B92D-218D12DDC159}"/>
              </a:ext>
            </a:extLst>
          </p:cNvPr>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tLang="es-ES" sz="4400" dirty="0">
                <a:solidFill>
                  <a:srgbClr val="C00000"/>
                </a:solidFill>
              </a:rPr>
              <a:t>Comparaciones múltiples</a:t>
            </a:r>
            <a:endPar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endParaRPr>
          </a:p>
        </p:txBody>
      </p:sp>
      <p:sp>
        <p:nvSpPr>
          <p:cNvPr id="5" name="11 Rectángulo">
            <a:extLst>
              <a:ext uri="{FF2B5EF4-FFF2-40B4-BE49-F238E27FC236}">
                <a16:creationId xmlns:a16="http://schemas.microsoft.com/office/drawing/2014/main" id="{EA683CC8-FA90-414D-B4B2-2405B02C41EA}"/>
              </a:ext>
            </a:extLst>
          </p:cNvPr>
          <p:cNvSpPr/>
          <p:nvPr/>
        </p:nvSpPr>
        <p:spPr>
          <a:xfrm>
            <a:off x="205742" y="1490186"/>
            <a:ext cx="6750150" cy="400110"/>
          </a:xfrm>
          <a:prstGeom prst="rect">
            <a:avLst/>
          </a:prstGeom>
        </p:spPr>
        <p:txBody>
          <a:bodyPr wrap="square">
            <a:spAutoFit/>
          </a:bodyPr>
          <a:lstStyle/>
          <a:p>
            <a:r>
              <a:rPr lang="es-ES" sz="2000" b="1" dirty="0" err="1"/>
              <a:t>Flase</a:t>
            </a:r>
            <a:r>
              <a:rPr lang="es-ES" sz="2000" b="1" dirty="0"/>
              <a:t> Discovery </a:t>
            </a:r>
            <a:r>
              <a:rPr lang="es-ES" sz="2000" b="1" dirty="0" err="1"/>
              <a:t>Rate</a:t>
            </a:r>
            <a:r>
              <a:rPr lang="es-ES" sz="2000" b="1" dirty="0"/>
              <a:t> (FDR):</a:t>
            </a:r>
            <a:endParaRPr lang="es-ES" sz="200" b="1" dirty="0"/>
          </a:p>
        </p:txBody>
      </p:sp>
      <p:sp>
        <p:nvSpPr>
          <p:cNvPr id="12" name="Rectángulo 11">
            <a:extLst>
              <a:ext uri="{FF2B5EF4-FFF2-40B4-BE49-F238E27FC236}">
                <a16:creationId xmlns:a16="http://schemas.microsoft.com/office/drawing/2014/main" id="{E7315D2A-05C8-426B-8CA1-809C3E70F53D}"/>
              </a:ext>
            </a:extLst>
          </p:cNvPr>
          <p:cNvSpPr/>
          <p:nvPr/>
        </p:nvSpPr>
        <p:spPr>
          <a:xfrm>
            <a:off x="956290" y="3923513"/>
            <a:ext cx="7645213" cy="707886"/>
          </a:xfrm>
          <a:prstGeom prst="rect">
            <a:avLst/>
          </a:prstGeom>
        </p:spPr>
        <p:txBody>
          <a:bodyPr wrap="square">
            <a:spAutoFit/>
          </a:bodyPr>
          <a:lstStyle/>
          <a:p>
            <a:r>
              <a:rPr lang="es-ES" sz="2000" dirty="0"/>
              <a:t>Una menor reducción del error de tipo I acarreará un menor aumento del error de tipo II y, por lo tanto, una mayor potencia estadística</a:t>
            </a:r>
          </a:p>
        </p:txBody>
      </p:sp>
      <p:sp>
        <p:nvSpPr>
          <p:cNvPr id="13" name="10 Flecha derecha">
            <a:extLst>
              <a:ext uri="{FF2B5EF4-FFF2-40B4-BE49-F238E27FC236}">
                <a16:creationId xmlns:a16="http://schemas.microsoft.com/office/drawing/2014/main" id="{B98A6860-7196-4A34-B52C-B065F107E01E}"/>
              </a:ext>
            </a:extLst>
          </p:cNvPr>
          <p:cNvSpPr/>
          <p:nvPr/>
        </p:nvSpPr>
        <p:spPr>
          <a:xfrm>
            <a:off x="474743" y="4086983"/>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
        <p:nvSpPr>
          <p:cNvPr id="20" name="31 Rectángulo">
            <a:extLst>
              <a:ext uri="{FF2B5EF4-FFF2-40B4-BE49-F238E27FC236}">
                <a16:creationId xmlns:a16="http://schemas.microsoft.com/office/drawing/2014/main" id="{1BBC615D-9111-4F90-A8CB-CCCB668444A3}"/>
              </a:ext>
            </a:extLst>
          </p:cNvPr>
          <p:cNvSpPr/>
          <p:nvPr/>
        </p:nvSpPr>
        <p:spPr>
          <a:xfrm>
            <a:off x="1161452" y="2430464"/>
            <a:ext cx="337345" cy="370512"/>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30 Rectángulo">
            <a:extLst>
              <a:ext uri="{FF2B5EF4-FFF2-40B4-BE49-F238E27FC236}">
                <a16:creationId xmlns:a16="http://schemas.microsoft.com/office/drawing/2014/main" id="{5675AE7C-A393-4F0F-A4BB-9A4F064C44AE}"/>
              </a:ext>
            </a:extLst>
          </p:cNvPr>
          <p:cNvSpPr/>
          <p:nvPr/>
        </p:nvSpPr>
        <p:spPr>
          <a:xfrm>
            <a:off x="5185303" y="2676205"/>
            <a:ext cx="1728000" cy="342975"/>
          </a:xfrm>
          <a:prstGeom prst="rect">
            <a:avLst/>
          </a:prstGeom>
          <a:solidFill>
            <a:srgbClr val="F2AC72"/>
          </a:solidFill>
          <a:ln>
            <a:solidFill>
              <a:srgbClr val="DE78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9 Rectángulo">
            <a:extLst>
              <a:ext uri="{FF2B5EF4-FFF2-40B4-BE49-F238E27FC236}">
                <a16:creationId xmlns:a16="http://schemas.microsoft.com/office/drawing/2014/main" id="{A278196C-9907-4777-B6CD-51C09A6F8958}"/>
              </a:ext>
            </a:extLst>
          </p:cNvPr>
          <p:cNvSpPr/>
          <p:nvPr/>
        </p:nvSpPr>
        <p:spPr>
          <a:xfrm>
            <a:off x="1913927" y="2680968"/>
            <a:ext cx="983482" cy="342000"/>
          </a:xfrm>
          <a:prstGeom prst="rect">
            <a:avLst/>
          </a:prstGeom>
          <a:solidFill>
            <a:srgbClr val="E2CA54"/>
          </a:solidFill>
          <a:ln>
            <a:solidFill>
              <a:srgbClr val="C8A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27 Rectángulo">
            <a:extLst>
              <a:ext uri="{FF2B5EF4-FFF2-40B4-BE49-F238E27FC236}">
                <a16:creationId xmlns:a16="http://schemas.microsoft.com/office/drawing/2014/main" id="{09055B27-76A5-49A9-81FF-F10B63F0511B}"/>
              </a:ext>
            </a:extLst>
          </p:cNvPr>
          <p:cNvSpPr/>
          <p:nvPr/>
        </p:nvSpPr>
        <p:spPr>
          <a:xfrm>
            <a:off x="3206795" y="2676205"/>
            <a:ext cx="1663055" cy="342975"/>
          </a:xfrm>
          <a:prstGeom prst="rect">
            <a:avLst/>
          </a:prstGeom>
          <a:solidFill>
            <a:srgbClr val="CD93CE"/>
          </a:solidFill>
          <a:ln>
            <a:solidFill>
              <a:srgbClr val="8D3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6 Rectángulo">
            <a:extLst>
              <a:ext uri="{FF2B5EF4-FFF2-40B4-BE49-F238E27FC236}">
                <a16:creationId xmlns:a16="http://schemas.microsoft.com/office/drawing/2014/main" id="{991D28DF-4C62-44C6-83CB-5105E8914383}"/>
              </a:ext>
            </a:extLst>
          </p:cNvPr>
          <p:cNvSpPr/>
          <p:nvPr/>
        </p:nvSpPr>
        <p:spPr>
          <a:xfrm>
            <a:off x="3628427" y="2200803"/>
            <a:ext cx="1371600" cy="370512"/>
          </a:xfrm>
          <a:prstGeom prst="rect">
            <a:avLst/>
          </a:prstGeom>
          <a:solidFill>
            <a:srgbClr val="DC857E"/>
          </a:solidFill>
          <a:ln>
            <a:solidFill>
              <a:srgbClr val="E548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5" name="25 CuadroTexto">
                <a:extLst>
                  <a:ext uri="{FF2B5EF4-FFF2-40B4-BE49-F238E27FC236}">
                    <a16:creationId xmlns:a16="http://schemas.microsoft.com/office/drawing/2014/main" id="{39E6A78C-2287-4A82-B486-CCDCD2B2B5F4}"/>
                  </a:ext>
                </a:extLst>
              </p:cNvPr>
              <p:cNvSpPr txBox="1"/>
              <p:nvPr/>
            </p:nvSpPr>
            <p:spPr>
              <a:xfrm>
                <a:off x="1068705" y="2200803"/>
                <a:ext cx="6002861" cy="848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rgbClr val="000000"/>
                          </a:solidFill>
                          <a:latin typeface="Cambria Math"/>
                        </a:rPr>
                        <m:t>𝑁</m:t>
                      </m:r>
                      <m:r>
                        <a:rPr lang="es-ES" sz="2400" b="0" i="1" smtClean="0">
                          <a:solidFill>
                            <a:srgbClr val="000000"/>
                          </a:solidFill>
                          <a:latin typeface="Cambria Math"/>
                        </a:rPr>
                        <m:t> ~  </m:t>
                      </m:r>
                      <m:f>
                        <m:fPr>
                          <m:ctrlPr>
                            <a:rPr lang="es-ES" sz="2400" b="0" i="1" smtClean="0">
                              <a:solidFill>
                                <a:srgbClr val="000000"/>
                              </a:solidFill>
                              <a:latin typeface="Cambria Math" panose="02040503050406030204" pitchFamily="18" charset="0"/>
                            </a:rPr>
                          </m:ctrlPr>
                        </m:fPr>
                        <m:num>
                          <m:r>
                            <a:rPr lang="es-ES" sz="2400" b="0" i="1" smtClean="0">
                              <a:solidFill>
                                <a:srgbClr val="000000"/>
                              </a:solidFill>
                              <a:latin typeface="Cambria Math"/>
                            </a:rPr>
                            <m:t>𝑉𝑎𝑟𝑖𝑎𝑛𝑧𝑎</m:t>
                          </m:r>
                          <m:r>
                            <a:rPr lang="es-ES" sz="2400" b="0" i="1" smtClean="0">
                              <a:solidFill>
                                <a:srgbClr val="000000"/>
                              </a:solidFill>
                              <a:latin typeface="Cambria Math"/>
                            </a:rPr>
                            <m:t>    </m:t>
                          </m:r>
                        </m:num>
                        <m:den>
                          <m:r>
                            <a:rPr lang="es-ES" sz="2400" b="0" i="1" smtClean="0">
                              <a:solidFill>
                                <a:srgbClr val="000000"/>
                              </a:solidFill>
                              <a:latin typeface="Cambria Math" panose="02040503050406030204" pitchFamily="18" charset="0"/>
                            </a:rPr>
                            <m:t>𝐸𝑓𝑒𝑐𝑡𝑜</m:t>
                          </m:r>
                          <m:r>
                            <a:rPr lang="es-ES" sz="2400" b="0" i="1" smtClean="0">
                              <a:solidFill>
                                <a:srgbClr val="000000"/>
                              </a:solidFill>
                              <a:latin typeface="Cambria Math" panose="02040503050406030204" pitchFamily="18" charset="0"/>
                            </a:rPr>
                            <m:t>+</m:t>
                          </m:r>
                          <m:r>
                            <a:rPr lang="es-ES" sz="2400" b="0" i="1" smtClean="0">
                              <a:solidFill>
                                <a:srgbClr val="000000"/>
                              </a:solidFill>
                              <a:latin typeface="Cambria Math"/>
                            </a:rPr>
                            <m:t>𝐸𝑟𝑟𝑜𝑟</m:t>
                          </m:r>
                          <m:r>
                            <a:rPr lang="es-ES" sz="2400" b="0" i="1" smtClean="0">
                              <a:solidFill>
                                <a:srgbClr val="000000"/>
                              </a:solidFill>
                              <a:latin typeface="Cambria Math"/>
                            </a:rPr>
                            <m:t> </m:t>
                          </m:r>
                          <m:r>
                            <a:rPr lang="es-ES" sz="2400" b="0" i="1" smtClean="0">
                              <a:solidFill>
                                <a:srgbClr val="000000"/>
                              </a:solidFill>
                              <a:latin typeface="Cambria Math"/>
                            </a:rPr>
                            <m:t>𝑡𝑖𝑝𝑜</m:t>
                          </m:r>
                          <m:r>
                            <a:rPr lang="es-ES" sz="2400" b="0" i="1" smtClean="0">
                              <a:solidFill>
                                <a:srgbClr val="000000"/>
                              </a:solidFill>
                              <a:latin typeface="Cambria Math"/>
                            </a:rPr>
                            <m:t> </m:t>
                          </m:r>
                          <m:r>
                            <a:rPr lang="es-ES" sz="2400" b="0" i="1" smtClean="0">
                              <a:solidFill>
                                <a:srgbClr val="000000"/>
                              </a:solidFill>
                              <a:latin typeface="Cambria Math"/>
                            </a:rPr>
                            <m:t>𝐼</m:t>
                          </m:r>
                          <m:r>
                            <a:rPr lang="es-ES" sz="2400" b="0" i="1" smtClean="0">
                              <a:solidFill>
                                <a:srgbClr val="000000"/>
                              </a:solidFill>
                              <a:latin typeface="Cambria Math" panose="02040503050406030204" pitchFamily="18" charset="0"/>
                            </a:rPr>
                            <m:t>+</m:t>
                          </m:r>
                          <m:r>
                            <a:rPr lang="es-ES" sz="2400" b="0" i="1" smtClean="0">
                              <a:solidFill>
                                <a:srgbClr val="000000"/>
                              </a:solidFill>
                              <a:latin typeface="Cambria Math"/>
                            </a:rPr>
                            <m:t>𝐸𝑟𝑟𝑜𝑟</m:t>
                          </m:r>
                          <m:r>
                            <a:rPr lang="es-ES" sz="2400" b="0" i="1" smtClean="0">
                              <a:solidFill>
                                <a:srgbClr val="000000"/>
                              </a:solidFill>
                              <a:latin typeface="Cambria Math"/>
                            </a:rPr>
                            <m:t> </m:t>
                          </m:r>
                          <m:r>
                            <a:rPr lang="es-ES" sz="2400" b="0" i="1" smtClean="0">
                              <a:solidFill>
                                <a:srgbClr val="000000"/>
                              </a:solidFill>
                              <a:latin typeface="Cambria Math"/>
                            </a:rPr>
                            <m:t>𝑡𝑖𝑝𝑜</m:t>
                          </m:r>
                          <m:r>
                            <a:rPr lang="es-ES" sz="2400" b="0" i="1" smtClean="0">
                              <a:solidFill>
                                <a:srgbClr val="000000"/>
                              </a:solidFill>
                              <a:latin typeface="Cambria Math"/>
                            </a:rPr>
                            <m:t> </m:t>
                          </m:r>
                          <m:r>
                            <a:rPr lang="es-ES" sz="2400" b="0" i="1" smtClean="0">
                              <a:solidFill>
                                <a:srgbClr val="000000"/>
                              </a:solidFill>
                              <a:latin typeface="Cambria Math"/>
                            </a:rPr>
                            <m:t>𝐼𝐼</m:t>
                          </m:r>
                        </m:den>
                      </m:f>
                    </m:oMath>
                  </m:oMathPara>
                </a14:m>
                <a:endParaRPr lang="es-ES" sz="2400" dirty="0">
                  <a:solidFill>
                    <a:srgbClr val="000000"/>
                  </a:solidFill>
                </a:endParaRPr>
              </a:p>
            </p:txBody>
          </p:sp>
        </mc:Choice>
        <mc:Fallback xmlns="">
          <p:sp>
            <p:nvSpPr>
              <p:cNvPr id="25" name="25 CuadroTexto">
                <a:extLst>
                  <a:ext uri="{FF2B5EF4-FFF2-40B4-BE49-F238E27FC236}">
                    <a16:creationId xmlns:a16="http://schemas.microsoft.com/office/drawing/2014/main" id="{39E6A78C-2287-4A82-B486-CCDCD2B2B5F4}"/>
                  </a:ext>
                </a:extLst>
              </p:cNvPr>
              <p:cNvSpPr txBox="1">
                <a:spLocks noRot="1" noChangeAspect="1" noMove="1" noResize="1" noEditPoints="1" noAdjustHandles="1" noChangeArrowheads="1" noChangeShapeType="1" noTextEdit="1"/>
              </p:cNvSpPr>
              <p:nvPr/>
            </p:nvSpPr>
            <p:spPr>
              <a:xfrm>
                <a:off x="1068705" y="2200803"/>
                <a:ext cx="6002861" cy="848502"/>
              </a:xfrm>
              <a:prstGeom prst="rect">
                <a:avLst/>
              </a:prstGeom>
              <a:blipFill>
                <a:blip r:embed="rId2"/>
                <a:stretch>
                  <a:fillRect/>
                </a:stretch>
              </a:blipFill>
            </p:spPr>
            <p:txBody>
              <a:bodyPr/>
              <a:lstStyle/>
              <a:p>
                <a:r>
                  <a:rPr lang="es-ES">
                    <a:noFill/>
                  </a:rPr>
                  <a:t> </a:t>
                </a:r>
              </a:p>
            </p:txBody>
          </p:sp>
        </mc:Fallback>
      </mc:AlternateContent>
      <p:cxnSp>
        <p:nvCxnSpPr>
          <p:cNvPr id="26" name="Conector recto de flecha 25">
            <a:extLst>
              <a:ext uri="{FF2B5EF4-FFF2-40B4-BE49-F238E27FC236}">
                <a16:creationId xmlns:a16="http://schemas.microsoft.com/office/drawing/2014/main" id="{80C4288B-1E6C-4C47-B4C8-2F7497E8DBD8}"/>
              </a:ext>
            </a:extLst>
          </p:cNvPr>
          <p:cNvCxnSpPr/>
          <p:nvPr/>
        </p:nvCxnSpPr>
        <p:spPr>
          <a:xfrm flipH="1">
            <a:off x="4083172" y="3120301"/>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4188816F-C9D0-4481-B0DD-509D5F8274F0}"/>
              </a:ext>
            </a:extLst>
          </p:cNvPr>
          <p:cNvCxnSpPr/>
          <p:nvPr/>
        </p:nvCxnSpPr>
        <p:spPr>
          <a:xfrm flipH="1" flipV="1">
            <a:off x="6086949" y="3120301"/>
            <a:ext cx="0" cy="2373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A8ED2A15-98A8-406A-85C6-8DD0032B5547}"/>
              </a:ext>
            </a:extLst>
          </p:cNvPr>
          <p:cNvSpPr/>
          <p:nvPr/>
        </p:nvSpPr>
        <p:spPr>
          <a:xfrm>
            <a:off x="956290" y="5082522"/>
            <a:ext cx="7645213" cy="707886"/>
          </a:xfrm>
          <a:prstGeom prst="rect">
            <a:avLst/>
          </a:prstGeom>
        </p:spPr>
        <p:txBody>
          <a:bodyPr wrap="square">
            <a:spAutoFit/>
          </a:bodyPr>
          <a:lstStyle/>
          <a:p>
            <a:r>
              <a:rPr lang="es-ES" sz="2000" dirty="0"/>
              <a:t>Bonferroni controla la probabilidad de hacer un falso positivo, FDR controla la proporción de falsos positivos dentro del total de positivos</a:t>
            </a:r>
          </a:p>
        </p:txBody>
      </p:sp>
      <p:sp>
        <p:nvSpPr>
          <p:cNvPr id="33" name="10 Flecha derecha">
            <a:extLst>
              <a:ext uri="{FF2B5EF4-FFF2-40B4-BE49-F238E27FC236}">
                <a16:creationId xmlns:a16="http://schemas.microsoft.com/office/drawing/2014/main" id="{E6784527-236E-458D-BC00-FF5254B2E064}"/>
              </a:ext>
            </a:extLst>
          </p:cNvPr>
          <p:cNvSpPr/>
          <p:nvPr/>
        </p:nvSpPr>
        <p:spPr>
          <a:xfrm>
            <a:off x="474743" y="5245992"/>
            <a:ext cx="432048" cy="31939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lIns="91374" tIns="45690" rIns="91374" bIns="45690" rtlCol="0" anchor="ctr"/>
          <a:lstStyle/>
          <a:p>
            <a:pPr algn="ctr"/>
            <a:endParaRPr lang="es-ES"/>
          </a:p>
        </p:txBody>
      </p:sp>
    </p:spTree>
    <p:extLst>
      <p:ext uri="{BB962C8B-B14F-4D97-AF65-F5344CB8AC3E}">
        <p14:creationId xmlns:p14="http://schemas.microsoft.com/office/powerpoint/2010/main" val="196725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0" grpId="0" animBg="1"/>
      <p:bldP spid="21" grpId="0" animBg="1"/>
      <p:bldP spid="22" grpId="0" animBg="1"/>
      <p:bldP spid="23" grpId="0" animBg="1"/>
      <p:bldP spid="24" grpId="0" animBg="1"/>
      <p:bldP spid="25" grpId="0"/>
      <p:bldP spid="32"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Inconvenientes de los test</a:t>
            </a:r>
          </a:p>
        </p:txBody>
      </p:sp>
      <p:sp>
        <p:nvSpPr>
          <p:cNvPr id="6" name="11 Rectángulo"/>
          <p:cNvSpPr/>
          <p:nvPr/>
        </p:nvSpPr>
        <p:spPr>
          <a:xfrm>
            <a:off x="195102" y="1483746"/>
            <a:ext cx="6750150" cy="400110"/>
          </a:xfrm>
          <a:prstGeom prst="rect">
            <a:avLst/>
          </a:prstGeom>
        </p:spPr>
        <p:txBody>
          <a:bodyPr wrap="square">
            <a:spAutoFit/>
          </a:bodyPr>
          <a:lstStyle/>
          <a:p>
            <a:r>
              <a:rPr lang="es-ES" sz="2000" b="1" dirty="0"/>
              <a:t>Sin control de las variables de confusión:</a:t>
            </a:r>
            <a:endParaRPr lang="es-ES" sz="200" b="1" dirty="0"/>
          </a:p>
        </p:txBody>
      </p:sp>
      <p:graphicFrame>
        <p:nvGraphicFramePr>
          <p:cNvPr id="7" name="9 Tabla"/>
          <p:cNvGraphicFramePr>
            <a:graphicFrameLocks noGrp="1"/>
          </p:cNvGraphicFramePr>
          <p:nvPr>
            <p:extLst/>
          </p:nvPr>
        </p:nvGraphicFramePr>
        <p:xfrm>
          <a:off x="1001010" y="2273265"/>
          <a:ext cx="5640288" cy="1112520"/>
        </p:xfrm>
        <a:graphic>
          <a:graphicData uri="http://schemas.openxmlformats.org/drawingml/2006/table">
            <a:tbl>
              <a:tblPr firstRow="1" bandRow="1">
                <a:tableStyleId>{5C22544A-7EE6-4342-B048-85BDC9FD1C3A}</a:tableStyleId>
              </a:tblPr>
              <a:tblGrid>
                <a:gridCol w="1607840">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70840">
                <a:tc>
                  <a:txBody>
                    <a:bodyPr/>
                    <a:lstStyle/>
                    <a:p>
                      <a:endParaRPr lang="es-ES" dirty="0"/>
                    </a:p>
                  </a:txBody>
                  <a:tcPr/>
                </a:tc>
                <a:tc>
                  <a:txBody>
                    <a:bodyPr/>
                    <a:lstStyle/>
                    <a:p>
                      <a:pPr algn="ctr"/>
                      <a:r>
                        <a:rPr lang="es-ES" dirty="0"/>
                        <a:t>Sanos</a:t>
                      </a:r>
                    </a:p>
                  </a:txBody>
                  <a:tcPr/>
                </a:tc>
                <a:tc>
                  <a:txBody>
                    <a:bodyPr/>
                    <a:lstStyle/>
                    <a:p>
                      <a:pPr algn="ctr"/>
                      <a:r>
                        <a:rPr lang="es-ES" dirty="0"/>
                        <a:t>Toxicidad hepática</a:t>
                      </a:r>
                    </a:p>
                  </a:txBody>
                  <a:tcPr/>
                </a:tc>
                <a:extLst>
                  <a:ext uri="{0D108BD9-81ED-4DB2-BD59-A6C34878D82A}">
                    <a16:rowId xmlns:a16="http://schemas.microsoft.com/office/drawing/2014/main" val="10000"/>
                  </a:ext>
                </a:extLst>
              </a:tr>
              <a:tr h="370840">
                <a:tc>
                  <a:txBody>
                    <a:bodyPr/>
                    <a:lstStyle/>
                    <a:p>
                      <a:r>
                        <a:rPr lang="es-ES" dirty="0"/>
                        <a:t>GG/GT</a:t>
                      </a:r>
                    </a:p>
                  </a:txBody>
                  <a:tcPr/>
                </a:tc>
                <a:tc>
                  <a:txBody>
                    <a:bodyPr/>
                    <a:lstStyle/>
                    <a:p>
                      <a:pPr algn="ctr"/>
                      <a:r>
                        <a:rPr lang="es-ES" dirty="0"/>
                        <a:t>51% (n=306)</a:t>
                      </a:r>
                    </a:p>
                  </a:txBody>
                  <a:tcPr/>
                </a:tc>
                <a:tc>
                  <a:txBody>
                    <a:bodyPr/>
                    <a:lstStyle/>
                    <a:p>
                      <a:pPr algn="ctr"/>
                      <a:r>
                        <a:rPr lang="es-ES" dirty="0"/>
                        <a:t>49% (n=294)</a:t>
                      </a:r>
                    </a:p>
                  </a:txBody>
                  <a:tcPr/>
                </a:tc>
                <a:extLst>
                  <a:ext uri="{0D108BD9-81ED-4DB2-BD59-A6C34878D82A}">
                    <a16:rowId xmlns:a16="http://schemas.microsoft.com/office/drawing/2014/main" val="10001"/>
                  </a:ext>
                </a:extLst>
              </a:tr>
              <a:tr h="370840">
                <a:tc>
                  <a:txBody>
                    <a:bodyPr/>
                    <a:lstStyle/>
                    <a:p>
                      <a:r>
                        <a:rPr lang="es-ES" dirty="0"/>
                        <a:t>TT</a:t>
                      </a:r>
                    </a:p>
                  </a:txBody>
                  <a:tcPr/>
                </a:tc>
                <a:tc>
                  <a:txBody>
                    <a:bodyPr/>
                    <a:lstStyle/>
                    <a:p>
                      <a:pPr algn="ctr"/>
                      <a:r>
                        <a:rPr lang="es-ES" dirty="0"/>
                        <a:t>60% (n=360)</a:t>
                      </a:r>
                    </a:p>
                  </a:txBody>
                  <a:tcPr/>
                </a:tc>
                <a:tc>
                  <a:txBody>
                    <a:bodyPr/>
                    <a:lstStyle/>
                    <a:p>
                      <a:pPr algn="ctr"/>
                      <a:r>
                        <a:rPr lang="es-ES" dirty="0"/>
                        <a:t>40% (n=240)</a:t>
                      </a:r>
                    </a:p>
                  </a:txBody>
                  <a:tcPr/>
                </a:tc>
                <a:extLst>
                  <a:ext uri="{0D108BD9-81ED-4DB2-BD59-A6C34878D82A}">
                    <a16:rowId xmlns:a16="http://schemas.microsoft.com/office/drawing/2014/main" val="10002"/>
                  </a:ext>
                </a:extLst>
              </a:tr>
            </a:tbl>
          </a:graphicData>
        </a:graphic>
      </p:graphicFrame>
      <p:graphicFrame>
        <p:nvGraphicFramePr>
          <p:cNvPr id="8" name="4 Tabla"/>
          <p:cNvGraphicFramePr>
            <a:graphicFrameLocks noGrp="1"/>
          </p:cNvGraphicFramePr>
          <p:nvPr>
            <p:extLst/>
          </p:nvPr>
        </p:nvGraphicFramePr>
        <p:xfrm>
          <a:off x="1391894" y="4393052"/>
          <a:ext cx="5640288" cy="1112520"/>
        </p:xfrm>
        <a:graphic>
          <a:graphicData uri="http://schemas.openxmlformats.org/drawingml/2006/table">
            <a:tbl>
              <a:tblPr firstRow="1" bandRow="1">
                <a:tableStyleId>{5C22544A-7EE6-4342-B048-85BDC9FD1C3A}</a:tableStyleId>
              </a:tblPr>
              <a:tblGrid>
                <a:gridCol w="1607840">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70840">
                <a:tc>
                  <a:txBody>
                    <a:bodyPr/>
                    <a:lstStyle/>
                    <a:p>
                      <a:endParaRPr lang="es-ES" dirty="0"/>
                    </a:p>
                  </a:txBody>
                  <a:tcPr/>
                </a:tc>
                <a:tc>
                  <a:txBody>
                    <a:bodyPr/>
                    <a:lstStyle/>
                    <a:p>
                      <a:pPr algn="ctr"/>
                      <a:r>
                        <a:rPr lang="es-ES" dirty="0"/>
                        <a:t>Alcohólicos</a:t>
                      </a:r>
                    </a:p>
                  </a:txBody>
                  <a:tcPr/>
                </a:tc>
                <a:tc>
                  <a:txBody>
                    <a:bodyPr/>
                    <a:lstStyle/>
                    <a:p>
                      <a:pPr algn="ctr"/>
                      <a:r>
                        <a:rPr lang="es-ES" dirty="0"/>
                        <a:t>No alcohólicos</a:t>
                      </a:r>
                    </a:p>
                  </a:txBody>
                  <a:tcPr/>
                </a:tc>
                <a:extLst>
                  <a:ext uri="{0D108BD9-81ED-4DB2-BD59-A6C34878D82A}">
                    <a16:rowId xmlns:a16="http://schemas.microsoft.com/office/drawing/2014/main" val="10000"/>
                  </a:ext>
                </a:extLst>
              </a:tr>
              <a:tr h="370840">
                <a:tc>
                  <a:txBody>
                    <a:bodyPr/>
                    <a:lstStyle/>
                    <a:p>
                      <a:r>
                        <a:rPr lang="es-ES" dirty="0"/>
                        <a:t>GG/GT</a:t>
                      </a:r>
                    </a:p>
                  </a:txBody>
                  <a:tcPr/>
                </a:tc>
                <a:tc>
                  <a:txBody>
                    <a:bodyPr/>
                    <a:lstStyle/>
                    <a:p>
                      <a:pPr algn="ctr"/>
                      <a:r>
                        <a:rPr lang="es-ES" dirty="0"/>
                        <a:t>30%</a:t>
                      </a:r>
                    </a:p>
                  </a:txBody>
                  <a:tcPr/>
                </a:tc>
                <a:tc>
                  <a:txBody>
                    <a:bodyPr/>
                    <a:lstStyle/>
                    <a:p>
                      <a:pPr algn="ctr"/>
                      <a:r>
                        <a:rPr lang="es-ES" dirty="0"/>
                        <a:t>70%</a:t>
                      </a:r>
                    </a:p>
                  </a:txBody>
                  <a:tcPr/>
                </a:tc>
                <a:extLst>
                  <a:ext uri="{0D108BD9-81ED-4DB2-BD59-A6C34878D82A}">
                    <a16:rowId xmlns:a16="http://schemas.microsoft.com/office/drawing/2014/main" val="10001"/>
                  </a:ext>
                </a:extLst>
              </a:tr>
              <a:tr h="370840">
                <a:tc>
                  <a:txBody>
                    <a:bodyPr/>
                    <a:lstStyle/>
                    <a:p>
                      <a:r>
                        <a:rPr lang="es-ES" dirty="0"/>
                        <a:t>TT</a:t>
                      </a:r>
                    </a:p>
                  </a:txBody>
                  <a:tcPr/>
                </a:tc>
                <a:tc>
                  <a:txBody>
                    <a:bodyPr/>
                    <a:lstStyle/>
                    <a:p>
                      <a:pPr algn="ctr"/>
                      <a:r>
                        <a:rPr lang="es-ES" dirty="0"/>
                        <a:t>10%</a:t>
                      </a:r>
                    </a:p>
                  </a:txBody>
                  <a:tcPr/>
                </a:tc>
                <a:tc>
                  <a:txBody>
                    <a:bodyPr/>
                    <a:lstStyle/>
                    <a:p>
                      <a:pPr algn="ctr"/>
                      <a:r>
                        <a:rPr lang="es-ES" dirty="0"/>
                        <a:t>90%</a:t>
                      </a:r>
                    </a:p>
                  </a:txBody>
                  <a:tcPr/>
                </a:tc>
                <a:extLst>
                  <a:ext uri="{0D108BD9-81ED-4DB2-BD59-A6C34878D82A}">
                    <a16:rowId xmlns:a16="http://schemas.microsoft.com/office/drawing/2014/main" val="10002"/>
                  </a:ext>
                </a:extLst>
              </a:tr>
            </a:tbl>
          </a:graphicData>
        </a:graphic>
      </p:graphicFrame>
      <p:sp>
        <p:nvSpPr>
          <p:cNvPr id="9" name="Rectángulo 8"/>
          <p:cNvSpPr/>
          <p:nvPr/>
        </p:nvSpPr>
        <p:spPr>
          <a:xfrm>
            <a:off x="910915" y="3510048"/>
            <a:ext cx="5643453" cy="400110"/>
          </a:xfrm>
          <a:prstGeom prst="rect">
            <a:avLst/>
          </a:prstGeom>
        </p:spPr>
        <p:txBody>
          <a:bodyPr wrap="square">
            <a:spAutoFit/>
          </a:bodyPr>
          <a:lstStyle/>
          <a:p>
            <a:r>
              <a:rPr lang="es-ES" sz="2000" dirty="0"/>
              <a:t>¿La variante TT disminuye la toxicidad hepática?</a:t>
            </a:r>
          </a:p>
        </p:txBody>
      </p:sp>
      <p:sp>
        <p:nvSpPr>
          <p:cNvPr id="10" name="Rectángulo 9"/>
          <p:cNvSpPr/>
          <p:nvPr/>
        </p:nvSpPr>
        <p:spPr>
          <a:xfrm>
            <a:off x="1804369" y="5635952"/>
            <a:ext cx="5643453" cy="707886"/>
          </a:xfrm>
          <a:prstGeom prst="rect">
            <a:avLst/>
          </a:prstGeom>
        </p:spPr>
        <p:txBody>
          <a:bodyPr wrap="square">
            <a:spAutoFit/>
          </a:bodyPr>
          <a:lstStyle/>
          <a:p>
            <a:r>
              <a:rPr lang="es-ES" sz="2000" dirty="0"/>
              <a:t>¡Lo que sucede es que en nuestra muestra los individuos TT consumían menos alcohol!</a:t>
            </a:r>
          </a:p>
        </p:txBody>
      </p:sp>
      <p:pic>
        <p:nvPicPr>
          <p:cNvPr id="11" name="Picture 4" descr="http://www.ottawamagazine.com/wp-content/uploads/2011/09/danger-sign.jpg"/>
          <p:cNvPicPr>
            <a:picLocks noChangeAspect="1" noChangeArrowheads="1"/>
          </p:cNvPicPr>
          <p:nvPr/>
        </p:nvPicPr>
        <p:blipFill>
          <a:blip r:embed="rId2" cstate="print">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1159275" y="5679177"/>
            <a:ext cx="659765" cy="571494"/>
          </a:xfrm>
          <a:prstGeom prst="rect">
            <a:avLst/>
          </a:prstGeom>
          <a:noFill/>
          <a:extLst>
            <a:ext uri="{909E8E84-426E-40DD-AFC4-6F175D3DCCD1}">
              <a14:hiddenFill xmlns:a14="http://schemas.microsoft.com/office/drawing/2010/main">
                <a:solidFill>
                  <a:srgbClr val="FFFFFF"/>
                </a:solidFill>
              </a14:hiddenFill>
            </a:ext>
          </a:extLst>
        </p:spPr>
      </p:pic>
      <p:sp>
        <p:nvSpPr>
          <p:cNvPr id="12" name="Cerrar llave 11"/>
          <p:cNvSpPr/>
          <p:nvPr/>
        </p:nvSpPr>
        <p:spPr>
          <a:xfrm>
            <a:off x="6721892" y="2273265"/>
            <a:ext cx="153564" cy="111252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13" name="Rectángulo 12"/>
          <p:cNvSpPr/>
          <p:nvPr/>
        </p:nvSpPr>
        <p:spPr>
          <a:xfrm>
            <a:off x="6875456" y="2644859"/>
            <a:ext cx="1050288" cy="369332"/>
          </a:xfrm>
          <a:prstGeom prst="rect">
            <a:avLst/>
          </a:prstGeom>
        </p:spPr>
        <p:txBody>
          <a:bodyPr wrap="none">
            <a:spAutoFit/>
          </a:bodyPr>
          <a:lstStyle/>
          <a:p>
            <a:r>
              <a:rPr lang="es-ES" dirty="0"/>
              <a:t>p = 0,002</a:t>
            </a:r>
          </a:p>
        </p:txBody>
      </p:sp>
    </p:spTree>
    <p:extLst>
      <p:ext uri="{BB962C8B-B14F-4D97-AF65-F5344CB8AC3E}">
        <p14:creationId xmlns:p14="http://schemas.microsoft.com/office/powerpoint/2010/main" val="7580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CuadroTexto"/>
          <p:cNvSpPr txBox="1">
            <a:spLocks noChangeArrowheads="1"/>
          </p:cNvSpPr>
          <p:nvPr/>
        </p:nvSpPr>
        <p:spPr bwMode="auto">
          <a:xfrm>
            <a:off x="0" y="188913"/>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4" tIns="45690" rIns="91374" bIns="4569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altLang="es-ES" sz="4400" b="0" i="0" u="none" strike="noStrike" kern="1200" cap="none" spc="0" normalizeH="0" baseline="0" noProof="0" dirty="0">
                <a:ln>
                  <a:noFill/>
                </a:ln>
                <a:solidFill>
                  <a:srgbClr val="C00000"/>
                </a:solidFill>
                <a:effectLst/>
                <a:uLnTx/>
                <a:uFillTx/>
                <a:latin typeface="Calibri" pitchFamily="34" charset="0"/>
                <a:ea typeface="+mn-ea"/>
                <a:cs typeface="+mn-cs"/>
              </a:rPr>
              <a:t>Inconvenientes de los test</a:t>
            </a:r>
          </a:p>
        </p:txBody>
      </p:sp>
      <p:pic>
        <p:nvPicPr>
          <p:cNvPr id="6" name="Imagen 5"/>
          <p:cNvPicPr>
            <a:picLocks noChangeAspect="1"/>
          </p:cNvPicPr>
          <p:nvPr/>
        </p:nvPicPr>
        <p:blipFill rotWithShape="1">
          <a:blip r:embed="rId2"/>
          <a:srcRect t="7868" r="353"/>
          <a:stretch/>
        </p:blipFill>
        <p:spPr>
          <a:xfrm>
            <a:off x="2320901" y="2146011"/>
            <a:ext cx="3947276" cy="2708384"/>
          </a:xfrm>
          <a:prstGeom prst="rect">
            <a:avLst/>
          </a:prstGeom>
        </p:spPr>
      </p:pic>
      <p:sp>
        <p:nvSpPr>
          <p:cNvPr id="7" name="11 Rectángulo"/>
          <p:cNvSpPr/>
          <p:nvPr/>
        </p:nvSpPr>
        <p:spPr>
          <a:xfrm>
            <a:off x="195102" y="1483746"/>
            <a:ext cx="6750150" cy="400110"/>
          </a:xfrm>
          <a:prstGeom prst="rect">
            <a:avLst/>
          </a:prstGeom>
        </p:spPr>
        <p:txBody>
          <a:bodyPr wrap="square">
            <a:spAutoFit/>
          </a:bodyPr>
          <a:lstStyle/>
          <a:p>
            <a:r>
              <a:rPr lang="es-ES" sz="2000" b="1" dirty="0"/>
              <a:t>Sin control de posibles interacciones entre variables:</a:t>
            </a:r>
            <a:endParaRPr lang="es-ES" sz="200" b="1" dirty="0"/>
          </a:p>
        </p:txBody>
      </p:sp>
      <p:sp>
        <p:nvSpPr>
          <p:cNvPr id="8" name="Rectángulo 7"/>
          <p:cNvSpPr/>
          <p:nvPr/>
        </p:nvSpPr>
        <p:spPr>
          <a:xfrm>
            <a:off x="2320901" y="4839090"/>
            <a:ext cx="5643453" cy="707886"/>
          </a:xfrm>
          <a:prstGeom prst="rect">
            <a:avLst/>
          </a:prstGeom>
        </p:spPr>
        <p:txBody>
          <a:bodyPr wrap="square">
            <a:spAutoFit/>
          </a:bodyPr>
          <a:lstStyle/>
          <a:p>
            <a:r>
              <a:rPr lang="es-ES" sz="2000" dirty="0"/>
              <a:t>¿Cuál es el efecto del genotipo AT del SNP1 en los niveles de colesterol?</a:t>
            </a:r>
          </a:p>
        </p:txBody>
      </p:sp>
      <p:pic>
        <p:nvPicPr>
          <p:cNvPr id="9" name="Picture 4" descr="http://www.ottawamagazine.com/wp-content/uploads/2011/09/danger-sign.jpg"/>
          <p:cNvPicPr>
            <a:picLocks noChangeAspect="1" noChangeArrowheads="1"/>
          </p:cNvPicPr>
          <p:nvPr/>
        </p:nvPicPr>
        <p:blipFill>
          <a:blip r:embed="rId3" cstate="print">
            <a:clrChange>
              <a:clrFrom>
                <a:srgbClr val="FBFBFD"/>
              </a:clrFrom>
              <a:clrTo>
                <a:srgbClr val="FBFBFD">
                  <a:alpha val="0"/>
                </a:srgbClr>
              </a:clrTo>
            </a:clrChange>
            <a:extLst>
              <a:ext uri="{28A0092B-C50C-407E-A947-70E740481C1C}">
                <a14:useLocalDpi xmlns:a14="http://schemas.microsoft.com/office/drawing/2010/main" val="0"/>
              </a:ext>
            </a:extLst>
          </a:blip>
          <a:srcRect/>
          <a:stretch>
            <a:fillRect/>
          </a:stretch>
        </p:blipFill>
        <p:spPr bwMode="auto">
          <a:xfrm>
            <a:off x="1564125" y="4882315"/>
            <a:ext cx="659765" cy="57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2211</Words>
  <Application>Microsoft Office PowerPoint</Application>
  <PresentationFormat>Presentación en pantalla (4:3)</PresentationFormat>
  <Paragraphs>402</Paragraphs>
  <Slides>43</Slides>
  <Notes>2</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43</vt:i4>
      </vt:variant>
    </vt:vector>
  </HeadingPairs>
  <TitlesOfParts>
    <vt:vector size="50" baseType="lpstr">
      <vt:lpstr>Arial</vt:lpstr>
      <vt:lpstr>Calibri</vt:lpstr>
      <vt:lpstr>Calibri Light</vt:lpstr>
      <vt:lpstr>Cambria Math</vt:lpstr>
      <vt:lpstr>Wingdings</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HERVÁS MARÍN</dc:creator>
  <cp:lastModifiedBy>DAVID HERVÁS MARÍN</cp:lastModifiedBy>
  <cp:revision>9</cp:revision>
  <dcterms:created xsi:type="dcterms:W3CDTF">2018-07-08T14:14:59Z</dcterms:created>
  <dcterms:modified xsi:type="dcterms:W3CDTF">2018-07-12T20:15:43Z</dcterms:modified>
</cp:coreProperties>
</file>