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92" r:id="rId2"/>
    <p:sldId id="257" r:id="rId3"/>
    <p:sldId id="258" r:id="rId4"/>
    <p:sldId id="294" r:id="rId5"/>
    <p:sldId id="295" r:id="rId6"/>
    <p:sldId id="296" r:id="rId7"/>
    <p:sldId id="297" r:id="rId8"/>
    <p:sldId id="260" r:id="rId9"/>
    <p:sldId id="269" r:id="rId10"/>
    <p:sldId id="317" r:id="rId11"/>
    <p:sldId id="316" r:id="rId12"/>
    <p:sldId id="299" r:id="rId13"/>
    <p:sldId id="280" r:id="rId14"/>
    <p:sldId id="281" r:id="rId15"/>
    <p:sldId id="274" r:id="rId16"/>
    <p:sldId id="265" r:id="rId17"/>
    <p:sldId id="282" r:id="rId18"/>
    <p:sldId id="330" r:id="rId19"/>
    <p:sldId id="298" r:id="rId20"/>
    <p:sldId id="336" r:id="rId21"/>
    <p:sldId id="344" r:id="rId22"/>
    <p:sldId id="345" r:id="rId23"/>
    <p:sldId id="346" r:id="rId24"/>
    <p:sldId id="347" r:id="rId25"/>
    <p:sldId id="343" r:id="rId26"/>
    <p:sldId id="342" r:id="rId27"/>
    <p:sldId id="349" r:id="rId28"/>
    <p:sldId id="337" r:id="rId29"/>
    <p:sldId id="348" r:id="rId30"/>
    <p:sldId id="283" r:id="rId31"/>
    <p:sldId id="351" r:id="rId32"/>
    <p:sldId id="319" r:id="rId33"/>
    <p:sldId id="320" r:id="rId34"/>
    <p:sldId id="321" r:id="rId35"/>
    <p:sldId id="322" r:id="rId36"/>
    <p:sldId id="323" r:id="rId37"/>
    <p:sldId id="353" r:id="rId38"/>
    <p:sldId id="324" r:id="rId39"/>
    <p:sldId id="327" r:id="rId40"/>
    <p:sldId id="326" r:id="rId41"/>
    <p:sldId id="340" r:id="rId42"/>
    <p:sldId id="329" r:id="rId43"/>
    <p:sldId id="334" r:id="rId44"/>
    <p:sldId id="333" r:id="rId45"/>
    <p:sldId id="350" r:id="rId46"/>
    <p:sldId id="332" r:id="rId47"/>
    <p:sldId id="331" r:id="rId48"/>
    <p:sldId id="338" r:id="rId49"/>
    <p:sldId id="335" r:id="rId50"/>
    <p:sldId id="352" r:id="rId51"/>
    <p:sldId id="341" r:id="rId52"/>
  </p:sldIdLst>
  <p:sldSz cx="12192000" cy="6858000"/>
  <p:notesSz cx="6858000" cy="9144000"/>
  <p:embeddedFontLst>
    <p:embeddedFont>
      <p:font typeface="Calibri Light" panose="020F0302020204030204" pitchFamily="34" charset="0"/>
      <p:regular r:id="rId54"/>
      <p:italic r:id="rId55"/>
    </p:embeddedFont>
    <p:embeddedFont>
      <p:font typeface="Calibri" panose="020F0502020204030204" pitchFamily="34" charset="0"/>
      <p:regular r:id="rId56"/>
      <p:bold r:id="rId57"/>
      <p:italic r:id="rId58"/>
      <p:boldItalic r:id="rId59"/>
    </p:embeddedFont>
    <p:embeddedFont>
      <p:font typeface="Cambria Math" panose="02040503050406030204" pitchFamily="18" charset="0"/>
      <p:regular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3337DC-9090-4E72-B8E2-0836E6F73FD0}">
          <p14:sldIdLst>
            <p14:sldId id="292"/>
            <p14:sldId id="257"/>
            <p14:sldId id="258"/>
            <p14:sldId id="294"/>
            <p14:sldId id="295"/>
            <p14:sldId id="296"/>
            <p14:sldId id="297"/>
            <p14:sldId id="260"/>
            <p14:sldId id="269"/>
            <p14:sldId id="317"/>
            <p14:sldId id="316"/>
            <p14:sldId id="299"/>
            <p14:sldId id="280"/>
            <p14:sldId id="281"/>
            <p14:sldId id="274"/>
            <p14:sldId id="265"/>
            <p14:sldId id="282"/>
            <p14:sldId id="330"/>
            <p14:sldId id="298"/>
            <p14:sldId id="336"/>
            <p14:sldId id="344"/>
            <p14:sldId id="345"/>
            <p14:sldId id="346"/>
            <p14:sldId id="347"/>
            <p14:sldId id="343"/>
            <p14:sldId id="342"/>
            <p14:sldId id="349"/>
            <p14:sldId id="337"/>
            <p14:sldId id="348"/>
            <p14:sldId id="283"/>
            <p14:sldId id="351"/>
            <p14:sldId id="319"/>
            <p14:sldId id="320"/>
            <p14:sldId id="321"/>
            <p14:sldId id="322"/>
            <p14:sldId id="323"/>
            <p14:sldId id="353"/>
            <p14:sldId id="324"/>
            <p14:sldId id="327"/>
            <p14:sldId id="326"/>
            <p14:sldId id="340"/>
            <p14:sldId id="329"/>
            <p14:sldId id="334"/>
            <p14:sldId id="333"/>
            <p14:sldId id="350"/>
            <p14:sldId id="332"/>
            <p14:sldId id="331"/>
            <p14:sldId id="338"/>
            <p14:sldId id="335"/>
            <p14:sldId id="352"/>
            <p14:sldId id="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C0"/>
    <a:srgbClr val="006400"/>
    <a:srgbClr val="008000"/>
    <a:srgbClr val="008C00"/>
    <a:srgbClr val="00AA00"/>
    <a:srgbClr val="00B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7425" autoAdjust="0"/>
  </p:normalViewPr>
  <p:slideViewPr>
    <p:cSldViewPr snapToGrid="0">
      <p:cViewPr varScale="1">
        <p:scale>
          <a:sx n="85" d="100"/>
          <a:sy n="85" d="100"/>
        </p:scale>
        <p:origin x="880"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5" d="100"/>
          <a:sy n="75" d="100"/>
        </p:scale>
        <p:origin x="3478" y="54"/>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C69F-570A-407B-831E-D3CD1B0CC4B0}" type="datetimeFigureOut">
              <a:rPr lang="en-US" smtClean="0"/>
              <a:t>03/22/18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349B3-4749-486E-9298-3787D597C4D7}" type="slidenum">
              <a:rPr lang="en-US" smtClean="0"/>
              <a:t>‹#›</a:t>
            </a:fld>
            <a:endParaRPr lang="en-US"/>
          </a:p>
        </p:txBody>
      </p:sp>
    </p:spTree>
    <p:extLst>
      <p:ext uri="{BB962C8B-B14F-4D97-AF65-F5344CB8AC3E}">
        <p14:creationId xmlns:p14="http://schemas.microsoft.com/office/powerpoint/2010/main" val="319966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Packaging is not a small topic.  I have a limited amount of time here, so this presentation will be sparse on details in some places.  My priority is to show you the big picture, and to show you where to go to fill in the details.</a:t>
            </a:r>
          </a:p>
          <a:p>
            <a:endParaRPr lang="en-US" dirty="0"/>
          </a:p>
          <a:p>
            <a:r>
              <a:rPr lang="en-US" dirty="0"/>
              <a:t>If you have questions, I’m happy to answer them.  Each slide has a slide number in the lower right corner.  For questions on details, I’d prefer you note the slide number and save these questions for the Q&amp;A period at the end of this presentation.  But if you do not understand what I’m trying to say on a particular slide, chances are you’re not the only person, so I encourage you to ask clarification questions on the spot. </a:t>
            </a:r>
          </a:p>
          <a:p>
            <a:endParaRPr lang="en-US" dirty="0"/>
          </a:p>
          <a:p>
            <a:r>
              <a:rPr lang="en-US" dirty="0"/>
              <a:t>Now, I have a question for you.  I’m covering how to download and install packages, and also I’m covering how to create and publish packages.  Show of hands, who is mainly interested in how to download and install packages?  Or are you also interested in how to create and publish packages?</a:t>
            </a:r>
          </a:p>
        </p:txBody>
      </p:sp>
      <p:sp>
        <p:nvSpPr>
          <p:cNvPr id="4" name="Slide Number Placeholder 3"/>
          <p:cNvSpPr>
            <a:spLocks noGrp="1"/>
          </p:cNvSpPr>
          <p:nvPr>
            <p:ph type="sldNum" sz="quarter" idx="10"/>
          </p:nvPr>
        </p:nvSpPr>
        <p:spPr/>
        <p:txBody>
          <a:bodyPr/>
          <a:lstStyle/>
          <a:p>
            <a:fld id="{191349B3-4749-486E-9298-3787D597C4D7}" type="slidenum">
              <a:rPr lang="en-US" smtClean="0"/>
              <a:t>1</a:t>
            </a:fld>
            <a:endParaRPr lang="en-US"/>
          </a:p>
        </p:txBody>
      </p:sp>
    </p:spTree>
    <p:extLst>
      <p:ext uri="{BB962C8B-B14F-4D97-AF65-F5344CB8AC3E}">
        <p14:creationId xmlns:p14="http://schemas.microsoft.com/office/powerpoint/2010/main" val="3952282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metadata?</a:t>
            </a:r>
          </a:p>
        </p:txBody>
      </p:sp>
      <p:sp>
        <p:nvSpPr>
          <p:cNvPr id="4" name="Slide Number Placeholder 3"/>
          <p:cNvSpPr>
            <a:spLocks noGrp="1"/>
          </p:cNvSpPr>
          <p:nvPr>
            <p:ph type="sldNum" sz="quarter" idx="10"/>
          </p:nvPr>
        </p:nvSpPr>
        <p:spPr/>
        <p:txBody>
          <a:bodyPr/>
          <a:lstStyle/>
          <a:p>
            <a:fld id="{191349B3-4749-486E-9298-3787D597C4D7}" type="slidenum">
              <a:rPr lang="en-US" smtClean="0"/>
              <a:t>13</a:t>
            </a:fld>
            <a:endParaRPr lang="en-US"/>
          </a:p>
        </p:txBody>
      </p:sp>
    </p:spTree>
    <p:extLst>
      <p:ext uri="{BB962C8B-B14F-4D97-AF65-F5344CB8AC3E}">
        <p14:creationId xmlns:p14="http://schemas.microsoft.com/office/powerpoint/2010/main" val="158526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14</a:t>
            </a:fld>
            <a:endParaRPr lang="en-US"/>
          </a:p>
        </p:txBody>
      </p:sp>
    </p:spTree>
    <p:extLst>
      <p:ext uri="{BB962C8B-B14F-4D97-AF65-F5344CB8AC3E}">
        <p14:creationId xmlns:p14="http://schemas.microsoft.com/office/powerpoint/2010/main" val="84084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wonder you’re confused by packaging!  Everyone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r>
              <a:rPr lang="en-US" dirty="0"/>
              <a:t> </a:t>
            </a:r>
            <a:r>
              <a:rPr lang="en-US" dirty="0" err="1"/>
              <a:t>SKIP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15</a:t>
            </a:fld>
            <a:endParaRPr lang="en-US"/>
          </a:p>
        </p:txBody>
      </p:sp>
    </p:spTree>
    <p:extLst>
      <p:ext uri="{BB962C8B-B14F-4D97-AF65-F5344CB8AC3E}">
        <p14:creationId xmlns:p14="http://schemas.microsoft.com/office/powerpoint/2010/main" val="745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16</a:t>
            </a:fld>
            <a:endParaRPr lang="en-US"/>
          </a:p>
        </p:txBody>
      </p:sp>
    </p:spTree>
    <p:extLst>
      <p:ext uri="{BB962C8B-B14F-4D97-AF65-F5344CB8AC3E}">
        <p14:creationId xmlns:p14="http://schemas.microsoft.com/office/powerpoint/2010/main" val="365240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coming up.</a:t>
            </a:r>
          </a:p>
        </p:txBody>
      </p:sp>
      <p:sp>
        <p:nvSpPr>
          <p:cNvPr id="4" name="Slide Number Placeholder 3"/>
          <p:cNvSpPr>
            <a:spLocks noGrp="1"/>
          </p:cNvSpPr>
          <p:nvPr>
            <p:ph type="sldNum" sz="quarter" idx="10"/>
          </p:nvPr>
        </p:nvSpPr>
        <p:spPr/>
        <p:txBody>
          <a:bodyPr/>
          <a:lstStyle/>
          <a:p>
            <a:fld id="{191349B3-4749-486E-9298-3787D597C4D7}" type="slidenum">
              <a:rPr lang="en-US" smtClean="0"/>
              <a:t>17</a:t>
            </a:fld>
            <a:endParaRPr lang="en-US"/>
          </a:p>
        </p:txBody>
      </p:sp>
    </p:spTree>
    <p:extLst>
      <p:ext uri="{BB962C8B-B14F-4D97-AF65-F5344CB8AC3E}">
        <p14:creationId xmlns:p14="http://schemas.microsoft.com/office/powerpoint/2010/main" val="215164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phrase “Pure Python” is used elsewhere, and means something a little different.</a:t>
            </a:r>
          </a:p>
        </p:txBody>
      </p:sp>
      <p:sp>
        <p:nvSpPr>
          <p:cNvPr id="4" name="Slide Number Placeholder 3"/>
          <p:cNvSpPr>
            <a:spLocks noGrp="1"/>
          </p:cNvSpPr>
          <p:nvPr>
            <p:ph type="sldNum" sz="quarter" idx="10"/>
          </p:nvPr>
        </p:nvSpPr>
        <p:spPr/>
        <p:txBody>
          <a:bodyPr/>
          <a:lstStyle/>
          <a:p>
            <a:fld id="{191349B3-4749-486E-9298-3787D597C4D7}" type="slidenum">
              <a:rPr lang="en-US" smtClean="0"/>
              <a:t>18</a:t>
            </a:fld>
            <a:endParaRPr lang="en-US"/>
          </a:p>
        </p:txBody>
      </p:sp>
    </p:spTree>
    <p:extLst>
      <p:ext uri="{BB962C8B-B14F-4D97-AF65-F5344CB8AC3E}">
        <p14:creationId xmlns:p14="http://schemas.microsoft.com/office/powerpoint/2010/main" val="2442882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3600"/>
              </a:spcBef>
              <a:buNone/>
            </a:pPr>
            <a:endParaRPr lang="fr-FR"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191349B3-4749-486E-9298-3787D597C4D7}" type="slidenum">
              <a:rPr lang="en-US" smtClean="0"/>
              <a:t>27</a:t>
            </a:fld>
            <a:endParaRPr lang="en-US"/>
          </a:p>
        </p:txBody>
      </p:sp>
    </p:spTree>
    <p:extLst>
      <p:ext uri="{BB962C8B-B14F-4D97-AF65-F5344CB8AC3E}">
        <p14:creationId xmlns:p14="http://schemas.microsoft.com/office/powerpoint/2010/main" val="183803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p:txBody>
      </p:sp>
      <p:sp>
        <p:nvSpPr>
          <p:cNvPr id="4" name="Slide Number Placeholder 3"/>
          <p:cNvSpPr>
            <a:spLocks noGrp="1"/>
          </p:cNvSpPr>
          <p:nvPr>
            <p:ph type="sldNum" sz="quarter" idx="10"/>
          </p:nvPr>
        </p:nvSpPr>
        <p:spPr/>
        <p:txBody>
          <a:bodyPr/>
          <a:lstStyle/>
          <a:p>
            <a:fld id="{191349B3-4749-486E-9298-3787D597C4D7}" type="slidenum">
              <a:rPr lang="en-US" smtClean="0"/>
              <a:t>28</a:t>
            </a:fld>
            <a:endParaRPr lang="en-US"/>
          </a:p>
        </p:txBody>
      </p:sp>
    </p:spTree>
    <p:extLst>
      <p:ext uri="{BB962C8B-B14F-4D97-AF65-F5344CB8AC3E}">
        <p14:creationId xmlns:p14="http://schemas.microsoft.com/office/powerpoint/2010/main" val="293419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PyDev</a:t>
            </a:r>
            <a:r>
              <a:rPr lang="en-US" dirty="0"/>
              <a:t> with working sets</a:t>
            </a:r>
          </a:p>
        </p:txBody>
      </p:sp>
      <p:sp>
        <p:nvSpPr>
          <p:cNvPr id="4" name="Slide Number Placeholder 3"/>
          <p:cNvSpPr>
            <a:spLocks noGrp="1"/>
          </p:cNvSpPr>
          <p:nvPr>
            <p:ph type="sldNum" sz="quarter" idx="10"/>
          </p:nvPr>
        </p:nvSpPr>
        <p:spPr/>
        <p:txBody>
          <a:bodyPr/>
          <a:lstStyle/>
          <a:p>
            <a:fld id="{191349B3-4749-486E-9298-3787D597C4D7}" type="slidenum">
              <a:rPr lang="en-US" smtClean="0"/>
              <a:t>29</a:t>
            </a:fld>
            <a:endParaRPr lang="en-US"/>
          </a:p>
        </p:txBody>
      </p:sp>
    </p:spTree>
    <p:extLst>
      <p:ext uri="{BB962C8B-B14F-4D97-AF65-F5344CB8AC3E}">
        <p14:creationId xmlns:p14="http://schemas.microsoft.com/office/powerpoint/2010/main" val="2198850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recommended layout of the contents of a package.  More non-coding files can be added, if desired.  This does not have to be the layout in your programming environment.  SAY SOMETHING ABOUT THE ITALICIZED TEXT.</a:t>
            </a:r>
          </a:p>
        </p:txBody>
      </p:sp>
      <p:sp>
        <p:nvSpPr>
          <p:cNvPr id="4" name="Slide Number Placeholder 3"/>
          <p:cNvSpPr>
            <a:spLocks noGrp="1"/>
          </p:cNvSpPr>
          <p:nvPr>
            <p:ph type="sldNum" sz="quarter" idx="10"/>
          </p:nvPr>
        </p:nvSpPr>
        <p:spPr/>
        <p:txBody>
          <a:bodyPr/>
          <a:lstStyle/>
          <a:p>
            <a:fld id="{191349B3-4749-486E-9298-3787D597C4D7}" type="slidenum">
              <a:rPr lang="en-US" smtClean="0"/>
              <a:t>30</a:t>
            </a:fld>
            <a:endParaRPr lang="en-US"/>
          </a:p>
        </p:txBody>
      </p:sp>
    </p:spTree>
    <p:extLst>
      <p:ext uri="{BB962C8B-B14F-4D97-AF65-F5344CB8AC3E}">
        <p14:creationId xmlns:p14="http://schemas.microsoft.com/office/powerpoint/2010/main" val="91894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800" dirty="0"/>
              <a:t>Or “I need to go home to take care of my goldfish.  I think it’s sick, because it’s been pretty thirsty lately.”</a:t>
            </a:r>
          </a:p>
        </p:txBody>
      </p:sp>
      <p:sp>
        <p:nvSpPr>
          <p:cNvPr id="4" name="Slide Number Placeholder 3"/>
          <p:cNvSpPr>
            <a:spLocks noGrp="1"/>
          </p:cNvSpPr>
          <p:nvPr>
            <p:ph type="sldNum" sz="quarter" idx="10"/>
          </p:nvPr>
        </p:nvSpPr>
        <p:spPr/>
        <p:txBody>
          <a:bodyPr/>
          <a:lstStyle/>
          <a:p>
            <a:fld id="{191349B3-4749-486E-9298-3787D597C4D7}" type="slidenum">
              <a:rPr lang="en-US" smtClean="0"/>
              <a:t>2</a:t>
            </a:fld>
            <a:endParaRPr lang="en-US"/>
          </a:p>
        </p:txBody>
      </p:sp>
    </p:spTree>
    <p:extLst>
      <p:ext uri="{BB962C8B-B14F-4D97-AF65-F5344CB8AC3E}">
        <p14:creationId xmlns:p14="http://schemas.microsoft.com/office/powerpoint/2010/main" val="2980660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italicized stuff: package = package name, “core-code” and “helper-code” are placeholders, can have any number of python files.</a:t>
            </a:r>
          </a:p>
        </p:txBody>
      </p:sp>
      <p:sp>
        <p:nvSpPr>
          <p:cNvPr id="4" name="Slide Number Placeholder 3"/>
          <p:cNvSpPr>
            <a:spLocks noGrp="1"/>
          </p:cNvSpPr>
          <p:nvPr>
            <p:ph type="sldNum" sz="quarter" idx="10"/>
          </p:nvPr>
        </p:nvSpPr>
        <p:spPr/>
        <p:txBody>
          <a:bodyPr/>
          <a:lstStyle/>
          <a:p>
            <a:fld id="{191349B3-4749-486E-9298-3787D597C4D7}" type="slidenum">
              <a:rPr lang="en-US" smtClean="0"/>
              <a:t>31</a:t>
            </a:fld>
            <a:endParaRPr lang="en-US"/>
          </a:p>
        </p:txBody>
      </p:sp>
    </p:spTree>
    <p:extLst>
      <p:ext uri="{BB962C8B-B14F-4D97-AF65-F5344CB8AC3E}">
        <p14:creationId xmlns:p14="http://schemas.microsoft.com/office/powerpoint/2010/main" val="2049264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32</a:t>
            </a:fld>
            <a:endParaRPr lang="en-US"/>
          </a:p>
        </p:txBody>
      </p:sp>
    </p:spTree>
    <p:extLst>
      <p:ext uri="{BB962C8B-B14F-4D97-AF65-F5344CB8AC3E}">
        <p14:creationId xmlns:p14="http://schemas.microsoft.com/office/powerpoint/2010/main" val="254877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33</a:t>
            </a:fld>
            <a:endParaRPr lang="en-US"/>
          </a:p>
        </p:txBody>
      </p:sp>
    </p:spTree>
    <p:extLst>
      <p:ext uri="{BB962C8B-B14F-4D97-AF65-F5344CB8AC3E}">
        <p14:creationId xmlns:p14="http://schemas.microsoft.com/office/powerpoint/2010/main" val="2075646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34</a:t>
            </a:fld>
            <a:endParaRPr lang="en-US"/>
          </a:p>
        </p:txBody>
      </p:sp>
    </p:spTree>
    <p:extLst>
      <p:ext uri="{BB962C8B-B14F-4D97-AF65-F5344CB8AC3E}">
        <p14:creationId xmlns:p14="http://schemas.microsoft.com/office/powerpoint/2010/main" val="921170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35</a:t>
            </a:fld>
            <a:endParaRPr lang="en-US"/>
          </a:p>
        </p:txBody>
      </p:sp>
    </p:spTree>
    <p:extLst>
      <p:ext uri="{BB962C8B-B14F-4D97-AF65-F5344CB8AC3E}">
        <p14:creationId xmlns:p14="http://schemas.microsoft.com/office/powerpoint/2010/main" val="4133057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36</a:t>
            </a:fld>
            <a:endParaRPr lang="en-US"/>
          </a:p>
        </p:txBody>
      </p:sp>
    </p:spTree>
    <p:extLst>
      <p:ext uri="{BB962C8B-B14F-4D97-AF65-F5344CB8AC3E}">
        <p14:creationId xmlns:p14="http://schemas.microsoft.com/office/powerpoint/2010/main" val="1297767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38</a:t>
            </a:fld>
            <a:endParaRPr lang="en-US"/>
          </a:p>
        </p:txBody>
      </p:sp>
    </p:spTree>
    <p:extLst>
      <p:ext uri="{BB962C8B-B14F-4D97-AF65-F5344CB8AC3E}">
        <p14:creationId xmlns:p14="http://schemas.microsoft.com/office/powerpoint/2010/main" val="312734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39</a:t>
            </a:fld>
            <a:endParaRPr lang="en-US"/>
          </a:p>
        </p:txBody>
      </p:sp>
    </p:spTree>
    <p:extLst>
      <p:ext uri="{BB962C8B-B14F-4D97-AF65-F5344CB8AC3E}">
        <p14:creationId xmlns:p14="http://schemas.microsoft.com/office/powerpoint/2010/main" val="3881464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40</a:t>
            </a:fld>
            <a:endParaRPr lang="en-US"/>
          </a:p>
        </p:txBody>
      </p:sp>
    </p:spTree>
    <p:extLst>
      <p:ext uri="{BB962C8B-B14F-4D97-AF65-F5344CB8AC3E}">
        <p14:creationId xmlns:p14="http://schemas.microsoft.com/office/powerpoint/2010/main" val="3554993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other files anywhere.  Also additional directories.</a:t>
            </a:r>
          </a:p>
        </p:txBody>
      </p:sp>
      <p:sp>
        <p:nvSpPr>
          <p:cNvPr id="4" name="Slide Number Placeholder 3"/>
          <p:cNvSpPr>
            <a:spLocks noGrp="1"/>
          </p:cNvSpPr>
          <p:nvPr>
            <p:ph type="sldNum" sz="quarter" idx="10"/>
          </p:nvPr>
        </p:nvSpPr>
        <p:spPr/>
        <p:txBody>
          <a:bodyPr/>
          <a:lstStyle/>
          <a:p>
            <a:fld id="{191349B3-4749-486E-9298-3787D597C4D7}" type="slidenum">
              <a:rPr lang="en-US" smtClean="0"/>
              <a:t>41</a:t>
            </a:fld>
            <a:endParaRPr lang="en-US"/>
          </a:p>
        </p:txBody>
      </p:sp>
    </p:spTree>
    <p:extLst>
      <p:ext uri="{BB962C8B-B14F-4D97-AF65-F5344CB8AC3E}">
        <p14:creationId xmlns:p14="http://schemas.microsoft.com/office/powerpoint/2010/main" val="33538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191349B3-4749-486E-9298-3787D597C4D7}" type="slidenum">
              <a:rPr lang="en-US" smtClean="0"/>
              <a:t>3</a:t>
            </a:fld>
            <a:endParaRPr lang="en-US"/>
          </a:p>
        </p:txBody>
      </p:sp>
    </p:spTree>
    <p:extLst>
      <p:ext uri="{BB962C8B-B14F-4D97-AF65-F5344CB8AC3E}">
        <p14:creationId xmlns:p14="http://schemas.microsoft.com/office/powerpoint/2010/main" val="425836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Setup.py is a file you made, described previously.</a:t>
            </a:r>
          </a:p>
        </p:txBody>
      </p:sp>
      <p:sp>
        <p:nvSpPr>
          <p:cNvPr id="4" name="Slide Number Placeholder 3"/>
          <p:cNvSpPr>
            <a:spLocks noGrp="1"/>
          </p:cNvSpPr>
          <p:nvPr>
            <p:ph type="sldNum" sz="quarter" idx="10"/>
          </p:nvPr>
        </p:nvSpPr>
        <p:spPr/>
        <p:txBody>
          <a:bodyPr/>
          <a:lstStyle/>
          <a:p>
            <a:fld id="{191349B3-4749-486E-9298-3787D597C4D7}" type="slidenum">
              <a:rPr lang="en-US" smtClean="0"/>
              <a:t>45</a:t>
            </a:fld>
            <a:endParaRPr lang="en-US"/>
          </a:p>
        </p:txBody>
      </p:sp>
    </p:spTree>
    <p:extLst>
      <p:ext uri="{BB962C8B-B14F-4D97-AF65-F5344CB8AC3E}">
        <p14:creationId xmlns:p14="http://schemas.microsoft.com/office/powerpoint/2010/main" val="4025673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46</a:t>
            </a:fld>
            <a:endParaRPr lang="en-US"/>
          </a:p>
        </p:txBody>
      </p:sp>
    </p:spTree>
    <p:extLst>
      <p:ext uri="{BB962C8B-B14F-4D97-AF65-F5344CB8AC3E}">
        <p14:creationId xmlns:p14="http://schemas.microsoft.com/office/powerpoint/2010/main" val="359150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4</a:t>
            </a:fld>
            <a:endParaRPr lang="en-US"/>
          </a:p>
        </p:txBody>
      </p:sp>
    </p:spTree>
    <p:extLst>
      <p:ext uri="{BB962C8B-B14F-4D97-AF65-F5344CB8AC3E}">
        <p14:creationId xmlns:p14="http://schemas.microsoft.com/office/powerpoint/2010/main" val="75148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show you the present-day directory structure, since that is useful.</a:t>
            </a:r>
          </a:p>
        </p:txBody>
      </p:sp>
      <p:sp>
        <p:nvSpPr>
          <p:cNvPr id="4" name="Slide Number Placeholder 3"/>
          <p:cNvSpPr>
            <a:spLocks noGrp="1"/>
          </p:cNvSpPr>
          <p:nvPr>
            <p:ph type="sldNum" sz="quarter" idx="10"/>
          </p:nvPr>
        </p:nvSpPr>
        <p:spPr/>
        <p:txBody>
          <a:bodyPr/>
          <a:lstStyle/>
          <a:p>
            <a:fld id="{191349B3-4749-486E-9298-3787D597C4D7}" type="slidenum">
              <a:rPr lang="en-US" smtClean="0"/>
              <a:t>7</a:t>
            </a:fld>
            <a:endParaRPr lang="en-US"/>
          </a:p>
        </p:txBody>
      </p:sp>
    </p:spTree>
    <p:extLst>
      <p:ext uri="{BB962C8B-B14F-4D97-AF65-F5344CB8AC3E}">
        <p14:creationId xmlns:p14="http://schemas.microsoft.com/office/powerpoint/2010/main" val="378347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shall see, pip is the recommended program for installing and managing import packages.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chosen to show Python version 3.6 here, but this structure is applies to all releases of Python 2 and Python 3.</a:t>
            </a:r>
          </a:p>
          <a:p>
            <a:r>
              <a:rPr lang="en-US" dirty="0"/>
              <a:t>Paths ending in \ or / are directories.  Everything else is a file.</a:t>
            </a:r>
          </a:p>
        </p:txBody>
      </p:sp>
      <p:sp>
        <p:nvSpPr>
          <p:cNvPr id="4" name="Slide Number Placeholder 3"/>
          <p:cNvSpPr>
            <a:spLocks noGrp="1"/>
          </p:cNvSpPr>
          <p:nvPr>
            <p:ph type="sldNum" sz="quarter" idx="10"/>
          </p:nvPr>
        </p:nvSpPr>
        <p:spPr/>
        <p:txBody>
          <a:bodyPr/>
          <a:lstStyle/>
          <a:p>
            <a:fld id="{191349B3-4749-486E-9298-3787D597C4D7}" type="slidenum">
              <a:rPr lang="en-US" smtClean="0"/>
              <a:t>8</a:t>
            </a:fld>
            <a:endParaRPr lang="en-US"/>
          </a:p>
        </p:txBody>
      </p:sp>
    </p:spTree>
    <p:extLst>
      <p:ext uri="{BB962C8B-B14F-4D97-AF65-F5344CB8AC3E}">
        <p14:creationId xmlns:p14="http://schemas.microsoft.com/office/powerpoint/2010/main" val="415073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stuff underscored and in red.</a:t>
            </a:r>
          </a:p>
        </p:txBody>
      </p:sp>
      <p:sp>
        <p:nvSpPr>
          <p:cNvPr id="4" name="Slide Number Placeholder 3"/>
          <p:cNvSpPr>
            <a:spLocks noGrp="1"/>
          </p:cNvSpPr>
          <p:nvPr>
            <p:ph type="sldNum" sz="quarter" idx="10"/>
          </p:nvPr>
        </p:nvSpPr>
        <p:spPr/>
        <p:txBody>
          <a:bodyPr/>
          <a:lstStyle/>
          <a:p>
            <a:fld id="{191349B3-4749-486E-9298-3787D597C4D7}" type="slidenum">
              <a:rPr lang="en-US" smtClean="0"/>
              <a:t>9</a:t>
            </a:fld>
            <a:endParaRPr lang="en-US"/>
          </a:p>
        </p:txBody>
      </p:sp>
    </p:spTree>
    <p:extLst>
      <p:ext uri="{BB962C8B-B14F-4D97-AF65-F5344CB8AC3E}">
        <p14:creationId xmlns:p14="http://schemas.microsoft.com/office/powerpoint/2010/main" val="81316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installed to depends on who installs it.</a:t>
            </a:r>
          </a:p>
        </p:txBody>
      </p:sp>
      <p:sp>
        <p:nvSpPr>
          <p:cNvPr id="4" name="Slide Number Placeholder 3"/>
          <p:cNvSpPr>
            <a:spLocks noGrp="1"/>
          </p:cNvSpPr>
          <p:nvPr>
            <p:ph type="sldNum" sz="quarter" idx="10"/>
          </p:nvPr>
        </p:nvSpPr>
        <p:spPr/>
        <p:txBody>
          <a:bodyPr/>
          <a:lstStyle/>
          <a:p>
            <a:fld id="{191349B3-4749-486E-9298-3787D597C4D7}" type="slidenum">
              <a:rPr lang="en-US" smtClean="0"/>
              <a:t>10</a:t>
            </a:fld>
            <a:endParaRPr lang="en-US"/>
          </a:p>
        </p:txBody>
      </p:sp>
    </p:spTree>
    <p:extLst>
      <p:ext uri="{BB962C8B-B14F-4D97-AF65-F5344CB8AC3E}">
        <p14:creationId xmlns:p14="http://schemas.microsoft.com/office/powerpoint/2010/main" val="73504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349B3-4749-486E-9298-3787D597C4D7}" type="slidenum">
              <a:rPr lang="en-US" smtClean="0"/>
              <a:t>11</a:t>
            </a:fld>
            <a:endParaRPr lang="en-US"/>
          </a:p>
        </p:txBody>
      </p:sp>
    </p:spTree>
    <p:extLst>
      <p:ext uri="{BB962C8B-B14F-4D97-AF65-F5344CB8AC3E}">
        <p14:creationId xmlns:p14="http://schemas.microsoft.com/office/powerpoint/2010/main" val="154209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0D7E-BB31-41DD-92E7-1C0D81989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1D510-E5BF-459C-A671-B6BA1659D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125916-0EC2-4CB4-908E-E05E46817888}"/>
              </a:ext>
            </a:extLst>
          </p:cNvPr>
          <p:cNvSpPr>
            <a:spLocks noGrp="1"/>
          </p:cNvSpPr>
          <p:nvPr>
            <p:ph type="dt" sz="half" idx="10"/>
          </p:nvPr>
        </p:nvSpPr>
        <p:spPr/>
        <p:txBody>
          <a:bodyPr/>
          <a:lstStyle/>
          <a:p>
            <a:fld id="{B1722E24-19CC-47D4-A67D-309AC0612324}" type="datetime1">
              <a:rPr lang="en-US" smtClean="0"/>
              <a:t>03/22/18</a:t>
            </a:fld>
            <a:endParaRPr lang="en-US"/>
          </a:p>
        </p:txBody>
      </p:sp>
      <p:sp>
        <p:nvSpPr>
          <p:cNvPr id="5" name="Footer Placeholder 4">
            <a:extLst>
              <a:ext uri="{FF2B5EF4-FFF2-40B4-BE49-F238E27FC236}">
                <a16:creationId xmlns:a16="http://schemas.microsoft.com/office/drawing/2014/main" id="{EADFF5D6-E7FE-4F05-9AD0-0381B5581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785AA-31EB-45AF-88EB-B25988319E25}"/>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410722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FFEC-A9C7-4B6E-86F4-CFF25C2B5C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799E31-BC1B-4491-8165-774BA9C224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3595-1532-4AD3-983E-0CFF48944F6C}"/>
              </a:ext>
            </a:extLst>
          </p:cNvPr>
          <p:cNvSpPr>
            <a:spLocks noGrp="1"/>
          </p:cNvSpPr>
          <p:nvPr>
            <p:ph type="dt" sz="half" idx="10"/>
          </p:nvPr>
        </p:nvSpPr>
        <p:spPr/>
        <p:txBody>
          <a:bodyPr/>
          <a:lstStyle/>
          <a:p>
            <a:fld id="{F7C023BE-7729-41A6-82F5-5BD1C5AE6665}" type="datetime1">
              <a:rPr lang="en-US" smtClean="0"/>
              <a:t>03/22/18</a:t>
            </a:fld>
            <a:endParaRPr lang="en-US"/>
          </a:p>
        </p:txBody>
      </p:sp>
      <p:sp>
        <p:nvSpPr>
          <p:cNvPr id="5" name="Footer Placeholder 4">
            <a:extLst>
              <a:ext uri="{FF2B5EF4-FFF2-40B4-BE49-F238E27FC236}">
                <a16:creationId xmlns:a16="http://schemas.microsoft.com/office/drawing/2014/main" id="{7F31391B-176D-4C2A-97FE-A996531F6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AF732-4A22-4673-AF06-EDDD8734E5C2}"/>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95847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E793B-D413-4E93-A1F2-BE3CA1192B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C9838-BBD3-4945-8C4E-F337B6E685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4C04A-991E-4136-BD65-76289C0F0731}"/>
              </a:ext>
            </a:extLst>
          </p:cNvPr>
          <p:cNvSpPr>
            <a:spLocks noGrp="1"/>
          </p:cNvSpPr>
          <p:nvPr>
            <p:ph type="dt" sz="half" idx="10"/>
          </p:nvPr>
        </p:nvSpPr>
        <p:spPr/>
        <p:txBody>
          <a:bodyPr/>
          <a:lstStyle/>
          <a:p>
            <a:fld id="{C5CB3CC3-B4EE-4173-8B3B-FFE28888BC9A}" type="datetime1">
              <a:rPr lang="en-US" smtClean="0"/>
              <a:t>03/22/18</a:t>
            </a:fld>
            <a:endParaRPr lang="en-US"/>
          </a:p>
        </p:txBody>
      </p:sp>
      <p:sp>
        <p:nvSpPr>
          <p:cNvPr id="5" name="Footer Placeholder 4">
            <a:extLst>
              <a:ext uri="{FF2B5EF4-FFF2-40B4-BE49-F238E27FC236}">
                <a16:creationId xmlns:a16="http://schemas.microsoft.com/office/drawing/2014/main" id="{C0E59F1B-FE7B-4772-BA6E-C58E9B73D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43406-1C15-4E32-990F-6AA9DA6C6DE4}"/>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142643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CA97-6C00-4252-A7B4-234E6CF4B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427A0-3958-4B81-B0AA-74A39C76C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0A39B-4823-4A88-971B-9E1FDA72B832}"/>
              </a:ext>
            </a:extLst>
          </p:cNvPr>
          <p:cNvSpPr>
            <a:spLocks noGrp="1"/>
          </p:cNvSpPr>
          <p:nvPr>
            <p:ph type="dt" sz="half" idx="10"/>
          </p:nvPr>
        </p:nvSpPr>
        <p:spPr/>
        <p:txBody>
          <a:bodyPr/>
          <a:lstStyle/>
          <a:p>
            <a:fld id="{390B1D03-2581-4307-B335-C71B23FDC452}" type="datetime1">
              <a:rPr lang="en-US" smtClean="0"/>
              <a:t>03/22/18</a:t>
            </a:fld>
            <a:endParaRPr lang="en-US"/>
          </a:p>
        </p:txBody>
      </p:sp>
      <p:sp>
        <p:nvSpPr>
          <p:cNvPr id="5" name="Footer Placeholder 4">
            <a:extLst>
              <a:ext uri="{FF2B5EF4-FFF2-40B4-BE49-F238E27FC236}">
                <a16:creationId xmlns:a16="http://schemas.microsoft.com/office/drawing/2014/main" id="{7C951A84-2C1B-4D68-9B0B-E53EF1CEA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EC694-5BBE-4AEC-A4B7-D2AFB194A78B}"/>
              </a:ext>
            </a:extLst>
          </p:cNvPr>
          <p:cNvSpPr>
            <a:spLocks noGrp="1"/>
          </p:cNvSpPr>
          <p:nvPr>
            <p:ph type="sldNum" sz="quarter" idx="12"/>
          </p:nvPr>
        </p:nvSpPr>
        <p:spPr/>
        <p:txBody>
          <a:bodyPr/>
          <a:lstStyle>
            <a:lvl1pPr>
              <a:defRPr sz="2000">
                <a:solidFill>
                  <a:schemeClr val="tx1"/>
                </a:solidFill>
              </a:defRPr>
            </a:lvl1pPr>
          </a:lstStyle>
          <a:p>
            <a:fld id="{7394FAEC-4E23-4984-A709-9EA6364B3FB4}" type="slidenum">
              <a:rPr lang="en-US" smtClean="0"/>
              <a:pPr/>
              <a:t>‹#›</a:t>
            </a:fld>
            <a:endParaRPr lang="en-US"/>
          </a:p>
        </p:txBody>
      </p:sp>
    </p:spTree>
    <p:extLst>
      <p:ext uri="{BB962C8B-B14F-4D97-AF65-F5344CB8AC3E}">
        <p14:creationId xmlns:p14="http://schemas.microsoft.com/office/powerpoint/2010/main" val="201461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003-4778-472E-8C29-601BAC793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4574EF-35A3-4CC2-8A30-98C5164FC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16F5AD-4482-415D-95D6-39B76A436597}"/>
              </a:ext>
            </a:extLst>
          </p:cNvPr>
          <p:cNvSpPr>
            <a:spLocks noGrp="1"/>
          </p:cNvSpPr>
          <p:nvPr>
            <p:ph type="dt" sz="half" idx="10"/>
          </p:nvPr>
        </p:nvSpPr>
        <p:spPr/>
        <p:txBody>
          <a:bodyPr/>
          <a:lstStyle/>
          <a:p>
            <a:fld id="{9F56806B-1F75-4E20-BBC2-C28E5C3B00B5}" type="datetime1">
              <a:rPr lang="en-US" smtClean="0"/>
              <a:t>03/22/18</a:t>
            </a:fld>
            <a:endParaRPr lang="en-US"/>
          </a:p>
        </p:txBody>
      </p:sp>
      <p:sp>
        <p:nvSpPr>
          <p:cNvPr id="5" name="Footer Placeholder 4">
            <a:extLst>
              <a:ext uri="{FF2B5EF4-FFF2-40B4-BE49-F238E27FC236}">
                <a16:creationId xmlns:a16="http://schemas.microsoft.com/office/drawing/2014/main" id="{D8D1A57F-D41A-4E02-AFEB-7A642B9E5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87C22-0C69-4FE2-9A01-706D78952D78}"/>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420917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304D-514A-4E55-83F2-F58D30F14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449A7-F11A-4224-BBD6-DBAACA4241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D5702-D343-4E37-8B31-68ACDB94AA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C75753-74D0-4B7D-AFDE-706E1490FD21}"/>
              </a:ext>
            </a:extLst>
          </p:cNvPr>
          <p:cNvSpPr>
            <a:spLocks noGrp="1"/>
          </p:cNvSpPr>
          <p:nvPr>
            <p:ph type="dt" sz="half" idx="10"/>
          </p:nvPr>
        </p:nvSpPr>
        <p:spPr/>
        <p:txBody>
          <a:bodyPr/>
          <a:lstStyle/>
          <a:p>
            <a:fld id="{DB1B78D5-F069-4EB4-80E9-58E7CFF81D6A}" type="datetime1">
              <a:rPr lang="en-US" smtClean="0"/>
              <a:t>03/22/18</a:t>
            </a:fld>
            <a:endParaRPr lang="en-US"/>
          </a:p>
        </p:txBody>
      </p:sp>
      <p:sp>
        <p:nvSpPr>
          <p:cNvPr id="6" name="Footer Placeholder 5">
            <a:extLst>
              <a:ext uri="{FF2B5EF4-FFF2-40B4-BE49-F238E27FC236}">
                <a16:creationId xmlns:a16="http://schemas.microsoft.com/office/drawing/2014/main" id="{F7C0AD04-F12B-43E4-8CC8-97D8B30EE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DC0FD-4C23-47DF-9903-EDC7D9FD041D}"/>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12677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FA9C-740E-4856-AAC7-B916D9BEC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8366-9A31-4345-B73E-4E7A8F7E2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E7C1E6-FF2F-46BA-843E-3D96E2B4A4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E8191-6C98-40FF-8F5F-14D22C594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9EB637-BC51-49CB-A30D-E014157FED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9731A-12A8-44B3-9135-E45B12A83173}"/>
              </a:ext>
            </a:extLst>
          </p:cNvPr>
          <p:cNvSpPr>
            <a:spLocks noGrp="1"/>
          </p:cNvSpPr>
          <p:nvPr>
            <p:ph type="dt" sz="half" idx="10"/>
          </p:nvPr>
        </p:nvSpPr>
        <p:spPr/>
        <p:txBody>
          <a:bodyPr/>
          <a:lstStyle/>
          <a:p>
            <a:fld id="{9C124BAF-C857-41A4-B871-E682EF34DEB6}" type="datetime1">
              <a:rPr lang="en-US" smtClean="0"/>
              <a:t>03/22/18</a:t>
            </a:fld>
            <a:endParaRPr lang="en-US"/>
          </a:p>
        </p:txBody>
      </p:sp>
      <p:sp>
        <p:nvSpPr>
          <p:cNvPr id="8" name="Footer Placeholder 7">
            <a:extLst>
              <a:ext uri="{FF2B5EF4-FFF2-40B4-BE49-F238E27FC236}">
                <a16:creationId xmlns:a16="http://schemas.microsoft.com/office/drawing/2014/main" id="{80CEE442-6163-480B-9A96-C3931684F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99A2BE-F6DE-42A5-B8FF-398C6FB62C95}"/>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34484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EDC8-4711-468A-892A-AE1FD6BAAF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59E4A-BE06-4423-85E3-4F00E1F1615D}"/>
              </a:ext>
            </a:extLst>
          </p:cNvPr>
          <p:cNvSpPr>
            <a:spLocks noGrp="1"/>
          </p:cNvSpPr>
          <p:nvPr>
            <p:ph type="dt" sz="half" idx="10"/>
          </p:nvPr>
        </p:nvSpPr>
        <p:spPr/>
        <p:txBody>
          <a:bodyPr/>
          <a:lstStyle/>
          <a:p>
            <a:fld id="{91624349-2BAB-476D-8BB9-6539076B31AE}" type="datetime1">
              <a:rPr lang="en-US" smtClean="0"/>
              <a:t>03/22/18</a:t>
            </a:fld>
            <a:endParaRPr lang="en-US"/>
          </a:p>
        </p:txBody>
      </p:sp>
      <p:sp>
        <p:nvSpPr>
          <p:cNvPr id="4" name="Footer Placeholder 3">
            <a:extLst>
              <a:ext uri="{FF2B5EF4-FFF2-40B4-BE49-F238E27FC236}">
                <a16:creationId xmlns:a16="http://schemas.microsoft.com/office/drawing/2014/main" id="{49B02F97-3E5D-4685-B59A-7B32DC1E1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A7B392-C302-4F48-86E5-1D0FC874331B}"/>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421881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81823-C827-47CD-8669-DB4B65678C9C}"/>
              </a:ext>
            </a:extLst>
          </p:cNvPr>
          <p:cNvSpPr>
            <a:spLocks noGrp="1"/>
          </p:cNvSpPr>
          <p:nvPr>
            <p:ph type="dt" sz="half" idx="10"/>
          </p:nvPr>
        </p:nvSpPr>
        <p:spPr/>
        <p:txBody>
          <a:bodyPr/>
          <a:lstStyle/>
          <a:p>
            <a:fld id="{D3CEB2B7-43C5-4FD5-9864-5679A4D2D82D}" type="datetime1">
              <a:rPr lang="en-US" smtClean="0"/>
              <a:t>03/22/18</a:t>
            </a:fld>
            <a:endParaRPr lang="en-US"/>
          </a:p>
        </p:txBody>
      </p:sp>
      <p:sp>
        <p:nvSpPr>
          <p:cNvPr id="3" name="Footer Placeholder 2">
            <a:extLst>
              <a:ext uri="{FF2B5EF4-FFF2-40B4-BE49-F238E27FC236}">
                <a16:creationId xmlns:a16="http://schemas.microsoft.com/office/drawing/2014/main" id="{FB749041-E276-4D9D-BA95-208726056B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5768AB-1647-48FF-8D84-8EEFE729D225}"/>
              </a:ext>
            </a:extLst>
          </p:cNvPr>
          <p:cNvSpPr>
            <a:spLocks noGrp="1"/>
          </p:cNvSpPr>
          <p:nvPr>
            <p:ph type="sldNum" sz="quarter" idx="12"/>
          </p:nvPr>
        </p:nvSpPr>
        <p:spPr/>
        <p:txBody>
          <a:bodyPr/>
          <a:lstStyle/>
          <a:p>
            <a:fld id="{7394FAEC-4E23-4984-A709-9EA6364B3FB4}" type="slidenum">
              <a:rPr lang="en-US" smtClean="0"/>
              <a:t>‹#›</a:t>
            </a:fld>
            <a:endParaRPr lang="en-US"/>
          </a:p>
        </p:txBody>
      </p:sp>
      <p:sp>
        <p:nvSpPr>
          <p:cNvPr id="5" name="Title 1">
            <a:extLst>
              <a:ext uri="{FF2B5EF4-FFF2-40B4-BE49-F238E27FC236}">
                <a16:creationId xmlns:a16="http://schemas.microsoft.com/office/drawing/2014/main" id="{15A8B8D4-7BC0-4F87-A99F-E121E425EC33}"/>
              </a:ext>
            </a:extLst>
          </p:cNvPr>
          <p:cNvSpPr>
            <a:spLocks noGrp="1"/>
          </p:cNvSpPr>
          <p:nvPr>
            <p:ph type="title"/>
          </p:nvPr>
        </p:nvSpPr>
        <p:spPr>
          <a:xfrm>
            <a:off x="838200" y="365125"/>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39218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92B6-5CD0-48E5-A9CA-3A667D0E8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EAE5A1-06F7-4E61-A4D2-E567942C8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BC03F-427D-4449-84A8-AAAE86D84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7C9D2B-7152-42C3-AB1D-C6EAB46A839B}"/>
              </a:ext>
            </a:extLst>
          </p:cNvPr>
          <p:cNvSpPr>
            <a:spLocks noGrp="1"/>
          </p:cNvSpPr>
          <p:nvPr>
            <p:ph type="dt" sz="half" idx="10"/>
          </p:nvPr>
        </p:nvSpPr>
        <p:spPr/>
        <p:txBody>
          <a:bodyPr/>
          <a:lstStyle/>
          <a:p>
            <a:fld id="{5A16952C-2988-40D9-9966-D7A0F4D32979}" type="datetime1">
              <a:rPr lang="en-US" smtClean="0"/>
              <a:t>03/22/18</a:t>
            </a:fld>
            <a:endParaRPr lang="en-US"/>
          </a:p>
        </p:txBody>
      </p:sp>
      <p:sp>
        <p:nvSpPr>
          <p:cNvPr id="6" name="Footer Placeholder 5">
            <a:extLst>
              <a:ext uri="{FF2B5EF4-FFF2-40B4-BE49-F238E27FC236}">
                <a16:creationId xmlns:a16="http://schemas.microsoft.com/office/drawing/2014/main" id="{AD3C06D0-51CD-4097-A4CF-BCB062116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60606-C6B9-4AEB-ABC0-78FBA643F8EC}"/>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68978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8F3E-FB5E-430A-BD88-7AACDB486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CD7E3-DE93-40D5-BB74-7DB1FB9EA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0AD20D-28A9-43FF-BC95-56870C2E4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3D3137-A9AA-4E15-A578-4CCD1316EE30}"/>
              </a:ext>
            </a:extLst>
          </p:cNvPr>
          <p:cNvSpPr>
            <a:spLocks noGrp="1"/>
          </p:cNvSpPr>
          <p:nvPr>
            <p:ph type="dt" sz="half" idx="10"/>
          </p:nvPr>
        </p:nvSpPr>
        <p:spPr/>
        <p:txBody>
          <a:bodyPr/>
          <a:lstStyle/>
          <a:p>
            <a:fld id="{D906C77C-B3E0-4492-A155-6531582ACA93}" type="datetime1">
              <a:rPr lang="en-US" smtClean="0"/>
              <a:t>03/22/18</a:t>
            </a:fld>
            <a:endParaRPr lang="en-US"/>
          </a:p>
        </p:txBody>
      </p:sp>
      <p:sp>
        <p:nvSpPr>
          <p:cNvPr id="6" name="Footer Placeholder 5">
            <a:extLst>
              <a:ext uri="{FF2B5EF4-FFF2-40B4-BE49-F238E27FC236}">
                <a16:creationId xmlns:a16="http://schemas.microsoft.com/office/drawing/2014/main" id="{9599C411-AE34-4955-A92A-7076BA441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6024D-A2BE-4A47-8AF6-B892FDEA832F}"/>
              </a:ext>
            </a:extLst>
          </p:cNvPr>
          <p:cNvSpPr>
            <a:spLocks noGrp="1"/>
          </p:cNvSpPr>
          <p:nvPr>
            <p:ph type="sldNum" sz="quarter" idx="12"/>
          </p:nvPr>
        </p:nvSpPr>
        <p:spPr/>
        <p:txBody>
          <a:bodyPr/>
          <a:lstStyle/>
          <a:p>
            <a:fld id="{7394FAEC-4E23-4984-A709-9EA6364B3FB4}" type="slidenum">
              <a:rPr lang="en-US" smtClean="0"/>
              <a:t>‹#›</a:t>
            </a:fld>
            <a:endParaRPr lang="en-US"/>
          </a:p>
        </p:txBody>
      </p:sp>
    </p:spTree>
    <p:extLst>
      <p:ext uri="{BB962C8B-B14F-4D97-AF65-F5344CB8AC3E}">
        <p14:creationId xmlns:p14="http://schemas.microsoft.com/office/powerpoint/2010/main" val="19013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EEE99-8FBE-4902-8A96-20A0F77FB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80B10-064B-41F6-AC34-25974772D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E108D-C83F-404F-A09E-BA22B3182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7F64E-EDCB-4C1F-BFD6-63123FF4951B}" type="datetime1">
              <a:rPr lang="en-US" smtClean="0"/>
              <a:t>03/22/18</a:t>
            </a:fld>
            <a:endParaRPr lang="en-US"/>
          </a:p>
        </p:txBody>
      </p:sp>
      <p:sp>
        <p:nvSpPr>
          <p:cNvPr id="5" name="Footer Placeholder 4">
            <a:extLst>
              <a:ext uri="{FF2B5EF4-FFF2-40B4-BE49-F238E27FC236}">
                <a16:creationId xmlns:a16="http://schemas.microsoft.com/office/drawing/2014/main" id="{A8D57748-D439-49D5-A998-94077D46D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BCDC4A-2246-4884-83B0-4C1882751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4FAEC-4E23-4984-A709-9EA6364B3FB4}" type="slidenum">
              <a:rPr lang="en-US" smtClean="0"/>
              <a:t>‹#›</a:t>
            </a:fld>
            <a:endParaRPr lang="en-US"/>
          </a:p>
        </p:txBody>
      </p:sp>
    </p:spTree>
    <p:extLst>
      <p:ext uri="{BB962C8B-B14F-4D97-AF65-F5344CB8AC3E}">
        <p14:creationId xmlns:p14="http://schemas.microsoft.com/office/powerpoint/2010/main" val="1199178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DavidJLamber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David-J-Lambert/PyPk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pi.python.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ypa.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youtube.com/watch?v=qOH-h-EKKac" TargetMode="External"/><Relationship Id="rId4" Type="http://schemas.openxmlformats.org/officeDocument/2006/relationships/hyperlink" Target="https://packaging.python.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ip.pypa.io/en/stab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virtualenv.pypa.io/en/stabl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opensource.org/licens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hoosealicense.co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estpypi.python.org/" TargetMode="External"/><Relationship Id="rId2" Type="http://schemas.openxmlformats.org/officeDocument/2006/relationships/hyperlink" Target="https://pypi.python.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okiecutter.readthedocs.i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python.org/moin/DistributionUtiliti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linkedin.com/in/DavidJLamber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linkedin.com/in/DavidJLambert" TargetMode="External"/><Relationship Id="rId2" Type="http://schemas.openxmlformats.org/officeDocument/2006/relationships/hyperlink" Target="https://github.com/David-J-Lambert/PyPk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7A66-2105-4F3E-BC0C-C5EF784CEDE8}"/>
              </a:ext>
            </a:extLst>
          </p:cNvPr>
          <p:cNvSpPr>
            <a:spLocks noGrp="1"/>
          </p:cNvSpPr>
          <p:nvPr>
            <p:ph type="title"/>
          </p:nvPr>
        </p:nvSpPr>
        <p:spPr>
          <a:xfrm>
            <a:off x="838200" y="580160"/>
            <a:ext cx="10515600" cy="2382982"/>
          </a:xfrm>
        </p:spPr>
        <p:txBody>
          <a:bodyPr>
            <a:noAutofit/>
          </a:bodyPr>
          <a:lstStyle/>
          <a:p>
            <a:pPr algn="ctr">
              <a:lnSpc>
                <a:spcPct val="150000"/>
              </a:lnSpc>
              <a:spcBef>
                <a:spcPts val="0"/>
              </a:spcBef>
            </a:pPr>
            <a:r>
              <a:rPr lang="en-US" sz="6000" dirty="0"/>
              <a:t>Python Packaging for Beginners</a:t>
            </a:r>
            <a:br>
              <a:rPr lang="en-US" sz="6000" dirty="0"/>
            </a:br>
            <a:r>
              <a:rPr lang="en-US" sz="4000" dirty="0"/>
              <a:t>(Presentation &amp; Reference)</a:t>
            </a:r>
          </a:p>
        </p:txBody>
      </p:sp>
      <p:sp>
        <p:nvSpPr>
          <p:cNvPr id="3" name="Content Placeholder 2">
            <a:extLst>
              <a:ext uri="{FF2B5EF4-FFF2-40B4-BE49-F238E27FC236}">
                <a16:creationId xmlns:a16="http://schemas.microsoft.com/office/drawing/2014/main" id="{7D65D1F3-7192-4656-AF6B-C29F17B87809}"/>
              </a:ext>
            </a:extLst>
          </p:cNvPr>
          <p:cNvSpPr>
            <a:spLocks noGrp="1"/>
          </p:cNvSpPr>
          <p:nvPr>
            <p:ph idx="1"/>
          </p:nvPr>
        </p:nvSpPr>
        <p:spPr>
          <a:xfrm>
            <a:off x="2443018" y="3351935"/>
            <a:ext cx="7305963" cy="2615622"/>
          </a:xfrm>
        </p:spPr>
        <p:txBody>
          <a:bodyPr>
            <a:noAutofit/>
          </a:bodyPr>
          <a:lstStyle/>
          <a:p>
            <a:pPr marL="0" indent="0" algn="ctr">
              <a:lnSpc>
                <a:spcPct val="100000"/>
              </a:lnSpc>
              <a:spcBef>
                <a:spcPts val="600"/>
              </a:spcBef>
              <a:buNone/>
            </a:pPr>
            <a:r>
              <a:rPr lang="en-US" sz="2400" dirty="0"/>
              <a:t>David J. Lambert</a:t>
            </a:r>
            <a:br>
              <a:rPr lang="en-US" sz="2400" dirty="0"/>
            </a:br>
            <a:r>
              <a:rPr lang="en-US" sz="2400" dirty="0">
                <a:hlinkClick r:id="rId3"/>
              </a:rPr>
              <a:t>www.LinkedIn.com/in/DavidJLambert</a:t>
            </a:r>
            <a:endParaRPr lang="en-US" sz="2400" dirty="0"/>
          </a:p>
          <a:p>
            <a:pPr marL="0" indent="0" algn="ctr">
              <a:lnSpc>
                <a:spcPct val="100000"/>
              </a:lnSpc>
              <a:spcBef>
                <a:spcPts val="600"/>
              </a:spcBef>
              <a:buNone/>
            </a:pPr>
            <a:endParaRPr lang="en-US" sz="2400" dirty="0"/>
          </a:p>
          <a:p>
            <a:pPr marL="0" indent="0" algn="ctr">
              <a:lnSpc>
                <a:spcPct val="100000"/>
              </a:lnSpc>
              <a:spcBef>
                <a:spcPts val="600"/>
              </a:spcBef>
              <a:buNone/>
            </a:pPr>
            <a:r>
              <a:rPr lang="en-US" sz="2400" dirty="0" err="1"/>
              <a:t>BayPIGgies</a:t>
            </a:r>
            <a:r>
              <a:rPr lang="en-US" sz="2400" dirty="0"/>
              <a:t>, March 22, 2018</a:t>
            </a:r>
          </a:p>
          <a:p>
            <a:pPr marL="0" indent="0" algn="ctr">
              <a:lnSpc>
                <a:spcPct val="100000"/>
              </a:lnSpc>
              <a:spcBef>
                <a:spcPts val="600"/>
              </a:spcBef>
              <a:buNone/>
            </a:pPr>
            <a:endParaRPr lang="en-US" sz="2400" dirty="0"/>
          </a:p>
          <a:p>
            <a:pPr marL="0" indent="0" algn="ctr">
              <a:lnSpc>
                <a:spcPct val="100000"/>
              </a:lnSpc>
              <a:spcBef>
                <a:spcPts val="600"/>
              </a:spcBef>
              <a:buNone/>
            </a:pPr>
            <a:r>
              <a:rPr lang="en-US" sz="2400" dirty="0"/>
              <a:t>Posted at </a:t>
            </a:r>
            <a:r>
              <a:rPr lang="en-US" sz="2400" dirty="0">
                <a:solidFill>
                  <a:srgbClr val="FF0000"/>
                </a:solidFill>
                <a:hlinkClick r:id="rId4"/>
              </a:rPr>
              <a:t>https://github.com/David-J-Lambert/PyPkg</a:t>
            </a:r>
            <a:endParaRPr lang="en-US" sz="2400" dirty="0">
              <a:solidFill>
                <a:srgbClr val="FF0000"/>
              </a:solidFill>
              <a:highlight>
                <a:srgbClr val="FF0000"/>
              </a:highlight>
            </a:endParaRPr>
          </a:p>
        </p:txBody>
      </p:sp>
      <p:sp>
        <p:nvSpPr>
          <p:cNvPr id="4" name="Slide Number Placeholder 3">
            <a:extLst>
              <a:ext uri="{FF2B5EF4-FFF2-40B4-BE49-F238E27FC236}">
                <a16:creationId xmlns:a16="http://schemas.microsoft.com/office/drawing/2014/main" id="{CF232CF6-FEE4-47D7-9F05-C5D576FE1618}"/>
              </a:ext>
            </a:extLst>
          </p:cNvPr>
          <p:cNvSpPr>
            <a:spLocks noGrp="1"/>
          </p:cNvSpPr>
          <p:nvPr>
            <p:ph type="sldNum" sz="quarter" idx="12"/>
          </p:nvPr>
        </p:nvSpPr>
        <p:spPr/>
        <p:txBody>
          <a:bodyPr/>
          <a:lstStyle/>
          <a:p>
            <a:fld id="{7394FAEC-4E23-4984-A709-9EA6364B3FB4}" type="slidenum">
              <a:rPr lang="en-US" smtClean="0">
                <a:solidFill>
                  <a:schemeClr val="tx1"/>
                </a:solidFill>
              </a:rPr>
              <a:t>1</a:t>
            </a:fld>
            <a:endParaRPr lang="en-US" dirty="0">
              <a:solidFill>
                <a:schemeClr val="tx1"/>
              </a:solidFill>
            </a:endParaRPr>
          </a:p>
        </p:txBody>
      </p:sp>
    </p:spTree>
    <p:extLst>
      <p:ext uri="{BB962C8B-B14F-4D97-AF65-F5344CB8AC3E}">
        <p14:creationId xmlns:p14="http://schemas.microsoft.com/office/powerpoint/2010/main" val="116741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BE6-8842-4085-A946-31B24C319A9D}"/>
              </a:ext>
            </a:extLst>
          </p:cNvPr>
          <p:cNvSpPr>
            <a:spLocks noGrp="1"/>
          </p:cNvSpPr>
          <p:nvPr>
            <p:ph type="title"/>
          </p:nvPr>
        </p:nvSpPr>
        <p:spPr>
          <a:xfrm>
            <a:off x="609600" y="838105"/>
            <a:ext cx="10972800" cy="800100"/>
          </a:xfrm>
        </p:spPr>
        <p:txBody>
          <a:bodyPr>
            <a:normAutofit/>
          </a:bodyPr>
          <a:lstStyle/>
          <a:p>
            <a:pPr algn="ctr"/>
            <a:r>
              <a:rPr lang="en-US" u="sng" dirty="0"/>
              <a:t>Debian-based Linux Distros: More Differences</a:t>
            </a:r>
          </a:p>
        </p:txBody>
      </p:sp>
      <p:sp>
        <p:nvSpPr>
          <p:cNvPr id="4" name="Slide Number Placeholder 3">
            <a:extLst>
              <a:ext uri="{FF2B5EF4-FFF2-40B4-BE49-F238E27FC236}">
                <a16:creationId xmlns:a16="http://schemas.microsoft.com/office/drawing/2014/main" id="{65908171-E37D-46A6-9147-76F7371213F9}"/>
              </a:ext>
            </a:extLst>
          </p:cNvPr>
          <p:cNvSpPr>
            <a:spLocks noGrp="1"/>
          </p:cNvSpPr>
          <p:nvPr>
            <p:ph type="sldNum" sz="quarter" idx="12"/>
          </p:nvPr>
        </p:nvSpPr>
        <p:spPr/>
        <p:txBody>
          <a:bodyPr/>
          <a:lstStyle/>
          <a:p>
            <a:fld id="{7394FAEC-4E23-4984-A709-9EA6364B3FB4}" type="slidenum">
              <a:rPr lang="en-US" smtClean="0"/>
              <a:t>10</a:t>
            </a:fld>
            <a:endParaRPr lang="en-US"/>
          </a:p>
        </p:txBody>
      </p:sp>
      <p:graphicFrame>
        <p:nvGraphicFramePr>
          <p:cNvPr id="5" name="Table 4">
            <a:extLst>
              <a:ext uri="{FF2B5EF4-FFF2-40B4-BE49-F238E27FC236}">
                <a16:creationId xmlns:a16="http://schemas.microsoft.com/office/drawing/2014/main" id="{9C4EF8AB-E047-4341-A77B-4D8CFADD4E62}"/>
              </a:ext>
            </a:extLst>
          </p:cNvPr>
          <p:cNvGraphicFramePr>
            <a:graphicFrameLocks noGrp="1"/>
          </p:cNvGraphicFramePr>
          <p:nvPr>
            <p:extLst>
              <p:ext uri="{D42A27DB-BD31-4B8C-83A1-F6EECF244321}">
                <p14:modId xmlns:p14="http://schemas.microsoft.com/office/powerpoint/2010/main" val="4285408172"/>
              </p:ext>
            </p:extLst>
          </p:nvPr>
        </p:nvGraphicFramePr>
        <p:xfrm>
          <a:off x="609600" y="2270760"/>
          <a:ext cx="10972800" cy="2072640"/>
        </p:xfrm>
        <a:graphic>
          <a:graphicData uri="http://schemas.openxmlformats.org/drawingml/2006/table">
            <a:tbl>
              <a:tblPr firstRow="1" bandRow="1">
                <a:tableStyleId>{5C22544A-7EE6-4342-B048-85BDC9FD1C3A}</a:tableStyleId>
              </a:tblPr>
              <a:tblGrid>
                <a:gridCol w="2092286">
                  <a:extLst>
                    <a:ext uri="{9D8B030D-6E8A-4147-A177-3AD203B41FA5}">
                      <a16:colId xmlns:a16="http://schemas.microsoft.com/office/drawing/2014/main" val="3715147480"/>
                    </a:ext>
                  </a:extLst>
                </a:gridCol>
                <a:gridCol w="8880514">
                  <a:extLst>
                    <a:ext uri="{9D8B030D-6E8A-4147-A177-3AD203B41FA5}">
                      <a16:colId xmlns:a16="http://schemas.microsoft.com/office/drawing/2014/main" val="1690091685"/>
                    </a:ext>
                  </a:extLst>
                </a:gridCol>
              </a:tblGrid>
              <a:tr h="501228">
                <a:tc>
                  <a:txBody>
                    <a:bodyPr/>
                    <a:lstStyle/>
                    <a:p>
                      <a:pPr algn="ctr"/>
                      <a:r>
                        <a:rPr lang="en-US" sz="2800" dirty="0"/>
                        <a:t>Installed By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851405"/>
                  </a:ext>
                </a:extLst>
              </a:tr>
              <a:tr h="412848">
                <a:tc>
                  <a:txBody>
                    <a:bodyPr/>
                    <a:lstStyle/>
                    <a:p>
                      <a:pPr algn="ctr"/>
                      <a:r>
                        <a:rPr lang="en-US" sz="2800" dirty="0"/>
                        <a:t>OS App Store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a:t>
                      </a:r>
                      <a:r>
                        <a:rPr lang="en-US" sz="2200" b="1" kern="1200" dirty="0" err="1">
                          <a:solidFill>
                            <a:schemeClr val="dk1"/>
                          </a:solidFill>
                          <a:effectLst/>
                          <a:latin typeface="Courier New" panose="02070309020205020404" pitchFamily="49" charset="0"/>
                          <a:ea typeface="+mn-ea"/>
                          <a:cs typeface="Courier New" panose="02070309020205020404" pitchFamily="49" charset="0"/>
                        </a:rPr>
                        <a:t>usr</a:t>
                      </a:r>
                      <a:r>
                        <a:rPr lang="en-US" sz="2200" b="1" kern="1200" dirty="0">
                          <a:solidFill>
                            <a:schemeClr val="dk1"/>
                          </a:solidFill>
                          <a:effectLst/>
                          <a:latin typeface="Courier New" panose="02070309020205020404" pitchFamily="49" charset="0"/>
                          <a:ea typeface="+mn-ea"/>
                          <a:cs typeface="Courier New" panose="02070309020205020404" pitchFamily="49" charset="0"/>
                        </a:rPr>
                        <a:t>/lib/python3.6/</a:t>
                      </a:r>
                      <a:r>
                        <a:rPr lang="en-US" sz="2200" b="1" u="sng" kern="1200" dirty="0" err="1">
                          <a:solidFill>
                            <a:srgbClr val="FF0000"/>
                          </a:solidFill>
                          <a:effectLst/>
                          <a:latin typeface="Courier New" panose="02070309020205020404" pitchFamily="49" charset="0"/>
                          <a:ea typeface="+mn-ea"/>
                          <a:cs typeface="Courier New" panose="02070309020205020404" pitchFamily="49" charset="0"/>
                        </a:rPr>
                        <a:t>dist</a:t>
                      </a:r>
                      <a:r>
                        <a:rPr lang="en-US" sz="2200" b="1" kern="1200" dirty="0">
                          <a:solidFill>
                            <a:schemeClr val="dk1"/>
                          </a:solidFill>
                          <a:effectLst/>
                          <a:latin typeface="Courier New" panose="02070309020205020404" pitchFamily="49" charset="0"/>
                          <a:ea typeface="+mn-ea"/>
                          <a:cs typeface="Courier New" panose="02070309020205020404" pitchFamily="49" charset="0"/>
                        </a:rPr>
                        <a:t>-packages/</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5681909"/>
                  </a:ext>
                </a:extLst>
              </a:tr>
              <a:tr h="442260">
                <a:tc>
                  <a:txBody>
                    <a:bodyPr/>
                    <a:lstStyle/>
                    <a:p>
                      <a:pPr algn="ctr"/>
                      <a:r>
                        <a:rPr lang="en-US" sz="2800" dirty="0"/>
                        <a:t>Root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a:t>
                      </a:r>
                      <a:r>
                        <a:rPr lang="en-US" sz="2200" b="1" kern="1200" dirty="0" err="1">
                          <a:solidFill>
                            <a:schemeClr val="dk1"/>
                          </a:solidFill>
                          <a:effectLst/>
                          <a:latin typeface="Courier New" panose="02070309020205020404" pitchFamily="49" charset="0"/>
                          <a:ea typeface="+mn-ea"/>
                          <a:cs typeface="Courier New" panose="02070309020205020404" pitchFamily="49" charset="0"/>
                        </a:rPr>
                        <a:t>usr</a:t>
                      </a:r>
                      <a:r>
                        <a:rPr lang="en-US" sz="2200" b="1" kern="1200" dirty="0">
                          <a:solidFill>
                            <a:schemeClr val="dk1"/>
                          </a:solidFill>
                          <a:effectLst/>
                          <a:latin typeface="Courier New" panose="02070309020205020404" pitchFamily="49" charset="0"/>
                          <a:ea typeface="+mn-ea"/>
                          <a:cs typeface="Courier New" panose="02070309020205020404" pitchFamily="49" charset="0"/>
                        </a:rPr>
                        <a:t>/local/lib/python3.6/</a:t>
                      </a:r>
                      <a:r>
                        <a:rPr lang="en-US" sz="2200" b="1" u="sng" kern="1200" dirty="0" err="1">
                          <a:solidFill>
                            <a:srgbClr val="FF0000"/>
                          </a:solidFill>
                          <a:effectLst/>
                          <a:latin typeface="Courier New" panose="02070309020205020404" pitchFamily="49" charset="0"/>
                          <a:ea typeface="+mn-ea"/>
                          <a:cs typeface="Courier New" panose="02070309020205020404" pitchFamily="49" charset="0"/>
                        </a:rPr>
                        <a:t>dist</a:t>
                      </a:r>
                      <a:r>
                        <a:rPr lang="en-US" sz="2200" b="1" kern="1200" dirty="0">
                          <a:solidFill>
                            <a:schemeClr val="dk1"/>
                          </a:solidFill>
                          <a:effectLst/>
                          <a:latin typeface="Courier New" panose="02070309020205020404" pitchFamily="49" charset="0"/>
                          <a:ea typeface="+mn-ea"/>
                          <a:cs typeface="Courier New" panose="02070309020205020404" pitchFamily="49" charset="0"/>
                        </a:rPr>
                        <a:t>-packages/</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60941"/>
                  </a:ext>
                </a:extLst>
              </a:tr>
              <a:tr h="299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/home/</a:t>
                      </a:r>
                      <a:r>
                        <a:rPr lang="en-US" sz="2200" b="1" i="1" kern="1200" dirty="0">
                          <a:solidFill>
                            <a:schemeClr val="dk1"/>
                          </a:solidFill>
                          <a:effectLst/>
                          <a:latin typeface="Courier New" panose="02070309020205020404" pitchFamily="49" charset="0"/>
                          <a:ea typeface="+mn-ea"/>
                          <a:cs typeface="Courier New" panose="02070309020205020404" pitchFamily="49" charset="0"/>
                        </a:rPr>
                        <a:t>User-Name</a:t>
                      </a:r>
                      <a:r>
                        <a:rPr lang="en-US" sz="2200" b="1" kern="1200" dirty="0">
                          <a:solidFill>
                            <a:schemeClr val="dk1"/>
                          </a:solidFill>
                          <a:effectLst/>
                          <a:latin typeface="Courier New" panose="02070309020205020404" pitchFamily="49" charset="0"/>
                          <a:ea typeface="+mn-ea"/>
                          <a:cs typeface="Courier New" panose="02070309020205020404" pitchFamily="49" charset="0"/>
                        </a:rPr>
                        <a:t>/.local/lib/python3.6/site-packages/</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333730"/>
                  </a:ext>
                </a:extLst>
              </a:tr>
            </a:tbl>
          </a:graphicData>
        </a:graphic>
      </p:graphicFrame>
      <p:sp>
        <p:nvSpPr>
          <p:cNvPr id="6" name="Content Placeholder 2">
            <a:extLst>
              <a:ext uri="{FF2B5EF4-FFF2-40B4-BE49-F238E27FC236}">
                <a16:creationId xmlns:a16="http://schemas.microsoft.com/office/drawing/2014/main" id="{99D6854B-2EBD-43BA-978F-087221D0EB96}"/>
              </a:ext>
            </a:extLst>
          </p:cNvPr>
          <p:cNvSpPr txBox="1">
            <a:spLocks/>
          </p:cNvSpPr>
          <p:nvPr/>
        </p:nvSpPr>
        <p:spPr>
          <a:xfrm>
            <a:off x="609600" y="5199770"/>
            <a:ext cx="10972800" cy="800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3000"/>
              </a:spcBef>
              <a:buNone/>
            </a:pPr>
            <a:r>
              <a:rPr lang="en-US" sz="4400" dirty="0"/>
              <a:t>Used 3.6 as example, good for all versions</a:t>
            </a:r>
          </a:p>
        </p:txBody>
      </p:sp>
    </p:spTree>
    <p:extLst>
      <p:ext uri="{BB962C8B-B14F-4D97-AF65-F5344CB8AC3E}">
        <p14:creationId xmlns:p14="http://schemas.microsoft.com/office/powerpoint/2010/main" val="12461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C55EBE-B7FB-4E97-AE69-D7070E0DF19C}"/>
              </a:ext>
            </a:extLst>
          </p:cNvPr>
          <p:cNvSpPr>
            <a:spLocks noGrp="1"/>
          </p:cNvSpPr>
          <p:nvPr>
            <p:ph type="title"/>
          </p:nvPr>
        </p:nvSpPr>
        <p:spPr>
          <a:xfrm>
            <a:off x="1071239" y="655271"/>
            <a:ext cx="10049522" cy="685799"/>
          </a:xfrm>
        </p:spPr>
        <p:txBody>
          <a:bodyPr>
            <a:noAutofit/>
          </a:bodyPr>
          <a:lstStyle/>
          <a:p>
            <a:pPr algn="ctr"/>
            <a:r>
              <a:rPr lang="en-US" sz="5400" u="sng" dirty="0"/>
              <a:t>Environment Variables (all OS’s)</a:t>
            </a:r>
          </a:p>
        </p:txBody>
      </p:sp>
      <p:graphicFrame>
        <p:nvGraphicFramePr>
          <p:cNvPr id="5" name="Table 4">
            <a:extLst>
              <a:ext uri="{FF2B5EF4-FFF2-40B4-BE49-F238E27FC236}">
                <a16:creationId xmlns:a16="http://schemas.microsoft.com/office/drawing/2014/main" id="{0F6D2735-90B8-4291-AC40-FB736BEBA1EC}"/>
              </a:ext>
            </a:extLst>
          </p:cNvPr>
          <p:cNvGraphicFramePr>
            <a:graphicFrameLocks noGrp="1"/>
          </p:cNvGraphicFramePr>
          <p:nvPr>
            <p:extLst>
              <p:ext uri="{D42A27DB-BD31-4B8C-83A1-F6EECF244321}">
                <p14:modId xmlns:p14="http://schemas.microsoft.com/office/powerpoint/2010/main" val="2052174504"/>
              </p:ext>
            </p:extLst>
          </p:nvPr>
        </p:nvGraphicFramePr>
        <p:xfrm>
          <a:off x="609600" y="3924673"/>
          <a:ext cx="10972800" cy="2118360"/>
        </p:xfrm>
        <a:graphic>
          <a:graphicData uri="http://schemas.openxmlformats.org/drawingml/2006/table">
            <a:tbl>
              <a:tblPr firstRow="1" bandRow="1">
                <a:tableStyleId>{5C22544A-7EE6-4342-B048-85BDC9FD1C3A}</a:tableStyleId>
              </a:tblPr>
              <a:tblGrid>
                <a:gridCol w="2318535">
                  <a:extLst>
                    <a:ext uri="{9D8B030D-6E8A-4147-A177-3AD203B41FA5}">
                      <a16:colId xmlns:a16="http://schemas.microsoft.com/office/drawing/2014/main" val="1487564669"/>
                    </a:ext>
                  </a:extLst>
                </a:gridCol>
                <a:gridCol w="8654265">
                  <a:extLst>
                    <a:ext uri="{9D8B030D-6E8A-4147-A177-3AD203B41FA5}">
                      <a16:colId xmlns:a16="http://schemas.microsoft.com/office/drawing/2014/main" val="835255239"/>
                    </a:ext>
                  </a:extLst>
                </a:gridCol>
              </a:tblGrid>
              <a:tr h="324156">
                <a:tc>
                  <a:txBody>
                    <a:bodyPr/>
                    <a:lstStyle/>
                    <a:p>
                      <a:pPr algn="ctr"/>
                      <a:r>
                        <a:rPr lang="en-US" sz="3200" dirty="0"/>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kern="1200" dirty="0">
                          <a:solidFill>
                            <a:schemeClr val="lt1"/>
                          </a:solidFill>
                          <a:effectLst/>
                          <a:latin typeface="+mn-lt"/>
                          <a:ea typeface="+mn-ea"/>
                          <a:cs typeface="+mn-cs"/>
                        </a:rPr>
                        <a:t>What is it?</a:t>
                      </a:r>
                      <a:endParaRPr lang="en-US" sz="5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377047"/>
                  </a:ext>
                </a:extLst>
              </a:tr>
              <a:tr h="776560">
                <a:tc>
                  <a:txBody>
                    <a:bodyPr/>
                    <a:lstStyle/>
                    <a:p>
                      <a:pPr algn="ctr"/>
                      <a:r>
                        <a:rPr lang="en-US" sz="2800" b="1" dirty="0">
                          <a:latin typeface="Courier New" panose="02070309020205020404" pitchFamily="49" charset="0"/>
                          <a:cs typeface="Courier New" panose="02070309020205020404" pitchFamily="49" charset="0"/>
                        </a:rPr>
                        <a:t>PYTHONPATH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r>
                        <a:rPr lang="en-US" sz="2800" i="1" u="sng" dirty="0"/>
                        <a:t>Augments</a:t>
                      </a:r>
                      <a:r>
                        <a:rPr lang="en-US" sz="2800" dirty="0"/>
                        <a:t> path for resolving module references, with</a:t>
                      </a:r>
                    </a:p>
                    <a:p>
                      <a:pPr>
                        <a:spcBef>
                          <a:spcPts val="600"/>
                        </a:spcBef>
                      </a:pPr>
                      <a:r>
                        <a:rPr lang="en-US" sz="2800" dirty="0"/>
                        <a:t>separators = </a:t>
                      </a:r>
                      <a:r>
                        <a:rPr lang="en-US" sz="2800" b="1" dirty="0" err="1">
                          <a:latin typeface="Courier New" panose="02070309020205020404" pitchFamily="49" charset="0"/>
                          <a:cs typeface="Courier New" panose="02070309020205020404" pitchFamily="49" charset="0"/>
                        </a:rPr>
                        <a:t>os.pathsep</a:t>
                      </a:r>
                      <a:r>
                        <a:rPr lang="en-US" sz="2800" dirty="0"/>
                        <a:t> (“</a:t>
                      </a:r>
                      <a:r>
                        <a:rPr lang="en-US" sz="2800" dirty="0">
                          <a:latin typeface="Courier New" panose="02070309020205020404" pitchFamily="49" charset="0"/>
                          <a:cs typeface="Courier New" panose="02070309020205020404" pitchFamily="49" charset="0"/>
                        </a:rPr>
                        <a:t>:</a:t>
                      </a:r>
                      <a:r>
                        <a:rPr lang="en-US" sz="2800" dirty="0"/>
                        <a:t>” in Linux, “</a:t>
                      </a:r>
                      <a:r>
                        <a:rPr lang="en-US" sz="2800" dirty="0">
                          <a:latin typeface="Courier New" panose="02070309020205020404" pitchFamily="49" charset="0"/>
                          <a:cs typeface="Courier New" panose="02070309020205020404" pitchFamily="49" charset="0"/>
                        </a:rPr>
                        <a:t>;</a:t>
                      </a:r>
                      <a:r>
                        <a:rPr lang="en-US" sz="2800" dirty="0"/>
                        <a:t>” in Windows)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52621"/>
                  </a:ext>
                </a:extLst>
              </a:tr>
              <a:tr h="479291">
                <a:tc>
                  <a:txBody>
                    <a:bodyPr/>
                    <a:lstStyle/>
                    <a:p>
                      <a:pPr algn="ctr"/>
                      <a:r>
                        <a:rPr lang="en-US" sz="2800" b="1" dirty="0">
                          <a:latin typeface="Courier New" panose="02070309020205020404" pitchFamily="49" charset="0"/>
                          <a:cs typeface="Courier New" panose="02070309020205020404" pitchFamily="49" charset="0"/>
                        </a:rPr>
                        <a:t>PYTHONHOME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r>
                        <a:rPr lang="en-US" sz="2800" i="1" u="sng" kern="1200" dirty="0">
                          <a:solidFill>
                            <a:schemeClr val="dk1"/>
                          </a:solidFill>
                          <a:effectLst/>
                          <a:latin typeface="+mn-lt"/>
                          <a:ea typeface="+mn-ea"/>
                          <a:cs typeface="+mn-cs"/>
                        </a:rPr>
                        <a:t>Changes</a:t>
                      </a:r>
                      <a:r>
                        <a:rPr lang="en-US" sz="2800" kern="1200" dirty="0">
                          <a:solidFill>
                            <a:schemeClr val="dk1"/>
                          </a:solidFill>
                          <a:effectLst/>
                          <a:latin typeface="+mn-lt"/>
                          <a:ea typeface="+mn-ea"/>
                          <a:cs typeface="+mn-cs"/>
                        </a:rPr>
                        <a:t> location of the Python Standard Library</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033958"/>
                  </a:ext>
                </a:extLst>
              </a:tr>
            </a:tbl>
          </a:graphicData>
        </a:graphic>
      </p:graphicFrame>
      <p:sp>
        <p:nvSpPr>
          <p:cNvPr id="7" name="Title 1">
            <a:extLst>
              <a:ext uri="{FF2B5EF4-FFF2-40B4-BE49-F238E27FC236}">
                <a16:creationId xmlns:a16="http://schemas.microsoft.com/office/drawing/2014/main" id="{65D639F5-B7BE-4A3B-8623-3D460B0D9DCD}"/>
              </a:ext>
            </a:extLst>
          </p:cNvPr>
          <p:cNvSpPr txBox="1">
            <a:spLocks/>
          </p:cNvSpPr>
          <p:nvPr/>
        </p:nvSpPr>
        <p:spPr>
          <a:xfrm>
            <a:off x="1083077" y="4296881"/>
            <a:ext cx="9232775" cy="22548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a:p>
        </p:txBody>
      </p:sp>
      <p:sp>
        <p:nvSpPr>
          <p:cNvPr id="2" name="Slide Number Placeholder 1">
            <a:extLst>
              <a:ext uri="{FF2B5EF4-FFF2-40B4-BE49-F238E27FC236}">
                <a16:creationId xmlns:a16="http://schemas.microsoft.com/office/drawing/2014/main" id="{0B2856A9-A4D7-4C2F-A70E-4D099EE1F965}"/>
              </a:ext>
            </a:extLst>
          </p:cNvPr>
          <p:cNvSpPr>
            <a:spLocks noGrp="1"/>
          </p:cNvSpPr>
          <p:nvPr>
            <p:ph type="sldNum" sz="quarter" idx="12"/>
          </p:nvPr>
        </p:nvSpPr>
        <p:spPr/>
        <p:txBody>
          <a:bodyPr/>
          <a:lstStyle/>
          <a:p>
            <a:fld id="{7394FAEC-4E23-4984-A709-9EA6364B3FB4}" type="slidenum">
              <a:rPr lang="en-US" smtClean="0"/>
              <a:t>11</a:t>
            </a:fld>
            <a:endParaRPr lang="en-US"/>
          </a:p>
        </p:txBody>
      </p:sp>
      <p:sp>
        <p:nvSpPr>
          <p:cNvPr id="6" name="Content Placeholder 2">
            <a:extLst>
              <a:ext uri="{FF2B5EF4-FFF2-40B4-BE49-F238E27FC236}">
                <a16:creationId xmlns:a16="http://schemas.microsoft.com/office/drawing/2014/main" id="{4922A210-B0FA-4815-86F1-07E599DC045B}"/>
              </a:ext>
            </a:extLst>
          </p:cNvPr>
          <p:cNvSpPr txBox="1">
            <a:spLocks/>
          </p:cNvSpPr>
          <p:nvPr/>
        </p:nvSpPr>
        <p:spPr>
          <a:xfrm>
            <a:off x="1242874" y="1778446"/>
            <a:ext cx="9706252" cy="1924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Internally, Python tries to figure out locations of modules (installed &amp; Standard Library).</a:t>
            </a:r>
          </a:p>
          <a:p>
            <a:pPr marL="0" indent="0" algn="ctr">
              <a:buNone/>
            </a:pPr>
            <a:r>
              <a:rPr lang="en-US" sz="4000" i="1" dirty="0"/>
              <a:t>To help it out:</a:t>
            </a:r>
          </a:p>
        </p:txBody>
      </p:sp>
    </p:spTree>
    <p:extLst>
      <p:ext uri="{BB962C8B-B14F-4D97-AF65-F5344CB8AC3E}">
        <p14:creationId xmlns:p14="http://schemas.microsoft.com/office/powerpoint/2010/main" val="304175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AEFF-7C99-414E-A7A9-2B8590036747}"/>
              </a:ext>
            </a:extLst>
          </p:cNvPr>
          <p:cNvSpPr>
            <a:spLocks noGrp="1"/>
          </p:cNvSpPr>
          <p:nvPr>
            <p:ph type="title"/>
          </p:nvPr>
        </p:nvSpPr>
        <p:spPr>
          <a:xfrm>
            <a:off x="838200" y="365126"/>
            <a:ext cx="10515600" cy="937202"/>
          </a:xfrm>
        </p:spPr>
        <p:txBody>
          <a:bodyPr>
            <a:normAutofit/>
          </a:bodyPr>
          <a:lstStyle/>
          <a:p>
            <a:pPr algn="ctr"/>
            <a:r>
              <a:rPr lang="en-US" sz="4800" u="sng" dirty="0"/>
              <a:t>But </a:t>
            </a:r>
            <a:r>
              <a:rPr lang="en-US" sz="4800" i="1" u="sng" dirty="0"/>
              <a:t>Everything</a:t>
            </a:r>
            <a:r>
              <a:rPr lang="en-US" sz="4800" u="sng" dirty="0"/>
              <a:t> Was Done </a:t>
            </a:r>
            <a:r>
              <a:rPr lang="en-US" sz="4800" b="1" i="1" u="sng" dirty="0"/>
              <a:t>By Hand</a:t>
            </a:r>
          </a:p>
        </p:txBody>
      </p:sp>
      <p:sp>
        <p:nvSpPr>
          <p:cNvPr id="3" name="Content Placeholder 2">
            <a:extLst>
              <a:ext uri="{FF2B5EF4-FFF2-40B4-BE49-F238E27FC236}">
                <a16:creationId xmlns:a16="http://schemas.microsoft.com/office/drawing/2014/main" id="{8DF48A4D-9FA9-43F4-A064-E432D664A52E}"/>
              </a:ext>
            </a:extLst>
          </p:cNvPr>
          <p:cNvSpPr>
            <a:spLocks noGrp="1"/>
          </p:cNvSpPr>
          <p:nvPr>
            <p:ph idx="1"/>
          </p:nvPr>
        </p:nvSpPr>
        <p:spPr>
          <a:xfrm>
            <a:off x="1735961" y="1557513"/>
            <a:ext cx="8935897" cy="4981399"/>
          </a:xfrm>
        </p:spPr>
        <p:txBody>
          <a:bodyPr>
            <a:normAutofit/>
          </a:bodyPr>
          <a:lstStyle/>
          <a:p>
            <a:pPr marL="0" lvl="0" indent="0">
              <a:lnSpc>
                <a:spcPct val="100000"/>
              </a:lnSpc>
              <a:spcBef>
                <a:spcPts val="2400"/>
              </a:spcBef>
              <a:buNone/>
            </a:pPr>
            <a:r>
              <a:rPr lang="en-US" sz="3600" dirty="0">
                <a:solidFill>
                  <a:prstClr val="black"/>
                </a:solidFill>
              </a:rPr>
              <a:t>Construct </a:t>
            </a:r>
            <a:r>
              <a:rPr lang="en-US" sz="3600" dirty="0">
                <a:solidFill>
                  <a:prstClr val="black"/>
                </a:solidFill>
                <a:latin typeface="Courier New" panose="02070309020205020404" pitchFamily="49" charset="0"/>
                <a:cs typeface="Courier New" panose="02070309020205020404" pitchFamily="49" charset="0"/>
              </a:rPr>
              <a:t>PYTHONPATH</a:t>
            </a:r>
          </a:p>
          <a:p>
            <a:pPr marL="0" lvl="0" indent="0">
              <a:lnSpc>
                <a:spcPct val="100000"/>
              </a:lnSpc>
              <a:spcBef>
                <a:spcPts val="2400"/>
              </a:spcBef>
              <a:buNone/>
            </a:pPr>
            <a:r>
              <a:rPr lang="en-US" sz="3600" dirty="0">
                <a:solidFill>
                  <a:prstClr val="black"/>
                </a:solidFill>
              </a:rPr>
              <a:t>Switch </a:t>
            </a:r>
            <a:r>
              <a:rPr lang="en-US" sz="3600" dirty="0">
                <a:solidFill>
                  <a:prstClr val="black"/>
                </a:solidFill>
                <a:latin typeface="Courier New" panose="02070309020205020404" pitchFamily="49" charset="0"/>
                <a:cs typeface="Courier New" panose="02070309020205020404" pitchFamily="49" charset="0"/>
              </a:rPr>
              <a:t>PYTHONPATH</a:t>
            </a:r>
            <a:r>
              <a:rPr lang="en-US" sz="3600" dirty="0">
                <a:solidFill>
                  <a:prstClr val="black"/>
                </a:solidFill>
              </a:rPr>
              <a:t> when switching projects (no virtual environments)</a:t>
            </a:r>
          </a:p>
          <a:p>
            <a:pPr marL="0" lvl="0" indent="0">
              <a:lnSpc>
                <a:spcPct val="100000"/>
              </a:lnSpc>
              <a:spcBef>
                <a:spcPts val="2400"/>
              </a:spcBef>
              <a:buNone/>
            </a:pPr>
            <a:r>
              <a:rPr lang="en-US" sz="3600" dirty="0">
                <a:solidFill>
                  <a:prstClr val="black"/>
                </a:solidFill>
              </a:rPr>
              <a:t>Determine dependencies among modules</a:t>
            </a:r>
          </a:p>
          <a:p>
            <a:pPr marL="0" indent="0">
              <a:lnSpc>
                <a:spcPct val="100000"/>
              </a:lnSpc>
              <a:spcBef>
                <a:spcPts val="2400"/>
              </a:spcBef>
              <a:buNone/>
            </a:pPr>
            <a:r>
              <a:rPr lang="en-US" sz="3600" dirty="0">
                <a:solidFill>
                  <a:prstClr val="black"/>
                </a:solidFill>
              </a:rPr>
              <a:t>Find (&amp; track changes to) 3</a:t>
            </a:r>
            <a:r>
              <a:rPr lang="en-US" sz="3600" baseline="30000" dirty="0">
                <a:solidFill>
                  <a:prstClr val="black"/>
                </a:solidFill>
              </a:rPr>
              <a:t>rd</a:t>
            </a:r>
            <a:r>
              <a:rPr lang="en-US" sz="3600" dirty="0">
                <a:solidFill>
                  <a:prstClr val="black"/>
                </a:solidFill>
              </a:rPr>
              <a:t> party modules</a:t>
            </a:r>
          </a:p>
          <a:p>
            <a:pPr marL="0" indent="0">
              <a:lnSpc>
                <a:spcPct val="100000"/>
              </a:lnSpc>
              <a:spcBef>
                <a:spcPts val="2400"/>
              </a:spcBef>
              <a:buNone/>
            </a:pPr>
            <a:r>
              <a:rPr lang="en-US" sz="3600" dirty="0">
                <a:solidFill>
                  <a:prstClr val="black"/>
                </a:solidFill>
              </a:rPr>
              <a:t>Manually track version numbers</a:t>
            </a:r>
          </a:p>
        </p:txBody>
      </p:sp>
      <p:sp>
        <p:nvSpPr>
          <p:cNvPr id="4" name="Slide Number Placeholder 3">
            <a:extLst>
              <a:ext uri="{FF2B5EF4-FFF2-40B4-BE49-F238E27FC236}">
                <a16:creationId xmlns:a16="http://schemas.microsoft.com/office/drawing/2014/main" id="{E772872E-71C4-4215-BC56-9730864C7B4F}"/>
              </a:ext>
            </a:extLst>
          </p:cNvPr>
          <p:cNvSpPr>
            <a:spLocks noGrp="1"/>
          </p:cNvSpPr>
          <p:nvPr>
            <p:ph type="sldNum" sz="quarter" idx="12"/>
          </p:nvPr>
        </p:nvSpPr>
        <p:spPr/>
        <p:txBody>
          <a:bodyPr/>
          <a:lstStyle/>
          <a:p>
            <a:fld id="{7394FAEC-4E23-4984-A709-9EA6364B3FB4}" type="slidenum">
              <a:rPr lang="en-US" smtClean="0"/>
              <a:t>12</a:t>
            </a:fld>
            <a:endParaRPr lang="en-US"/>
          </a:p>
        </p:txBody>
      </p:sp>
    </p:spTree>
    <p:extLst>
      <p:ext uri="{BB962C8B-B14F-4D97-AF65-F5344CB8AC3E}">
        <p14:creationId xmlns:p14="http://schemas.microsoft.com/office/powerpoint/2010/main" val="101384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577542-6886-4ADD-B630-708BE5EBE852}"/>
              </a:ext>
            </a:extLst>
          </p:cNvPr>
          <p:cNvSpPr txBox="1">
            <a:spLocks/>
          </p:cNvSpPr>
          <p:nvPr/>
        </p:nvSpPr>
        <p:spPr>
          <a:xfrm>
            <a:off x="878709" y="1670050"/>
            <a:ext cx="10434581" cy="4237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0"/>
              </a:spcBef>
              <a:buNone/>
            </a:pPr>
            <a:r>
              <a:rPr lang="en-US" sz="4400" dirty="0"/>
              <a:t>Auto Download &amp; Install Missing Libraries</a:t>
            </a:r>
          </a:p>
          <a:p>
            <a:pPr marL="0" indent="0">
              <a:lnSpc>
                <a:spcPct val="100000"/>
              </a:lnSpc>
              <a:spcBef>
                <a:spcPts val="2400"/>
              </a:spcBef>
              <a:buNone/>
            </a:pPr>
            <a:r>
              <a:rPr lang="en-US" sz="4400" dirty="0"/>
              <a:t>Check version number automatically</a:t>
            </a:r>
          </a:p>
          <a:p>
            <a:pPr marL="0" indent="0">
              <a:lnSpc>
                <a:spcPct val="100000"/>
              </a:lnSpc>
              <a:spcBef>
                <a:spcPts val="2400"/>
              </a:spcBef>
              <a:buNone/>
            </a:pPr>
            <a:r>
              <a:rPr lang="en-US" sz="4400" dirty="0"/>
              <a:t>Metadata (version #, author, URL, etc.)</a:t>
            </a:r>
          </a:p>
          <a:p>
            <a:pPr marL="0" indent="0">
              <a:lnSpc>
                <a:spcPct val="100000"/>
              </a:lnSpc>
              <a:spcBef>
                <a:spcPts val="6000"/>
              </a:spcBef>
              <a:buNone/>
            </a:pPr>
            <a:r>
              <a:rPr lang="en-US" sz="4000" dirty="0"/>
              <a:t>We have central, maintained package store (</a:t>
            </a:r>
            <a:r>
              <a:rPr lang="en-US" sz="4000" dirty="0" err="1"/>
              <a:t>PyPI</a:t>
            </a:r>
            <a:r>
              <a:rPr lang="en-US" sz="4000" dirty="0"/>
              <a:t>)</a:t>
            </a:r>
          </a:p>
        </p:txBody>
      </p:sp>
      <p:sp>
        <p:nvSpPr>
          <p:cNvPr id="2" name="Slide Number Placeholder 1">
            <a:extLst>
              <a:ext uri="{FF2B5EF4-FFF2-40B4-BE49-F238E27FC236}">
                <a16:creationId xmlns:a16="http://schemas.microsoft.com/office/drawing/2014/main" id="{974E2E5C-FE2C-4C3B-BEA6-6A057E2FD20C}"/>
              </a:ext>
            </a:extLst>
          </p:cNvPr>
          <p:cNvSpPr>
            <a:spLocks noGrp="1"/>
          </p:cNvSpPr>
          <p:nvPr>
            <p:ph type="sldNum" sz="quarter" idx="12"/>
          </p:nvPr>
        </p:nvSpPr>
        <p:spPr/>
        <p:txBody>
          <a:bodyPr/>
          <a:lstStyle/>
          <a:p>
            <a:fld id="{7394FAEC-4E23-4984-A709-9EA6364B3FB4}" type="slidenum">
              <a:rPr lang="en-US" smtClean="0"/>
              <a:t>13</a:t>
            </a:fld>
            <a:endParaRPr lang="en-US"/>
          </a:p>
        </p:txBody>
      </p:sp>
      <p:sp>
        <p:nvSpPr>
          <p:cNvPr id="5" name="Title 1">
            <a:extLst>
              <a:ext uri="{FF2B5EF4-FFF2-40B4-BE49-F238E27FC236}">
                <a16:creationId xmlns:a16="http://schemas.microsoft.com/office/drawing/2014/main" id="{E521B171-283A-4334-B0B8-3CD46FE00802}"/>
              </a:ext>
            </a:extLst>
          </p:cNvPr>
          <p:cNvSpPr>
            <a:spLocks noGrp="1"/>
          </p:cNvSpPr>
          <p:nvPr>
            <p:ph type="title"/>
          </p:nvPr>
        </p:nvSpPr>
        <p:spPr>
          <a:xfrm>
            <a:off x="1520791" y="457200"/>
            <a:ext cx="9153625" cy="685800"/>
          </a:xfrm>
        </p:spPr>
        <p:txBody>
          <a:bodyPr>
            <a:noAutofit/>
          </a:bodyPr>
          <a:lstStyle/>
          <a:p>
            <a:pPr algn="ctr">
              <a:spcBef>
                <a:spcPts val="1800"/>
              </a:spcBef>
            </a:pPr>
            <a:r>
              <a:rPr lang="en-US" i="1" u="sng" dirty="0"/>
              <a:t>Packaging Can Do All That, Plus…</a:t>
            </a:r>
            <a:endParaRPr lang="en-US" dirty="0"/>
          </a:p>
        </p:txBody>
      </p:sp>
    </p:spTree>
    <p:extLst>
      <p:ext uri="{BB962C8B-B14F-4D97-AF65-F5344CB8AC3E}">
        <p14:creationId xmlns:p14="http://schemas.microsoft.com/office/powerpoint/2010/main" val="325868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577542-6886-4ADD-B630-708BE5EBE852}"/>
              </a:ext>
            </a:extLst>
          </p:cNvPr>
          <p:cNvSpPr txBox="1">
            <a:spLocks/>
          </p:cNvSpPr>
          <p:nvPr/>
        </p:nvSpPr>
        <p:spPr>
          <a:xfrm>
            <a:off x="1542871" y="1622353"/>
            <a:ext cx="9131978" cy="4733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b="1" dirty="0" err="1">
                <a:latin typeface="Courier New" panose="02070309020205020404" pitchFamily="49" charset="0"/>
                <a:cs typeface="Courier New" panose="02070309020205020404" pitchFamily="49" charset="0"/>
              </a:rPr>
              <a:t>distutils</a:t>
            </a:r>
            <a:r>
              <a:rPr lang="en-US" sz="3200" dirty="0">
                <a:cs typeface="Courier New" panose="02070309020205020404" pitchFamily="49" charset="0"/>
              </a:rPr>
              <a:t> &amp; </a:t>
            </a:r>
            <a:r>
              <a:rPr lang="en-US" b="1" dirty="0">
                <a:latin typeface="Courier New" panose="02070309020205020404" pitchFamily="49" charset="0"/>
                <a:cs typeface="Courier New" panose="02070309020205020404" pitchFamily="49" charset="0"/>
              </a:rPr>
              <a:t>setup.py</a:t>
            </a:r>
            <a:r>
              <a:rPr lang="en-US" sz="3200" dirty="0"/>
              <a:t>, low-level libraries (1.6)</a:t>
            </a:r>
          </a:p>
          <a:p>
            <a:pPr marL="0" indent="0">
              <a:lnSpc>
                <a:spcPct val="100000"/>
              </a:lnSpc>
              <a:spcBef>
                <a:spcPts val="1800"/>
              </a:spcBef>
              <a:buNone/>
            </a:pPr>
            <a:r>
              <a:rPr lang="en-US" sz="3200" dirty="0"/>
              <a:t>Python Package Index (</a:t>
            </a:r>
            <a:r>
              <a:rPr lang="en-US" sz="3200" dirty="0" err="1"/>
              <a:t>PyPI</a:t>
            </a:r>
            <a:r>
              <a:rPr lang="en-US" sz="3200" dirty="0"/>
              <a:t>) </a:t>
            </a:r>
            <a:r>
              <a:rPr lang="en-US" sz="2400" b="1" dirty="0">
                <a:latin typeface="Courier New" panose="02070309020205020404" pitchFamily="49" charset="0"/>
                <a:cs typeface="Courier New" panose="02070309020205020404" pitchFamily="49" charset="0"/>
                <a:hlinkClick r:id="rId3"/>
              </a:rPr>
              <a:t>https://pypi.python.org</a:t>
            </a:r>
            <a:endParaRPr lang="en-US" sz="2200" b="1" dirty="0">
              <a:latin typeface="Courier New" panose="02070309020205020404" pitchFamily="49" charset="0"/>
              <a:cs typeface="Courier New" panose="02070309020205020404" pitchFamily="49" charset="0"/>
            </a:endParaRPr>
          </a:p>
          <a:p>
            <a:pPr marL="0" indent="0">
              <a:lnSpc>
                <a:spcPct val="100000"/>
              </a:lnSpc>
              <a:spcBef>
                <a:spcPts val="1800"/>
              </a:spcBef>
              <a:buNone/>
            </a:pPr>
            <a:r>
              <a:rPr lang="en-US" sz="3200" dirty="0"/>
              <a:t>On top of </a:t>
            </a:r>
            <a:r>
              <a:rPr lang="en-US" sz="3200" dirty="0" err="1"/>
              <a:t>distutils</a:t>
            </a:r>
            <a:r>
              <a:rPr lang="en-US" sz="3200" dirty="0"/>
              <a:t>, add (2.4?)</a:t>
            </a:r>
          </a:p>
          <a:p>
            <a:pPr marL="346075" indent="-346075">
              <a:lnSpc>
                <a:spcPct val="100000"/>
              </a:lnSpc>
              <a:spcBef>
                <a:spcPts val="600"/>
              </a:spcBef>
            </a:pPr>
            <a:r>
              <a:rPr lang="en-US" b="1" dirty="0" err="1">
                <a:latin typeface="Courier New" panose="02070309020205020404" pitchFamily="49" charset="0"/>
                <a:cs typeface="Courier New" panose="02070309020205020404" pitchFamily="49" charset="0"/>
              </a:rPr>
              <a:t>setuptools</a:t>
            </a:r>
            <a:r>
              <a:rPr lang="en-US" sz="3200" dirty="0"/>
              <a:t>: dependencies, metadata</a:t>
            </a:r>
          </a:p>
          <a:p>
            <a:pPr marL="346075" indent="-346075">
              <a:lnSpc>
                <a:spcPct val="100000"/>
              </a:lnSpc>
              <a:spcBef>
                <a:spcPts val="600"/>
              </a:spcBef>
            </a:pPr>
            <a:r>
              <a:rPr lang="en-US" sz="3200" dirty="0"/>
              <a:t>“egg” binary format</a:t>
            </a:r>
          </a:p>
          <a:p>
            <a:pPr marL="346075" indent="-346075">
              <a:lnSpc>
                <a:spcPct val="100000"/>
              </a:lnSpc>
              <a:spcBef>
                <a:spcPts val="600"/>
              </a:spcBef>
            </a:pPr>
            <a:r>
              <a:rPr lang="en-US" b="1" dirty="0" err="1">
                <a:latin typeface="Courier New" panose="02070309020205020404" pitchFamily="49" charset="0"/>
                <a:cs typeface="Courier New" panose="02070309020205020404" pitchFamily="49" charset="0"/>
              </a:rPr>
              <a:t>easy_install</a:t>
            </a:r>
            <a:r>
              <a:rPr lang="en-US" sz="3200" dirty="0"/>
              <a:t>: main utility for packaging</a:t>
            </a:r>
          </a:p>
          <a:p>
            <a:pPr marL="0" indent="0" defTabSz="714375">
              <a:lnSpc>
                <a:spcPct val="100000"/>
              </a:lnSpc>
              <a:spcBef>
                <a:spcPts val="3000"/>
              </a:spcBef>
              <a:buNone/>
            </a:pPr>
            <a:r>
              <a:rPr lang="en-US" sz="4000" i="1" dirty="0"/>
              <a:t>		Problems &amp; missing features, so…</a:t>
            </a:r>
          </a:p>
        </p:txBody>
      </p:sp>
      <p:sp>
        <p:nvSpPr>
          <p:cNvPr id="2" name="Slide Number Placeholder 1">
            <a:extLst>
              <a:ext uri="{FF2B5EF4-FFF2-40B4-BE49-F238E27FC236}">
                <a16:creationId xmlns:a16="http://schemas.microsoft.com/office/drawing/2014/main" id="{974E2E5C-FE2C-4C3B-BEA6-6A057E2FD20C}"/>
              </a:ext>
            </a:extLst>
          </p:cNvPr>
          <p:cNvSpPr>
            <a:spLocks noGrp="1"/>
          </p:cNvSpPr>
          <p:nvPr>
            <p:ph type="sldNum" sz="quarter" idx="12"/>
          </p:nvPr>
        </p:nvSpPr>
        <p:spPr/>
        <p:txBody>
          <a:bodyPr/>
          <a:lstStyle/>
          <a:p>
            <a:fld id="{7394FAEC-4E23-4984-A709-9EA6364B3FB4}" type="slidenum">
              <a:rPr lang="en-US" smtClean="0"/>
              <a:t>14</a:t>
            </a:fld>
            <a:endParaRPr lang="en-US"/>
          </a:p>
        </p:txBody>
      </p:sp>
      <p:sp>
        <p:nvSpPr>
          <p:cNvPr id="5" name="Title 1">
            <a:extLst>
              <a:ext uri="{FF2B5EF4-FFF2-40B4-BE49-F238E27FC236}">
                <a16:creationId xmlns:a16="http://schemas.microsoft.com/office/drawing/2014/main" id="{21242B38-B4DF-4EA2-A9AB-752C14D3F3DB}"/>
              </a:ext>
            </a:extLst>
          </p:cNvPr>
          <p:cNvSpPr>
            <a:spLocks noGrp="1"/>
          </p:cNvSpPr>
          <p:nvPr>
            <p:ph type="title"/>
          </p:nvPr>
        </p:nvSpPr>
        <p:spPr>
          <a:xfrm>
            <a:off x="1384434" y="356135"/>
            <a:ext cx="9423132" cy="914399"/>
          </a:xfrm>
        </p:spPr>
        <p:txBody>
          <a:bodyPr>
            <a:noAutofit/>
          </a:bodyPr>
          <a:lstStyle/>
          <a:p>
            <a:pPr algn="ctr">
              <a:lnSpc>
                <a:spcPct val="110000"/>
              </a:lnSpc>
              <a:spcBef>
                <a:spcPts val="3000"/>
              </a:spcBef>
            </a:pPr>
            <a:r>
              <a:rPr lang="en-US" sz="4800" u="sng" dirty="0"/>
              <a:t>First Shot at Packaging</a:t>
            </a:r>
          </a:p>
        </p:txBody>
      </p:sp>
    </p:spTree>
    <p:extLst>
      <p:ext uri="{BB962C8B-B14F-4D97-AF65-F5344CB8AC3E}">
        <p14:creationId xmlns:p14="http://schemas.microsoft.com/office/powerpoint/2010/main" val="167534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819E-6F79-43D5-AAF8-7AF69D4E7874}"/>
              </a:ext>
            </a:extLst>
          </p:cNvPr>
          <p:cNvSpPr>
            <a:spLocks noGrp="1"/>
          </p:cNvSpPr>
          <p:nvPr>
            <p:ph type="title"/>
          </p:nvPr>
        </p:nvSpPr>
        <p:spPr>
          <a:xfrm>
            <a:off x="609600" y="376814"/>
            <a:ext cx="10972800" cy="1149927"/>
          </a:xfrm>
        </p:spPr>
        <p:txBody>
          <a:bodyPr>
            <a:normAutofit/>
          </a:bodyPr>
          <a:lstStyle/>
          <a:p>
            <a:pPr algn="ctr"/>
            <a:r>
              <a:rPr lang="en-US" sz="5400" u="sng" dirty="0"/>
              <a:t>Fixes by Individuals &amp; Ad-Hoc Groups</a:t>
            </a:r>
          </a:p>
        </p:txBody>
      </p:sp>
      <p:sp>
        <p:nvSpPr>
          <p:cNvPr id="3" name="Content Placeholder 2">
            <a:extLst>
              <a:ext uri="{FF2B5EF4-FFF2-40B4-BE49-F238E27FC236}">
                <a16:creationId xmlns:a16="http://schemas.microsoft.com/office/drawing/2014/main" id="{2BD07ABF-3B36-48C5-9AEF-7A30E82C53D1}"/>
              </a:ext>
            </a:extLst>
          </p:cNvPr>
          <p:cNvSpPr>
            <a:spLocks noGrp="1"/>
          </p:cNvSpPr>
          <p:nvPr>
            <p:ph idx="1"/>
          </p:nvPr>
        </p:nvSpPr>
        <p:spPr>
          <a:xfrm>
            <a:off x="1520575" y="1832544"/>
            <a:ext cx="9144000" cy="4648642"/>
          </a:xfrm>
        </p:spPr>
        <p:txBody>
          <a:bodyPr>
            <a:noAutofit/>
          </a:bodyPr>
          <a:lstStyle/>
          <a:p>
            <a:pPr marL="0" indent="0">
              <a:lnSpc>
                <a:spcPct val="100000"/>
              </a:lnSpc>
              <a:spcBef>
                <a:spcPts val="0"/>
              </a:spcBef>
              <a:buNone/>
            </a:pPr>
            <a:r>
              <a:rPr lang="en-US" sz="3600" dirty="0"/>
              <a:t>Low Level Libraries:</a:t>
            </a:r>
          </a:p>
          <a:p>
            <a:pPr marL="461963" indent="-461963">
              <a:lnSpc>
                <a:spcPct val="100000"/>
              </a:lnSpc>
              <a:spcBef>
                <a:spcPts val="0"/>
              </a:spcBef>
            </a:pPr>
            <a:r>
              <a:rPr lang="en-US" b="1" dirty="0" err="1">
                <a:latin typeface="Courier New" panose="02070309020205020404" pitchFamily="49" charset="0"/>
                <a:cs typeface="Courier New" panose="02070309020205020404" pitchFamily="49" charset="0"/>
              </a:rPr>
              <a:t>Setuptools</a:t>
            </a:r>
            <a:r>
              <a:rPr lang="en-US" sz="3600" dirty="0"/>
              <a:t>, </a:t>
            </a:r>
            <a:r>
              <a:rPr lang="en-US" b="1" dirty="0">
                <a:latin typeface="Courier New" panose="02070309020205020404" pitchFamily="49" charset="0"/>
                <a:cs typeface="Courier New" panose="02070309020205020404" pitchFamily="49" charset="0"/>
              </a:rPr>
              <a:t>Distribute</a:t>
            </a:r>
            <a:r>
              <a:rPr lang="en-US" sz="3600" dirty="0"/>
              <a:t>, </a:t>
            </a:r>
            <a:r>
              <a:rPr lang="en-US" b="1" dirty="0">
                <a:latin typeface="Courier New" panose="02070309020205020404" pitchFamily="49" charset="0"/>
                <a:cs typeface="Courier New" panose="02070309020205020404" pitchFamily="49" charset="0"/>
              </a:rPr>
              <a:t>Distutils2</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2800"/>
              </a:spcBef>
              <a:buNone/>
            </a:pPr>
            <a:r>
              <a:rPr lang="en-US" sz="3600" dirty="0"/>
              <a:t>Virtual Environments:</a:t>
            </a:r>
          </a:p>
          <a:p>
            <a:pPr marL="461963" indent="-461963">
              <a:lnSpc>
                <a:spcPct val="100000"/>
              </a:lnSpc>
              <a:spcBef>
                <a:spcPts val="0"/>
              </a:spcBef>
            </a:pPr>
            <a:r>
              <a:rPr lang="en-US" b="1" dirty="0" err="1">
                <a:latin typeface="Courier New" panose="02070309020205020404" pitchFamily="49" charset="0"/>
                <a:cs typeface="Courier New" panose="02070309020205020404" pitchFamily="49" charset="0"/>
              </a:rPr>
              <a:t>venv</a:t>
            </a:r>
            <a:r>
              <a:rPr lang="en-US" sz="3600" dirty="0"/>
              <a:t>, </a:t>
            </a:r>
            <a:r>
              <a:rPr lang="en-US" b="1" dirty="0" err="1">
                <a:latin typeface="Courier New" panose="02070309020205020404" pitchFamily="49" charset="0"/>
                <a:cs typeface="Courier New" panose="02070309020205020404" pitchFamily="49" charset="0"/>
              </a:rPr>
              <a:t>pyenv</a:t>
            </a:r>
            <a:r>
              <a:rPr lang="en-US" sz="3600" dirty="0"/>
              <a:t>, </a:t>
            </a:r>
            <a:r>
              <a:rPr lang="en-US" b="1" dirty="0" err="1">
                <a:latin typeface="Courier New" panose="02070309020205020404" pitchFamily="49" charset="0"/>
                <a:cs typeface="Courier New" panose="02070309020205020404" pitchFamily="49" charset="0"/>
              </a:rPr>
              <a:t>virtualenv</a:t>
            </a:r>
            <a:r>
              <a:rPr lang="en-US" sz="3600" dirty="0"/>
              <a:t>, </a:t>
            </a:r>
            <a:r>
              <a:rPr lang="en-US" b="1" dirty="0" err="1">
                <a:latin typeface="Courier New" panose="02070309020205020404" pitchFamily="49" charset="0"/>
                <a:cs typeface="Courier New" panose="02070309020205020404" pitchFamily="49" charset="0"/>
              </a:rPr>
              <a:t>virtualenvwrapper</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2800"/>
              </a:spcBef>
              <a:buNone/>
            </a:pPr>
            <a:r>
              <a:rPr lang="en-US" b="1" dirty="0">
                <a:latin typeface="Courier New" panose="02070309020205020404" pitchFamily="49" charset="0"/>
                <a:cs typeface="Courier New" panose="02070309020205020404" pitchFamily="49" charset="0"/>
              </a:rPr>
              <a:t>Buildout</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2800"/>
              </a:spcBef>
              <a:buNone/>
            </a:pPr>
            <a:r>
              <a:rPr lang="en-US" sz="3600" i="1" dirty="0"/>
              <a:t>Confusion!  Design problems!  Clashing egos!</a:t>
            </a:r>
          </a:p>
        </p:txBody>
      </p:sp>
      <p:sp>
        <p:nvSpPr>
          <p:cNvPr id="4" name="Slide Number Placeholder 3">
            <a:extLst>
              <a:ext uri="{FF2B5EF4-FFF2-40B4-BE49-F238E27FC236}">
                <a16:creationId xmlns:a16="http://schemas.microsoft.com/office/drawing/2014/main" id="{9C1C6CB8-7878-4643-BE21-541485400199}"/>
              </a:ext>
            </a:extLst>
          </p:cNvPr>
          <p:cNvSpPr>
            <a:spLocks noGrp="1"/>
          </p:cNvSpPr>
          <p:nvPr>
            <p:ph type="sldNum" sz="quarter" idx="12"/>
          </p:nvPr>
        </p:nvSpPr>
        <p:spPr/>
        <p:txBody>
          <a:bodyPr/>
          <a:lstStyle/>
          <a:p>
            <a:fld id="{7394FAEC-4E23-4984-A709-9EA6364B3FB4}" type="slidenum">
              <a:rPr lang="en-US" smtClean="0"/>
              <a:t>15</a:t>
            </a:fld>
            <a:endParaRPr lang="en-US"/>
          </a:p>
        </p:txBody>
      </p:sp>
    </p:spTree>
    <p:extLst>
      <p:ext uri="{BB962C8B-B14F-4D97-AF65-F5344CB8AC3E}">
        <p14:creationId xmlns:p14="http://schemas.microsoft.com/office/powerpoint/2010/main" val="273961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956521" y="1350759"/>
            <a:ext cx="10397279" cy="5086986"/>
          </a:xfrm>
        </p:spPr>
        <p:txBody>
          <a:bodyPr>
            <a:noAutofit/>
          </a:bodyPr>
          <a:lstStyle/>
          <a:p>
            <a:pPr marL="0" indent="0">
              <a:spcBef>
                <a:spcPts val="1800"/>
              </a:spcBef>
              <a:buNone/>
            </a:pPr>
            <a:r>
              <a:rPr lang="en-US" sz="3600" dirty="0"/>
              <a:t>Packaging managed by</a:t>
            </a:r>
            <a:endParaRPr lang="en-US" sz="3600" dirty="0">
              <a:solidFill>
                <a:srgbClr val="FF0000"/>
              </a:solidFill>
            </a:endParaRPr>
          </a:p>
          <a:p>
            <a:pPr marL="339725" indent="-339725">
              <a:spcBef>
                <a:spcPts val="1800"/>
              </a:spcBef>
            </a:pPr>
            <a:r>
              <a:rPr lang="en-US" sz="3600" dirty="0"/>
              <a:t>Python Packaging Authority (</a:t>
            </a:r>
            <a:r>
              <a:rPr lang="en-US" sz="3600" dirty="0" err="1"/>
              <a:t>PyPA</a:t>
            </a:r>
            <a:r>
              <a:rPr lang="en-US" sz="3600" dirty="0"/>
              <a:t>), </a:t>
            </a:r>
            <a:r>
              <a:rPr lang="en-US" sz="3200" b="1" dirty="0">
                <a:latin typeface="Courier New" panose="02070309020205020404" pitchFamily="49" charset="0"/>
                <a:cs typeface="Courier New" panose="02070309020205020404" pitchFamily="49" charset="0"/>
                <a:hlinkClick r:id="rId3"/>
              </a:rPr>
              <a:t>www.pypa.io</a:t>
            </a:r>
            <a:endParaRPr lang="en-US" sz="3600" b="1" dirty="0">
              <a:latin typeface="Courier New" panose="02070309020205020404" pitchFamily="49" charset="0"/>
              <a:cs typeface="Courier New" panose="02070309020205020404" pitchFamily="49" charset="0"/>
            </a:endParaRPr>
          </a:p>
          <a:p>
            <a:pPr marL="339725" indent="-339725">
              <a:spcBef>
                <a:spcPts val="1800"/>
              </a:spcBef>
            </a:pPr>
            <a:r>
              <a:rPr lang="en-US" sz="3600" dirty="0"/>
              <a:t>Python Packaging User Guide	</a:t>
            </a:r>
            <a:r>
              <a:rPr lang="en-US" b="1" dirty="0">
                <a:latin typeface="Courier New" panose="02070309020205020404" pitchFamily="49" charset="0"/>
                <a:cs typeface="Courier New" panose="02070309020205020404" pitchFamily="49" charset="0"/>
                <a:hlinkClick r:id="rId4"/>
              </a:rPr>
              <a:t>https://packaging.python.org</a:t>
            </a:r>
            <a:endParaRPr lang="en-US" sz="3600" b="1" dirty="0">
              <a:latin typeface="Courier New" panose="02070309020205020404" pitchFamily="49" charset="0"/>
              <a:cs typeface="Courier New" panose="02070309020205020404" pitchFamily="49" charset="0"/>
            </a:endParaRPr>
          </a:p>
          <a:p>
            <a:pPr marL="0" lvl="1" indent="0">
              <a:spcBef>
                <a:spcPts val="3600"/>
              </a:spcBef>
              <a:buNone/>
            </a:pPr>
            <a:r>
              <a:rPr lang="en-US" sz="3600" dirty="0" err="1"/>
              <a:t>PyCon</a:t>
            </a:r>
            <a:r>
              <a:rPr lang="en-US" sz="3600" dirty="0"/>
              <a:t> 2017 “Python packaging without complication”:</a:t>
            </a:r>
            <a:br>
              <a:rPr lang="en-US" sz="3600" dirty="0"/>
            </a:br>
            <a:r>
              <a:rPr lang="en-US" sz="3600" dirty="0"/>
              <a:t>	</a:t>
            </a:r>
            <a:r>
              <a:rPr lang="en-US" sz="3000" b="1" dirty="0">
                <a:latin typeface="Courier New" panose="02070309020205020404" pitchFamily="49" charset="0"/>
                <a:cs typeface="Courier New" panose="02070309020205020404" pitchFamily="49" charset="0"/>
                <a:hlinkClick r:id="rId5"/>
              </a:rPr>
              <a:t>www.youtube.com/watch?v=qOH-h-EKKac</a:t>
            </a:r>
            <a:endParaRPr lang="en-US" sz="3000" b="1" dirty="0">
              <a:latin typeface="Courier New" panose="02070309020205020404" pitchFamily="49" charset="0"/>
              <a:cs typeface="Courier New" panose="02070309020205020404" pitchFamily="49" charset="0"/>
            </a:endParaRPr>
          </a:p>
          <a:p>
            <a:pPr marL="0" indent="0" algn="ctr">
              <a:spcBef>
                <a:spcPts val="3600"/>
              </a:spcBef>
              <a:buNone/>
            </a:pPr>
            <a:r>
              <a:rPr lang="en-US" sz="3600" i="1" dirty="0"/>
              <a:t>Warning: obsolete info about packaging everywhere!</a:t>
            </a:r>
            <a:endParaRPr lang="en-US" sz="3600" dirty="0"/>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16</a:t>
            </a:fld>
            <a:endParaRPr lang="en-US"/>
          </a:p>
        </p:txBody>
      </p:sp>
      <p:sp>
        <p:nvSpPr>
          <p:cNvPr id="4" name="Title 1">
            <a:extLst>
              <a:ext uri="{FF2B5EF4-FFF2-40B4-BE49-F238E27FC236}">
                <a16:creationId xmlns:a16="http://schemas.microsoft.com/office/drawing/2014/main" id="{5ABC052F-9943-4A83-988C-387B28BC0A77}"/>
              </a:ext>
            </a:extLst>
          </p:cNvPr>
          <p:cNvSpPr>
            <a:spLocks noGrp="1"/>
          </p:cNvSpPr>
          <p:nvPr>
            <p:ph type="title"/>
          </p:nvPr>
        </p:nvSpPr>
        <p:spPr>
          <a:xfrm>
            <a:off x="637484" y="219317"/>
            <a:ext cx="10917032" cy="1028700"/>
          </a:xfrm>
        </p:spPr>
        <p:txBody>
          <a:bodyPr>
            <a:normAutofit/>
          </a:bodyPr>
          <a:lstStyle/>
          <a:p>
            <a:pPr algn="ctr"/>
            <a:r>
              <a:rPr lang="en-US" sz="5400" u="sng" dirty="0"/>
              <a:t>Packaging Today</a:t>
            </a:r>
            <a:r>
              <a:rPr lang="en-US" dirty="0"/>
              <a:t> (1/3)  </a:t>
            </a:r>
            <a:r>
              <a:rPr lang="en-US" sz="5400" dirty="0"/>
              <a:t>  </a:t>
            </a:r>
            <a:r>
              <a:rPr lang="en-US" sz="5400" u="sng" dirty="0">
                <a:solidFill>
                  <a:srgbClr val="FF0000"/>
                </a:solidFill>
              </a:rPr>
              <a:t>The Big Slide!</a:t>
            </a:r>
            <a:endParaRPr lang="en-US" sz="5400" u="sng" dirty="0"/>
          </a:p>
        </p:txBody>
      </p:sp>
    </p:spTree>
    <p:extLst>
      <p:ext uri="{BB962C8B-B14F-4D97-AF65-F5344CB8AC3E}">
        <p14:creationId xmlns:p14="http://schemas.microsoft.com/office/powerpoint/2010/main" val="91363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1722265" y="1898361"/>
            <a:ext cx="8747470" cy="3941589"/>
          </a:xfrm>
        </p:spPr>
        <p:txBody>
          <a:bodyPr>
            <a:noAutofit/>
          </a:bodyPr>
          <a:lstStyle/>
          <a:p>
            <a:pPr marL="230188" indent="-230188">
              <a:lnSpc>
                <a:spcPct val="100000"/>
              </a:lnSpc>
              <a:spcBef>
                <a:spcPts val="3600"/>
              </a:spcBef>
              <a:buNone/>
            </a:pPr>
            <a:r>
              <a:rPr lang="en-US" sz="3200" b="1" dirty="0">
                <a:latin typeface="Courier New" panose="02070309020205020404" pitchFamily="49" charset="0"/>
                <a:cs typeface="Courier New" panose="02070309020205020404" pitchFamily="49" charset="0"/>
              </a:rPr>
              <a:t>pip</a:t>
            </a:r>
            <a:r>
              <a:rPr lang="en-US" sz="3600" dirty="0"/>
              <a:t>, not </a:t>
            </a:r>
            <a:r>
              <a:rPr lang="en-US" sz="3200" b="1" dirty="0" err="1">
                <a:latin typeface="Courier New" panose="02070309020205020404" pitchFamily="49" charset="0"/>
                <a:cs typeface="Courier New" panose="02070309020205020404" pitchFamily="49" charset="0"/>
              </a:rPr>
              <a:t>easy_install</a:t>
            </a:r>
            <a:endParaRPr lang="en-US" sz="3600" dirty="0"/>
          </a:p>
          <a:p>
            <a:pPr marL="230188" indent="-230188">
              <a:lnSpc>
                <a:spcPct val="100000"/>
              </a:lnSpc>
              <a:spcBef>
                <a:spcPts val="3600"/>
              </a:spcBef>
              <a:buNone/>
            </a:pPr>
            <a:r>
              <a:rPr lang="en-US" sz="3600" dirty="0"/>
              <a:t>Wheel file </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whl</a:t>
            </a:r>
            <a:r>
              <a:rPr lang="en-US" sz="3600" dirty="0"/>
              <a:t>), not egg</a:t>
            </a:r>
          </a:p>
          <a:p>
            <a:pPr marL="0" indent="0">
              <a:lnSpc>
                <a:spcPct val="100000"/>
              </a:lnSpc>
              <a:spcBef>
                <a:spcPts val="3600"/>
              </a:spcBef>
              <a:buNone/>
            </a:pPr>
            <a:r>
              <a:rPr lang="en-US" sz="3600" dirty="0"/>
              <a:t>Using </a:t>
            </a:r>
            <a:r>
              <a:rPr lang="en-US" sz="3200" b="1" dirty="0" err="1">
                <a:latin typeface="Courier New" panose="02070309020205020404" pitchFamily="49" charset="0"/>
                <a:cs typeface="Courier New" panose="02070309020205020404" pitchFamily="49" charset="0"/>
              </a:rPr>
              <a:t>setuptools</a:t>
            </a:r>
            <a:r>
              <a:rPr lang="en-US" sz="3600" dirty="0"/>
              <a:t> &amp; </a:t>
            </a:r>
            <a:r>
              <a:rPr lang="en-US" sz="3200" b="1" dirty="0">
                <a:latin typeface="Courier New" panose="02070309020205020404" pitchFamily="49" charset="0"/>
                <a:cs typeface="Courier New" panose="02070309020205020404" pitchFamily="49" charset="0"/>
              </a:rPr>
              <a:t>setup.py</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3600"/>
              </a:spcBef>
              <a:buNone/>
            </a:pPr>
            <a:r>
              <a:rPr lang="en-US" sz="3200" b="1" dirty="0" err="1">
                <a:latin typeface="Courier New" panose="02070309020205020404" pitchFamily="49" charset="0"/>
                <a:cs typeface="Courier New" panose="02070309020205020404" pitchFamily="49" charset="0"/>
              </a:rPr>
              <a:t>Distutils</a:t>
            </a:r>
            <a:r>
              <a:rPr lang="en-US" sz="3600" dirty="0"/>
              <a:t> being absorbed into </a:t>
            </a:r>
            <a:r>
              <a:rPr lang="en-US" sz="3200" b="1" dirty="0" err="1">
                <a:latin typeface="Courier New" panose="02070309020205020404" pitchFamily="49" charset="0"/>
                <a:cs typeface="Courier New" panose="02070309020205020404" pitchFamily="49" charset="0"/>
              </a:rPr>
              <a:t>setuptools</a:t>
            </a:r>
            <a:endParaRPr lang="en-US" sz="3600" b="1"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17</a:t>
            </a:fld>
            <a:endParaRPr lang="en-US"/>
          </a:p>
        </p:txBody>
      </p:sp>
      <p:sp>
        <p:nvSpPr>
          <p:cNvPr id="4" name="Title 1">
            <a:extLst>
              <a:ext uri="{FF2B5EF4-FFF2-40B4-BE49-F238E27FC236}">
                <a16:creationId xmlns:a16="http://schemas.microsoft.com/office/drawing/2014/main" id="{A4B2BC7F-E8FE-4A66-9947-AA60919C8007}"/>
              </a:ext>
            </a:extLst>
          </p:cNvPr>
          <p:cNvSpPr>
            <a:spLocks noGrp="1"/>
          </p:cNvSpPr>
          <p:nvPr>
            <p:ph type="title"/>
          </p:nvPr>
        </p:nvSpPr>
        <p:spPr>
          <a:xfrm>
            <a:off x="2429164" y="309418"/>
            <a:ext cx="7333672" cy="1028700"/>
          </a:xfrm>
        </p:spPr>
        <p:txBody>
          <a:bodyPr>
            <a:normAutofit/>
          </a:bodyPr>
          <a:lstStyle/>
          <a:p>
            <a:pPr algn="ctr"/>
            <a:r>
              <a:rPr lang="en-US" sz="5400" u="sng" dirty="0"/>
              <a:t>Packaging Today</a:t>
            </a:r>
            <a:r>
              <a:rPr lang="en-US" dirty="0"/>
              <a:t> (2/3)</a:t>
            </a:r>
          </a:p>
        </p:txBody>
      </p:sp>
    </p:spTree>
    <p:extLst>
      <p:ext uri="{BB962C8B-B14F-4D97-AF65-F5344CB8AC3E}">
        <p14:creationId xmlns:p14="http://schemas.microsoft.com/office/powerpoint/2010/main" val="145051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1362364" y="1543338"/>
            <a:ext cx="9467272" cy="4627418"/>
          </a:xfrm>
        </p:spPr>
        <p:txBody>
          <a:bodyPr>
            <a:noAutofit/>
          </a:bodyPr>
          <a:lstStyle/>
          <a:p>
            <a:pPr marL="0" indent="0" algn="ctr">
              <a:lnSpc>
                <a:spcPct val="100000"/>
              </a:lnSpc>
              <a:spcBef>
                <a:spcPts val="3000"/>
              </a:spcBef>
              <a:buNone/>
            </a:pPr>
            <a:r>
              <a:rPr lang="en-US" sz="4400" dirty="0"/>
              <a:t>3 Types of wheels:</a:t>
            </a:r>
          </a:p>
          <a:p>
            <a:pPr marL="461963" indent="-461963">
              <a:lnSpc>
                <a:spcPct val="100000"/>
              </a:lnSpc>
              <a:spcBef>
                <a:spcPts val="3000"/>
              </a:spcBef>
            </a:pPr>
            <a:r>
              <a:rPr lang="en-US" sz="3600" dirty="0"/>
              <a:t>“Universal”: python only, for both 2.x  </a:t>
            </a:r>
            <a:r>
              <a:rPr lang="en-US" sz="3600" b="1" i="1" u="sng" dirty="0"/>
              <a:t>AND</a:t>
            </a:r>
            <a:r>
              <a:rPr lang="en-US" sz="3600" dirty="0"/>
              <a:t>  3.x</a:t>
            </a:r>
          </a:p>
          <a:p>
            <a:pPr marL="461963" indent="-461963">
              <a:lnSpc>
                <a:spcPct val="100000"/>
              </a:lnSpc>
              <a:spcBef>
                <a:spcPts val="3000"/>
              </a:spcBef>
            </a:pPr>
            <a:r>
              <a:rPr lang="en-US" sz="3600" dirty="0"/>
              <a:t>“Pure Python”: python only, for 2.x  </a:t>
            </a:r>
            <a:r>
              <a:rPr lang="en-US" sz="3600" b="1" i="1" u="sng" dirty="0"/>
              <a:t>XOR</a:t>
            </a:r>
            <a:r>
              <a:rPr lang="en-US" sz="3600" dirty="0"/>
              <a:t>  3.x</a:t>
            </a:r>
          </a:p>
          <a:p>
            <a:pPr marL="461963" indent="-461963">
              <a:lnSpc>
                <a:spcPct val="100000"/>
              </a:lnSpc>
              <a:spcBef>
                <a:spcPts val="3000"/>
              </a:spcBef>
            </a:pPr>
            <a:r>
              <a:rPr lang="en-US" sz="3600" dirty="0"/>
              <a:t>“Platform”: extension written in C</a:t>
            </a:r>
            <a:br>
              <a:rPr lang="en-US" sz="3600" dirty="0"/>
            </a:br>
            <a:r>
              <a:rPr lang="en-US" sz="3200" dirty="0"/>
              <a:t>(one wheel file per supported platform,</a:t>
            </a:r>
            <a:br>
              <a:rPr lang="en-US" sz="3200" dirty="0"/>
            </a:br>
            <a:r>
              <a:rPr lang="en-US" sz="3200" dirty="0"/>
              <a:t>for one python version)</a:t>
            </a:r>
            <a:endParaRPr lang="en-US" sz="3600" dirty="0"/>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18</a:t>
            </a:fld>
            <a:endParaRPr lang="en-US"/>
          </a:p>
        </p:txBody>
      </p:sp>
      <p:sp>
        <p:nvSpPr>
          <p:cNvPr id="4" name="Title 1">
            <a:extLst>
              <a:ext uri="{FF2B5EF4-FFF2-40B4-BE49-F238E27FC236}">
                <a16:creationId xmlns:a16="http://schemas.microsoft.com/office/drawing/2014/main" id="{A4B2BC7F-E8FE-4A66-9947-AA60919C8007}"/>
              </a:ext>
            </a:extLst>
          </p:cNvPr>
          <p:cNvSpPr>
            <a:spLocks noGrp="1"/>
          </p:cNvSpPr>
          <p:nvPr>
            <p:ph type="title"/>
          </p:nvPr>
        </p:nvSpPr>
        <p:spPr>
          <a:xfrm>
            <a:off x="1524000" y="350982"/>
            <a:ext cx="9153236" cy="1006763"/>
          </a:xfrm>
        </p:spPr>
        <p:txBody>
          <a:bodyPr>
            <a:normAutofit/>
          </a:bodyPr>
          <a:lstStyle/>
          <a:p>
            <a:pPr algn="ctr"/>
            <a:r>
              <a:rPr lang="en-US" sz="5400" u="sng" dirty="0"/>
              <a:t>Packaging Today</a:t>
            </a:r>
            <a:r>
              <a:rPr lang="en-US" dirty="0"/>
              <a:t> (3/3)</a:t>
            </a:r>
          </a:p>
        </p:txBody>
      </p:sp>
    </p:spTree>
    <p:extLst>
      <p:ext uri="{BB962C8B-B14F-4D97-AF65-F5344CB8AC3E}">
        <p14:creationId xmlns:p14="http://schemas.microsoft.com/office/powerpoint/2010/main" val="112027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198E-478C-4042-BB75-66E0B85C74DB}"/>
              </a:ext>
            </a:extLst>
          </p:cNvPr>
          <p:cNvSpPr>
            <a:spLocks noGrp="1"/>
          </p:cNvSpPr>
          <p:nvPr>
            <p:ph type="title"/>
          </p:nvPr>
        </p:nvSpPr>
        <p:spPr>
          <a:xfrm>
            <a:off x="973059" y="1356013"/>
            <a:ext cx="10245882" cy="786823"/>
          </a:xfrm>
        </p:spPr>
        <p:txBody>
          <a:bodyPr>
            <a:normAutofit/>
          </a:bodyPr>
          <a:lstStyle/>
          <a:p>
            <a:pPr marL="914400" indent="-914400">
              <a:lnSpc>
                <a:spcPct val="100000"/>
              </a:lnSpc>
              <a:spcBef>
                <a:spcPts val="0"/>
              </a:spcBef>
            </a:pPr>
            <a:r>
              <a:rPr lang="en-US" u="sng" dirty="0"/>
              <a:t>Use </a:t>
            </a:r>
            <a:r>
              <a:rPr lang="en-US" b="1" u="sng" dirty="0" err="1">
                <a:latin typeface="Courier New" panose="02070309020205020404" pitchFamily="49" charset="0"/>
                <a:cs typeface="Courier New" panose="02070309020205020404" pitchFamily="49" charset="0"/>
              </a:rPr>
              <a:t>sys.path</a:t>
            </a:r>
            <a:r>
              <a:rPr lang="en-US" u="sng" dirty="0"/>
              <a:t>, Not </a:t>
            </a:r>
            <a:r>
              <a:rPr lang="en-US" b="1" u="sng" dirty="0">
                <a:latin typeface="Courier New" panose="02070309020205020404" pitchFamily="49" charset="0"/>
                <a:cs typeface="Courier New" panose="02070309020205020404" pitchFamily="49" charset="0"/>
              </a:rPr>
              <a:t>PYTHONPATH</a:t>
            </a:r>
            <a:r>
              <a:rPr lang="en-US" i="1" u="sng" dirty="0">
                <a:latin typeface="Courier New" panose="02070309020205020404" pitchFamily="49" charset="0"/>
                <a:cs typeface="Courier New" panose="02070309020205020404" pitchFamily="49" charset="0"/>
              </a:rPr>
              <a:t> </a:t>
            </a:r>
            <a:r>
              <a:rPr lang="en-US" u="sng" dirty="0"/>
              <a:t>(1.6+)</a:t>
            </a:r>
          </a:p>
        </p:txBody>
      </p:sp>
      <p:sp>
        <p:nvSpPr>
          <p:cNvPr id="3" name="Content Placeholder 2">
            <a:extLst>
              <a:ext uri="{FF2B5EF4-FFF2-40B4-BE49-F238E27FC236}">
                <a16:creationId xmlns:a16="http://schemas.microsoft.com/office/drawing/2014/main" id="{F81D4AA6-769A-42AC-914D-DBBB3AA4228E}"/>
              </a:ext>
            </a:extLst>
          </p:cNvPr>
          <p:cNvSpPr>
            <a:spLocks noGrp="1"/>
          </p:cNvSpPr>
          <p:nvPr>
            <p:ph idx="1"/>
          </p:nvPr>
        </p:nvSpPr>
        <p:spPr>
          <a:xfrm>
            <a:off x="1530016" y="3166006"/>
            <a:ext cx="9131968" cy="2224141"/>
          </a:xfrm>
        </p:spPr>
        <p:txBody>
          <a:bodyPr>
            <a:noAutofit/>
          </a:bodyPr>
          <a:lstStyle/>
          <a:p>
            <a:pPr marL="0" lvl="0" indent="0">
              <a:lnSpc>
                <a:spcPct val="100000"/>
              </a:lnSpc>
              <a:spcBef>
                <a:spcPts val="0"/>
              </a:spcBef>
              <a:buNone/>
            </a:pPr>
            <a:r>
              <a:rPr lang="en-US" sz="4600" b="1" dirty="0">
                <a:latin typeface="Courier New" panose="02070309020205020404" pitchFamily="49" charset="0"/>
                <a:cs typeface="Courier New" panose="02070309020205020404" pitchFamily="49" charset="0"/>
              </a:rPr>
              <a:t>site</a:t>
            </a:r>
            <a:r>
              <a:rPr lang="en-US" sz="4600" i="1" dirty="0"/>
              <a:t> </a:t>
            </a:r>
            <a:r>
              <a:rPr lang="en-US" sz="4600" dirty="0"/>
              <a:t>module constructs </a:t>
            </a:r>
            <a:r>
              <a:rPr lang="en-US" sz="4600" b="1" dirty="0" err="1">
                <a:latin typeface="Courier New" panose="02070309020205020404" pitchFamily="49" charset="0"/>
                <a:cs typeface="Courier New" panose="02070309020205020404" pitchFamily="49" charset="0"/>
              </a:rPr>
              <a:t>sys.path</a:t>
            </a:r>
            <a:endParaRPr lang="en-US" sz="4600" b="1" dirty="0">
              <a:latin typeface="Courier New" panose="02070309020205020404" pitchFamily="49" charset="0"/>
              <a:cs typeface="Courier New" panose="02070309020205020404" pitchFamily="49" charset="0"/>
            </a:endParaRPr>
          </a:p>
          <a:p>
            <a:pPr marL="0" indent="0">
              <a:lnSpc>
                <a:spcPct val="100000"/>
              </a:lnSpc>
              <a:spcBef>
                <a:spcPts val="4800"/>
              </a:spcBef>
              <a:buNone/>
            </a:pPr>
            <a:r>
              <a:rPr lang="en-US" sz="4600" dirty="0"/>
              <a:t>More info in </a:t>
            </a:r>
            <a:r>
              <a:rPr lang="en-US" sz="4600" b="1" dirty="0">
                <a:latin typeface="Courier New" panose="02070309020205020404" pitchFamily="49" charset="0"/>
                <a:cs typeface="Courier New" panose="02070309020205020404" pitchFamily="49" charset="0"/>
              </a:rPr>
              <a:t>site</a:t>
            </a:r>
            <a:r>
              <a:rPr lang="en-US" sz="4600" dirty="0">
                <a:latin typeface="Calibri" panose="020F0502020204030204" pitchFamily="34" charset="0"/>
                <a:cs typeface="Calibri" panose="020F0502020204030204" pitchFamily="34" charset="0"/>
              </a:rPr>
              <a:t> module docs</a:t>
            </a:r>
          </a:p>
        </p:txBody>
      </p:sp>
      <p:sp>
        <p:nvSpPr>
          <p:cNvPr id="4" name="Slide Number Placeholder 3">
            <a:extLst>
              <a:ext uri="{FF2B5EF4-FFF2-40B4-BE49-F238E27FC236}">
                <a16:creationId xmlns:a16="http://schemas.microsoft.com/office/drawing/2014/main" id="{2F9FFC8D-7F51-4439-969E-3E44252FD9B6}"/>
              </a:ext>
            </a:extLst>
          </p:cNvPr>
          <p:cNvSpPr>
            <a:spLocks noGrp="1"/>
          </p:cNvSpPr>
          <p:nvPr>
            <p:ph type="sldNum" sz="quarter" idx="12"/>
          </p:nvPr>
        </p:nvSpPr>
        <p:spPr/>
        <p:txBody>
          <a:bodyPr/>
          <a:lstStyle/>
          <a:p>
            <a:fld id="{7394FAEC-4E23-4984-A709-9EA6364B3FB4}" type="slidenum">
              <a:rPr lang="en-US" smtClean="0"/>
              <a:t>19</a:t>
            </a:fld>
            <a:endParaRPr lang="en-US"/>
          </a:p>
        </p:txBody>
      </p:sp>
    </p:spTree>
    <p:extLst>
      <p:ext uri="{BB962C8B-B14F-4D97-AF65-F5344CB8AC3E}">
        <p14:creationId xmlns:p14="http://schemas.microsoft.com/office/powerpoint/2010/main" val="138233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8A23-4C37-415F-94E1-88A897733AE4}"/>
              </a:ext>
            </a:extLst>
          </p:cNvPr>
          <p:cNvSpPr>
            <a:spLocks noGrp="1"/>
          </p:cNvSpPr>
          <p:nvPr>
            <p:ph type="title"/>
          </p:nvPr>
        </p:nvSpPr>
        <p:spPr>
          <a:xfrm>
            <a:off x="1524000" y="528060"/>
            <a:ext cx="9116291" cy="685800"/>
          </a:xfrm>
        </p:spPr>
        <p:txBody>
          <a:bodyPr>
            <a:noAutofit/>
          </a:bodyPr>
          <a:lstStyle/>
          <a:p>
            <a:pPr algn="ctr">
              <a:lnSpc>
                <a:spcPct val="100000"/>
              </a:lnSpc>
            </a:pPr>
            <a:r>
              <a:rPr lang="en-US" sz="4800" u="sng" dirty="0"/>
              <a:t>Giving Your Code to Someone</a:t>
            </a:r>
            <a:r>
              <a:rPr lang="en-US" dirty="0"/>
              <a:t> (1/2)</a:t>
            </a:r>
          </a:p>
        </p:txBody>
      </p:sp>
      <p:sp>
        <p:nvSpPr>
          <p:cNvPr id="3" name="Content Placeholder 2">
            <a:extLst>
              <a:ext uri="{FF2B5EF4-FFF2-40B4-BE49-F238E27FC236}">
                <a16:creationId xmlns:a16="http://schemas.microsoft.com/office/drawing/2014/main" id="{140466D7-E9F0-434B-9EE3-85EB849AD73D}"/>
              </a:ext>
            </a:extLst>
          </p:cNvPr>
          <p:cNvSpPr>
            <a:spLocks noGrp="1"/>
          </p:cNvSpPr>
          <p:nvPr>
            <p:ph idx="1"/>
          </p:nvPr>
        </p:nvSpPr>
        <p:spPr>
          <a:xfrm>
            <a:off x="2083047" y="1772907"/>
            <a:ext cx="7998196" cy="4289091"/>
          </a:xfrm>
        </p:spPr>
        <p:txBody>
          <a:bodyPr>
            <a:noAutofit/>
          </a:bodyPr>
          <a:lstStyle/>
          <a:p>
            <a:pPr marL="0" indent="0" algn="ctr">
              <a:lnSpc>
                <a:spcPct val="100000"/>
              </a:lnSpc>
              <a:spcBef>
                <a:spcPts val="1200"/>
              </a:spcBef>
              <a:buNone/>
            </a:pPr>
            <a:r>
              <a:rPr lang="en-US" sz="4000" i="1" u="sng" dirty="0"/>
              <a:t>The Hard Way (for them):</a:t>
            </a:r>
          </a:p>
          <a:p>
            <a:pPr marL="742950" indent="-742950">
              <a:lnSpc>
                <a:spcPct val="100000"/>
              </a:lnSpc>
              <a:spcBef>
                <a:spcPts val="1200"/>
              </a:spcBef>
              <a:buFont typeface="+mj-lt"/>
              <a:buAutoNum type="arabicPeriod"/>
            </a:pPr>
            <a:r>
              <a:rPr lang="en-US" sz="3600" dirty="0"/>
              <a:t>Throw N python files over cube wall</a:t>
            </a:r>
          </a:p>
          <a:p>
            <a:pPr marL="742950" lvl="0" indent="-742950">
              <a:lnSpc>
                <a:spcPct val="100000"/>
              </a:lnSpc>
              <a:spcBef>
                <a:spcPts val="1200"/>
              </a:spcBef>
              <a:buFont typeface="+mj-lt"/>
              <a:buAutoNum type="arabicPeriod"/>
            </a:pPr>
            <a:r>
              <a:rPr lang="en-US" sz="3600" dirty="0"/>
              <a:t>“Lunch time, </a:t>
            </a:r>
            <a:r>
              <a:rPr lang="en-US" sz="3600" dirty="0" err="1"/>
              <a:t>gotta</a:t>
            </a:r>
            <a:r>
              <a:rPr lang="en-US" sz="3600" dirty="0"/>
              <a:t> run!”</a:t>
            </a:r>
          </a:p>
          <a:p>
            <a:pPr marL="0" lvl="0" indent="0">
              <a:lnSpc>
                <a:spcPct val="100000"/>
              </a:lnSpc>
              <a:spcBef>
                <a:spcPts val="1200"/>
              </a:spcBef>
              <a:buNone/>
            </a:pPr>
            <a:r>
              <a:rPr lang="en-US" sz="3600" dirty="0"/>
              <a:t>No README or instructions</a:t>
            </a:r>
          </a:p>
          <a:p>
            <a:pPr marL="0" lvl="0" indent="0">
              <a:lnSpc>
                <a:spcPct val="100000"/>
              </a:lnSpc>
              <a:spcBef>
                <a:spcPts val="1200"/>
              </a:spcBef>
              <a:buNone/>
            </a:pPr>
            <a:r>
              <a:rPr lang="en-US" sz="3600" dirty="0"/>
              <a:t>No idea if other libraries required</a:t>
            </a:r>
          </a:p>
          <a:p>
            <a:pPr marL="0" lvl="0" indent="0">
              <a:lnSpc>
                <a:spcPct val="100000"/>
              </a:lnSpc>
              <a:spcBef>
                <a:spcPts val="1200"/>
              </a:spcBef>
              <a:buNone/>
            </a:pPr>
            <a:r>
              <a:rPr lang="en-US" sz="3600" dirty="0"/>
              <a:t>What versions of other libraries?</a:t>
            </a:r>
          </a:p>
        </p:txBody>
      </p:sp>
      <p:sp>
        <p:nvSpPr>
          <p:cNvPr id="4" name="Slide Number Placeholder 3">
            <a:extLst>
              <a:ext uri="{FF2B5EF4-FFF2-40B4-BE49-F238E27FC236}">
                <a16:creationId xmlns:a16="http://schemas.microsoft.com/office/drawing/2014/main" id="{000A244D-E12E-493B-81E4-E03725BBE7A4}"/>
              </a:ext>
            </a:extLst>
          </p:cNvPr>
          <p:cNvSpPr>
            <a:spLocks noGrp="1"/>
          </p:cNvSpPr>
          <p:nvPr>
            <p:ph type="sldNum" sz="quarter" idx="12"/>
          </p:nvPr>
        </p:nvSpPr>
        <p:spPr/>
        <p:txBody>
          <a:bodyPr/>
          <a:lstStyle/>
          <a:p>
            <a:fld id="{7394FAEC-4E23-4984-A709-9EA6364B3FB4}" type="slidenum">
              <a:rPr lang="en-US" smtClean="0"/>
              <a:t>2</a:t>
            </a:fld>
            <a:endParaRPr lang="en-US"/>
          </a:p>
        </p:txBody>
      </p:sp>
    </p:spTree>
    <p:extLst>
      <p:ext uri="{BB962C8B-B14F-4D97-AF65-F5344CB8AC3E}">
        <p14:creationId xmlns:p14="http://schemas.microsoft.com/office/powerpoint/2010/main" val="684376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901700" y="254000"/>
            <a:ext cx="10388600" cy="975786"/>
          </a:xfrm>
        </p:spPr>
        <p:txBody>
          <a:bodyPr>
            <a:normAutofit/>
          </a:bodyPr>
          <a:lstStyle/>
          <a:p>
            <a:pPr algn="ctr"/>
            <a:r>
              <a:rPr lang="en-US" sz="5400" dirty="0"/>
              <a:t>Using pip </a:t>
            </a:r>
            <a:r>
              <a:rPr lang="en-US" dirty="0"/>
              <a:t>(1/5)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1530849" y="2003100"/>
            <a:ext cx="9154275" cy="4062153"/>
          </a:xfrm>
        </p:spPr>
        <p:txBody>
          <a:bodyPr>
            <a:noAutofit/>
          </a:bodyPr>
          <a:lstStyle/>
          <a:p>
            <a:pPr marL="0" indent="0">
              <a:spcBef>
                <a:spcPts val="3000"/>
              </a:spcBef>
              <a:buNone/>
            </a:pPr>
            <a:r>
              <a:rPr lang="en-US" sz="3600" dirty="0"/>
              <a:t>pip reference: </a:t>
            </a:r>
            <a:r>
              <a:rPr lang="en-US" sz="2600" b="1" dirty="0">
                <a:latin typeface="Courier New" panose="02070309020205020404" pitchFamily="49" charset="0"/>
                <a:cs typeface="Courier New" panose="02070309020205020404" pitchFamily="49" charset="0"/>
                <a:hlinkClick r:id="rId2"/>
              </a:rPr>
              <a:t>https://pip.pypa.io/en/stable/</a:t>
            </a:r>
            <a:endParaRPr lang="en-US" sz="2600" b="1" dirty="0">
              <a:latin typeface="Courier New" panose="02070309020205020404" pitchFamily="49" charset="0"/>
              <a:cs typeface="Courier New" panose="02070309020205020404" pitchFamily="49" charset="0"/>
            </a:endParaRPr>
          </a:p>
          <a:p>
            <a:pPr marL="0" indent="0">
              <a:spcBef>
                <a:spcPts val="3000"/>
              </a:spcBef>
              <a:buNone/>
            </a:pPr>
            <a:r>
              <a:rPr lang="en-US" sz="3600" dirty="0"/>
              <a:t>Verify that python &amp; pip work:</a:t>
            </a:r>
            <a:br>
              <a:rPr lang="en-US" sz="3600" dirty="0"/>
            </a:br>
            <a:r>
              <a:rPr lang="en-US" sz="3200" b="1" dirty="0">
                <a:latin typeface="Courier New" panose="02070309020205020404" pitchFamily="49" charset="0"/>
                <a:cs typeface="Courier New" panose="02070309020205020404" pitchFamily="49" charset="0"/>
              </a:rPr>
              <a:t>python --version</a:t>
            </a:r>
            <a:br>
              <a:rPr lang="en-US" sz="3600" dirty="0"/>
            </a:br>
            <a:r>
              <a:rPr lang="en-US" sz="3200" b="1" dirty="0">
                <a:latin typeface="Courier New" panose="02070309020205020404" pitchFamily="49" charset="0"/>
                <a:cs typeface="Courier New" panose="02070309020205020404" pitchFamily="49" charset="0"/>
              </a:rPr>
              <a:t>pip --version</a:t>
            </a:r>
            <a:endParaRPr lang="en-US" sz="3600" b="1" dirty="0">
              <a:latin typeface="Courier New" panose="02070309020205020404" pitchFamily="49" charset="0"/>
              <a:cs typeface="Courier New" panose="02070309020205020404" pitchFamily="49" charset="0"/>
            </a:endParaRPr>
          </a:p>
          <a:p>
            <a:pPr marL="0" indent="0">
              <a:spcBef>
                <a:spcPts val="3000"/>
              </a:spcBef>
              <a:buNone/>
            </a:pPr>
            <a:r>
              <a:rPr lang="en-US" sz="3600" dirty="0"/>
              <a:t>If pip is not installed:</a:t>
            </a:r>
            <a:br>
              <a:rPr lang="en-US" sz="3600" dirty="0"/>
            </a:br>
            <a:r>
              <a:rPr lang="en-US" sz="3200" b="1" dirty="0">
                <a:latin typeface="Courier New" panose="02070309020205020404" pitchFamily="49" charset="0"/>
                <a:cs typeface="Courier New" panose="02070309020205020404" pitchFamily="49" charset="0"/>
              </a:rPr>
              <a:t>python -m </a:t>
            </a:r>
            <a:r>
              <a:rPr lang="en-US" sz="3200" b="1" dirty="0" err="1">
                <a:latin typeface="Courier New" panose="02070309020205020404" pitchFamily="49" charset="0"/>
                <a:cs typeface="Courier New" panose="02070309020205020404" pitchFamily="49" charset="0"/>
              </a:rPr>
              <a:t>ensurepip</a:t>
            </a:r>
            <a:r>
              <a:rPr lang="en-US" sz="3200" b="1" dirty="0">
                <a:latin typeface="Courier New" panose="02070309020205020404" pitchFamily="49" charset="0"/>
                <a:cs typeface="Courier New" panose="02070309020205020404" pitchFamily="49" charset="0"/>
              </a:rPr>
              <a:t> --default-pip</a:t>
            </a:r>
            <a:endParaRPr lang="en-US" sz="3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20</a:t>
            </a:fld>
            <a:endParaRPr lang="en-US" dirty="0"/>
          </a:p>
        </p:txBody>
      </p:sp>
    </p:spTree>
    <p:extLst>
      <p:ext uri="{BB962C8B-B14F-4D97-AF65-F5344CB8AC3E}">
        <p14:creationId xmlns:p14="http://schemas.microsoft.com/office/powerpoint/2010/main" val="2328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237407"/>
            <a:ext cx="10515600" cy="1038802"/>
          </a:xfrm>
        </p:spPr>
        <p:txBody>
          <a:bodyPr>
            <a:normAutofit/>
          </a:bodyPr>
          <a:lstStyle/>
          <a:p>
            <a:pPr algn="ctr"/>
            <a:r>
              <a:rPr lang="en-US" sz="5400" dirty="0"/>
              <a:t>Using pip</a:t>
            </a:r>
            <a:r>
              <a:rPr lang="en-US" dirty="0"/>
              <a:t> (2/5)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2679127" y="1760685"/>
            <a:ext cx="6833745" cy="4238907"/>
          </a:xfrm>
        </p:spPr>
        <p:txBody>
          <a:bodyPr>
            <a:noAutofit/>
          </a:bodyPr>
          <a:lstStyle/>
          <a:p>
            <a:pPr marL="0" indent="0">
              <a:spcBef>
                <a:spcPts val="4200"/>
              </a:spcBef>
              <a:buNone/>
            </a:pPr>
            <a:r>
              <a:rPr lang="en-US" sz="3600" dirty="0"/>
              <a:t>Install latest version of </a:t>
            </a:r>
            <a:r>
              <a:rPr lang="en-US" b="1" dirty="0" err="1">
                <a:latin typeface="Courier New" panose="02070309020205020404" pitchFamily="49" charset="0"/>
                <a:cs typeface="Courier New" panose="02070309020205020404" pitchFamily="49" charset="0"/>
              </a:rPr>
              <a:t>projectX</a:t>
            </a:r>
            <a:br>
              <a:rPr lang="en-US" sz="3600" dirty="0"/>
            </a:br>
            <a:r>
              <a:rPr lang="en-US" b="1" dirty="0">
                <a:latin typeface="Courier New" panose="02070309020205020404" pitchFamily="49" charset="0"/>
                <a:cs typeface="Courier New" panose="02070309020205020404" pitchFamily="49" charset="0"/>
              </a:rPr>
              <a:t>pip install </a:t>
            </a:r>
            <a:r>
              <a:rPr lang="en-US" b="1" dirty="0" err="1">
                <a:latin typeface="Courier New" panose="02070309020205020404" pitchFamily="49" charset="0"/>
                <a:cs typeface="Courier New" panose="02070309020205020404" pitchFamily="49" charset="0"/>
              </a:rPr>
              <a:t>projectX</a:t>
            </a:r>
            <a:endParaRPr lang="en-US" sz="3600" b="1" dirty="0">
              <a:latin typeface="Courier New" panose="02070309020205020404" pitchFamily="49" charset="0"/>
              <a:cs typeface="Courier New" panose="02070309020205020404" pitchFamily="49" charset="0"/>
            </a:endParaRPr>
          </a:p>
          <a:p>
            <a:pPr marL="0" indent="0">
              <a:spcBef>
                <a:spcPts val="4200"/>
              </a:spcBef>
              <a:buNone/>
            </a:pPr>
            <a:r>
              <a:rPr lang="en-US" sz="3600" dirty="0"/>
              <a:t>Install specific version of </a:t>
            </a:r>
            <a:r>
              <a:rPr lang="en-US" b="1" dirty="0" err="1">
                <a:latin typeface="Courier New" panose="02070309020205020404" pitchFamily="49" charset="0"/>
                <a:cs typeface="Courier New" panose="02070309020205020404" pitchFamily="49" charset="0"/>
              </a:rPr>
              <a:t>projectX</a:t>
            </a:r>
            <a:br>
              <a:rPr lang="en-US" sz="3600" dirty="0"/>
            </a:br>
            <a:r>
              <a:rPr lang="en-US" b="1" dirty="0">
                <a:latin typeface="Courier New" panose="02070309020205020404" pitchFamily="49" charset="0"/>
                <a:cs typeface="Courier New" panose="02070309020205020404" pitchFamily="49" charset="0"/>
              </a:rPr>
              <a:t>pip install ‘</a:t>
            </a:r>
            <a:r>
              <a:rPr lang="en-US" b="1" dirty="0" err="1">
                <a:latin typeface="Courier New" panose="02070309020205020404" pitchFamily="49" charset="0"/>
                <a:cs typeface="Courier New" panose="02070309020205020404" pitchFamily="49" charset="0"/>
              </a:rPr>
              <a:t>projectX</a:t>
            </a:r>
            <a:r>
              <a:rPr lang="en-US" b="1" dirty="0">
                <a:latin typeface="Courier New" panose="02070309020205020404" pitchFamily="49" charset="0"/>
                <a:cs typeface="Courier New" panose="02070309020205020404" pitchFamily="49" charset="0"/>
              </a:rPr>
              <a:t>==5.6’</a:t>
            </a:r>
          </a:p>
          <a:p>
            <a:pPr marL="0" indent="0">
              <a:spcBef>
                <a:spcPts val="4200"/>
              </a:spcBef>
              <a:buNone/>
            </a:pPr>
            <a:r>
              <a:rPr lang="en-US" sz="3600" dirty="0"/>
              <a:t>Upgrade to current version</a:t>
            </a:r>
            <a:br>
              <a:rPr lang="en-US" sz="3600" dirty="0"/>
            </a:br>
            <a:r>
              <a:rPr lang="en-US" b="1" dirty="0">
                <a:latin typeface="Courier New" panose="02070309020205020404" pitchFamily="49" charset="0"/>
                <a:cs typeface="Courier New" panose="02070309020205020404" pitchFamily="49" charset="0"/>
              </a:rPr>
              <a:t>pip install --upgrade </a:t>
            </a:r>
            <a:r>
              <a:rPr lang="en-US" b="1" dirty="0" err="1">
                <a:latin typeface="Courier New" panose="02070309020205020404" pitchFamily="49" charset="0"/>
                <a:cs typeface="Courier New" panose="02070309020205020404" pitchFamily="49" charset="0"/>
              </a:rPr>
              <a:t>projectX</a:t>
            </a:r>
            <a:endParaRPr lang="en-US" sz="3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21</a:t>
            </a:fld>
            <a:endParaRPr lang="en-US"/>
          </a:p>
        </p:txBody>
      </p:sp>
    </p:spTree>
    <p:extLst>
      <p:ext uri="{BB962C8B-B14F-4D97-AF65-F5344CB8AC3E}">
        <p14:creationId xmlns:p14="http://schemas.microsoft.com/office/powerpoint/2010/main" val="200507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4776" y="350223"/>
            <a:ext cx="10515600" cy="833755"/>
          </a:xfrm>
        </p:spPr>
        <p:txBody>
          <a:bodyPr>
            <a:normAutofit/>
          </a:bodyPr>
          <a:lstStyle/>
          <a:p>
            <a:pPr algn="ctr"/>
            <a:r>
              <a:rPr lang="en-US" sz="5400" dirty="0"/>
              <a:t>Using pip</a:t>
            </a:r>
            <a:r>
              <a:rPr lang="en-US" dirty="0"/>
              <a:t> (3/5)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2393880" y="1665948"/>
            <a:ext cx="7397392" cy="4560217"/>
          </a:xfrm>
        </p:spPr>
        <p:txBody>
          <a:bodyPr>
            <a:noAutofit/>
          </a:bodyPr>
          <a:lstStyle/>
          <a:p>
            <a:pPr marL="0" indent="0">
              <a:spcBef>
                <a:spcPts val="3000"/>
              </a:spcBef>
              <a:buNone/>
            </a:pPr>
            <a:r>
              <a:rPr lang="en-US" sz="3600" dirty="0"/>
              <a:t>Can install from URL that’s not </a:t>
            </a:r>
            <a:r>
              <a:rPr lang="en-US" sz="3600" dirty="0" err="1"/>
              <a:t>PyPI</a:t>
            </a:r>
            <a:endParaRPr lang="en-US" sz="3600" dirty="0"/>
          </a:p>
          <a:p>
            <a:pPr marL="0" indent="0">
              <a:spcBef>
                <a:spcPts val="3000"/>
              </a:spcBef>
              <a:buNone/>
            </a:pPr>
            <a:r>
              <a:rPr lang="en-US" sz="3600" dirty="0"/>
              <a:t>Install from local source</a:t>
            </a:r>
            <a:br>
              <a:rPr lang="en-US" sz="3600" dirty="0"/>
            </a:br>
            <a:r>
              <a:rPr lang="en-US" sz="3200" b="1" dirty="0">
                <a:latin typeface="Courier New" panose="02070309020205020404" pitchFamily="49" charset="0"/>
                <a:cs typeface="Courier New" panose="02070309020205020404" pitchFamily="49" charset="0"/>
              </a:rPr>
              <a:t>pip install /path/to/source</a:t>
            </a:r>
            <a:endParaRPr lang="en-US" sz="3600" b="1" dirty="0">
              <a:latin typeface="Courier New" panose="02070309020205020404" pitchFamily="49" charset="0"/>
              <a:cs typeface="Courier New" panose="02070309020205020404" pitchFamily="49" charset="0"/>
            </a:endParaRPr>
          </a:p>
          <a:p>
            <a:pPr marL="0" indent="0">
              <a:spcBef>
                <a:spcPts val="3000"/>
              </a:spcBef>
              <a:buNone/>
            </a:pPr>
            <a:r>
              <a:rPr lang="en-US" sz="3600" dirty="0"/>
              <a:t>Download without installing</a:t>
            </a:r>
            <a:br>
              <a:rPr lang="en-US" sz="3600" dirty="0"/>
            </a:br>
            <a:r>
              <a:rPr lang="en-US" sz="3200" b="1" dirty="0">
                <a:latin typeface="Courier New" panose="02070309020205020404" pitchFamily="49" charset="0"/>
                <a:cs typeface="Courier New" panose="02070309020205020404" pitchFamily="49" charset="0"/>
              </a:rPr>
              <a:t>pip download </a:t>
            </a:r>
            <a:r>
              <a:rPr lang="en-US" sz="3200" b="1" dirty="0" err="1">
                <a:latin typeface="Courier New" panose="02070309020205020404" pitchFamily="49" charset="0"/>
                <a:cs typeface="Courier New" panose="02070309020205020404" pitchFamily="49" charset="0"/>
              </a:rPr>
              <a:t>projectX</a:t>
            </a:r>
            <a:endParaRPr lang="en-US" sz="3600" b="1" dirty="0">
              <a:latin typeface="Courier New" panose="02070309020205020404" pitchFamily="49" charset="0"/>
              <a:cs typeface="Courier New" panose="02070309020205020404" pitchFamily="49" charset="0"/>
            </a:endParaRPr>
          </a:p>
          <a:p>
            <a:pPr marL="0" indent="0">
              <a:spcBef>
                <a:spcPts val="3000"/>
              </a:spcBef>
              <a:buNone/>
            </a:pPr>
            <a:r>
              <a:rPr lang="en-US" sz="3600" dirty="0"/>
              <a:t>Uninstall</a:t>
            </a:r>
            <a:br>
              <a:rPr lang="en-US" sz="3600" dirty="0"/>
            </a:br>
            <a:r>
              <a:rPr lang="en-US" sz="3200" b="1" dirty="0">
                <a:latin typeface="Courier New" panose="02070309020205020404" pitchFamily="49" charset="0"/>
                <a:cs typeface="Courier New" panose="02070309020205020404" pitchFamily="49" charset="0"/>
              </a:rPr>
              <a:t>pip uninstall </a:t>
            </a:r>
            <a:r>
              <a:rPr lang="en-US" sz="3200" b="1" dirty="0" err="1">
                <a:latin typeface="Courier New" panose="02070309020205020404" pitchFamily="49" charset="0"/>
                <a:cs typeface="Courier New" panose="02070309020205020404" pitchFamily="49" charset="0"/>
              </a:rPr>
              <a:t>projectX</a:t>
            </a:r>
            <a:endParaRPr lang="en-US" sz="3600" dirty="0"/>
          </a:p>
          <a:p>
            <a:pPr marL="0" indent="0">
              <a:spcBef>
                <a:spcPts val="3000"/>
              </a:spcBef>
              <a:buNone/>
            </a:pPr>
            <a:endParaRPr lang="en-US" sz="3600" dirty="0"/>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22</a:t>
            </a:fld>
            <a:endParaRPr lang="en-US"/>
          </a:p>
        </p:txBody>
      </p:sp>
    </p:spTree>
    <p:extLst>
      <p:ext uri="{BB962C8B-B14F-4D97-AF65-F5344CB8AC3E}">
        <p14:creationId xmlns:p14="http://schemas.microsoft.com/office/powerpoint/2010/main" val="303603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833755"/>
          </a:xfrm>
        </p:spPr>
        <p:txBody>
          <a:bodyPr>
            <a:normAutofit/>
          </a:bodyPr>
          <a:lstStyle/>
          <a:p>
            <a:pPr algn="ctr"/>
            <a:r>
              <a:rPr lang="en-US" sz="5400" dirty="0"/>
              <a:t>Using pip</a:t>
            </a:r>
            <a:r>
              <a:rPr lang="en-US" dirty="0"/>
              <a:t> (4/5)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2076149" y="1517826"/>
            <a:ext cx="7829851" cy="4269516"/>
          </a:xfrm>
        </p:spPr>
        <p:txBody>
          <a:bodyPr>
            <a:noAutofit/>
          </a:bodyPr>
          <a:lstStyle/>
          <a:p>
            <a:pPr marL="0" indent="0">
              <a:spcBef>
                <a:spcPts val="3000"/>
              </a:spcBef>
              <a:buNone/>
            </a:pPr>
            <a:r>
              <a:rPr lang="en-US" sz="3600" dirty="0">
                <a:cs typeface="Courier New" panose="02070309020205020404" pitchFamily="49" charset="0"/>
              </a:rPr>
              <a:t>See list of installed packages (not </a:t>
            </a:r>
            <a:r>
              <a:rPr lang="en-US" sz="3600" dirty="0" err="1">
                <a:cs typeface="Courier New" panose="02070309020205020404" pitchFamily="49" charset="0"/>
              </a:rPr>
              <a:t>Std</a:t>
            </a:r>
            <a:r>
              <a:rPr lang="en-US" sz="3600" dirty="0">
                <a:cs typeface="Courier New" panose="02070309020205020404" pitchFamily="49" charset="0"/>
              </a:rPr>
              <a:t> Lib)</a:t>
            </a:r>
            <a:br>
              <a:rPr lang="en-US" b="1" dirty="0">
                <a:latin typeface="Courier New" panose="02070309020205020404" pitchFamily="49" charset="0"/>
                <a:cs typeface="Courier New" panose="02070309020205020404" pitchFamily="49" charset="0"/>
              </a:rPr>
            </a:br>
            <a:r>
              <a:rPr lang="en-US" sz="3200" b="1" dirty="0">
                <a:latin typeface="Courier New" panose="02070309020205020404" pitchFamily="49" charset="0"/>
                <a:cs typeface="Courier New" panose="02070309020205020404" pitchFamily="49" charset="0"/>
              </a:rPr>
              <a:t>pip list</a:t>
            </a:r>
            <a:endParaRPr lang="en-US" sz="4000" b="1" dirty="0">
              <a:latin typeface="Courier New" panose="02070309020205020404" pitchFamily="49" charset="0"/>
              <a:cs typeface="Courier New" panose="02070309020205020404" pitchFamily="49" charset="0"/>
            </a:endParaRPr>
          </a:p>
          <a:p>
            <a:pPr marL="0" indent="0">
              <a:spcBef>
                <a:spcPts val="3000"/>
              </a:spcBef>
              <a:buNone/>
            </a:pPr>
            <a:r>
              <a:rPr lang="en-US" sz="3600" dirty="0"/>
              <a:t>Show info about a particular package</a:t>
            </a:r>
            <a:br>
              <a:rPr lang="en-US" sz="3600" dirty="0"/>
            </a:br>
            <a:r>
              <a:rPr lang="en-US" b="1" dirty="0">
                <a:latin typeface="Courier New" panose="02070309020205020404" pitchFamily="49" charset="0"/>
                <a:cs typeface="Courier New" panose="02070309020205020404" pitchFamily="49" charset="0"/>
              </a:rPr>
              <a:t>pip show </a:t>
            </a:r>
            <a:r>
              <a:rPr lang="en-US" b="1" dirty="0" err="1">
                <a:latin typeface="Courier New" panose="02070309020205020404" pitchFamily="49" charset="0"/>
                <a:cs typeface="Courier New" panose="02070309020205020404" pitchFamily="49" charset="0"/>
              </a:rPr>
              <a:t>projectX</a:t>
            </a:r>
            <a:endParaRPr lang="en-US" sz="4000" b="1" dirty="0">
              <a:latin typeface="Courier New" panose="02070309020205020404" pitchFamily="49" charset="0"/>
              <a:cs typeface="Courier New" panose="02070309020205020404" pitchFamily="49" charset="0"/>
            </a:endParaRPr>
          </a:p>
          <a:p>
            <a:pPr marL="0" indent="0">
              <a:spcBef>
                <a:spcPts val="3000"/>
              </a:spcBef>
              <a:buNone/>
            </a:pPr>
            <a:r>
              <a:rPr lang="en-US" sz="3600" dirty="0"/>
              <a:t>Search </a:t>
            </a:r>
            <a:r>
              <a:rPr lang="en-US" sz="3600" dirty="0" err="1"/>
              <a:t>PyPI</a:t>
            </a:r>
            <a:r>
              <a:rPr lang="en-US" sz="3600" dirty="0"/>
              <a:t> for packages whose name</a:t>
            </a:r>
            <a:br>
              <a:rPr lang="en-US" sz="3600" dirty="0"/>
            </a:br>
            <a:r>
              <a:rPr lang="en-US" sz="3600" dirty="0"/>
              <a:t>or summary contains ‘kumquat’</a:t>
            </a:r>
            <a:br>
              <a:rPr lang="en-US" sz="3600" dirty="0"/>
            </a:br>
            <a:r>
              <a:rPr lang="en-US" b="1" dirty="0">
                <a:latin typeface="Courier New" panose="02070309020205020404" pitchFamily="49" charset="0"/>
                <a:cs typeface="Courier New" panose="02070309020205020404" pitchFamily="49" charset="0"/>
              </a:rPr>
              <a:t>pip search ‘kumquat’</a:t>
            </a:r>
            <a:endParaRPr lang="en-US" sz="4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23</a:t>
            </a:fld>
            <a:endParaRPr lang="en-US"/>
          </a:p>
        </p:txBody>
      </p:sp>
    </p:spTree>
    <p:extLst>
      <p:ext uri="{BB962C8B-B14F-4D97-AF65-F5344CB8AC3E}">
        <p14:creationId xmlns:p14="http://schemas.microsoft.com/office/powerpoint/2010/main" val="45159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833755"/>
          </a:xfrm>
        </p:spPr>
        <p:txBody>
          <a:bodyPr>
            <a:normAutofit/>
          </a:bodyPr>
          <a:lstStyle/>
          <a:p>
            <a:pPr algn="ctr"/>
            <a:r>
              <a:rPr lang="en-US" sz="5400" dirty="0"/>
              <a:t>Using pip</a:t>
            </a:r>
            <a:r>
              <a:rPr lang="en-US" dirty="0"/>
              <a:t> (5/5)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2733040" y="2240452"/>
            <a:ext cx="6888480" cy="2270588"/>
          </a:xfrm>
        </p:spPr>
        <p:txBody>
          <a:bodyPr>
            <a:noAutofit/>
          </a:bodyPr>
          <a:lstStyle/>
          <a:p>
            <a:pPr marL="0" indent="0">
              <a:spcBef>
                <a:spcPts val="4200"/>
              </a:spcBef>
              <a:buNone/>
            </a:pPr>
            <a:r>
              <a:rPr lang="en-US" sz="3200" dirty="0"/>
              <a:t>Install a list of packages: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pip install –r requirements.txt</a:t>
            </a:r>
          </a:p>
          <a:p>
            <a:pPr marL="0" indent="0">
              <a:spcBef>
                <a:spcPts val="4200"/>
              </a:spcBef>
              <a:buNone/>
            </a:pPr>
            <a:r>
              <a:rPr lang="en-US" sz="3200" dirty="0"/>
              <a:t>Generate a wheel file</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24</a:t>
            </a:fld>
            <a:endParaRPr lang="en-US" dirty="0"/>
          </a:p>
        </p:txBody>
      </p:sp>
    </p:spTree>
    <p:extLst>
      <p:ext uri="{BB962C8B-B14F-4D97-AF65-F5344CB8AC3E}">
        <p14:creationId xmlns:p14="http://schemas.microsoft.com/office/powerpoint/2010/main" val="352635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1038802"/>
          </a:xfrm>
        </p:spPr>
        <p:txBody>
          <a:bodyPr>
            <a:normAutofit/>
          </a:bodyPr>
          <a:lstStyle/>
          <a:p>
            <a:pPr algn="ctr"/>
            <a:r>
              <a:rPr lang="en-US" sz="5400" u="sng" dirty="0"/>
              <a:t>Virtual Environments</a:t>
            </a:r>
            <a:r>
              <a:rPr lang="en-US" dirty="0"/>
              <a:t> (1/5)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2015195" y="1854006"/>
            <a:ext cx="8161609" cy="3842667"/>
          </a:xfrm>
        </p:spPr>
        <p:txBody>
          <a:bodyPr>
            <a:noAutofit/>
          </a:bodyPr>
          <a:lstStyle/>
          <a:p>
            <a:pPr marL="0" indent="0">
              <a:spcBef>
                <a:spcPts val="3000"/>
              </a:spcBef>
              <a:buNone/>
            </a:pPr>
            <a:r>
              <a:rPr lang="en-US" sz="3600" dirty="0"/>
              <a:t>You have a working project</a:t>
            </a:r>
            <a:br>
              <a:rPr lang="en-US" sz="3600" dirty="0"/>
            </a:br>
            <a:r>
              <a:rPr lang="en-US" sz="3600" dirty="0"/>
              <a:t>with globally defined module X (version A)</a:t>
            </a:r>
          </a:p>
          <a:p>
            <a:pPr marL="0" indent="0">
              <a:spcBef>
                <a:spcPts val="3000"/>
              </a:spcBef>
              <a:buNone/>
            </a:pPr>
            <a:r>
              <a:rPr lang="en-US" sz="3600" dirty="0"/>
              <a:t>Add project &amp; incompatible version B of X</a:t>
            </a:r>
          </a:p>
          <a:p>
            <a:pPr marL="0" indent="0">
              <a:spcBef>
                <a:spcPts val="3000"/>
              </a:spcBef>
              <a:buNone/>
            </a:pPr>
            <a:r>
              <a:rPr lang="en-US" sz="3600" dirty="0"/>
              <a:t>First project now references Version B</a:t>
            </a:r>
          </a:p>
          <a:p>
            <a:pPr marL="0" indent="0">
              <a:spcBef>
                <a:spcPts val="3000"/>
              </a:spcBef>
              <a:buNone/>
            </a:pPr>
            <a:r>
              <a:rPr lang="en-US" sz="3600" dirty="0"/>
              <a:t>You just broke the first project</a:t>
            </a: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25</a:t>
            </a:fld>
            <a:endParaRPr lang="en-US"/>
          </a:p>
        </p:txBody>
      </p:sp>
    </p:spTree>
    <p:extLst>
      <p:ext uri="{BB962C8B-B14F-4D97-AF65-F5344CB8AC3E}">
        <p14:creationId xmlns:p14="http://schemas.microsoft.com/office/powerpoint/2010/main" val="3955081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1038802"/>
          </a:xfrm>
        </p:spPr>
        <p:txBody>
          <a:bodyPr>
            <a:normAutofit/>
          </a:bodyPr>
          <a:lstStyle/>
          <a:p>
            <a:pPr algn="ctr"/>
            <a:r>
              <a:rPr lang="en-US" sz="5400" u="sng" dirty="0"/>
              <a:t>Virtual Environments</a:t>
            </a:r>
            <a:r>
              <a:rPr lang="en-US" dirty="0"/>
              <a:t> (2/5)</a:t>
            </a:r>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956510" y="1825625"/>
            <a:ext cx="10278979" cy="3925470"/>
          </a:xfrm>
        </p:spPr>
        <p:txBody>
          <a:bodyPr>
            <a:normAutofit/>
          </a:bodyPr>
          <a:lstStyle/>
          <a:p>
            <a:pPr marL="0" indent="0">
              <a:spcBef>
                <a:spcPts val="2400"/>
              </a:spcBef>
              <a:buNone/>
            </a:pPr>
            <a:r>
              <a:rPr lang="en-US" sz="4000" dirty="0"/>
              <a:t>Virtual Environments completely isolate projects</a:t>
            </a:r>
          </a:p>
          <a:p>
            <a:pPr marL="1828800" indent="0">
              <a:spcBef>
                <a:spcPts val="4200"/>
              </a:spcBef>
              <a:buNone/>
            </a:pPr>
            <a:r>
              <a:rPr lang="en-US" sz="4000" dirty="0"/>
              <a:t>Each project has it’s own:</a:t>
            </a:r>
          </a:p>
          <a:p>
            <a:pPr marL="2290763" indent="-461963">
              <a:lnSpc>
                <a:spcPct val="110000"/>
              </a:lnSpc>
              <a:spcBef>
                <a:spcPts val="0"/>
              </a:spcBef>
            </a:pPr>
            <a:r>
              <a:rPr lang="en-US" sz="4000" dirty="0"/>
              <a:t>root directory</a:t>
            </a:r>
          </a:p>
          <a:p>
            <a:pPr marL="2290763" indent="-461963">
              <a:lnSpc>
                <a:spcPct val="110000"/>
              </a:lnSpc>
              <a:spcBef>
                <a:spcPts val="0"/>
              </a:spcBef>
            </a:pPr>
            <a:r>
              <a:rPr lang="en-US" sz="4000" dirty="0"/>
              <a:t>python version</a:t>
            </a:r>
          </a:p>
          <a:p>
            <a:pPr marL="2290763" indent="-461963">
              <a:lnSpc>
                <a:spcPct val="110000"/>
              </a:lnSpc>
              <a:spcBef>
                <a:spcPts val="0"/>
              </a:spcBef>
            </a:pPr>
            <a:r>
              <a:rPr lang="en-US" sz="4000" dirty="0"/>
              <a:t>Standard &amp; installed libraries</a:t>
            </a: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26</a:t>
            </a:fld>
            <a:endParaRPr lang="en-US"/>
          </a:p>
        </p:txBody>
      </p:sp>
    </p:spTree>
    <p:extLst>
      <p:ext uri="{BB962C8B-B14F-4D97-AF65-F5344CB8AC3E}">
        <p14:creationId xmlns:p14="http://schemas.microsoft.com/office/powerpoint/2010/main" val="39944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1038802"/>
          </a:xfrm>
        </p:spPr>
        <p:txBody>
          <a:bodyPr>
            <a:normAutofit/>
          </a:bodyPr>
          <a:lstStyle/>
          <a:p>
            <a:pPr algn="ctr"/>
            <a:r>
              <a:rPr lang="en-US" sz="5400" u="sng" dirty="0"/>
              <a:t>Virtual Environments</a:t>
            </a:r>
            <a:r>
              <a:rPr lang="en-US" dirty="0"/>
              <a:t> (3/5)</a:t>
            </a:r>
            <a:endParaRPr lang="en-US" u="sng" dirty="0"/>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1431691" y="1660312"/>
            <a:ext cx="9328618" cy="4439652"/>
          </a:xfrm>
        </p:spPr>
        <p:txBody>
          <a:bodyPr>
            <a:normAutofit lnSpcReduction="10000"/>
          </a:bodyPr>
          <a:lstStyle/>
          <a:p>
            <a:pPr marL="0" indent="0">
              <a:lnSpc>
                <a:spcPct val="120000"/>
              </a:lnSpc>
              <a:spcBef>
                <a:spcPts val="3600"/>
              </a:spcBef>
              <a:buNone/>
            </a:pPr>
            <a:r>
              <a:rPr lang="en-US" sz="2600" b="1" dirty="0" err="1">
                <a:latin typeface="Courier New" panose="02070309020205020404" pitchFamily="49" charset="0"/>
                <a:cs typeface="Courier New" panose="02070309020205020404" pitchFamily="49" charset="0"/>
              </a:rPr>
              <a:t>virtualenv</a:t>
            </a:r>
            <a:r>
              <a:rPr lang="en-US" sz="3600" dirty="0"/>
              <a:t> is first package to do virtual environs</a:t>
            </a:r>
          </a:p>
          <a:p>
            <a:pPr marL="0" indent="0">
              <a:lnSpc>
                <a:spcPct val="120000"/>
              </a:lnSpc>
              <a:spcBef>
                <a:spcPts val="3600"/>
              </a:spcBef>
              <a:buNone/>
            </a:pPr>
            <a:r>
              <a:rPr lang="en-US" sz="3600" dirty="0"/>
              <a:t>Not in Standard Library, owned by </a:t>
            </a:r>
            <a:r>
              <a:rPr lang="en-US" sz="3600" dirty="0" err="1"/>
              <a:t>PyPA</a:t>
            </a:r>
            <a:br>
              <a:rPr lang="en-US" sz="3600" dirty="0"/>
            </a:br>
            <a:r>
              <a:rPr lang="en-US" sz="3600" dirty="0"/>
              <a:t>Works with Python 2.x &amp; 3.x</a:t>
            </a:r>
          </a:p>
          <a:p>
            <a:pPr marL="0" indent="0">
              <a:lnSpc>
                <a:spcPct val="120000"/>
              </a:lnSpc>
              <a:spcBef>
                <a:spcPts val="3600"/>
              </a:spcBef>
              <a:buNone/>
            </a:pPr>
            <a:r>
              <a:rPr lang="en-US" sz="3000" b="1" dirty="0">
                <a:latin typeface="Courier New" panose="02070309020205020404" pitchFamily="49" charset="0"/>
                <a:cs typeface="Courier New" panose="02070309020205020404" pitchFamily="49" charset="0"/>
                <a:hlinkClick r:id="rId3"/>
              </a:rPr>
              <a:t>https://virtualenv.pypa.io/en/stable/</a:t>
            </a:r>
            <a:endParaRPr lang="en-US" sz="3000" b="1" dirty="0">
              <a:latin typeface="Courier New" panose="02070309020205020404" pitchFamily="49" charset="0"/>
              <a:cs typeface="Courier New" panose="02070309020205020404" pitchFamily="49" charset="0"/>
            </a:endParaRPr>
          </a:p>
          <a:p>
            <a:pPr marL="0" indent="0">
              <a:lnSpc>
                <a:spcPct val="120000"/>
              </a:lnSpc>
              <a:spcBef>
                <a:spcPts val="3600"/>
              </a:spcBef>
              <a:buNone/>
            </a:pPr>
            <a:r>
              <a:rPr lang="fr-FR" sz="2200" b="1" dirty="0" err="1">
                <a:latin typeface="Courier New" panose="02070309020205020404" pitchFamily="49" charset="0"/>
                <a:cs typeface="Courier New" panose="02070309020205020404" pitchFamily="49" charset="0"/>
              </a:rPr>
              <a:t>virtualenvwrapper</a:t>
            </a:r>
            <a:r>
              <a:rPr lang="fr-FR" sz="3500" dirty="0"/>
              <a:t> </a:t>
            </a:r>
            <a:r>
              <a:rPr lang="fr-FR" sz="3500" dirty="0" err="1"/>
              <a:t>is</a:t>
            </a:r>
            <a:r>
              <a:rPr lang="fr-FR" sz="3500" dirty="0"/>
              <a:t> a set of extensions to </a:t>
            </a:r>
            <a:r>
              <a:rPr lang="fr-FR" sz="2200" b="1" dirty="0" err="1">
                <a:latin typeface="Courier New" panose="02070309020205020404" pitchFamily="49" charset="0"/>
                <a:cs typeface="Courier New" panose="02070309020205020404" pitchFamily="49" charset="0"/>
              </a:rPr>
              <a:t>virtualenv</a:t>
            </a:r>
            <a:endParaRPr lang="fr-FR" sz="35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27</a:t>
            </a:fld>
            <a:endParaRPr lang="en-US"/>
          </a:p>
        </p:txBody>
      </p:sp>
    </p:spTree>
    <p:extLst>
      <p:ext uri="{BB962C8B-B14F-4D97-AF65-F5344CB8AC3E}">
        <p14:creationId xmlns:p14="http://schemas.microsoft.com/office/powerpoint/2010/main" val="4086399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1038802"/>
          </a:xfrm>
        </p:spPr>
        <p:txBody>
          <a:bodyPr>
            <a:normAutofit/>
          </a:bodyPr>
          <a:lstStyle/>
          <a:p>
            <a:pPr algn="ctr"/>
            <a:r>
              <a:rPr lang="en-US" sz="5400" u="sng" dirty="0"/>
              <a:t>Virtual Environments</a:t>
            </a:r>
            <a:r>
              <a:rPr lang="en-US" dirty="0"/>
              <a:t> (4/5)</a:t>
            </a:r>
            <a:endParaRPr lang="en-US" u="sng" dirty="0"/>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1779370" y="1648772"/>
            <a:ext cx="8633260" cy="4426908"/>
          </a:xfrm>
        </p:spPr>
        <p:txBody>
          <a:bodyPr>
            <a:noAutofit/>
          </a:bodyPr>
          <a:lstStyle/>
          <a:p>
            <a:pPr marL="0" indent="0">
              <a:lnSpc>
                <a:spcPct val="120000"/>
              </a:lnSpc>
              <a:spcBef>
                <a:spcPts val="2400"/>
              </a:spcBef>
              <a:buNone/>
            </a:pPr>
            <a:r>
              <a:rPr lang="en-US" sz="3200" b="1" dirty="0" err="1">
                <a:latin typeface="Courier New" panose="02070309020205020404" pitchFamily="49" charset="0"/>
                <a:cs typeface="Courier New" panose="02070309020205020404" pitchFamily="49" charset="0"/>
              </a:rPr>
              <a:t>venv</a:t>
            </a:r>
            <a:r>
              <a:rPr lang="en-US" sz="3200" dirty="0"/>
              <a:t> also creates virtual environments</a:t>
            </a:r>
          </a:p>
          <a:p>
            <a:pPr marL="0" indent="0">
              <a:lnSpc>
                <a:spcPct val="120000"/>
              </a:lnSpc>
              <a:spcBef>
                <a:spcPts val="2400"/>
              </a:spcBef>
              <a:buNone/>
            </a:pPr>
            <a:r>
              <a:rPr lang="en-US" sz="3200" dirty="0"/>
              <a:t>Modeled after </a:t>
            </a:r>
            <a:r>
              <a:rPr lang="en-US" sz="3200" b="1" dirty="0" err="1">
                <a:latin typeface="Courier New" panose="02070309020205020404" pitchFamily="49" charset="0"/>
                <a:cs typeface="Courier New" panose="02070309020205020404" pitchFamily="49" charset="0"/>
              </a:rPr>
              <a:t>virtualenv</a:t>
            </a:r>
            <a:br>
              <a:rPr lang="en-US" sz="3200" dirty="0"/>
            </a:br>
            <a:r>
              <a:rPr lang="en-US" sz="3200" dirty="0"/>
              <a:t>Added to Standard Library in 3.3, won’t work in 2.x</a:t>
            </a:r>
          </a:p>
          <a:p>
            <a:pPr marL="0" indent="0">
              <a:lnSpc>
                <a:spcPct val="120000"/>
              </a:lnSpc>
              <a:spcBef>
                <a:spcPts val="2400"/>
              </a:spcBef>
              <a:buNone/>
            </a:pPr>
            <a:r>
              <a:rPr lang="en-US" b="1" dirty="0">
                <a:latin typeface="Courier New" panose="02070309020205020404" pitchFamily="49" charset="0"/>
                <a:cs typeface="Courier New" panose="02070309020205020404" pitchFamily="49" charset="0"/>
                <a:hlinkClick r:id="rId3"/>
              </a:rPr>
              <a:t>https://docs.python.org</a:t>
            </a:r>
            <a:endParaRPr lang="en-US" b="1" dirty="0">
              <a:latin typeface="Courier New" panose="02070309020205020404" pitchFamily="49" charset="0"/>
              <a:cs typeface="Courier New" panose="02070309020205020404" pitchFamily="49" charset="0"/>
            </a:endParaRPr>
          </a:p>
          <a:p>
            <a:pPr marL="0" indent="0">
              <a:lnSpc>
                <a:spcPct val="120000"/>
              </a:lnSpc>
              <a:spcBef>
                <a:spcPts val="2400"/>
              </a:spcBef>
              <a:buNone/>
            </a:pPr>
            <a:r>
              <a:rPr lang="fr-FR" sz="3000" b="1" dirty="0" err="1">
                <a:latin typeface="Courier New" panose="02070309020205020404" pitchFamily="49" charset="0"/>
                <a:cs typeface="Courier New" panose="02070309020205020404" pitchFamily="49" charset="0"/>
              </a:rPr>
              <a:t>pyvenv</a:t>
            </a:r>
            <a:r>
              <a:rPr lang="fr-FR" sz="3000" dirty="0"/>
              <a:t> </a:t>
            </a:r>
            <a:r>
              <a:rPr lang="fr-FR" sz="3000" dirty="0" err="1"/>
              <a:t>is</a:t>
            </a:r>
            <a:r>
              <a:rPr lang="fr-FR" sz="3000" dirty="0"/>
              <a:t> a </a:t>
            </a:r>
            <a:r>
              <a:rPr lang="fr-FR" sz="3000" dirty="0" err="1"/>
              <a:t>wrapper</a:t>
            </a:r>
            <a:r>
              <a:rPr lang="fr-FR" sz="3000" dirty="0"/>
              <a:t> </a:t>
            </a:r>
            <a:r>
              <a:rPr lang="fr-FR" sz="3000" dirty="0" err="1"/>
              <a:t>around</a:t>
            </a:r>
            <a:r>
              <a:rPr lang="fr-FR" sz="3000" dirty="0"/>
              <a:t> </a:t>
            </a:r>
            <a:r>
              <a:rPr lang="fr-FR" sz="3000" b="1" dirty="0" err="1">
                <a:latin typeface="Courier New" panose="02070309020205020404" pitchFamily="49" charset="0"/>
                <a:cs typeface="Courier New" panose="02070309020205020404" pitchFamily="49" charset="0"/>
              </a:rPr>
              <a:t>venv</a:t>
            </a:r>
            <a:br>
              <a:rPr lang="en-US" sz="3000" dirty="0"/>
            </a:br>
            <a:r>
              <a:rPr lang="en-US" sz="3000" dirty="0"/>
              <a:t>It’s </a:t>
            </a:r>
            <a:r>
              <a:rPr lang="en-US" sz="3000" dirty="0" err="1"/>
              <a:t>i</a:t>
            </a:r>
            <a:r>
              <a:rPr lang="fr-FR" sz="3000" dirty="0"/>
              <a:t>n the Standard Library, </a:t>
            </a:r>
            <a:r>
              <a:rPr lang="en-US" sz="3000" dirty="0"/>
              <a:t>deprecated in Python 3.6</a:t>
            </a:r>
            <a:endParaRPr lang="fr-FR" sz="3000" dirty="0"/>
          </a:p>
          <a:p>
            <a:pPr marL="0" indent="0">
              <a:lnSpc>
                <a:spcPct val="120000"/>
              </a:lnSpc>
              <a:spcBef>
                <a:spcPts val="2400"/>
              </a:spcBef>
              <a:buNone/>
            </a:pPr>
            <a:endParaRPr lang="en-US" sz="32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28</a:t>
            </a:fld>
            <a:endParaRPr lang="en-US"/>
          </a:p>
        </p:txBody>
      </p:sp>
    </p:spTree>
    <p:extLst>
      <p:ext uri="{BB962C8B-B14F-4D97-AF65-F5344CB8AC3E}">
        <p14:creationId xmlns:p14="http://schemas.microsoft.com/office/powerpoint/2010/main" val="4150539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B879-543A-4335-BD62-5E9B2CCB84A5}"/>
              </a:ext>
            </a:extLst>
          </p:cNvPr>
          <p:cNvSpPr>
            <a:spLocks noGrp="1"/>
          </p:cNvSpPr>
          <p:nvPr>
            <p:ph type="title"/>
          </p:nvPr>
        </p:nvSpPr>
        <p:spPr>
          <a:xfrm>
            <a:off x="838200" y="365125"/>
            <a:ext cx="10515600" cy="1038802"/>
          </a:xfrm>
        </p:spPr>
        <p:txBody>
          <a:bodyPr>
            <a:normAutofit/>
          </a:bodyPr>
          <a:lstStyle/>
          <a:p>
            <a:pPr algn="ctr"/>
            <a:r>
              <a:rPr lang="en-US" sz="5400" u="sng" dirty="0"/>
              <a:t>Virtual Environments</a:t>
            </a:r>
            <a:r>
              <a:rPr lang="en-US" dirty="0"/>
              <a:t> (5/5)</a:t>
            </a:r>
            <a:endParaRPr lang="en-US" u="sng" dirty="0"/>
          </a:p>
        </p:txBody>
      </p:sp>
      <p:sp>
        <p:nvSpPr>
          <p:cNvPr id="3" name="Content Placeholder 2">
            <a:extLst>
              <a:ext uri="{FF2B5EF4-FFF2-40B4-BE49-F238E27FC236}">
                <a16:creationId xmlns:a16="http://schemas.microsoft.com/office/drawing/2014/main" id="{D16A2C2B-9F01-4A20-91C8-C977898D5B3B}"/>
              </a:ext>
            </a:extLst>
          </p:cNvPr>
          <p:cNvSpPr>
            <a:spLocks noGrp="1"/>
          </p:cNvSpPr>
          <p:nvPr>
            <p:ph idx="1"/>
          </p:nvPr>
        </p:nvSpPr>
        <p:spPr>
          <a:xfrm>
            <a:off x="1278288" y="1887580"/>
            <a:ext cx="9635423" cy="4200399"/>
          </a:xfrm>
        </p:spPr>
        <p:txBody>
          <a:bodyPr>
            <a:normAutofit/>
          </a:bodyPr>
          <a:lstStyle/>
          <a:p>
            <a:pPr marL="0" indent="0">
              <a:lnSpc>
                <a:spcPct val="110000"/>
              </a:lnSpc>
              <a:spcBef>
                <a:spcPts val="3000"/>
              </a:spcBef>
              <a:buNone/>
            </a:pPr>
            <a:r>
              <a:rPr lang="fr-FR" sz="3600" dirty="0"/>
              <a:t>Use </a:t>
            </a:r>
            <a:r>
              <a:rPr lang="fr-FR" sz="3500" b="1" dirty="0" err="1">
                <a:latin typeface="Courier New" panose="02070309020205020404" pitchFamily="49" charset="0"/>
                <a:cs typeface="Courier New" panose="02070309020205020404" pitchFamily="49" charset="0"/>
              </a:rPr>
              <a:t>pyenv</a:t>
            </a:r>
            <a:r>
              <a:rPr lang="fr-FR" sz="3600" dirty="0"/>
              <a:t> to </a:t>
            </a:r>
            <a:r>
              <a:rPr lang="fr-FR" sz="3600" dirty="0" err="1"/>
              <a:t>handle</a:t>
            </a:r>
            <a:r>
              <a:rPr lang="fr-FR" sz="3600" dirty="0"/>
              <a:t> multiple versions of Python</a:t>
            </a:r>
          </a:p>
          <a:p>
            <a:pPr marL="0" indent="0">
              <a:lnSpc>
                <a:spcPct val="110000"/>
              </a:lnSpc>
              <a:spcBef>
                <a:spcPts val="3000"/>
              </a:spcBef>
              <a:buNone/>
            </a:pPr>
            <a:r>
              <a:rPr lang="fr-FR" sz="3500" b="1" dirty="0" err="1">
                <a:latin typeface="Courier New" panose="02070309020205020404" pitchFamily="49" charset="0"/>
                <a:cs typeface="Courier New" panose="02070309020205020404" pitchFamily="49" charset="0"/>
              </a:rPr>
              <a:t>pipenv</a:t>
            </a:r>
            <a:r>
              <a:rPr lang="fr-FR" sz="3600" dirty="0"/>
              <a:t> merges </a:t>
            </a:r>
            <a:r>
              <a:rPr lang="fr-FR" sz="3600" b="1" dirty="0" err="1">
                <a:latin typeface="Courier New" panose="02070309020205020404" pitchFamily="49" charset="0"/>
                <a:cs typeface="Courier New" panose="02070309020205020404" pitchFamily="49" charset="0"/>
              </a:rPr>
              <a:t>pip</a:t>
            </a:r>
            <a:r>
              <a:rPr lang="fr-FR" sz="3600" dirty="0"/>
              <a:t> &amp; </a:t>
            </a:r>
            <a:r>
              <a:rPr lang="en-US" sz="3600" b="1" dirty="0" err="1">
                <a:latin typeface="Courier New" panose="02070309020205020404" pitchFamily="49" charset="0"/>
                <a:cs typeface="Courier New" panose="02070309020205020404" pitchFamily="49" charset="0"/>
              </a:rPr>
              <a:t>virtualenv</a:t>
            </a:r>
            <a:endParaRPr lang="fr-FR" sz="3600" dirty="0"/>
          </a:p>
          <a:p>
            <a:pPr marL="0" indent="0">
              <a:lnSpc>
                <a:spcPct val="110000"/>
              </a:lnSpc>
              <a:spcBef>
                <a:spcPts val="3000"/>
              </a:spcBef>
              <a:buNone/>
            </a:pPr>
            <a:r>
              <a:rPr lang="fr-FR" sz="3600" dirty="0" err="1"/>
              <a:t>Author</a:t>
            </a:r>
            <a:r>
              <a:rPr lang="fr-FR" sz="3600" dirty="0"/>
              <a:t> uses </a:t>
            </a:r>
            <a:r>
              <a:rPr lang="fr-FR" sz="3600" dirty="0" err="1"/>
              <a:t>PyDev</a:t>
            </a:r>
            <a:r>
              <a:rPr lang="fr-FR" sz="3600" dirty="0"/>
              <a:t>, not </a:t>
            </a:r>
            <a:r>
              <a:rPr lang="fr-FR" sz="3600" dirty="0" err="1"/>
              <a:t>virtual</a:t>
            </a:r>
            <a:r>
              <a:rPr lang="fr-FR" sz="3600" dirty="0"/>
              <a:t> </a:t>
            </a:r>
            <a:r>
              <a:rPr lang="fr-FR" sz="3600" dirty="0" err="1"/>
              <a:t>environments</a:t>
            </a:r>
            <a:endParaRPr lang="fr-FR" sz="3600" dirty="0"/>
          </a:p>
          <a:p>
            <a:pPr marL="0" indent="0">
              <a:lnSpc>
                <a:spcPct val="110000"/>
              </a:lnSpc>
              <a:spcBef>
                <a:spcPts val="3000"/>
              </a:spcBef>
              <a:buNone/>
            </a:pPr>
            <a:r>
              <a:rPr lang="fr-FR" sz="3600" u="sng" dirty="0" err="1"/>
              <a:t>Rest</a:t>
            </a:r>
            <a:r>
              <a:rPr lang="fr-FR" sz="3600" u="sng" dirty="0"/>
              <a:t> of talk, assume </a:t>
            </a:r>
            <a:r>
              <a:rPr lang="fr-FR" sz="3600" u="sng" dirty="0" err="1"/>
              <a:t>we’re</a:t>
            </a:r>
            <a:r>
              <a:rPr lang="fr-FR" sz="3600" u="sng" dirty="0"/>
              <a:t> </a:t>
            </a:r>
            <a:r>
              <a:rPr lang="fr-FR" sz="3600" u="sng" dirty="0" err="1"/>
              <a:t>working</a:t>
            </a:r>
            <a:r>
              <a:rPr lang="fr-FR" sz="3600" u="sng" dirty="0"/>
              <a:t> </a:t>
            </a:r>
            <a:r>
              <a:rPr lang="fr-FR" sz="3600" u="sng" dirty="0" err="1"/>
              <a:t>with</a:t>
            </a:r>
            <a:r>
              <a:rPr lang="fr-FR" sz="3600" u="sng" dirty="0"/>
              <a:t> 1 </a:t>
            </a:r>
            <a:r>
              <a:rPr lang="fr-FR" sz="3600" u="sng" dirty="0" err="1"/>
              <a:t>project</a:t>
            </a:r>
            <a:endParaRPr lang="en-US" sz="3600" u="sng" dirty="0"/>
          </a:p>
        </p:txBody>
      </p:sp>
      <p:sp>
        <p:nvSpPr>
          <p:cNvPr id="4" name="Slide Number Placeholder 3">
            <a:extLst>
              <a:ext uri="{FF2B5EF4-FFF2-40B4-BE49-F238E27FC236}">
                <a16:creationId xmlns:a16="http://schemas.microsoft.com/office/drawing/2014/main" id="{5F4947D8-BFFD-4BF0-B0E2-0876CF170792}"/>
              </a:ext>
            </a:extLst>
          </p:cNvPr>
          <p:cNvSpPr>
            <a:spLocks noGrp="1"/>
          </p:cNvSpPr>
          <p:nvPr>
            <p:ph type="sldNum" sz="quarter" idx="12"/>
          </p:nvPr>
        </p:nvSpPr>
        <p:spPr/>
        <p:txBody>
          <a:bodyPr/>
          <a:lstStyle/>
          <a:p>
            <a:fld id="{7394FAEC-4E23-4984-A709-9EA6364B3FB4}" type="slidenum">
              <a:rPr lang="en-US" smtClean="0"/>
              <a:t>29</a:t>
            </a:fld>
            <a:endParaRPr lang="en-US"/>
          </a:p>
        </p:txBody>
      </p:sp>
    </p:spTree>
    <p:extLst>
      <p:ext uri="{BB962C8B-B14F-4D97-AF65-F5344CB8AC3E}">
        <p14:creationId xmlns:p14="http://schemas.microsoft.com/office/powerpoint/2010/main" val="174035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66D7-E9F0-434B-9EE3-85EB849AD73D}"/>
              </a:ext>
            </a:extLst>
          </p:cNvPr>
          <p:cNvSpPr>
            <a:spLocks noGrp="1"/>
          </p:cNvSpPr>
          <p:nvPr>
            <p:ph idx="1"/>
          </p:nvPr>
        </p:nvSpPr>
        <p:spPr>
          <a:xfrm>
            <a:off x="2628990" y="1456852"/>
            <a:ext cx="6934019" cy="4916686"/>
          </a:xfrm>
        </p:spPr>
        <p:txBody>
          <a:bodyPr>
            <a:noAutofit/>
          </a:bodyPr>
          <a:lstStyle/>
          <a:p>
            <a:pPr marL="0" indent="0" algn="ctr">
              <a:lnSpc>
                <a:spcPct val="100000"/>
              </a:lnSpc>
              <a:spcBef>
                <a:spcPts val="600"/>
              </a:spcBef>
              <a:buNone/>
            </a:pPr>
            <a:r>
              <a:rPr lang="en-US" sz="4000" i="1" u="sng" dirty="0"/>
              <a:t>The Easy Way (for them):</a:t>
            </a:r>
          </a:p>
          <a:p>
            <a:pPr marL="0" indent="0">
              <a:lnSpc>
                <a:spcPct val="100000"/>
              </a:lnSpc>
              <a:spcBef>
                <a:spcPts val="600"/>
              </a:spcBef>
              <a:buNone/>
            </a:pPr>
            <a:r>
              <a:rPr lang="en-US" sz="3600" dirty="0"/>
              <a:t>One file containing everything</a:t>
            </a:r>
          </a:p>
          <a:p>
            <a:pPr marL="0" indent="0">
              <a:lnSpc>
                <a:spcPct val="100000"/>
              </a:lnSpc>
              <a:spcBef>
                <a:spcPts val="600"/>
              </a:spcBef>
              <a:buNone/>
            </a:pPr>
            <a:r>
              <a:rPr lang="en-US" sz="3600" dirty="0"/>
              <a:t>This file’s type is widely known,</a:t>
            </a:r>
          </a:p>
          <a:p>
            <a:pPr marL="0" indent="0">
              <a:lnSpc>
                <a:spcPct val="100000"/>
              </a:lnSpc>
              <a:spcBef>
                <a:spcPts val="600"/>
              </a:spcBef>
              <a:buNone/>
            </a:pPr>
            <a:r>
              <a:rPr lang="en-US" sz="3600" dirty="0"/>
              <a:t>	with widely known methods</a:t>
            </a:r>
          </a:p>
          <a:p>
            <a:pPr marL="0" indent="0">
              <a:lnSpc>
                <a:spcPct val="100000"/>
              </a:lnSpc>
              <a:spcBef>
                <a:spcPts val="600"/>
              </a:spcBef>
              <a:buNone/>
            </a:pPr>
            <a:r>
              <a:rPr lang="en-US" sz="3600" dirty="0"/>
              <a:t>	to install code.</a:t>
            </a:r>
          </a:p>
          <a:p>
            <a:pPr marL="0" indent="0">
              <a:lnSpc>
                <a:spcPct val="100000"/>
              </a:lnSpc>
              <a:spcBef>
                <a:spcPts val="600"/>
              </a:spcBef>
              <a:buNone/>
            </a:pPr>
            <a:r>
              <a:rPr lang="en-US" sz="3600" dirty="0"/>
              <a:t>File contains all needed information</a:t>
            </a:r>
          </a:p>
          <a:p>
            <a:pPr marL="0" indent="0" algn="ctr">
              <a:lnSpc>
                <a:spcPct val="100000"/>
              </a:lnSpc>
              <a:spcBef>
                <a:spcPts val="1800"/>
              </a:spcBef>
              <a:buNone/>
            </a:pPr>
            <a:r>
              <a:rPr lang="en-US" sz="4800" i="1" u="sng" dirty="0"/>
              <a:t>That is packaging.</a:t>
            </a:r>
          </a:p>
        </p:txBody>
      </p:sp>
      <p:sp>
        <p:nvSpPr>
          <p:cNvPr id="4" name="Slide Number Placeholder 3">
            <a:extLst>
              <a:ext uri="{FF2B5EF4-FFF2-40B4-BE49-F238E27FC236}">
                <a16:creationId xmlns:a16="http://schemas.microsoft.com/office/drawing/2014/main" id="{6EE5FC77-0F98-4B4B-9E17-F86E369FE63F}"/>
              </a:ext>
            </a:extLst>
          </p:cNvPr>
          <p:cNvSpPr>
            <a:spLocks noGrp="1"/>
          </p:cNvSpPr>
          <p:nvPr>
            <p:ph type="sldNum" sz="quarter" idx="12"/>
          </p:nvPr>
        </p:nvSpPr>
        <p:spPr/>
        <p:txBody>
          <a:bodyPr/>
          <a:lstStyle/>
          <a:p>
            <a:fld id="{7394FAEC-4E23-4984-A709-9EA6364B3FB4}" type="slidenum">
              <a:rPr lang="en-US" smtClean="0"/>
              <a:t>3</a:t>
            </a:fld>
            <a:endParaRPr lang="en-US"/>
          </a:p>
        </p:txBody>
      </p:sp>
      <p:sp>
        <p:nvSpPr>
          <p:cNvPr id="7" name="Title 1">
            <a:extLst>
              <a:ext uri="{FF2B5EF4-FFF2-40B4-BE49-F238E27FC236}">
                <a16:creationId xmlns:a16="http://schemas.microsoft.com/office/drawing/2014/main" id="{849A94D9-9F27-4015-93D4-2CD0513BFA68}"/>
              </a:ext>
            </a:extLst>
          </p:cNvPr>
          <p:cNvSpPr>
            <a:spLocks noGrp="1"/>
          </p:cNvSpPr>
          <p:nvPr>
            <p:ph type="title"/>
          </p:nvPr>
        </p:nvSpPr>
        <p:spPr>
          <a:xfrm>
            <a:off x="1293092" y="257940"/>
            <a:ext cx="9735126" cy="1178974"/>
          </a:xfrm>
        </p:spPr>
        <p:txBody>
          <a:bodyPr>
            <a:normAutofit/>
          </a:bodyPr>
          <a:lstStyle/>
          <a:p>
            <a:pPr algn="ctr">
              <a:lnSpc>
                <a:spcPct val="100000"/>
              </a:lnSpc>
            </a:pPr>
            <a:r>
              <a:rPr lang="en-US" sz="4800" u="sng" dirty="0"/>
              <a:t>Giving Your Code to Someone</a:t>
            </a:r>
            <a:r>
              <a:rPr lang="en-US" sz="4800" dirty="0"/>
              <a:t> (2/2)</a:t>
            </a:r>
            <a:endParaRPr lang="en-US" sz="4800" u="sng" dirty="0"/>
          </a:p>
        </p:txBody>
      </p:sp>
    </p:spTree>
    <p:extLst>
      <p:ext uri="{BB962C8B-B14F-4D97-AF65-F5344CB8AC3E}">
        <p14:creationId xmlns:p14="http://schemas.microsoft.com/office/powerpoint/2010/main" val="2283781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30</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524000" y="891251"/>
            <a:ext cx="3307882" cy="5032987"/>
          </a:xfrm>
        </p:spPr>
        <p:txBody>
          <a:bodyPr>
            <a:normAutofit/>
          </a:bodyPr>
          <a:lstStyle/>
          <a:p>
            <a:pPr algn="ctr">
              <a:lnSpc>
                <a:spcPct val="100000"/>
              </a:lnSpc>
            </a:pPr>
            <a:r>
              <a:rPr lang="en-US" sz="4800" dirty="0"/>
              <a:t>Package Source</a:t>
            </a:r>
            <a:br>
              <a:rPr lang="en-US" sz="4800" dirty="0"/>
            </a:br>
            <a:r>
              <a:rPr lang="en-US" sz="4800" dirty="0"/>
              <a:t>Layout</a:t>
            </a:r>
            <a:endParaRPr lang="en-US" sz="4800" dirty="0">
              <a:solidFill>
                <a:srgbClr val="FF0000"/>
              </a:solidFill>
            </a:endParaRP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033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highlight>
                  <a:srgbClr val="00FF00"/>
                </a:highlight>
              </a:rPr>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highlight>
                  <a:srgbClr val="00FF00"/>
                </a:highlight>
              </a:rPr>
              <a:t>core-code</a:t>
            </a:r>
            <a:r>
              <a:rPr lang="en-US" sz="3100" dirty="0">
                <a:highlight>
                  <a:srgbClr val="00FF00"/>
                </a:highlight>
              </a:rPr>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highlight>
                  <a:srgbClr val="00FF00"/>
                </a:highlight>
              </a:rPr>
              <a:t>helper-code</a:t>
            </a:r>
            <a:r>
              <a:rPr lang="en-US" sz="3100" dirty="0">
                <a:highlight>
                  <a:srgbClr val="00FF00"/>
                </a:highlight>
              </a:rPr>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31</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158388" y="1094667"/>
            <a:ext cx="3840480" cy="1460888"/>
          </a:xfrm>
        </p:spPr>
        <p:txBody>
          <a:bodyPr>
            <a:noAutofit/>
          </a:bodyPr>
          <a:lstStyle/>
          <a:p>
            <a:pPr algn="ctr">
              <a:lnSpc>
                <a:spcPct val="100000"/>
              </a:lnSpc>
            </a:pPr>
            <a:r>
              <a:rPr lang="en-US" sz="4800" u="sng" dirty="0"/>
              <a:t>The core code</a:t>
            </a: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1049242" y="2926779"/>
            <a:ext cx="4058772" cy="1939861"/>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3600"/>
              </a:spcBef>
              <a:buFont typeface="Arial" panose="020B0604020202020204" pitchFamily="34" charset="0"/>
              <a:buNone/>
            </a:pPr>
            <a:r>
              <a:rPr lang="en-US" sz="3600" dirty="0"/>
              <a:t>Give package name to code directory</a:t>
            </a:r>
          </a:p>
        </p:txBody>
      </p:sp>
    </p:spTree>
    <p:extLst>
      <p:ext uri="{BB962C8B-B14F-4D97-AF65-F5344CB8AC3E}">
        <p14:creationId xmlns:p14="http://schemas.microsoft.com/office/powerpoint/2010/main" val="332947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32</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158388" y="1094667"/>
            <a:ext cx="3840480" cy="1460888"/>
          </a:xfrm>
        </p:spPr>
        <p:txBody>
          <a:bodyPr>
            <a:noAutofit/>
          </a:bodyPr>
          <a:lstStyle/>
          <a:p>
            <a:pPr algn="ctr">
              <a:lnSpc>
                <a:spcPct val="100000"/>
              </a:lnSpc>
            </a:pPr>
            <a:r>
              <a:rPr lang="en-US" sz="4800" u="sng" dirty="0"/>
              <a:t>The core code</a:t>
            </a:r>
          </a:p>
        </p:txBody>
      </p: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60583" y="4442685"/>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660400" y="2603313"/>
            <a:ext cx="4460240" cy="2375087"/>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spcBef>
                <a:spcPts val="0"/>
              </a:spcBef>
              <a:buFont typeface="Arial" panose="020B0604020202020204" pitchFamily="34" charset="0"/>
              <a:buNone/>
            </a:pPr>
            <a:r>
              <a:rPr lang="en-US" sz="3600" dirty="0"/>
              <a:t>Alternative:</a:t>
            </a:r>
          </a:p>
          <a:p>
            <a:pPr marL="0" indent="0" algn="ctr">
              <a:lnSpc>
                <a:spcPct val="130000"/>
              </a:lnSpc>
              <a:spcBef>
                <a:spcPts val="0"/>
              </a:spcBef>
              <a:buFont typeface="Arial" panose="020B0604020202020204" pitchFamily="34" charset="0"/>
              <a:buNone/>
            </a:pPr>
            <a:r>
              <a:rPr lang="en-US" sz="3600" dirty="0"/>
              <a:t>Combine all source code into 1 file</a:t>
            </a:r>
          </a:p>
        </p:txBody>
      </p:sp>
    </p:spTree>
    <p:extLst>
      <p:ext uri="{BB962C8B-B14F-4D97-AF65-F5344CB8AC3E}">
        <p14:creationId xmlns:p14="http://schemas.microsoft.com/office/powerpoint/2010/main" val="388192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a:t>
            </a:r>
            <a:r>
              <a:rPr lang="en-US" sz="3100" dirty="0">
                <a:highlight>
                  <a:srgbClr val="00FF00"/>
                </a:highlight>
              </a:rPr>
              <a:t>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highlight>
                  <a:srgbClr val="00FF00"/>
                </a:highlight>
              </a:rPr>
              <a:t>test_</a:t>
            </a:r>
            <a:r>
              <a:rPr lang="en-US" sz="3100" i="1" dirty="0">
                <a:highlight>
                  <a:srgbClr val="00FF00"/>
                </a:highlight>
              </a:rPr>
              <a:t>package</a:t>
            </a:r>
            <a:r>
              <a:rPr lang="en-US" sz="3100" dirty="0">
                <a:highlight>
                  <a:srgbClr val="00FF00"/>
                </a:highlight>
              </a:rPr>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33</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134973" y="936172"/>
            <a:ext cx="3840480" cy="820554"/>
          </a:xfrm>
        </p:spPr>
        <p:txBody>
          <a:bodyPr>
            <a:noAutofit/>
          </a:bodyPr>
          <a:lstStyle/>
          <a:p>
            <a:pPr algn="ctr">
              <a:lnSpc>
                <a:spcPct val="100000"/>
              </a:lnSpc>
            </a:pPr>
            <a:r>
              <a:rPr lang="en-US" sz="4800" u="sng" dirty="0"/>
              <a:t>Test code</a:t>
            </a: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1350555" y="2316068"/>
            <a:ext cx="3485605" cy="360576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600" dirty="0"/>
              <a:t>Unit tests of your package</a:t>
            </a:r>
          </a:p>
          <a:p>
            <a:pPr marL="0" indent="0" algn="ctr">
              <a:lnSpc>
                <a:spcPct val="100000"/>
              </a:lnSpc>
              <a:spcBef>
                <a:spcPts val="0"/>
              </a:spcBef>
              <a:buNone/>
            </a:pPr>
            <a:endParaRPr lang="en-US" sz="3600" dirty="0"/>
          </a:p>
          <a:p>
            <a:pPr marL="0" indent="0" algn="ctr">
              <a:lnSpc>
                <a:spcPct val="100000"/>
              </a:lnSpc>
              <a:spcBef>
                <a:spcPts val="0"/>
              </a:spcBef>
              <a:buNone/>
            </a:pPr>
            <a:r>
              <a:rPr lang="en-US" sz="3600" dirty="0"/>
              <a:t>Tests correctness of customizations</a:t>
            </a:r>
          </a:p>
        </p:txBody>
      </p:sp>
    </p:spTree>
    <p:extLst>
      <p:ext uri="{BB962C8B-B14F-4D97-AF65-F5344CB8AC3E}">
        <p14:creationId xmlns:p14="http://schemas.microsoft.com/office/powerpoint/2010/main" val="394280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highlight>
                  <a:srgbClr val="00FF00"/>
                </a:highlight>
              </a:rPr>
              <a:t>data_file</a:t>
            </a:r>
            <a:endParaRPr lang="en-US" sz="3100" dirty="0">
              <a:highlight>
                <a:srgbClr val="00FF00"/>
              </a:highlight>
            </a:endParaRPr>
          </a:p>
          <a:p>
            <a:pPr marL="0" indent="0">
              <a:lnSpc>
                <a:spcPct val="100000"/>
              </a:lnSpc>
              <a:spcBef>
                <a:spcPts val="0"/>
              </a:spcBef>
              <a:buNone/>
            </a:pPr>
            <a:r>
              <a:rPr lang="en-US" sz="3100" dirty="0"/>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34</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052499" y="936172"/>
            <a:ext cx="3840480" cy="820554"/>
          </a:xfrm>
        </p:spPr>
        <p:txBody>
          <a:bodyPr>
            <a:noAutofit/>
          </a:bodyPr>
          <a:lstStyle/>
          <a:p>
            <a:pPr algn="ctr">
              <a:lnSpc>
                <a:spcPct val="100000"/>
              </a:lnSpc>
            </a:pPr>
            <a:r>
              <a:rPr lang="en-US" sz="4800" u="sng" dirty="0"/>
              <a:t>Data file(</a:t>
            </a:r>
            <a:r>
              <a:rPr lang="en-US" sz="4800" u="sng"/>
              <a:t>s)</a:t>
            </a:r>
            <a:endParaRPr lang="en-US" sz="4800" u="sng" dirty="0"/>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1052499" y="2432083"/>
            <a:ext cx="3840480" cy="298879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600" dirty="0"/>
              <a:t>Any data needed by your package</a:t>
            </a:r>
          </a:p>
          <a:p>
            <a:pPr marL="0" indent="0" algn="ctr">
              <a:lnSpc>
                <a:spcPct val="100000"/>
              </a:lnSpc>
              <a:spcBef>
                <a:spcPts val="0"/>
              </a:spcBef>
              <a:buNone/>
            </a:pPr>
            <a:endParaRPr lang="en-US" sz="3600" dirty="0"/>
          </a:p>
          <a:p>
            <a:pPr marL="0" indent="0" algn="ctr">
              <a:lnSpc>
                <a:spcPct val="100000"/>
              </a:lnSpc>
              <a:spcBef>
                <a:spcPts val="0"/>
              </a:spcBef>
              <a:buNone/>
            </a:pPr>
            <a:r>
              <a:rPr lang="en-US" sz="3600" dirty="0"/>
              <a:t>Perhaps test or sample data</a:t>
            </a:r>
          </a:p>
        </p:txBody>
      </p:sp>
    </p:spTree>
    <p:extLst>
      <p:ext uri="{BB962C8B-B14F-4D97-AF65-F5344CB8AC3E}">
        <p14:creationId xmlns:p14="http://schemas.microsoft.com/office/powerpoint/2010/main" val="53094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highlight>
                  <a:srgbClr val="00FF00"/>
                </a:highlight>
              </a:rPr>
              <a:t>LICENSE.txt</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35</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280159" y="1205163"/>
            <a:ext cx="3840480" cy="820554"/>
          </a:xfrm>
        </p:spPr>
        <p:txBody>
          <a:bodyPr>
            <a:noAutofit/>
          </a:bodyPr>
          <a:lstStyle/>
          <a:p>
            <a:pPr algn="ctr">
              <a:lnSpc>
                <a:spcPct val="100000"/>
              </a:lnSpc>
            </a:pPr>
            <a:r>
              <a:rPr lang="en-US" sz="4800" u="sng" dirty="0"/>
              <a:t>LICENSE.txt</a:t>
            </a: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688280" y="2523888"/>
            <a:ext cx="5024239" cy="271867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3200" dirty="0"/>
              <a:t>What can others do with</a:t>
            </a:r>
            <a:br>
              <a:rPr lang="en-US" sz="3200" dirty="0"/>
            </a:br>
            <a:r>
              <a:rPr lang="en-US" sz="3200" dirty="0"/>
              <a:t>your code?  MIT, GPL, etc.</a:t>
            </a:r>
          </a:p>
          <a:p>
            <a:pPr marL="0" indent="0">
              <a:lnSpc>
                <a:spcPct val="110000"/>
              </a:lnSpc>
              <a:spcBef>
                <a:spcPts val="0"/>
              </a:spcBef>
              <a:buNone/>
            </a:pPr>
            <a:endParaRPr lang="en-US" dirty="0"/>
          </a:p>
          <a:p>
            <a:pPr marL="0" indent="0">
              <a:lnSpc>
                <a:spcPct val="110000"/>
              </a:lnSpc>
              <a:spcBef>
                <a:spcPts val="0"/>
              </a:spcBef>
              <a:buNone/>
            </a:pPr>
            <a:r>
              <a:rPr lang="en-US" sz="2000" b="1" dirty="0">
                <a:latin typeface="Courier New" panose="02070309020205020404" pitchFamily="49" charset="0"/>
                <a:cs typeface="Courier New" panose="02070309020205020404" pitchFamily="49" charset="0"/>
                <a:hlinkClick r:id="rId3"/>
              </a:rPr>
              <a:t>https://opensource.org/licenses</a:t>
            </a:r>
            <a:endParaRPr lang="en-US" sz="2000" b="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2000" b="1" dirty="0">
                <a:latin typeface="Courier New" panose="02070309020205020404" pitchFamily="49" charset="0"/>
                <a:cs typeface="Courier New" panose="02070309020205020404" pitchFamily="49" charset="0"/>
                <a:hlinkClick r:id="rId4"/>
              </a:rPr>
              <a:t>https://choosealicense.com</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417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a:t>
            </a:r>
          </a:p>
          <a:p>
            <a:pPr marL="0" indent="0">
              <a:lnSpc>
                <a:spcPct val="100000"/>
              </a:lnSpc>
              <a:spcBef>
                <a:spcPts val="0"/>
              </a:spcBef>
              <a:buNone/>
            </a:pPr>
            <a:r>
              <a:rPr lang="en-US" sz="3100" dirty="0">
                <a:highlight>
                  <a:srgbClr val="00FF00"/>
                </a:highlight>
              </a:rPr>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36</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169496" y="1505699"/>
            <a:ext cx="3840480" cy="1758314"/>
          </a:xfrm>
        </p:spPr>
        <p:txBody>
          <a:bodyPr>
            <a:noAutofit/>
          </a:bodyPr>
          <a:lstStyle/>
          <a:p>
            <a:pPr algn="ctr">
              <a:lnSpc>
                <a:spcPct val="100000"/>
              </a:lnSpc>
            </a:pPr>
            <a:r>
              <a:rPr lang="en-US" sz="4800" u="sng" dirty="0"/>
              <a:t>MANIFEST.in</a:t>
            </a: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984941" y="3416057"/>
            <a:ext cx="4209590" cy="1473995"/>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600" dirty="0"/>
              <a:t>To get non-coding files into the package</a:t>
            </a:r>
            <a:endParaRPr lang="en-US" sz="4400" dirty="0"/>
          </a:p>
        </p:txBody>
      </p:sp>
    </p:spTree>
    <p:extLst>
      <p:ext uri="{BB962C8B-B14F-4D97-AF65-F5344CB8AC3E}">
        <p14:creationId xmlns:p14="http://schemas.microsoft.com/office/powerpoint/2010/main" val="1027551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B2E0-C087-4F04-AAA7-E76E78924BF4}"/>
              </a:ext>
            </a:extLst>
          </p:cNvPr>
          <p:cNvSpPr>
            <a:spLocks noGrp="1"/>
          </p:cNvSpPr>
          <p:nvPr>
            <p:ph type="title"/>
          </p:nvPr>
        </p:nvSpPr>
        <p:spPr>
          <a:xfrm>
            <a:off x="838200" y="365126"/>
            <a:ext cx="10515600" cy="936900"/>
          </a:xfrm>
        </p:spPr>
        <p:txBody>
          <a:bodyPr>
            <a:normAutofit/>
          </a:bodyPr>
          <a:lstStyle/>
          <a:p>
            <a:pPr algn="ctr"/>
            <a:r>
              <a:rPr lang="en-US" sz="5400" dirty="0"/>
              <a:t>Example of MANIFEST.in</a:t>
            </a:r>
          </a:p>
        </p:txBody>
      </p:sp>
      <p:sp>
        <p:nvSpPr>
          <p:cNvPr id="3" name="Content Placeholder 2">
            <a:extLst>
              <a:ext uri="{FF2B5EF4-FFF2-40B4-BE49-F238E27FC236}">
                <a16:creationId xmlns:a16="http://schemas.microsoft.com/office/drawing/2014/main" id="{3BDBC333-E0E3-45A7-80DE-7684EF6AF70B}"/>
              </a:ext>
            </a:extLst>
          </p:cNvPr>
          <p:cNvSpPr>
            <a:spLocks noGrp="1"/>
          </p:cNvSpPr>
          <p:nvPr>
            <p:ph idx="1"/>
          </p:nvPr>
        </p:nvSpPr>
        <p:spPr/>
        <p:txBody>
          <a:bodyPr>
            <a:normAutofit fontScale="85000" lnSpcReduction="20000"/>
          </a:bodyPr>
          <a:lstStyle/>
          <a:p>
            <a:pPr marL="0" indent="0">
              <a:buNone/>
            </a:pPr>
            <a:r>
              <a:rPr lang="en-US" dirty="0"/>
              <a:t>include </a:t>
            </a:r>
            <a:r>
              <a:rPr lang="en-US" dirty="0" err="1"/>
              <a:t>AUTHORS.rst</a:t>
            </a:r>
            <a:endParaRPr lang="en-US" dirty="0"/>
          </a:p>
          <a:p>
            <a:pPr marL="0" indent="0">
              <a:buNone/>
            </a:pPr>
            <a:r>
              <a:rPr lang="en-US" dirty="0"/>
              <a:t>include </a:t>
            </a:r>
            <a:r>
              <a:rPr lang="en-US" dirty="0" err="1"/>
              <a:t>CONTRIBUTING.rst</a:t>
            </a:r>
            <a:endParaRPr lang="en-US" dirty="0"/>
          </a:p>
          <a:p>
            <a:pPr marL="0" indent="0">
              <a:buNone/>
            </a:pPr>
            <a:r>
              <a:rPr lang="en-US" dirty="0"/>
              <a:t>include </a:t>
            </a:r>
            <a:r>
              <a:rPr lang="en-US" dirty="0" err="1"/>
              <a:t>HISTORY.rst</a:t>
            </a:r>
            <a:endParaRPr lang="en-US" dirty="0"/>
          </a:p>
          <a:p>
            <a:pPr marL="0" indent="0">
              <a:buNone/>
            </a:pPr>
            <a:r>
              <a:rPr lang="en-US" dirty="0"/>
              <a:t>include LICENSE</a:t>
            </a:r>
          </a:p>
          <a:p>
            <a:pPr marL="0" indent="0">
              <a:buNone/>
            </a:pPr>
            <a:r>
              <a:rPr lang="en-US" dirty="0"/>
              <a:t>include </a:t>
            </a:r>
            <a:r>
              <a:rPr lang="en-US" dirty="0" err="1"/>
              <a:t>README.rst</a:t>
            </a:r>
            <a:endParaRPr lang="en-US" dirty="0"/>
          </a:p>
          <a:p>
            <a:pPr marL="0" indent="0">
              <a:buNone/>
            </a:pPr>
            <a:endParaRPr lang="en-US" dirty="0"/>
          </a:p>
          <a:p>
            <a:pPr marL="0" indent="0">
              <a:buNone/>
            </a:pPr>
            <a:r>
              <a:rPr lang="en-US" dirty="0"/>
              <a:t>recursive-include tests *</a:t>
            </a:r>
          </a:p>
          <a:p>
            <a:pPr marL="0" indent="0">
              <a:buNone/>
            </a:pPr>
            <a:r>
              <a:rPr lang="en-US" dirty="0"/>
              <a:t>recursive-exclude * __</a:t>
            </a:r>
            <a:r>
              <a:rPr lang="en-US" dirty="0" err="1"/>
              <a:t>pycache</a:t>
            </a:r>
            <a:r>
              <a:rPr lang="en-US" dirty="0"/>
              <a:t>__</a:t>
            </a:r>
          </a:p>
          <a:p>
            <a:pPr marL="0" indent="0">
              <a:buNone/>
            </a:pPr>
            <a:r>
              <a:rPr lang="en-US" dirty="0"/>
              <a:t>recursive-exclude * *.</a:t>
            </a:r>
            <a:r>
              <a:rPr lang="en-US" dirty="0" err="1"/>
              <a:t>py</a:t>
            </a:r>
            <a:r>
              <a:rPr lang="en-US" dirty="0"/>
              <a:t>[co]</a:t>
            </a:r>
          </a:p>
          <a:p>
            <a:pPr marL="0" indent="0">
              <a:buNone/>
            </a:pPr>
            <a:endParaRPr lang="en-US" dirty="0"/>
          </a:p>
          <a:p>
            <a:pPr marL="0" indent="0">
              <a:buNone/>
            </a:pPr>
            <a:r>
              <a:rPr lang="en-US" dirty="0"/>
              <a:t>recursive-include docs *.</a:t>
            </a:r>
            <a:r>
              <a:rPr lang="en-US" dirty="0" err="1"/>
              <a:t>rst</a:t>
            </a:r>
            <a:r>
              <a:rPr lang="en-US" dirty="0"/>
              <a:t> conf.py </a:t>
            </a:r>
            <a:r>
              <a:rPr lang="en-US" dirty="0" err="1"/>
              <a:t>Makefile</a:t>
            </a:r>
            <a:r>
              <a:rPr lang="en-US" dirty="0"/>
              <a:t> make.bat *.jpg *.</a:t>
            </a:r>
            <a:r>
              <a:rPr lang="en-US" dirty="0" err="1"/>
              <a:t>png</a:t>
            </a:r>
            <a:r>
              <a:rPr lang="en-US" dirty="0"/>
              <a:t> *.gif</a:t>
            </a:r>
          </a:p>
          <a:p>
            <a:pPr marL="0" indent="0">
              <a:buNone/>
            </a:pPr>
            <a:endParaRPr lang="en-US" dirty="0"/>
          </a:p>
        </p:txBody>
      </p:sp>
      <p:sp>
        <p:nvSpPr>
          <p:cNvPr id="4" name="Slide Number Placeholder 3">
            <a:extLst>
              <a:ext uri="{FF2B5EF4-FFF2-40B4-BE49-F238E27FC236}">
                <a16:creationId xmlns:a16="http://schemas.microsoft.com/office/drawing/2014/main" id="{C0CA4CB4-B1D2-4922-AB97-2589B2BDE928}"/>
              </a:ext>
            </a:extLst>
          </p:cNvPr>
          <p:cNvSpPr>
            <a:spLocks noGrp="1"/>
          </p:cNvSpPr>
          <p:nvPr>
            <p:ph type="sldNum" sz="quarter" idx="12"/>
          </p:nvPr>
        </p:nvSpPr>
        <p:spPr/>
        <p:txBody>
          <a:bodyPr/>
          <a:lstStyle/>
          <a:p>
            <a:fld id="{7394FAEC-4E23-4984-A709-9EA6364B3FB4}" type="slidenum">
              <a:rPr lang="en-US" smtClean="0"/>
              <a:pPr/>
              <a:t>37</a:t>
            </a:fld>
            <a:endParaRPr lang="en-US"/>
          </a:p>
        </p:txBody>
      </p:sp>
    </p:spTree>
    <p:extLst>
      <p:ext uri="{BB962C8B-B14F-4D97-AF65-F5344CB8AC3E}">
        <p14:creationId xmlns:p14="http://schemas.microsoft.com/office/powerpoint/2010/main" val="760842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highlight>
                  <a:srgbClr val="00FF00"/>
                </a:highlight>
              </a:rPr>
              <a:t>README.rst</a:t>
            </a:r>
            <a:endParaRPr lang="en-US" sz="3100" dirty="0">
              <a:highlight>
                <a:srgbClr val="00FF00"/>
              </a:highlight>
            </a:endParaRPr>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38</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018580" y="1032687"/>
            <a:ext cx="3840480" cy="820554"/>
          </a:xfrm>
        </p:spPr>
        <p:txBody>
          <a:bodyPr>
            <a:noAutofit/>
          </a:bodyPr>
          <a:lstStyle/>
          <a:p>
            <a:pPr algn="ctr">
              <a:lnSpc>
                <a:spcPct val="100000"/>
              </a:lnSpc>
            </a:pPr>
            <a:r>
              <a:rPr lang="en-US" sz="4800" u="sng" dirty="0" err="1"/>
              <a:t>README.rst</a:t>
            </a:r>
            <a:endParaRPr lang="en-US" sz="4800" u="sng" dirty="0"/>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757000" y="2555555"/>
            <a:ext cx="4363640" cy="298879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The project’s goal</a:t>
            </a:r>
          </a:p>
          <a:p>
            <a:pPr marL="0" indent="0" algn="ctr">
              <a:buNone/>
            </a:pPr>
            <a:r>
              <a:rPr lang="en-US" sz="3600" dirty="0"/>
              <a:t>How to run it</a:t>
            </a:r>
          </a:p>
          <a:p>
            <a:pPr marL="0" indent="0" algn="ctr">
              <a:buNone/>
            </a:pPr>
            <a:r>
              <a:rPr lang="en-US" sz="3600" dirty="0"/>
              <a:t>How to unit test</a:t>
            </a:r>
          </a:p>
          <a:p>
            <a:pPr marL="0" indent="0" algn="ctr">
              <a:buNone/>
            </a:pPr>
            <a:r>
              <a:rPr lang="en-US" sz="3600" dirty="0"/>
              <a:t>Key dependencies</a:t>
            </a:r>
          </a:p>
          <a:p>
            <a:pPr marL="0" indent="0" algn="ctr">
              <a:buNone/>
            </a:pPr>
            <a:r>
              <a:rPr lang="en-US" sz="3600" dirty="0"/>
              <a:t>Future enhancements</a:t>
            </a:r>
            <a:endParaRPr lang="en-US" sz="4400" dirty="0"/>
          </a:p>
        </p:txBody>
      </p:sp>
    </p:spTree>
    <p:extLst>
      <p:ext uri="{BB962C8B-B14F-4D97-AF65-F5344CB8AC3E}">
        <p14:creationId xmlns:p14="http://schemas.microsoft.com/office/powerpoint/2010/main" val="67037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t>setup.cfg</a:t>
            </a:r>
            <a:endParaRPr lang="en-US" sz="3100" dirty="0"/>
          </a:p>
          <a:p>
            <a:pPr marL="0" indent="0">
              <a:lnSpc>
                <a:spcPct val="100000"/>
              </a:lnSpc>
              <a:spcBef>
                <a:spcPts val="0"/>
              </a:spcBef>
              <a:buNone/>
            </a:pPr>
            <a:r>
              <a:rPr lang="en-US" sz="3100" dirty="0">
                <a:highlight>
                  <a:srgbClr val="00FF00"/>
                </a:highlight>
              </a:rPr>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39</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644892" y="520123"/>
            <a:ext cx="5300716" cy="820554"/>
          </a:xfrm>
        </p:spPr>
        <p:txBody>
          <a:bodyPr>
            <a:noAutofit/>
          </a:bodyPr>
          <a:lstStyle/>
          <a:p>
            <a:pPr algn="ctr">
              <a:lnSpc>
                <a:spcPct val="100000"/>
              </a:lnSpc>
            </a:pPr>
            <a:r>
              <a:rPr lang="en-US" sz="4800" u="sng" dirty="0"/>
              <a:t>setup.py</a:t>
            </a:r>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931966" y="1756726"/>
            <a:ext cx="4726569" cy="440458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600"/>
              </a:spcBef>
              <a:buNone/>
            </a:pPr>
            <a:r>
              <a:rPr lang="en-US" dirty="0"/>
              <a:t>Command line program to do packaging</a:t>
            </a:r>
          </a:p>
          <a:p>
            <a:pPr marL="0" indent="0">
              <a:spcBef>
                <a:spcPts val="1600"/>
              </a:spcBef>
              <a:buNone/>
            </a:pPr>
            <a:r>
              <a:rPr lang="en-US" dirty="0"/>
              <a:t>Configuration of your project</a:t>
            </a:r>
          </a:p>
          <a:p>
            <a:pPr marL="0" indent="0">
              <a:spcBef>
                <a:spcPts val="1600"/>
              </a:spcBef>
              <a:buNone/>
            </a:pPr>
            <a:r>
              <a:rPr lang="en-US" dirty="0"/>
              <a:t>Uses function setup(),</a:t>
            </a:r>
            <a:br>
              <a:rPr lang="en-US" dirty="0"/>
            </a:br>
            <a:r>
              <a:rPr lang="en-US" dirty="0"/>
              <a:t>with keyword </a:t>
            </a:r>
            <a:r>
              <a:rPr lang="en-US" dirty="0" err="1"/>
              <a:t>args</a:t>
            </a:r>
            <a:r>
              <a:rPr lang="en-US" dirty="0"/>
              <a:t>, sample:</a:t>
            </a:r>
          </a:p>
          <a:p>
            <a:pPr marL="0" indent="0">
              <a:spcBef>
                <a:spcPts val="1800"/>
              </a:spcBef>
              <a:buNone/>
            </a:pPr>
            <a:r>
              <a:rPr lang="en-US" sz="2200" b="1" dirty="0">
                <a:latin typeface="Courier New" panose="02070309020205020404" pitchFamily="49" charset="0"/>
                <a:cs typeface="Courier New" panose="02070309020205020404" pitchFamily="49" charset="0"/>
              </a:rPr>
              <a:t>name=‘</a:t>
            </a:r>
            <a:r>
              <a:rPr lang="en-US" sz="2200" b="1" dirty="0" err="1">
                <a:latin typeface="Courier New" panose="02070309020205020404" pitchFamily="49" charset="0"/>
                <a:cs typeface="Courier New" panose="02070309020205020404" pitchFamily="49" charset="0"/>
              </a:rPr>
              <a:t>my_package</a:t>
            </a:r>
            <a:r>
              <a:rPr lang="en-US" sz="2200" b="1" dirty="0">
                <a:latin typeface="Courier New" panose="02070309020205020404" pitchFamily="49" charset="0"/>
                <a:cs typeface="Courier New" panose="02070309020205020404" pitchFamily="49" charset="0"/>
              </a:rPr>
              <a:t>’,</a:t>
            </a:r>
          </a:p>
          <a:p>
            <a:pPr marL="0" indent="0">
              <a:spcBef>
                <a:spcPts val="0"/>
              </a:spcBef>
              <a:buNone/>
            </a:pPr>
            <a:r>
              <a:rPr lang="en-US" sz="2200" b="1" dirty="0">
                <a:latin typeface="Courier New" panose="02070309020205020404" pitchFamily="49" charset="0"/>
                <a:cs typeface="Courier New" panose="02070309020205020404" pitchFamily="49" charset="0"/>
              </a:rPr>
              <a:t>version='1.2.0’,</a:t>
            </a:r>
          </a:p>
          <a:p>
            <a:pPr marL="0" indent="0">
              <a:spcBef>
                <a:spcPts val="0"/>
              </a:spcBef>
              <a:buNone/>
            </a:pPr>
            <a:r>
              <a:rPr lang="en-US" sz="2200" b="1" dirty="0" err="1">
                <a:latin typeface="Courier New" panose="02070309020205020404" pitchFamily="49" charset="0"/>
                <a:cs typeface="Courier New" panose="02070309020205020404" pitchFamily="49" charset="0"/>
              </a:rPr>
              <a:t>url</a:t>
            </a:r>
            <a:r>
              <a:rPr lang="en-US" sz="2200" b="1" dirty="0">
                <a:latin typeface="Courier New" panose="02070309020205020404" pitchFamily="49" charset="0"/>
                <a:cs typeface="Courier New" panose="02070309020205020404" pitchFamily="49" charset="0"/>
              </a:rPr>
              <a:t>=‘https://github.com/…’,</a:t>
            </a:r>
          </a:p>
          <a:p>
            <a:pPr marL="0" indent="0">
              <a:spcBef>
                <a:spcPts val="0"/>
              </a:spcBef>
              <a:buNone/>
            </a:pPr>
            <a:r>
              <a:rPr lang="en-US" sz="2200" b="1" dirty="0">
                <a:latin typeface="Courier New" panose="02070309020205020404" pitchFamily="49" charset="0"/>
                <a:cs typeface="Courier New" panose="02070309020205020404" pitchFamily="49" charset="0"/>
              </a:rPr>
              <a:t>author=‘Bullwinkle’,</a:t>
            </a:r>
          </a:p>
          <a:p>
            <a:pPr marL="0" indent="0">
              <a:spcBef>
                <a:spcPts val="0"/>
              </a:spcBef>
              <a:buNone/>
            </a:pPr>
            <a:r>
              <a:rPr lang="en-US" sz="2200" b="1" dirty="0" err="1">
                <a:latin typeface="Courier New" panose="02070309020205020404" pitchFamily="49" charset="0"/>
                <a:cs typeface="Courier New" panose="02070309020205020404" pitchFamily="49" charset="0"/>
              </a:rPr>
              <a:t>author_email</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yada@ya.da</a:t>
            </a:r>
            <a:r>
              <a:rPr 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448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8597-EB8D-4739-B7A2-72BF35B05471}"/>
              </a:ext>
            </a:extLst>
          </p:cNvPr>
          <p:cNvSpPr>
            <a:spLocks noGrp="1"/>
          </p:cNvSpPr>
          <p:nvPr>
            <p:ph type="title"/>
          </p:nvPr>
        </p:nvSpPr>
        <p:spPr>
          <a:xfrm>
            <a:off x="838200" y="571500"/>
            <a:ext cx="10515600" cy="1025525"/>
          </a:xfrm>
        </p:spPr>
        <p:txBody>
          <a:bodyPr>
            <a:normAutofit/>
          </a:bodyPr>
          <a:lstStyle/>
          <a:p>
            <a:pPr algn="ctr"/>
            <a:r>
              <a:rPr lang="en-US" sz="4800" u="sng" dirty="0"/>
              <a:t>Package </a:t>
            </a:r>
            <a:r>
              <a:rPr lang="en-US" sz="4800" u="sng" dirty="0">
                <a:cs typeface="Calibri Light" panose="020F0302020204030204" pitchFamily="34" charset="0"/>
              </a:rPr>
              <a:t>≠ </a:t>
            </a:r>
            <a:r>
              <a:rPr lang="en-US" sz="4800" u="sng" dirty="0"/>
              <a:t>Executable </a:t>
            </a:r>
            <a:r>
              <a:rPr lang="en-US" sz="4800" u="sng" dirty="0">
                <a:cs typeface="Calibri Light" panose="020F0302020204030204" pitchFamily="34" charset="0"/>
              </a:rPr>
              <a:t>≠ </a:t>
            </a:r>
            <a:r>
              <a:rPr lang="en-US" sz="4800" u="sng" dirty="0"/>
              <a:t>Script</a:t>
            </a:r>
          </a:p>
        </p:txBody>
      </p:sp>
      <p:sp>
        <p:nvSpPr>
          <p:cNvPr id="3" name="Content Placeholder 2">
            <a:extLst>
              <a:ext uri="{FF2B5EF4-FFF2-40B4-BE49-F238E27FC236}">
                <a16:creationId xmlns:a16="http://schemas.microsoft.com/office/drawing/2014/main" id="{1BE317E2-6A43-4D22-B9CC-F97237E9183B}"/>
              </a:ext>
            </a:extLst>
          </p:cNvPr>
          <p:cNvSpPr>
            <a:spLocks noGrp="1"/>
          </p:cNvSpPr>
          <p:nvPr>
            <p:ph idx="1"/>
          </p:nvPr>
        </p:nvSpPr>
        <p:spPr>
          <a:xfrm>
            <a:off x="1524000" y="2203450"/>
            <a:ext cx="9125527" cy="3384550"/>
          </a:xfrm>
        </p:spPr>
        <p:txBody>
          <a:bodyPr numCol="2">
            <a:noAutofit/>
          </a:bodyPr>
          <a:lstStyle/>
          <a:p>
            <a:pPr marL="346075" indent="-346075">
              <a:lnSpc>
                <a:spcPct val="100000"/>
              </a:lnSpc>
              <a:spcBef>
                <a:spcPts val="0"/>
              </a:spcBef>
              <a:buNone/>
            </a:pPr>
            <a:r>
              <a:rPr lang="en-US" sz="3600" u="sng" dirty="0">
                <a:solidFill>
                  <a:srgbClr val="000000"/>
                </a:solidFill>
              </a:rPr>
              <a:t>Package:</a:t>
            </a:r>
          </a:p>
          <a:p>
            <a:pPr marL="339725" indent="-339725">
              <a:lnSpc>
                <a:spcPct val="100000"/>
              </a:lnSpc>
              <a:spcBef>
                <a:spcPts val="0"/>
              </a:spcBef>
            </a:pPr>
            <a:r>
              <a:rPr lang="en-US" sz="3600" dirty="0">
                <a:solidFill>
                  <a:srgbClr val="000000"/>
                </a:solidFill>
              </a:rPr>
              <a:t>File to transport code</a:t>
            </a:r>
          </a:p>
          <a:p>
            <a:pPr marL="339725" indent="-339725">
              <a:lnSpc>
                <a:spcPct val="100000"/>
              </a:lnSpc>
              <a:spcBef>
                <a:spcPts val="0"/>
              </a:spcBef>
            </a:pPr>
            <a:r>
              <a:rPr lang="en-US" sz="3600" dirty="0">
                <a:solidFill>
                  <a:srgbClr val="000000"/>
                </a:solidFill>
              </a:rPr>
              <a:t>Wheel file</a:t>
            </a:r>
          </a:p>
          <a:p>
            <a:pPr marL="346075" indent="-346075">
              <a:lnSpc>
                <a:spcPct val="100000"/>
              </a:lnSpc>
              <a:spcBef>
                <a:spcPts val="3600"/>
              </a:spcBef>
              <a:buNone/>
            </a:pPr>
            <a:r>
              <a:rPr lang="en-US" sz="3600" u="sng" dirty="0">
                <a:solidFill>
                  <a:srgbClr val="000000"/>
                </a:solidFill>
              </a:rPr>
              <a:t>Script</a:t>
            </a:r>
            <a:r>
              <a:rPr lang="en-US" sz="3600" dirty="0">
                <a:solidFill>
                  <a:srgbClr val="000000"/>
                </a:solidFill>
              </a:rPr>
              <a:t>:</a:t>
            </a:r>
          </a:p>
          <a:p>
            <a:pPr marL="346075" indent="-346075">
              <a:lnSpc>
                <a:spcPct val="100000"/>
              </a:lnSpc>
              <a:spcBef>
                <a:spcPts val="0"/>
              </a:spcBef>
            </a:pPr>
            <a:r>
              <a:rPr lang="en-US" sz="2400" b="1" dirty="0">
                <a:solidFill>
                  <a:srgbClr val="000000"/>
                </a:solidFill>
                <a:latin typeface="Courier New" panose="02070309020205020404" pitchFamily="49" charset="0"/>
                <a:cs typeface="Courier New" panose="02070309020205020404" pitchFamily="49" charset="0"/>
              </a:rPr>
              <a:t>print(“Hello World!”)</a:t>
            </a:r>
            <a:endParaRPr lang="en-US" sz="3600" b="1" dirty="0">
              <a:solidFill>
                <a:srgbClr val="000000"/>
              </a:solidFill>
              <a:latin typeface="Courier New" panose="02070309020205020404" pitchFamily="49" charset="0"/>
              <a:cs typeface="Courier New" panose="02070309020205020404" pitchFamily="49" charset="0"/>
            </a:endParaRPr>
          </a:p>
          <a:p>
            <a:pPr marL="1144588" indent="-460375">
              <a:lnSpc>
                <a:spcPct val="100000"/>
              </a:lnSpc>
              <a:spcBef>
                <a:spcPts val="3600"/>
              </a:spcBef>
              <a:buNone/>
            </a:pPr>
            <a:endParaRPr lang="en-US" sz="1600" u="sng" dirty="0">
              <a:solidFill>
                <a:srgbClr val="000000"/>
              </a:solidFill>
            </a:endParaRPr>
          </a:p>
          <a:p>
            <a:pPr marL="1144588" indent="-460375">
              <a:lnSpc>
                <a:spcPct val="100000"/>
              </a:lnSpc>
              <a:spcBef>
                <a:spcPts val="3600"/>
              </a:spcBef>
              <a:buNone/>
            </a:pPr>
            <a:r>
              <a:rPr lang="en-US" sz="3600" u="sng" dirty="0">
                <a:solidFill>
                  <a:srgbClr val="000000"/>
                </a:solidFill>
              </a:rPr>
              <a:t>Executable</a:t>
            </a:r>
            <a:r>
              <a:rPr lang="en-US" sz="3600" dirty="0">
                <a:solidFill>
                  <a:srgbClr val="000000"/>
                </a:solidFill>
              </a:rPr>
              <a:t>:</a:t>
            </a:r>
          </a:p>
          <a:p>
            <a:pPr marL="1144588" indent="-460375">
              <a:lnSpc>
                <a:spcPct val="100000"/>
              </a:lnSpc>
              <a:spcBef>
                <a:spcPts val="0"/>
              </a:spcBef>
            </a:pPr>
            <a:r>
              <a:rPr lang="en-US" sz="3600" dirty="0">
                <a:solidFill>
                  <a:srgbClr val="000000"/>
                </a:solidFill>
              </a:rPr>
              <a:t>Dropbox</a:t>
            </a:r>
          </a:p>
          <a:p>
            <a:pPr marL="1144588" indent="-460375">
              <a:lnSpc>
                <a:spcPct val="100000"/>
              </a:lnSpc>
              <a:spcBef>
                <a:spcPts val="0"/>
              </a:spcBef>
            </a:pPr>
            <a:r>
              <a:rPr lang="en-US" sz="3600" dirty="0" err="1">
                <a:solidFill>
                  <a:srgbClr val="000000"/>
                </a:solidFill>
              </a:rPr>
              <a:t>bittorrent</a:t>
            </a:r>
            <a:r>
              <a:rPr lang="en-US" sz="3600" dirty="0">
                <a:solidFill>
                  <a:srgbClr val="000000"/>
                </a:solidFill>
              </a:rPr>
              <a:t> client</a:t>
            </a:r>
            <a:endParaRPr lang="en-US" sz="3600" dirty="0"/>
          </a:p>
        </p:txBody>
      </p:sp>
      <p:sp>
        <p:nvSpPr>
          <p:cNvPr id="4" name="Slide Number Placeholder 3">
            <a:extLst>
              <a:ext uri="{FF2B5EF4-FFF2-40B4-BE49-F238E27FC236}">
                <a16:creationId xmlns:a16="http://schemas.microsoft.com/office/drawing/2014/main" id="{2E8BACB9-21EF-4D04-A579-74F231731E53}"/>
              </a:ext>
            </a:extLst>
          </p:cNvPr>
          <p:cNvSpPr>
            <a:spLocks noGrp="1"/>
          </p:cNvSpPr>
          <p:nvPr>
            <p:ph type="sldNum" sz="quarter" idx="12"/>
          </p:nvPr>
        </p:nvSpPr>
        <p:spPr/>
        <p:txBody>
          <a:bodyPr/>
          <a:lstStyle/>
          <a:p>
            <a:fld id="{7394FAEC-4E23-4984-A709-9EA6364B3FB4}" type="slidenum">
              <a:rPr lang="en-US" smtClean="0"/>
              <a:t>4</a:t>
            </a:fld>
            <a:endParaRPr lang="en-US"/>
          </a:p>
        </p:txBody>
      </p:sp>
    </p:spTree>
    <p:extLst>
      <p:ext uri="{BB962C8B-B14F-4D97-AF65-F5344CB8AC3E}">
        <p14:creationId xmlns:p14="http://schemas.microsoft.com/office/powerpoint/2010/main" val="4228881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4D00-725C-4940-890B-DEEE68E230D5}"/>
              </a:ext>
            </a:extLst>
          </p:cNvPr>
          <p:cNvSpPr>
            <a:spLocks noGrp="1"/>
          </p:cNvSpPr>
          <p:nvPr>
            <p:ph idx="1"/>
          </p:nvPr>
        </p:nvSpPr>
        <p:spPr>
          <a:xfrm>
            <a:off x="5945608" y="366712"/>
            <a:ext cx="5777963" cy="5794602"/>
          </a:xfrm>
        </p:spPr>
        <p:txBody>
          <a:bodyPr>
            <a:noAutofit/>
          </a:bodyPr>
          <a:lstStyle/>
          <a:p>
            <a:pPr marL="0" indent="0">
              <a:lnSpc>
                <a:spcPct val="100000"/>
              </a:lnSpc>
              <a:spcBef>
                <a:spcPts val="0"/>
              </a:spcBef>
              <a:buNone/>
            </a:pPr>
            <a:r>
              <a:rPr lang="en-US" sz="3100" dirty="0">
                <a:solidFill>
                  <a:schemeClr val="bg1"/>
                </a:solidFill>
              </a:rPr>
              <a:t>.</a:t>
            </a:r>
            <a:r>
              <a:rPr lang="en-US" sz="3100" dirty="0" err="1">
                <a:solidFill>
                  <a:schemeClr val="bg1"/>
                </a:solidFill>
              </a:rPr>
              <a:t>gitignore</a:t>
            </a:r>
            <a:endParaRPr lang="en-US" sz="3100" dirty="0">
              <a:solidFill>
                <a:schemeClr val="bg1"/>
              </a:solidFill>
            </a:endParaRPr>
          </a:p>
          <a:p>
            <a:pPr marL="0" indent="0">
              <a:lnSpc>
                <a:spcPct val="100000"/>
              </a:lnSpc>
              <a:spcBef>
                <a:spcPts val="0"/>
              </a:spcBef>
              <a:buNone/>
            </a:pPr>
            <a:r>
              <a:rPr lang="en-US" sz="3100" dirty="0"/>
              <a:t>data/   </a:t>
            </a:r>
            <a:r>
              <a:rPr lang="en-US" sz="3100" dirty="0">
                <a:latin typeface="Cambria Math" panose="02040503050406030204" pitchFamily="18" charset="0"/>
                <a:ea typeface="Cambria Math" panose="02040503050406030204" pitchFamily="18" charset="0"/>
              </a:rPr>
              <a:t>———— </a:t>
            </a:r>
            <a:r>
              <a:rPr lang="en-US" sz="3100" dirty="0" err="1"/>
              <a:t>data_file</a:t>
            </a:r>
            <a:endParaRPr lang="en-US" sz="3100" dirty="0"/>
          </a:p>
          <a:p>
            <a:pPr marL="0" indent="0">
              <a:lnSpc>
                <a:spcPct val="100000"/>
              </a:lnSpc>
              <a:spcBef>
                <a:spcPts val="0"/>
              </a:spcBef>
              <a:buNone/>
            </a:pPr>
            <a:r>
              <a:rPr lang="en-US" sz="3100" dirty="0"/>
              <a:t>LICENSE</a:t>
            </a:r>
          </a:p>
          <a:p>
            <a:pPr marL="0" indent="0">
              <a:lnSpc>
                <a:spcPct val="100000"/>
              </a:lnSpc>
              <a:spcBef>
                <a:spcPts val="0"/>
              </a:spcBef>
              <a:buNone/>
            </a:pPr>
            <a:r>
              <a:rPr lang="en-US" sz="3100" dirty="0"/>
              <a:t>MANIFEST.in</a:t>
            </a:r>
          </a:p>
          <a:p>
            <a:pPr marL="0" indent="0">
              <a:lnSpc>
                <a:spcPct val="100000"/>
              </a:lnSpc>
              <a:spcBef>
                <a:spcPts val="0"/>
              </a:spcBef>
              <a:buNone/>
            </a:pPr>
            <a:r>
              <a:rPr lang="en-US" sz="3100" i="1" dirty="0"/>
              <a:t>package</a:t>
            </a:r>
            <a:r>
              <a:rPr lang="en-US" sz="3100" dirty="0"/>
              <a:t>/ </a:t>
            </a:r>
            <a:r>
              <a:rPr lang="en-US" sz="3100" dirty="0">
                <a:latin typeface="Cambria Math" panose="02040503050406030204" pitchFamily="18" charset="0"/>
                <a:ea typeface="Cambria Math" panose="02040503050406030204" pitchFamily="18" charset="0"/>
              </a:rPr>
              <a:t>——— </a:t>
            </a:r>
            <a:r>
              <a:rPr lang="en-US" sz="3100" dirty="0"/>
              <a:t>__init__.py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core-code</a:t>
            </a:r>
            <a:r>
              <a:rPr lang="en-US" sz="3100" dirty="0"/>
              <a:t>.py</a:t>
            </a:r>
          </a:p>
          <a:p>
            <a:pPr marL="0" indent="0">
              <a:lnSpc>
                <a:spcPct val="100000"/>
              </a:lnSpc>
              <a:spcBef>
                <a:spcPts val="0"/>
              </a:spcBef>
              <a:buNone/>
            </a:pPr>
            <a:r>
              <a:rPr lang="en-US" sz="3100" dirty="0"/>
              <a:t>                       </a:t>
            </a:r>
            <a:r>
              <a:rPr lang="en-US" sz="3200" dirty="0"/>
              <a:t>   </a:t>
            </a:r>
            <a:r>
              <a:rPr lang="en-US" sz="3100" dirty="0">
                <a:latin typeface="Cambria Math" panose="02040503050406030204" pitchFamily="18" charset="0"/>
                <a:ea typeface="Cambria Math" panose="02040503050406030204" pitchFamily="18" charset="0"/>
              </a:rPr>
              <a:t>— </a:t>
            </a:r>
            <a:r>
              <a:rPr lang="en-US" sz="3100" i="1" dirty="0"/>
              <a:t>helper-code</a:t>
            </a:r>
            <a:r>
              <a:rPr lang="en-US" sz="3100" dirty="0"/>
              <a:t>.py</a:t>
            </a:r>
          </a:p>
          <a:p>
            <a:pPr marL="0" indent="0">
              <a:lnSpc>
                <a:spcPct val="100000"/>
              </a:lnSpc>
              <a:spcBef>
                <a:spcPts val="0"/>
              </a:spcBef>
              <a:buNone/>
            </a:pPr>
            <a:r>
              <a:rPr lang="en-US" sz="3100" dirty="0" err="1"/>
              <a:t>README.rst</a:t>
            </a:r>
            <a:endParaRPr lang="en-US" sz="3100" dirty="0"/>
          </a:p>
          <a:p>
            <a:pPr marL="0" indent="0">
              <a:lnSpc>
                <a:spcPct val="100000"/>
              </a:lnSpc>
              <a:spcBef>
                <a:spcPts val="0"/>
              </a:spcBef>
              <a:buNone/>
            </a:pPr>
            <a:r>
              <a:rPr lang="en-US" sz="3100" dirty="0" err="1">
                <a:highlight>
                  <a:srgbClr val="00FF00"/>
                </a:highlight>
              </a:rPr>
              <a:t>setup.cfg</a:t>
            </a:r>
            <a:endParaRPr lang="en-US" sz="3100" dirty="0">
              <a:highlight>
                <a:srgbClr val="00FF00"/>
              </a:highlight>
            </a:endParaRPr>
          </a:p>
          <a:p>
            <a:pPr marL="0" indent="0">
              <a:lnSpc>
                <a:spcPct val="100000"/>
              </a:lnSpc>
              <a:spcBef>
                <a:spcPts val="0"/>
              </a:spcBef>
              <a:buNone/>
            </a:pPr>
            <a:r>
              <a:rPr lang="en-US" sz="3100" dirty="0"/>
              <a:t>setup.py</a:t>
            </a:r>
          </a:p>
          <a:p>
            <a:pPr marL="0" indent="0">
              <a:lnSpc>
                <a:spcPct val="100000"/>
              </a:lnSpc>
              <a:spcBef>
                <a:spcPts val="0"/>
              </a:spcBef>
              <a:buNone/>
            </a:pPr>
            <a:r>
              <a:rPr lang="en-US" sz="3100" dirty="0"/>
              <a:t>test/</a:t>
            </a:r>
            <a:r>
              <a:rPr lang="en-US" sz="3100" dirty="0">
                <a:latin typeface="Cambria Math" panose="02040503050406030204" pitchFamily="18" charset="0"/>
                <a:ea typeface="Cambria Math" panose="02040503050406030204" pitchFamily="18" charset="0"/>
              </a:rPr>
              <a:t>  –————</a:t>
            </a:r>
            <a:r>
              <a:rPr lang="en-US" sz="3100" dirty="0"/>
              <a:t> __init__.py</a:t>
            </a:r>
          </a:p>
          <a:p>
            <a:pPr marL="0" indent="0">
              <a:lnSpc>
                <a:spcPct val="100000"/>
              </a:lnSpc>
              <a:spcBef>
                <a:spcPts val="0"/>
              </a:spcBef>
              <a:buNone/>
            </a:pPr>
            <a:r>
              <a:rPr lang="en-US" sz="3100" dirty="0"/>
              <a:t>                          </a:t>
            </a:r>
            <a:r>
              <a:rPr lang="en-US" sz="3000" dirty="0">
                <a:latin typeface="Cambria Math" panose="02040503050406030204" pitchFamily="18" charset="0"/>
                <a:ea typeface="Cambria Math" panose="02040503050406030204" pitchFamily="18" charset="0"/>
              </a:rPr>
              <a:t>— </a:t>
            </a:r>
            <a:r>
              <a:rPr lang="en-US" sz="3100" dirty="0"/>
              <a:t>test_</a:t>
            </a:r>
            <a:r>
              <a:rPr lang="en-US" sz="3100" i="1" dirty="0"/>
              <a:t>package</a:t>
            </a:r>
            <a:r>
              <a:rPr lang="en-US" sz="3100" dirty="0"/>
              <a:t>.py</a:t>
            </a:r>
          </a:p>
        </p:txBody>
      </p:sp>
      <p:sp>
        <p:nvSpPr>
          <p:cNvPr id="2" name="Slide Number Placeholder 1">
            <a:extLst>
              <a:ext uri="{FF2B5EF4-FFF2-40B4-BE49-F238E27FC236}">
                <a16:creationId xmlns:a16="http://schemas.microsoft.com/office/drawing/2014/main" id="{1CF557A2-9FD1-47D0-B531-B9DA557FC542}"/>
              </a:ext>
            </a:extLst>
          </p:cNvPr>
          <p:cNvSpPr>
            <a:spLocks noGrp="1"/>
          </p:cNvSpPr>
          <p:nvPr>
            <p:ph type="sldNum" sz="quarter" idx="12"/>
          </p:nvPr>
        </p:nvSpPr>
        <p:spPr/>
        <p:txBody>
          <a:bodyPr/>
          <a:lstStyle/>
          <a:p>
            <a:fld id="{7394FAEC-4E23-4984-A709-9EA6364B3FB4}" type="slidenum">
              <a:rPr lang="en-US" smtClean="0"/>
              <a:t>40</a:t>
            </a:fld>
            <a:endParaRPr lang="en-US"/>
          </a:p>
        </p:txBody>
      </p:sp>
      <p:sp>
        <p:nvSpPr>
          <p:cNvPr id="5" name="Title 1">
            <a:extLst>
              <a:ext uri="{FF2B5EF4-FFF2-40B4-BE49-F238E27FC236}">
                <a16:creationId xmlns:a16="http://schemas.microsoft.com/office/drawing/2014/main" id="{08693487-7DE5-4ECC-92AA-2CDC1DA8BCBD}"/>
              </a:ext>
            </a:extLst>
          </p:cNvPr>
          <p:cNvSpPr>
            <a:spLocks noGrp="1"/>
          </p:cNvSpPr>
          <p:nvPr>
            <p:ph type="title"/>
          </p:nvPr>
        </p:nvSpPr>
        <p:spPr>
          <a:xfrm>
            <a:off x="1270208" y="1333334"/>
            <a:ext cx="3840480" cy="1885815"/>
          </a:xfrm>
        </p:spPr>
        <p:txBody>
          <a:bodyPr>
            <a:noAutofit/>
          </a:bodyPr>
          <a:lstStyle/>
          <a:p>
            <a:pPr algn="ctr">
              <a:lnSpc>
                <a:spcPct val="100000"/>
              </a:lnSpc>
            </a:pPr>
            <a:r>
              <a:rPr lang="en-US" sz="4800" u="sng" dirty="0" err="1"/>
              <a:t>setup.cfg</a:t>
            </a:r>
            <a:endParaRPr lang="en-US" sz="4800" u="sng" dirty="0"/>
          </a:p>
        </p:txBody>
      </p:sp>
      <p:cxnSp>
        <p:nvCxnSpPr>
          <p:cNvPr id="20" name="Straight Connector 19">
            <a:extLst>
              <a:ext uri="{FF2B5EF4-FFF2-40B4-BE49-F238E27FC236}">
                <a16:creationId xmlns:a16="http://schemas.microsoft.com/office/drawing/2014/main" id="{61CEAF91-5EFF-4EB6-8077-8188CE1DCBA6}"/>
              </a:ext>
            </a:extLst>
          </p:cNvPr>
          <p:cNvCxnSpPr>
            <a:cxnSpLocks/>
          </p:cNvCxnSpPr>
          <p:nvPr/>
        </p:nvCxnSpPr>
        <p:spPr>
          <a:xfrm>
            <a:off x="8361219" y="2555555"/>
            <a:ext cx="0" cy="997797"/>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A7EFBC-40B2-4743-AC58-EBDC545CFA5A}"/>
              </a:ext>
            </a:extLst>
          </p:cNvPr>
          <p:cNvCxnSpPr>
            <a:cxnSpLocks/>
          </p:cNvCxnSpPr>
          <p:nvPr/>
        </p:nvCxnSpPr>
        <p:spPr>
          <a:xfrm>
            <a:off x="8349512" y="5420873"/>
            <a:ext cx="0" cy="503366"/>
          </a:xfrm>
          <a:prstGeom prst="line">
            <a:avLst/>
          </a:prstGeom>
          <a:ln w="22225"/>
        </p:spPr>
        <p:style>
          <a:lnRef idx="1">
            <a:schemeClr val="dk1"/>
          </a:lnRef>
          <a:fillRef idx="0">
            <a:schemeClr val="dk1"/>
          </a:fillRef>
          <a:effectRef idx="0">
            <a:schemeClr val="dk1"/>
          </a:effectRef>
          <a:fontRef idx="minor">
            <a:schemeClr val="tx1"/>
          </a:fontRef>
        </p:style>
      </p:cxnSp>
      <p:sp>
        <p:nvSpPr>
          <p:cNvPr id="7" name="Content Placeholder 2">
            <a:extLst>
              <a:ext uri="{FF2B5EF4-FFF2-40B4-BE49-F238E27FC236}">
                <a16:creationId xmlns:a16="http://schemas.microsoft.com/office/drawing/2014/main" id="{7BCA5987-87CD-4470-A9E1-23D133909AF5}"/>
              </a:ext>
            </a:extLst>
          </p:cNvPr>
          <p:cNvSpPr txBox="1">
            <a:spLocks/>
          </p:cNvSpPr>
          <p:nvPr/>
        </p:nvSpPr>
        <p:spPr>
          <a:xfrm>
            <a:off x="1195723" y="3312504"/>
            <a:ext cx="3989450" cy="1885816"/>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600" dirty="0" err="1"/>
              <a:t>Ini</a:t>
            </a:r>
            <a:r>
              <a:rPr lang="en-US" sz="3600" dirty="0"/>
              <a:t> file with option defaults for setup.py commands</a:t>
            </a:r>
            <a:endParaRPr lang="en-US" sz="4400" dirty="0"/>
          </a:p>
        </p:txBody>
      </p:sp>
    </p:spTree>
    <p:extLst>
      <p:ext uri="{BB962C8B-B14F-4D97-AF65-F5344CB8AC3E}">
        <p14:creationId xmlns:p14="http://schemas.microsoft.com/office/powerpoint/2010/main" val="374844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2D56-D0DF-40E2-AF55-EFB3911473A4}"/>
              </a:ext>
            </a:extLst>
          </p:cNvPr>
          <p:cNvSpPr>
            <a:spLocks noGrp="1"/>
          </p:cNvSpPr>
          <p:nvPr>
            <p:ph type="title"/>
          </p:nvPr>
        </p:nvSpPr>
        <p:spPr/>
        <p:txBody>
          <a:bodyPr/>
          <a:lstStyle/>
          <a:p>
            <a:pPr algn="ctr"/>
            <a:r>
              <a:rPr lang="en-US" u="sng" dirty="0"/>
              <a:t>Can Have Other Files In Project Root</a:t>
            </a:r>
          </a:p>
        </p:txBody>
      </p:sp>
      <p:sp>
        <p:nvSpPr>
          <p:cNvPr id="3" name="Content Placeholder 2">
            <a:extLst>
              <a:ext uri="{FF2B5EF4-FFF2-40B4-BE49-F238E27FC236}">
                <a16:creationId xmlns:a16="http://schemas.microsoft.com/office/drawing/2014/main" id="{07712EDE-3056-41DA-B32E-C477D7B5F814}"/>
              </a:ext>
            </a:extLst>
          </p:cNvPr>
          <p:cNvSpPr>
            <a:spLocks noGrp="1"/>
          </p:cNvSpPr>
          <p:nvPr>
            <p:ph idx="1"/>
          </p:nvPr>
        </p:nvSpPr>
        <p:spPr>
          <a:xfrm>
            <a:off x="4403202" y="1690688"/>
            <a:ext cx="3571755" cy="4665662"/>
          </a:xfrm>
        </p:spPr>
        <p:txBody>
          <a:bodyPr>
            <a:normAutofit lnSpcReduction="10000"/>
          </a:bodyPr>
          <a:lstStyle/>
          <a:p>
            <a:pPr marL="0" indent="0">
              <a:lnSpc>
                <a:spcPct val="150000"/>
              </a:lnSpc>
              <a:buNone/>
            </a:pPr>
            <a:r>
              <a:rPr lang="en-US" sz="3600" dirty="0"/>
              <a:t>CHANGELOG</a:t>
            </a:r>
          </a:p>
          <a:p>
            <a:pPr marL="0" indent="0">
              <a:lnSpc>
                <a:spcPct val="150000"/>
              </a:lnSpc>
              <a:buNone/>
            </a:pPr>
            <a:r>
              <a:rPr lang="en-US" sz="3600" dirty="0"/>
              <a:t>CONTRIBUTING</a:t>
            </a:r>
          </a:p>
          <a:p>
            <a:pPr marL="0" indent="0">
              <a:lnSpc>
                <a:spcPct val="150000"/>
              </a:lnSpc>
              <a:buNone/>
            </a:pPr>
            <a:r>
              <a:rPr lang="en-US" sz="3600" dirty="0"/>
              <a:t>AUTHORS</a:t>
            </a:r>
          </a:p>
          <a:p>
            <a:pPr marL="0" indent="0">
              <a:lnSpc>
                <a:spcPct val="150000"/>
              </a:lnSpc>
              <a:buNone/>
            </a:pPr>
            <a:r>
              <a:rPr lang="en-US" sz="3600" dirty="0">
                <a:cs typeface="Courier New" panose="02070309020205020404" pitchFamily="49" charset="0"/>
              </a:rPr>
              <a:t>requirements.txt</a:t>
            </a:r>
          </a:p>
          <a:p>
            <a:pPr marL="0" indent="0">
              <a:lnSpc>
                <a:spcPct val="150000"/>
              </a:lnSpc>
              <a:buNone/>
            </a:pPr>
            <a:r>
              <a:rPr lang="en-US" sz="3600" dirty="0">
                <a:cs typeface="Courier New" panose="02070309020205020404" pitchFamily="49" charset="0"/>
              </a:rPr>
              <a:t>.</a:t>
            </a:r>
            <a:r>
              <a:rPr lang="en-US" sz="3600" dirty="0" err="1">
                <a:cs typeface="Courier New" panose="02070309020205020404" pitchFamily="49" charset="0"/>
              </a:rPr>
              <a:t>gitignore</a:t>
            </a:r>
            <a:endParaRPr lang="en-US" sz="3600" dirty="0"/>
          </a:p>
        </p:txBody>
      </p:sp>
      <p:sp>
        <p:nvSpPr>
          <p:cNvPr id="4" name="Slide Number Placeholder 3">
            <a:extLst>
              <a:ext uri="{FF2B5EF4-FFF2-40B4-BE49-F238E27FC236}">
                <a16:creationId xmlns:a16="http://schemas.microsoft.com/office/drawing/2014/main" id="{FC955922-EDF7-480E-B259-92B5EC902429}"/>
              </a:ext>
            </a:extLst>
          </p:cNvPr>
          <p:cNvSpPr>
            <a:spLocks noGrp="1"/>
          </p:cNvSpPr>
          <p:nvPr>
            <p:ph type="sldNum" sz="quarter" idx="12"/>
          </p:nvPr>
        </p:nvSpPr>
        <p:spPr/>
        <p:txBody>
          <a:bodyPr/>
          <a:lstStyle/>
          <a:p>
            <a:fld id="{7394FAEC-4E23-4984-A709-9EA6364B3FB4}" type="slidenum">
              <a:rPr lang="en-US" smtClean="0"/>
              <a:t>41</a:t>
            </a:fld>
            <a:endParaRPr lang="en-US"/>
          </a:p>
        </p:txBody>
      </p:sp>
    </p:spTree>
    <p:extLst>
      <p:ext uri="{BB962C8B-B14F-4D97-AF65-F5344CB8AC3E}">
        <p14:creationId xmlns:p14="http://schemas.microsoft.com/office/powerpoint/2010/main" val="91693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69A3-09FD-4E28-921F-5FE30F3EE2C2}"/>
              </a:ext>
            </a:extLst>
          </p:cNvPr>
          <p:cNvSpPr>
            <a:spLocks noGrp="1"/>
          </p:cNvSpPr>
          <p:nvPr>
            <p:ph type="title"/>
          </p:nvPr>
        </p:nvSpPr>
        <p:spPr>
          <a:xfrm>
            <a:off x="838200" y="365126"/>
            <a:ext cx="10515600" cy="1029566"/>
          </a:xfrm>
        </p:spPr>
        <p:txBody>
          <a:bodyPr>
            <a:normAutofit/>
          </a:bodyPr>
          <a:lstStyle/>
          <a:p>
            <a:pPr algn="ctr"/>
            <a:r>
              <a:rPr lang="en-US" sz="5400" u="sng" dirty="0"/>
              <a:t>Creating a Package</a:t>
            </a:r>
            <a:r>
              <a:rPr lang="en-US" dirty="0"/>
              <a:t> (1/6)</a:t>
            </a:r>
          </a:p>
        </p:txBody>
      </p:sp>
      <p:sp>
        <p:nvSpPr>
          <p:cNvPr id="3" name="Content Placeholder 2">
            <a:extLst>
              <a:ext uri="{FF2B5EF4-FFF2-40B4-BE49-F238E27FC236}">
                <a16:creationId xmlns:a16="http://schemas.microsoft.com/office/drawing/2014/main" id="{1A7BAA55-1F40-49F0-8CCC-D4127A4190B4}"/>
              </a:ext>
            </a:extLst>
          </p:cNvPr>
          <p:cNvSpPr>
            <a:spLocks noGrp="1"/>
          </p:cNvSpPr>
          <p:nvPr>
            <p:ph idx="1"/>
          </p:nvPr>
        </p:nvSpPr>
        <p:spPr>
          <a:xfrm>
            <a:off x="2114082" y="1798377"/>
            <a:ext cx="7963836" cy="4315804"/>
          </a:xfrm>
        </p:spPr>
        <p:txBody>
          <a:bodyPr>
            <a:normAutofit/>
          </a:bodyPr>
          <a:lstStyle/>
          <a:p>
            <a:pPr marL="0" indent="0">
              <a:lnSpc>
                <a:spcPct val="100000"/>
              </a:lnSpc>
              <a:spcBef>
                <a:spcPts val="3600"/>
              </a:spcBef>
              <a:buNone/>
            </a:pPr>
            <a:r>
              <a:rPr lang="en-US" sz="3600" dirty="0"/>
              <a:t>Create directory tree from scratch</a:t>
            </a:r>
          </a:p>
          <a:p>
            <a:pPr marL="0" indent="0">
              <a:lnSpc>
                <a:spcPct val="100000"/>
              </a:lnSpc>
              <a:spcBef>
                <a:spcPts val="3600"/>
              </a:spcBef>
              <a:buNone/>
            </a:pPr>
            <a:r>
              <a:rPr lang="en-US" sz="3200" dirty="0"/>
              <a:t>Or can use </a:t>
            </a:r>
            <a:r>
              <a:rPr lang="en-US" sz="3200" b="1" dirty="0" err="1">
                <a:latin typeface="Courier New" panose="02070309020205020404" pitchFamily="49" charset="0"/>
                <a:cs typeface="Courier New" panose="02070309020205020404" pitchFamily="49" charset="0"/>
              </a:rPr>
              <a:t>cookiecutter</a:t>
            </a:r>
            <a:r>
              <a:rPr lang="en-US" sz="3600" dirty="0"/>
              <a:t> (</a:t>
            </a:r>
            <a:r>
              <a:rPr lang="en-US" sz="3600" dirty="0" err="1"/>
              <a:t>PyPI</a:t>
            </a:r>
            <a:r>
              <a:rPr lang="en-US" sz="3600" dirty="0"/>
              <a:t>)</a:t>
            </a:r>
            <a:br>
              <a:rPr lang="en-US" sz="3600" dirty="0"/>
            </a:br>
            <a:r>
              <a:rPr lang="en-US" sz="3200" dirty="0"/>
              <a:t>(On Windows only runs in bash shell)</a:t>
            </a:r>
          </a:p>
          <a:p>
            <a:pPr marL="0" indent="0">
              <a:lnSpc>
                <a:spcPct val="100000"/>
              </a:lnSpc>
              <a:spcBef>
                <a:spcPts val="3600"/>
              </a:spcBef>
              <a:buNone/>
            </a:pPr>
            <a:r>
              <a:rPr lang="en-US" sz="3600" dirty="0"/>
              <a:t>Add source code &amp; tests</a:t>
            </a:r>
          </a:p>
          <a:p>
            <a:pPr marL="0" indent="0">
              <a:lnSpc>
                <a:spcPct val="100000"/>
              </a:lnSpc>
              <a:spcBef>
                <a:spcPts val="3600"/>
              </a:spcBef>
              <a:buNone/>
            </a:pPr>
            <a:r>
              <a:rPr lang="en-US" sz="3600" dirty="0"/>
              <a:t>Customize the non-code files</a:t>
            </a:r>
          </a:p>
        </p:txBody>
      </p:sp>
      <p:sp>
        <p:nvSpPr>
          <p:cNvPr id="4" name="Slide Number Placeholder 3">
            <a:extLst>
              <a:ext uri="{FF2B5EF4-FFF2-40B4-BE49-F238E27FC236}">
                <a16:creationId xmlns:a16="http://schemas.microsoft.com/office/drawing/2014/main" id="{7FD2ADBF-BFF1-4454-9A27-36A6E7AEB812}"/>
              </a:ext>
            </a:extLst>
          </p:cNvPr>
          <p:cNvSpPr>
            <a:spLocks noGrp="1"/>
          </p:cNvSpPr>
          <p:nvPr>
            <p:ph type="sldNum" sz="quarter" idx="12"/>
          </p:nvPr>
        </p:nvSpPr>
        <p:spPr/>
        <p:txBody>
          <a:bodyPr/>
          <a:lstStyle/>
          <a:p>
            <a:fld id="{7394FAEC-4E23-4984-A709-9EA6364B3FB4}" type="slidenum">
              <a:rPr lang="en-US" smtClean="0"/>
              <a:t>42</a:t>
            </a:fld>
            <a:endParaRPr lang="en-US"/>
          </a:p>
        </p:txBody>
      </p:sp>
    </p:spTree>
    <p:extLst>
      <p:ext uri="{BB962C8B-B14F-4D97-AF65-F5344CB8AC3E}">
        <p14:creationId xmlns:p14="http://schemas.microsoft.com/office/powerpoint/2010/main" val="1739317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69A3-09FD-4E28-921F-5FE30F3EE2C2}"/>
              </a:ext>
            </a:extLst>
          </p:cNvPr>
          <p:cNvSpPr>
            <a:spLocks noGrp="1"/>
          </p:cNvSpPr>
          <p:nvPr>
            <p:ph type="title"/>
          </p:nvPr>
        </p:nvSpPr>
        <p:spPr>
          <a:xfrm>
            <a:off x="838200" y="365126"/>
            <a:ext cx="10515600" cy="1029566"/>
          </a:xfrm>
        </p:spPr>
        <p:txBody>
          <a:bodyPr>
            <a:normAutofit/>
          </a:bodyPr>
          <a:lstStyle/>
          <a:p>
            <a:pPr algn="ctr"/>
            <a:r>
              <a:rPr lang="en-US" sz="5400" u="sng" dirty="0"/>
              <a:t>Creating a Package</a:t>
            </a:r>
            <a:r>
              <a:rPr lang="en-US" dirty="0"/>
              <a:t> (2/6)</a:t>
            </a:r>
            <a:endParaRPr lang="en-US" u="sng" dirty="0"/>
          </a:p>
        </p:txBody>
      </p:sp>
      <p:sp>
        <p:nvSpPr>
          <p:cNvPr id="3" name="Content Placeholder 2">
            <a:extLst>
              <a:ext uri="{FF2B5EF4-FFF2-40B4-BE49-F238E27FC236}">
                <a16:creationId xmlns:a16="http://schemas.microsoft.com/office/drawing/2014/main" id="{1A7BAA55-1F40-49F0-8CCC-D4127A4190B4}"/>
              </a:ext>
            </a:extLst>
          </p:cNvPr>
          <p:cNvSpPr>
            <a:spLocks noGrp="1"/>
          </p:cNvSpPr>
          <p:nvPr>
            <p:ph idx="1"/>
          </p:nvPr>
        </p:nvSpPr>
        <p:spPr>
          <a:xfrm>
            <a:off x="2180511" y="1848504"/>
            <a:ext cx="8359152" cy="4335728"/>
          </a:xfrm>
        </p:spPr>
        <p:txBody>
          <a:bodyPr>
            <a:normAutofit/>
          </a:bodyPr>
          <a:lstStyle/>
          <a:p>
            <a:pPr marL="0" indent="0">
              <a:lnSpc>
                <a:spcPct val="100000"/>
              </a:lnSpc>
              <a:spcBef>
                <a:spcPts val="3600"/>
              </a:spcBef>
              <a:buNone/>
            </a:pPr>
            <a:r>
              <a:rPr lang="en-US" sz="3600" dirty="0"/>
              <a:t>Run your test</a:t>
            </a:r>
          </a:p>
          <a:p>
            <a:pPr marL="0" indent="0">
              <a:lnSpc>
                <a:spcPct val="100000"/>
              </a:lnSpc>
              <a:spcBef>
                <a:spcPts val="3600"/>
              </a:spcBef>
              <a:buNone/>
            </a:pPr>
            <a:r>
              <a:rPr lang="en-US" sz="3600" dirty="0"/>
              <a:t>Create account for source code host</a:t>
            </a:r>
          </a:p>
          <a:p>
            <a:pPr marL="0" indent="0">
              <a:lnSpc>
                <a:spcPct val="100000"/>
              </a:lnSpc>
              <a:spcBef>
                <a:spcPts val="3600"/>
              </a:spcBef>
              <a:buNone/>
            </a:pPr>
            <a:r>
              <a:rPr lang="en-US" sz="3600" dirty="0"/>
              <a:t>Make client repository for source code host</a:t>
            </a:r>
            <a:br>
              <a:rPr lang="en-US" sz="3600" dirty="0"/>
            </a:br>
            <a:r>
              <a:rPr lang="en-US" sz="3600" dirty="0"/>
              <a:t>(</a:t>
            </a:r>
            <a:r>
              <a:rPr lang="en-US" sz="3600" dirty="0" err="1"/>
              <a:t>github</a:t>
            </a:r>
            <a:r>
              <a:rPr lang="en-US" sz="3600" dirty="0"/>
              <a:t>, bitbucket, etc.): </a:t>
            </a:r>
            <a:r>
              <a:rPr lang="en-US" sz="3200" b="1" dirty="0">
                <a:latin typeface="Courier New" panose="02070309020205020404" pitchFamily="49" charset="0"/>
                <a:cs typeface="Courier New" panose="02070309020205020404" pitchFamily="49" charset="0"/>
              </a:rPr>
              <a:t>git </a:t>
            </a:r>
            <a:r>
              <a:rPr lang="en-US" sz="3200" b="1" dirty="0" err="1">
                <a:latin typeface="Courier New" panose="02070309020205020404" pitchFamily="49" charset="0"/>
                <a:cs typeface="Courier New" panose="02070309020205020404" pitchFamily="49" charset="0"/>
              </a:rPr>
              <a:t>init</a:t>
            </a:r>
            <a:endParaRPr lang="en-US" sz="3200" b="1" dirty="0">
              <a:latin typeface="Courier New" panose="02070309020205020404" pitchFamily="49" charset="0"/>
              <a:cs typeface="Courier New" panose="02070309020205020404" pitchFamily="49" charset="0"/>
            </a:endParaRPr>
          </a:p>
          <a:p>
            <a:pPr marL="0" indent="0">
              <a:lnSpc>
                <a:spcPct val="100000"/>
              </a:lnSpc>
              <a:spcBef>
                <a:spcPts val="3600"/>
              </a:spcBef>
              <a:buNone/>
            </a:pPr>
            <a:r>
              <a:rPr lang="en-US" sz="3200" b="1" dirty="0">
                <a:latin typeface="Courier New" panose="02070309020205020404" pitchFamily="49" charset="0"/>
                <a:cs typeface="Courier New" panose="02070309020205020404" pitchFamily="49" charset="0"/>
              </a:rPr>
              <a:t>git push</a:t>
            </a:r>
            <a:endParaRPr lang="en-US" sz="3600" dirty="0"/>
          </a:p>
        </p:txBody>
      </p:sp>
      <p:sp>
        <p:nvSpPr>
          <p:cNvPr id="4" name="Slide Number Placeholder 3">
            <a:extLst>
              <a:ext uri="{FF2B5EF4-FFF2-40B4-BE49-F238E27FC236}">
                <a16:creationId xmlns:a16="http://schemas.microsoft.com/office/drawing/2014/main" id="{7FD2ADBF-BFF1-4454-9A27-36A6E7AEB812}"/>
              </a:ext>
            </a:extLst>
          </p:cNvPr>
          <p:cNvSpPr>
            <a:spLocks noGrp="1"/>
          </p:cNvSpPr>
          <p:nvPr>
            <p:ph type="sldNum" sz="quarter" idx="12"/>
          </p:nvPr>
        </p:nvSpPr>
        <p:spPr/>
        <p:txBody>
          <a:bodyPr/>
          <a:lstStyle/>
          <a:p>
            <a:fld id="{7394FAEC-4E23-4984-A709-9EA6364B3FB4}" type="slidenum">
              <a:rPr lang="en-US" smtClean="0"/>
              <a:t>43</a:t>
            </a:fld>
            <a:endParaRPr lang="en-US"/>
          </a:p>
        </p:txBody>
      </p:sp>
    </p:spTree>
    <p:extLst>
      <p:ext uri="{BB962C8B-B14F-4D97-AF65-F5344CB8AC3E}">
        <p14:creationId xmlns:p14="http://schemas.microsoft.com/office/powerpoint/2010/main" val="1539625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69A3-09FD-4E28-921F-5FE30F3EE2C2}"/>
              </a:ext>
            </a:extLst>
          </p:cNvPr>
          <p:cNvSpPr>
            <a:spLocks noGrp="1"/>
          </p:cNvSpPr>
          <p:nvPr>
            <p:ph type="title"/>
          </p:nvPr>
        </p:nvSpPr>
        <p:spPr>
          <a:xfrm>
            <a:off x="838200" y="365126"/>
            <a:ext cx="10515600" cy="1029566"/>
          </a:xfrm>
        </p:spPr>
        <p:txBody>
          <a:bodyPr>
            <a:normAutofit/>
          </a:bodyPr>
          <a:lstStyle/>
          <a:p>
            <a:pPr algn="ctr"/>
            <a:r>
              <a:rPr lang="en-US" sz="5400" u="sng" dirty="0"/>
              <a:t>Creating a Package</a:t>
            </a:r>
            <a:r>
              <a:rPr lang="en-US" dirty="0"/>
              <a:t> (3/6)</a:t>
            </a:r>
            <a:endParaRPr lang="en-US" u="sng" dirty="0"/>
          </a:p>
        </p:txBody>
      </p:sp>
      <p:sp>
        <p:nvSpPr>
          <p:cNvPr id="3" name="Content Placeholder 2">
            <a:extLst>
              <a:ext uri="{FF2B5EF4-FFF2-40B4-BE49-F238E27FC236}">
                <a16:creationId xmlns:a16="http://schemas.microsoft.com/office/drawing/2014/main" id="{1A7BAA55-1F40-49F0-8CCC-D4127A4190B4}"/>
              </a:ext>
            </a:extLst>
          </p:cNvPr>
          <p:cNvSpPr>
            <a:spLocks noGrp="1"/>
          </p:cNvSpPr>
          <p:nvPr>
            <p:ph idx="1"/>
          </p:nvPr>
        </p:nvSpPr>
        <p:spPr>
          <a:xfrm>
            <a:off x="1520792" y="1978520"/>
            <a:ext cx="9317254" cy="3941018"/>
          </a:xfrm>
        </p:spPr>
        <p:txBody>
          <a:bodyPr>
            <a:noAutofit/>
          </a:bodyPr>
          <a:lstStyle/>
          <a:p>
            <a:pPr marL="0" indent="0">
              <a:lnSpc>
                <a:spcPct val="100000"/>
              </a:lnSpc>
              <a:spcBef>
                <a:spcPts val="4800"/>
              </a:spcBef>
              <a:buNone/>
            </a:pPr>
            <a:r>
              <a:rPr lang="en-US" sz="3600" dirty="0"/>
              <a:t>Create </a:t>
            </a:r>
            <a:r>
              <a:rPr lang="en-US" sz="3600" dirty="0" err="1"/>
              <a:t>PyPI</a:t>
            </a:r>
            <a:r>
              <a:rPr lang="en-US" sz="3600" dirty="0"/>
              <a:t> account</a:t>
            </a:r>
            <a:r>
              <a:rPr lang="en-US" sz="4000" dirty="0"/>
              <a:t> </a:t>
            </a:r>
            <a:r>
              <a:rPr lang="en-US" sz="2400" b="1"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hlinkClick r:id="rId2"/>
              </a:rPr>
              <a:t>https://pypi.python.org</a:t>
            </a:r>
            <a:r>
              <a:rPr lang="en-US" sz="2400" b="1" dirty="0">
                <a:latin typeface="Courier New" panose="02070309020205020404" pitchFamily="49" charset="0"/>
                <a:cs typeface="Courier New" panose="02070309020205020404" pitchFamily="49" charset="0"/>
              </a:rPr>
              <a:t>)</a:t>
            </a:r>
            <a:endParaRPr lang="en-US" sz="4000" dirty="0"/>
          </a:p>
          <a:p>
            <a:pPr marL="0" indent="0">
              <a:lnSpc>
                <a:spcPct val="100000"/>
              </a:lnSpc>
              <a:spcBef>
                <a:spcPts val="1200"/>
              </a:spcBef>
              <a:buNone/>
            </a:pPr>
            <a:r>
              <a:rPr lang="en-US" sz="3600" dirty="0"/>
              <a:t>Practice on</a:t>
            </a:r>
            <a:r>
              <a:rPr lang="en-US" sz="4000" dirty="0"/>
              <a:t> </a:t>
            </a:r>
            <a:r>
              <a:rPr lang="en-US" b="1" dirty="0">
                <a:latin typeface="Courier New" panose="02070309020205020404" pitchFamily="49" charset="0"/>
                <a:cs typeface="Courier New" panose="02070309020205020404" pitchFamily="49" charset="0"/>
                <a:hlinkClick r:id="rId3"/>
              </a:rPr>
              <a:t>https://testpypi.python.org</a:t>
            </a:r>
            <a:endParaRPr lang="en-US" b="1" dirty="0">
              <a:latin typeface="Courier New" panose="02070309020205020404" pitchFamily="49" charset="0"/>
              <a:cs typeface="Courier New" panose="02070309020205020404" pitchFamily="49" charset="0"/>
            </a:endParaRPr>
          </a:p>
          <a:p>
            <a:pPr marL="0" indent="0">
              <a:lnSpc>
                <a:spcPct val="100000"/>
              </a:lnSpc>
              <a:spcBef>
                <a:spcPts val="7200"/>
              </a:spcBef>
              <a:buNone/>
            </a:pPr>
            <a:r>
              <a:rPr lang="en-US" sz="3600" dirty="0"/>
              <a:t>Save </a:t>
            </a:r>
            <a:r>
              <a:rPr lang="en-US" sz="3600" dirty="0" err="1"/>
              <a:t>PyPI</a:t>
            </a:r>
            <a:r>
              <a:rPr lang="en-US" sz="3600" dirty="0"/>
              <a:t> settings to </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pypirc</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1200"/>
              </a:spcBef>
              <a:buNone/>
            </a:pPr>
            <a:r>
              <a:rPr lang="en-US" sz="3600" dirty="0"/>
              <a:t>(don’t put in package, contains your login)</a:t>
            </a:r>
          </a:p>
        </p:txBody>
      </p:sp>
      <p:sp>
        <p:nvSpPr>
          <p:cNvPr id="4" name="Slide Number Placeholder 3">
            <a:extLst>
              <a:ext uri="{FF2B5EF4-FFF2-40B4-BE49-F238E27FC236}">
                <a16:creationId xmlns:a16="http://schemas.microsoft.com/office/drawing/2014/main" id="{7FD2ADBF-BFF1-4454-9A27-36A6E7AEB812}"/>
              </a:ext>
            </a:extLst>
          </p:cNvPr>
          <p:cNvSpPr>
            <a:spLocks noGrp="1"/>
          </p:cNvSpPr>
          <p:nvPr>
            <p:ph type="sldNum" sz="quarter" idx="12"/>
          </p:nvPr>
        </p:nvSpPr>
        <p:spPr/>
        <p:txBody>
          <a:bodyPr/>
          <a:lstStyle/>
          <a:p>
            <a:fld id="{7394FAEC-4E23-4984-A709-9EA6364B3FB4}" type="slidenum">
              <a:rPr lang="en-US" smtClean="0"/>
              <a:t>44</a:t>
            </a:fld>
            <a:endParaRPr lang="en-US"/>
          </a:p>
        </p:txBody>
      </p:sp>
    </p:spTree>
    <p:extLst>
      <p:ext uri="{BB962C8B-B14F-4D97-AF65-F5344CB8AC3E}">
        <p14:creationId xmlns:p14="http://schemas.microsoft.com/office/powerpoint/2010/main" val="2740586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CF3-E0DB-4A39-A1B2-A0E90D78DB7E}"/>
              </a:ext>
            </a:extLst>
          </p:cNvPr>
          <p:cNvSpPr>
            <a:spLocks noGrp="1"/>
          </p:cNvSpPr>
          <p:nvPr>
            <p:ph type="title"/>
          </p:nvPr>
        </p:nvSpPr>
        <p:spPr>
          <a:xfrm>
            <a:off x="838200" y="426085"/>
            <a:ext cx="10515600" cy="913239"/>
          </a:xfrm>
        </p:spPr>
        <p:txBody>
          <a:bodyPr>
            <a:normAutofit/>
          </a:bodyPr>
          <a:lstStyle/>
          <a:p>
            <a:pPr algn="ctr"/>
            <a:r>
              <a:rPr lang="en-US" sz="5400" u="sng" dirty="0"/>
              <a:t>Creating a Package</a:t>
            </a:r>
            <a:r>
              <a:rPr lang="en-US" dirty="0"/>
              <a:t> (4/6)</a:t>
            </a:r>
            <a:endParaRPr lang="en-US" sz="5400" u="sng" dirty="0"/>
          </a:p>
        </p:txBody>
      </p:sp>
      <p:sp>
        <p:nvSpPr>
          <p:cNvPr id="3" name="Content Placeholder 2">
            <a:extLst>
              <a:ext uri="{FF2B5EF4-FFF2-40B4-BE49-F238E27FC236}">
                <a16:creationId xmlns:a16="http://schemas.microsoft.com/office/drawing/2014/main" id="{117B1981-9091-46BE-A595-CC8B5CFF5029}"/>
              </a:ext>
            </a:extLst>
          </p:cNvPr>
          <p:cNvSpPr>
            <a:spLocks noGrp="1"/>
          </p:cNvSpPr>
          <p:nvPr>
            <p:ph idx="1"/>
          </p:nvPr>
        </p:nvSpPr>
        <p:spPr>
          <a:xfrm>
            <a:off x="2172762" y="1620079"/>
            <a:ext cx="7994968" cy="4552121"/>
          </a:xfrm>
        </p:spPr>
        <p:txBody>
          <a:bodyPr>
            <a:normAutofit fontScale="92500"/>
          </a:bodyPr>
          <a:lstStyle/>
          <a:p>
            <a:pPr marL="0" indent="0">
              <a:lnSpc>
                <a:spcPct val="100000"/>
              </a:lnSpc>
              <a:spcBef>
                <a:spcPts val="4200"/>
              </a:spcBef>
              <a:buNone/>
            </a:pPr>
            <a:r>
              <a:rPr lang="en-US" sz="3600" dirty="0"/>
              <a:t>Check if </a:t>
            </a:r>
            <a:r>
              <a:rPr lang="en-US" sz="3000" b="1" dirty="0">
                <a:latin typeface="Courier New" panose="02070309020205020404" pitchFamily="49" charset="0"/>
                <a:cs typeface="Courier New" panose="02070309020205020404" pitchFamily="49" charset="0"/>
              </a:rPr>
              <a:t>wheel</a:t>
            </a:r>
            <a:r>
              <a:rPr lang="en-US" sz="3600" dirty="0"/>
              <a:t> installed</a:t>
            </a:r>
            <a:endParaRPr lang="en-US" sz="4000" dirty="0"/>
          </a:p>
          <a:p>
            <a:pPr marL="0" indent="0">
              <a:lnSpc>
                <a:spcPct val="100000"/>
              </a:lnSpc>
              <a:spcBef>
                <a:spcPts val="4200"/>
              </a:spcBef>
              <a:buNone/>
            </a:pPr>
            <a:r>
              <a:rPr lang="en-US" sz="3600" dirty="0"/>
              <a:t>Install the package for uploading to </a:t>
            </a:r>
            <a:r>
              <a:rPr lang="en-US" sz="3600" dirty="0" err="1"/>
              <a:t>PyPI</a:t>
            </a:r>
            <a:br>
              <a:rPr lang="en-US" sz="3600" dirty="0"/>
            </a:br>
            <a:r>
              <a:rPr lang="en-US" sz="3000" b="1" dirty="0">
                <a:latin typeface="Courier New" panose="02070309020205020404" pitchFamily="49" charset="0"/>
                <a:cs typeface="Courier New" panose="02070309020205020404" pitchFamily="49" charset="0"/>
              </a:rPr>
              <a:t>pip install twine</a:t>
            </a:r>
            <a:endParaRPr lang="en-US" sz="3600" dirty="0"/>
          </a:p>
          <a:p>
            <a:pPr marL="0" indent="0">
              <a:lnSpc>
                <a:spcPct val="100000"/>
              </a:lnSpc>
              <a:spcBef>
                <a:spcPts val="4200"/>
              </a:spcBef>
              <a:buNone/>
            </a:pPr>
            <a:r>
              <a:rPr lang="en-US" sz="3600" u="sng" dirty="0">
                <a:cs typeface="Courier New" panose="02070309020205020404" pitchFamily="49" charset="0"/>
              </a:rPr>
              <a:t>Make desired package type</a:t>
            </a:r>
            <a:r>
              <a:rPr lang="en-US" sz="3600" dirty="0">
                <a:cs typeface="Courier New" panose="02070309020205020404" pitchFamily="49" charset="0"/>
              </a:rPr>
              <a:t> (&amp; put in </a:t>
            </a:r>
            <a:r>
              <a:rPr lang="en-US" sz="3600" b="1" dirty="0" err="1">
                <a:latin typeface="Courier New" panose="02070309020205020404" pitchFamily="49" charset="0"/>
                <a:cs typeface="Courier New" panose="02070309020205020404" pitchFamily="49" charset="0"/>
              </a:rPr>
              <a:t>dist</a:t>
            </a:r>
            <a:r>
              <a:rPr lang="en-US" sz="3600" b="1" dirty="0">
                <a:latin typeface="Courier New" panose="02070309020205020404" pitchFamily="49" charset="0"/>
                <a:cs typeface="Courier New" panose="02070309020205020404" pitchFamily="49" charset="0"/>
              </a:rPr>
              <a:t>/</a:t>
            </a:r>
            <a:r>
              <a:rPr lang="en-US" sz="3600" dirty="0">
                <a:cs typeface="Courier New" panose="02070309020205020404" pitchFamily="49" charset="0"/>
              </a:rPr>
              <a:t>)</a:t>
            </a:r>
          </a:p>
          <a:p>
            <a:pPr marL="457200" indent="-457200">
              <a:lnSpc>
                <a:spcPct val="100000"/>
              </a:lnSpc>
              <a:spcBef>
                <a:spcPts val="3000"/>
              </a:spcBef>
            </a:pPr>
            <a:r>
              <a:rPr lang="en-US" sz="3600" dirty="0">
                <a:cs typeface="Courier New" panose="02070309020205020404" pitchFamily="49" charset="0"/>
              </a:rPr>
              <a:t>Make source package</a:t>
            </a:r>
            <a:br>
              <a:rPr lang="en-US" sz="3600" dirty="0">
                <a:cs typeface="Courier New" panose="02070309020205020404" pitchFamily="49" charset="0"/>
              </a:rPr>
            </a:br>
            <a:r>
              <a:rPr lang="en-US" sz="3000" b="1" dirty="0">
                <a:latin typeface="Courier New" panose="02070309020205020404" pitchFamily="49" charset="0"/>
                <a:cs typeface="Courier New" panose="02070309020205020404" pitchFamily="49" charset="0"/>
              </a:rPr>
              <a:t>python setup.py </a:t>
            </a:r>
            <a:r>
              <a:rPr lang="en-US" sz="3000" b="1" dirty="0" err="1">
                <a:latin typeface="Courier New" panose="02070309020205020404" pitchFamily="49" charset="0"/>
                <a:cs typeface="Courier New" panose="02070309020205020404" pitchFamily="49" charset="0"/>
              </a:rPr>
              <a:t>sdist</a:t>
            </a:r>
            <a:endParaRPr lang="en-US" sz="33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68B6616-E226-4889-AEF6-E537D4F5AA8A}"/>
              </a:ext>
            </a:extLst>
          </p:cNvPr>
          <p:cNvSpPr>
            <a:spLocks noGrp="1"/>
          </p:cNvSpPr>
          <p:nvPr>
            <p:ph type="sldNum" sz="quarter" idx="12"/>
          </p:nvPr>
        </p:nvSpPr>
        <p:spPr/>
        <p:txBody>
          <a:bodyPr/>
          <a:lstStyle/>
          <a:p>
            <a:fld id="{7394FAEC-4E23-4984-A709-9EA6364B3FB4}" type="slidenum">
              <a:rPr lang="en-US" smtClean="0"/>
              <a:t>45</a:t>
            </a:fld>
            <a:endParaRPr lang="en-US"/>
          </a:p>
        </p:txBody>
      </p:sp>
    </p:spTree>
    <p:extLst>
      <p:ext uri="{BB962C8B-B14F-4D97-AF65-F5344CB8AC3E}">
        <p14:creationId xmlns:p14="http://schemas.microsoft.com/office/powerpoint/2010/main" val="1952696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CF3-E0DB-4A39-A1B2-A0E90D78DB7E}"/>
              </a:ext>
            </a:extLst>
          </p:cNvPr>
          <p:cNvSpPr>
            <a:spLocks noGrp="1"/>
          </p:cNvSpPr>
          <p:nvPr>
            <p:ph type="title"/>
          </p:nvPr>
        </p:nvSpPr>
        <p:spPr>
          <a:xfrm>
            <a:off x="838200" y="365125"/>
            <a:ext cx="10515600" cy="913239"/>
          </a:xfrm>
        </p:spPr>
        <p:txBody>
          <a:bodyPr>
            <a:normAutofit/>
          </a:bodyPr>
          <a:lstStyle/>
          <a:p>
            <a:pPr algn="ctr"/>
            <a:r>
              <a:rPr lang="en-US" sz="5400" u="sng" dirty="0"/>
              <a:t>Creating a Package</a:t>
            </a:r>
            <a:r>
              <a:rPr lang="en-US" dirty="0"/>
              <a:t> (5/6)</a:t>
            </a:r>
            <a:endParaRPr lang="en-US" sz="5400" u="sng" dirty="0"/>
          </a:p>
        </p:txBody>
      </p:sp>
      <p:sp>
        <p:nvSpPr>
          <p:cNvPr id="3" name="Content Placeholder 2">
            <a:extLst>
              <a:ext uri="{FF2B5EF4-FFF2-40B4-BE49-F238E27FC236}">
                <a16:creationId xmlns:a16="http://schemas.microsoft.com/office/drawing/2014/main" id="{117B1981-9091-46BE-A595-CC8B5CFF5029}"/>
              </a:ext>
            </a:extLst>
          </p:cNvPr>
          <p:cNvSpPr>
            <a:spLocks noGrp="1"/>
          </p:cNvSpPr>
          <p:nvPr>
            <p:ph idx="1"/>
          </p:nvPr>
        </p:nvSpPr>
        <p:spPr>
          <a:xfrm>
            <a:off x="1350379" y="1623954"/>
            <a:ext cx="9491241" cy="4732396"/>
          </a:xfrm>
        </p:spPr>
        <p:txBody>
          <a:bodyPr>
            <a:normAutofit/>
          </a:bodyPr>
          <a:lstStyle/>
          <a:p>
            <a:pPr marL="457200" indent="-457200">
              <a:lnSpc>
                <a:spcPct val="100000"/>
              </a:lnSpc>
              <a:spcBef>
                <a:spcPts val="4200"/>
              </a:spcBef>
            </a:pPr>
            <a:r>
              <a:rPr lang="en-US" sz="3600" dirty="0">
                <a:cs typeface="Courier New" panose="02070309020205020404" pitchFamily="49" charset="0"/>
              </a:rPr>
              <a:t>Make wheel package:</a:t>
            </a:r>
            <a:br>
              <a:rPr lang="en-US" sz="3200" dirty="0">
                <a:cs typeface="Courier New" panose="02070309020205020404" pitchFamily="49" charset="0"/>
              </a:rPr>
            </a:br>
            <a:r>
              <a:rPr lang="en-US" sz="3000" b="1" dirty="0">
                <a:latin typeface="Courier New" panose="02070309020205020404" pitchFamily="49" charset="0"/>
                <a:cs typeface="Courier New" panose="02070309020205020404" pitchFamily="49" charset="0"/>
              </a:rPr>
              <a:t>python setup.py </a:t>
            </a:r>
            <a:r>
              <a:rPr lang="en-US" sz="3000" b="1" dirty="0" err="1">
                <a:latin typeface="Courier New" panose="02070309020205020404" pitchFamily="49" charset="0"/>
                <a:cs typeface="Courier New" panose="02070309020205020404" pitchFamily="49" charset="0"/>
              </a:rPr>
              <a:t>bdist_wheel</a:t>
            </a:r>
            <a:endParaRPr lang="en-US" sz="3300" b="1" dirty="0">
              <a:latin typeface="Courier New" panose="02070309020205020404" pitchFamily="49" charset="0"/>
              <a:cs typeface="Courier New" panose="02070309020205020404" pitchFamily="49" charset="0"/>
            </a:endParaRPr>
          </a:p>
          <a:p>
            <a:pPr marL="0" indent="0">
              <a:lnSpc>
                <a:spcPct val="100000"/>
              </a:lnSpc>
              <a:spcBef>
                <a:spcPts val="600"/>
              </a:spcBef>
              <a:buNone/>
            </a:pPr>
            <a:endParaRPr lang="en-US" sz="3000" b="1" dirty="0">
              <a:latin typeface="Courier New" panose="02070309020205020404" pitchFamily="49" charset="0"/>
              <a:cs typeface="Courier New" panose="02070309020205020404" pitchFamily="49" charset="0"/>
            </a:endParaRPr>
          </a:p>
          <a:p>
            <a:pPr marL="457200" indent="-457200">
              <a:lnSpc>
                <a:spcPct val="100000"/>
              </a:lnSpc>
              <a:spcBef>
                <a:spcPts val="600"/>
              </a:spcBef>
            </a:pPr>
            <a:r>
              <a:rPr lang="en-US" sz="3600" dirty="0">
                <a:cs typeface="Courier New" panose="02070309020205020404" pitchFamily="49" charset="0"/>
              </a:rPr>
              <a:t>Make binary package:</a:t>
            </a:r>
            <a:endParaRPr lang="en-US" sz="3600" b="1"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3000" b="1" dirty="0">
                <a:latin typeface="Courier New" panose="02070309020205020404" pitchFamily="49" charset="0"/>
                <a:cs typeface="Courier New" panose="02070309020205020404" pitchFamily="49" charset="0"/>
              </a:rPr>
              <a:t>python setup.py </a:t>
            </a:r>
            <a:r>
              <a:rPr lang="en-US" sz="3000" b="1" dirty="0" err="1">
                <a:latin typeface="Courier New" panose="02070309020205020404" pitchFamily="49" charset="0"/>
                <a:cs typeface="Courier New" panose="02070309020205020404" pitchFamily="49" charset="0"/>
              </a:rPr>
              <a:t>bdist</a:t>
            </a:r>
            <a:endParaRPr lang="en-US" sz="3000" b="1" dirty="0">
              <a:latin typeface="Courier New" panose="02070309020205020404" pitchFamily="49" charset="0"/>
              <a:cs typeface="Courier New" panose="02070309020205020404" pitchFamily="49" charset="0"/>
            </a:endParaRPr>
          </a:p>
          <a:p>
            <a:pPr marL="457200" indent="-457200">
              <a:lnSpc>
                <a:spcPct val="100000"/>
              </a:lnSpc>
              <a:spcBef>
                <a:spcPts val="0"/>
              </a:spcBef>
              <a:buSzPct val="66000"/>
              <a:buFont typeface="Wingdings" panose="05000000000000000000" pitchFamily="2" charset="2"/>
              <a:buChar char="v"/>
            </a:pPr>
            <a:r>
              <a:rPr lang="en-US" sz="3600" dirty="0">
                <a:cs typeface="Courier New" panose="02070309020205020404" pitchFamily="49" charset="0"/>
              </a:rPr>
              <a:t>On Windows, makes an executable</a:t>
            </a:r>
          </a:p>
          <a:p>
            <a:pPr marL="457200" indent="-457200">
              <a:lnSpc>
                <a:spcPct val="100000"/>
              </a:lnSpc>
              <a:spcBef>
                <a:spcPts val="0"/>
              </a:spcBef>
              <a:buSzPct val="66000"/>
              <a:buFont typeface="Wingdings" panose="05000000000000000000" pitchFamily="2" charset="2"/>
              <a:buChar char="v"/>
            </a:pPr>
            <a:r>
              <a:rPr lang="en-US" sz="3600" dirty="0">
                <a:cs typeface="Courier New" panose="02070309020205020404" pitchFamily="49" charset="0"/>
              </a:rPr>
              <a:t>On Linux, makes </a:t>
            </a:r>
            <a:r>
              <a:rPr lang="en-US" sz="3600" dirty="0" err="1">
                <a:cs typeface="Courier New" panose="02070309020205020404" pitchFamily="49" charset="0"/>
              </a:rPr>
              <a:t>linux</a:t>
            </a:r>
            <a:r>
              <a:rPr lang="en-US" sz="3600" dirty="0">
                <a:cs typeface="Courier New" panose="02070309020205020404" pitchFamily="49" charset="0"/>
              </a:rPr>
              <a:t> package (rpm, deb, etc.)</a:t>
            </a:r>
          </a:p>
          <a:p>
            <a:pPr marL="457200" indent="-457200">
              <a:lnSpc>
                <a:spcPct val="100000"/>
              </a:lnSpc>
              <a:spcBef>
                <a:spcPts val="0"/>
              </a:spcBef>
              <a:buSzPct val="66000"/>
              <a:buFont typeface="Wingdings" panose="05000000000000000000" pitchFamily="2" charset="2"/>
              <a:buChar char="v"/>
            </a:pPr>
            <a:r>
              <a:rPr lang="en-US" sz="3600" dirty="0">
                <a:cs typeface="Courier New" panose="02070309020205020404" pitchFamily="49" charset="0"/>
              </a:rPr>
              <a:t>Self-contained?  Need Python externally?</a:t>
            </a:r>
          </a:p>
          <a:p>
            <a:pPr marL="457200" indent="-457200">
              <a:lnSpc>
                <a:spcPct val="100000"/>
              </a:lnSpc>
              <a:spcBef>
                <a:spcPts val="600"/>
              </a:spcBef>
            </a:pPr>
            <a:endParaRPr lang="en-US" sz="36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68B6616-E226-4889-AEF6-E537D4F5AA8A}"/>
              </a:ext>
            </a:extLst>
          </p:cNvPr>
          <p:cNvSpPr>
            <a:spLocks noGrp="1"/>
          </p:cNvSpPr>
          <p:nvPr>
            <p:ph type="sldNum" sz="quarter" idx="12"/>
          </p:nvPr>
        </p:nvSpPr>
        <p:spPr/>
        <p:txBody>
          <a:bodyPr/>
          <a:lstStyle/>
          <a:p>
            <a:fld id="{7394FAEC-4E23-4984-A709-9EA6364B3FB4}" type="slidenum">
              <a:rPr lang="en-US" smtClean="0"/>
              <a:t>46</a:t>
            </a:fld>
            <a:endParaRPr lang="en-US"/>
          </a:p>
        </p:txBody>
      </p:sp>
    </p:spTree>
    <p:extLst>
      <p:ext uri="{BB962C8B-B14F-4D97-AF65-F5344CB8AC3E}">
        <p14:creationId xmlns:p14="http://schemas.microsoft.com/office/powerpoint/2010/main" val="294611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CF3-E0DB-4A39-A1B2-A0E90D78DB7E}"/>
              </a:ext>
            </a:extLst>
          </p:cNvPr>
          <p:cNvSpPr>
            <a:spLocks noGrp="1"/>
          </p:cNvSpPr>
          <p:nvPr>
            <p:ph type="title"/>
          </p:nvPr>
        </p:nvSpPr>
        <p:spPr>
          <a:xfrm>
            <a:off x="838200" y="365125"/>
            <a:ext cx="10515600" cy="983384"/>
          </a:xfrm>
        </p:spPr>
        <p:txBody>
          <a:bodyPr>
            <a:normAutofit/>
          </a:bodyPr>
          <a:lstStyle/>
          <a:p>
            <a:pPr algn="ctr"/>
            <a:r>
              <a:rPr lang="en-US" sz="5400" u="sng" dirty="0"/>
              <a:t>Creating a Package</a:t>
            </a:r>
            <a:r>
              <a:rPr lang="en-US" dirty="0"/>
              <a:t> (6/6)</a:t>
            </a:r>
            <a:endParaRPr lang="en-US" u="sng" dirty="0"/>
          </a:p>
        </p:txBody>
      </p:sp>
      <p:sp>
        <p:nvSpPr>
          <p:cNvPr id="3" name="Content Placeholder 2">
            <a:extLst>
              <a:ext uri="{FF2B5EF4-FFF2-40B4-BE49-F238E27FC236}">
                <a16:creationId xmlns:a16="http://schemas.microsoft.com/office/drawing/2014/main" id="{117B1981-9091-46BE-A595-CC8B5CFF5029}"/>
              </a:ext>
            </a:extLst>
          </p:cNvPr>
          <p:cNvSpPr>
            <a:spLocks noGrp="1"/>
          </p:cNvSpPr>
          <p:nvPr>
            <p:ph idx="1"/>
          </p:nvPr>
        </p:nvSpPr>
        <p:spPr>
          <a:xfrm>
            <a:off x="3308074" y="2134906"/>
            <a:ext cx="5575852" cy="3435047"/>
          </a:xfrm>
        </p:spPr>
        <p:txBody>
          <a:bodyPr>
            <a:normAutofit fontScale="77500" lnSpcReduction="20000"/>
          </a:bodyPr>
          <a:lstStyle/>
          <a:p>
            <a:pPr marL="0" indent="0">
              <a:lnSpc>
                <a:spcPct val="100000"/>
              </a:lnSpc>
              <a:spcBef>
                <a:spcPts val="1800"/>
              </a:spcBef>
              <a:buNone/>
            </a:pPr>
            <a:r>
              <a:rPr lang="en-US" sz="3600" dirty="0"/>
              <a:t>Upload to </a:t>
            </a:r>
            <a:r>
              <a:rPr lang="en-US" sz="3600" dirty="0" err="1"/>
              <a:t>PyPI</a:t>
            </a:r>
            <a:r>
              <a:rPr lang="en-US" sz="3600" dirty="0"/>
              <a:t>:</a:t>
            </a:r>
            <a:br>
              <a:rPr lang="en-US" sz="3600" b="1" dirty="0">
                <a:latin typeface="Courier New" panose="02070309020205020404" pitchFamily="49" charset="0"/>
                <a:cs typeface="Courier New" panose="02070309020205020404" pitchFamily="49" charset="0"/>
              </a:rPr>
            </a:br>
            <a:r>
              <a:rPr lang="en-US" sz="3600" b="1" dirty="0">
                <a:latin typeface="Courier New" panose="02070309020205020404" pitchFamily="49" charset="0"/>
                <a:cs typeface="Courier New" panose="02070309020205020404" pitchFamily="49" charset="0"/>
              </a:rPr>
              <a:t>twine upload </a:t>
            </a:r>
            <a:r>
              <a:rPr lang="en-US" sz="3600" b="1" dirty="0" err="1">
                <a:latin typeface="Courier New" panose="02070309020205020404" pitchFamily="49" charset="0"/>
                <a:cs typeface="Courier New" panose="02070309020205020404" pitchFamily="49" charset="0"/>
              </a:rPr>
              <a:t>dist</a:t>
            </a:r>
            <a:r>
              <a:rPr lang="en-US" sz="3600" b="1" dirty="0">
                <a:latin typeface="Courier New" panose="02070309020205020404" pitchFamily="49" charset="0"/>
                <a:cs typeface="Courier New" panose="02070309020205020404" pitchFamily="49" charset="0"/>
              </a:rPr>
              <a:t>/*</a:t>
            </a:r>
            <a:endParaRPr lang="en-US" sz="4000" b="1" dirty="0">
              <a:latin typeface="Courier New" panose="02070309020205020404" pitchFamily="49" charset="0"/>
              <a:cs typeface="Courier New" panose="02070309020205020404" pitchFamily="49" charset="0"/>
            </a:endParaRPr>
          </a:p>
          <a:p>
            <a:pPr marL="0" indent="0">
              <a:lnSpc>
                <a:spcPct val="100000"/>
              </a:lnSpc>
              <a:spcBef>
                <a:spcPts val="600"/>
              </a:spcBef>
              <a:buNone/>
            </a:pPr>
            <a:endParaRPr lang="en-US" sz="3600" dirty="0"/>
          </a:p>
          <a:p>
            <a:pPr marL="0" indent="0">
              <a:lnSpc>
                <a:spcPct val="100000"/>
              </a:lnSpc>
              <a:spcBef>
                <a:spcPts val="600"/>
              </a:spcBef>
              <a:buNone/>
            </a:pPr>
            <a:r>
              <a:rPr lang="en-US" sz="3600" dirty="0"/>
              <a:t>Make sure it all works:</a:t>
            </a:r>
            <a:br>
              <a:rPr lang="en-US" sz="3600" dirty="0"/>
            </a:br>
            <a:r>
              <a:rPr lang="en-US" sz="3600" b="1" dirty="0">
                <a:latin typeface="Courier New" panose="02070309020205020404" pitchFamily="49" charset="0"/>
                <a:cs typeface="Courier New" panose="02070309020205020404" pitchFamily="49" charset="0"/>
              </a:rPr>
              <a:t>pip install </a:t>
            </a:r>
            <a:r>
              <a:rPr lang="en-US" sz="3600" b="1" i="1" dirty="0">
                <a:latin typeface="Courier New" panose="02070309020205020404" pitchFamily="49" charset="0"/>
                <a:cs typeface="Courier New" panose="02070309020205020404" pitchFamily="49" charset="0"/>
              </a:rPr>
              <a:t>package-name</a:t>
            </a:r>
          </a:p>
          <a:p>
            <a:pPr marL="0" indent="0">
              <a:lnSpc>
                <a:spcPct val="100000"/>
              </a:lnSpc>
              <a:spcBef>
                <a:spcPts val="600"/>
              </a:spcBef>
              <a:buNone/>
            </a:pPr>
            <a:endParaRPr lang="en-US" sz="3600" b="1" i="1" dirty="0">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4000" dirty="0"/>
              <a:t>Option to post documentation to </a:t>
            </a:r>
            <a:r>
              <a:rPr lang="en-US" sz="4000" dirty="0">
                <a:hlinkClick r:id="rId2"/>
              </a:rPr>
              <a:t>readthedocs.io</a:t>
            </a:r>
            <a:endParaRPr lang="en-US" sz="4000" b="1" i="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68B6616-E226-4889-AEF6-E537D4F5AA8A}"/>
              </a:ext>
            </a:extLst>
          </p:cNvPr>
          <p:cNvSpPr>
            <a:spLocks noGrp="1"/>
          </p:cNvSpPr>
          <p:nvPr>
            <p:ph type="sldNum" sz="quarter" idx="12"/>
          </p:nvPr>
        </p:nvSpPr>
        <p:spPr/>
        <p:txBody>
          <a:bodyPr/>
          <a:lstStyle/>
          <a:p>
            <a:fld id="{7394FAEC-4E23-4984-A709-9EA6364B3FB4}" type="slidenum">
              <a:rPr lang="en-US" smtClean="0"/>
              <a:t>47</a:t>
            </a:fld>
            <a:endParaRPr lang="en-US"/>
          </a:p>
        </p:txBody>
      </p:sp>
    </p:spTree>
    <p:extLst>
      <p:ext uri="{BB962C8B-B14F-4D97-AF65-F5344CB8AC3E}">
        <p14:creationId xmlns:p14="http://schemas.microsoft.com/office/powerpoint/2010/main" val="443755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CF3-E0DB-4A39-A1B2-A0E90D78DB7E}"/>
              </a:ext>
            </a:extLst>
          </p:cNvPr>
          <p:cNvSpPr>
            <a:spLocks noGrp="1"/>
          </p:cNvSpPr>
          <p:nvPr>
            <p:ph type="title"/>
          </p:nvPr>
        </p:nvSpPr>
        <p:spPr>
          <a:xfrm>
            <a:off x="838200" y="365125"/>
            <a:ext cx="10515600" cy="770947"/>
          </a:xfrm>
        </p:spPr>
        <p:txBody>
          <a:bodyPr>
            <a:normAutofit/>
          </a:bodyPr>
          <a:lstStyle/>
          <a:p>
            <a:pPr algn="ctr"/>
            <a:r>
              <a:rPr lang="en-US" u="sng" dirty="0"/>
              <a:t>Make Executables with Freezing</a:t>
            </a:r>
            <a:endParaRPr lang="en-US" dirty="0"/>
          </a:p>
        </p:txBody>
      </p:sp>
      <p:sp>
        <p:nvSpPr>
          <p:cNvPr id="3" name="Content Placeholder 2">
            <a:extLst>
              <a:ext uri="{FF2B5EF4-FFF2-40B4-BE49-F238E27FC236}">
                <a16:creationId xmlns:a16="http://schemas.microsoft.com/office/drawing/2014/main" id="{117B1981-9091-46BE-A595-CC8B5CFF5029}"/>
              </a:ext>
            </a:extLst>
          </p:cNvPr>
          <p:cNvSpPr>
            <a:spLocks noGrp="1"/>
          </p:cNvSpPr>
          <p:nvPr>
            <p:ph idx="1"/>
          </p:nvPr>
        </p:nvSpPr>
        <p:spPr>
          <a:xfrm>
            <a:off x="1293471" y="1965544"/>
            <a:ext cx="9605058" cy="4039015"/>
          </a:xfrm>
        </p:spPr>
        <p:txBody>
          <a:bodyPr>
            <a:normAutofit/>
          </a:bodyPr>
          <a:lstStyle/>
          <a:p>
            <a:pPr marL="0" indent="0">
              <a:lnSpc>
                <a:spcPct val="100000"/>
              </a:lnSpc>
              <a:spcBef>
                <a:spcPts val="3600"/>
              </a:spcBef>
              <a:buNone/>
            </a:pPr>
            <a:r>
              <a:rPr lang="en-US" sz="3200" dirty="0">
                <a:cs typeface="Courier New" panose="02070309020205020404" pitchFamily="49" charset="0"/>
              </a:rPr>
              <a:t>Freezing </a:t>
            </a:r>
            <a:r>
              <a:rPr lang="en-US" sz="3200" dirty="0" err="1">
                <a:cs typeface="Courier New" panose="02070309020205020404" pitchFamily="49" charset="0"/>
              </a:rPr>
              <a:t>utils</a:t>
            </a:r>
            <a:r>
              <a:rPr lang="en-US" sz="3200" dirty="0">
                <a:cs typeface="Courier New" panose="02070309020205020404" pitchFamily="49" charset="0"/>
              </a:rPr>
              <a:t>: turns </a:t>
            </a:r>
            <a:r>
              <a:rPr lang="en-US" sz="3200" u="sng" dirty="0">
                <a:cs typeface="Courier New" panose="02070309020205020404" pitchFamily="49" charset="0"/>
              </a:rPr>
              <a:t>package source</a:t>
            </a:r>
            <a:r>
              <a:rPr lang="en-US" sz="3200" dirty="0">
                <a:cs typeface="Courier New" panose="02070309020205020404" pitchFamily="49" charset="0"/>
              </a:rPr>
              <a:t> into</a:t>
            </a:r>
            <a:r>
              <a:rPr lang="en-US" sz="3200" dirty="0">
                <a:cs typeface="Courier New" panose="02070309020205020404" pitchFamily="49" charset="0"/>
                <a:sym typeface="Wingdings" panose="05000000000000000000" pitchFamily="2" charset="2"/>
              </a:rPr>
              <a:t> </a:t>
            </a:r>
            <a:r>
              <a:rPr lang="en-US" sz="3200" u="sng" dirty="0">
                <a:cs typeface="Courier New" panose="02070309020205020404" pitchFamily="49" charset="0"/>
              </a:rPr>
              <a:t>executable</a:t>
            </a:r>
            <a:br>
              <a:rPr lang="en-US" sz="3200" dirty="0">
                <a:cs typeface="Courier New" panose="02070309020205020404" pitchFamily="49" charset="0"/>
              </a:rPr>
            </a:br>
            <a:r>
              <a:rPr lang="en-US" sz="3200" dirty="0">
                <a:cs typeface="Courier New" panose="02070309020205020404" pitchFamily="49" charset="0"/>
              </a:rPr>
              <a:t>Varying support for 2.x or 3.x on Linux, Windows, or OSX</a:t>
            </a:r>
          </a:p>
          <a:p>
            <a:pPr marL="457200" indent="-457200">
              <a:lnSpc>
                <a:spcPct val="100000"/>
              </a:lnSpc>
              <a:spcBef>
                <a:spcPts val="600"/>
              </a:spcBef>
            </a:pPr>
            <a:r>
              <a:rPr lang="en-US" sz="3200" dirty="0" err="1">
                <a:cs typeface="Courier New" panose="02070309020205020404" pitchFamily="49" charset="0"/>
              </a:rPr>
              <a:t>PyInstaller</a:t>
            </a:r>
            <a:r>
              <a:rPr lang="en-US" sz="3200" dirty="0">
                <a:cs typeface="Courier New" panose="02070309020205020404" pitchFamily="49" charset="0"/>
              </a:rPr>
              <a:t>, py2exe, Freeze, </a:t>
            </a:r>
            <a:r>
              <a:rPr lang="en-US" sz="3200" dirty="0" err="1">
                <a:cs typeface="Courier New" panose="02070309020205020404" pitchFamily="49" charset="0"/>
              </a:rPr>
              <a:t>cx_freeze</a:t>
            </a:r>
            <a:r>
              <a:rPr lang="en-US" sz="3200" dirty="0">
                <a:cs typeface="Courier New" panose="02070309020205020404" pitchFamily="49" charset="0"/>
              </a:rPr>
              <a:t>, …</a:t>
            </a:r>
          </a:p>
          <a:p>
            <a:pPr marL="0" indent="0">
              <a:lnSpc>
                <a:spcPct val="100000"/>
              </a:lnSpc>
              <a:spcBef>
                <a:spcPts val="3600"/>
              </a:spcBef>
              <a:buNone/>
            </a:pPr>
            <a:r>
              <a:rPr lang="en-US" sz="3200" dirty="0">
                <a:cs typeface="Courier New" panose="02070309020205020404" pitchFamily="49" charset="0"/>
              </a:rPr>
              <a:t>All executables contain a Python interpreter,</a:t>
            </a:r>
            <a:br>
              <a:rPr lang="en-US" sz="3200" dirty="0">
                <a:cs typeface="Courier New" panose="02070309020205020404" pitchFamily="49" charset="0"/>
              </a:rPr>
            </a:br>
            <a:r>
              <a:rPr lang="en-US" sz="3200" dirty="0">
                <a:cs typeface="Courier New" panose="02070309020205020404" pitchFamily="49" charset="0"/>
              </a:rPr>
              <a:t>no external one needed</a:t>
            </a:r>
          </a:p>
          <a:p>
            <a:pPr marL="0" indent="0">
              <a:lnSpc>
                <a:spcPct val="100000"/>
              </a:lnSpc>
              <a:spcBef>
                <a:spcPts val="3600"/>
              </a:spcBef>
              <a:buNone/>
            </a:pPr>
            <a:r>
              <a:rPr lang="en-US" sz="2400" b="1" dirty="0">
                <a:solidFill>
                  <a:srgbClr val="FF0000"/>
                </a:solidFill>
                <a:latin typeface="Courier New" panose="02070309020205020404" pitchFamily="49" charset="0"/>
                <a:cs typeface="Courier New" panose="02070309020205020404" pitchFamily="49" charset="0"/>
                <a:hlinkClick r:id="rId2"/>
              </a:rPr>
              <a:t>https://wiki.python.org/moin/DistributionUtilities</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68B6616-E226-4889-AEF6-E537D4F5AA8A}"/>
              </a:ext>
            </a:extLst>
          </p:cNvPr>
          <p:cNvSpPr>
            <a:spLocks noGrp="1"/>
          </p:cNvSpPr>
          <p:nvPr>
            <p:ph type="sldNum" sz="quarter" idx="12"/>
          </p:nvPr>
        </p:nvSpPr>
        <p:spPr/>
        <p:txBody>
          <a:bodyPr/>
          <a:lstStyle/>
          <a:p>
            <a:fld id="{7394FAEC-4E23-4984-A709-9EA6364B3FB4}" type="slidenum">
              <a:rPr lang="en-US" smtClean="0"/>
              <a:t>48</a:t>
            </a:fld>
            <a:endParaRPr lang="en-US"/>
          </a:p>
        </p:txBody>
      </p:sp>
    </p:spTree>
    <p:extLst>
      <p:ext uri="{BB962C8B-B14F-4D97-AF65-F5344CB8AC3E}">
        <p14:creationId xmlns:p14="http://schemas.microsoft.com/office/powerpoint/2010/main" val="1457343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CF3-E0DB-4A39-A1B2-A0E90D78DB7E}"/>
              </a:ext>
            </a:extLst>
          </p:cNvPr>
          <p:cNvSpPr>
            <a:spLocks noGrp="1"/>
          </p:cNvSpPr>
          <p:nvPr>
            <p:ph type="title"/>
          </p:nvPr>
        </p:nvSpPr>
        <p:spPr>
          <a:xfrm>
            <a:off x="838200" y="365125"/>
            <a:ext cx="10515600" cy="770947"/>
          </a:xfrm>
        </p:spPr>
        <p:txBody>
          <a:bodyPr>
            <a:normAutofit/>
          </a:bodyPr>
          <a:lstStyle/>
          <a:p>
            <a:pPr algn="ctr"/>
            <a:r>
              <a:rPr lang="en-US" u="sng" dirty="0"/>
              <a:t>Python Distributions Besides </a:t>
            </a:r>
            <a:r>
              <a:rPr lang="en-US" u="sng" dirty="0" err="1"/>
              <a:t>CPython</a:t>
            </a:r>
            <a:endParaRPr lang="en-US" u="sng" dirty="0"/>
          </a:p>
        </p:txBody>
      </p:sp>
      <p:sp>
        <p:nvSpPr>
          <p:cNvPr id="3" name="Content Placeholder 2">
            <a:extLst>
              <a:ext uri="{FF2B5EF4-FFF2-40B4-BE49-F238E27FC236}">
                <a16:creationId xmlns:a16="http://schemas.microsoft.com/office/drawing/2014/main" id="{117B1981-9091-46BE-A595-CC8B5CFF5029}"/>
              </a:ext>
            </a:extLst>
          </p:cNvPr>
          <p:cNvSpPr>
            <a:spLocks noGrp="1"/>
          </p:cNvSpPr>
          <p:nvPr>
            <p:ph idx="1"/>
          </p:nvPr>
        </p:nvSpPr>
        <p:spPr>
          <a:xfrm>
            <a:off x="1214028" y="1789259"/>
            <a:ext cx="9763943" cy="3764518"/>
          </a:xfrm>
        </p:spPr>
        <p:txBody>
          <a:bodyPr>
            <a:normAutofit/>
          </a:bodyPr>
          <a:lstStyle/>
          <a:p>
            <a:pPr marL="0" indent="0">
              <a:lnSpc>
                <a:spcPct val="100000"/>
              </a:lnSpc>
              <a:spcBef>
                <a:spcPts val="3000"/>
              </a:spcBef>
              <a:buNone/>
            </a:pPr>
            <a:r>
              <a:rPr lang="en-US" sz="3200" dirty="0"/>
              <a:t>Starting in </a:t>
            </a:r>
            <a:r>
              <a:rPr lang="en-US" sz="3200" dirty="0" err="1"/>
              <a:t>IronPython</a:t>
            </a:r>
            <a:r>
              <a:rPr lang="en-US" sz="3200" dirty="0"/>
              <a:t> 2.7.5, </a:t>
            </a:r>
            <a:r>
              <a:rPr lang="en-US" sz="3200" b="1" dirty="0">
                <a:latin typeface="Courier New" panose="02070309020205020404" pitchFamily="49" charset="0"/>
                <a:cs typeface="Courier New" panose="02070309020205020404" pitchFamily="49" charset="0"/>
              </a:rPr>
              <a:t>pip</a:t>
            </a:r>
            <a:r>
              <a:rPr lang="en-US" sz="3200" dirty="0"/>
              <a:t> can be used.</a:t>
            </a:r>
            <a:endParaRPr lang="en-US" sz="3200" b="1" dirty="0">
              <a:latin typeface="Courier New" panose="02070309020205020404" pitchFamily="49" charset="0"/>
              <a:cs typeface="Courier New" panose="02070309020205020404" pitchFamily="49" charset="0"/>
            </a:endParaRPr>
          </a:p>
          <a:p>
            <a:pPr marL="0" indent="0">
              <a:lnSpc>
                <a:spcPct val="100000"/>
              </a:lnSpc>
              <a:spcBef>
                <a:spcPts val="3000"/>
              </a:spcBef>
              <a:buNone/>
            </a:pPr>
            <a:r>
              <a:rPr lang="en-US" sz="3200" dirty="0"/>
              <a:t>In Anaconda &amp; </a:t>
            </a:r>
            <a:r>
              <a:rPr lang="en-US" sz="3200" dirty="0" err="1"/>
              <a:t>Jython</a:t>
            </a:r>
            <a:r>
              <a:rPr lang="en-US" sz="3200" dirty="0"/>
              <a:t>: you can install from </a:t>
            </a:r>
            <a:r>
              <a:rPr lang="en-US" sz="3200" dirty="0" err="1"/>
              <a:t>PyPI</a:t>
            </a:r>
            <a:r>
              <a:rPr lang="en-US" sz="3200" dirty="0"/>
              <a:t> with </a:t>
            </a:r>
            <a:r>
              <a:rPr lang="en-US" sz="3200" b="1" dirty="0">
                <a:latin typeface="Courier New" panose="02070309020205020404" pitchFamily="49" charset="0"/>
                <a:cs typeface="Courier New" panose="02070309020205020404" pitchFamily="49" charset="0"/>
              </a:rPr>
              <a:t>pip</a:t>
            </a:r>
            <a:endParaRPr lang="en-US" sz="3200" dirty="0"/>
          </a:p>
          <a:p>
            <a:pPr marL="0" indent="0">
              <a:lnSpc>
                <a:spcPct val="100000"/>
              </a:lnSpc>
              <a:spcBef>
                <a:spcPts val="3000"/>
              </a:spcBef>
              <a:buNone/>
            </a:pPr>
            <a:r>
              <a:rPr lang="en-US" sz="3200" dirty="0"/>
              <a:t>But </a:t>
            </a:r>
            <a:r>
              <a:rPr lang="en-US" sz="3200" dirty="0" err="1"/>
              <a:t>Jython</a:t>
            </a:r>
            <a:r>
              <a:rPr lang="en-US" sz="3200" dirty="0"/>
              <a:t> also has </a:t>
            </a:r>
            <a:r>
              <a:rPr lang="en-US" sz="3200" b="1" dirty="0" err="1">
                <a:latin typeface="Courier New" panose="02070309020205020404" pitchFamily="49" charset="0"/>
                <a:cs typeface="Courier New" panose="02070309020205020404" pitchFamily="49" charset="0"/>
              </a:rPr>
              <a:t>jip</a:t>
            </a:r>
            <a:r>
              <a:rPr lang="en-US" sz="3200" dirty="0"/>
              <a:t>, and Anaconda also has </a:t>
            </a:r>
            <a:r>
              <a:rPr lang="en-US" sz="3200" b="1" dirty="0" err="1">
                <a:latin typeface="Courier New" panose="02070309020205020404" pitchFamily="49" charset="0"/>
                <a:cs typeface="Courier New" panose="02070309020205020404" pitchFamily="49" charset="0"/>
              </a:rPr>
              <a:t>conda</a:t>
            </a:r>
            <a:endParaRPr lang="en-US" sz="3200" b="1" dirty="0">
              <a:latin typeface="Courier New" panose="02070309020205020404" pitchFamily="49" charset="0"/>
              <a:cs typeface="Courier New" panose="02070309020205020404" pitchFamily="49" charset="0"/>
            </a:endParaRPr>
          </a:p>
          <a:p>
            <a:pPr marL="0" indent="0">
              <a:lnSpc>
                <a:spcPct val="100000"/>
              </a:lnSpc>
              <a:spcBef>
                <a:spcPts val="3000"/>
              </a:spcBef>
              <a:buNone/>
            </a:pPr>
            <a:r>
              <a:rPr lang="en-US" sz="3200" dirty="0"/>
              <a:t>See distribution docs to see when to use </a:t>
            </a:r>
            <a:r>
              <a:rPr lang="en-US" sz="3200" b="1" dirty="0">
                <a:latin typeface="Courier New" panose="02070309020205020404" pitchFamily="49" charset="0"/>
                <a:cs typeface="Courier New" panose="02070309020205020404" pitchFamily="49" charset="0"/>
              </a:rPr>
              <a:t>pip</a:t>
            </a:r>
            <a:br>
              <a:rPr lang="en-US" sz="3200" dirty="0"/>
            </a:br>
            <a:r>
              <a:rPr lang="en-US" sz="3200" dirty="0"/>
              <a:t>&amp; when to use </a:t>
            </a:r>
            <a:r>
              <a:rPr lang="en-US" sz="3200" b="1" dirty="0" err="1">
                <a:latin typeface="Courier New" panose="02070309020205020404" pitchFamily="49" charset="0"/>
                <a:cs typeface="Courier New" panose="02070309020205020404" pitchFamily="49" charset="0"/>
              </a:rPr>
              <a:t>jip</a:t>
            </a:r>
            <a:r>
              <a:rPr lang="en-US" sz="3200" dirty="0"/>
              <a:t> or </a:t>
            </a:r>
            <a:r>
              <a:rPr lang="en-US" sz="3200" b="1" dirty="0" err="1">
                <a:latin typeface="Courier New" panose="02070309020205020404" pitchFamily="49" charset="0"/>
                <a:cs typeface="Courier New" panose="02070309020205020404" pitchFamily="49" charset="0"/>
              </a:rPr>
              <a:t>conda</a:t>
            </a:r>
            <a:r>
              <a:rPr lang="en-US" sz="3200" dirty="0"/>
              <a:t>.</a:t>
            </a:r>
            <a:endParaRPr lang="en-US" sz="32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68B6616-E226-4889-AEF6-E537D4F5AA8A}"/>
              </a:ext>
            </a:extLst>
          </p:cNvPr>
          <p:cNvSpPr>
            <a:spLocks noGrp="1"/>
          </p:cNvSpPr>
          <p:nvPr>
            <p:ph type="sldNum" sz="quarter" idx="12"/>
          </p:nvPr>
        </p:nvSpPr>
        <p:spPr/>
        <p:txBody>
          <a:bodyPr/>
          <a:lstStyle/>
          <a:p>
            <a:fld id="{7394FAEC-4E23-4984-A709-9EA6364B3FB4}" type="slidenum">
              <a:rPr lang="en-US" smtClean="0"/>
              <a:t>49</a:t>
            </a:fld>
            <a:endParaRPr lang="en-US"/>
          </a:p>
        </p:txBody>
      </p:sp>
    </p:spTree>
    <p:extLst>
      <p:ext uri="{BB962C8B-B14F-4D97-AF65-F5344CB8AC3E}">
        <p14:creationId xmlns:p14="http://schemas.microsoft.com/office/powerpoint/2010/main" val="31774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8269-46CF-48FC-B308-3E5A36C89A58}"/>
              </a:ext>
            </a:extLst>
          </p:cNvPr>
          <p:cNvSpPr>
            <a:spLocks noGrp="1"/>
          </p:cNvSpPr>
          <p:nvPr>
            <p:ph type="title"/>
          </p:nvPr>
        </p:nvSpPr>
        <p:spPr/>
        <p:txBody>
          <a:bodyPr>
            <a:normAutofit/>
          </a:bodyPr>
          <a:lstStyle/>
          <a:p>
            <a:pPr algn="ctr"/>
            <a:r>
              <a:rPr lang="en-US" sz="4800" i="1" u="sng" dirty="0"/>
              <a:t>Other Things Called Package, Confusing!</a:t>
            </a:r>
            <a:endParaRPr lang="en-US" sz="4800" dirty="0"/>
          </a:p>
        </p:txBody>
      </p:sp>
      <p:sp>
        <p:nvSpPr>
          <p:cNvPr id="3" name="Content Placeholder 2">
            <a:extLst>
              <a:ext uri="{FF2B5EF4-FFF2-40B4-BE49-F238E27FC236}">
                <a16:creationId xmlns:a16="http://schemas.microsoft.com/office/drawing/2014/main" id="{EBE24BB7-8D46-4E8C-869A-FA2E06C09A8A}"/>
              </a:ext>
            </a:extLst>
          </p:cNvPr>
          <p:cNvSpPr>
            <a:spLocks noGrp="1"/>
          </p:cNvSpPr>
          <p:nvPr>
            <p:ph idx="1"/>
          </p:nvPr>
        </p:nvSpPr>
        <p:spPr>
          <a:xfrm>
            <a:off x="842319" y="1996967"/>
            <a:ext cx="10082355" cy="4003675"/>
          </a:xfrm>
        </p:spPr>
        <p:txBody>
          <a:bodyPr>
            <a:normAutofit/>
          </a:bodyPr>
          <a:lstStyle/>
          <a:p>
            <a:pPr marL="0" lvl="0" indent="0">
              <a:lnSpc>
                <a:spcPct val="100000"/>
              </a:lnSpc>
              <a:spcBef>
                <a:spcPts val="0"/>
              </a:spcBef>
              <a:buNone/>
            </a:pPr>
            <a:r>
              <a:rPr lang="en-US" sz="3600" dirty="0">
                <a:solidFill>
                  <a:prstClr val="black"/>
                </a:solidFill>
              </a:rPr>
              <a:t>“Distribution” package:	wheel, egg</a:t>
            </a:r>
            <a:r>
              <a:rPr lang="en-US" sz="3600" dirty="0">
                <a:solidFill>
                  <a:prstClr val="black"/>
                </a:solidFill>
                <a:sym typeface="Wingdings" panose="05000000000000000000" pitchFamily="2" charset="2"/>
              </a:rPr>
              <a:t>	</a:t>
            </a:r>
            <a:r>
              <a:rPr lang="en-US" sz="3600" dirty="0">
                <a:solidFill>
                  <a:prstClr val="black"/>
                </a:solidFill>
                <a:highlight>
                  <a:srgbClr val="FFFF00"/>
                </a:highlight>
                <a:latin typeface="Cambria Math" panose="02040503050406030204" pitchFamily="18" charset="0"/>
                <a:ea typeface="Cambria Math" panose="02040503050406030204" pitchFamily="18" charset="0"/>
                <a:cs typeface="Calibri" panose="020F0502020204030204" pitchFamily="34" charset="0"/>
                <a:sym typeface="Wingdings" panose="05000000000000000000" pitchFamily="2" charset="2"/>
              </a:rPr>
              <a:t>⟸ </a:t>
            </a:r>
            <a:r>
              <a:rPr lang="en-US" sz="3600" dirty="0">
                <a:solidFill>
                  <a:prstClr val="black"/>
                </a:solidFill>
                <a:highlight>
                  <a:srgbClr val="FFFF00"/>
                </a:highlight>
                <a:sym typeface="Wingdings" panose="05000000000000000000" pitchFamily="2" charset="2"/>
              </a:rPr>
              <a:t>T</a:t>
            </a:r>
            <a:r>
              <a:rPr lang="en-US" sz="3600" dirty="0">
                <a:solidFill>
                  <a:prstClr val="black"/>
                </a:solidFill>
                <a:highlight>
                  <a:srgbClr val="FFFF00"/>
                </a:highlight>
              </a:rPr>
              <a:t>HIS ONE</a:t>
            </a:r>
            <a:endParaRPr lang="en-US" sz="3600" u="sng" dirty="0">
              <a:solidFill>
                <a:prstClr val="black"/>
              </a:solidFill>
            </a:endParaRPr>
          </a:p>
          <a:p>
            <a:pPr marL="0" lvl="0" indent="0" algn="ctr">
              <a:lnSpc>
                <a:spcPct val="150000"/>
              </a:lnSpc>
              <a:spcBef>
                <a:spcPts val="0"/>
              </a:spcBef>
              <a:buNone/>
            </a:pPr>
            <a:r>
              <a:rPr lang="en-US" sz="3600" dirty="0">
                <a:solidFill>
                  <a:prstClr val="black"/>
                </a:solidFill>
                <a:highlight>
                  <a:srgbClr val="FFFF00"/>
                </a:highlight>
              </a:rPr>
              <a:t>NOT THESE</a:t>
            </a:r>
          </a:p>
          <a:p>
            <a:pPr marL="0" lvl="0" indent="0">
              <a:lnSpc>
                <a:spcPct val="150000"/>
              </a:lnSpc>
              <a:spcBef>
                <a:spcPts val="0"/>
              </a:spcBef>
              <a:buNone/>
            </a:pPr>
            <a:r>
              <a:rPr lang="en-US" sz="3600" dirty="0">
                <a:solidFill>
                  <a:prstClr val="black"/>
                </a:solidFill>
              </a:rPr>
              <a:t>“Import” package:		</a:t>
            </a:r>
            <a:r>
              <a:rPr lang="en-US" sz="2600" b="1" dirty="0">
                <a:solidFill>
                  <a:prstClr val="black"/>
                </a:solidFill>
                <a:latin typeface="Courier New" panose="02070309020205020404" pitchFamily="49" charset="0"/>
                <a:cs typeface="Courier New" panose="02070309020205020404" pitchFamily="49" charset="0"/>
              </a:rPr>
              <a:t>pickle</a:t>
            </a:r>
            <a:r>
              <a:rPr lang="en-US" sz="3600" dirty="0">
                <a:solidFill>
                  <a:prstClr val="black"/>
                </a:solidFill>
              </a:rPr>
              <a:t>, as in </a:t>
            </a:r>
            <a:r>
              <a:rPr lang="en-US" sz="2600" b="1" dirty="0">
                <a:solidFill>
                  <a:prstClr val="black"/>
                </a:solidFill>
                <a:latin typeface="Courier New" panose="02070309020205020404" pitchFamily="49" charset="0"/>
                <a:cs typeface="Courier New" panose="02070309020205020404" pitchFamily="49" charset="0"/>
              </a:rPr>
              <a:t>import pickle</a:t>
            </a:r>
            <a:endParaRPr lang="en-US" sz="3600" u="sng" dirty="0">
              <a:solidFill>
                <a:srgbClr val="000000"/>
              </a:solidFill>
            </a:endParaRPr>
          </a:p>
          <a:p>
            <a:pPr marL="346075" lvl="0" indent="-346075">
              <a:lnSpc>
                <a:spcPct val="150000"/>
              </a:lnSpc>
              <a:spcBef>
                <a:spcPts val="0"/>
              </a:spcBef>
              <a:buNone/>
              <a:tabLst>
                <a:tab pos="1146175" algn="l"/>
              </a:tabLst>
            </a:pPr>
            <a:r>
              <a:rPr lang="en-US" sz="3600" dirty="0">
                <a:solidFill>
                  <a:srgbClr val="000000"/>
                </a:solidFill>
              </a:rPr>
              <a:t>Linux Distro Package:	</a:t>
            </a:r>
            <a:r>
              <a:rPr lang="en-US" sz="2600" b="1" dirty="0">
                <a:solidFill>
                  <a:srgbClr val="000000"/>
                </a:solidFill>
                <a:latin typeface="Courier New" panose="02070309020205020404" pitchFamily="49" charset="0"/>
                <a:cs typeface="Courier New" panose="02070309020205020404" pitchFamily="49" charset="0"/>
              </a:rPr>
              <a:t>rpm</a:t>
            </a:r>
            <a:r>
              <a:rPr lang="en-US" sz="3600" dirty="0">
                <a:solidFill>
                  <a:srgbClr val="000000"/>
                </a:solidFill>
              </a:rPr>
              <a:t>, </a:t>
            </a:r>
            <a:r>
              <a:rPr lang="en-US" sz="2600" b="1" dirty="0">
                <a:solidFill>
                  <a:srgbClr val="000000"/>
                </a:solidFill>
                <a:latin typeface="Courier New" panose="02070309020205020404" pitchFamily="49" charset="0"/>
                <a:cs typeface="Courier New" panose="02070309020205020404" pitchFamily="49" charset="0"/>
              </a:rPr>
              <a:t>yum</a:t>
            </a:r>
            <a:r>
              <a:rPr lang="en-US" sz="3600" dirty="0">
                <a:solidFill>
                  <a:srgbClr val="000000"/>
                </a:solidFill>
              </a:rPr>
              <a:t>, </a:t>
            </a:r>
            <a:r>
              <a:rPr lang="en-US" sz="2600" b="1" dirty="0">
                <a:solidFill>
                  <a:srgbClr val="000000"/>
                </a:solidFill>
                <a:latin typeface="Courier New" panose="02070309020205020404" pitchFamily="49" charset="0"/>
                <a:cs typeface="Courier New" panose="02070309020205020404" pitchFamily="49" charset="0"/>
              </a:rPr>
              <a:t>apt</a:t>
            </a:r>
            <a:endParaRPr lang="en-US" sz="3600" b="1" dirty="0">
              <a:solidFill>
                <a:srgbClr val="000000"/>
              </a:solidFill>
              <a:latin typeface="Courier New" panose="02070309020205020404" pitchFamily="49" charset="0"/>
              <a:cs typeface="Courier New" panose="02070309020205020404" pitchFamily="49" charset="0"/>
            </a:endParaRPr>
          </a:p>
          <a:p>
            <a:pPr marL="346075" lvl="0" indent="-346075">
              <a:lnSpc>
                <a:spcPct val="150000"/>
              </a:lnSpc>
              <a:spcBef>
                <a:spcPts val="0"/>
              </a:spcBef>
              <a:buNone/>
              <a:tabLst>
                <a:tab pos="1146175" algn="l"/>
              </a:tabLst>
            </a:pPr>
            <a:r>
              <a:rPr lang="en-US" sz="3500" dirty="0">
                <a:solidFill>
                  <a:srgbClr val="0070C0"/>
                </a:solidFill>
              </a:rPr>
              <a:t>But Linux distro packages can install Python programs</a:t>
            </a:r>
          </a:p>
        </p:txBody>
      </p:sp>
      <p:sp>
        <p:nvSpPr>
          <p:cNvPr id="4" name="Slide Number Placeholder 3">
            <a:extLst>
              <a:ext uri="{FF2B5EF4-FFF2-40B4-BE49-F238E27FC236}">
                <a16:creationId xmlns:a16="http://schemas.microsoft.com/office/drawing/2014/main" id="{701D8B52-C3A7-4645-B678-11CAC2128BC0}"/>
              </a:ext>
            </a:extLst>
          </p:cNvPr>
          <p:cNvSpPr>
            <a:spLocks noGrp="1"/>
          </p:cNvSpPr>
          <p:nvPr>
            <p:ph type="sldNum" sz="quarter" idx="12"/>
          </p:nvPr>
        </p:nvSpPr>
        <p:spPr/>
        <p:txBody>
          <a:bodyPr/>
          <a:lstStyle/>
          <a:p>
            <a:fld id="{7394FAEC-4E23-4984-A709-9EA6364B3FB4}" type="slidenum">
              <a:rPr lang="en-US" smtClean="0"/>
              <a:t>5</a:t>
            </a:fld>
            <a:endParaRPr lang="en-US"/>
          </a:p>
        </p:txBody>
      </p:sp>
    </p:spTree>
    <p:extLst>
      <p:ext uri="{BB962C8B-B14F-4D97-AF65-F5344CB8AC3E}">
        <p14:creationId xmlns:p14="http://schemas.microsoft.com/office/powerpoint/2010/main" val="2009688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312B-0CEB-4B82-9010-DB54B7F224CB}"/>
              </a:ext>
            </a:extLst>
          </p:cNvPr>
          <p:cNvSpPr>
            <a:spLocks noGrp="1"/>
          </p:cNvSpPr>
          <p:nvPr>
            <p:ph type="title"/>
          </p:nvPr>
        </p:nvSpPr>
        <p:spPr>
          <a:xfrm>
            <a:off x="838200" y="365125"/>
            <a:ext cx="10515600" cy="1055689"/>
          </a:xfrm>
        </p:spPr>
        <p:txBody>
          <a:bodyPr>
            <a:normAutofit fontScale="90000"/>
          </a:bodyPr>
          <a:lstStyle/>
          <a:p>
            <a:pPr algn="ctr"/>
            <a:r>
              <a:rPr lang="en-US" sz="8000" dirty="0">
                <a:solidFill>
                  <a:srgbClr val="0070C0"/>
                </a:solidFill>
              </a:rPr>
              <a:t>Commercial  Interruption</a:t>
            </a:r>
          </a:p>
        </p:txBody>
      </p:sp>
      <p:sp>
        <p:nvSpPr>
          <p:cNvPr id="3" name="Content Placeholder 2">
            <a:extLst>
              <a:ext uri="{FF2B5EF4-FFF2-40B4-BE49-F238E27FC236}">
                <a16:creationId xmlns:a16="http://schemas.microsoft.com/office/drawing/2014/main" id="{4F848CD3-255E-493E-B260-F7F5BA4E8AED}"/>
              </a:ext>
            </a:extLst>
          </p:cNvPr>
          <p:cNvSpPr>
            <a:spLocks noGrp="1"/>
          </p:cNvSpPr>
          <p:nvPr>
            <p:ph idx="1"/>
          </p:nvPr>
        </p:nvSpPr>
        <p:spPr>
          <a:xfrm>
            <a:off x="2930562" y="1600201"/>
            <a:ext cx="6330875" cy="4576762"/>
          </a:xfrm>
        </p:spPr>
        <p:txBody>
          <a:bodyPr>
            <a:normAutofit fontScale="77500" lnSpcReduction="20000"/>
          </a:bodyPr>
          <a:lstStyle/>
          <a:p>
            <a:pPr marL="0" indent="0" algn="ctr">
              <a:lnSpc>
                <a:spcPct val="110000"/>
              </a:lnSpc>
              <a:spcBef>
                <a:spcPts val="3600"/>
              </a:spcBef>
              <a:buNone/>
            </a:pPr>
            <a:r>
              <a:rPr lang="en-US" sz="4000" dirty="0"/>
              <a:t>I’m looking for entry-level</a:t>
            </a:r>
            <a:br>
              <a:rPr lang="en-US" sz="4000" dirty="0"/>
            </a:br>
            <a:r>
              <a:rPr lang="en-US" sz="4000" dirty="0"/>
              <a:t>Python programming job.</a:t>
            </a:r>
          </a:p>
          <a:p>
            <a:pPr marL="0" indent="0" algn="ctr">
              <a:lnSpc>
                <a:spcPct val="110000"/>
              </a:lnSpc>
              <a:spcBef>
                <a:spcPts val="3600"/>
              </a:spcBef>
              <a:buNone/>
            </a:pPr>
            <a:r>
              <a:rPr lang="en-US" sz="4000" dirty="0"/>
              <a:t>Long experience in software support, especially with databases.</a:t>
            </a:r>
          </a:p>
          <a:p>
            <a:pPr marL="0" indent="0" algn="ctr">
              <a:lnSpc>
                <a:spcPct val="110000"/>
              </a:lnSpc>
              <a:spcBef>
                <a:spcPts val="3600"/>
              </a:spcBef>
              <a:buNone/>
            </a:pPr>
            <a:r>
              <a:rPr lang="en-US" sz="4000" dirty="0"/>
              <a:t>2 Quarters Python class</a:t>
            </a:r>
            <a:br>
              <a:rPr lang="en-US" sz="4000" dirty="0"/>
            </a:br>
            <a:r>
              <a:rPr lang="en-US" sz="4000" dirty="0"/>
              <a:t>4 Quarters Java class (3 Intro to C.S.)</a:t>
            </a:r>
          </a:p>
          <a:p>
            <a:pPr marL="0" indent="0" algn="ctr">
              <a:lnSpc>
                <a:spcPct val="110000"/>
              </a:lnSpc>
              <a:spcBef>
                <a:spcPts val="3600"/>
              </a:spcBef>
              <a:buNone/>
            </a:pPr>
            <a:r>
              <a:rPr lang="en-US" sz="4000" dirty="0">
                <a:hlinkClick r:id="rId2"/>
              </a:rPr>
              <a:t>www.LinkedIn.com/in/DavidJLambert</a:t>
            </a:r>
            <a:endParaRPr lang="en-US" sz="4000" dirty="0"/>
          </a:p>
        </p:txBody>
      </p:sp>
      <p:sp>
        <p:nvSpPr>
          <p:cNvPr id="4" name="Slide Number Placeholder 3">
            <a:extLst>
              <a:ext uri="{FF2B5EF4-FFF2-40B4-BE49-F238E27FC236}">
                <a16:creationId xmlns:a16="http://schemas.microsoft.com/office/drawing/2014/main" id="{EE356461-4B37-4847-BE87-84729F228E7E}"/>
              </a:ext>
            </a:extLst>
          </p:cNvPr>
          <p:cNvSpPr>
            <a:spLocks noGrp="1"/>
          </p:cNvSpPr>
          <p:nvPr>
            <p:ph type="sldNum" sz="quarter" idx="12"/>
          </p:nvPr>
        </p:nvSpPr>
        <p:spPr/>
        <p:txBody>
          <a:bodyPr/>
          <a:lstStyle/>
          <a:p>
            <a:fld id="{7394FAEC-4E23-4984-A709-9EA6364B3FB4}" type="slidenum">
              <a:rPr lang="en-US" smtClean="0"/>
              <a:t>50</a:t>
            </a:fld>
            <a:endParaRPr lang="en-US"/>
          </a:p>
        </p:txBody>
      </p:sp>
    </p:spTree>
    <p:extLst>
      <p:ext uri="{BB962C8B-B14F-4D97-AF65-F5344CB8AC3E}">
        <p14:creationId xmlns:p14="http://schemas.microsoft.com/office/powerpoint/2010/main" val="48312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312B-0CEB-4B82-9010-DB54B7F224CB}"/>
              </a:ext>
            </a:extLst>
          </p:cNvPr>
          <p:cNvSpPr>
            <a:spLocks noGrp="1"/>
          </p:cNvSpPr>
          <p:nvPr>
            <p:ph type="title"/>
          </p:nvPr>
        </p:nvSpPr>
        <p:spPr>
          <a:xfrm>
            <a:off x="838200" y="365125"/>
            <a:ext cx="10515600" cy="2022475"/>
          </a:xfrm>
        </p:spPr>
        <p:txBody>
          <a:bodyPr>
            <a:normAutofit/>
          </a:bodyPr>
          <a:lstStyle/>
          <a:p>
            <a:pPr algn="ctr"/>
            <a:r>
              <a:rPr lang="en-US" sz="8000" dirty="0"/>
              <a:t>Questions?</a:t>
            </a:r>
            <a:r>
              <a:rPr lang="en-US" sz="3100" dirty="0"/>
              <a:t> </a:t>
            </a:r>
            <a:endParaRPr lang="en-US" sz="8000" dirty="0"/>
          </a:p>
        </p:txBody>
      </p:sp>
      <p:sp>
        <p:nvSpPr>
          <p:cNvPr id="3" name="Content Placeholder 2">
            <a:extLst>
              <a:ext uri="{FF2B5EF4-FFF2-40B4-BE49-F238E27FC236}">
                <a16:creationId xmlns:a16="http://schemas.microsoft.com/office/drawing/2014/main" id="{4F848CD3-255E-493E-B260-F7F5BA4E8AED}"/>
              </a:ext>
            </a:extLst>
          </p:cNvPr>
          <p:cNvSpPr>
            <a:spLocks noGrp="1"/>
          </p:cNvSpPr>
          <p:nvPr>
            <p:ph idx="1"/>
          </p:nvPr>
        </p:nvSpPr>
        <p:spPr>
          <a:xfrm>
            <a:off x="614218" y="2849707"/>
            <a:ext cx="10963563" cy="3322493"/>
          </a:xfrm>
        </p:spPr>
        <p:txBody>
          <a:bodyPr>
            <a:normAutofit fontScale="92500" lnSpcReduction="10000"/>
          </a:bodyPr>
          <a:lstStyle/>
          <a:p>
            <a:pPr marL="0" indent="0" algn="ctr">
              <a:buNone/>
            </a:pPr>
            <a:r>
              <a:rPr lang="en-US" sz="4400" dirty="0"/>
              <a:t>Talk available at</a:t>
            </a:r>
          </a:p>
          <a:p>
            <a:pPr marL="0" indent="0" algn="ctr">
              <a:buNone/>
            </a:pPr>
            <a:r>
              <a:rPr lang="en-US" sz="4400" dirty="0">
                <a:hlinkClick r:id="rId2"/>
              </a:rPr>
              <a:t>https://github.com/David-J-Lambert/PyPkg</a:t>
            </a:r>
            <a:endParaRPr lang="en-US" sz="4400" dirty="0"/>
          </a:p>
          <a:p>
            <a:pPr marL="0" indent="0" algn="ctr">
              <a:buNone/>
            </a:pPr>
            <a:r>
              <a:rPr lang="en-US" sz="2600" dirty="0"/>
              <a:t>Thank you, Les Faby, for your feedback.</a:t>
            </a:r>
          </a:p>
          <a:p>
            <a:pPr marL="0" indent="0" algn="ctr">
              <a:buNone/>
            </a:pPr>
            <a:endParaRPr lang="en-US" sz="4000" dirty="0">
              <a:solidFill>
                <a:srgbClr val="FF0000"/>
              </a:solidFill>
              <a:highlight>
                <a:srgbClr val="FF0000"/>
              </a:highlight>
            </a:endParaRPr>
          </a:p>
          <a:p>
            <a:pPr marL="0" indent="0" algn="ctr">
              <a:buNone/>
            </a:pPr>
            <a:r>
              <a:rPr lang="en-US" dirty="0"/>
              <a:t>Feel free to look at</a:t>
            </a:r>
          </a:p>
          <a:p>
            <a:pPr marL="0" indent="0" algn="ctr">
              <a:buNone/>
            </a:pPr>
            <a:r>
              <a:rPr lang="en-US" dirty="0">
                <a:hlinkClick r:id="rId3"/>
              </a:rPr>
              <a:t>www.LinkedIn.com/in/DavidJLambert</a:t>
            </a:r>
            <a:endParaRPr lang="en-US" dirty="0"/>
          </a:p>
        </p:txBody>
      </p:sp>
      <p:sp>
        <p:nvSpPr>
          <p:cNvPr id="4" name="Slide Number Placeholder 3">
            <a:extLst>
              <a:ext uri="{FF2B5EF4-FFF2-40B4-BE49-F238E27FC236}">
                <a16:creationId xmlns:a16="http://schemas.microsoft.com/office/drawing/2014/main" id="{EE356461-4B37-4847-BE87-84729F228E7E}"/>
              </a:ext>
            </a:extLst>
          </p:cNvPr>
          <p:cNvSpPr>
            <a:spLocks noGrp="1"/>
          </p:cNvSpPr>
          <p:nvPr>
            <p:ph type="sldNum" sz="quarter" idx="12"/>
          </p:nvPr>
        </p:nvSpPr>
        <p:spPr/>
        <p:txBody>
          <a:bodyPr/>
          <a:lstStyle/>
          <a:p>
            <a:fld id="{7394FAEC-4E23-4984-A709-9EA6364B3FB4}" type="slidenum">
              <a:rPr lang="en-US" smtClean="0"/>
              <a:t>51</a:t>
            </a:fld>
            <a:endParaRPr lang="en-US"/>
          </a:p>
        </p:txBody>
      </p:sp>
    </p:spTree>
    <p:extLst>
      <p:ext uri="{BB962C8B-B14F-4D97-AF65-F5344CB8AC3E}">
        <p14:creationId xmlns:p14="http://schemas.microsoft.com/office/powerpoint/2010/main" val="279234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E5D4-1005-4C9C-9C81-217EA295420B}"/>
              </a:ext>
            </a:extLst>
          </p:cNvPr>
          <p:cNvSpPr>
            <a:spLocks noGrp="1"/>
          </p:cNvSpPr>
          <p:nvPr>
            <p:ph type="title"/>
          </p:nvPr>
        </p:nvSpPr>
        <p:spPr/>
        <p:txBody>
          <a:bodyPr/>
          <a:lstStyle/>
          <a:p>
            <a:pPr algn="ctr"/>
            <a:r>
              <a:rPr lang="en-US" sz="4800" i="1" u="sng" dirty="0">
                <a:solidFill>
                  <a:prstClr val="black"/>
                </a:solidFill>
              </a:rPr>
              <a:t>Two Types of Distribution Packages</a:t>
            </a:r>
            <a:endParaRPr lang="en-US" dirty="0"/>
          </a:p>
        </p:txBody>
      </p:sp>
      <p:sp>
        <p:nvSpPr>
          <p:cNvPr id="3" name="Content Placeholder 2">
            <a:extLst>
              <a:ext uri="{FF2B5EF4-FFF2-40B4-BE49-F238E27FC236}">
                <a16:creationId xmlns:a16="http://schemas.microsoft.com/office/drawing/2014/main" id="{CC288FC5-3494-4D52-BF4B-3A2C695C39FF}"/>
              </a:ext>
            </a:extLst>
          </p:cNvPr>
          <p:cNvSpPr>
            <a:spLocks noGrp="1"/>
          </p:cNvSpPr>
          <p:nvPr>
            <p:ph idx="1"/>
          </p:nvPr>
        </p:nvSpPr>
        <p:spPr>
          <a:xfrm>
            <a:off x="3199823" y="2032001"/>
            <a:ext cx="6242128" cy="3703781"/>
          </a:xfrm>
        </p:spPr>
        <p:txBody>
          <a:bodyPr>
            <a:noAutofit/>
          </a:bodyPr>
          <a:lstStyle/>
          <a:p>
            <a:pPr marL="461963" lvl="0" indent="-461963">
              <a:lnSpc>
                <a:spcPct val="100000"/>
              </a:lnSpc>
              <a:spcBef>
                <a:spcPts val="5400"/>
              </a:spcBef>
              <a:buNone/>
            </a:pPr>
            <a:r>
              <a:rPr lang="en-US" sz="4400" dirty="0">
                <a:solidFill>
                  <a:prstClr val="black"/>
                </a:solidFill>
              </a:rPr>
              <a:t>Source Distribution:	</a:t>
            </a:r>
            <a:br>
              <a:rPr lang="en-US" sz="4400" dirty="0">
                <a:solidFill>
                  <a:prstClr val="black"/>
                </a:solidFill>
              </a:rPr>
            </a:br>
            <a:r>
              <a:rPr lang="en-US" sz="4400" dirty="0">
                <a:solidFill>
                  <a:prstClr val="black"/>
                </a:solidFill>
              </a:rPr>
              <a:t>includes source code</a:t>
            </a:r>
          </a:p>
          <a:p>
            <a:pPr marL="461963" lvl="0" indent="-461963">
              <a:lnSpc>
                <a:spcPct val="100000"/>
              </a:lnSpc>
              <a:spcBef>
                <a:spcPts val="5400"/>
              </a:spcBef>
              <a:buNone/>
            </a:pPr>
            <a:r>
              <a:rPr lang="en-US" sz="4400" dirty="0">
                <a:solidFill>
                  <a:prstClr val="black"/>
                </a:solidFill>
              </a:rPr>
              <a:t>Built Distribution:</a:t>
            </a:r>
            <a:br>
              <a:rPr lang="en-US" sz="4400" dirty="0">
                <a:solidFill>
                  <a:prstClr val="black"/>
                </a:solidFill>
              </a:rPr>
            </a:br>
            <a:r>
              <a:rPr lang="en-US" sz="4400" dirty="0">
                <a:solidFill>
                  <a:prstClr val="black"/>
                </a:solidFill>
              </a:rPr>
              <a:t>binaries, no source code</a:t>
            </a:r>
          </a:p>
        </p:txBody>
      </p:sp>
      <p:sp>
        <p:nvSpPr>
          <p:cNvPr id="4" name="Slide Number Placeholder 3">
            <a:extLst>
              <a:ext uri="{FF2B5EF4-FFF2-40B4-BE49-F238E27FC236}">
                <a16:creationId xmlns:a16="http://schemas.microsoft.com/office/drawing/2014/main" id="{1AB1AB74-8E29-4981-A606-B533B66FF56C}"/>
              </a:ext>
            </a:extLst>
          </p:cNvPr>
          <p:cNvSpPr>
            <a:spLocks noGrp="1"/>
          </p:cNvSpPr>
          <p:nvPr>
            <p:ph type="sldNum" sz="quarter" idx="12"/>
          </p:nvPr>
        </p:nvSpPr>
        <p:spPr/>
        <p:txBody>
          <a:bodyPr/>
          <a:lstStyle/>
          <a:p>
            <a:fld id="{7394FAEC-4E23-4984-A709-9EA6364B3FB4}" type="slidenum">
              <a:rPr lang="en-US" smtClean="0"/>
              <a:t>6</a:t>
            </a:fld>
            <a:endParaRPr lang="en-US"/>
          </a:p>
        </p:txBody>
      </p:sp>
    </p:spTree>
    <p:extLst>
      <p:ext uri="{BB962C8B-B14F-4D97-AF65-F5344CB8AC3E}">
        <p14:creationId xmlns:p14="http://schemas.microsoft.com/office/powerpoint/2010/main" val="237465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5F5F-30F1-4082-B631-116CF47D3367}"/>
              </a:ext>
            </a:extLst>
          </p:cNvPr>
          <p:cNvSpPr>
            <a:spLocks noGrp="1"/>
          </p:cNvSpPr>
          <p:nvPr>
            <p:ph type="title"/>
          </p:nvPr>
        </p:nvSpPr>
        <p:spPr/>
        <p:txBody>
          <a:bodyPr/>
          <a:lstStyle/>
          <a:p>
            <a:pPr algn="ctr"/>
            <a:r>
              <a:rPr lang="en-US" sz="4800" i="1" u="sng" dirty="0">
                <a:solidFill>
                  <a:prstClr val="black"/>
                </a:solidFill>
              </a:rPr>
              <a:t>Quick History of Python Packaging</a:t>
            </a:r>
            <a:endParaRPr lang="en-US" dirty="0"/>
          </a:p>
        </p:txBody>
      </p:sp>
      <p:sp>
        <p:nvSpPr>
          <p:cNvPr id="3" name="Content Placeholder 2">
            <a:extLst>
              <a:ext uri="{FF2B5EF4-FFF2-40B4-BE49-F238E27FC236}">
                <a16:creationId xmlns:a16="http://schemas.microsoft.com/office/drawing/2014/main" id="{DDC51BC7-355A-44E1-B4EC-5CD628D5FDBE}"/>
              </a:ext>
            </a:extLst>
          </p:cNvPr>
          <p:cNvSpPr>
            <a:spLocks noGrp="1"/>
          </p:cNvSpPr>
          <p:nvPr>
            <p:ph idx="1"/>
          </p:nvPr>
        </p:nvSpPr>
        <p:spPr>
          <a:xfrm>
            <a:off x="1484396" y="2204286"/>
            <a:ext cx="9223208" cy="3903727"/>
          </a:xfrm>
        </p:spPr>
        <p:txBody>
          <a:bodyPr>
            <a:normAutofit/>
          </a:bodyPr>
          <a:lstStyle/>
          <a:p>
            <a:pPr marL="0" lvl="0" indent="0">
              <a:lnSpc>
                <a:spcPct val="100000"/>
              </a:lnSpc>
              <a:spcBef>
                <a:spcPts val="3000"/>
              </a:spcBef>
              <a:buNone/>
            </a:pPr>
            <a:r>
              <a:rPr lang="en-US" sz="4000" dirty="0">
                <a:solidFill>
                  <a:prstClr val="black"/>
                </a:solidFill>
              </a:rPr>
              <a:t>In the beginning, no distribution packages. </a:t>
            </a:r>
          </a:p>
          <a:p>
            <a:pPr marL="0" lvl="0" indent="0">
              <a:lnSpc>
                <a:spcPct val="100000"/>
              </a:lnSpc>
              <a:spcBef>
                <a:spcPts val="3000"/>
              </a:spcBef>
              <a:buNone/>
            </a:pPr>
            <a:r>
              <a:rPr lang="en-US" sz="4000" dirty="0">
                <a:solidFill>
                  <a:prstClr val="black"/>
                </a:solidFill>
              </a:rPr>
              <a:t>Had to use “The Hard Way”</a:t>
            </a:r>
          </a:p>
          <a:p>
            <a:pPr marL="0" lvl="0" indent="0">
              <a:lnSpc>
                <a:spcPct val="100000"/>
              </a:lnSpc>
              <a:spcBef>
                <a:spcPts val="3000"/>
              </a:spcBef>
              <a:buNone/>
            </a:pPr>
            <a:r>
              <a:rPr lang="en-US" sz="4000" dirty="0">
                <a:solidFill>
                  <a:prstClr val="black"/>
                </a:solidFill>
              </a:rPr>
              <a:t>Had to know Python directory structure</a:t>
            </a:r>
          </a:p>
          <a:p>
            <a:pPr marL="0" lvl="0" indent="0">
              <a:lnSpc>
                <a:spcPct val="100000"/>
              </a:lnSpc>
              <a:spcBef>
                <a:spcPts val="3000"/>
              </a:spcBef>
              <a:buNone/>
            </a:pPr>
            <a:r>
              <a:rPr lang="en-US" sz="4000" dirty="0">
                <a:solidFill>
                  <a:prstClr val="black"/>
                </a:solidFill>
              </a:rPr>
              <a:t>Present-day directory structure (2.x, 3.x) …</a:t>
            </a:r>
          </a:p>
        </p:txBody>
      </p:sp>
      <p:sp>
        <p:nvSpPr>
          <p:cNvPr id="4" name="Slide Number Placeholder 3">
            <a:extLst>
              <a:ext uri="{FF2B5EF4-FFF2-40B4-BE49-F238E27FC236}">
                <a16:creationId xmlns:a16="http://schemas.microsoft.com/office/drawing/2014/main" id="{BCF96745-3BB7-47F7-B7E9-E7EA3A4387A5}"/>
              </a:ext>
            </a:extLst>
          </p:cNvPr>
          <p:cNvSpPr>
            <a:spLocks noGrp="1"/>
          </p:cNvSpPr>
          <p:nvPr>
            <p:ph type="sldNum" sz="quarter" idx="12"/>
          </p:nvPr>
        </p:nvSpPr>
        <p:spPr/>
        <p:txBody>
          <a:bodyPr/>
          <a:lstStyle/>
          <a:p>
            <a:fld id="{7394FAEC-4E23-4984-A709-9EA6364B3FB4}" type="slidenum">
              <a:rPr lang="en-US" smtClean="0"/>
              <a:t>7</a:t>
            </a:fld>
            <a:endParaRPr lang="en-US"/>
          </a:p>
        </p:txBody>
      </p:sp>
    </p:spTree>
    <p:extLst>
      <p:ext uri="{BB962C8B-B14F-4D97-AF65-F5344CB8AC3E}">
        <p14:creationId xmlns:p14="http://schemas.microsoft.com/office/powerpoint/2010/main" val="378122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810DF6E-FCD8-4926-B7B7-2970E5FE8E37}"/>
              </a:ext>
            </a:extLst>
          </p:cNvPr>
          <p:cNvGraphicFramePr>
            <a:graphicFrameLocks noGrp="1"/>
          </p:cNvGraphicFramePr>
          <p:nvPr>
            <p:extLst>
              <p:ext uri="{D42A27DB-BD31-4B8C-83A1-F6EECF244321}">
                <p14:modId xmlns:p14="http://schemas.microsoft.com/office/powerpoint/2010/main" val="2203500310"/>
              </p:ext>
            </p:extLst>
          </p:nvPr>
        </p:nvGraphicFramePr>
        <p:xfrm>
          <a:off x="838200" y="1124354"/>
          <a:ext cx="8408542" cy="2651760"/>
        </p:xfrm>
        <a:graphic>
          <a:graphicData uri="http://schemas.openxmlformats.org/drawingml/2006/table">
            <a:tbl>
              <a:tblPr firstRow="1" bandRow="1">
                <a:tableStyleId>{5C22544A-7EE6-4342-B048-85BDC9FD1C3A}</a:tableStyleId>
              </a:tblPr>
              <a:tblGrid>
                <a:gridCol w="3764622">
                  <a:extLst>
                    <a:ext uri="{9D8B030D-6E8A-4147-A177-3AD203B41FA5}">
                      <a16:colId xmlns:a16="http://schemas.microsoft.com/office/drawing/2014/main" val="3715147480"/>
                    </a:ext>
                  </a:extLst>
                </a:gridCol>
                <a:gridCol w="4643920">
                  <a:extLst>
                    <a:ext uri="{9D8B030D-6E8A-4147-A177-3AD203B41FA5}">
                      <a16:colId xmlns:a16="http://schemas.microsoft.com/office/drawing/2014/main" val="1487564669"/>
                    </a:ext>
                  </a:extLst>
                </a:gridCol>
              </a:tblGrid>
              <a:tr h="0">
                <a:tc gridSpan="2">
                  <a:txBody>
                    <a:bodyPr/>
                    <a:lstStyle/>
                    <a:p>
                      <a:pPr algn="ctr"/>
                      <a:r>
                        <a:rPr lang="en-US" sz="3200" b="0" dirty="0"/>
                        <a:t>Windows File/Directory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377047"/>
                  </a:ext>
                </a:extLst>
              </a:tr>
              <a:tr h="245955">
                <a:tc>
                  <a:txBody>
                    <a:bodyPr/>
                    <a:lstStyle/>
                    <a:p>
                      <a:pPr algn="ctr"/>
                      <a:r>
                        <a:rPr lang="en-US" sz="2800" dirty="0"/>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%Home%\python.exe</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154487"/>
                  </a:ext>
                </a:extLst>
              </a:tr>
              <a:tr h="251359">
                <a:tc>
                  <a:txBody>
                    <a:bodyPr/>
                    <a:lstStyle/>
                    <a:p>
                      <a:pPr algn="ctr"/>
                      <a:r>
                        <a:rPr lang="en-US" sz="2800" dirty="0"/>
                        <a:t>Pip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%Home%\Scripts\pip3.exe</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52621"/>
                  </a:ext>
                </a:extLst>
              </a:tr>
              <a:tr h="251359">
                <a:tc>
                  <a:txBody>
                    <a:bodyPr/>
                    <a:lstStyle/>
                    <a:p>
                      <a:pPr algn="ctr"/>
                      <a:r>
                        <a:rPr lang="en-US" sz="2800" dirty="0"/>
                        <a:t>Python Standard Library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kern="1200" dirty="0">
                          <a:solidFill>
                            <a:schemeClr val="dk1"/>
                          </a:solidFill>
                          <a:effectLst/>
                          <a:latin typeface="Courier New" panose="02070309020205020404" pitchFamily="49" charset="0"/>
                          <a:ea typeface="+mn-ea"/>
                          <a:cs typeface="Courier New" panose="02070309020205020404" pitchFamily="49" charset="0"/>
                        </a:rPr>
                        <a:t>%Home%\Lib\</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107734"/>
                  </a:ext>
                </a:extLst>
              </a:tr>
              <a:tr h="251359">
                <a:tc>
                  <a:txBody>
                    <a:bodyPr/>
                    <a:lstStyle/>
                    <a:p>
                      <a:pPr algn="ctr"/>
                      <a:r>
                        <a:rPr lang="en-US" sz="2800" dirty="0"/>
                        <a:t>Installed Packages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latin typeface="Courier New" panose="02070309020205020404" pitchFamily="49" charset="0"/>
                          <a:ea typeface="+mn-ea"/>
                          <a:cs typeface="Courier New" panose="02070309020205020404" pitchFamily="49" charset="0"/>
                        </a:rPr>
                        <a:t>%Home%\Lib\site-packages\</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5684755"/>
                  </a:ext>
                </a:extLst>
              </a:tr>
            </a:tbl>
          </a:graphicData>
        </a:graphic>
      </p:graphicFrame>
      <p:sp>
        <p:nvSpPr>
          <p:cNvPr id="5" name="Title 1">
            <a:extLst>
              <a:ext uri="{FF2B5EF4-FFF2-40B4-BE49-F238E27FC236}">
                <a16:creationId xmlns:a16="http://schemas.microsoft.com/office/drawing/2014/main" id="{8F30D5C5-9713-472A-95E7-1EA0DF1A2D27}"/>
              </a:ext>
            </a:extLst>
          </p:cNvPr>
          <p:cNvSpPr>
            <a:spLocks noGrp="1"/>
          </p:cNvSpPr>
          <p:nvPr>
            <p:ph type="title"/>
          </p:nvPr>
        </p:nvSpPr>
        <p:spPr>
          <a:xfrm>
            <a:off x="609600" y="342900"/>
            <a:ext cx="10954327" cy="571500"/>
          </a:xfrm>
        </p:spPr>
        <p:txBody>
          <a:bodyPr>
            <a:noAutofit/>
          </a:bodyPr>
          <a:lstStyle/>
          <a:p>
            <a:pPr algn="ctr"/>
            <a:r>
              <a:rPr lang="en-US" u="sng" dirty="0"/>
              <a:t>Files &amp; Directories in </a:t>
            </a:r>
            <a:r>
              <a:rPr lang="en-US" b="1" u="sng" dirty="0"/>
              <a:t>Windows</a:t>
            </a:r>
            <a:endParaRPr lang="en-US" dirty="0"/>
          </a:p>
        </p:txBody>
      </p:sp>
      <p:graphicFrame>
        <p:nvGraphicFramePr>
          <p:cNvPr id="6" name="Table 5">
            <a:extLst>
              <a:ext uri="{FF2B5EF4-FFF2-40B4-BE49-F238E27FC236}">
                <a16:creationId xmlns:a16="http://schemas.microsoft.com/office/drawing/2014/main" id="{DFD09FDB-546A-44F5-A3B4-1527EF503D90}"/>
              </a:ext>
            </a:extLst>
          </p:cNvPr>
          <p:cNvGraphicFramePr>
            <a:graphicFrameLocks noGrp="1"/>
          </p:cNvGraphicFramePr>
          <p:nvPr>
            <p:extLst>
              <p:ext uri="{D42A27DB-BD31-4B8C-83A1-F6EECF244321}">
                <p14:modId xmlns:p14="http://schemas.microsoft.com/office/powerpoint/2010/main" val="420601502"/>
              </p:ext>
            </p:extLst>
          </p:nvPr>
        </p:nvGraphicFramePr>
        <p:xfrm>
          <a:off x="838200" y="3776114"/>
          <a:ext cx="10518855" cy="2042160"/>
        </p:xfrm>
        <a:graphic>
          <a:graphicData uri="http://schemas.openxmlformats.org/drawingml/2006/table">
            <a:tbl>
              <a:tblPr firstRow="1" bandRow="1">
                <a:tableStyleId>{5C22544A-7EE6-4342-B048-85BDC9FD1C3A}</a:tableStyleId>
              </a:tblPr>
              <a:tblGrid>
                <a:gridCol w="2131031">
                  <a:extLst>
                    <a:ext uri="{9D8B030D-6E8A-4147-A177-3AD203B41FA5}">
                      <a16:colId xmlns:a16="http://schemas.microsoft.com/office/drawing/2014/main" val="1487564669"/>
                    </a:ext>
                  </a:extLst>
                </a:gridCol>
                <a:gridCol w="8387824">
                  <a:extLst>
                    <a:ext uri="{9D8B030D-6E8A-4147-A177-3AD203B41FA5}">
                      <a16:colId xmlns:a16="http://schemas.microsoft.com/office/drawing/2014/main" val="835255239"/>
                    </a:ext>
                  </a:extLst>
                </a:gridCol>
              </a:tblGrid>
              <a:tr h="324156">
                <a:tc>
                  <a:txBody>
                    <a:bodyPr/>
                    <a:lstStyle/>
                    <a:p>
                      <a:pPr algn="ctr"/>
                      <a:r>
                        <a:rPr lang="en-US" sz="3200" b="0" dirty="0"/>
                        <a:t>Installed By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kern="1200" dirty="0">
                          <a:solidFill>
                            <a:schemeClr val="lt1"/>
                          </a:solidFill>
                          <a:effectLst/>
                          <a:latin typeface="Courier New" panose="02070309020205020404" pitchFamily="49" charset="0"/>
                          <a:ea typeface="+mn-ea"/>
                          <a:cs typeface="Courier New" panose="02070309020205020404" pitchFamily="49" charset="0"/>
                        </a:rPr>
                        <a:t>%Home%</a:t>
                      </a:r>
                      <a:endParaRPr lang="en-US" sz="540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377047"/>
                  </a:ext>
                </a:extLst>
              </a:tr>
              <a:tr h="0">
                <a:tc>
                  <a:txBody>
                    <a:bodyPr/>
                    <a:lstStyle/>
                    <a:p>
                      <a:pPr algn="ctr"/>
                      <a:r>
                        <a:rPr lang="en-US" sz="2800" kern="1200" dirty="0">
                          <a:solidFill>
                            <a:schemeClr val="dk1"/>
                          </a:solidFill>
                          <a:effectLst/>
                          <a:latin typeface="+mn-lt"/>
                          <a:ea typeface="+mn-ea"/>
                          <a:cs typeface="+mn-cs"/>
                        </a:rPr>
                        <a:t>Admin</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C:\Program Files\Python36\</a:t>
                      </a:r>
                    </a:p>
                    <a:p>
                      <a:pPr>
                        <a:spcBef>
                          <a:spcPts val="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C:\Program Files (x86)\Python36-32\</a:t>
                      </a:r>
                      <a:endParaRPr lang="en-US" sz="21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154487"/>
                  </a:ext>
                </a:extLst>
              </a:tr>
              <a:tr h="470779">
                <a:tc>
                  <a:txBody>
                    <a:bodyPr/>
                    <a:lstStyle/>
                    <a:p>
                      <a:pPr algn="ctr"/>
                      <a:r>
                        <a:rPr lang="en-US" sz="2800" kern="1200">
                          <a:solidFill>
                            <a:schemeClr val="dk1"/>
                          </a:solidFill>
                          <a:effectLst/>
                          <a:latin typeface="+mn-lt"/>
                          <a:ea typeface="+mn-ea"/>
                          <a:cs typeface="+mn-cs"/>
                        </a:rPr>
                        <a:t>Non-Admin</a:t>
                      </a:r>
                      <a:endParaRPr 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C:\Users\&lt;User&gt;\AppData\Local\Programs\Python36\</a:t>
                      </a:r>
                    </a:p>
                    <a:p>
                      <a:pPr>
                        <a:spcBef>
                          <a:spcPts val="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C:\Users\&lt;User&gt;\AppData\Local\Programs\Python36-32\</a:t>
                      </a:r>
                      <a:endParaRPr lang="en-US" sz="21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52621"/>
                  </a:ext>
                </a:extLst>
              </a:tr>
            </a:tbl>
          </a:graphicData>
        </a:graphic>
      </p:graphicFrame>
      <p:sp>
        <p:nvSpPr>
          <p:cNvPr id="2" name="Slide Number Placeholder 1">
            <a:extLst>
              <a:ext uri="{FF2B5EF4-FFF2-40B4-BE49-F238E27FC236}">
                <a16:creationId xmlns:a16="http://schemas.microsoft.com/office/drawing/2014/main" id="{B8A7AEA6-543C-428A-941E-07934C870A63}"/>
              </a:ext>
            </a:extLst>
          </p:cNvPr>
          <p:cNvSpPr>
            <a:spLocks noGrp="1"/>
          </p:cNvSpPr>
          <p:nvPr>
            <p:ph type="sldNum" sz="quarter" idx="12"/>
          </p:nvPr>
        </p:nvSpPr>
        <p:spPr/>
        <p:txBody>
          <a:bodyPr/>
          <a:lstStyle/>
          <a:p>
            <a:fld id="{7394FAEC-4E23-4984-A709-9EA6364B3FB4}" type="slidenum">
              <a:rPr lang="en-US" smtClean="0"/>
              <a:t>8</a:t>
            </a:fld>
            <a:endParaRPr lang="en-US"/>
          </a:p>
        </p:txBody>
      </p:sp>
      <p:sp>
        <p:nvSpPr>
          <p:cNvPr id="7" name="Content Placeholder 2">
            <a:extLst>
              <a:ext uri="{FF2B5EF4-FFF2-40B4-BE49-F238E27FC236}">
                <a16:creationId xmlns:a16="http://schemas.microsoft.com/office/drawing/2014/main" id="{1980B039-7801-495F-86B0-1F3CAD507BF2}"/>
              </a:ext>
            </a:extLst>
          </p:cNvPr>
          <p:cNvSpPr txBox="1">
            <a:spLocks/>
          </p:cNvSpPr>
          <p:nvPr/>
        </p:nvSpPr>
        <p:spPr>
          <a:xfrm>
            <a:off x="9785022" y="1124354"/>
            <a:ext cx="1568777" cy="26517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3600" dirty="0">
                <a:solidFill>
                  <a:srgbClr val="FF0000"/>
                </a:solidFill>
              </a:rPr>
              <a:t>Folders</a:t>
            </a:r>
          </a:p>
          <a:p>
            <a:pPr marL="0" indent="0" algn="ctr">
              <a:lnSpc>
                <a:spcPct val="100000"/>
              </a:lnSpc>
              <a:spcBef>
                <a:spcPts val="0"/>
              </a:spcBef>
              <a:buFont typeface="Arial" panose="020B0604020202020204" pitchFamily="34" charset="0"/>
              <a:buNone/>
            </a:pPr>
            <a:r>
              <a:rPr lang="en-US" sz="3600" dirty="0">
                <a:solidFill>
                  <a:srgbClr val="FF0000"/>
                </a:solidFill>
              </a:rPr>
              <a:t>end</a:t>
            </a:r>
          </a:p>
          <a:p>
            <a:pPr marL="0" indent="0" algn="ctr">
              <a:lnSpc>
                <a:spcPct val="100000"/>
              </a:lnSpc>
              <a:spcBef>
                <a:spcPts val="0"/>
              </a:spcBef>
              <a:buFont typeface="Arial" panose="020B0604020202020204" pitchFamily="34" charset="0"/>
              <a:buNone/>
            </a:pPr>
            <a:r>
              <a:rPr lang="en-US" sz="3600" dirty="0">
                <a:solidFill>
                  <a:srgbClr val="FF0000"/>
                </a:solidFill>
              </a:rPr>
              <a:t>with</a:t>
            </a:r>
          </a:p>
          <a:p>
            <a:pPr marL="0" indent="0" algn="ctr">
              <a:lnSpc>
                <a:spcPct val="100000"/>
              </a:lnSpc>
              <a:spcBef>
                <a:spcPts val="0"/>
              </a:spcBef>
              <a:buFont typeface="Arial" panose="020B0604020202020204" pitchFamily="34" charset="0"/>
              <a:buNone/>
            </a:pPr>
            <a:r>
              <a:rPr lang="en-US" sz="3600" dirty="0">
                <a:solidFill>
                  <a:srgbClr val="FF0000"/>
                </a:solidFill>
              </a:rPr>
              <a:t>“\”</a:t>
            </a:r>
          </a:p>
        </p:txBody>
      </p:sp>
      <p:cxnSp>
        <p:nvCxnSpPr>
          <p:cNvPr id="9" name="Straight Arrow Connector 8">
            <a:extLst>
              <a:ext uri="{FF2B5EF4-FFF2-40B4-BE49-F238E27FC236}">
                <a16:creationId xmlns:a16="http://schemas.microsoft.com/office/drawing/2014/main" id="{3BE1DB78-48A7-4B09-A59C-0C40C67D733D}"/>
              </a:ext>
            </a:extLst>
          </p:cNvPr>
          <p:cNvCxnSpPr>
            <a:cxnSpLocks/>
          </p:cNvCxnSpPr>
          <p:nvPr/>
        </p:nvCxnSpPr>
        <p:spPr>
          <a:xfrm flipH="1">
            <a:off x="9087441" y="3149225"/>
            <a:ext cx="970959" cy="206717"/>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736CA5F-6843-413C-A746-E3A81AE1E57A}"/>
              </a:ext>
            </a:extLst>
          </p:cNvPr>
          <p:cNvCxnSpPr>
            <a:cxnSpLocks/>
          </p:cNvCxnSpPr>
          <p:nvPr/>
        </p:nvCxnSpPr>
        <p:spPr>
          <a:xfrm flipH="1">
            <a:off x="7041824" y="2818614"/>
            <a:ext cx="2940376" cy="176476"/>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599523B-5824-4393-844A-E214456162CC}"/>
              </a:ext>
            </a:extLst>
          </p:cNvPr>
          <p:cNvCxnSpPr>
            <a:cxnSpLocks/>
          </p:cNvCxnSpPr>
          <p:nvPr/>
        </p:nvCxnSpPr>
        <p:spPr>
          <a:xfrm flipH="1">
            <a:off x="8748074" y="3391230"/>
            <a:ext cx="1401837" cy="1661537"/>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37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810DF6E-FCD8-4926-B7B7-2970E5FE8E37}"/>
              </a:ext>
            </a:extLst>
          </p:cNvPr>
          <p:cNvGraphicFramePr>
            <a:graphicFrameLocks noGrp="1"/>
          </p:cNvGraphicFramePr>
          <p:nvPr>
            <p:extLst>
              <p:ext uri="{D42A27DB-BD31-4B8C-83A1-F6EECF244321}">
                <p14:modId xmlns:p14="http://schemas.microsoft.com/office/powerpoint/2010/main" val="1541036583"/>
              </p:ext>
            </p:extLst>
          </p:nvPr>
        </p:nvGraphicFramePr>
        <p:xfrm>
          <a:off x="381000" y="1059067"/>
          <a:ext cx="11429999" cy="3596640"/>
        </p:xfrm>
        <a:graphic>
          <a:graphicData uri="http://schemas.openxmlformats.org/drawingml/2006/table">
            <a:tbl>
              <a:tblPr firstRow="1" bandRow="1">
                <a:tableStyleId>{5C22544A-7EE6-4342-B048-85BDC9FD1C3A}</a:tableStyleId>
              </a:tblPr>
              <a:tblGrid>
                <a:gridCol w="1509445">
                  <a:extLst>
                    <a:ext uri="{9D8B030D-6E8A-4147-A177-3AD203B41FA5}">
                      <a16:colId xmlns:a16="http://schemas.microsoft.com/office/drawing/2014/main" val="3715147480"/>
                    </a:ext>
                  </a:extLst>
                </a:gridCol>
                <a:gridCol w="3287730">
                  <a:extLst>
                    <a:ext uri="{9D8B030D-6E8A-4147-A177-3AD203B41FA5}">
                      <a16:colId xmlns:a16="http://schemas.microsoft.com/office/drawing/2014/main" val="1483966198"/>
                    </a:ext>
                  </a:extLst>
                </a:gridCol>
                <a:gridCol w="6632824">
                  <a:extLst>
                    <a:ext uri="{9D8B030D-6E8A-4147-A177-3AD203B41FA5}">
                      <a16:colId xmlns:a16="http://schemas.microsoft.com/office/drawing/2014/main" val="1487564669"/>
                    </a:ext>
                  </a:extLst>
                </a:gridCol>
              </a:tblGrid>
              <a:tr h="56189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a:t>Linux &amp; OSX File/Directory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01596"/>
                  </a:ext>
                </a:extLst>
              </a:tr>
              <a:tr h="502745">
                <a:tc gridSpan="2">
                  <a:txBody>
                    <a:bodyPr/>
                    <a:lstStyle/>
                    <a:p>
                      <a:pPr algn="ctr"/>
                      <a:r>
                        <a:rPr lang="en-US" sz="2800" dirty="0"/>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indent="0"/>
                      <a:r>
                        <a:rPr lang="en-US" sz="2200" b="1" kern="1200" dirty="0">
                          <a:solidFill>
                            <a:schemeClr val="dk1"/>
                          </a:solidFill>
                          <a:effectLst/>
                          <a:latin typeface="Courier New" panose="02070309020205020404" pitchFamily="49" charset="0"/>
                          <a:ea typeface="+mn-ea"/>
                          <a:cs typeface="Courier New" panose="02070309020205020404" pitchFamily="49" charset="0"/>
                        </a:rPr>
                        <a:t>$Home/bin/python3.6</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154487"/>
                  </a:ext>
                </a:extLst>
              </a:tr>
              <a:tr h="502745">
                <a:tc gridSpan="2">
                  <a:txBody>
                    <a:bodyPr/>
                    <a:lstStyle/>
                    <a:p>
                      <a:pPr algn="ctr"/>
                      <a:r>
                        <a:rPr lang="en-US" sz="2800" dirty="0"/>
                        <a:t>Pip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indent="0"/>
                      <a:r>
                        <a:rPr lang="en-US" sz="2200" b="1" kern="1200" dirty="0">
                          <a:solidFill>
                            <a:schemeClr val="dk1"/>
                          </a:solidFill>
                          <a:effectLst/>
                          <a:latin typeface="Courier New" panose="02070309020205020404" pitchFamily="49" charset="0"/>
                          <a:ea typeface="+mn-ea"/>
                          <a:cs typeface="Courier New" panose="02070309020205020404" pitchFamily="49" charset="0"/>
                        </a:rPr>
                        <a:t>$Home/bin/pip3</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52621"/>
                  </a:ext>
                </a:extLst>
              </a:tr>
              <a:tr h="502745">
                <a:tc gridSpan="2">
                  <a:txBody>
                    <a:bodyPr/>
                    <a:lstStyle/>
                    <a:p>
                      <a:pPr algn="ctr"/>
                      <a:r>
                        <a:rPr lang="en-US" sz="2800" dirty="0"/>
                        <a:t>Python Standard Library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indent="0">
                        <a:tabLst/>
                      </a:pPr>
                      <a:r>
                        <a:rPr lang="en-US" sz="2200" b="1" kern="1200" dirty="0">
                          <a:solidFill>
                            <a:schemeClr val="dk1"/>
                          </a:solidFill>
                          <a:effectLst/>
                          <a:latin typeface="Courier New" panose="02070309020205020404" pitchFamily="49" charset="0"/>
                          <a:ea typeface="+mn-ea"/>
                          <a:cs typeface="Courier New" panose="02070309020205020404" pitchFamily="49" charset="0"/>
                        </a:rPr>
                        <a:t>$Home/lib</a:t>
                      </a:r>
                      <a:r>
                        <a:rPr lang="en-US" sz="2200" b="1" u="none" kern="1200" dirty="0">
                          <a:solidFill>
                            <a:srgbClr val="FF0000"/>
                          </a:solidFill>
                          <a:effectLst/>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64]</a:t>
                      </a:r>
                      <a:r>
                        <a:rPr lang="en-US" sz="2200" b="1" kern="1200" dirty="0">
                          <a:solidFill>
                            <a:schemeClr val="dk1"/>
                          </a:solidFill>
                          <a:effectLst/>
                          <a:latin typeface="Courier New" panose="02070309020205020404" pitchFamily="49" charset="0"/>
                          <a:ea typeface="+mn-ea"/>
                          <a:cs typeface="Courier New" panose="02070309020205020404" pitchFamily="49" charset="0"/>
                        </a:rPr>
                        <a:t>/python3.6/</a:t>
                      </a:r>
                      <a:endParaRPr lang="en-US" sz="22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638415"/>
                  </a:ext>
                </a:extLst>
              </a:tr>
              <a:tr h="502745">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Installed Packages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OSX &amp; most Linux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dk1"/>
                          </a:solidFill>
                          <a:effectLst/>
                          <a:latin typeface="Courier New" panose="02070309020205020404" pitchFamily="49" charset="0"/>
                          <a:ea typeface="+mn-ea"/>
                          <a:cs typeface="Courier New" panose="02070309020205020404" pitchFamily="49" charset="0"/>
                        </a:rPr>
                        <a:t>$Home/lib</a:t>
                      </a:r>
                      <a:r>
                        <a:rPr lang="en-US" sz="2200" b="1" u="none" kern="1200" dirty="0">
                          <a:solidFill>
                            <a:srgbClr val="FF0000"/>
                          </a:solidFill>
                          <a:effectLst/>
                          <a:latin typeface="Courier New" panose="02070309020205020404" pitchFamily="49" charset="0"/>
                          <a:ea typeface="+mn-ea"/>
                          <a:cs typeface="Courier New" panose="02070309020205020404" pitchFamily="49" charset="0"/>
                        </a:rPr>
                        <a:t>[</a:t>
                      </a:r>
                      <a:r>
                        <a:rPr kumimoji="0" lang="en-US" sz="2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64]</a:t>
                      </a:r>
                      <a:r>
                        <a:rPr lang="en-US" sz="2200" b="1" kern="1200" dirty="0">
                          <a:solidFill>
                            <a:schemeClr val="dk1"/>
                          </a:solidFill>
                          <a:effectLst/>
                          <a:latin typeface="Courier New" panose="02070309020205020404" pitchFamily="49" charset="0"/>
                          <a:ea typeface="+mn-ea"/>
                          <a:cs typeface="Courier New" panose="02070309020205020404" pitchFamily="49" charset="0"/>
                        </a:rPr>
                        <a:t>/python3.6/</a:t>
                      </a:r>
                      <a:r>
                        <a:rPr lang="en-US" sz="2200" b="1" i="0" u="none" kern="1200" dirty="0">
                          <a:solidFill>
                            <a:schemeClr val="tx1"/>
                          </a:solidFill>
                          <a:effectLst/>
                          <a:latin typeface="Courier New" panose="02070309020205020404" pitchFamily="49" charset="0"/>
                          <a:ea typeface="+mn-ea"/>
                          <a:cs typeface="Courier New" panose="02070309020205020404" pitchFamily="49" charset="0"/>
                        </a:rPr>
                        <a:t>site</a:t>
                      </a:r>
                      <a:r>
                        <a:rPr lang="en-US" sz="2200" b="1" kern="1200" dirty="0">
                          <a:solidFill>
                            <a:schemeClr val="tx1"/>
                          </a:solidFill>
                          <a:effectLst/>
                          <a:latin typeface="Courier New" panose="02070309020205020404" pitchFamily="49" charset="0"/>
                          <a:ea typeface="+mn-ea"/>
                          <a:cs typeface="Courier New" panose="02070309020205020404" pitchFamily="49" charset="0"/>
                        </a:rPr>
                        <a:t>-packages/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777640"/>
                  </a:ext>
                </a:extLst>
              </a:tr>
              <a:tr h="91677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AA00"/>
                          </a:solidFill>
                        </a:rPr>
                        <a:t>Debian-based </a:t>
                      </a:r>
                      <a:r>
                        <a:rPr lang="en-US" sz="2800" b="1" i="0" dirty="0" err="1">
                          <a:solidFill>
                            <a:srgbClr val="00AA00"/>
                          </a:solidFill>
                        </a:rPr>
                        <a:t>linux</a:t>
                      </a:r>
                      <a:r>
                        <a:rPr lang="en-US" sz="2800" b="1" i="0" dirty="0">
                          <a:solidFill>
                            <a:srgbClr val="00AA00"/>
                          </a:solidFill>
                        </a:rPr>
                        <a:t> distros (like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i="0" kern="1200" dirty="0">
                          <a:solidFill>
                            <a:srgbClr val="00AA00"/>
                          </a:solidFill>
                          <a:effectLst/>
                          <a:latin typeface="Courier New" panose="02070309020205020404" pitchFamily="49" charset="0"/>
                          <a:ea typeface="+mn-ea"/>
                          <a:cs typeface="Courier New" panose="02070309020205020404" pitchFamily="49" charset="0"/>
                        </a:rPr>
                        <a:t>$Home/lib/python3.6/</a:t>
                      </a:r>
                      <a:r>
                        <a:rPr lang="en-US" sz="2200" b="1" i="0" u="sng" kern="1200" dirty="0" err="1">
                          <a:solidFill>
                            <a:srgbClr val="FF0000"/>
                          </a:solidFill>
                          <a:effectLst/>
                          <a:latin typeface="Courier New" panose="02070309020205020404" pitchFamily="49" charset="0"/>
                          <a:ea typeface="+mn-ea"/>
                          <a:cs typeface="Courier New" panose="02070309020205020404" pitchFamily="49" charset="0"/>
                        </a:rPr>
                        <a:t>dist</a:t>
                      </a:r>
                      <a:r>
                        <a:rPr lang="en-US" sz="2200" b="1" i="0" kern="1200" dirty="0">
                          <a:solidFill>
                            <a:srgbClr val="00AA00"/>
                          </a:solidFill>
                          <a:effectLst/>
                          <a:latin typeface="Courier New" panose="02070309020205020404" pitchFamily="49" charset="0"/>
                          <a:ea typeface="+mn-ea"/>
                          <a:cs typeface="Courier New" panose="02070309020205020404" pitchFamily="49" charset="0"/>
                        </a:rPr>
                        <a:t>-packages/</a:t>
                      </a:r>
                      <a:endParaRPr lang="en-US" sz="2200" b="1" i="0" dirty="0">
                        <a:solidFill>
                          <a:srgbClr val="00AA0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673049"/>
                  </a:ext>
                </a:extLst>
              </a:tr>
            </a:tbl>
          </a:graphicData>
        </a:graphic>
      </p:graphicFrame>
      <p:sp>
        <p:nvSpPr>
          <p:cNvPr id="5" name="Title 1">
            <a:extLst>
              <a:ext uri="{FF2B5EF4-FFF2-40B4-BE49-F238E27FC236}">
                <a16:creationId xmlns:a16="http://schemas.microsoft.com/office/drawing/2014/main" id="{8F30D5C5-9713-472A-95E7-1EA0DF1A2D27}"/>
              </a:ext>
            </a:extLst>
          </p:cNvPr>
          <p:cNvSpPr>
            <a:spLocks noGrp="1"/>
          </p:cNvSpPr>
          <p:nvPr>
            <p:ph type="title"/>
          </p:nvPr>
        </p:nvSpPr>
        <p:spPr>
          <a:xfrm>
            <a:off x="1524000" y="266515"/>
            <a:ext cx="9144000" cy="640676"/>
          </a:xfrm>
        </p:spPr>
        <p:txBody>
          <a:bodyPr>
            <a:noAutofit/>
          </a:bodyPr>
          <a:lstStyle/>
          <a:p>
            <a:pPr algn="ctr"/>
            <a:r>
              <a:rPr lang="en-US" u="sng" dirty="0"/>
              <a:t>Files &amp; Directories in </a:t>
            </a:r>
            <a:r>
              <a:rPr lang="en-US" b="1" u="sng" dirty="0"/>
              <a:t>Linux &amp; OSX</a:t>
            </a:r>
          </a:p>
        </p:txBody>
      </p:sp>
      <p:sp>
        <p:nvSpPr>
          <p:cNvPr id="2" name="Slide Number Placeholder 1">
            <a:extLst>
              <a:ext uri="{FF2B5EF4-FFF2-40B4-BE49-F238E27FC236}">
                <a16:creationId xmlns:a16="http://schemas.microsoft.com/office/drawing/2014/main" id="{B03AD3BD-90E8-42D6-BD57-BBBC84DB5351}"/>
              </a:ext>
            </a:extLst>
          </p:cNvPr>
          <p:cNvSpPr>
            <a:spLocks noGrp="1"/>
          </p:cNvSpPr>
          <p:nvPr>
            <p:ph type="sldNum" sz="quarter" idx="12"/>
          </p:nvPr>
        </p:nvSpPr>
        <p:spPr/>
        <p:txBody>
          <a:bodyPr/>
          <a:lstStyle/>
          <a:p>
            <a:fld id="{7394FAEC-4E23-4984-A709-9EA6364B3FB4}" type="slidenum">
              <a:rPr lang="en-US" smtClean="0"/>
              <a:t>9</a:t>
            </a:fld>
            <a:endParaRPr lang="en-US"/>
          </a:p>
        </p:txBody>
      </p:sp>
      <p:graphicFrame>
        <p:nvGraphicFramePr>
          <p:cNvPr id="6" name="Table 5">
            <a:extLst>
              <a:ext uri="{FF2B5EF4-FFF2-40B4-BE49-F238E27FC236}">
                <a16:creationId xmlns:a16="http://schemas.microsoft.com/office/drawing/2014/main" id="{64209662-CBA5-4CAE-B533-6002636EF17B}"/>
              </a:ext>
            </a:extLst>
          </p:cNvPr>
          <p:cNvGraphicFramePr>
            <a:graphicFrameLocks noGrp="1"/>
          </p:cNvGraphicFramePr>
          <p:nvPr>
            <p:extLst>
              <p:ext uri="{D42A27DB-BD31-4B8C-83A1-F6EECF244321}">
                <p14:modId xmlns:p14="http://schemas.microsoft.com/office/powerpoint/2010/main" val="1487527611"/>
              </p:ext>
            </p:extLst>
          </p:nvPr>
        </p:nvGraphicFramePr>
        <p:xfrm>
          <a:off x="381000" y="4655707"/>
          <a:ext cx="11429999" cy="1615440"/>
        </p:xfrm>
        <a:graphic>
          <a:graphicData uri="http://schemas.openxmlformats.org/drawingml/2006/table">
            <a:tbl>
              <a:tblPr firstRow="1" bandRow="1">
                <a:tableStyleId>{5C22544A-7EE6-4342-B048-85BDC9FD1C3A}</a:tableStyleId>
              </a:tblPr>
              <a:tblGrid>
                <a:gridCol w="3060260">
                  <a:extLst>
                    <a:ext uri="{9D8B030D-6E8A-4147-A177-3AD203B41FA5}">
                      <a16:colId xmlns:a16="http://schemas.microsoft.com/office/drawing/2014/main" val="1487564669"/>
                    </a:ext>
                  </a:extLst>
                </a:gridCol>
                <a:gridCol w="8369739">
                  <a:extLst>
                    <a:ext uri="{9D8B030D-6E8A-4147-A177-3AD203B41FA5}">
                      <a16:colId xmlns:a16="http://schemas.microsoft.com/office/drawing/2014/main" val="835255239"/>
                    </a:ext>
                  </a:extLst>
                </a:gridCol>
              </a:tblGrid>
              <a:tr h="490847">
                <a:tc>
                  <a:txBody>
                    <a:bodyPr/>
                    <a:lstStyle/>
                    <a:p>
                      <a:pPr algn="ctr"/>
                      <a:r>
                        <a:rPr lang="en-US" sz="3200" b="1" dirty="0"/>
                        <a: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kern="1200" dirty="0">
                          <a:solidFill>
                            <a:schemeClr val="lt1"/>
                          </a:solidFill>
                          <a:effectLst/>
                          <a:latin typeface="Courier New" panose="02070309020205020404" pitchFamily="49" charset="0"/>
                          <a:ea typeface="+mn-ea"/>
                          <a:cs typeface="Courier New" panose="02070309020205020404" pitchFamily="49" charset="0"/>
                        </a:rPr>
                        <a:t>$Home</a:t>
                      </a:r>
                      <a:endParaRPr lang="en-US" sz="54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377047"/>
                  </a:ext>
                </a:extLst>
              </a:tr>
              <a:tr h="387511">
                <a:tc>
                  <a:txBody>
                    <a:bodyPr/>
                    <a:lstStyle/>
                    <a:p>
                      <a:pPr algn="ctr"/>
                      <a:r>
                        <a:rPr lang="en-US" sz="2800" kern="1200" dirty="0">
                          <a:solidFill>
                            <a:schemeClr val="dk1"/>
                          </a:solidFill>
                          <a:effectLst/>
                          <a:latin typeface="+mn-lt"/>
                          <a:ea typeface="+mn-ea"/>
                          <a:cs typeface="+mn-cs"/>
                        </a:rPr>
                        <a:t>All Linux (&amp; Debian)</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a:t>
                      </a:r>
                      <a:r>
                        <a:rPr lang="en-US" sz="2100" b="1" kern="1200" dirty="0" err="1">
                          <a:solidFill>
                            <a:schemeClr val="dk1"/>
                          </a:solidFill>
                          <a:effectLst/>
                          <a:latin typeface="Courier New" panose="02070309020205020404" pitchFamily="49" charset="0"/>
                          <a:ea typeface="+mn-ea"/>
                          <a:cs typeface="Courier New" panose="02070309020205020404" pitchFamily="49" charset="0"/>
                        </a:rPr>
                        <a:t>usr</a:t>
                      </a:r>
                      <a:r>
                        <a:rPr lang="en-US" sz="2100" b="1" kern="1200" dirty="0">
                          <a:solidFill>
                            <a:schemeClr val="dk1"/>
                          </a:solidFill>
                          <a:effectLst/>
                          <a:latin typeface="Courier New" panose="02070309020205020404" pitchFamily="49" charset="0"/>
                          <a:ea typeface="+mn-ea"/>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154487"/>
                  </a:ext>
                </a:extLst>
              </a:tr>
              <a:tr h="484581">
                <a:tc>
                  <a:txBody>
                    <a:bodyPr/>
                    <a:lstStyle/>
                    <a:p>
                      <a:pPr algn="ctr"/>
                      <a:r>
                        <a:rPr lang="en-US" sz="2800" kern="1200" dirty="0">
                          <a:solidFill>
                            <a:schemeClr val="dk1"/>
                          </a:solidFill>
                          <a:effectLst/>
                          <a:latin typeface="+mn-lt"/>
                          <a:ea typeface="+mn-ea"/>
                          <a:cs typeface="+mn-cs"/>
                        </a:rPr>
                        <a:t>OSX</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r>
                        <a:rPr lang="en-US" sz="2100" b="1" kern="1200" dirty="0">
                          <a:solidFill>
                            <a:schemeClr val="dk1"/>
                          </a:solidFill>
                          <a:effectLst/>
                          <a:latin typeface="Courier New" panose="02070309020205020404" pitchFamily="49" charset="0"/>
                          <a:ea typeface="+mn-ea"/>
                          <a:cs typeface="Courier New" panose="02070309020205020404" pitchFamily="49" charset="0"/>
                        </a:rPr>
                        <a:t>/Library/Frameworks/</a:t>
                      </a:r>
                      <a:r>
                        <a:rPr lang="en-US" sz="2100" b="1" kern="1200" dirty="0" err="1">
                          <a:solidFill>
                            <a:schemeClr val="dk1"/>
                          </a:solidFill>
                          <a:effectLst/>
                          <a:latin typeface="Courier New" panose="02070309020205020404" pitchFamily="49" charset="0"/>
                          <a:ea typeface="+mn-ea"/>
                          <a:cs typeface="Courier New" panose="02070309020205020404" pitchFamily="49" charset="0"/>
                        </a:rPr>
                        <a:t>Python.framework</a:t>
                      </a:r>
                      <a:r>
                        <a:rPr lang="en-US" sz="2100" b="1" kern="1200" dirty="0">
                          <a:solidFill>
                            <a:schemeClr val="dk1"/>
                          </a:solidFill>
                          <a:effectLst/>
                          <a:latin typeface="Courier New" panose="02070309020205020404" pitchFamily="49" charset="0"/>
                          <a:ea typeface="+mn-ea"/>
                          <a:cs typeface="Courier New" panose="02070309020205020404" pitchFamily="49" charset="0"/>
                        </a:rPr>
                        <a:t>/Versions/3.6/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52621"/>
                  </a:ext>
                </a:extLst>
              </a:tr>
            </a:tbl>
          </a:graphicData>
        </a:graphic>
      </p:graphicFrame>
    </p:spTree>
    <p:extLst>
      <p:ext uri="{BB962C8B-B14F-4D97-AF65-F5344CB8AC3E}">
        <p14:creationId xmlns:p14="http://schemas.microsoft.com/office/powerpoint/2010/main" val="222345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5589</TotalTime>
  <Words>2419</Words>
  <Application>Microsoft Office PowerPoint</Application>
  <PresentationFormat>Widescreen</PresentationFormat>
  <Paragraphs>532</Paragraphs>
  <Slides>51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 Light</vt:lpstr>
      <vt:lpstr>Calibri</vt:lpstr>
      <vt:lpstr>Arial</vt:lpstr>
      <vt:lpstr>Wingdings</vt:lpstr>
      <vt:lpstr>Cambria Math</vt:lpstr>
      <vt:lpstr>Courier New</vt:lpstr>
      <vt:lpstr>Office Theme</vt:lpstr>
      <vt:lpstr>Python Packaging for Beginners (Presentation &amp; Reference)</vt:lpstr>
      <vt:lpstr>Giving Your Code to Someone (1/2)</vt:lpstr>
      <vt:lpstr>Giving Your Code to Someone (2/2)</vt:lpstr>
      <vt:lpstr>Package ≠ Executable ≠ Script</vt:lpstr>
      <vt:lpstr>Other Things Called Package, Confusing!</vt:lpstr>
      <vt:lpstr>Two Types of Distribution Packages</vt:lpstr>
      <vt:lpstr>Quick History of Python Packaging</vt:lpstr>
      <vt:lpstr>Files &amp; Directories in Windows</vt:lpstr>
      <vt:lpstr>Files &amp; Directories in Linux &amp; OSX</vt:lpstr>
      <vt:lpstr>Debian-based Linux Distros: More Differences</vt:lpstr>
      <vt:lpstr>Environment Variables (all OS’s)</vt:lpstr>
      <vt:lpstr>But Everything Was Done By Hand</vt:lpstr>
      <vt:lpstr>Packaging Can Do All That, Plus…</vt:lpstr>
      <vt:lpstr>First Shot at Packaging</vt:lpstr>
      <vt:lpstr>Fixes by Individuals &amp; Ad-Hoc Groups</vt:lpstr>
      <vt:lpstr>Packaging Today (1/3)    The Big Slide!</vt:lpstr>
      <vt:lpstr>Packaging Today (2/3)</vt:lpstr>
      <vt:lpstr>Packaging Today (3/3)</vt:lpstr>
      <vt:lpstr>Use sys.path, Not PYTHONPATH (1.6+)</vt:lpstr>
      <vt:lpstr>Using pip (1/5)</vt:lpstr>
      <vt:lpstr>Using pip (2/5)</vt:lpstr>
      <vt:lpstr>Using pip (3/5)</vt:lpstr>
      <vt:lpstr>Using pip (4/5)</vt:lpstr>
      <vt:lpstr>Using pip (5/5)</vt:lpstr>
      <vt:lpstr>Virtual Environments (1/5)</vt:lpstr>
      <vt:lpstr>Virtual Environments (2/5)</vt:lpstr>
      <vt:lpstr>Virtual Environments (3/5)</vt:lpstr>
      <vt:lpstr>Virtual Environments (4/5)</vt:lpstr>
      <vt:lpstr>Virtual Environments (5/5)</vt:lpstr>
      <vt:lpstr>Package Source Layout</vt:lpstr>
      <vt:lpstr>The core code</vt:lpstr>
      <vt:lpstr>The core code</vt:lpstr>
      <vt:lpstr>Test code</vt:lpstr>
      <vt:lpstr>Data file(s)</vt:lpstr>
      <vt:lpstr>LICENSE.txt</vt:lpstr>
      <vt:lpstr>MANIFEST.in</vt:lpstr>
      <vt:lpstr>Example of MANIFEST.in</vt:lpstr>
      <vt:lpstr>README.rst</vt:lpstr>
      <vt:lpstr>setup.py</vt:lpstr>
      <vt:lpstr>setup.cfg</vt:lpstr>
      <vt:lpstr>Can Have Other Files In Project Root</vt:lpstr>
      <vt:lpstr>Creating a Package (1/6)</vt:lpstr>
      <vt:lpstr>Creating a Package (2/6)</vt:lpstr>
      <vt:lpstr>Creating a Package (3/6)</vt:lpstr>
      <vt:lpstr>Creating a Package (4/6)</vt:lpstr>
      <vt:lpstr>Creating a Package (5/6)</vt:lpstr>
      <vt:lpstr>Creating a Package (6/6)</vt:lpstr>
      <vt:lpstr>Make Executables with Freezing</vt:lpstr>
      <vt:lpstr>Python Distributions Besides CPython</vt:lpstr>
      <vt:lpstr>Commercial  Interruption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Python</dc:title>
  <dc:creator>David J Lambert</dc:creator>
  <cp:lastModifiedBy>David J Lambert</cp:lastModifiedBy>
  <cp:revision>2040</cp:revision>
  <dcterms:created xsi:type="dcterms:W3CDTF">2018-03-10T13:15:08Z</dcterms:created>
  <dcterms:modified xsi:type="dcterms:W3CDTF">2018-03-23T05:16:29Z</dcterms:modified>
</cp:coreProperties>
</file>