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C76E4-81DF-41C2-91E2-669461C370A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979B3-A47C-4615-A571-28788D0B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04C856-09FF-44B0-B225-E9D50E2708A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75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EDF4CB-7E0A-44D9-A370-1E830A1611A9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69194E-C26F-4F72-A369-A68CBFE8574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28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1157CB-EFCB-4B99-9D39-CAFC80C7CBAB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98D138-EAE1-43A0-AD28-9100A94455A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0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841F50-D9AD-4811-A57E-11C577D0CC5C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714A94-5C91-40D3-9878-16AABAC3AB7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8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BAA93B-2935-4358-91EB-17A8DEDCCEE4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5A8AD3-D904-4AC1-9731-5C2FED54F8E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043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E68AE1-4208-4437-BD70-D526ADFB119C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2F4ED-78E3-4C76-B821-6B58A825365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90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smtClean="0"/>
              <a:t>Denormalized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If the exponent is all 0s, but the fraction is non-zero (else it would be interpreted as zero), then the value is a </a:t>
            </a:r>
            <a:r>
              <a:rPr lang="en-US" altLang="en-US" i="1" smtClean="0"/>
              <a:t>denormalized</a:t>
            </a:r>
            <a:r>
              <a:rPr lang="en-US" altLang="en-US" smtClean="0"/>
              <a:t> number, which does </a:t>
            </a:r>
            <a:r>
              <a:rPr lang="en-US" altLang="en-US" i="1" smtClean="0"/>
              <a:t>not</a:t>
            </a:r>
            <a:r>
              <a:rPr lang="en-US" altLang="en-US" smtClean="0"/>
              <a:t> have an assumed leading 1 before the binary point. Thus, this represents a number (-1)</a:t>
            </a:r>
            <a:r>
              <a:rPr lang="en-US" altLang="en-US" i="1" baseline="30000" smtClean="0"/>
              <a:t>s</a:t>
            </a:r>
            <a:r>
              <a:rPr lang="en-US" altLang="en-US" smtClean="0"/>
              <a:t> × 0.</a:t>
            </a:r>
            <a:r>
              <a:rPr lang="en-US" altLang="en-US" i="1" smtClean="0"/>
              <a:t>f</a:t>
            </a:r>
            <a:r>
              <a:rPr lang="en-US" altLang="en-US" smtClean="0"/>
              <a:t> × 2</a:t>
            </a:r>
            <a:r>
              <a:rPr lang="en-US" altLang="en-US" baseline="30000" smtClean="0"/>
              <a:t>-126</a:t>
            </a:r>
            <a:r>
              <a:rPr lang="en-US" altLang="en-US" smtClean="0"/>
              <a:t>, where </a:t>
            </a:r>
            <a:r>
              <a:rPr lang="en-US" altLang="en-US" i="1" smtClean="0"/>
              <a:t>s</a:t>
            </a:r>
            <a:r>
              <a:rPr lang="en-US" altLang="en-US" smtClean="0"/>
              <a:t> is the sign bit and </a:t>
            </a:r>
            <a:r>
              <a:rPr lang="en-US" altLang="en-US" i="1" smtClean="0"/>
              <a:t>f</a:t>
            </a:r>
            <a:r>
              <a:rPr lang="en-US" altLang="en-US" smtClean="0"/>
              <a:t> is the fraction. For double precision, denormalized numbers are of the form (-1)</a:t>
            </a:r>
            <a:r>
              <a:rPr lang="en-US" altLang="en-US" i="1" baseline="30000" smtClean="0"/>
              <a:t>s</a:t>
            </a:r>
            <a:r>
              <a:rPr lang="en-US" altLang="en-US" smtClean="0"/>
              <a:t> × 0.</a:t>
            </a:r>
            <a:r>
              <a:rPr lang="en-US" altLang="en-US" i="1" smtClean="0"/>
              <a:t>f</a:t>
            </a:r>
            <a:r>
              <a:rPr lang="en-US" altLang="en-US" smtClean="0"/>
              <a:t> × 2</a:t>
            </a:r>
            <a:r>
              <a:rPr lang="en-US" altLang="en-US" baseline="30000" smtClean="0"/>
              <a:t>-1022</a:t>
            </a:r>
            <a:r>
              <a:rPr lang="en-US" altLang="en-US" smtClean="0"/>
              <a:t>. From this you can interpret zero as a special type of denormalized number. 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473485-161F-46D5-8564-9C1EB2D56D05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B4C715-2E3C-42FF-A891-5F58E1607F1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602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95D8B0-25D4-4C88-A9C8-BCC0B9C7C24C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8D5719-4648-4149-AEF1-3404B76905F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00DD2A-1855-4D64-A168-A8A501D5A0FC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00BC88-7FA0-4860-9B7A-C58A1BDBF6D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049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0C56A6-F61A-400E-B664-A4E451A82E53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D2B742-FAB4-4506-BA41-85675ED2730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700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0D2BE-C0B8-462E-98C9-73B63AD119A6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59822D-E9E3-4A80-8434-9D942817F89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7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912EAF-EC78-4CAB-8B29-6CA7EEBB2B3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47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ABB084-069C-4FFA-A77B-71BB70ADCD1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9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3C95DF-17E3-41B9-9F18-E0202601164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06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DE1CBB-5F71-4E2B-8BBB-1E65049F555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08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800364-0475-4EEF-8093-ACEDC75AFB8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3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1D5975-257F-4661-971D-2E8A25773A49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4DB2B8-6635-48D0-BE58-27D53FA1C7C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3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175C32-A46F-4FD8-945A-143B7532D14C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374307-6CB7-466B-A546-2906B3576F2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2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77E4AE-B878-42AB-B225-614010FEC6D0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2/18/2023</a:t>
            </a:fld>
            <a:endParaRPr lang="en-US" altLang="en-US"/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CDA3100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2495F1-59C2-4B54-942F-50E07DBD8E1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22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2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9FCF-B38F-4B5B-93F6-1E7578F7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753C924-3357-4B26-A5DF-0BD9D134B808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IEEE 754 Floating Point Standard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Single precision</a:t>
            </a:r>
          </a:p>
          <a:p>
            <a:pPr lvl="1"/>
            <a:r>
              <a:rPr lang="en-US" altLang="en-US" smtClean="0"/>
              <a:t>Represented by 32 bits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Since the leading 1 bit in the significand in normalized binary numbers is always 1, it is not represented explicitly</a:t>
            </a:r>
          </a:p>
          <a:p>
            <a:pPr lvl="1"/>
            <a:endParaRPr lang="en-US" altLang="en-US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7696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4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2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8AF90600-59C4-4683-96B1-4BBD129F5A62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Exponent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represent exponents using two’s complement, then it would not be intuitive as small numbers appear to be larger</a:t>
            </a:r>
          </a:p>
          <a:p>
            <a:pPr lvl="1">
              <a:buFontTx/>
              <a:buNone/>
            </a:pP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>
              <a:buFontTx/>
              <a:buNone/>
            </a:pPr>
            <a:endParaRPr lang="en-US" altLang="en-US" smtClean="0"/>
          </a:p>
        </p:txBody>
      </p:sp>
      <p:graphicFrame>
        <p:nvGraphicFramePr>
          <p:cNvPr id="499914" name="Group 202"/>
          <p:cNvGraphicFramePr>
            <a:graphicFrameLocks noGrp="1"/>
          </p:cNvGraphicFramePr>
          <p:nvPr/>
        </p:nvGraphicFramePr>
        <p:xfrm>
          <a:off x="2057400" y="3048000"/>
          <a:ext cx="8328025" cy="585843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9915" name="Group 203"/>
          <p:cNvGraphicFramePr>
            <a:graphicFrameLocks noGrp="1"/>
          </p:cNvGraphicFramePr>
          <p:nvPr/>
        </p:nvGraphicFramePr>
        <p:xfrm>
          <a:off x="2057400" y="4343400"/>
          <a:ext cx="8328025" cy="585843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0D47C19-9DCE-4B8F-A9C8-B800EA8C1F42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Biased Notation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4724400"/>
          </a:xfrm>
        </p:spPr>
        <p:txBody>
          <a:bodyPr/>
          <a:lstStyle/>
          <a:p>
            <a:r>
              <a:rPr lang="en-US" altLang="en-US" smtClean="0"/>
              <a:t>The most negative exponent will be represented as 00…00 and the most positive as 111…11</a:t>
            </a:r>
          </a:p>
          <a:p>
            <a:pPr lvl="1"/>
            <a:r>
              <a:rPr lang="en-US" altLang="en-US" smtClean="0"/>
              <a:t>That is, we need to subtract the bias from the corresponding unassigned value</a:t>
            </a:r>
          </a:p>
          <a:p>
            <a:pPr lvl="1"/>
            <a:r>
              <a:rPr lang="en-US" altLang="en-US" smtClean="0"/>
              <a:t>The value of an IEEE 754 single precision is</a:t>
            </a:r>
          </a:p>
          <a:p>
            <a:endParaRPr lang="en-US" altLang="en-US" smtClean="0"/>
          </a:p>
        </p:txBody>
      </p:sp>
      <p:graphicFrame>
        <p:nvGraphicFramePr>
          <p:cNvPr id="58375" name="Object 2"/>
          <p:cNvGraphicFramePr>
            <a:graphicFrameLocks noChangeAspect="1"/>
          </p:cNvGraphicFramePr>
          <p:nvPr/>
        </p:nvGraphicFramePr>
        <p:xfrm>
          <a:off x="2819400" y="4267200"/>
          <a:ext cx="62944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2247900" imgH="228600" progId="Equation.3">
                  <p:embed/>
                </p:oleObj>
              </mc:Choice>
              <mc:Fallback>
                <p:oleObj name="Equation" r:id="rId4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62944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967" name="Group 231"/>
          <p:cNvGraphicFramePr>
            <a:graphicFrameLocks noGrp="1"/>
          </p:cNvGraphicFramePr>
          <p:nvPr/>
        </p:nvGraphicFramePr>
        <p:xfrm>
          <a:off x="2001838" y="3346450"/>
          <a:ext cx="8480425" cy="92092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5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144" marR="9144"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exponent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fraction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 bit</a:t>
                      </a:r>
                    </a:p>
                  </a:txBody>
                  <a:tcPr marL="9144" marR="9144"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 bits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 bits</a:t>
                      </a:r>
                    </a:p>
                  </a:txBody>
                  <a:tcPr marL="9144" marR="9144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1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5677B51-62B2-4135-A561-624716985FAD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 101</a:t>
            </a:r>
            <a:r>
              <a:rPr lang="en-US" altLang="en-US" smtClean="0">
                <a:sym typeface="Symbol" panose="05050102010706020507" pitchFamily="18" charset="2"/>
              </a:rPr>
              <a:t>.11</a:t>
            </a:r>
            <a:r>
              <a:rPr lang="en-US" altLang="en-US" baseline="-25000" smtClean="0">
                <a:sym typeface="Symbol" panose="05050102010706020507" pitchFamily="18" charset="2"/>
              </a:rPr>
              <a:t>two</a:t>
            </a:r>
            <a:r>
              <a:rPr lang="en-US" altLang="en-US" smtClean="0">
                <a:sym typeface="Symbol" panose="05050102010706020507" pitchFamily="18" charset="2"/>
              </a:rPr>
              <a:t>= 2</a:t>
            </a:r>
            <a:r>
              <a:rPr lang="en-US" altLang="en-US" baseline="30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+ 2</a:t>
            </a:r>
            <a:r>
              <a:rPr lang="en-US" altLang="en-US" baseline="30000" smtClean="0">
                <a:sym typeface="Symbol" panose="05050102010706020507" pitchFamily="18" charset="2"/>
              </a:rPr>
              <a:t>0 </a:t>
            </a:r>
            <a:r>
              <a:rPr lang="en-US" altLang="en-US" smtClean="0">
                <a:sym typeface="Symbol" panose="05050102010706020507" pitchFamily="18" charset="2"/>
              </a:rPr>
              <a:t>+ 2</a:t>
            </a:r>
            <a:r>
              <a:rPr lang="en-US" altLang="en-US" baseline="30000" smtClean="0">
                <a:sym typeface="Symbol" panose="05050102010706020507" pitchFamily="18" charset="2"/>
              </a:rPr>
              <a:t>-1</a:t>
            </a:r>
            <a:r>
              <a:rPr lang="en-US" altLang="en-US" smtClean="0">
                <a:sym typeface="Symbol" panose="05050102010706020507" pitchFamily="18" charset="2"/>
              </a:rPr>
              <a:t> + 2</a:t>
            </a:r>
            <a:r>
              <a:rPr lang="en-US" altLang="en-US" baseline="30000" smtClean="0">
                <a:sym typeface="Symbol" panose="05050102010706020507" pitchFamily="18" charset="2"/>
              </a:rPr>
              <a:t>-2</a:t>
            </a:r>
            <a:r>
              <a:rPr lang="en-US" altLang="en-US" smtClean="0">
                <a:sym typeface="Symbol" panose="05050102010706020507" pitchFamily="18" charset="2"/>
              </a:rPr>
              <a:t> = 5.75</a:t>
            </a:r>
            <a:r>
              <a:rPr lang="en-US" altLang="en-US" baseline="-25000" smtClean="0">
                <a:sym typeface="Symbol" panose="05050102010706020507" pitchFamily="18" charset="2"/>
              </a:rPr>
              <a:t>ten</a:t>
            </a:r>
            <a:endParaRPr lang="en-US" altLang="en-US" smtClean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mtClean="0"/>
              <a:t>  The normalized binary number will be 1.0111</a:t>
            </a:r>
            <a:r>
              <a:rPr lang="en-US" altLang="en-US" smtClean="0">
                <a:sym typeface="Symbol" panose="05050102010706020507" pitchFamily="18" charset="2"/>
              </a:rPr>
              <a:t>2</a:t>
            </a:r>
            <a:r>
              <a:rPr lang="en-US" altLang="en-US" baseline="30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= 1.01112</a:t>
            </a:r>
            <a:r>
              <a:rPr lang="en-US" altLang="en-US" baseline="30000" smtClean="0">
                <a:sym typeface="Symbol" panose="05050102010706020507" pitchFamily="18" charset="2"/>
              </a:rPr>
              <a:t>(129-127)</a:t>
            </a:r>
          </a:p>
          <a:p>
            <a:pPr>
              <a:buFontTx/>
              <a:buNone/>
            </a:pPr>
            <a:r>
              <a:rPr lang="en-US" altLang="en-US" baseline="30000" smtClean="0">
                <a:sym typeface="Symbol" panose="05050102010706020507" pitchFamily="18" charset="2"/>
              </a:rPr>
              <a:t>   </a:t>
            </a:r>
            <a:r>
              <a:rPr lang="en-US" altLang="en-US" smtClean="0">
                <a:sym typeface="Symbol" panose="05050102010706020507" pitchFamily="18" charset="2"/>
              </a:rPr>
              <a:t>So the exponent is 129</a:t>
            </a:r>
            <a:r>
              <a:rPr lang="en-US" altLang="en-US" baseline="-25000" smtClean="0">
                <a:sym typeface="Symbol" panose="05050102010706020507" pitchFamily="18" charset="2"/>
              </a:rPr>
              <a:t>ten</a:t>
            </a:r>
            <a:r>
              <a:rPr lang="en-US" altLang="en-US" smtClean="0">
                <a:sym typeface="Symbol" panose="05050102010706020507" pitchFamily="18" charset="2"/>
              </a:rPr>
              <a:t> = 10000001</a:t>
            </a:r>
          </a:p>
          <a:p>
            <a:pPr>
              <a:buFontTx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As a hexadecimal number, the representation is </a:t>
            </a:r>
          </a:p>
          <a:p>
            <a:pPr lvl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 0x40B80000 </a:t>
            </a:r>
          </a:p>
        </p:txBody>
      </p:sp>
      <p:graphicFrame>
        <p:nvGraphicFramePr>
          <p:cNvPr id="502788" name="Group 4"/>
          <p:cNvGraphicFramePr>
            <a:graphicFrameLocks noGrp="1"/>
          </p:cNvGraphicFramePr>
          <p:nvPr/>
        </p:nvGraphicFramePr>
        <p:xfrm>
          <a:off x="1377950" y="3478213"/>
          <a:ext cx="8328025" cy="585843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7518B3C-D822-4C68-B179-0DEBD73905B3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IEEE 754 Double Precision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It uses 64 bits (two 32-bit words)</a:t>
            </a:r>
          </a:p>
          <a:p>
            <a:pPr lvl="1"/>
            <a:r>
              <a:rPr lang="en-US" altLang="en-US" smtClean="0"/>
              <a:t>1 bit for the sign</a:t>
            </a:r>
          </a:p>
          <a:p>
            <a:pPr lvl="1"/>
            <a:r>
              <a:rPr lang="en-US" altLang="en-US" smtClean="0"/>
              <a:t>11 bits for the exponent</a:t>
            </a:r>
          </a:p>
          <a:p>
            <a:pPr lvl="1"/>
            <a:r>
              <a:rPr lang="en-US" altLang="en-US" smtClean="0"/>
              <a:t>52 bits for the fraction</a:t>
            </a:r>
          </a:p>
          <a:p>
            <a:pPr lvl="1"/>
            <a:r>
              <a:rPr lang="en-US" altLang="en-US" smtClean="0"/>
              <a:t>1023 as the bias</a:t>
            </a:r>
          </a:p>
        </p:txBody>
      </p:sp>
      <p:graphicFrame>
        <p:nvGraphicFramePr>
          <p:cNvPr id="525674" name="Group 1386"/>
          <p:cNvGraphicFramePr>
            <a:graphicFrameLocks noGrp="1"/>
          </p:cNvGraphicFramePr>
          <p:nvPr/>
        </p:nvGraphicFramePr>
        <p:xfrm>
          <a:off x="1828800" y="4343400"/>
          <a:ext cx="8480425" cy="1592263"/>
        </p:xfrm>
        <a:graphic>
          <a:graphicData uri="http://schemas.openxmlformats.org/drawingml/2006/table">
            <a:tbl>
              <a:tblPr/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144" marR="9144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Exponent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fraction</a:t>
                      </a:r>
                    </a:p>
                  </a:txBody>
                  <a:tcPr marL="9144" marR="9144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 bit</a:t>
                      </a:r>
                    </a:p>
                  </a:txBody>
                  <a:tcPr marL="9144" marR="9144"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 bits</a:t>
                      </a:r>
                    </a:p>
                  </a:txBody>
                  <a:tcPr marL="9144" marR="9144"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 bits</a:t>
                      </a:r>
                    </a:p>
                  </a:txBody>
                  <a:tcPr marL="9144" marR="9144"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7">
                <a:tc gridSpan="3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Fraction (continued)</a:t>
                      </a:r>
                    </a:p>
                  </a:txBody>
                  <a:tcPr marL="9144" marR="9144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7">
                <a:tc gridSpan="3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32 bits</a:t>
                      </a:r>
                    </a:p>
                  </a:txBody>
                  <a:tcPr marL="9144" marR="9144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2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9609FDE-3616-435F-A39F-60441BC6DEB9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Example (Double Precision)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 101</a:t>
            </a:r>
            <a:r>
              <a:rPr lang="en-US" altLang="en-US" smtClean="0">
                <a:sym typeface="Symbol" panose="05050102010706020507" pitchFamily="18" charset="2"/>
              </a:rPr>
              <a:t>.11</a:t>
            </a:r>
            <a:r>
              <a:rPr lang="en-US" altLang="en-US" baseline="-25000" smtClean="0">
                <a:sym typeface="Symbol" panose="05050102010706020507" pitchFamily="18" charset="2"/>
              </a:rPr>
              <a:t>two</a:t>
            </a:r>
            <a:r>
              <a:rPr lang="en-US" altLang="en-US" smtClean="0">
                <a:sym typeface="Symbol" panose="05050102010706020507" pitchFamily="18" charset="2"/>
              </a:rPr>
              <a:t>= 2</a:t>
            </a:r>
            <a:r>
              <a:rPr lang="en-US" altLang="en-US" baseline="30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+ 2</a:t>
            </a:r>
            <a:r>
              <a:rPr lang="en-US" altLang="en-US" baseline="30000" smtClean="0">
                <a:sym typeface="Symbol" panose="05050102010706020507" pitchFamily="18" charset="2"/>
              </a:rPr>
              <a:t>0 </a:t>
            </a:r>
            <a:r>
              <a:rPr lang="en-US" altLang="en-US" smtClean="0">
                <a:sym typeface="Symbol" panose="05050102010706020507" pitchFamily="18" charset="2"/>
              </a:rPr>
              <a:t>+ 2</a:t>
            </a:r>
            <a:r>
              <a:rPr lang="en-US" altLang="en-US" baseline="30000" smtClean="0">
                <a:sym typeface="Symbol" panose="05050102010706020507" pitchFamily="18" charset="2"/>
              </a:rPr>
              <a:t>-1</a:t>
            </a:r>
            <a:r>
              <a:rPr lang="en-US" altLang="en-US" smtClean="0">
                <a:sym typeface="Symbol" panose="05050102010706020507" pitchFamily="18" charset="2"/>
              </a:rPr>
              <a:t> + 2</a:t>
            </a:r>
            <a:r>
              <a:rPr lang="en-US" altLang="en-US" baseline="30000" smtClean="0">
                <a:sym typeface="Symbol" panose="05050102010706020507" pitchFamily="18" charset="2"/>
              </a:rPr>
              <a:t>-2</a:t>
            </a:r>
            <a:r>
              <a:rPr lang="en-US" altLang="en-US" smtClean="0">
                <a:sym typeface="Symbol" panose="05050102010706020507" pitchFamily="18" charset="2"/>
              </a:rPr>
              <a:t> = 5.75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  The normalized binary number will be 1.0111</a:t>
            </a:r>
            <a:r>
              <a:rPr lang="en-US" altLang="en-US" smtClean="0">
                <a:sym typeface="Symbol" panose="05050102010706020507" pitchFamily="18" charset="2"/>
              </a:rPr>
              <a:t>2</a:t>
            </a:r>
            <a:r>
              <a:rPr lang="en-US" altLang="en-US" baseline="30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= 1.01112</a:t>
            </a:r>
            <a:r>
              <a:rPr lang="en-US" altLang="en-US" baseline="30000" smtClean="0">
                <a:sym typeface="Symbol" panose="05050102010706020507" pitchFamily="18" charset="2"/>
              </a:rPr>
              <a:t>(1025-1023)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aseline="30000" smtClean="0">
                <a:sym typeface="Symbol" panose="05050102010706020507" pitchFamily="18" charset="2"/>
              </a:rPr>
              <a:t>   </a:t>
            </a:r>
            <a:r>
              <a:rPr lang="en-US" altLang="en-US" smtClean="0">
                <a:sym typeface="Symbol" panose="05050102010706020507" pitchFamily="18" charset="2"/>
              </a:rPr>
              <a:t>So the exponent is 1025</a:t>
            </a:r>
            <a:r>
              <a:rPr lang="en-US" altLang="en-US" baseline="-25000" smtClean="0">
                <a:sym typeface="Symbol" panose="05050102010706020507" pitchFamily="18" charset="2"/>
              </a:rPr>
              <a:t>ten</a:t>
            </a:r>
            <a:r>
              <a:rPr lang="en-US" altLang="en-US" smtClean="0">
                <a:sym typeface="Symbol" panose="05050102010706020507" pitchFamily="18" charset="2"/>
              </a:rPr>
              <a:t> = 10000000001</a:t>
            </a:r>
            <a:r>
              <a:rPr lang="en-US" altLang="en-US" baseline="-25000" smtClean="0">
                <a:sym typeface="Symbol" panose="05050102010706020507" pitchFamily="18" charset="2"/>
              </a:rPr>
              <a:t>two</a:t>
            </a:r>
            <a:endParaRPr lang="en-US" altLang="en-US" smtClean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4000" smtClean="0">
              <a:sym typeface="Symbol" panose="05050102010706020507" pitchFamily="18" charset="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mtClean="0">
                <a:sym typeface="Symbol" panose="05050102010706020507" pitchFamily="18" charset="2"/>
              </a:rPr>
              <a:t>As a hexadecimal number, the representation is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mtClean="0">
                <a:sym typeface="Symbol" panose="05050102010706020507" pitchFamily="18" charset="2"/>
              </a:rPr>
              <a:t> 0x4017 0000 0000 0000</a:t>
            </a:r>
          </a:p>
        </p:txBody>
      </p:sp>
      <p:graphicFrame>
        <p:nvGraphicFramePr>
          <p:cNvPr id="526340" name="Group 4"/>
          <p:cNvGraphicFramePr>
            <a:graphicFrameLocks noGrp="1"/>
          </p:cNvGraphicFramePr>
          <p:nvPr/>
        </p:nvGraphicFramePr>
        <p:xfrm>
          <a:off x="1814513" y="3397250"/>
          <a:ext cx="8328025" cy="585843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6441" name="Group 105"/>
          <p:cNvGraphicFramePr>
            <a:graphicFrameLocks noGrp="1"/>
          </p:cNvGraphicFramePr>
          <p:nvPr/>
        </p:nvGraphicFramePr>
        <p:xfrm>
          <a:off x="1814513" y="4159250"/>
          <a:ext cx="8328025" cy="585843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FCF9650-6A66-47B3-9EF4-156E3A833DB0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Special Cases</a:t>
            </a:r>
          </a:p>
        </p:txBody>
      </p:sp>
      <p:graphicFrame>
        <p:nvGraphicFramePr>
          <p:cNvPr id="501841" name="Group 81"/>
          <p:cNvGraphicFramePr>
            <a:graphicFrameLocks noGrp="1"/>
          </p:cNvGraphicFramePr>
          <p:nvPr/>
        </p:nvGraphicFramePr>
        <p:xfrm>
          <a:off x="1828800" y="1600200"/>
          <a:ext cx="8534400" cy="4064001"/>
        </p:xfrm>
        <a:graphic>
          <a:graphicData uri="http://schemas.openxmlformats.org/drawingml/2006/table">
            <a:tbl>
              <a:tblPr/>
              <a:tblGrid>
                <a:gridCol w="139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Single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Object represented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Exponent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Exponent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nonzero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nonzero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denormalized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1-254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anything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1-2046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anything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floating-point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 infinity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nonzero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nonzero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NaN (Not a number)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2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 Point Numbers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many different numbers can the single precision format represent? What is the largest number it can represent?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 dirty="0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41966BE-E478-4391-BCB1-C1961C995B33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Ranges for IEEE 754 Single Precision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Largest positive number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000" smtClean="0"/>
          </a:p>
          <a:p>
            <a:r>
              <a:rPr lang="en-US" altLang="en-US" smtClean="0"/>
              <a:t>Smallest positive number (floating point)</a:t>
            </a:r>
            <a:endParaRPr lang="en-US" altLang="en-US" sz="700" smtClean="0"/>
          </a:p>
          <a:p>
            <a:pPr lvl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graphicFrame>
        <p:nvGraphicFramePr>
          <p:cNvPr id="505860" name="Group 4"/>
          <p:cNvGraphicFramePr>
            <a:graphicFrameLocks noGrp="1"/>
          </p:cNvGraphicFramePr>
          <p:nvPr/>
        </p:nvGraphicFramePr>
        <p:xfrm>
          <a:off x="1679575" y="2517775"/>
          <a:ext cx="8328025" cy="585843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5961" name="Group 105"/>
          <p:cNvGraphicFramePr>
            <a:graphicFrameLocks noGrp="1"/>
          </p:cNvGraphicFramePr>
          <p:nvPr/>
        </p:nvGraphicFramePr>
        <p:xfrm>
          <a:off x="1658938" y="4354513"/>
          <a:ext cx="8328025" cy="585843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0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 dirty="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C8B6B15-CBAE-4DE6-8F17-FF89CD42E186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Ranges for IEEE 754 Single Precision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508919"/>
            <a:ext cx="8001000" cy="5029200"/>
          </a:xfrm>
        </p:spPr>
        <p:txBody>
          <a:bodyPr/>
          <a:lstStyle/>
          <a:p>
            <a:r>
              <a:rPr lang="en-US" altLang="en-US" smtClean="0"/>
              <a:t>Largest positive number</a:t>
            </a:r>
          </a:p>
          <a:p>
            <a:pPr lvl="1"/>
            <a:endParaRPr lang="en-US" altLang="en-US" sz="3200" smtClean="0"/>
          </a:p>
          <a:p>
            <a:r>
              <a:rPr lang="en-US" altLang="en-US" smtClean="0"/>
              <a:t>Smallest positive number (floating point)</a:t>
            </a:r>
          </a:p>
          <a:p>
            <a:pPr lvl="1"/>
            <a:endParaRPr lang="en-US" altLang="en-US" smtClean="0"/>
          </a:p>
        </p:txBody>
      </p:sp>
      <p:graphicFrame>
        <p:nvGraphicFramePr>
          <p:cNvPr id="716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19032"/>
              </p:ext>
            </p:extLst>
          </p:nvPr>
        </p:nvGraphicFramePr>
        <p:xfrm>
          <a:off x="2324100" y="1953419"/>
          <a:ext cx="74676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5232400" imgH="457200" progId="Equation.3">
                  <p:embed/>
                </p:oleObj>
              </mc:Choice>
              <mc:Fallback>
                <p:oleObj name="Equation" r:id="rId4" imgW="523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953419"/>
                        <a:ext cx="74676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360513"/>
              </p:ext>
            </p:extLst>
          </p:nvPr>
        </p:nvGraphicFramePr>
        <p:xfrm>
          <a:off x="2628900" y="3185319"/>
          <a:ext cx="40243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2819400" imgH="228600" progId="Equation.3">
                  <p:embed/>
                </p:oleObj>
              </mc:Choice>
              <mc:Fallback>
                <p:oleObj name="Equation" r:id="rId6" imgW="281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185319"/>
                        <a:ext cx="40243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1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Numbers with Fractions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So, done with negative numbers. Done with signed and unsigned integers.</a:t>
            </a:r>
          </a:p>
          <a:p>
            <a:r>
              <a:rPr lang="en-US" altLang="en-US" smtClean="0"/>
              <a:t>How about numbers with fractions?</a:t>
            </a:r>
          </a:p>
          <a:p>
            <a:r>
              <a:rPr lang="en-US" altLang="en-US" smtClean="0"/>
              <a:t>How to represent, say, 5.75</a:t>
            </a:r>
            <a:r>
              <a:rPr lang="en-US" altLang="en-US" baseline="-25000" smtClean="0">
                <a:sym typeface="Symbol" panose="05050102010706020507" pitchFamily="18" charset="2"/>
              </a:rPr>
              <a:t>ten </a:t>
            </a:r>
            <a:r>
              <a:rPr lang="en-US" altLang="en-US" smtClean="0"/>
              <a:t>in binary forms?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3A4323ED-6DE1-4F35-8015-C742A9D8EA24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382000" cy="685800"/>
          </a:xfrm>
        </p:spPr>
        <p:txBody>
          <a:bodyPr/>
          <a:lstStyle/>
          <a:p>
            <a:r>
              <a:rPr lang="en-US" altLang="en-US" sz="4000" smtClean="0"/>
              <a:t>Ranges for IEEE 754 Double Precision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001000" cy="4876800"/>
          </a:xfrm>
        </p:spPr>
        <p:txBody>
          <a:bodyPr/>
          <a:lstStyle/>
          <a:p>
            <a:r>
              <a:rPr lang="en-US" altLang="en-US" smtClean="0"/>
              <a:t>Largest positive number</a:t>
            </a:r>
          </a:p>
          <a:p>
            <a:endParaRPr lang="en-US" altLang="en-US" sz="4400" smtClean="0"/>
          </a:p>
          <a:p>
            <a:r>
              <a:rPr lang="en-US" altLang="en-US" smtClean="0"/>
              <a:t>Smallest positive number (Floating-point number)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graphicFrame>
        <p:nvGraphicFramePr>
          <p:cNvPr id="73735" name="Object 3"/>
          <p:cNvGraphicFramePr>
            <a:graphicFrameLocks noChangeAspect="1"/>
          </p:cNvGraphicFramePr>
          <p:nvPr/>
        </p:nvGraphicFramePr>
        <p:xfrm>
          <a:off x="2895600" y="3886200"/>
          <a:ext cx="43322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3035300" imgH="228600" progId="Equation.3">
                  <p:embed/>
                </p:oleObj>
              </mc:Choice>
              <mc:Fallback>
                <p:oleObj name="Equation" r:id="rId4" imgW="303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43322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4"/>
          <p:cNvGraphicFramePr>
            <a:graphicFrameLocks noChangeAspect="1"/>
          </p:cNvGraphicFramePr>
          <p:nvPr/>
        </p:nvGraphicFramePr>
        <p:xfrm>
          <a:off x="2743200" y="1981200"/>
          <a:ext cx="58912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4127500" imgH="228600" progId="Equation.3">
                  <p:embed/>
                </p:oleObj>
              </mc:Choice>
              <mc:Fallback>
                <p:oleObj name="Equation" r:id="rId6" imgW="4127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58912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F1BA803-4442-452D-A0C9-7B015BFC8B09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Comments on Overflow and Underflow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458200" cy="4953000"/>
          </a:xfrm>
        </p:spPr>
        <p:txBody>
          <a:bodyPr/>
          <a:lstStyle/>
          <a:p>
            <a:r>
              <a:rPr lang="en-US" altLang="en-US" smtClean="0"/>
              <a:t>Overflow (and underflow also for floating numbers) happens when a number is outside the range of a particular representation</a:t>
            </a:r>
          </a:p>
          <a:p>
            <a:pPr lvl="1"/>
            <a:r>
              <a:rPr lang="en-US" altLang="en-US" smtClean="0"/>
              <a:t>For example, by using 8-bit two’s complement representation, we can only represent a number between -128 and 127</a:t>
            </a:r>
          </a:p>
          <a:p>
            <a:pPr lvl="2"/>
            <a:r>
              <a:rPr lang="en-US" altLang="en-US" smtClean="0"/>
              <a:t>If a number is smaller than -128, it will cause overflow</a:t>
            </a:r>
          </a:p>
          <a:p>
            <a:pPr lvl="2"/>
            <a:r>
              <a:rPr lang="en-US" altLang="en-US" smtClean="0"/>
              <a:t>If a number is larger than 127, it will cause overflow also</a:t>
            </a:r>
          </a:p>
          <a:p>
            <a:pPr lvl="1"/>
            <a:r>
              <a:rPr lang="en-US" altLang="en-US" smtClean="0"/>
              <a:t>Note that arithmetic operations can result in overflow</a:t>
            </a:r>
          </a:p>
        </p:txBody>
      </p:sp>
    </p:spTree>
    <p:extLst>
      <p:ext uri="{BB962C8B-B14F-4D97-AF65-F5344CB8AC3E}">
        <p14:creationId xmlns:p14="http://schemas.microsoft.com/office/powerpoint/2010/main" val="8076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Numbers with Fractions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general, to represent a real number in binary, you first find the binary representation  of the integer part, then find the binary representation  of the fraction part, then put a dot in between.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Numbers with fractions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integer part is 5</a:t>
            </a:r>
            <a:r>
              <a:rPr lang="en-US" altLang="en-US" baseline="-25000" smtClean="0">
                <a:sym typeface="Symbol" panose="05050102010706020507" pitchFamily="18" charset="2"/>
              </a:rPr>
              <a:t>ten</a:t>
            </a:r>
            <a:r>
              <a:rPr lang="en-US" altLang="en-US" smtClean="0"/>
              <a:t> which is 101</a:t>
            </a:r>
            <a:r>
              <a:rPr lang="en-US" altLang="en-US" baseline="-25000" smtClean="0">
                <a:sym typeface="Symbol" panose="05050102010706020507" pitchFamily="18" charset="2"/>
              </a:rPr>
              <a:t>two</a:t>
            </a:r>
            <a:r>
              <a:rPr lang="en-US" altLang="en-US" smtClean="0"/>
              <a:t>. How did you get it?</a:t>
            </a:r>
          </a:p>
          <a:p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Numbers with Fractions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fraction is 0.75. Note that it is </a:t>
            </a:r>
            <a:r>
              <a:rPr lang="en-US" altLang="en-US" smtClean="0">
                <a:sym typeface="Symbol" panose="05050102010706020507" pitchFamily="18" charset="2"/>
              </a:rPr>
              <a:t>2</a:t>
            </a:r>
            <a:r>
              <a:rPr lang="en-US" altLang="en-US" baseline="30000" smtClean="0">
                <a:sym typeface="Symbol" panose="05050102010706020507" pitchFamily="18" charset="2"/>
              </a:rPr>
              <a:t>-1</a:t>
            </a:r>
            <a:r>
              <a:rPr lang="en-US" altLang="en-US" smtClean="0">
                <a:sym typeface="Symbol" panose="05050102010706020507" pitchFamily="18" charset="2"/>
              </a:rPr>
              <a:t> + 2</a:t>
            </a:r>
            <a:r>
              <a:rPr lang="en-US" altLang="en-US" baseline="30000" smtClean="0">
                <a:sym typeface="Symbol" panose="05050102010706020507" pitchFamily="18" charset="2"/>
              </a:rPr>
              <a:t>-2 </a:t>
            </a:r>
            <a:r>
              <a:rPr lang="en-US" altLang="en-US" smtClean="0">
                <a:sym typeface="Symbol" panose="05050102010706020507" pitchFamily="18" charset="2"/>
              </a:rPr>
              <a:t>= 0.5 + 0.25, so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        5.75</a:t>
            </a:r>
            <a:r>
              <a:rPr lang="en-US" altLang="en-US" baseline="-25000" smtClean="0">
                <a:sym typeface="Symbol" panose="05050102010706020507" pitchFamily="18" charset="2"/>
              </a:rPr>
              <a:t>ten </a:t>
            </a:r>
            <a:r>
              <a:rPr lang="en-US" altLang="en-US" smtClean="0"/>
              <a:t>=</a:t>
            </a:r>
            <a:r>
              <a:rPr lang="en-US" altLang="en-US" baseline="-25000" smtClean="0">
                <a:sym typeface="Symbol" panose="05050102010706020507" pitchFamily="18" charset="2"/>
              </a:rPr>
              <a:t> </a:t>
            </a:r>
            <a:r>
              <a:rPr lang="en-US" altLang="en-US" smtClean="0"/>
              <a:t>101</a:t>
            </a:r>
            <a:r>
              <a:rPr lang="en-US" altLang="en-US" smtClean="0">
                <a:sym typeface="Symbol" panose="05050102010706020507" pitchFamily="18" charset="2"/>
              </a:rPr>
              <a:t>.11</a:t>
            </a:r>
            <a:r>
              <a:rPr lang="en-US" altLang="en-US" baseline="-25000" smtClean="0">
                <a:sym typeface="Symbol" panose="05050102010706020507" pitchFamily="18" charset="2"/>
              </a:rPr>
              <a:t>two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get the fraction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general, what you do is kind of the reverse of getting the binary representation for the integer: divide the fraction first by 0.5 (2</a:t>
            </a:r>
            <a:r>
              <a:rPr lang="en-US" altLang="en-US" baseline="30000" smtClean="0">
                <a:sym typeface="Symbol" panose="05050102010706020507" pitchFamily="18" charset="2"/>
              </a:rPr>
              <a:t>-1</a:t>
            </a:r>
            <a:r>
              <a:rPr lang="en-US" altLang="en-US" smtClean="0"/>
              <a:t>), take the quotient as the first bit of the binary fraction, then divide the remainder by 0.25 (2</a:t>
            </a:r>
            <a:r>
              <a:rPr lang="en-US" altLang="en-US" baseline="30000" smtClean="0">
                <a:sym typeface="Symbol" panose="05050102010706020507" pitchFamily="18" charset="2"/>
              </a:rPr>
              <a:t>-2</a:t>
            </a:r>
            <a:r>
              <a:rPr lang="en-US" altLang="en-US" smtClean="0"/>
              <a:t>), take the quotient as the second bit of the binary fraction, then divide the remainder by 0.125 (2</a:t>
            </a:r>
            <a:r>
              <a:rPr lang="en-US" altLang="en-US" baseline="30000" smtClean="0">
                <a:sym typeface="Symbol" panose="05050102010706020507" pitchFamily="18" charset="2"/>
              </a:rPr>
              <a:t>-3</a:t>
            </a:r>
            <a:r>
              <a:rPr lang="en-US" altLang="en-US" smtClean="0"/>
              <a:t>),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get the fraction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Take 0.1 as an example.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mtClean="0"/>
              <a:t>0.1/0.5=0*0.5+0.1 –&gt; bit 1 is 0.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mtClean="0"/>
              <a:t>0.1/0.25 = 0*0.25+0.1 –&gt; bit 2 is 0.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mtClean="0"/>
              <a:t>0.1/0.125 = 0*0.125+0.1 –&gt; bit 3 is 0.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mtClean="0"/>
              <a:t>0.1/0.0625 = 1*0.0625+0.0375 –&gt; bit 4 is 1.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mtClean="0"/>
              <a:t>0.0375/0.03125 = 1*0.03125+0.00625 –&gt; bit 5 is 1.</a:t>
            </a:r>
          </a:p>
          <a:p>
            <a:r>
              <a:rPr lang="en-US" altLang="en-US" smtClean="0"/>
              <a:t>And so on, until the you have used all the bits that hardware permits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Shahram Taheri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FCF-B38F-4B5B-93F6-1E7578F78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825F7ED-F147-403A-81B3-E85F329E0109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Floating Point Numbers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Recall scientific notation for decimal numbers</a:t>
            </a:r>
          </a:p>
          <a:p>
            <a:pPr lvl="1"/>
            <a:r>
              <a:rPr lang="en-US" altLang="en-US" smtClean="0"/>
              <a:t>A number is represented by a significand (or mantissa) and an integer exponent F * 10</a:t>
            </a:r>
            <a:r>
              <a:rPr lang="en-US" altLang="en-US" baseline="30000" smtClean="0">
                <a:sym typeface="Symbol" panose="05050102010706020507" pitchFamily="18" charset="2"/>
              </a:rPr>
              <a:t>E</a:t>
            </a:r>
            <a:endParaRPr lang="en-US" altLang="en-US" smtClean="0"/>
          </a:p>
          <a:p>
            <a:pPr lvl="2"/>
            <a:r>
              <a:rPr lang="en-US" altLang="en-US" smtClean="0"/>
              <a:t>Where F is the significand, and E the exponent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3.1415926 * 10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/>
              <a:t>Normalized if F is a single digit number</a:t>
            </a:r>
          </a:p>
        </p:txBody>
      </p:sp>
    </p:spTree>
    <p:extLst>
      <p:ext uri="{BB962C8B-B14F-4D97-AF65-F5344CB8AC3E}">
        <p14:creationId xmlns:p14="http://schemas.microsoft.com/office/powerpoint/2010/main" val="2122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2/18/2023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Shahram Taheri</a:t>
            </a:r>
            <a:endParaRPr lang="en-US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6BAF20C-8016-4FC8-BDDD-BDB6825E58D3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Floating Points in Binary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Normalized binary scientific notation</a:t>
            </a:r>
          </a:p>
          <a:p>
            <a:endParaRPr lang="en-US" altLang="en-US" smtClean="0"/>
          </a:p>
          <a:p>
            <a:endParaRPr lang="en-US" altLang="en-US" sz="2400" smtClean="0"/>
          </a:p>
          <a:p>
            <a:pPr lvl="1"/>
            <a:r>
              <a:rPr lang="en-US" altLang="en-US" smtClean="0"/>
              <a:t>For a fixed number of bits, we need to decide</a:t>
            </a:r>
          </a:p>
          <a:p>
            <a:pPr lvl="2"/>
            <a:r>
              <a:rPr lang="en-US" altLang="en-US" smtClean="0"/>
              <a:t>How many bits for the significand (or fraction)</a:t>
            </a:r>
          </a:p>
          <a:p>
            <a:pPr lvl="2"/>
            <a:r>
              <a:rPr lang="en-US" altLang="en-US" smtClean="0"/>
              <a:t>How many bits for the exponent</a:t>
            </a:r>
          </a:p>
          <a:p>
            <a:pPr lvl="2"/>
            <a:r>
              <a:rPr lang="en-US" altLang="en-US" smtClean="0"/>
              <a:t>There is a trade-off between precision and range</a:t>
            </a:r>
          </a:p>
          <a:p>
            <a:pPr lvl="3"/>
            <a:r>
              <a:rPr lang="en-US" altLang="en-US" smtClean="0"/>
              <a:t>More bits for significand increases precision while more bits for exponent increases the range</a:t>
            </a:r>
          </a:p>
        </p:txBody>
      </p:sp>
      <p:graphicFrame>
        <p:nvGraphicFramePr>
          <p:cNvPr id="52231" name="Object 2"/>
          <p:cNvGraphicFramePr>
            <a:graphicFrameLocks noChangeAspect="1"/>
          </p:cNvGraphicFramePr>
          <p:nvPr/>
        </p:nvGraphicFramePr>
        <p:xfrm>
          <a:off x="3009900" y="2292350"/>
          <a:ext cx="4800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371600" imgH="241300" progId="Equation.3">
                  <p:embed/>
                </p:oleObj>
              </mc:Choice>
              <mc:Fallback>
                <p:oleObj name="Equation" r:id="rId4" imgW="1371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92350"/>
                        <a:ext cx="4800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7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1603</Words>
  <Application>Microsoft Office PowerPoint</Application>
  <PresentationFormat>Widescreen</PresentationFormat>
  <Paragraphs>767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Number Representations</vt:lpstr>
      <vt:lpstr>Numbers with Fractions</vt:lpstr>
      <vt:lpstr>Numbers with Fractions</vt:lpstr>
      <vt:lpstr>Numbers with fractions</vt:lpstr>
      <vt:lpstr>Numbers with Fractions</vt:lpstr>
      <vt:lpstr>How to get the fraction </vt:lpstr>
      <vt:lpstr>How to get the fraction</vt:lpstr>
      <vt:lpstr>Floating Point Numbers</vt:lpstr>
      <vt:lpstr>Floating Points in Binary</vt:lpstr>
      <vt:lpstr>IEEE 754 Floating Point Standard</vt:lpstr>
      <vt:lpstr>Exponent</vt:lpstr>
      <vt:lpstr>Biased Notation</vt:lpstr>
      <vt:lpstr>Example</vt:lpstr>
      <vt:lpstr>IEEE 754 Double Precision</vt:lpstr>
      <vt:lpstr>Example (Double Precision)</vt:lpstr>
      <vt:lpstr>Special Cases</vt:lpstr>
      <vt:lpstr>Floating Point Numbers</vt:lpstr>
      <vt:lpstr>Ranges for IEEE 754 Single Precision</vt:lpstr>
      <vt:lpstr>Ranges for IEEE 754 Single Precision</vt:lpstr>
      <vt:lpstr>Ranges for IEEE 754 Double Precision</vt:lpstr>
      <vt:lpstr>Comments on Overflow and Underflow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Representations</dc:title>
  <dc:creator>Zhenghao Zhang</dc:creator>
  <cp:lastModifiedBy>Shahram TAHERI</cp:lastModifiedBy>
  <cp:revision>3</cp:revision>
  <dcterms:created xsi:type="dcterms:W3CDTF">2014-08-29T17:10:44Z</dcterms:created>
  <dcterms:modified xsi:type="dcterms:W3CDTF">2023-02-18T06:33:50Z</dcterms:modified>
</cp:coreProperties>
</file>