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306" r:id="rId3"/>
    <p:sldId id="307" r:id="rId4"/>
    <p:sldId id="308" r:id="rId5"/>
    <p:sldId id="309" r:id="rId6"/>
    <p:sldId id="310" r:id="rId7"/>
    <p:sldId id="311" r:id="rId8"/>
    <p:sldId id="312" r:id="rId9"/>
    <p:sldId id="313" r:id="rId10"/>
    <p:sldId id="257" r:id="rId11"/>
    <p:sldId id="258" r:id="rId12"/>
    <p:sldId id="259" r:id="rId13"/>
    <p:sldId id="260" r:id="rId14"/>
    <p:sldId id="261" r:id="rId15"/>
    <p:sldId id="262" r:id="rId16"/>
    <p:sldId id="263" r:id="rId17"/>
    <p:sldId id="264" r:id="rId18"/>
    <p:sldId id="304" r:id="rId19"/>
    <p:sldId id="305" r:id="rId20"/>
    <p:sldId id="265" r:id="rId21"/>
    <p:sldId id="266" r:id="rId22"/>
    <p:sldId id="267" r:id="rId23"/>
    <p:sldId id="268" r:id="rId24"/>
    <p:sldId id="303" r:id="rId25"/>
    <p:sldId id="271" r:id="rId26"/>
    <p:sldId id="272" r:id="rId27"/>
    <p:sldId id="302" r:id="rId28"/>
    <p:sldId id="274" r:id="rId29"/>
    <p:sldId id="275" r:id="rId30"/>
    <p:sldId id="276" r:id="rId31"/>
    <p:sldId id="277" r:id="rId32"/>
    <p:sldId id="278" r:id="rId33"/>
    <p:sldId id="279" r:id="rId34"/>
    <p:sldId id="280" r:id="rId35"/>
    <p:sldId id="281"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86D129E-16B7-4876-8267-A17DD2EC4985}" type="datetimeFigureOut">
              <a:rPr lang="en-US"/>
              <a:pPr>
                <a:defRPr/>
              </a:pPr>
              <a:t>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C4CD532D-AD80-4565-904D-629000DE12DB}" type="slidenum">
              <a:rPr lang="en-US"/>
              <a:pPr>
                <a:defRPr/>
              </a:pPr>
              <a:t>‹#›</a:t>
            </a:fld>
            <a:endParaRPr lang="en-US"/>
          </a:p>
        </p:txBody>
      </p:sp>
    </p:spTree>
    <p:extLst>
      <p:ext uri="{BB962C8B-B14F-4D97-AF65-F5344CB8AC3E}">
        <p14:creationId xmlns:p14="http://schemas.microsoft.com/office/powerpoint/2010/main" val="2246686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9028"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0B3835EC-516F-4754-A693-4F0066B118ED}" type="datetime1">
              <a:rPr lang="en-US" smtClean="0"/>
              <a:pPr fontAlgn="base">
                <a:spcBef>
                  <a:spcPct val="0"/>
                </a:spcBef>
                <a:spcAft>
                  <a:spcPct val="0"/>
                </a:spcAft>
                <a:defRPr/>
              </a:pPr>
              <a:t>2/17/2023</a:t>
            </a:fld>
            <a:endParaRPr lang="en-US" smtClean="0"/>
          </a:p>
        </p:txBody>
      </p:sp>
      <p:sp>
        <p:nvSpPr>
          <p:cNvPr id="129029"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CDA3100</a:t>
            </a:r>
          </a:p>
        </p:txBody>
      </p:sp>
      <p:sp>
        <p:nvSpPr>
          <p:cNvPr id="33798"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9817C3-64B4-4B4D-B27B-BA76F04FFB94}" type="slidenum">
              <a:rPr lang="en-US" altLang="en-US" smtClean="0"/>
              <a:pPr>
                <a:spcBef>
                  <a:spcPct val="0"/>
                </a:spcBef>
              </a:pPr>
              <a:t>2</a:t>
            </a:fld>
            <a:endParaRPr lang="en-US" altLang="en-US" smtClean="0"/>
          </a:p>
        </p:txBody>
      </p:sp>
    </p:spTree>
    <p:extLst>
      <p:ext uri="{BB962C8B-B14F-4D97-AF65-F5344CB8AC3E}">
        <p14:creationId xmlns:p14="http://schemas.microsoft.com/office/powerpoint/2010/main" val="370561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8CFA0C0-50D2-43C8-8067-1CE125E4CBC9}" type="slidenum">
              <a:rPr lang="en-US" altLang="en-US" smtClean="0"/>
              <a:pPr fontAlgn="base">
                <a:spcBef>
                  <a:spcPct val="0"/>
                </a:spcBef>
                <a:spcAft>
                  <a:spcPct val="0"/>
                </a:spcAft>
              </a:pPr>
              <a:t>27</a:t>
            </a:fld>
            <a:endParaRPr lang="en-US" altLang="en-US" smtClean="0"/>
          </a:p>
        </p:txBody>
      </p:sp>
    </p:spTree>
    <p:extLst>
      <p:ext uri="{BB962C8B-B14F-4D97-AF65-F5344CB8AC3E}">
        <p14:creationId xmlns:p14="http://schemas.microsoft.com/office/powerpoint/2010/main" val="350211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676"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2C90CBA-103F-4305-957C-D38BA6282D48}" type="datetime1">
              <a:rPr lang="en-US" altLang="en-US" smtClean="0"/>
              <a:pPr fontAlgn="base">
                <a:spcBef>
                  <a:spcPct val="0"/>
                </a:spcBef>
                <a:spcAft>
                  <a:spcPct val="0"/>
                </a:spcAft>
              </a:pPr>
              <a:t>2/17/2023</a:t>
            </a:fld>
            <a:endParaRPr lang="en-US" altLang="en-US" smtClean="0"/>
          </a:p>
        </p:txBody>
      </p:sp>
      <p:sp>
        <p:nvSpPr>
          <p:cNvPr id="28677"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mtClean="0"/>
              <a:t>CDA3100</a:t>
            </a:r>
          </a:p>
        </p:txBody>
      </p:sp>
      <p:sp>
        <p:nvSpPr>
          <p:cNvPr id="28678"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F990737-1F74-4A4A-AC80-7B81FB72AB91}" type="slidenum">
              <a:rPr lang="en-US" altLang="en-US" smtClean="0"/>
              <a:pPr fontAlgn="base">
                <a:spcBef>
                  <a:spcPct val="0"/>
                </a:spcBef>
                <a:spcAft>
                  <a:spcPct val="0"/>
                </a:spcAft>
              </a:pPr>
              <a:t>31</a:t>
            </a:fld>
            <a:endParaRPr lang="en-US" altLang="en-US" smtClean="0"/>
          </a:p>
        </p:txBody>
      </p:sp>
    </p:spTree>
    <p:extLst>
      <p:ext uri="{BB962C8B-B14F-4D97-AF65-F5344CB8AC3E}">
        <p14:creationId xmlns:p14="http://schemas.microsoft.com/office/powerpoint/2010/main" val="389106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0724"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2F15A94-8F6B-49B4-93E3-6AA537828686}" type="datetime1">
              <a:rPr lang="en-US" altLang="en-US" smtClean="0"/>
              <a:pPr fontAlgn="base">
                <a:spcBef>
                  <a:spcPct val="0"/>
                </a:spcBef>
                <a:spcAft>
                  <a:spcPct val="0"/>
                </a:spcAft>
              </a:pPr>
              <a:t>2/17/2023</a:t>
            </a:fld>
            <a:endParaRPr lang="en-US" altLang="en-US" smtClean="0"/>
          </a:p>
        </p:txBody>
      </p:sp>
      <p:sp>
        <p:nvSpPr>
          <p:cNvPr id="3072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mtClean="0"/>
              <a:t>CDA3100</a:t>
            </a:r>
          </a:p>
        </p:txBody>
      </p:sp>
      <p:sp>
        <p:nvSpPr>
          <p:cNvPr id="30726"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547E9D9-885B-49BD-918E-A053D23830FC}" type="slidenum">
              <a:rPr lang="en-US" altLang="en-US" smtClean="0"/>
              <a:pPr fontAlgn="base">
                <a:spcBef>
                  <a:spcPct val="0"/>
                </a:spcBef>
                <a:spcAft>
                  <a:spcPct val="0"/>
                </a:spcAft>
              </a:pPr>
              <a:t>32</a:t>
            </a:fld>
            <a:endParaRPr lang="en-US" altLang="en-US" smtClean="0"/>
          </a:p>
        </p:txBody>
      </p:sp>
    </p:spTree>
    <p:extLst>
      <p:ext uri="{BB962C8B-B14F-4D97-AF65-F5344CB8AC3E}">
        <p14:creationId xmlns:p14="http://schemas.microsoft.com/office/powerpoint/2010/main" val="100901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2772"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631B88B-F4E4-4362-8F13-A1F689976FE8}" type="datetime1">
              <a:rPr lang="en-US" altLang="en-US" smtClean="0"/>
              <a:pPr fontAlgn="base">
                <a:spcBef>
                  <a:spcPct val="0"/>
                </a:spcBef>
                <a:spcAft>
                  <a:spcPct val="0"/>
                </a:spcAft>
              </a:pPr>
              <a:t>2/17/2023</a:t>
            </a:fld>
            <a:endParaRPr lang="en-US" altLang="en-US" smtClean="0"/>
          </a:p>
        </p:txBody>
      </p:sp>
      <p:sp>
        <p:nvSpPr>
          <p:cNvPr id="32773"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mtClean="0"/>
              <a:t>CDA3100</a:t>
            </a:r>
          </a:p>
        </p:txBody>
      </p:sp>
      <p:sp>
        <p:nvSpPr>
          <p:cNvPr id="32774"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2CACE30-6F28-450E-AAF7-CCEC4F716DA0}" type="slidenum">
              <a:rPr lang="en-US" altLang="en-US" smtClean="0"/>
              <a:pPr fontAlgn="base">
                <a:spcBef>
                  <a:spcPct val="0"/>
                </a:spcBef>
                <a:spcAft>
                  <a:spcPct val="0"/>
                </a:spcAft>
              </a:pPr>
              <a:t>33</a:t>
            </a:fld>
            <a:endParaRPr lang="en-US" altLang="en-US" smtClean="0"/>
          </a:p>
        </p:txBody>
      </p:sp>
    </p:spTree>
    <p:extLst>
      <p:ext uri="{BB962C8B-B14F-4D97-AF65-F5344CB8AC3E}">
        <p14:creationId xmlns:p14="http://schemas.microsoft.com/office/powerpoint/2010/main" val="993777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4820"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2AE3656-76D0-4EE6-AEDB-EB49F36B909C}" type="datetime1">
              <a:rPr lang="en-US" altLang="en-US" smtClean="0"/>
              <a:pPr fontAlgn="base">
                <a:spcBef>
                  <a:spcPct val="0"/>
                </a:spcBef>
                <a:spcAft>
                  <a:spcPct val="0"/>
                </a:spcAft>
              </a:pPr>
              <a:t>2/17/2023</a:t>
            </a:fld>
            <a:endParaRPr lang="en-US" altLang="en-US" smtClean="0"/>
          </a:p>
        </p:txBody>
      </p:sp>
      <p:sp>
        <p:nvSpPr>
          <p:cNvPr id="3482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mtClean="0"/>
              <a:t>CDA3100</a:t>
            </a:r>
          </a:p>
        </p:txBody>
      </p:sp>
      <p:sp>
        <p:nvSpPr>
          <p:cNvPr id="3482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BAB8AA9-9591-425C-80D7-2C847377136D}" type="slidenum">
              <a:rPr lang="en-US" altLang="en-US" smtClean="0"/>
              <a:pPr fontAlgn="base">
                <a:spcBef>
                  <a:spcPct val="0"/>
                </a:spcBef>
                <a:spcAft>
                  <a:spcPct val="0"/>
                </a:spcAft>
              </a:pPr>
              <a:t>34</a:t>
            </a:fld>
            <a:endParaRPr lang="en-US" altLang="en-US" smtClean="0"/>
          </a:p>
        </p:txBody>
      </p:sp>
    </p:spTree>
    <p:extLst>
      <p:ext uri="{BB962C8B-B14F-4D97-AF65-F5344CB8AC3E}">
        <p14:creationId xmlns:p14="http://schemas.microsoft.com/office/powerpoint/2010/main" val="4280919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6868"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D5D2129-3A23-46CE-99AB-B4F144E3C99A}" type="datetime1">
              <a:rPr lang="en-US" altLang="en-US" smtClean="0"/>
              <a:pPr fontAlgn="base">
                <a:spcBef>
                  <a:spcPct val="0"/>
                </a:spcBef>
                <a:spcAft>
                  <a:spcPct val="0"/>
                </a:spcAft>
              </a:pPr>
              <a:t>2/17/2023</a:t>
            </a:fld>
            <a:endParaRPr lang="en-US" altLang="en-US" smtClean="0"/>
          </a:p>
        </p:txBody>
      </p:sp>
      <p:sp>
        <p:nvSpPr>
          <p:cNvPr id="3686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mtClean="0"/>
              <a:t>CDA3100</a:t>
            </a:r>
          </a:p>
        </p:txBody>
      </p:sp>
      <p:sp>
        <p:nvSpPr>
          <p:cNvPr id="36870"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6ACA32E-FCA3-4BE1-91AC-FAD88F294697}" type="slidenum">
              <a:rPr lang="en-US" altLang="en-US" smtClean="0"/>
              <a:pPr fontAlgn="base">
                <a:spcBef>
                  <a:spcPct val="0"/>
                </a:spcBef>
                <a:spcAft>
                  <a:spcPct val="0"/>
                </a:spcAft>
              </a:pPr>
              <a:t>35</a:t>
            </a:fld>
            <a:endParaRPr lang="en-US" altLang="en-US" smtClean="0"/>
          </a:p>
        </p:txBody>
      </p:sp>
    </p:spTree>
    <p:extLst>
      <p:ext uri="{BB962C8B-B14F-4D97-AF65-F5344CB8AC3E}">
        <p14:creationId xmlns:p14="http://schemas.microsoft.com/office/powerpoint/2010/main" val="57102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0052"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827413C9-AADE-4517-ADC2-3BB0E623E381}" type="datetime1">
              <a:rPr lang="en-US" smtClean="0"/>
              <a:pPr fontAlgn="base">
                <a:spcBef>
                  <a:spcPct val="0"/>
                </a:spcBef>
                <a:spcAft>
                  <a:spcPct val="0"/>
                </a:spcAft>
                <a:defRPr/>
              </a:pPr>
              <a:t>2/17/2023</a:t>
            </a:fld>
            <a:endParaRPr lang="en-US" smtClean="0"/>
          </a:p>
        </p:txBody>
      </p:sp>
      <p:sp>
        <p:nvSpPr>
          <p:cNvPr id="13005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CDA3100</a:t>
            </a:r>
          </a:p>
        </p:txBody>
      </p:sp>
      <p:sp>
        <p:nvSpPr>
          <p:cNvPr id="35846"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1BE1196-6EFC-43F5-A19C-905364864FC9}" type="slidenum">
              <a:rPr lang="en-US" altLang="en-US" smtClean="0"/>
              <a:pPr>
                <a:spcBef>
                  <a:spcPct val="0"/>
                </a:spcBef>
              </a:pPr>
              <a:t>3</a:t>
            </a:fld>
            <a:endParaRPr lang="en-US" altLang="en-US" smtClean="0"/>
          </a:p>
        </p:txBody>
      </p:sp>
    </p:spTree>
    <p:extLst>
      <p:ext uri="{BB962C8B-B14F-4D97-AF65-F5344CB8AC3E}">
        <p14:creationId xmlns:p14="http://schemas.microsoft.com/office/powerpoint/2010/main" val="375017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2100"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969E195-157B-49C5-8A76-5FA07AABA661}" type="datetime1">
              <a:rPr lang="en-US" smtClean="0"/>
              <a:pPr fontAlgn="base">
                <a:spcBef>
                  <a:spcPct val="0"/>
                </a:spcBef>
                <a:spcAft>
                  <a:spcPct val="0"/>
                </a:spcAft>
                <a:defRPr/>
              </a:pPr>
              <a:t>2/17/2023</a:t>
            </a:fld>
            <a:endParaRPr lang="en-US" smtClean="0"/>
          </a:p>
        </p:txBody>
      </p:sp>
      <p:sp>
        <p:nvSpPr>
          <p:cNvPr id="132101"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CDA3100</a:t>
            </a:r>
          </a:p>
        </p:txBody>
      </p:sp>
      <p:sp>
        <p:nvSpPr>
          <p:cNvPr id="37894"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2A072EE-7F05-4DA4-A7CE-040CBC0F3930}" type="slidenum">
              <a:rPr lang="en-US" altLang="en-US" smtClean="0"/>
              <a:pPr>
                <a:spcBef>
                  <a:spcPct val="0"/>
                </a:spcBef>
              </a:pPr>
              <a:t>4</a:t>
            </a:fld>
            <a:endParaRPr lang="en-US" altLang="en-US" smtClean="0"/>
          </a:p>
        </p:txBody>
      </p:sp>
    </p:spTree>
    <p:extLst>
      <p:ext uri="{BB962C8B-B14F-4D97-AF65-F5344CB8AC3E}">
        <p14:creationId xmlns:p14="http://schemas.microsoft.com/office/powerpoint/2010/main" val="1115422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4148"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03F96FA3-1A08-4830-B7CB-7E243EC998A6}" type="datetime1">
              <a:rPr lang="en-US" smtClean="0"/>
              <a:pPr fontAlgn="base">
                <a:spcBef>
                  <a:spcPct val="0"/>
                </a:spcBef>
                <a:spcAft>
                  <a:spcPct val="0"/>
                </a:spcAft>
                <a:defRPr/>
              </a:pPr>
              <a:t>2/17/2023</a:t>
            </a:fld>
            <a:endParaRPr lang="en-US" smtClean="0"/>
          </a:p>
        </p:txBody>
      </p:sp>
      <p:sp>
        <p:nvSpPr>
          <p:cNvPr id="134149"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CDA3100</a:t>
            </a:r>
          </a:p>
        </p:txBody>
      </p:sp>
      <p:sp>
        <p:nvSpPr>
          <p:cNvPr id="399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B2C85F-F163-44DF-A247-0270C66DCEE5}" type="slidenum">
              <a:rPr lang="en-US" altLang="en-US" smtClean="0"/>
              <a:pPr>
                <a:spcBef>
                  <a:spcPct val="0"/>
                </a:spcBef>
              </a:pPr>
              <a:t>5</a:t>
            </a:fld>
            <a:endParaRPr lang="en-US" altLang="en-US" smtClean="0"/>
          </a:p>
        </p:txBody>
      </p:sp>
    </p:spTree>
    <p:extLst>
      <p:ext uri="{BB962C8B-B14F-4D97-AF65-F5344CB8AC3E}">
        <p14:creationId xmlns:p14="http://schemas.microsoft.com/office/powerpoint/2010/main" val="297969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5172"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3F8D91B6-950C-4062-BD1F-F97BFFE2D128}" type="datetime1">
              <a:rPr lang="en-US" smtClean="0"/>
              <a:pPr fontAlgn="base">
                <a:spcBef>
                  <a:spcPct val="0"/>
                </a:spcBef>
                <a:spcAft>
                  <a:spcPct val="0"/>
                </a:spcAft>
                <a:defRPr/>
              </a:pPr>
              <a:t>2/17/2023</a:t>
            </a:fld>
            <a:endParaRPr lang="en-US" smtClean="0"/>
          </a:p>
        </p:txBody>
      </p:sp>
      <p:sp>
        <p:nvSpPr>
          <p:cNvPr id="13517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CDA3100</a:t>
            </a:r>
          </a:p>
        </p:txBody>
      </p:sp>
      <p:sp>
        <p:nvSpPr>
          <p:cNvPr id="41990"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3F672E-46B7-4BD0-9B99-406411A1C02B}" type="slidenum">
              <a:rPr lang="en-US" altLang="en-US" smtClean="0"/>
              <a:pPr>
                <a:spcBef>
                  <a:spcPct val="0"/>
                </a:spcBef>
              </a:pPr>
              <a:t>6</a:t>
            </a:fld>
            <a:endParaRPr lang="en-US" altLang="en-US" smtClean="0"/>
          </a:p>
        </p:txBody>
      </p:sp>
    </p:spTree>
    <p:extLst>
      <p:ext uri="{BB962C8B-B14F-4D97-AF65-F5344CB8AC3E}">
        <p14:creationId xmlns:p14="http://schemas.microsoft.com/office/powerpoint/2010/main" val="2038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6196"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8C419C3B-CA3D-4A49-A981-0BAC02EB76BA}" type="datetime1">
              <a:rPr lang="en-US" smtClean="0"/>
              <a:pPr fontAlgn="base">
                <a:spcBef>
                  <a:spcPct val="0"/>
                </a:spcBef>
                <a:spcAft>
                  <a:spcPct val="0"/>
                </a:spcAft>
                <a:defRPr/>
              </a:pPr>
              <a:t>2/17/2023</a:t>
            </a:fld>
            <a:endParaRPr lang="en-US" smtClean="0"/>
          </a:p>
        </p:txBody>
      </p:sp>
      <p:sp>
        <p:nvSpPr>
          <p:cNvPr id="136197"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CDA3100</a:t>
            </a:r>
          </a:p>
        </p:txBody>
      </p:sp>
      <p:sp>
        <p:nvSpPr>
          <p:cNvPr id="44038"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275506-FF6F-4B73-9802-7C68DEB0A2D2}" type="slidenum">
              <a:rPr lang="en-US" altLang="en-US" smtClean="0"/>
              <a:pPr>
                <a:spcBef>
                  <a:spcPct val="0"/>
                </a:spcBef>
              </a:pPr>
              <a:t>7</a:t>
            </a:fld>
            <a:endParaRPr lang="en-US" altLang="en-US" smtClean="0"/>
          </a:p>
        </p:txBody>
      </p:sp>
    </p:spTree>
    <p:extLst>
      <p:ext uri="{BB962C8B-B14F-4D97-AF65-F5344CB8AC3E}">
        <p14:creationId xmlns:p14="http://schemas.microsoft.com/office/powerpoint/2010/main" val="328781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4"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28FB74B-1D9A-41F4-B27B-BD15CCED3056}" type="datetime1">
              <a:rPr lang="en-US" altLang="en-US" smtClean="0"/>
              <a:pPr fontAlgn="base">
                <a:spcBef>
                  <a:spcPct val="0"/>
                </a:spcBef>
                <a:spcAft>
                  <a:spcPct val="0"/>
                </a:spcAft>
              </a:pPr>
              <a:t>2/17/2023</a:t>
            </a:fld>
            <a:endParaRPr lang="en-US" altLang="en-US" smtClean="0"/>
          </a:p>
        </p:txBody>
      </p:sp>
      <p:sp>
        <p:nvSpPr>
          <p:cNvPr id="512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mtClean="0"/>
              <a:t>CDA3100</a:t>
            </a:r>
          </a:p>
        </p:txBody>
      </p:sp>
      <p:sp>
        <p:nvSpPr>
          <p:cNvPr id="5126"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C7D5C5A-2AA7-486A-A057-44EC13B0B180}" type="slidenum">
              <a:rPr lang="en-US" altLang="en-US" smtClean="0"/>
              <a:pPr fontAlgn="base">
                <a:spcBef>
                  <a:spcPct val="0"/>
                </a:spcBef>
                <a:spcAft>
                  <a:spcPct val="0"/>
                </a:spcAft>
              </a:pPr>
              <a:t>10</a:t>
            </a:fld>
            <a:endParaRPr lang="en-US" altLang="en-US" smtClean="0"/>
          </a:p>
        </p:txBody>
      </p:sp>
    </p:spTree>
    <p:extLst>
      <p:ext uri="{BB962C8B-B14F-4D97-AF65-F5344CB8AC3E}">
        <p14:creationId xmlns:p14="http://schemas.microsoft.com/office/powerpoint/2010/main" val="3951147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992A1B6-EABC-42AF-9A07-7425B18F247D}" type="datetime1">
              <a:rPr lang="en-US" altLang="en-US" smtClean="0"/>
              <a:pPr fontAlgn="base">
                <a:spcBef>
                  <a:spcPct val="0"/>
                </a:spcBef>
                <a:spcAft>
                  <a:spcPct val="0"/>
                </a:spcAft>
              </a:pPr>
              <a:t>2/17/2023</a:t>
            </a:fld>
            <a:endParaRPr lang="en-US" altLang="en-US" smtClean="0"/>
          </a:p>
        </p:txBody>
      </p:sp>
      <p:sp>
        <p:nvSpPr>
          <p:cNvPr id="17413"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mtClean="0"/>
              <a:t>CDA3100</a:t>
            </a:r>
          </a:p>
        </p:txBody>
      </p:sp>
      <p:sp>
        <p:nvSpPr>
          <p:cNvPr id="17414"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0B5B159-C834-4D6B-9631-416529E21215}" type="slidenum">
              <a:rPr lang="en-US" altLang="en-US" smtClean="0"/>
              <a:pPr fontAlgn="base">
                <a:spcBef>
                  <a:spcPct val="0"/>
                </a:spcBef>
                <a:spcAft>
                  <a:spcPct val="0"/>
                </a:spcAft>
              </a:pPr>
              <a:t>23</a:t>
            </a:fld>
            <a:endParaRPr lang="en-US" altLang="en-US" smtClean="0"/>
          </a:p>
        </p:txBody>
      </p:sp>
    </p:spTree>
    <p:extLst>
      <p:ext uri="{BB962C8B-B14F-4D97-AF65-F5344CB8AC3E}">
        <p14:creationId xmlns:p14="http://schemas.microsoft.com/office/powerpoint/2010/main" val="166679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4540135-BDB9-4D4D-AE50-8581B66F0E5C}" type="datetime1">
              <a:rPr lang="en-US" altLang="en-US" smtClean="0"/>
              <a:pPr fontAlgn="base">
                <a:spcBef>
                  <a:spcPct val="0"/>
                </a:spcBef>
                <a:spcAft>
                  <a:spcPct val="0"/>
                </a:spcAft>
              </a:pPr>
              <a:t>2/17/2023</a:t>
            </a:fld>
            <a:endParaRPr lang="en-US" altLang="en-US" smtClean="0"/>
          </a:p>
        </p:txBody>
      </p:sp>
      <p:sp>
        <p:nvSpPr>
          <p:cNvPr id="2150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mtClean="0"/>
              <a:t>CDA3100</a:t>
            </a:r>
          </a:p>
        </p:txBody>
      </p:sp>
      <p:sp>
        <p:nvSpPr>
          <p:cNvPr id="21510"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B083F13-1ADC-4156-BEE0-59851F4F133A}" type="slidenum">
              <a:rPr lang="en-US" altLang="en-US" smtClean="0"/>
              <a:pPr fontAlgn="base">
                <a:spcBef>
                  <a:spcPct val="0"/>
                </a:spcBef>
                <a:spcAft>
                  <a:spcPct val="0"/>
                </a:spcAft>
              </a:pPr>
              <a:t>26</a:t>
            </a:fld>
            <a:endParaRPr lang="en-US" altLang="en-US" smtClean="0"/>
          </a:p>
        </p:txBody>
      </p:sp>
    </p:spTree>
    <p:extLst>
      <p:ext uri="{BB962C8B-B14F-4D97-AF65-F5344CB8AC3E}">
        <p14:creationId xmlns:p14="http://schemas.microsoft.com/office/powerpoint/2010/main" val="23005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6" name="Slide Number Placeholder 5"/>
          <p:cNvSpPr>
            <a:spLocks noGrp="1"/>
          </p:cNvSpPr>
          <p:nvPr>
            <p:ph type="sldNum" sz="quarter" idx="12"/>
          </p:nvPr>
        </p:nvSpPr>
        <p:spPr/>
        <p:txBody>
          <a:bodyPr/>
          <a:lstStyle>
            <a:lvl1pPr>
              <a:defRPr/>
            </a:lvl1pPr>
          </a:lstStyle>
          <a:p>
            <a:pPr>
              <a:defRPr/>
            </a:pPr>
            <a:fld id="{6FB66896-6509-4CC3-A006-CE63D7372453}" type="slidenum">
              <a:rPr lang="en-US"/>
              <a:pPr>
                <a:defRPr/>
              </a:pPr>
              <a:t>‹#›</a:t>
            </a:fld>
            <a:endParaRPr lang="en-US"/>
          </a:p>
        </p:txBody>
      </p:sp>
    </p:spTree>
    <p:extLst>
      <p:ext uri="{BB962C8B-B14F-4D97-AF65-F5344CB8AC3E}">
        <p14:creationId xmlns:p14="http://schemas.microsoft.com/office/powerpoint/2010/main" val="26806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6" name="Slide Number Placeholder 5"/>
          <p:cNvSpPr>
            <a:spLocks noGrp="1"/>
          </p:cNvSpPr>
          <p:nvPr>
            <p:ph type="sldNum" sz="quarter" idx="12"/>
          </p:nvPr>
        </p:nvSpPr>
        <p:spPr/>
        <p:txBody>
          <a:bodyPr/>
          <a:lstStyle>
            <a:lvl1pPr>
              <a:defRPr/>
            </a:lvl1pPr>
          </a:lstStyle>
          <a:p>
            <a:pPr>
              <a:defRPr/>
            </a:pPr>
            <a:fld id="{0704B902-F2C2-4712-B91F-2F4807DB0975}" type="slidenum">
              <a:rPr lang="en-US"/>
              <a:pPr>
                <a:defRPr/>
              </a:pPr>
              <a:t>‹#›</a:t>
            </a:fld>
            <a:endParaRPr lang="en-US"/>
          </a:p>
        </p:txBody>
      </p:sp>
    </p:spTree>
    <p:extLst>
      <p:ext uri="{BB962C8B-B14F-4D97-AF65-F5344CB8AC3E}">
        <p14:creationId xmlns:p14="http://schemas.microsoft.com/office/powerpoint/2010/main" val="16087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6" name="Slide Number Placeholder 5"/>
          <p:cNvSpPr>
            <a:spLocks noGrp="1"/>
          </p:cNvSpPr>
          <p:nvPr>
            <p:ph type="sldNum" sz="quarter" idx="12"/>
          </p:nvPr>
        </p:nvSpPr>
        <p:spPr/>
        <p:txBody>
          <a:bodyPr/>
          <a:lstStyle>
            <a:lvl1pPr>
              <a:defRPr/>
            </a:lvl1pPr>
          </a:lstStyle>
          <a:p>
            <a:pPr>
              <a:defRPr/>
            </a:pPr>
            <a:fld id="{F3D0A219-4CBE-409B-8317-8F3EF0C58B51}" type="slidenum">
              <a:rPr lang="en-US"/>
              <a:pPr>
                <a:defRPr/>
              </a:pPr>
              <a:t>‹#›</a:t>
            </a:fld>
            <a:endParaRPr lang="en-US"/>
          </a:p>
        </p:txBody>
      </p:sp>
    </p:spTree>
    <p:extLst>
      <p:ext uri="{BB962C8B-B14F-4D97-AF65-F5344CB8AC3E}">
        <p14:creationId xmlns:p14="http://schemas.microsoft.com/office/powerpoint/2010/main" val="271973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6" name="Slide Number Placeholder 5"/>
          <p:cNvSpPr>
            <a:spLocks noGrp="1"/>
          </p:cNvSpPr>
          <p:nvPr>
            <p:ph type="sldNum" sz="quarter" idx="12"/>
          </p:nvPr>
        </p:nvSpPr>
        <p:spPr/>
        <p:txBody>
          <a:bodyPr/>
          <a:lstStyle>
            <a:lvl1pPr>
              <a:defRPr/>
            </a:lvl1pPr>
          </a:lstStyle>
          <a:p>
            <a:pPr>
              <a:defRPr/>
            </a:pPr>
            <a:fld id="{C76960F3-B1C6-4614-AC62-B2440AEFE03C}" type="slidenum">
              <a:rPr lang="en-US"/>
              <a:pPr>
                <a:defRPr/>
              </a:pPr>
              <a:t>‹#›</a:t>
            </a:fld>
            <a:endParaRPr lang="en-US"/>
          </a:p>
        </p:txBody>
      </p:sp>
    </p:spTree>
    <p:extLst>
      <p:ext uri="{BB962C8B-B14F-4D97-AF65-F5344CB8AC3E}">
        <p14:creationId xmlns:p14="http://schemas.microsoft.com/office/powerpoint/2010/main" val="183508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6" name="Slide Number Placeholder 5"/>
          <p:cNvSpPr>
            <a:spLocks noGrp="1"/>
          </p:cNvSpPr>
          <p:nvPr>
            <p:ph type="sldNum" sz="quarter" idx="12"/>
          </p:nvPr>
        </p:nvSpPr>
        <p:spPr/>
        <p:txBody>
          <a:bodyPr/>
          <a:lstStyle>
            <a:lvl1pPr>
              <a:defRPr/>
            </a:lvl1pPr>
          </a:lstStyle>
          <a:p>
            <a:pPr>
              <a:defRPr/>
            </a:pPr>
            <a:fld id="{5E4BC5E0-51D7-4E0C-9D3E-97931A3AFA3A}" type="slidenum">
              <a:rPr lang="en-US"/>
              <a:pPr>
                <a:defRPr/>
              </a:pPr>
              <a:t>‹#›</a:t>
            </a:fld>
            <a:endParaRPr lang="en-US"/>
          </a:p>
        </p:txBody>
      </p:sp>
    </p:spTree>
    <p:extLst>
      <p:ext uri="{BB962C8B-B14F-4D97-AF65-F5344CB8AC3E}">
        <p14:creationId xmlns:p14="http://schemas.microsoft.com/office/powerpoint/2010/main" val="332086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7" name="Slide Number Placeholder 5"/>
          <p:cNvSpPr>
            <a:spLocks noGrp="1"/>
          </p:cNvSpPr>
          <p:nvPr>
            <p:ph type="sldNum" sz="quarter" idx="12"/>
          </p:nvPr>
        </p:nvSpPr>
        <p:spPr/>
        <p:txBody>
          <a:bodyPr/>
          <a:lstStyle>
            <a:lvl1pPr>
              <a:defRPr/>
            </a:lvl1pPr>
          </a:lstStyle>
          <a:p>
            <a:pPr>
              <a:defRPr/>
            </a:pPr>
            <a:fld id="{22883A59-BACC-4D79-97CD-1E80EE9F4D70}" type="slidenum">
              <a:rPr lang="en-US"/>
              <a:pPr>
                <a:defRPr/>
              </a:pPr>
              <a:t>‹#›</a:t>
            </a:fld>
            <a:endParaRPr lang="en-US"/>
          </a:p>
        </p:txBody>
      </p:sp>
    </p:spTree>
    <p:extLst>
      <p:ext uri="{BB962C8B-B14F-4D97-AF65-F5344CB8AC3E}">
        <p14:creationId xmlns:p14="http://schemas.microsoft.com/office/powerpoint/2010/main" val="75412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9" name="Slide Number Placeholder 5"/>
          <p:cNvSpPr>
            <a:spLocks noGrp="1"/>
          </p:cNvSpPr>
          <p:nvPr>
            <p:ph type="sldNum" sz="quarter" idx="12"/>
          </p:nvPr>
        </p:nvSpPr>
        <p:spPr/>
        <p:txBody>
          <a:bodyPr/>
          <a:lstStyle>
            <a:lvl1pPr>
              <a:defRPr/>
            </a:lvl1pPr>
          </a:lstStyle>
          <a:p>
            <a:pPr>
              <a:defRPr/>
            </a:pPr>
            <a:fld id="{FEA8CDED-04C1-4F9A-8E20-6C80C444AD83}" type="slidenum">
              <a:rPr lang="en-US"/>
              <a:pPr>
                <a:defRPr/>
              </a:pPr>
              <a:t>‹#›</a:t>
            </a:fld>
            <a:endParaRPr lang="en-US"/>
          </a:p>
        </p:txBody>
      </p:sp>
    </p:spTree>
    <p:extLst>
      <p:ext uri="{BB962C8B-B14F-4D97-AF65-F5344CB8AC3E}">
        <p14:creationId xmlns:p14="http://schemas.microsoft.com/office/powerpoint/2010/main" val="416733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5" name="Slide Number Placeholder 5"/>
          <p:cNvSpPr>
            <a:spLocks noGrp="1"/>
          </p:cNvSpPr>
          <p:nvPr>
            <p:ph type="sldNum" sz="quarter" idx="12"/>
          </p:nvPr>
        </p:nvSpPr>
        <p:spPr/>
        <p:txBody>
          <a:bodyPr/>
          <a:lstStyle>
            <a:lvl1pPr>
              <a:defRPr/>
            </a:lvl1pPr>
          </a:lstStyle>
          <a:p>
            <a:pPr>
              <a:defRPr/>
            </a:pPr>
            <a:fld id="{8ABCB9A8-EB7C-4D25-862E-D03D59D85510}" type="slidenum">
              <a:rPr lang="en-US"/>
              <a:pPr>
                <a:defRPr/>
              </a:pPr>
              <a:t>‹#›</a:t>
            </a:fld>
            <a:endParaRPr lang="en-US"/>
          </a:p>
        </p:txBody>
      </p:sp>
    </p:spTree>
    <p:extLst>
      <p:ext uri="{BB962C8B-B14F-4D97-AF65-F5344CB8AC3E}">
        <p14:creationId xmlns:p14="http://schemas.microsoft.com/office/powerpoint/2010/main" val="164948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4" name="Slide Number Placeholder 5"/>
          <p:cNvSpPr>
            <a:spLocks noGrp="1"/>
          </p:cNvSpPr>
          <p:nvPr>
            <p:ph type="sldNum" sz="quarter" idx="12"/>
          </p:nvPr>
        </p:nvSpPr>
        <p:spPr/>
        <p:txBody>
          <a:bodyPr/>
          <a:lstStyle>
            <a:lvl1pPr>
              <a:defRPr/>
            </a:lvl1pPr>
          </a:lstStyle>
          <a:p>
            <a:pPr>
              <a:defRPr/>
            </a:pPr>
            <a:fld id="{939A772B-55B9-4EF7-9DD4-4710C646E2FD}" type="slidenum">
              <a:rPr lang="en-US"/>
              <a:pPr>
                <a:defRPr/>
              </a:pPr>
              <a:t>‹#›</a:t>
            </a:fld>
            <a:endParaRPr lang="en-US"/>
          </a:p>
        </p:txBody>
      </p:sp>
    </p:spTree>
    <p:extLst>
      <p:ext uri="{BB962C8B-B14F-4D97-AF65-F5344CB8AC3E}">
        <p14:creationId xmlns:p14="http://schemas.microsoft.com/office/powerpoint/2010/main" val="65684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7" name="Slide Number Placeholder 5"/>
          <p:cNvSpPr>
            <a:spLocks noGrp="1"/>
          </p:cNvSpPr>
          <p:nvPr>
            <p:ph type="sldNum" sz="quarter" idx="12"/>
          </p:nvPr>
        </p:nvSpPr>
        <p:spPr/>
        <p:txBody>
          <a:bodyPr/>
          <a:lstStyle>
            <a:lvl1pPr>
              <a:defRPr/>
            </a:lvl1pPr>
          </a:lstStyle>
          <a:p>
            <a:pPr>
              <a:defRPr/>
            </a:pPr>
            <a:fld id="{5683A71C-0890-4D8C-BD65-A7C5EAE454BE}" type="slidenum">
              <a:rPr lang="en-US"/>
              <a:pPr>
                <a:defRPr/>
              </a:pPr>
              <a:t>‹#›</a:t>
            </a:fld>
            <a:endParaRPr lang="en-US"/>
          </a:p>
        </p:txBody>
      </p:sp>
    </p:spTree>
    <p:extLst>
      <p:ext uri="{BB962C8B-B14F-4D97-AF65-F5344CB8AC3E}">
        <p14:creationId xmlns:p14="http://schemas.microsoft.com/office/powerpoint/2010/main" val="58376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2/17/2023</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Dr. Shahram Taheri</a:t>
            </a:r>
            <a:endParaRPr lang="en-US"/>
          </a:p>
        </p:txBody>
      </p:sp>
      <p:sp>
        <p:nvSpPr>
          <p:cNvPr id="7" name="Slide Number Placeholder 5"/>
          <p:cNvSpPr>
            <a:spLocks noGrp="1"/>
          </p:cNvSpPr>
          <p:nvPr>
            <p:ph type="sldNum" sz="quarter" idx="12"/>
          </p:nvPr>
        </p:nvSpPr>
        <p:spPr/>
        <p:txBody>
          <a:bodyPr/>
          <a:lstStyle>
            <a:lvl1pPr>
              <a:defRPr/>
            </a:lvl1pPr>
          </a:lstStyle>
          <a:p>
            <a:pPr>
              <a:defRPr/>
            </a:pPr>
            <a:fld id="{0F6BBF0D-506F-481F-B3E6-67F12FF18A5F}" type="slidenum">
              <a:rPr lang="en-US"/>
              <a:pPr>
                <a:defRPr/>
              </a:pPr>
              <a:t>‹#›</a:t>
            </a:fld>
            <a:endParaRPr lang="en-US"/>
          </a:p>
        </p:txBody>
      </p:sp>
    </p:spTree>
    <p:extLst>
      <p:ext uri="{BB962C8B-B14F-4D97-AF65-F5344CB8AC3E}">
        <p14:creationId xmlns:p14="http://schemas.microsoft.com/office/powerpoint/2010/main" val="167683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r>
              <a:rPr lang="en-US" smtClean="0"/>
              <a:t>2/17/2023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smtClean="0"/>
              <a:t>Dr. Shahram Taheri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0EAD03A-7A6A-4F06-9341-5E19A8F8B2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ath.ualberta.ca/~runde/joke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dirty="0" smtClean="0"/>
              <a:t>Number Representation</a:t>
            </a:r>
          </a:p>
        </p:txBody>
      </p:sp>
      <p:sp>
        <p:nvSpPr>
          <p:cNvPr id="3075" name="Subtitle 2"/>
          <p:cNvSpPr>
            <a:spLocks noGrp="1"/>
          </p:cNvSpPr>
          <p:nvPr>
            <p:ph type="subTitle" idx="1"/>
          </p:nvPr>
        </p:nvSpPr>
        <p:spPr/>
        <p:txBody>
          <a:bodyPr/>
          <a:lstStyle/>
          <a:p>
            <a:pPr eaLnBrk="1" hangingPunct="1"/>
            <a:r>
              <a:rPr lang="en-US" altLang="en-US" dirty="0" smtClean="0"/>
              <a:t>Prepared by</a:t>
            </a:r>
          </a:p>
          <a:p>
            <a:pPr eaLnBrk="1" hangingPunct="1"/>
            <a:r>
              <a:rPr lang="en-US" altLang="en-US" dirty="0" smtClean="0"/>
              <a:t>Dr. Shahram Taheri</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p:txBody>
          <a:bodyPr/>
          <a:lstStyle/>
          <a:p>
            <a:pPr>
              <a:defRPr/>
            </a:pPr>
            <a:r>
              <a:rPr lang="en-US" smtClean="0"/>
              <a:t>2/17/2023</a:t>
            </a:r>
            <a:endParaRPr lang="en-US" dirty="0"/>
          </a:p>
        </p:txBody>
      </p:sp>
      <p:sp>
        <p:nvSpPr>
          <p:cNvPr id="19459" name="Footer Placeholder 4"/>
          <p:cNvSpPr>
            <a:spLocks noGrp="1"/>
          </p:cNvSpPr>
          <p:nvPr>
            <p:ph type="ftr" sz="quarter" idx="11"/>
          </p:nvPr>
        </p:nvSpPr>
        <p:spPr/>
        <p:txBody>
          <a:bodyPr/>
          <a:lstStyle/>
          <a:p>
            <a:pPr>
              <a:defRPr/>
            </a:pPr>
            <a:r>
              <a:rPr lang="en-US" smtClean="0"/>
              <a:t>Dr. Shahram Taheri</a:t>
            </a:r>
            <a:endParaRPr lang="en-US"/>
          </a:p>
        </p:txBody>
      </p:sp>
      <p:sp>
        <p:nvSpPr>
          <p:cNvPr id="41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CF764B64-BEA9-430F-ABFA-D0356F837987}" type="slidenum">
              <a:rPr lang="en-US" altLang="en-US" sz="1200" smtClean="0">
                <a:solidFill>
                  <a:srgbClr val="898989"/>
                </a:solidFill>
              </a:rPr>
              <a:pPr fontAlgn="base">
                <a:lnSpc>
                  <a:spcPct val="100000"/>
                </a:lnSpc>
                <a:spcBef>
                  <a:spcPct val="0"/>
                </a:spcBef>
                <a:spcAft>
                  <a:spcPct val="0"/>
                </a:spcAft>
                <a:buFontTx/>
                <a:buNone/>
              </a:pPr>
              <a:t>10</a:t>
            </a:fld>
            <a:endParaRPr lang="en-US" altLang="en-US" sz="1200" smtClean="0">
              <a:solidFill>
                <a:srgbClr val="898989"/>
              </a:solidFill>
            </a:endParaRPr>
          </a:p>
        </p:txBody>
      </p:sp>
      <p:sp>
        <p:nvSpPr>
          <p:cNvPr id="4101" name="Rectangle 2"/>
          <p:cNvSpPr>
            <a:spLocks noGrp="1" noChangeArrowheads="1"/>
          </p:cNvSpPr>
          <p:nvPr>
            <p:ph type="title"/>
          </p:nvPr>
        </p:nvSpPr>
        <p:spPr/>
        <p:txBody>
          <a:bodyPr/>
          <a:lstStyle/>
          <a:p>
            <a:pPr eaLnBrk="1" hangingPunct="1"/>
            <a:r>
              <a:rPr lang="en-US" altLang="en-US" sz="4000" smtClean="0"/>
              <a:t>Conversion between Representations</a:t>
            </a:r>
          </a:p>
        </p:txBody>
      </p:sp>
      <p:sp>
        <p:nvSpPr>
          <p:cNvPr id="4102" name="Rectangle 3"/>
          <p:cNvSpPr>
            <a:spLocks noGrp="1" noChangeArrowheads="1"/>
          </p:cNvSpPr>
          <p:nvPr>
            <p:ph type="body" idx="1"/>
          </p:nvPr>
        </p:nvSpPr>
        <p:spPr/>
        <p:txBody>
          <a:bodyPr/>
          <a:lstStyle/>
          <a:p>
            <a:pPr eaLnBrk="1" hangingPunct="1"/>
            <a:r>
              <a:rPr lang="en-US" altLang="en-US" smtClean="0"/>
              <a:t>Now we can represent a quantity in different number representations</a:t>
            </a:r>
          </a:p>
          <a:p>
            <a:pPr lvl="1" eaLnBrk="1" hangingPunct="1"/>
            <a:r>
              <a:rPr lang="en-US" altLang="en-US" smtClean="0"/>
              <a:t>How can we convert a decimal number to binary?</a:t>
            </a:r>
          </a:p>
          <a:p>
            <a:pPr lvl="1" eaLnBrk="1" hangingPunct="1"/>
            <a:r>
              <a:rPr lang="en-US" altLang="en-US" smtClean="0"/>
              <a:t>How can we then convert a binary number to a decimal one?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mtClean="0"/>
              <a:t>Conversion From Binary to Decimal</a:t>
            </a:r>
          </a:p>
        </p:txBody>
      </p:sp>
      <p:sp>
        <p:nvSpPr>
          <p:cNvPr id="6147" name="Content Placeholder 2"/>
          <p:cNvSpPr>
            <a:spLocks noGrp="1"/>
          </p:cNvSpPr>
          <p:nvPr>
            <p:ph idx="1"/>
          </p:nvPr>
        </p:nvSpPr>
        <p:spPr/>
        <p:txBody>
          <a:bodyPr/>
          <a:lstStyle/>
          <a:p>
            <a:pPr eaLnBrk="1" hangingPunct="1"/>
            <a:r>
              <a:rPr lang="en-US" altLang="en-US" smtClean="0"/>
              <a:t>Converting from binary to decimal. This conversion is based on the formula:</a:t>
            </a:r>
          </a:p>
          <a:p>
            <a:pPr eaLnBrk="1" hangingPunct="1">
              <a:buFont typeface="Arial" panose="020B0604020202020204" pitchFamily="34" charset="0"/>
              <a:buNone/>
            </a:pPr>
            <a:r>
              <a:rPr lang="en-US" altLang="en-US" i="1" smtClean="0">
                <a:latin typeface="Times New Roman" panose="02020603050405020304" pitchFamily="18" charset="0"/>
                <a:cs typeface="Times New Roman" panose="02020603050405020304" pitchFamily="18" charset="0"/>
              </a:rPr>
              <a:t>	d = d</a:t>
            </a:r>
            <a:r>
              <a:rPr lang="en-US" altLang="en-US" i="1" baseline="-25000" smtClean="0">
                <a:latin typeface="Times New Roman" panose="02020603050405020304" pitchFamily="18" charset="0"/>
                <a:cs typeface="Times New Roman" panose="02020603050405020304" pitchFamily="18" charset="0"/>
              </a:rPr>
              <a:t>n-1</a:t>
            </a:r>
            <a:r>
              <a:rPr lang="en-US" altLang="en-US" i="1" smtClean="0">
                <a:latin typeface="Times New Roman" panose="02020603050405020304" pitchFamily="18" charset="0"/>
                <a:cs typeface="Times New Roman" panose="02020603050405020304" pitchFamily="18" charset="0"/>
              </a:rPr>
              <a:t>2</a:t>
            </a:r>
            <a:r>
              <a:rPr lang="en-US" altLang="en-US" i="1" baseline="30000" smtClean="0">
                <a:latin typeface="Times New Roman" panose="02020603050405020304" pitchFamily="18" charset="0"/>
                <a:cs typeface="Times New Roman" panose="02020603050405020304" pitchFamily="18" charset="0"/>
              </a:rPr>
              <a:t>n-1 </a:t>
            </a:r>
            <a:r>
              <a:rPr lang="en-US" altLang="en-US" i="1" smtClean="0">
                <a:latin typeface="Times New Roman" panose="02020603050405020304" pitchFamily="18" charset="0"/>
                <a:cs typeface="Times New Roman" panose="02020603050405020304" pitchFamily="18" charset="0"/>
              </a:rPr>
              <a:t>+ d</a:t>
            </a:r>
            <a:r>
              <a:rPr lang="en-US" altLang="en-US" i="1" baseline="-25000" smtClean="0">
                <a:latin typeface="Times New Roman" panose="02020603050405020304" pitchFamily="18" charset="0"/>
                <a:cs typeface="Times New Roman" panose="02020603050405020304" pitchFamily="18" charset="0"/>
              </a:rPr>
              <a:t>n-2</a:t>
            </a:r>
            <a:r>
              <a:rPr lang="en-US" altLang="en-US" i="1" smtClean="0">
                <a:latin typeface="Times New Roman" panose="02020603050405020304" pitchFamily="18" charset="0"/>
                <a:cs typeface="Times New Roman" panose="02020603050405020304" pitchFamily="18" charset="0"/>
              </a:rPr>
              <a:t>2</a:t>
            </a:r>
            <a:r>
              <a:rPr lang="en-US" altLang="en-US" i="1" baseline="30000" smtClean="0">
                <a:latin typeface="Times New Roman" panose="02020603050405020304" pitchFamily="18" charset="0"/>
                <a:cs typeface="Times New Roman" panose="02020603050405020304" pitchFamily="18" charset="0"/>
              </a:rPr>
              <a:t>n-2</a:t>
            </a:r>
            <a:r>
              <a:rPr lang="en-US" altLang="en-US" i="1" smtClean="0">
                <a:latin typeface="Times New Roman" panose="02020603050405020304" pitchFamily="18" charset="0"/>
                <a:cs typeface="Times New Roman" panose="02020603050405020304" pitchFamily="18" charset="0"/>
              </a:rPr>
              <a:t> +…+ d</a:t>
            </a:r>
            <a:r>
              <a:rPr lang="en-US" altLang="en-US" i="1" baseline="-25000" smtClean="0">
                <a:latin typeface="Times New Roman" panose="02020603050405020304" pitchFamily="18" charset="0"/>
                <a:cs typeface="Times New Roman" panose="02020603050405020304" pitchFamily="18" charset="0"/>
              </a:rPr>
              <a:t>2</a:t>
            </a:r>
            <a:r>
              <a:rPr lang="en-US" altLang="en-US" i="1" smtClean="0">
                <a:latin typeface="Times New Roman" panose="02020603050405020304" pitchFamily="18" charset="0"/>
                <a:cs typeface="Times New Roman" panose="02020603050405020304" pitchFamily="18" charset="0"/>
              </a:rPr>
              <a:t>2</a:t>
            </a:r>
            <a:r>
              <a:rPr lang="en-US" altLang="en-US" i="1" baseline="30000" smtClean="0">
                <a:latin typeface="Times New Roman" panose="02020603050405020304" pitchFamily="18" charset="0"/>
                <a:cs typeface="Times New Roman" panose="02020603050405020304" pitchFamily="18" charset="0"/>
              </a:rPr>
              <a:t>2</a:t>
            </a:r>
            <a:r>
              <a:rPr lang="en-US" altLang="en-US" i="1" smtClean="0">
                <a:latin typeface="Times New Roman" panose="02020603050405020304" pitchFamily="18" charset="0"/>
                <a:cs typeface="Times New Roman" panose="02020603050405020304" pitchFamily="18" charset="0"/>
              </a:rPr>
              <a:t> + d</a:t>
            </a:r>
            <a:r>
              <a:rPr lang="en-US" altLang="en-US" i="1" baseline="-25000" smtClean="0">
                <a:latin typeface="Times New Roman" panose="02020603050405020304" pitchFamily="18" charset="0"/>
                <a:cs typeface="Times New Roman" panose="02020603050405020304" pitchFamily="18" charset="0"/>
              </a:rPr>
              <a:t>1</a:t>
            </a:r>
            <a:r>
              <a:rPr lang="en-US" altLang="en-US" i="1" smtClean="0">
                <a:latin typeface="Times New Roman" panose="02020603050405020304" pitchFamily="18" charset="0"/>
                <a:cs typeface="Times New Roman" panose="02020603050405020304" pitchFamily="18" charset="0"/>
              </a:rPr>
              <a:t>2</a:t>
            </a:r>
            <a:r>
              <a:rPr lang="en-US" altLang="en-US" i="1" baseline="30000" smtClean="0">
                <a:latin typeface="Times New Roman" panose="02020603050405020304" pitchFamily="18" charset="0"/>
                <a:cs typeface="Times New Roman" panose="02020603050405020304" pitchFamily="18" charset="0"/>
              </a:rPr>
              <a:t>1 </a:t>
            </a:r>
            <a:r>
              <a:rPr lang="en-US" altLang="en-US" i="1" smtClean="0">
                <a:latin typeface="Times New Roman" panose="02020603050405020304" pitchFamily="18" charset="0"/>
                <a:cs typeface="Times New Roman" panose="02020603050405020304" pitchFamily="18" charset="0"/>
              </a:rPr>
              <a:t>+ d</a:t>
            </a:r>
            <a:r>
              <a:rPr lang="en-US" altLang="en-US" i="1" baseline="-25000" smtClean="0">
                <a:latin typeface="Times New Roman" panose="02020603050405020304" pitchFamily="18" charset="0"/>
                <a:cs typeface="Times New Roman" panose="02020603050405020304" pitchFamily="18" charset="0"/>
              </a:rPr>
              <a:t>0</a:t>
            </a:r>
            <a:r>
              <a:rPr lang="en-US" altLang="en-US" i="1" smtClean="0">
                <a:latin typeface="Times New Roman" panose="02020603050405020304" pitchFamily="18" charset="0"/>
                <a:cs typeface="Times New Roman" panose="02020603050405020304" pitchFamily="18" charset="0"/>
              </a:rPr>
              <a:t>2</a:t>
            </a:r>
            <a:r>
              <a:rPr lang="en-US" altLang="en-US" i="1" baseline="30000" smtClean="0">
                <a:latin typeface="Times New Roman" panose="02020603050405020304" pitchFamily="18" charset="0"/>
                <a:cs typeface="Times New Roman" panose="02020603050405020304" pitchFamily="18" charset="0"/>
              </a:rPr>
              <a:t>0</a:t>
            </a:r>
          </a:p>
          <a:p>
            <a:pPr eaLnBrk="1" hangingPunct="1">
              <a:buFont typeface="Arial" panose="020B0604020202020204" pitchFamily="34" charset="0"/>
              <a:buNone/>
            </a:pPr>
            <a:r>
              <a:rPr lang="en-US" altLang="en-US" smtClean="0"/>
              <a:t>	while remembering that the digits in the binary representation are the coefficients.</a:t>
            </a:r>
          </a:p>
          <a:p>
            <a:pPr eaLnBrk="1" hangingPunct="1"/>
            <a:r>
              <a:rPr lang="en-US" altLang="en-US" smtClean="0"/>
              <a:t>For example, given 101011</a:t>
            </a:r>
            <a:r>
              <a:rPr lang="en-US" altLang="en-US" baseline="-25000" smtClean="0"/>
              <a:t>two</a:t>
            </a:r>
            <a:r>
              <a:rPr lang="en-US" altLang="en-US" smtClean="0"/>
              <a:t>, in decimal, it is </a:t>
            </a:r>
          </a:p>
          <a:p>
            <a:pPr eaLnBrk="1" hangingPunct="1">
              <a:buFont typeface="Arial" panose="020B0604020202020204" pitchFamily="34" charset="0"/>
              <a:buNone/>
            </a:pPr>
            <a:r>
              <a:rPr lang="en-US" altLang="en-US" i="1" smtClean="0">
                <a:latin typeface="Times New Roman" panose="02020603050405020304" pitchFamily="18" charset="0"/>
                <a:cs typeface="Times New Roman" panose="02020603050405020304" pitchFamily="18" charset="0"/>
              </a:rPr>
              <a:t>	2</a:t>
            </a:r>
            <a:r>
              <a:rPr lang="en-US" altLang="en-US" i="1" baseline="30000" smtClean="0">
                <a:latin typeface="Times New Roman" panose="02020603050405020304" pitchFamily="18" charset="0"/>
                <a:cs typeface="Times New Roman" panose="02020603050405020304" pitchFamily="18" charset="0"/>
              </a:rPr>
              <a:t>5 </a:t>
            </a:r>
            <a:r>
              <a:rPr lang="en-US" altLang="en-US" i="1" smtClean="0">
                <a:latin typeface="Times New Roman" panose="02020603050405020304" pitchFamily="18" charset="0"/>
                <a:cs typeface="Times New Roman" panose="02020603050405020304" pitchFamily="18" charset="0"/>
              </a:rPr>
              <a:t>+ 2</a:t>
            </a:r>
            <a:r>
              <a:rPr lang="en-US" altLang="en-US" i="1" baseline="30000" smtClean="0">
                <a:latin typeface="Times New Roman" panose="02020603050405020304" pitchFamily="18" charset="0"/>
                <a:cs typeface="Times New Roman" panose="02020603050405020304" pitchFamily="18" charset="0"/>
              </a:rPr>
              <a:t>3</a:t>
            </a:r>
            <a:r>
              <a:rPr lang="en-US" altLang="en-US" i="1" smtClean="0">
                <a:latin typeface="Times New Roman" panose="02020603050405020304" pitchFamily="18" charset="0"/>
                <a:cs typeface="Times New Roman" panose="02020603050405020304" pitchFamily="18" charset="0"/>
              </a:rPr>
              <a:t> + 2</a:t>
            </a:r>
            <a:r>
              <a:rPr lang="en-US" altLang="en-US" i="1" baseline="30000" smtClean="0">
                <a:latin typeface="Times New Roman" panose="02020603050405020304" pitchFamily="18" charset="0"/>
                <a:cs typeface="Times New Roman" panose="02020603050405020304" pitchFamily="18" charset="0"/>
              </a:rPr>
              <a:t>1 </a:t>
            </a:r>
            <a:r>
              <a:rPr lang="en-US" altLang="en-US" i="1" smtClean="0">
                <a:latin typeface="Times New Roman" panose="02020603050405020304" pitchFamily="18" charset="0"/>
                <a:cs typeface="Times New Roman" panose="02020603050405020304" pitchFamily="18" charset="0"/>
              </a:rPr>
              <a:t>+ 2</a:t>
            </a:r>
            <a:r>
              <a:rPr lang="en-US" altLang="en-US" i="1" baseline="30000" smtClean="0">
                <a:latin typeface="Times New Roman" panose="02020603050405020304" pitchFamily="18" charset="0"/>
                <a:cs typeface="Times New Roman" panose="02020603050405020304" pitchFamily="18" charset="0"/>
              </a:rPr>
              <a:t>0 </a:t>
            </a:r>
            <a:r>
              <a:rPr lang="en-US" altLang="en-US" i="1" smtClean="0">
                <a:latin typeface="Times New Roman" panose="02020603050405020304" pitchFamily="18" charset="0"/>
                <a:cs typeface="Times New Roman" panose="02020603050405020304" pitchFamily="18" charset="0"/>
              </a:rPr>
              <a:t>= 43.</a:t>
            </a:r>
            <a:endParaRPr lang="en-US" altLang="en-US" smtClean="0"/>
          </a:p>
          <a:p>
            <a:pPr eaLnBrk="1" hangingPunct="1">
              <a:buFont typeface="Arial" panose="020B0604020202020204" pitchFamily="34" charset="0"/>
              <a:buNone/>
            </a:pPr>
            <a:endParaRPr lang="en-US" altLang="en-US"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mtClean="0"/>
              <a:t>Conversion From Decimal to Binary</a:t>
            </a:r>
          </a:p>
        </p:txBody>
      </p:sp>
      <p:sp>
        <p:nvSpPr>
          <p:cNvPr id="7171" name="Content Placeholder 2"/>
          <p:cNvSpPr>
            <a:spLocks noGrp="1"/>
          </p:cNvSpPr>
          <p:nvPr>
            <p:ph idx="1"/>
          </p:nvPr>
        </p:nvSpPr>
        <p:spPr/>
        <p:txBody>
          <a:bodyPr/>
          <a:lstStyle/>
          <a:p>
            <a:pPr eaLnBrk="1" hangingPunct="1"/>
            <a:r>
              <a:rPr lang="en-US" altLang="en-US" smtClean="0"/>
              <a:t>Converting from decimal to binary: </a:t>
            </a:r>
          </a:p>
          <a:p>
            <a:pPr lvl="1" eaLnBrk="1" hangingPunct="1"/>
            <a:r>
              <a:rPr lang="en-US" altLang="en-US" smtClean="0"/>
              <a:t>Repeatedly divide it by 2, until the quotient is 0.</a:t>
            </a:r>
          </a:p>
          <a:p>
            <a:pPr lvl="1" eaLnBrk="1" hangingPunct="1"/>
            <a:r>
              <a:rPr lang="en-US" altLang="en-US" smtClean="0"/>
              <a:t>Write down the remainder, the last remainder first. </a:t>
            </a:r>
          </a:p>
          <a:p>
            <a:pPr eaLnBrk="1" hangingPunct="1"/>
            <a:r>
              <a:rPr lang="en-US" altLang="en-US" smtClean="0"/>
              <a:t>Example: 11</a:t>
            </a:r>
            <a:r>
              <a:rPr lang="en-US" altLang="en-US" baseline="-25000" smtClean="0"/>
              <a:t>ten</a:t>
            </a:r>
            <a:r>
              <a:rPr lang="en-US" altLang="en-US" smtClean="0"/>
              <a:t> is 1011</a:t>
            </a:r>
            <a:r>
              <a:rPr lang="en-US" altLang="en-US" baseline="-25000" smtClean="0"/>
              <a:t>two</a:t>
            </a:r>
            <a:endParaRPr lang="en-US" altLang="en-US" smtClean="0"/>
          </a:p>
          <a:p>
            <a:pPr eaLnBrk="1" hangingPunct="1"/>
            <a:endParaRPr lang="en-US" altLang="en-US" smtClean="0"/>
          </a:p>
        </p:txBody>
      </p:sp>
      <p:graphicFrame>
        <p:nvGraphicFramePr>
          <p:cNvPr id="5" name="Table 4"/>
          <p:cNvGraphicFramePr>
            <a:graphicFrameLocks noGrp="1"/>
          </p:cNvGraphicFramePr>
          <p:nvPr/>
        </p:nvGraphicFramePr>
        <p:xfrm>
          <a:off x="2895600" y="4191000"/>
          <a:ext cx="6096000" cy="1857375"/>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anose="020F0502020204030204" pitchFamily="34" charset="0"/>
                          <a:cs typeface="Arial" panose="020B0604020202020204" pitchFamily="34" charset="0"/>
                        </a:rPr>
                        <a:t>Quotient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anose="020F0502020204030204" pitchFamily="34" charset="0"/>
                          <a:cs typeface="Arial" panose="020B0604020202020204" pitchFamily="34" charset="0"/>
                        </a:rPr>
                        <a:t>Remainder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t>Conversion From Decimal to Binary</a:t>
            </a:r>
          </a:p>
        </p:txBody>
      </p:sp>
      <p:sp>
        <p:nvSpPr>
          <p:cNvPr id="8195" name="Content Placeholder 2"/>
          <p:cNvSpPr>
            <a:spLocks noGrp="1"/>
          </p:cNvSpPr>
          <p:nvPr>
            <p:ph idx="1"/>
          </p:nvPr>
        </p:nvSpPr>
        <p:spPr/>
        <p:txBody>
          <a:bodyPr/>
          <a:lstStyle/>
          <a:p>
            <a:pPr eaLnBrk="1" hangingPunct="1"/>
            <a:r>
              <a:rPr lang="en-US" altLang="en-US" sz="2000" dirty="0" smtClean="0"/>
              <a:t>Why can a binary number be obtained by keeping on dividing it by 2, and why should the last remainder be the first bit?</a:t>
            </a:r>
          </a:p>
          <a:p>
            <a:pPr lvl="1" eaLnBrk="1" hangingPunct="1"/>
            <a:r>
              <a:rPr lang="en-US" altLang="en-US" sz="2000" dirty="0" smtClean="0"/>
              <a:t>The decimal number can be represented by the summation of the powers of 2: </a:t>
            </a:r>
          </a:p>
          <a:p>
            <a:pPr lvl="1" eaLnBrk="1" hangingPunct="1">
              <a:buFont typeface="Arial" panose="020B0604020202020204" pitchFamily="34" charset="0"/>
              <a:buNone/>
            </a:pPr>
            <a:r>
              <a:rPr lang="en-US" altLang="en-US" sz="2000" i="1" dirty="0" smtClean="0">
                <a:latin typeface="Times New Roman" panose="02020603050405020304" pitchFamily="18" charset="0"/>
                <a:cs typeface="Times New Roman" panose="02020603050405020304" pitchFamily="18" charset="0"/>
              </a:rPr>
              <a:t>	d = d</a:t>
            </a:r>
            <a:r>
              <a:rPr lang="en-US" altLang="en-US" sz="2000" i="1" baseline="-25000" dirty="0" smtClean="0">
                <a:latin typeface="Times New Roman" panose="02020603050405020304" pitchFamily="18" charset="0"/>
                <a:cs typeface="Times New Roman" panose="02020603050405020304" pitchFamily="18" charset="0"/>
              </a:rPr>
              <a:t>n-1</a:t>
            </a:r>
            <a:r>
              <a:rPr lang="en-US" altLang="en-US" sz="2000" i="1" dirty="0" smtClean="0">
                <a:latin typeface="Times New Roman" panose="02020603050405020304" pitchFamily="18" charset="0"/>
                <a:cs typeface="Times New Roman" panose="02020603050405020304" pitchFamily="18" charset="0"/>
              </a:rPr>
              <a:t>2</a:t>
            </a:r>
            <a:r>
              <a:rPr lang="en-US" altLang="en-US" sz="2000" i="1" baseline="30000" dirty="0" smtClean="0">
                <a:latin typeface="Times New Roman" panose="02020603050405020304" pitchFamily="18" charset="0"/>
                <a:cs typeface="Times New Roman" panose="02020603050405020304" pitchFamily="18" charset="0"/>
              </a:rPr>
              <a:t>n-1 </a:t>
            </a:r>
            <a:r>
              <a:rPr lang="en-US" altLang="en-US" sz="2000" i="1" dirty="0" smtClean="0">
                <a:latin typeface="Times New Roman" panose="02020603050405020304" pitchFamily="18" charset="0"/>
                <a:cs typeface="Times New Roman" panose="02020603050405020304" pitchFamily="18" charset="0"/>
              </a:rPr>
              <a:t>+ d</a:t>
            </a:r>
            <a:r>
              <a:rPr lang="en-US" altLang="en-US" sz="2000" i="1" baseline="-25000" dirty="0" smtClean="0">
                <a:latin typeface="Times New Roman" panose="02020603050405020304" pitchFamily="18" charset="0"/>
                <a:cs typeface="Times New Roman" panose="02020603050405020304" pitchFamily="18" charset="0"/>
              </a:rPr>
              <a:t>n-2</a:t>
            </a:r>
            <a:r>
              <a:rPr lang="en-US" altLang="en-US" sz="2000" i="1" dirty="0" smtClean="0">
                <a:latin typeface="Times New Roman" panose="02020603050405020304" pitchFamily="18" charset="0"/>
                <a:cs typeface="Times New Roman" panose="02020603050405020304" pitchFamily="18" charset="0"/>
              </a:rPr>
              <a:t>2</a:t>
            </a:r>
            <a:r>
              <a:rPr lang="en-US" altLang="en-US" sz="2000" i="1" baseline="30000" dirty="0" smtClean="0">
                <a:latin typeface="Times New Roman" panose="02020603050405020304" pitchFamily="18" charset="0"/>
                <a:cs typeface="Times New Roman" panose="02020603050405020304" pitchFamily="18" charset="0"/>
              </a:rPr>
              <a:t>n-2</a:t>
            </a:r>
            <a:r>
              <a:rPr lang="en-US" altLang="en-US" sz="2000" i="1" dirty="0" smtClean="0">
                <a:latin typeface="Times New Roman" panose="02020603050405020304" pitchFamily="18" charset="0"/>
                <a:cs typeface="Times New Roman" panose="02020603050405020304" pitchFamily="18" charset="0"/>
              </a:rPr>
              <a:t> +…+ d</a:t>
            </a:r>
            <a:r>
              <a:rPr lang="en-US" altLang="en-US" sz="2000" i="1" baseline="-25000" dirty="0" smtClean="0">
                <a:latin typeface="Times New Roman" panose="02020603050405020304" pitchFamily="18" charset="0"/>
                <a:cs typeface="Times New Roman" panose="02020603050405020304" pitchFamily="18" charset="0"/>
              </a:rPr>
              <a:t>2</a:t>
            </a:r>
            <a:r>
              <a:rPr lang="en-US" altLang="en-US" sz="2000" i="1" dirty="0" smtClean="0">
                <a:latin typeface="Times New Roman" panose="02020603050405020304" pitchFamily="18" charset="0"/>
                <a:cs typeface="Times New Roman" panose="02020603050405020304" pitchFamily="18" charset="0"/>
              </a:rPr>
              <a:t>2</a:t>
            </a:r>
            <a:r>
              <a:rPr lang="en-US" altLang="en-US" sz="2000" i="1" baseline="30000" dirty="0" smtClean="0">
                <a:latin typeface="Times New Roman" panose="02020603050405020304" pitchFamily="18" charset="0"/>
                <a:cs typeface="Times New Roman" panose="02020603050405020304" pitchFamily="18" charset="0"/>
              </a:rPr>
              <a:t>2</a:t>
            </a:r>
            <a:r>
              <a:rPr lang="en-US" altLang="en-US" sz="2000" i="1" dirty="0" smtClean="0">
                <a:latin typeface="Times New Roman" panose="02020603050405020304" pitchFamily="18" charset="0"/>
                <a:cs typeface="Times New Roman" panose="02020603050405020304" pitchFamily="18" charset="0"/>
              </a:rPr>
              <a:t> + d</a:t>
            </a:r>
            <a:r>
              <a:rPr lang="en-US" altLang="en-US" sz="2000" i="1" baseline="-25000" dirty="0" smtClean="0">
                <a:latin typeface="Times New Roman" panose="02020603050405020304" pitchFamily="18" charset="0"/>
                <a:cs typeface="Times New Roman" panose="02020603050405020304" pitchFamily="18" charset="0"/>
              </a:rPr>
              <a:t>1</a:t>
            </a:r>
            <a:r>
              <a:rPr lang="en-US" altLang="en-US" sz="2000" i="1" dirty="0" smtClean="0">
                <a:latin typeface="Times New Roman" panose="02020603050405020304" pitchFamily="18" charset="0"/>
                <a:cs typeface="Times New Roman" panose="02020603050405020304" pitchFamily="18" charset="0"/>
              </a:rPr>
              <a:t>2</a:t>
            </a:r>
            <a:r>
              <a:rPr lang="en-US" altLang="en-US" sz="2000" i="1" baseline="30000" dirty="0" smtClean="0">
                <a:latin typeface="Times New Roman" panose="02020603050405020304" pitchFamily="18" charset="0"/>
                <a:cs typeface="Times New Roman" panose="02020603050405020304" pitchFamily="18" charset="0"/>
              </a:rPr>
              <a:t>1 </a:t>
            </a:r>
            <a:r>
              <a:rPr lang="en-US" altLang="en-US" sz="2000" i="1" dirty="0" smtClean="0">
                <a:latin typeface="Times New Roman" panose="02020603050405020304" pitchFamily="18" charset="0"/>
                <a:cs typeface="Times New Roman" panose="02020603050405020304" pitchFamily="18" charset="0"/>
              </a:rPr>
              <a:t>+ d</a:t>
            </a:r>
            <a:r>
              <a:rPr lang="en-US" altLang="en-US" sz="2000" i="1" baseline="-25000" dirty="0" smtClean="0">
                <a:latin typeface="Times New Roman" panose="02020603050405020304" pitchFamily="18" charset="0"/>
                <a:cs typeface="Times New Roman" panose="02020603050405020304" pitchFamily="18" charset="0"/>
              </a:rPr>
              <a:t>0</a:t>
            </a:r>
            <a:r>
              <a:rPr lang="en-US" altLang="en-US" sz="2000" i="1" dirty="0" smtClean="0">
                <a:latin typeface="Times New Roman" panose="02020603050405020304" pitchFamily="18" charset="0"/>
                <a:cs typeface="Times New Roman" panose="02020603050405020304" pitchFamily="18" charset="0"/>
              </a:rPr>
              <a:t>2</a:t>
            </a:r>
            <a:r>
              <a:rPr lang="en-US" altLang="en-US" sz="2000" i="1" baseline="30000" dirty="0" smtClean="0">
                <a:latin typeface="Times New Roman" panose="02020603050405020304" pitchFamily="18" charset="0"/>
                <a:cs typeface="Times New Roman" panose="02020603050405020304" pitchFamily="18" charset="0"/>
              </a:rPr>
              <a:t>0</a:t>
            </a:r>
            <a:endParaRPr lang="en-US" altLang="en-US" sz="2000" i="1" dirty="0" smtClean="0">
              <a:latin typeface="Times New Roman" panose="02020603050405020304" pitchFamily="18" charset="0"/>
              <a:cs typeface="Times New Roman" panose="02020603050405020304" pitchFamily="18" charset="0"/>
            </a:endParaRPr>
          </a:p>
          <a:p>
            <a:pPr lvl="2" eaLnBrk="1" hangingPunct="1"/>
            <a:r>
              <a:rPr lang="en-US" altLang="en-US" dirty="0" smtClean="0"/>
              <a:t>For example, 19 = 16 + 2 + 1 = 1 * 2</a:t>
            </a:r>
            <a:r>
              <a:rPr lang="en-US" altLang="en-US" baseline="30000" dirty="0" smtClean="0"/>
              <a:t>4</a:t>
            </a:r>
            <a:r>
              <a:rPr lang="en-US" altLang="en-US" dirty="0" smtClean="0"/>
              <a:t> + 0 * 2</a:t>
            </a:r>
            <a:r>
              <a:rPr lang="en-US" altLang="en-US" baseline="30000" dirty="0" smtClean="0"/>
              <a:t>3</a:t>
            </a:r>
            <a:r>
              <a:rPr lang="en-US" altLang="en-US" dirty="0" smtClean="0"/>
              <a:t> + 0 * 2</a:t>
            </a:r>
            <a:r>
              <a:rPr lang="en-US" altLang="en-US" baseline="30000" dirty="0" smtClean="0"/>
              <a:t>2</a:t>
            </a:r>
            <a:r>
              <a:rPr lang="en-US" altLang="en-US" dirty="0" smtClean="0"/>
              <a:t> + 1 * 2</a:t>
            </a:r>
            <a:r>
              <a:rPr lang="en-US" altLang="en-US" baseline="30000" dirty="0" smtClean="0"/>
              <a:t>1</a:t>
            </a:r>
            <a:r>
              <a:rPr lang="en-US" altLang="en-US" dirty="0" smtClean="0"/>
              <a:t> + 1 * 2</a:t>
            </a:r>
            <a:r>
              <a:rPr lang="en-US" altLang="en-US" baseline="30000" dirty="0" smtClean="0"/>
              <a:t>0</a:t>
            </a:r>
            <a:r>
              <a:rPr lang="en-US" altLang="en-US" dirty="0" smtClean="0"/>
              <a:t>. </a:t>
            </a:r>
          </a:p>
          <a:p>
            <a:pPr lvl="1" eaLnBrk="1" hangingPunct="1"/>
            <a:r>
              <a:rPr lang="en-US" altLang="en-US" sz="2000" dirty="0" smtClean="0"/>
              <a:t>The binary representation is the binary coefficients. </a:t>
            </a:r>
          </a:p>
          <a:p>
            <a:pPr lvl="2" eaLnBrk="1" hangingPunct="1"/>
            <a:r>
              <a:rPr lang="en-US" altLang="en-US" dirty="0" smtClean="0"/>
              <a:t>So 19</a:t>
            </a:r>
            <a:r>
              <a:rPr lang="en-US" altLang="en-US" baseline="-25000" dirty="0" smtClean="0"/>
              <a:t>ten</a:t>
            </a:r>
            <a:r>
              <a:rPr lang="en-US" altLang="en-US" dirty="0" smtClean="0"/>
              <a:t> in binary is 10011</a:t>
            </a:r>
            <a:r>
              <a:rPr lang="en-US" altLang="en-US" baseline="-25000" dirty="0" smtClean="0"/>
              <a:t>two</a:t>
            </a:r>
            <a:r>
              <a:rPr lang="en-US" altLang="en-US" dirty="0" smtClean="0"/>
              <a:t>. </a:t>
            </a:r>
          </a:p>
          <a:p>
            <a:pPr lvl="1" eaLnBrk="1" hangingPunct="1"/>
            <a:r>
              <a:rPr lang="en-US" altLang="en-US" sz="2000" dirty="0" smtClean="0"/>
              <a:t>So the conversion is to find the coefficients. Easiest way to do so is to repeatedly divide it by 2.</a:t>
            </a:r>
          </a:p>
          <a:p>
            <a:pPr lvl="2" eaLnBrk="1" hangingPunct="1"/>
            <a:r>
              <a:rPr lang="en-US" altLang="en-US" dirty="0" smtClean="0"/>
              <a:t>For example, 19 = 1 * 10</a:t>
            </a:r>
            <a:r>
              <a:rPr lang="en-US" altLang="en-US" baseline="30000" dirty="0" smtClean="0"/>
              <a:t>1</a:t>
            </a:r>
            <a:r>
              <a:rPr lang="en-US" altLang="en-US" dirty="0" smtClean="0"/>
              <a:t> + 9 * 10</a:t>
            </a:r>
            <a:r>
              <a:rPr lang="en-US" altLang="en-US" baseline="30000" dirty="0" smtClean="0"/>
              <a:t>0</a:t>
            </a:r>
            <a:r>
              <a:rPr lang="en-US" altLang="en-US" dirty="0" smtClean="0"/>
              <a:t>. How do you get the 1 and 9? You divide 19 by 10 repeatedly until the quotient is 0, same as binary!</a:t>
            </a:r>
          </a:p>
          <a:p>
            <a:pPr lvl="1" eaLnBrk="1" hangingPunct="1"/>
            <a:endParaRPr lang="en-US" altLang="en-US" sz="2000" dirty="0"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Conversion between Base 16 and Base 2</a:t>
            </a:r>
          </a:p>
        </p:txBody>
      </p:sp>
      <p:sp>
        <p:nvSpPr>
          <p:cNvPr id="9219" name="Content Placeholder 2"/>
          <p:cNvSpPr>
            <a:spLocks noGrp="1"/>
          </p:cNvSpPr>
          <p:nvPr>
            <p:ph idx="1"/>
          </p:nvPr>
        </p:nvSpPr>
        <p:spPr/>
        <p:txBody>
          <a:bodyPr/>
          <a:lstStyle/>
          <a:p>
            <a:pPr eaLnBrk="1" hangingPunct="1"/>
            <a:r>
              <a:rPr lang="en-US" altLang="en-US" smtClean="0"/>
              <a:t>Extremely easy. </a:t>
            </a:r>
          </a:p>
          <a:p>
            <a:pPr lvl="1" eaLnBrk="1" hangingPunct="1"/>
            <a:r>
              <a:rPr lang="en-US" altLang="en-US" smtClean="0"/>
              <a:t>From base 2 to base 16: divide the digits in to groups of 4, then apply the table.</a:t>
            </a:r>
          </a:p>
          <a:p>
            <a:pPr lvl="1" eaLnBrk="1" hangingPunct="1"/>
            <a:r>
              <a:rPr lang="en-US" altLang="en-US" smtClean="0"/>
              <a:t>From base 16 to base 2: replace every digit by a 4-bit string according to the table.</a:t>
            </a:r>
          </a:p>
          <a:p>
            <a:pPr eaLnBrk="1" hangingPunct="1"/>
            <a:r>
              <a:rPr lang="en-US" altLang="en-US" smtClean="0"/>
              <a:t> Because 16 is 2 to the power of 4.</a:t>
            </a:r>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Addition in binary</a:t>
            </a:r>
          </a:p>
        </p:txBody>
      </p:sp>
      <p:sp>
        <p:nvSpPr>
          <p:cNvPr id="10243" name="Content Placeholder 2"/>
          <p:cNvSpPr>
            <a:spLocks noGrp="1"/>
          </p:cNvSpPr>
          <p:nvPr>
            <p:ph idx="1"/>
          </p:nvPr>
        </p:nvSpPr>
        <p:spPr/>
        <p:txBody>
          <a:bodyPr/>
          <a:lstStyle/>
          <a:p>
            <a:pPr eaLnBrk="1" hangingPunct="1"/>
            <a:r>
              <a:rPr lang="en-US" altLang="en-US" smtClean="0"/>
              <a:t>39</a:t>
            </a:r>
            <a:r>
              <a:rPr lang="en-US" altLang="en-US" baseline="-25000" smtClean="0"/>
              <a:t>ten</a:t>
            </a:r>
            <a:r>
              <a:rPr lang="en-US" altLang="en-US" smtClean="0"/>
              <a:t> + 57</a:t>
            </a:r>
            <a:r>
              <a:rPr lang="en-US" altLang="en-US" baseline="-25000" smtClean="0"/>
              <a:t>ten </a:t>
            </a:r>
            <a:r>
              <a:rPr lang="en-US" altLang="en-US" smtClean="0"/>
              <a:t>= ?</a:t>
            </a:r>
          </a:p>
          <a:p>
            <a:pPr eaLnBrk="1" hangingPunct="1"/>
            <a:r>
              <a:rPr lang="en-US" altLang="en-US" smtClean="0"/>
              <a:t>How to do it in binary?</a:t>
            </a:r>
          </a:p>
          <a:p>
            <a:pPr eaLnBrk="1" hangingPunct="1"/>
            <a:endParaRPr lang="en-US" altLang="en-US" baseline="-25000" smtClean="0"/>
          </a:p>
          <a:p>
            <a:pPr eaLnBrk="1" hangingPunct="1"/>
            <a:endParaRPr lang="en-US" altLang="en-US" baseline="-25000"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Addition in Binary</a:t>
            </a:r>
          </a:p>
        </p:txBody>
      </p:sp>
      <p:sp>
        <p:nvSpPr>
          <p:cNvPr id="11267" name="Content Placeholder 2"/>
          <p:cNvSpPr>
            <a:spLocks noGrp="1"/>
          </p:cNvSpPr>
          <p:nvPr>
            <p:ph idx="1"/>
          </p:nvPr>
        </p:nvSpPr>
        <p:spPr/>
        <p:txBody>
          <a:bodyPr/>
          <a:lstStyle/>
          <a:p>
            <a:pPr eaLnBrk="1" hangingPunct="1"/>
            <a:r>
              <a:rPr lang="en-US" altLang="en-US" smtClean="0"/>
              <a:t>First,  convert the numbers to binary forms. We are using 8 bits. </a:t>
            </a:r>
          </a:p>
          <a:p>
            <a:pPr lvl="1" eaLnBrk="1" hangingPunct="1"/>
            <a:r>
              <a:rPr lang="en-US" altLang="en-US" smtClean="0"/>
              <a:t>39</a:t>
            </a:r>
            <a:r>
              <a:rPr lang="en-US" altLang="en-US" baseline="-25000" smtClean="0"/>
              <a:t>ten</a:t>
            </a:r>
            <a:r>
              <a:rPr lang="en-US" altLang="en-US" smtClean="0"/>
              <a:t> -&gt; 00100111</a:t>
            </a:r>
            <a:r>
              <a:rPr lang="en-US" altLang="en-US" baseline="-25000" smtClean="0"/>
              <a:t>2</a:t>
            </a:r>
          </a:p>
          <a:p>
            <a:pPr lvl="1" eaLnBrk="1" hangingPunct="1"/>
            <a:r>
              <a:rPr lang="en-US" altLang="en-US" smtClean="0"/>
              <a:t>57</a:t>
            </a:r>
            <a:r>
              <a:rPr lang="en-US" altLang="en-US" baseline="-25000" smtClean="0"/>
              <a:t>ten</a:t>
            </a:r>
            <a:r>
              <a:rPr lang="en-US" altLang="en-US" smtClean="0"/>
              <a:t> -&gt; 00111001</a:t>
            </a:r>
            <a:r>
              <a:rPr lang="en-US" altLang="en-US" baseline="-25000" smtClean="0"/>
              <a:t>2</a:t>
            </a:r>
          </a:p>
          <a:p>
            <a:pPr eaLnBrk="1" hangingPunct="1"/>
            <a:r>
              <a:rPr lang="en-US" altLang="en-US" smtClean="0"/>
              <a:t>Second,  add them.</a:t>
            </a:r>
          </a:p>
          <a:p>
            <a:pPr lvl="1" eaLnBrk="1" hangingPunct="1">
              <a:buFont typeface="Arial" panose="020B0604020202020204" pitchFamily="34" charset="0"/>
              <a:buNone/>
            </a:pPr>
            <a:r>
              <a:rPr lang="en-US" altLang="en-US" smtClean="0"/>
              <a:t>00100111</a:t>
            </a:r>
          </a:p>
          <a:p>
            <a:pPr lvl="1" eaLnBrk="1" hangingPunct="1">
              <a:buFont typeface="Arial" panose="020B0604020202020204" pitchFamily="34" charset="0"/>
              <a:buNone/>
            </a:pPr>
            <a:r>
              <a:rPr lang="en-US" altLang="en-US" smtClean="0"/>
              <a:t>00111001</a:t>
            </a:r>
          </a:p>
          <a:p>
            <a:pPr lvl="1" eaLnBrk="1" hangingPunct="1">
              <a:buFont typeface="Arial" panose="020B0604020202020204" pitchFamily="34" charset="0"/>
              <a:buNone/>
            </a:pPr>
            <a:r>
              <a:rPr lang="en-US" altLang="en-US" smtClean="0"/>
              <a:t>01100000 </a:t>
            </a:r>
          </a:p>
          <a:p>
            <a:pPr eaLnBrk="1" hangingPunct="1"/>
            <a:endParaRPr lang="en-US" altLang="en-US" smtClean="0"/>
          </a:p>
        </p:txBody>
      </p:sp>
      <p:cxnSp>
        <p:nvCxnSpPr>
          <p:cNvPr id="5" name="Straight Connector 4"/>
          <p:cNvCxnSpPr/>
          <p:nvPr/>
        </p:nvCxnSpPr>
        <p:spPr>
          <a:xfrm>
            <a:off x="1981200" y="5257800"/>
            <a:ext cx="3733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Addition in binary</a:t>
            </a:r>
          </a:p>
        </p:txBody>
      </p:sp>
      <p:sp>
        <p:nvSpPr>
          <p:cNvPr id="12291" name="Content Placeholder 2"/>
          <p:cNvSpPr>
            <a:spLocks noGrp="1"/>
          </p:cNvSpPr>
          <p:nvPr>
            <p:ph idx="1"/>
          </p:nvPr>
        </p:nvSpPr>
        <p:spPr/>
        <p:txBody>
          <a:bodyPr/>
          <a:lstStyle/>
          <a:p>
            <a:pPr eaLnBrk="1" hangingPunct="1"/>
            <a:r>
              <a:rPr lang="en-US" altLang="en-US" smtClean="0"/>
              <a:t>The addition is bit by bit. </a:t>
            </a:r>
          </a:p>
          <a:p>
            <a:pPr eaLnBrk="1" hangingPunct="1"/>
            <a:r>
              <a:rPr lang="en-US" altLang="en-US" smtClean="0"/>
              <a:t>We will encounter at most 4 cases, where the leading bit of the result is the carry: </a:t>
            </a:r>
          </a:p>
          <a:p>
            <a:pPr marL="914400" lvl="1" indent="-514350" eaLnBrk="1" hangingPunct="1">
              <a:buFont typeface="Calibri" panose="020F0502020204030204" pitchFamily="34" charset="0"/>
              <a:buAutoNum type="arabicPeriod"/>
            </a:pPr>
            <a:r>
              <a:rPr lang="en-US" altLang="en-US" smtClean="0"/>
              <a:t>0+0+0=00 </a:t>
            </a:r>
          </a:p>
          <a:p>
            <a:pPr marL="914400" lvl="1" indent="-514350" eaLnBrk="1" hangingPunct="1">
              <a:buFont typeface="Calibri" panose="020F0502020204030204" pitchFamily="34" charset="0"/>
              <a:buAutoNum type="arabicPeriod"/>
            </a:pPr>
            <a:r>
              <a:rPr lang="en-US" altLang="en-US" smtClean="0"/>
              <a:t>1+0+0=01</a:t>
            </a:r>
          </a:p>
          <a:p>
            <a:pPr marL="914400" lvl="1" indent="-514350" eaLnBrk="1" hangingPunct="1">
              <a:buFont typeface="Calibri" panose="020F0502020204030204" pitchFamily="34" charset="0"/>
              <a:buAutoNum type="arabicPeriod"/>
            </a:pPr>
            <a:r>
              <a:rPr lang="en-US" altLang="en-US" smtClean="0"/>
              <a:t>1+1+0=10</a:t>
            </a:r>
          </a:p>
          <a:p>
            <a:pPr marL="914400" lvl="1" indent="-514350" eaLnBrk="1" hangingPunct="1">
              <a:buFont typeface="Calibri" panose="020F0502020204030204" pitchFamily="34" charset="0"/>
              <a:buAutoNum type="arabicPeriod"/>
            </a:pPr>
            <a:r>
              <a:rPr lang="en-US" altLang="en-US" smtClean="0"/>
              <a:t>1+1+1=11</a:t>
            </a:r>
          </a:p>
          <a:p>
            <a:pPr marL="914400" lvl="1" indent="-514350" eaLnBrk="1" hangingPunct="1">
              <a:buFont typeface="Calibri" panose="020F0502020204030204" pitchFamily="34" charset="0"/>
              <a:buAutoNum type="arabicPeriod"/>
            </a:pPr>
            <a:endParaRPr lang="en-US" altLang="en-US"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Subtraction in Binary</a:t>
            </a:r>
          </a:p>
        </p:txBody>
      </p:sp>
      <p:sp>
        <p:nvSpPr>
          <p:cNvPr id="13315" name="Content Placeholder 2"/>
          <p:cNvSpPr>
            <a:spLocks noGrp="1"/>
          </p:cNvSpPr>
          <p:nvPr>
            <p:ph idx="1"/>
          </p:nvPr>
        </p:nvSpPr>
        <p:spPr/>
        <p:txBody>
          <a:bodyPr/>
          <a:lstStyle/>
          <a:p>
            <a:pPr eaLnBrk="1" hangingPunct="1"/>
            <a:r>
              <a:rPr lang="en-US" altLang="en-US" dirty="0" smtClean="0"/>
              <a:t>13</a:t>
            </a:r>
            <a:r>
              <a:rPr lang="en-US" altLang="en-US" baseline="-25000" dirty="0" smtClean="0"/>
              <a:t>ten</a:t>
            </a:r>
            <a:r>
              <a:rPr lang="en-US" altLang="en-US" dirty="0" smtClean="0"/>
              <a:t> – 10</a:t>
            </a:r>
            <a:r>
              <a:rPr lang="en-US" altLang="en-US" baseline="-25000" dirty="0" smtClean="0"/>
              <a:t>ten </a:t>
            </a:r>
            <a:r>
              <a:rPr lang="en-US" altLang="en-US" dirty="0" smtClean="0"/>
              <a:t>= ?</a:t>
            </a:r>
          </a:p>
          <a:p>
            <a:pPr eaLnBrk="1" hangingPunct="1"/>
            <a:endParaRPr lang="en-US" altLang="en-US" dirty="0"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18</a:t>
            </a:fld>
            <a:endParaRPr lang="en-US"/>
          </a:p>
        </p:txBody>
      </p:sp>
    </p:spTree>
    <p:extLst>
      <p:ext uri="{BB962C8B-B14F-4D97-AF65-F5344CB8AC3E}">
        <p14:creationId xmlns:p14="http://schemas.microsoft.com/office/powerpoint/2010/main" val="1769745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Subtraction in Binary</a:t>
            </a:r>
          </a:p>
        </p:txBody>
      </p:sp>
      <p:sp>
        <p:nvSpPr>
          <p:cNvPr id="14339" name="Content Placeholder 2"/>
          <p:cNvSpPr>
            <a:spLocks noGrp="1"/>
          </p:cNvSpPr>
          <p:nvPr>
            <p:ph idx="1"/>
          </p:nvPr>
        </p:nvSpPr>
        <p:spPr/>
        <p:txBody>
          <a:bodyPr/>
          <a:lstStyle/>
          <a:p>
            <a:pPr lvl="1" eaLnBrk="1" hangingPunct="1">
              <a:buFont typeface="Arial" panose="020B0604020202020204" pitchFamily="34" charset="0"/>
              <a:buNone/>
            </a:pPr>
            <a:r>
              <a:rPr lang="en-US" altLang="en-US" dirty="0" smtClean="0"/>
              <a:t>1101</a:t>
            </a:r>
          </a:p>
          <a:p>
            <a:pPr lvl="1" eaLnBrk="1" hangingPunct="1">
              <a:buFont typeface="Arial" panose="020B0604020202020204" pitchFamily="34" charset="0"/>
              <a:buNone/>
            </a:pPr>
            <a:r>
              <a:rPr lang="en-US" altLang="en-US" dirty="0" smtClean="0"/>
              <a:t>1010</a:t>
            </a:r>
          </a:p>
          <a:p>
            <a:pPr lvl="1" eaLnBrk="1" hangingPunct="1">
              <a:buFont typeface="Arial" panose="020B0604020202020204" pitchFamily="34" charset="0"/>
              <a:buNone/>
            </a:pPr>
            <a:r>
              <a:rPr lang="en-US" altLang="en-US" dirty="0" smtClean="0"/>
              <a:t>0011</a:t>
            </a:r>
          </a:p>
        </p:txBody>
      </p:sp>
      <p:cxnSp>
        <p:nvCxnSpPr>
          <p:cNvPr id="4" name="Straight Connector 3"/>
          <p:cNvCxnSpPr/>
          <p:nvPr/>
        </p:nvCxnSpPr>
        <p:spPr>
          <a:xfrm>
            <a:off x="1046163" y="2646363"/>
            <a:ext cx="3733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bwMode="auto">
          <a:xfrm>
            <a:off x="990600" y="3190009"/>
            <a:ext cx="10515600" cy="313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dirty="0" smtClean="0"/>
              <a:t>Do this digit by digit</a:t>
            </a:r>
          </a:p>
          <a:p>
            <a:pPr lvl="1" eaLnBrk="1" hangingPunct="1"/>
            <a:r>
              <a:rPr lang="en-US" altLang="en-US" dirty="0" smtClean="0"/>
              <a:t>1. 1-0 -&gt; 1</a:t>
            </a:r>
          </a:p>
          <a:p>
            <a:pPr lvl="1" eaLnBrk="1" hangingPunct="1"/>
            <a:r>
              <a:rPr lang="en-US" altLang="en-US" dirty="0" smtClean="0"/>
              <a:t>2. 0-1, cannot do it because 0 is less than 1, so have to borrow, meaning looking to the left to find the first 1, in this case, it is the immediate left neighbor, so we borrow 1 from it, reducing it to 0, while we have 10 which is 2. 2-1 = 1, so we write 1 down as the current digit</a:t>
            </a:r>
          </a:p>
          <a:p>
            <a:pPr lvl="1" eaLnBrk="1" hangingPunct="1"/>
            <a:r>
              <a:rPr lang="en-US" altLang="en-US" dirty="0" smtClean="0"/>
              <a:t>3. 0-0 -&gt; 0, remember the borrow!</a:t>
            </a:r>
          </a:p>
          <a:p>
            <a:pPr lvl="1" eaLnBrk="1" hangingPunct="1"/>
            <a:r>
              <a:rPr lang="en-US" altLang="en-US" dirty="0" smtClean="0"/>
              <a:t>4. 1-1 -&gt; 0 </a:t>
            </a:r>
          </a:p>
          <a:p>
            <a:pPr eaLnBrk="1" hangingPunct="1"/>
            <a:endParaRPr lang="en-US" altLang="en-US" dirty="0" smtClean="0"/>
          </a:p>
          <a:p>
            <a:pPr eaLnBrk="1" hangingPunct="1"/>
            <a:endParaRPr lang="en-US" altLang="en-US" dirty="0"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6" name="Slide Number Placeholder 5"/>
          <p:cNvSpPr>
            <a:spLocks noGrp="1"/>
          </p:cNvSpPr>
          <p:nvPr>
            <p:ph type="sldNum" sz="quarter" idx="12"/>
          </p:nvPr>
        </p:nvSpPr>
        <p:spPr/>
        <p:txBody>
          <a:bodyPr/>
          <a:lstStyle/>
          <a:p>
            <a:pPr>
              <a:defRPr/>
            </a:pPr>
            <a:fld id="{C76960F3-B1C6-4614-AC62-B2440AEFE03C}" type="slidenum">
              <a:rPr lang="en-US" smtClean="0"/>
              <a:pPr>
                <a:defRPr/>
              </a:pPr>
              <a:t>19</a:t>
            </a:fld>
            <a:endParaRPr lang="en-US"/>
          </a:p>
        </p:txBody>
      </p:sp>
    </p:spTree>
    <p:extLst>
      <p:ext uri="{BB962C8B-B14F-4D97-AF65-F5344CB8AC3E}">
        <p14:creationId xmlns:p14="http://schemas.microsoft.com/office/powerpoint/2010/main" val="2443954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p:txBody>
          <a:bodyPr/>
          <a:lstStyle/>
          <a:p>
            <a:pPr>
              <a:defRPr/>
            </a:pPr>
            <a:r>
              <a:rPr lang="en-US" smtClean="0"/>
              <a:t>2/17/2023</a:t>
            </a:r>
            <a:endParaRPr lang="en-US"/>
          </a:p>
        </p:txBody>
      </p:sp>
      <p:sp>
        <p:nvSpPr>
          <p:cNvPr id="16387" name="Footer Placeholder 5"/>
          <p:cNvSpPr>
            <a:spLocks noGrp="1"/>
          </p:cNvSpPr>
          <p:nvPr>
            <p:ph type="ftr" sz="quarter" idx="11"/>
          </p:nvPr>
        </p:nvSpPr>
        <p:spPr/>
        <p:txBody>
          <a:bodyPr/>
          <a:lstStyle/>
          <a:p>
            <a:pPr>
              <a:defRPr/>
            </a:pPr>
            <a:r>
              <a:rPr lang="en-US" smtClean="0"/>
              <a:t>Dr. Shahram Taheri</a:t>
            </a:r>
            <a:endParaRPr lang="en-US"/>
          </a:p>
        </p:txBody>
      </p:sp>
      <p:sp>
        <p:nvSpPr>
          <p:cNvPr id="3277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9ADF06B-B802-4469-A203-CBA7CF58D0DC}" type="slidenum">
              <a:rPr lang="en-US" altLang="en-US" sz="1200">
                <a:solidFill>
                  <a:srgbClr val="898989"/>
                </a:solidFill>
              </a:rPr>
              <a:pPr>
                <a:spcBef>
                  <a:spcPct val="0"/>
                </a:spcBef>
                <a:buFontTx/>
                <a:buNone/>
              </a:pPr>
              <a:t>2</a:t>
            </a:fld>
            <a:endParaRPr lang="en-US" altLang="en-US" sz="1200">
              <a:solidFill>
                <a:srgbClr val="898989"/>
              </a:solidFill>
            </a:endParaRPr>
          </a:p>
        </p:txBody>
      </p:sp>
      <p:sp>
        <p:nvSpPr>
          <p:cNvPr id="32773" name="Rectangle 2"/>
          <p:cNvSpPr>
            <a:spLocks noGrp="1" noChangeArrowheads="1"/>
          </p:cNvSpPr>
          <p:nvPr>
            <p:ph type="title"/>
          </p:nvPr>
        </p:nvSpPr>
        <p:spPr/>
        <p:txBody>
          <a:bodyPr/>
          <a:lstStyle/>
          <a:p>
            <a:pPr eaLnBrk="1" hangingPunct="1"/>
            <a:r>
              <a:rPr lang="en-US" altLang="en-US" sz="4000"/>
              <a:t>Decimal Numbering System</a:t>
            </a:r>
          </a:p>
        </p:txBody>
      </p:sp>
      <p:sp>
        <p:nvSpPr>
          <p:cNvPr id="32774" name="Rectangle 3"/>
          <p:cNvSpPr>
            <a:spLocks noGrp="1" noChangeArrowheads="1"/>
          </p:cNvSpPr>
          <p:nvPr>
            <p:ph type="body" sz="half" idx="1"/>
          </p:nvPr>
        </p:nvSpPr>
        <p:spPr>
          <a:xfrm>
            <a:off x="2057400" y="1447800"/>
            <a:ext cx="7848600" cy="4724400"/>
          </a:xfrm>
        </p:spPr>
        <p:txBody>
          <a:bodyPr/>
          <a:lstStyle/>
          <a:p>
            <a:pPr eaLnBrk="1" hangingPunct="1"/>
            <a:r>
              <a:rPr lang="en-US" altLang="en-US" sz="2400"/>
              <a:t>We humans naturally use a particular numbering system</a:t>
            </a:r>
          </a:p>
          <a:p>
            <a:pPr eaLnBrk="1" hangingPunct="1"/>
            <a:endParaRPr lang="en-US" altLang="en-US" smtClean="0"/>
          </a:p>
          <a:p>
            <a:pPr eaLnBrk="1" hangingPunct="1"/>
            <a:endParaRPr lang="en-US" altLang="en-US" smtClean="0"/>
          </a:p>
          <a:p>
            <a:pPr eaLnBrk="1" hangingPunct="1"/>
            <a:endParaRPr lang="en-US" altLang="en-US" smtClean="0"/>
          </a:p>
          <a:p>
            <a:pPr lvl="1" eaLnBrk="1" hangingPunct="1">
              <a:buFontTx/>
              <a:buNone/>
            </a:pPr>
            <a:endParaRPr lang="en-US" altLang="en-US" smtClean="0"/>
          </a:p>
        </p:txBody>
      </p:sp>
      <p:pic>
        <p:nvPicPr>
          <p:cNvPr id="327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362200"/>
            <a:ext cx="65532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255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Subtraction in Binary</a:t>
            </a:r>
          </a:p>
        </p:txBody>
      </p:sp>
      <p:sp>
        <p:nvSpPr>
          <p:cNvPr id="13315" name="Content Placeholder 2"/>
          <p:cNvSpPr>
            <a:spLocks noGrp="1"/>
          </p:cNvSpPr>
          <p:nvPr>
            <p:ph idx="1"/>
          </p:nvPr>
        </p:nvSpPr>
        <p:spPr/>
        <p:txBody>
          <a:bodyPr/>
          <a:lstStyle/>
          <a:p>
            <a:pPr eaLnBrk="1" hangingPunct="1"/>
            <a:r>
              <a:rPr lang="en-US" altLang="en-US" dirty="0" smtClean="0"/>
              <a:t>17</a:t>
            </a:r>
            <a:r>
              <a:rPr lang="en-US" altLang="en-US" baseline="-25000" dirty="0" smtClean="0"/>
              <a:t>ten</a:t>
            </a:r>
            <a:r>
              <a:rPr lang="en-US" altLang="en-US" dirty="0" smtClean="0"/>
              <a:t> – 10</a:t>
            </a:r>
            <a:r>
              <a:rPr lang="en-US" altLang="en-US" baseline="-25000" dirty="0" smtClean="0"/>
              <a:t>ten </a:t>
            </a:r>
            <a:r>
              <a:rPr lang="en-US" altLang="en-US" dirty="0" smtClean="0"/>
              <a:t>= ?</a:t>
            </a:r>
          </a:p>
          <a:p>
            <a:pPr eaLnBrk="1" hangingPunct="1"/>
            <a:endParaRPr lang="en-US" altLang="en-US" dirty="0"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Subtraction in Binary</a:t>
            </a:r>
          </a:p>
        </p:txBody>
      </p:sp>
      <p:sp>
        <p:nvSpPr>
          <p:cNvPr id="14339" name="Content Placeholder 2"/>
          <p:cNvSpPr>
            <a:spLocks noGrp="1"/>
          </p:cNvSpPr>
          <p:nvPr>
            <p:ph idx="1"/>
          </p:nvPr>
        </p:nvSpPr>
        <p:spPr/>
        <p:txBody>
          <a:bodyPr/>
          <a:lstStyle/>
          <a:p>
            <a:pPr lvl="1" eaLnBrk="1" hangingPunct="1">
              <a:buFont typeface="Arial" panose="020B0604020202020204" pitchFamily="34" charset="0"/>
              <a:buNone/>
            </a:pPr>
            <a:r>
              <a:rPr lang="en-US" altLang="en-US" dirty="0" smtClean="0"/>
              <a:t>10001</a:t>
            </a:r>
          </a:p>
          <a:p>
            <a:pPr lvl="1" eaLnBrk="1" hangingPunct="1">
              <a:buFont typeface="Arial" panose="020B0604020202020204" pitchFamily="34" charset="0"/>
              <a:buNone/>
            </a:pPr>
            <a:r>
              <a:rPr lang="en-US" altLang="en-US" dirty="0" smtClean="0"/>
              <a:t>01010</a:t>
            </a:r>
          </a:p>
          <a:p>
            <a:pPr lvl="1" eaLnBrk="1" hangingPunct="1">
              <a:buFont typeface="Arial" panose="020B0604020202020204" pitchFamily="34" charset="0"/>
              <a:buNone/>
            </a:pPr>
            <a:r>
              <a:rPr lang="en-US" altLang="en-US" dirty="0" smtClean="0"/>
              <a:t>00111</a:t>
            </a:r>
          </a:p>
        </p:txBody>
      </p:sp>
      <p:cxnSp>
        <p:nvCxnSpPr>
          <p:cNvPr id="4" name="Straight Connector 3"/>
          <p:cNvCxnSpPr/>
          <p:nvPr/>
        </p:nvCxnSpPr>
        <p:spPr>
          <a:xfrm>
            <a:off x="1046163" y="2646363"/>
            <a:ext cx="3733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bwMode="auto">
          <a:xfrm>
            <a:off x="990600" y="3190009"/>
            <a:ext cx="10515600" cy="313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000" dirty="0" smtClean="0"/>
              <a:t>Do this digit by digit</a:t>
            </a:r>
          </a:p>
          <a:p>
            <a:pPr lvl="1" eaLnBrk="1" hangingPunct="1"/>
            <a:r>
              <a:rPr lang="en-US" altLang="en-US" sz="2000" dirty="0" smtClean="0"/>
              <a:t>1. 1-0 -&gt; 1</a:t>
            </a:r>
          </a:p>
          <a:p>
            <a:pPr lvl="1" eaLnBrk="1" hangingPunct="1"/>
            <a:r>
              <a:rPr lang="en-US" altLang="en-US" sz="2000" dirty="0" smtClean="0"/>
              <a:t>2. 0-1, cannot do it because 0 is less than 1, so have to borrow, meaning looking to the left to find the first 1. In this case, the immediate left neighbor, call it A, is also 0, so it will try to borrow from its left neighbor, call it B. B is 1, so A can borrow from B, reducing B to 0. A is now 10 (2 in decimal), but it has to lend us a 1, so it reduces to 1. We borrowed from A, we become 10 (2 in decimal), so we can handle the subtraction and we write 1 down as the current digit</a:t>
            </a:r>
          </a:p>
          <a:p>
            <a:pPr lvl="1" eaLnBrk="1" hangingPunct="1"/>
            <a:r>
              <a:rPr lang="en-US" altLang="en-US" sz="2000" dirty="0" smtClean="0"/>
              <a:t>3. 1-0 -&gt; 1, remember the borrow!</a:t>
            </a:r>
          </a:p>
          <a:p>
            <a:pPr lvl="1" eaLnBrk="1" hangingPunct="1"/>
            <a:r>
              <a:rPr lang="en-US" altLang="en-US" sz="2000" dirty="0" smtClean="0"/>
              <a:t>4. 0-1, </a:t>
            </a:r>
            <a:r>
              <a:rPr lang="en-US" altLang="en-US" sz="2000" dirty="0"/>
              <a:t>remember the </a:t>
            </a:r>
            <a:r>
              <a:rPr lang="en-US" altLang="en-US" sz="2000" dirty="0" smtClean="0"/>
              <a:t>borrow, cannot do it, but can borrow, so becomes 1.</a:t>
            </a:r>
          </a:p>
          <a:p>
            <a:pPr lvl="1" eaLnBrk="1" hangingPunct="1"/>
            <a:r>
              <a:rPr lang="en-US" altLang="en-US" sz="2000" dirty="0" smtClean="0"/>
              <a:t>5. 0-0 -&gt; 0, </a:t>
            </a:r>
            <a:r>
              <a:rPr lang="en-US" altLang="en-US" sz="2000" dirty="0"/>
              <a:t>remember the </a:t>
            </a:r>
            <a:r>
              <a:rPr lang="en-US" altLang="en-US" sz="2000" dirty="0" smtClean="0"/>
              <a:t>borrow</a:t>
            </a:r>
            <a:r>
              <a:rPr lang="en-US" altLang="en-US" dirty="0" smtClean="0"/>
              <a:t> </a:t>
            </a:r>
          </a:p>
          <a:p>
            <a:pPr eaLnBrk="1" hangingPunct="1"/>
            <a:endParaRPr lang="en-US" altLang="en-US" dirty="0" smtClean="0"/>
          </a:p>
          <a:p>
            <a:pPr eaLnBrk="1" hangingPunct="1"/>
            <a:endParaRPr lang="en-US" altLang="en-US" dirty="0"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6" name="Slide Number Placeholder 5"/>
          <p:cNvSpPr>
            <a:spLocks noGrp="1"/>
          </p:cNvSpPr>
          <p:nvPr>
            <p:ph type="sldNum" sz="quarter" idx="12"/>
          </p:nvPr>
        </p:nvSpPr>
        <p:spPr/>
        <p:txBody>
          <a:bodyPr/>
          <a:lstStyle/>
          <a:p>
            <a:pPr>
              <a:defRPr/>
            </a:pPr>
            <a:fld id="{C76960F3-B1C6-4614-AC62-B2440AEFE03C}"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Subtraction in binary</a:t>
            </a:r>
          </a:p>
        </p:txBody>
      </p:sp>
      <p:sp>
        <p:nvSpPr>
          <p:cNvPr id="15363" name="Content Placeholder 2"/>
          <p:cNvSpPr>
            <a:spLocks noGrp="1"/>
          </p:cNvSpPr>
          <p:nvPr>
            <p:ph idx="1"/>
          </p:nvPr>
        </p:nvSpPr>
        <p:spPr/>
        <p:txBody>
          <a:bodyPr/>
          <a:lstStyle/>
          <a:p>
            <a:pPr eaLnBrk="1" hangingPunct="1"/>
            <a:r>
              <a:rPr lang="en-US" altLang="en-US" sz="2000" smtClean="0"/>
              <a:t>Do this digit by digit. </a:t>
            </a:r>
          </a:p>
          <a:p>
            <a:pPr eaLnBrk="1" hangingPunct="1"/>
            <a:r>
              <a:rPr lang="en-US" altLang="en-US" sz="2000" smtClean="0"/>
              <a:t>No problem if </a:t>
            </a:r>
          </a:p>
          <a:p>
            <a:pPr lvl="1" eaLnBrk="1" hangingPunct="1"/>
            <a:r>
              <a:rPr lang="en-US" altLang="en-US" sz="2000" smtClean="0"/>
              <a:t>0 - 0 = 0, </a:t>
            </a:r>
          </a:p>
          <a:p>
            <a:pPr lvl="1" eaLnBrk="1" hangingPunct="1"/>
            <a:r>
              <a:rPr lang="en-US" altLang="en-US" sz="2000" smtClean="0"/>
              <a:t>1 - 0 = 1</a:t>
            </a:r>
          </a:p>
          <a:p>
            <a:pPr lvl="1" eaLnBrk="1" hangingPunct="1"/>
            <a:r>
              <a:rPr lang="en-US" altLang="en-US" sz="2000" smtClean="0"/>
              <a:t>1 – 1 = 0.</a:t>
            </a:r>
          </a:p>
          <a:p>
            <a:pPr eaLnBrk="1" hangingPunct="1"/>
            <a:r>
              <a:rPr lang="en-US" altLang="en-US" sz="2000" smtClean="0"/>
              <a:t>When encounter 0 - 1,  set the result to be 1 first, then borrow 1 from the next more significant bit, just as in decimal. </a:t>
            </a:r>
          </a:p>
          <a:p>
            <a:pPr lvl="1" eaLnBrk="1" hangingPunct="1"/>
            <a:r>
              <a:rPr lang="en-US" altLang="en-US" sz="1600" smtClean="0"/>
              <a:t>Borrow means setting the borrowed bit to be 0 and the bits from the bit following the borrowed bit to the bit before the current bit to be 1. </a:t>
            </a:r>
          </a:p>
          <a:p>
            <a:pPr lvl="1" eaLnBrk="1" hangingPunct="1"/>
            <a:r>
              <a:rPr lang="en-US" altLang="en-US" sz="1600" smtClean="0"/>
              <a:t>Think about, for example, subtracting 349 from 5003 (both based 10). The last digit is first set to be 4, and you will be basically subtracting 34 from 499 from now on.</a:t>
            </a:r>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p:txBody>
          <a:bodyPr/>
          <a:lstStyle/>
          <a:p>
            <a:pPr>
              <a:defRPr/>
            </a:pPr>
            <a:r>
              <a:rPr lang="en-US" smtClean="0"/>
              <a:t>2/17/2023</a:t>
            </a:r>
            <a:endParaRPr lang="en-US"/>
          </a:p>
        </p:txBody>
      </p:sp>
      <p:sp>
        <p:nvSpPr>
          <p:cNvPr id="29699" name="Footer Placeholder 4"/>
          <p:cNvSpPr>
            <a:spLocks noGrp="1"/>
          </p:cNvSpPr>
          <p:nvPr>
            <p:ph type="ftr" sz="quarter" idx="11"/>
          </p:nvPr>
        </p:nvSpPr>
        <p:spPr/>
        <p:txBody>
          <a:bodyPr/>
          <a:lstStyle/>
          <a:p>
            <a:pPr>
              <a:defRPr/>
            </a:pPr>
            <a:r>
              <a:rPr lang="en-US" smtClean="0"/>
              <a:t>Dr. Shahram Taheri</a:t>
            </a:r>
            <a:endParaRPr lang="en-US"/>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0D30B367-3C26-453C-9F06-D2ACF9A86887}" type="slidenum">
              <a:rPr lang="en-US" altLang="en-US" sz="1200" smtClean="0">
                <a:solidFill>
                  <a:srgbClr val="898989"/>
                </a:solidFill>
              </a:rPr>
              <a:pPr fontAlgn="base">
                <a:lnSpc>
                  <a:spcPct val="100000"/>
                </a:lnSpc>
                <a:spcBef>
                  <a:spcPct val="0"/>
                </a:spcBef>
                <a:spcAft>
                  <a:spcPct val="0"/>
                </a:spcAft>
                <a:buFontTx/>
                <a:buNone/>
              </a:pPr>
              <a:t>23</a:t>
            </a:fld>
            <a:endParaRPr lang="en-US" altLang="en-US" sz="1200" smtClean="0">
              <a:solidFill>
                <a:srgbClr val="898989"/>
              </a:solidFill>
            </a:endParaRPr>
          </a:p>
        </p:txBody>
      </p:sp>
      <p:sp>
        <p:nvSpPr>
          <p:cNvPr id="16389" name="Rectangle 2"/>
          <p:cNvSpPr>
            <a:spLocks noGrp="1" noChangeArrowheads="1"/>
          </p:cNvSpPr>
          <p:nvPr>
            <p:ph type="title"/>
          </p:nvPr>
        </p:nvSpPr>
        <p:spPr/>
        <p:txBody>
          <a:bodyPr/>
          <a:lstStyle/>
          <a:p>
            <a:pPr eaLnBrk="1" hangingPunct="1"/>
            <a:r>
              <a:rPr lang="en-US" altLang="en-US" sz="4000" smtClean="0"/>
              <a:t>Signed Numbers</a:t>
            </a:r>
          </a:p>
        </p:txBody>
      </p:sp>
      <p:sp>
        <p:nvSpPr>
          <p:cNvPr id="16390" name="Rectangle 3"/>
          <p:cNvSpPr>
            <a:spLocks noGrp="1" noChangeArrowheads="1"/>
          </p:cNvSpPr>
          <p:nvPr>
            <p:ph type="body" idx="1"/>
          </p:nvPr>
        </p:nvSpPr>
        <p:spPr>
          <a:xfrm>
            <a:off x="1703388" y="1690688"/>
            <a:ext cx="8382000" cy="4724400"/>
          </a:xfrm>
        </p:spPr>
        <p:txBody>
          <a:bodyPr/>
          <a:lstStyle/>
          <a:p>
            <a:pPr eaLnBrk="1" hangingPunct="1"/>
            <a:r>
              <a:rPr lang="en-US" altLang="en-US" sz="2000" smtClean="0"/>
              <a:t>Two’s complement in n bits:</a:t>
            </a:r>
          </a:p>
          <a:p>
            <a:pPr lvl="1" eaLnBrk="1" hangingPunct="1"/>
            <a:r>
              <a:rPr lang="en-US" altLang="en-US" sz="2000" smtClean="0"/>
              <a:t>The negative of a two’s complement is given by inverting each bit (0 to 1 or 1 to 0) and then adding 1, ignore any carry beyond n bits (take only the lower n bits).</a:t>
            </a:r>
          </a:p>
          <a:p>
            <a:pPr eaLnBrk="1" hangingPunct="1"/>
            <a:r>
              <a:rPr lang="en-US" altLang="en-US" sz="2000" smtClean="0"/>
              <a:t>If numbers are represented in n bits: </a:t>
            </a:r>
          </a:p>
          <a:p>
            <a:pPr lvl="1" eaLnBrk="1" hangingPunct="1"/>
            <a:r>
              <a:rPr lang="en-US" altLang="en-US" sz="2000" smtClean="0"/>
              <a:t>the positive numbers are from 0000…01 to 0111…11, </a:t>
            </a:r>
          </a:p>
          <a:p>
            <a:pPr lvl="1" eaLnBrk="1" hangingPunct="1"/>
            <a:r>
              <a:rPr lang="en-US" altLang="en-US" sz="2000" smtClean="0"/>
              <a:t>0 is all 0: 0000…00,</a:t>
            </a:r>
          </a:p>
          <a:p>
            <a:pPr lvl="1" eaLnBrk="1" hangingPunct="1"/>
            <a:r>
              <a:rPr lang="en-US" altLang="en-US" sz="2000" smtClean="0"/>
              <a:t>the negative numbers are from 1000…00 to 1111…11.</a:t>
            </a:r>
          </a:p>
          <a:p>
            <a:pPr eaLnBrk="1" hangingPunct="1"/>
            <a:r>
              <a:rPr lang="en-US" altLang="en-US" sz="2000" smtClean="0"/>
              <a:t>The leading bit is called the “sign bit”: 0 means non-negative, 1 means nagative</a:t>
            </a:r>
          </a:p>
          <a:p>
            <a:pPr lvl="1" eaLnBrk="1" hangingPunct="1"/>
            <a:endParaRPr lang="en-US" altLang="en-US" sz="2000" smtClean="0"/>
          </a:p>
          <a:p>
            <a:pPr lvl="1" eaLnBrk="1" hangingPunct="1"/>
            <a:endParaRPr lang="en-US" altLang="en-US" sz="2000" smtClean="0"/>
          </a:p>
          <a:p>
            <a:pPr lvl="1" eaLnBrk="1" hangingPunct="1">
              <a:buFontTx/>
              <a:buNone/>
            </a:pPr>
            <a:endParaRPr lang="en-US" altLang="en-US" sz="2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Signed numbers</a:t>
            </a:r>
          </a:p>
        </p:txBody>
      </p:sp>
      <p:sp>
        <p:nvSpPr>
          <p:cNvPr id="18435" name="Content Placeholder 2"/>
          <p:cNvSpPr>
            <a:spLocks noGrp="1"/>
          </p:cNvSpPr>
          <p:nvPr>
            <p:ph idx="1"/>
          </p:nvPr>
        </p:nvSpPr>
        <p:spPr/>
        <p:txBody>
          <a:bodyPr/>
          <a:lstStyle/>
          <a:p>
            <a:pPr eaLnBrk="1" hangingPunct="1"/>
            <a:r>
              <a:rPr lang="en-US" altLang="en-US" smtClean="0"/>
              <a:t>What is (-57</a:t>
            </a:r>
            <a:r>
              <a:rPr lang="en-US" altLang="en-US" baseline="-25000" smtClean="0"/>
              <a:t>ten</a:t>
            </a:r>
            <a:r>
              <a:rPr lang="en-US" altLang="en-US" smtClean="0"/>
              <a:t>) in binary in 8 bits?</a:t>
            </a:r>
          </a:p>
          <a:p>
            <a:pPr marL="971550" lvl="1" indent="-514350" eaLnBrk="1" hangingPunct="1">
              <a:buFont typeface="Calibri Light" panose="020F0302020204030204" pitchFamily="34" charset="0"/>
              <a:buAutoNum type="arabicPeriod"/>
            </a:pPr>
            <a:r>
              <a:rPr lang="en-US" altLang="en-US" smtClean="0"/>
              <a:t>00111001 (57</a:t>
            </a:r>
            <a:r>
              <a:rPr lang="en-US" altLang="en-US" baseline="-25000" smtClean="0"/>
              <a:t>ten</a:t>
            </a:r>
            <a:r>
              <a:rPr lang="en-US" altLang="en-US" smtClean="0"/>
              <a:t> in binary)</a:t>
            </a:r>
          </a:p>
          <a:p>
            <a:pPr marL="971550" lvl="1" indent="-514350" eaLnBrk="1" hangingPunct="1">
              <a:buFont typeface="Calibri Light" panose="020F0302020204030204" pitchFamily="34" charset="0"/>
              <a:buAutoNum type="arabicPeriod"/>
            </a:pPr>
            <a:r>
              <a:rPr lang="en-US" altLang="en-US" smtClean="0"/>
              <a:t>11000110 (invert)</a:t>
            </a:r>
          </a:p>
          <a:p>
            <a:pPr marL="971550" lvl="1" indent="-514350" eaLnBrk="1" hangingPunct="1">
              <a:buFont typeface="Calibri Light" panose="020F0302020204030204" pitchFamily="34" charset="0"/>
              <a:buAutoNum type="arabicPeriod"/>
            </a:pPr>
            <a:r>
              <a:rPr lang="en-US" altLang="en-US" smtClean="0"/>
              <a:t>11000111 (add 1)</a:t>
            </a:r>
          </a:p>
          <a:p>
            <a:pPr eaLnBrk="1" hangingPunct="1"/>
            <a:endParaRPr lang="en-US" altLang="en-US"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Question</a:t>
            </a:r>
          </a:p>
        </p:txBody>
      </p:sp>
      <p:sp>
        <p:nvSpPr>
          <p:cNvPr id="19459" name="Content Placeholder 2"/>
          <p:cNvSpPr>
            <a:spLocks noGrp="1"/>
          </p:cNvSpPr>
          <p:nvPr>
            <p:ph idx="1"/>
          </p:nvPr>
        </p:nvSpPr>
        <p:spPr/>
        <p:txBody>
          <a:bodyPr/>
          <a:lstStyle/>
          <a:p>
            <a:pPr eaLnBrk="1" hangingPunct="1"/>
            <a:r>
              <a:rPr lang="en-US" altLang="en-US" smtClean="0"/>
              <a:t>What is the range of numbers represented by 2’s complement with 4 bits?</a:t>
            </a:r>
          </a:p>
          <a:p>
            <a:pPr eaLnBrk="1" hangingPunct="1"/>
            <a:r>
              <a:rPr lang="en-US" altLang="en-US" smtClean="0"/>
              <a:t>The answer is [-8,7].</a:t>
            </a:r>
          </a:p>
          <a:p>
            <a:pPr eaLnBrk="1" hangingPunct="1"/>
            <a:r>
              <a:rPr lang="en-US" altLang="en-US" smtClean="0"/>
              <a:t>This is because all numbers with leading bit being 1 are negative numbers. So we have 8 of them. Then 0 is all 0. Then seven positive numbers.</a:t>
            </a:r>
          </a:p>
          <a:p>
            <a:pPr eaLnBrk="1" hangingPunct="1"/>
            <a:endParaRPr lang="en-US" altLang="en-US"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p:txBody>
          <a:bodyPr/>
          <a:lstStyle/>
          <a:p>
            <a:pPr>
              <a:defRPr/>
            </a:pPr>
            <a:r>
              <a:rPr lang="en-US" smtClean="0"/>
              <a:t>2/17/2023</a:t>
            </a:r>
            <a:endParaRPr lang="en-US"/>
          </a:p>
        </p:txBody>
      </p:sp>
      <p:sp>
        <p:nvSpPr>
          <p:cNvPr id="31747" name="Footer Placeholder 4"/>
          <p:cNvSpPr>
            <a:spLocks noGrp="1"/>
          </p:cNvSpPr>
          <p:nvPr>
            <p:ph type="ftr" sz="quarter" idx="11"/>
          </p:nvPr>
        </p:nvSpPr>
        <p:spPr/>
        <p:txBody>
          <a:bodyPr/>
          <a:lstStyle/>
          <a:p>
            <a:pPr>
              <a:defRPr/>
            </a:pPr>
            <a:r>
              <a:rPr lang="en-US" smtClean="0"/>
              <a:t>Dr. Shahram Taheri</a:t>
            </a:r>
            <a:endParaRPr lang="en-US"/>
          </a:p>
        </p:txBody>
      </p:sp>
      <p:sp>
        <p:nvSpPr>
          <p:cNvPr id="204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A5CD0C7D-3B4F-4101-92B4-9585B5FFF1C3}" type="slidenum">
              <a:rPr lang="en-US" altLang="en-US" sz="1200" smtClean="0">
                <a:solidFill>
                  <a:srgbClr val="898989"/>
                </a:solidFill>
              </a:rPr>
              <a:pPr fontAlgn="base">
                <a:lnSpc>
                  <a:spcPct val="100000"/>
                </a:lnSpc>
                <a:spcBef>
                  <a:spcPct val="0"/>
                </a:spcBef>
                <a:spcAft>
                  <a:spcPct val="0"/>
                </a:spcAft>
                <a:buFontTx/>
                <a:buNone/>
              </a:pPr>
              <a:t>26</a:t>
            </a:fld>
            <a:endParaRPr lang="en-US" altLang="en-US" sz="1200" smtClean="0">
              <a:solidFill>
                <a:srgbClr val="898989"/>
              </a:solidFill>
            </a:endParaRPr>
          </a:p>
        </p:txBody>
      </p:sp>
      <p:sp>
        <p:nvSpPr>
          <p:cNvPr id="20485" name="Rectangle 2"/>
          <p:cNvSpPr>
            <a:spLocks noGrp="1" noChangeArrowheads="1"/>
          </p:cNvSpPr>
          <p:nvPr>
            <p:ph type="title"/>
          </p:nvPr>
        </p:nvSpPr>
        <p:spPr/>
        <p:txBody>
          <a:bodyPr/>
          <a:lstStyle/>
          <a:p>
            <a:pPr eaLnBrk="1" hangingPunct="1"/>
            <a:r>
              <a:rPr lang="en-US" altLang="en-US" sz="4000" smtClean="0"/>
              <a:t>Two’s Complement Representation</a:t>
            </a:r>
          </a:p>
        </p:txBody>
      </p:sp>
      <p:graphicFrame>
        <p:nvGraphicFramePr>
          <p:cNvPr id="491560" name="Group 40"/>
          <p:cNvGraphicFramePr>
            <a:graphicFrameLocks noGrp="1"/>
          </p:cNvGraphicFramePr>
          <p:nvPr/>
        </p:nvGraphicFramePr>
        <p:xfrm>
          <a:off x="1752600" y="1524000"/>
          <a:ext cx="8686800" cy="4367241"/>
        </p:xfrm>
        <a:graphic>
          <a:graphicData uri="http://schemas.openxmlformats.org/drawingml/2006/table">
            <a:tbl>
              <a:tblPr/>
              <a:tblGrid>
                <a:gridCol w="2843213">
                  <a:extLst>
                    <a:ext uri="{9D8B030D-6E8A-4147-A177-3AD203B41FA5}">
                      <a16:colId xmlns:a16="http://schemas.microsoft.com/office/drawing/2014/main" val="20000"/>
                    </a:ext>
                  </a:extLst>
                </a:gridCol>
                <a:gridCol w="2368550">
                  <a:extLst>
                    <a:ext uri="{9D8B030D-6E8A-4147-A177-3AD203B41FA5}">
                      <a16:colId xmlns:a16="http://schemas.microsoft.com/office/drawing/2014/main" val="20001"/>
                    </a:ext>
                  </a:extLst>
                </a:gridCol>
                <a:gridCol w="3475037">
                  <a:extLst>
                    <a:ext uri="{9D8B030D-6E8A-4147-A177-3AD203B41FA5}">
                      <a16:colId xmlns:a16="http://schemas.microsoft.com/office/drawing/2014/main" val="20002"/>
                    </a:ext>
                  </a:extLst>
                </a:gridCol>
              </a:tblGrid>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Type (C)</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Number of 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Range (decimal)</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10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char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-128 to 127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short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-32768 to 32767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072">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int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-2,147,483,648 to</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2,147,483,647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1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long long</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64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-9,223,372,036,854,775,808 to</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9,223,372,036,854,775,807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n+1 bits (in general)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n+1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a:t>
                      </a:r>
                      <a:r>
                        <a:rPr kumimoji="0" lang="en-US" sz="2400" b="0" i="0" u="none" strike="noStrike" cap="none" normalizeH="0" baseline="30000" smtClean="0">
                          <a:ln>
                            <a:noFill/>
                          </a:ln>
                          <a:solidFill>
                            <a:srgbClr val="0000CC"/>
                          </a:solidFill>
                          <a:effectLst/>
                          <a:latin typeface="Times New Roman" panose="02020603050405020304" pitchFamily="18" charset="0"/>
                          <a:cs typeface="Arial" panose="020B0604020202020204" pitchFamily="34" charset="0"/>
                        </a:rPr>
                        <a:t>n</a:t>
                      </a: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 to 2</a:t>
                      </a:r>
                      <a:r>
                        <a:rPr kumimoji="0" lang="en-US" sz="2400" b="0" i="0" u="none" strike="noStrike" cap="none" normalizeH="0" baseline="30000" smtClean="0">
                          <a:ln>
                            <a:noFill/>
                          </a:ln>
                          <a:solidFill>
                            <a:srgbClr val="0000CC"/>
                          </a:solidFill>
                          <a:effectLst/>
                          <a:latin typeface="Times New Roman" panose="02020603050405020304" pitchFamily="18" charset="0"/>
                          <a:cs typeface="Arial" panose="020B0604020202020204" pitchFamily="34" charset="0"/>
                        </a:rPr>
                        <a:t>n </a:t>
                      </a: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- 1</a:t>
                      </a:r>
                      <a:endParaRPr kumimoji="0" lang="en-US" sz="2400" b="0" i="0" u="none" strike="noStrike" cap="none" normalizeH="0" baseline="30000" smtClean="0">
                        <a:ln>
                          <a:noFill/>
                        </a:ln>
                        <a:solidFill>
                          <a:srgbClr val="0000CC"/>
                        </a:solidFill>
                        <a:effectLst/>
                        <a:latin typeface="Times New Roman" panose="02020603050405020304" pitchFamily="18" charset="0"/>
                        <a:cs typeface="Arial" panose="020B0604020202020204"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Why use 2’s complement? (</a:t>
            </a:r>
            <a:r>
              <a:rPr lang="en-US" altLang="en-US" sz="3600" smtClean="0"/>
              <a:t>Not required</a:t>
            </a:r>
            <a:r>
              <a:rPr lang="en-US" altLang="en-US" smtClean="0"/>
              <a:t>) </a:t>
            </a:r>
          </a:p>
        </p:txBody>
      </p:sp>
      <p:sp>
        <p:nvSpPr>
          <p:cNvPr id="58371" name="Content Placeholder 2"/>
          <p:cNvSpPr>
            <a:spLocks noGrp="1"/>
          </p:cNvSpPr>
          <p:nvPr>
            <p:ph idx="1"/>
          </p:nvPr>
        </p:nvSpPr>
        <p:spPr>
          <a:xfrm>
            <a:off x="1981200" y="1524000"/>
            <a:ext cx="8229600" cy="4525963"/>
          </a:xfrm>
        </p:spPr>
        <p:txBody>
          <a:bodyPr rtlCol="0">
            <a:normAutofit fontScale="70000" lnSpcReduction="20000"/>
          </a:bodyPr>
          <a:lstStyle/>
          <a:p>
            <a:pPr eaLnBrk="1" fontAlgn="auto" hangingPunct="1">
              <a:spcAft>
                <a:spcPts val="0"/>
              </a:spcAft>
              <a:defRPr/>
            </a:pPr>
            <a:r>
              <a:rPr lang="en-US" dirty="0" smtClean="0"/>
              <a:t>If you think about it, </a:t>
            </a:r>
            <a:r>
              <a:rPr lang="en-US" i="1" dirty="0" smtClean="0">
                <a:latin typeface="Times New Roman" charset="0"/>
                <a:cs typeface="Times New Roman" charset="0"/>
              </a:rPr>
              <a:t>x </a:t>
            </a:r>
            <a:r>
              <a:rPr lang="en-US" dirty="0" smtClean="0"/>
              <a:t>in 2’s complement with </a:t>
            </a:r>
            <a:r>
              <a:rPr lang="en-US" i="1" dirty="0" smtClean="0">
                <a:latin typeface="Times New Roman" charset="0"/>
                <a:cs typeface="Times New Roman" charset="0"/>
              </a:rPr>
              <a:t>n</a:t>
            </a:r>
            <a:r>
              <a:rPr lang="en-US" dirty="0" smtClean="0"/>
              <a:t> bits is just </a:t>
            </a:r>
            <a:r>
              <a:rPr lang="en-US" i="1" dirty="0" smtClean="0">
                <a:latin typeface="Times New Roman" charset="0"/>
                <a:cs typeface="Times New Roman" charset="0"/>
              </a:rPr>
              <a:t>2</a:t>
            </a:r>
            <a:r>
              <a:rPr lang="en-US" i="1" baseline="30000" dirty="0" smtClean="0">
                <a:latin typeface="Times New Roman" charset="0"/>
                <a:cs typeface="Times New Roman" charset="0"/>
              </a:rPr>
              <a:t>n</a:t>
            </a:r>
            <a:r>
              <a:rPr lang="en-US" i="1" dirty="0" smtClean="0">
                <a:latin typeface="Times New Roman" charset="0"/>
                <a:cs typeface="Times New Roman" charset="0"/>
              </a:rPr>
              <a:t>-x. </a:t>
            </a:r>
            <a:endParaRPr lang="en-US" dirty="0" smtClean="0"/>
          </a:p>
          <a:p>
            <a:pPr eaLnBrk="1" fontAlgn="auto" hangingPunct="1">
              <a:spcAft>
                <a:spcPts val="0"/>
              </a:spcAft>
              <a:defRPr/>
            </a:pPr>
            <a:r>
              <a:rPr lang="en-US" dirty="0"/>
              <a:t>Consider 01101 +(– 00011) = 01101 – 00011 = 01010 (13-3=10 in decimal). </a:t>
            </a:r>
          </a:p>
          <a:p>
            <a:pPr eaLnBrk="1" fontAlgn="auto" hangingPunct="1">
              <a:spcAft>
                <a:spcPts val="0"/>
              </a:spcAft>
              <a:defRPr/>
            </a:pPr>
            <a:r>
              <a:rPr lang="en-US" dirty="0"/>
              <a:t>01101 – 00011  = 01101 + 100000 – 00011 – 100000</a:t>
            </a:r>
          </a:p>
          <a:p>
            <a:pPr eaLnBrk="1" fontAlgn="auto" hangingPunct="1">
              <a:spcAft>
                <a:spcPts val="0"/>
              </a:spcAft>
              <a:buFont typeface="Arial" panose="020B0604020202020204" pitchFamily="34" charset="0"/>
              <a:buNone/>
              <a:defRPr/>
            </a:pPr>
            <a:r>
              <a:rPr lang="en-US" dirty="0"/>
              <a:t>			  = 01101 + (100000 – 00011) – 100000</a:t>
            </a:r>
          </a:p>
          <a:p>
            <a:pPr eaLnBrk="1" fontAlgn="auto" hangingPunct="1">
              <a:spcAft>
                <a:spcPts val="0"/>
              </a:spcAft>
              <a:buFont typeface="Arial" panose="020B0604020202020204" pitchFamily="34" charset="0"/>
              <a:buNone/>
              <a:defRPr/>
            </a:pPr>
            <a:r>
              <a:rPr lang="en-US" dirty="0"/>
              <a:t>			  = 01101 + 11101 – 100000		            		                  = 101010 – 100000</a:t>
            </a:r>
          </a:p>
          <a:p>
            <a:pPr eaLnBrk="1" fontAlgn="auto" hangingPunct="1">
              <a:spcAft>
                <a:spcPts val="0"/>
              </a:spcAft>
              <a:buFont typeface="Arial" panose="020B0604020202020204" pitchFamily="34" charset="0"/>
              <a:buNone/>
              <a:defRPr/>
            </a:pPr>
            <a:r>
              <a:rPr lang="en-US" dirty="0"/>
              <a:t>			  = 01010</a:t>
            </a:r>
          </a:p>
          <a:p>
            <a:pPr eaLnBrk="1" fontAlgn="auto" hangingPunct="1">
              <a:spcAft>
                <a:spcPts val="0"/>
              </a:spcAft>
              <a:defRPr/>
            </a:pPr>
            <a:r>
              <a:rPr lang="en-US" dirty="0"/>
              <a:t>11101 is the 2’s complement of 00011.</a:t>
            </a:r>
          </a:p>
          <a:p>
            <a:pPr eaLnBrk="1" fontAlgn="auto" hangingPunct="1">
              <a:spcAft>
                <a:spcPts val="0"/>
              </a:spcAft>
              <a:defRPr/>
            </a:pPr>
            <a:r>
              <a:rPr lang="en-US" dirty="0"/>
              <a:t>Means that computer (the adder) does not have to be specifically redesigned for dealing with negative numbers, make life easier for the computer </a:t>
            </a:r>
          </a:p>
          <a:p>
            <a:pPr eaLnBrk="1" fontAlgn="auto" hangingPunct="1">
              <a:spcAft>
                <a:spcPts val="0"/>
              </a:spcAft>
              <a:defRPr/>
            </a:pPr>
            <a:r>
              <a:rPr lang="en-US" dirty="0"/>
              <a:t>The reason is, assume you are subtracting a with b , where 2^{n-1}&gt;a&gt;b&gt;0.  Note that a-b=a+2^{n}-b-2^{n}. But 2^{n}-b is the 2’s complement of b. So if represented in binary forms, a+2^{n}-b will be having a 1 bit in bit n and some thing in bit 0 to bit n-2 equal to a-b. Bit n-1 will be 0. So you take what is in bit 0 to bit n and it must be a-b.</a:t>
            </a:r>
            <a:endParaRPr lang="en-US" dirty="0"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Subtraction with 2’s Complement</a:t>
            </a:r>
          </a:p>
        </p:txBody>
      </p:sp>
      <p:sp>
        <p:nvSpPr>
          <p:cNvPr id="24579" name="Content Placeholder 2"/>
          <p:cNvSpPr>
            <a:spLocks noGrp="1"/>
          </p:cNvSpPr>
          <p:nvPr>
            <p:ph idx="1"/>
          </p:nvPr>
        </p:nvSpPr>
        <p:spPr/>
        <p:txBody>
          <a:bodyPr/>
          <a:lstStyle/>
          <a:p>
            <a:pPr eaLnBrk="1" hangingPunct="1"/>
            <a:r>
              <a:rPr lang="en-US" altLang="en-US" smtClean="0"/>
              <a:t>How about 39</a:t>
            </a:r>
            <a:r>
              <a:rPr lang="en-US" altLang="en-US" baseline="-25000" smtClean="0"/>
              <a:t>ten</a:t>
            </a:r>
            <a:r>
              <a:rPr lang="en-US" altLang="en-US" smtClean="0"/>
              <a:t> + (-57</a:t>
            </a:r>
            <a:r>
              <a:rPr lang="en-US" altLang="en-US" baseline="-25000" smtClean="0"/>
              <a:t>ten</a:t>
            </a:r>
            <a:r>
              <a:rPr lang="en-US" altLang="en-US" smtClean="0"/>
              <a:t>)?</a:t>
            </a:r>
          </a:p>
          <a:p>
            <a:pPr eaLnBrk="1" hangingPunct="1">
              <a:buFont typeface="Arial" panose="020B0604020202020204" pitchFamily="34" charset="0"/>
              <a:buNone/>
            </a:pPr>
            <a:endParaRPr lang="en-US" altLang="en-US" smtClean="0"/>
          </a:p>
          <a:p>
            <a:pPr eaLnBrk="1" hangingPunct="1"/>
            <a:endParaRPr lang="en-US" altLang="en-US" smtClean="0"/>
          </a:p>
          <a:p>
            <a:pPr eaLnBrk="1" hangingPunct="1"/>
            <a:endParaRPr lang="en-US" altLang="en-US"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Subtraction with 2’s Complement</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t>First, what is (-57</a:t>
            </a:r>
            <a:r>
              <a:rPr lang="en-US" baseline="-25000" dirty="0" smtClean="0"/>
              <a:t>ten</a:t>
            </a:r>
            <a:r>
              <a:rPr lang="en-US" dirty="0" smtClean="0"/>
              <a:t>) in binary in 8 bits?</a:t>
            </a:r>
          </a:p>
          <a:p>
            <a:pPr marL="971550" lvl="1" indent="-514350" eaLnBrk="1" fontAlgn="auto" hangingPunct="1">
              <a:spcAft>
                <a:spcPts val="0"/>
              </a:spcAft>
              <a:buFont typeface="+mj-lt"/>
              <a:buAutoNum type="arabicPeriod"/>
              <a:defRPr/>
            </a:pPr>
            <a:r>
              <a:rPr lang="en-US" dirty="0" smtClean="0"/>
              <a:t>00111001 (57</a:t>
            </a:r>
            <a:r>
              <a:rPr lang="en-US" baseline="-25000" dirty="0" smtClean="0"/>
              <a:t>ten</a:t>
            </a:r>
            <a:r>
              <a:rPr lang="en-US" dirty="0" smtClean="0"/>
              <a:t> in binary)</a:t>
            </a:r>
          </a:p>
          <a:p>
            <a:pPr marL="971550" lvl="1" indent="-514350" eaLnBrk="1" fontAlgn="auto" hangingPunct="1">
              <a:spcAft>
                <a:spcPts val="0"/>
              </a:spcAft>
              <a:buFont typeface="+mj-lt"/>
              <a:buAutoNum type="arabicPeriod"/>
              <a:defRPr/>
            </a:pPr>
            <a:r>
              <a:rPr lang="en-US" dirty="0" smtClean="0"/>
              <a:t>11000110 (invert)</a:t>
            </a:r>
          </a:p>
          <a:p>
            <a:pPr marL="971550" lvl="1" indent="-514350" eaLnBrk="1" fontAlgn="auto" hangingPunct="1">
              <a:spcAft>
                <a:spcPts val="0"/>
              </a:spcAft>
              <a:buFont typeface="+mj-lt"/>
              <a:buAutoNum type="arabicPeriod"/>
              <a:defRPr/>
            </a:pPr>
            <a:r>
              <a:rPr lang="en-US" dirty="0" smtClean="0"/>
              <a:t>11000111 (add 1)</a:t>
            </a:r>
          </a:p>
          <a:p>
            <a:pPr eaLnBrk="1" fontAlgn="auto" hangingPunct="1">
              <a:spcAft>
                <a:spcPts val="0"/>
              </a:spcAft>
              <a:defRPr/>
            </a:pPr>
            <a:r>
              <a:rPr lang="en-US" dirty="0" smtClean="0"/>
              <a:t>Second, add them.</a:t>
            </a:r>
          </a:p>
          <a:p>
            <a:pPr lvl="1" eaLnBrk="1" fontAlgn="auto" hangingPunct="1">
              <a:spcAft>
                <a:spcPts val="0"/>
              </a:spcAft>
              <a:buFont typeface="Arial" panose="020B0604020202020204" pitchFamily="34" charset="0"/>
              <a:buNone/>
              <a:defRPr/>
            </a:pPr>
            <a:r>
              <a:rPr lang="en-US" dirty="0" smtClean="0"/>
              <a:t>00100111</a:t>
            </a:r>
          </a:p>
          <a:p>
            <a:pPr marL="971550" lvl="1" indent="-514350" eaLnBrk="1" fontAlgn="auto" hangingPunct="1">
              <a:spcAft>
                <a:spcPts val="0"/>
              </a:spcAft>
              <a:buFont typeface="Arial" panose="020B0604020202020204" pitchFamily="34" charset="0"/>
              <a:buNone/>
              <a:defRPr/>
            </a:pPr>
            <a:r>
              <a:rPr lang="en-US" dirty="0" smtClean="0"/>
              <a:t>11000111</a:t>
            </a:r>
          </a:p>
          <a:p>
            <a:pPr lvl="1" eaLnBrk="1" fontAlgn="auto" hangingPunct="1">
              <a:spcAft>
                <a:spcPts val="0"/>
              </a:spcAft>
              <a:buFont typeface="Arial" panose="020B0604020202020204" pitchFamily="34" charset="0"/>
              <a:buNone/>
              <a:defRPr/>
            </a:pPr>
            <a:r>
              <a:rPr lang="en-US" dirty="0" smtClean="0"/>
              <a:t>11101110</a:t>
            </a:r>
          </a:p>
        </p:txBody>
      </p:sp>
      <p:cxnSp>
        <p:nvCxnSpPr>
          <p:cNvPr id="4" name="Straight Connector 3"/>
          <p:cNvCxnSpPr/>
          <p:nvPr/>
        </p:nvCxnSpPr>
        <p:spPr>
          <a:xfrm>
            <a:off x="1154113" y="4741863"/>
            <a:ext cx="3733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r>
              <a:rPr lang="en-US" smtClean="0"/>
              <a:t>2/17/2023</a:t>
            </a:r>
            <a:endParaRPr lang="en-US"/>
          </a:p>
        </p:txBody>
      </p:sp>
      <p:sp>
        <p:nvSpPr>
          <p:cNvPr id="5" name="Footer Placeholder 4"/>
          <p:cNvSpPr>
            <a:spLocks noGrp="1"/>
          </p:cNvSpPr>
          <p:nvPr>
            <p:ph type="ftr" sz="quarter" idx="11"/>
          </p:nvPr>
        </p:nvSpPr>
        <p:spPr/>
        <p:txBody>
          <a:bodyPr/>
          <a:lstStyle/>
          <a:p>
            <a:pPr>
              <a:defRPr/>
            </a:pPr>
            <a:r>
              <a:rPr lang="en-US" smtClean="0"/>
              <a:t>Dr. Shahram Taheri</a:t>
            </a:r>
            <a:endParaRPr lang="en-US"/>
          </a:p>
        </p:txBody>
      </p:sp>
      <p:sp>
        <p:nvSpPr>
          <p:cNvPr id="6" name="Slide Number Placeholder 5"/>
          <p:cNvSpPr>
            <a:spLocks noGrp="1"/>
          </p:cNvSpPr>
          <p:nvPr>
            <p:ph type="sldNum" sz="quarter" idx="12"/>
          </p:nvPr>
        </p:nvSpPr>
        <p:spPr/>
        <p:txBody>
          <a:bodyPr/>
          <a:lstStyle/>
          <a:p>
            <a:pPr>
              <a:defRPr/>
            </a:pPr>
            <a:fld id="{C76960F3-B1C6-4614-AC62-B2440AEFE03C}"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Date Placeholder 3"/>
          <p:cNvSpPr>
            <a:spLocks noGrp="1"/>
          </p:cNvSpPr>
          <p:nvPr>
            <p:ph type="dt" sz="quarter" idx="10"/>
          </p:nvPr>
        </p:nvSpPr>
        <p:spPr/>
        <p:txBody>
          <a:bodyPr/>
          <a:lstStyle/>
          <a:p>
            <a:pPr>
              <a:defRPr/>
            </a:pPr>
            <a:r>
              <a:rPr lang="en-US" smtClean="0"/>
              <a:t>2/17/2023</a:t>
            </a:r>
            <a:endParaRPr lang="en-US"/>
          </a:p>
        </p:txBody>
      </p:sp>
      <p:sp>
        <p:nvSpPr>
          <p:cNvPr id="1029" name="Footer Placeholder 4"/>
          <p:cNvSpPr>
            <a:spLocks noGrp="1"/>
          </p:cNvSpPr>
          <p:nvPr>
            <p:ph type="ftr" sz="quarter" idx="11"/>
          </p:nvPr>
        </p:nvSpPr>
        <p:spPr/>
        <p:txBody>
          <a:bodyPr/>
          <a:lstStyle/>
          <a:p>
            <a:pPr>
              <a:defRPr/>
            </a:pPr>
            <a:r>
              <a:rPr lang="en-US" smtClean="0"/>
              <a:t>Dr. Shahram Taheri</a:t>
            </a:r>
            <a:endParaRPr lang="en-US"/>
          </a:p>
        </p:txBody>
      </p:sp>
      <p:sp>
        <p:nvSpPr>
          <p:cNvPr id="348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015C4C8-4388-4E56-AA0E-4748C5530196}" type="slidenum">
              <a:rPr lang="en-US" altLang="en-US" sz="1200">
                <a:solidFill>
                  <a:srgbClr val="898989"/>
                </a:solidFill>
              </a:rPr>
              <a:pPr>
                <a:spcBef>
                  <a:spcPct val="0"/>
                </a:spcBef>
                <a:buFontTx/>
                <a:buNone/>
              </a:pPr>
              <a:t>3</a:t>
            </a:fld>
            <a:endParaRPr lang="en-US" altLang="en-US" sz="1200">
              <a:solidFill>
                <a:srgbClr val="898989"/>
              </a:solidFill>
            </a:endParaRPr>
          </a:p>
        </p:txBody>
      </p:sp>
      <p:sp>
        <p:nvSpPr>
          <p:cNvPr id="34821" name="Rectangle 2"/>
          <p:cNvSpPr>
            <a:spLocks noGrp="1" noChangeArrowheads="1"/>
          </p:cNvSpPr>
          <p:nvPr>
            <p:ph type="title"/>
          </p:nvPr>
        </p:nvSpPr>
        <p:spPr/>
        <p:txBody>
          <a:bodyPr/>
          <a:lstStyle/>
          <a:p>
            <a:pPr eaLnBrk="1" hangingPunct="1"/>
            <a:r>
              <a:rPr lang="en-US" altLang="en-US" sz="4000"/>
              <a:t>Decimal Numbering System</a:t>
            </a:r>
          </a:p>
        </p:txBody>
      </p:sp>
      <p:sp>
        <p:nvSpPr>
          <p:cNvPr id="34822" name="Rectangle 3"/>
          <p:cNvSpPr>
            <a:spLocks noGrp="1" noChangeArrowheads="1"/>
          </p:cNvSpPr>
          <p:nvPr>
            <p:ph type="body" idx="1"/>
          </p:nvPr>
        </p:nvSpPr>
        <p:spPr>
          <a:xfrm>
            <a:off x="1981200" y="1219200"/>
            <a:ext cx="8001000" cy="4724400"/>
          </a:xfrm>
        </p:spPr>
        <p:txBody>
          <a:bodyPr/>
          <a:lstStyle/>
          <a:p>
            <a:pPr eaLnBrk="1" hangingPunct="1"/>
            <a:r>
              <a:rPr lang="en-US" altLang="en-US" dirty="0" smtClean="0"/>
              <a:t>For any nonnegative integer                      , its value </a:t>
            </a:r>
            <a:r>
              <a:rPr lang="en-US" altLang="en-US" dirty="0" smtClean="0"/>
              <a:t>is </a:t>
            </a:r>
            <a:r>
              <a:rPr lang="en-US" altLang="en-US" dirty="0" smtClean="0"/>
              <a:t>given by </a:t>
            </a:r>
          </a:p>
          <a:p>
            <a:pPr eaLnBrk="1" hangingPunct="1"/>
            <a:endParaRPr lang="en-US" altLang="en-US" dirty="0" smtClean="0"/>
          </a:p>
          <a:p>
            <a:pPr eaLnBrk="1" hangingPunct="1"/>
            <a:endParaRPr lang="en-US" altLang="en-US" dirty="0" smtClean="0"/>
          </a:p>
          <a:p>
            <a:pPr eaLnBrk="1" hangingPunct="1"/>
            <a:endParaRPr lang="en-US" altLang="en-US" dirty="0" smtClean="0"/>
          </a:p>
          <a:p>
            <a:pPr lvl="1" eaLnBrk="1" hangingPunct="1"/>
            <a:r>
              <a:rPr lang="en-US" altLang="en-US" dirty="0" smtClean="0"/>
              <a:t>Here d</a:t>
            </a:r>
            <a:r>
              <a:rPr lang="en-US" altLang="en-US" baseline="-25000" dirty="0" smtClean="0"/>
              <a:t>0</a:t>
            </a:r>
            <a:r>
              <a:rPr lang="en-US" altLang="en-US" dirty="0" smtClean="0"/>
              <a:t> is the least significant digit and </a:t>
            </a:r>
            <a:r>
              <a:rPr lang="en-US" altLang="en-US" dirty="0" err="1" smtClean="0"/>
              <a:t>d</a:t>
            </a:r>
            <a:r>
              <a:rPr lang="en-US" altLang="en-US" baseline="-25000" dirty="0" err="1" smtClean="0"/>
              <a:t>n</a:t>
            </a:r>
            <a:r>
              <a:rPr lang="en-US" altLang="en-US" dirty="0" smtClean="0"/>
              <a:t> is the most significant digit </a:t>
            </a:r>
          </a:p>
        </p:txBody>
      </p:sp>
      <p:graphicFrame>
        <p:nvGraphicFramePr>
          <p:cNvPr id="34823" name="Object 4"/>
          <p:cNvGraphicFramePr>
            <a:graphicFrameLocks noChangeAspect="1"/>
          </p:cNvGraphicFramePr>
          <p:nvPr>
            <p:extLst>
              <p:ext uri="{D42A27DB-BD31-4B8C-83A1-F6EECF244321}">
                <p14:modId xmlns:p14="http://schemas.microsoft.com/office/powerpoint/2010/main" val="2818094030"/>
              </p:ext>
            </p:extLst>
          </p:nvPr>
        </p:nvGraphicFramePr>
        <p:xfrm>
          <a:off x="5268912" y="1698626"/>
          <a:ext cx="1927225" cy="533400"/>
        </p:xfrm>
        <a:graphic>
          <a:graphicData uri="http://schemas.openxmlformats.org/presentationml/2006/ole">
            <mc:AlternateContent xmlns:mc="http://schemas.openxmlformats.org/markup-compatibility/2006">
              <mc:Choice xmlns:v="urn:schemas-microsoft-com:vml" Requires="v">
                <p:oleObj spid="_x0000_s1028" name="Equation" r:id="rId4" imgW="825500" imgH="228600" progId="Equation.3">
                  <p:embed/>
                </p:oleObj>
              </mc:Choice>
              <mc:Fallback>
                <p:oleObj name="Equation" r:id="rId4" imgW="825500" imgH="228600" progId="Equation.3">
                  <p:embed/>
                  <p:pic>
                    <p:nvPicPr>
                      <p:cNvPr id="3482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8912" y="1698626"/>
                        <a:ext cx="19272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4" name="Object 5"/>
          <p:cNvGraphicFramePr>
            <a:graphicFrameLocks noChangeAspect="1"/>
          </p:cNvGraphicFramePr>
          <p:nvPr>
            <p:extLst>
              <p:ext uri="{D42A27DB-BD31-4B8C-83A1-F6EECF244321}">
                <p14:modId xmlns:p14="http://schemas.microsoft.com/office/powerpoint/2010/main" val="913831747"/>
              </p:ext>
            </p:extLst>
          </p:nvPr>
        </p:nvGraphicFramePr>
        <p:xfrm>
          <a:off x="2133599" y="2264348"/>
          <a:ext cx="8197850" cy="1376363"/>
        </p:xfrm>
        <a:graphic>
          <a:graphicData uri="http://schemas.openxmlformats.org/presentationml/2006/ole">
            <mc:AlternateContent xmlns:mc="http://schemas.openxmlformats.org/markup-compatibility/2006">
              <mc:Choice xmlns:v="urn:schemas-microsoft-com:vml" Requires="v">
                <p:oleObj spid="_x0000_s1029" name="Equation" r:id="rId6" imgW="3937000" imgH="660400" progId="Equation.3">
                  <p:embed/>
                </p:oleObj>
              </mc:Choice>
              <mc:Fallback>
                <p:oleObj name="Equation" r:id="rId6" imgW="3937000" imgH="660400" progId="Equation.3">
                  <p:embed/>
                  <p:pic>
                    <p:nvPicPr>
                      <p:cNvPr id="3482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599" y="2264348"/>
                        <a:ext cx="8197850" cy="13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132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Converting 2’s complement to decimal</a:t>
            </a:r>
          </a:p>
        </p:txBody>
      </p:sp>
      <p:sp>
        <p:nvSpPr>
          <p:cNvPr id="3" name="Content Placeholder 2"/>
          <p:cNvSpPr>
            <a:spLocks noGrp="1"/>
          </p:cNvSpPr>
          <p:nvPr>
            <p:ph idx="1"/>
          </p:nvPr>
        </p:nvSpPr>
        <p:spPr/>
        <p:txBody>
          <a:bodyPr rtlCol="0">
            <a:normAutofit/>
          </a:bodyPr>
          <a:lstStyle/>
          <a:p>
            <a:pPr marL="342900" lvl="1" indent="-342900" eaLnBrk="1" fontAlgn="auto" hangingPunct="1">
              <a:spcAft>
                <a:spcPts val="0"/>
              </a:spcAft>
              <a:defRPr/>
            </a:pPr>
            <a:r>
              <a:rPr lang="en-US" dirty="0" smtClean="0"/>
              <a:t>What is 11101110</a:t>
            </a:r>
            <a:r>
              <a:rPr lang="en-US" baseline="-25000" dirty="0" smtClean="0"/>
              <a:t>ten</a:t>
            </a:r>
            <a:r>
              <a:rPr lang="en-US" dirty="0" smtClean="0"/>
              <a:t> in decimal if it represents a two’s complement number?</a:t>
            </a:r>
          </a:p>
          <a:p>
            <a:pPr marL="971550" lvl="1" indent="-514350" eaLnBrk="1" fontAlgn="auto" hangingPunct="1">
              <a:spcAft>
                <a:spcPts val="0"/>
              </a:spcAft>
              <a:buFont typeface="+mj-lt"/>
              <a:buAutoNum type="arabicPeriod"/>
              <a:defRPr/>
            </a:pPr>
            <a:r>
              <a:rPr lang="en-US" dirty="0" smtClean="0"/>
              <a:t>11101110 (original)</a:t>
            </a:r>
          </a:p>
          <a:p>
            <a:pPr marL="971550" lvl="1" indent="-514350" eaLnBrk="1" fontAlgn="auto" hangingPunct="1">
              <a:spcAft>
                <a:spcPts val="0"/>
              </a:spcAft>
              <a:buFont typeface="+mj-lt"/>
              <a:buAutoNum type="arabicPeriod"/>
              <a:defRPr/>
            </a:pPr>
            <a:r>
              <a:rPr lang="en-US" dirty="0" smtClean="0"/>
              <a:t>11101101 (after minus 1)</a:t>
            </a:r>
          </a:p>
          <a:p>
            <a:pPr marL="971550" lvl="1" indent="-514350" eaLnBrk="1" fontAlgn="auto" hangingPunct="1">
              <a:spcAft>
                <a:spcPts val="0"/>
              </a:spcAft>
              <a:buFont typeface="+mj-lt"/>
              <a:buAutoNum type="arabicPeriod"/>
              <a:defRPr/>
            </a:pPr>
            <a:r>
              <a:rPr lang="en-US" dirty="0" smtClean="0"/>
              <a:t>00010010 (after inversion)</a:t>
            </a:r>
          </a:p>
          <a:p>
            <a:pPr marL="342900" lvl="1" indent="-342900" eaLnBrk="1" fontAlgn="auto" hangingPunct="1">
              <a:spcAft>
                <a:spcPts val="0"/>
              </a:spcAft>
              <a:defRPr/>
            </a:pPr>
            <a:endParaRPr lang="en-US" dirty="0" smtClean="0"/>
          </a:p>
          <a:p>
            <a:pPr eaLnBrk="1" fontAlgn="auto" hangingPunct="1">
              <a:spcAft>
                <a:spcPts val="0"/>
              </a:spcAft>
              <a:defRPr/>
            </a:pPr>
            <a:endParaRPr lang="en-US" dirty="0"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4" name="Footer Placeholder 3"/>
          <p:cNvSpPr>
            <a:spLocks noGrp="1"/>
          </p:cNvSpPr>
          <p:nvPr>
            <p:ph type="ftr" sz="quarter" idx="11"/>
          </p:nvPr>
        </p:nvSpPr>
        <p:spPr/>
        <p:txBody>
          <a:bodyPr/>
          <a:lstStyle/>
          <a:p>
            <a:pPr>
              <a:defRPr/>
            </a:pPr>
            <a:r>
              <a:rPr lang="en-US" smtClean="0"/>
              <a:t>Dr. Shahram Taheri</a:t>
            </a:r>
            <a:endParaRPr lang="en-US"/>
          </a:p>
        </p:txBody>
      </p:sp>
      <p:sp>
        <p:nvSpPr>
          <p:cNvPr id="5" name="Slide Number Placeholder 4"/>
          <p:cNvSpPr>
            <a:spLocks noGrp="1"/>
          </p:cNvSpPr>
          <p:nvPr>
            <p:ph type="sldNum" sz="quarter" idx="12"/>
          </p:nvPr>
        </p:nvSpPr>
        <p:spPr/>
        <p:txBody>
          <a:bodyPr/>
          <a:lstStyle/>
          <a:p>
            <a:pPr>
              <a:defRPr/>
            </a:pPr>
            <a:fld id="{C76960F3-B1C6-4614-AC62-B2440AEFE03C}"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p:txBody>
          <a:bodyPr/>
          <a:lstStyle/>
          <a:p>
            <a:pPr>
              <a:defRPr/>
            </a:pPr>
            <a:r>
              <a:rPr lang="en-US" smtClean="0"/>
              <a:t>2/17/2023</a:t>
            </a:r>
            <a:endParaRPr lang="en-US"/>
          </a:p>
        </p:txBody>
      </p:sp>
      <p:sp>
        <p:nvSpPr>
          <p:cNvPr id="32771" name="Footer Placeholder 4"/>
          <p:cNvSpPr>
            <a:spLocks noGrp="1"/>
          </p:cNvSpPr>
          <p:nvPr>
            <p:ph type="ftr" sz="quarter" idx="11"/>
          </p:nvPr>
        </p:nvSpPr>
        <p:spPr/>
        <p:txBody>
          <a:bodyPr/>
          <a:lstStyle/>
          <a:p>
            <a:pPr>
              <a:defRPr/>
            </a:pPr>
            <a:r>
              <a:rPr lang="en-US" smtClean="0"/>
              <a:t>Dr. Shahram Taheri</a:t>
            </a:r>
            <a:endParaRPr lang="en-US"/>
          </a:p>
        </p:txBody>
      </p:sp>
      <p:sp>
        <p:nvSpPr>
          <p:cNvPr id="276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3EEE4A6-ABC3-4B63-A7B8-7DF4D443F1C0}" type="slidenum">
              <a:rPr lang="en-US" altLang="en-US" sz="1200" smtClean="0">
                <a:solidFill>
                  <a:srgbClr val="898989"/>
                </a:solidFill>
              </a:rPr>
              <a:pPr fontAlgn="base">
                <a:lnSpc>
                  <a:spcPct val="100000"/>
                </a:lnSpc>
                <a:spcBef>
                  <a:spcPct val="0"/>
                </a:spcBef>
                <a:spcAft>
                  <a:spcPct val="0"/>
                </a:spcAft>
                <a:buFontTx/>
                <a:buNone/>
              </a:pPr>
              <a:t>31</a:t>
            </a:fld>
            <a:endParaRPr lang="en-US" altLang="en-US" sz="1200" smtClean="0">
              <a:solidFill>
                <a:srgbClr val="898989"/>
              </a:solidFill>
            </a:endParaRPr>
          </a:p>
        </p:txBody>
      </p:sp>
      <p:sp>
        <p:nvSpPr>
          <p:cNvPr id="27653" name="Rectangle 2"/>
          <p:cNvSpPr>
            <a:spLocks noGrp="1" noChangeArrowheads="1"/>
          </p:cNvSpPr>
          <p:nvPr>
            <p:ph type="title"/>
          </p:nvPr>
        </p:nvSpPr>
        <p:spPr/>
        <p:txBody>
          <a:bodyPr/>
          <a:lstStyle/>
          <a:p>
            <a:pPr eaLnBrk="1" hangingPunct="1"/>
            <a:r>
              <a:rPr lang="en-US" altLang="en-US" sz="4000" smtClean="0"/>
              <a:t>Two’s Complement Representation</a:t>
            </a:r>
          </a:p>
        </p:txBody>
      </p:sp>
      <p:sp>
        <p:nvSpPr>
          <p:cNvPr id="27654" name="Rectangle 3"/>
          <p:cNvSpPr>
            <a:spLocks noGrp="1" noChangeArrowheads="1"/>
          </p:cNvSpPr>
          <p:nvPr>
            <p:ph type="body" idx="1"/>
          </p:nvPr>
        </p:nvSpPr>
        <p:spPr/>
        <p:txBody>
          <a:bodyPr/>
          <a:lstStyle/>
          <a:p>
            <a:pPr eaLnBrk="1" hangingPunct="1"/>
            <a:r>
              <a:rPr lang="en-US" altLang="en-US" smtClean="0"/>
              <a:t>Sign extension</a:t>
            </a:r>
          </a:p>
          <a:p>
            <a:pPr lvl="1" eaLnBrk="1" hangingPunct="1"/>
            <a:r>
              <a:rPr lang="en-US" altLang="en-US" smtClean="0"/>
              <a:t>We often need to convert a number in n bits to a number represented with more than n bits</a:t>
            </a:r>
          </a:p>
          <a:p>
            <a:pPr lvl="2" eaLnBrk="1" hangingPunct="1"/>
            <a:r>
              <a:rPr lang="en-US" altLang="en-US" smtClean="0"/>
              <a:t>From char to int for example</a:t>
            </a:r>
          </a:p>
          <a:p>
            <a:pPr lvl="1" eaLnBrk="1" hangingPunct="1"/>
            <a:r>
              <a:rPr lang="en-US" altLang="en-US" smtClean="0"/>
              <a:t>This can be done by taking the most significant bit from the shorter one and replicating it to fill the new bits of the longer one</a:t>
            </a:r>
          </a:p>
          <a:p>
            <a:pPr lvl="2" eaLnBrk="1" hangingPunct="1"/>
            <a:r>
              <a:rPr lang="en-US" altLang="en-US" smtClean="0"/>
              <a:t>Existing bits are simply copied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p:txBody>
          <a:bodyPr/>
          <a:lstStyle/>
          <a:p>
            <a:pPr>
              <a:defRPr/>
            </a:pPr>
            <a:r>
              <a:rPr lang="en-US" smtClean="0"/>
              <a:t>2/17/2023</a:t>
            </a:r>
            <a:endParaRPr lang="en-US"/>
          </a:p>
        </p:txBody>
      </p:sp>
      <p:sp>
        <p:nvSpPr>
          <p:cNvPr id="33795" name="Footer Placeholder 4"/>
          <p:cNvSpPr>
            <a:spLocks noGrp="1"/>
          </p:cNvSpPr>
          <p:nvPr>
            <p:ph type="ftr" sz="quarter" idx="11"/>
          </p:nvPr>
        </p:nvSpPr>
        <p:spPr/>
        <p:txBody>
          <a:bodyPr/>
          <a:lstStyle/>
          <a:p>
            <a:pPr>
              <a:defRPr/>
            </a:pPr>
            <a:r>
              <a:rPr lang="en-US" smtClean="0"/>
              <a:t>Dr. Shahram Taheri</a:t>
            </a:r>
            <a:endParaRPr lang="en-US"/>
          </a:p>
        </p:txBody>
      </p:sp>
      <p:sp>
        <p:nvSpPr>
          <p:cNvPr id="297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07D9E98-3258-4DA0-9C9B-2E0FA25729A3}" type="slidenum">
              <a:rPr lang="en-US" altLang="en-US" sz="1200" smtClean="0">
                <a:solidFill>
                  <a:srgbClr val="898989"/>
                </a:solidFill>
              </a:rPr>
              <a:pPr fontAlgn="base">
                <a:lnSpc>
                  <a:spcPct val="100000"/>
                </a:lnSpc>
                <a:spcBef>
                  <a:spcPct val="0"/>
                </a:spcBef>
                <a:spcAft>
                  <a:spcPct val="0"/>
                </a:spcAft>
                <a:buFontTx/>
                <a:buNone/>
              </a:pPr>
              <a:t>32</a:t>
            </a:fld>
            <a:endParaRPr lang="en-US" altLang="en-US" sz="1200" smtClean="0">
              <a:solidFill>
                <a:srgbClr val="898989"/>
              </a:solidFill>
            </a:endParaRPr>
          </a:p>
        </p:txBody>
      </p:sp>
      <p:sp>
        <p:nvSpPr>
          <p:cNvPr id="29701" name="Rectangle 2"/>
          <p:cNvSpPr>
            <a:spLocks noGrp="1" noChangeArrowheads="1"/>
          </p:cNvSpPr>
          <p:nvPr>
            <p:ph type="title"/>
          </p:nvPr>
        </p:nvSpPr>
        <p:spPr/>
        <p:txBody>
          <a:bodyPr/>
          <a:lstStyle/>
          <a:p>
            <a:pPr eaLnBrk="1" hangingPunct="1"/>
            <a:r>
              <a:rPr lang="en-US" altLang="en-US" sz="4000" smtClean="0"/>
              <a:t>Sign Extension Example</a:t>
            </a:r>
          </a:p>
        </p:txBody>
      </p:sp>
      <p:graphicFrame>
        <p:nvGraphicFramePr>
          <p:cNvPr id="502606" name="Group 846"/>
          <p:cNvGraphicFramePr>
            <a:graphicFrameLocks noGrp="1"/>
          </p:cNvGraphicFramePr>
          <p:nvPr/>
        </p:nvGraphicFramePr>
        <p:xfrm>
          <a:off x="1752600" y="2514600"/>
          <a:ext cx="8712194" cy="1371600"/>
        </p:xfrm>
        <a:graphic>
          <a:graphicData uri="http://schemas.openxmlformats.org/drawingml/2006/table">
            <a:tbl>
              <a:tblPr/>
              <a:tblGrid>
                <a:gridCol w="300027">
                  <a:extLst>
                    <a:ext uri="{9D8B030D-6E8A-4147-A177-3AD203B41FA5}">
                      <a16:colId xmlns:a16="http://schemas.microsoft.com/office/drawing/2014/main" val="20000"/>
                    </a:ext>
                  </a:extLst>
                </a:gridCol>
                <a:gridCol w="246053">
                  <a:extLst>
                    <a:ext uri="{9D8B030D-6E8A-4147-A177-3AD203B41FA5}">
                      <a16:colId xmlns:a16="http://schemas.microsoft.com/office/drawing/2014/main" val="20001"/>
                    </a:ext>
                  </a:extLst>
                </a:gridCol>
                <a:gridCol w="238116">
                  <a:extLst>
                    <a:ext uri="{9D8B030D-6E8A-4147-A177-3AD203B41FA5}">
                      <a16:colId xmlns:a16="http://schemas.microsoft.com/office/drawing/2014/main" val="20002"/>
                    </a:ext>
                  </a:extLst>
                </a:gridCol>
                <a:gridCol w="239704">
                  <a:extLst>
                    <a:ext uri="{9D8B030D-6E8A-4147-A177-3AD203B41FA5}">
                      <a16:colId xmlns:a16="http://schemas.microsoft.com/office/drawing/2014/main" val="20003"/>
                    </a:ext>
                  </a:extLst>
                </a:gridCol>
                <a:gridCol w="234941">
                  <a:extLst>
                    <a:ext uri="{9D8B030D-6E8A-4147-A177-3AD203B41FA5}">
                      <a16:colId xmlns:a16="http://schemas.microsoft.com/office/drawing/2014/main" val="20004"/>
                    </a:ext>
                  </a:extLst>
                </a:gridCol>
                <a:gridCol w="236528">
                  <a:extLst>
                    <a:ext uri="{9D8B030D-6E8A-4147-A177-3AD203B41FA5}">
                      <a16:colId xmlns:a16="http://schemas.microsoft.com/office/drawing/2014/main" val="20005"/>
                    </a:ext>
                  </a:extLst>
                </a:gridCol>
                <a:gridCol w="239704">
                  <a:extLst>
                    <a:ext uri="{9D8B030D-6E8A-4147-A177-3AD203B41FA5}">
                      <a16:colId xmlns:a16="http://schemas.microsoft.com/office/drawing/2014/main" val="20006"/>
                    </a:ext>
                  </a:extLst>
                </a:gridCol>
                <a:gridCol w="234941">
                  <a:extLst>
                    <a:ext uri="{9D8B030D-6E8A-4147-A177-3AD203B41FA5}">
                      <a16:colId xmlns:a16="http://schemas.microsoft.com/office/drawing/2014/main" val="20007"/>
                    </a:ext>
                  </a:extLst>
                </a:gridCol>
                <a:gridCol w="238116">
                  <a:extLst>
                    <a:ext uri="{9D8B030D-6E8A-4147-A177-3AD203B41FA5}">
                      <a16:colId xmlns:a16="http://schemas.microsoft.com/office/drawing/2014/main" val="20008"/>
                    </a:ext>
                  </a:extLst>
                </a:gridCol>
                <a:gridCol w="239703">
                  <a:extLst>
                    <a:ext uri="{9D8B030D-6E8A-4147-A177-3AD203B41FA5}">
                      <a16:colId xmlns:a16="http://schemas.microsoft.com/office/drawing/2014/main" val="20009"/>
                    </a:ext>
                  </a:extLst>
                </a:gridCol>
                <a:gridCol w="233354">
                  <a:extLst>
                    <a:ext uri="{9D8B030D-6E8A-4147-A177-3AD203B41FA5}">
                      <a16:colId xmlns:a16="http://schemas.microsoft.com/office/drawing/2014/main" val="20010"/>
                    </a:ext>
                  </a:extLst>
                </a:gridCol>
                <a:gridCol w="238116">
                  <a:extLst>
                    <a:ext uri="{9D8B030D-6E8A-4147-A177-3AD203B41FA5}">
                      <a16:colId xmlns:a16="http://schemas.microsoft.com/office/drawing/2014/main" val="20011"/>
                    </a:ext>
                  </a:extLst>
                </a:gridCol>
                <a:gridCol w="239703">
                  <a:extLst>
                    <a:ext uri="{9D8B030D-6E8A-4147-A177-3AD203B41FA5}">
                      <a16:colId xmlns:a16="http://schemas.microsoft.com/office/drawing/2014/main" val="20012"/>
                    </a:ext>
                  </a:extLst>
                </a:gridCol>
                <a:gridCol w="238116">
                  <a:extLst>
                    <a:ext uri="{9D8B030D-6E8A-4147-A177-3AD203B41FA5}">
                      <a16:colId xmlns:a16="http://schemas.microsoft.com/office/drawing/2014/main" val="20013"/>
                    </a:ext>
                  </a:extLst>
                </a:gridCol>
                <a:gridCol w="234941">
                  <a:extLst>
                    <a:ext uri="{9D8B030D-6E8A-4147-A177-3AD203B41FA5}">
                      <a16:colId xmlns:a16="http://schemas.microsoft.com/office/drawing/2014/main" val="20014"/>
                    </a:ext>
                  </a:extLst>
                </a:gridCol>
                <a:gridCol w="238116">
                  <a:extLst>
                    <a:ext uri="{9D8B030D-6E8A-4147-A177-3AD203B41FA5}">
                      <a16:colId xmlns:a16="http://schemas.microsoft.com/office/drawing/2014/main" val="20015"/>
                    </a:ext>
                  </a:extLst>
                </a:gridCol>
                <a:gridCol w="239704">
                  <a:extLst>
                    <a:ext uri="{9D8B030D-6E8A-4147-A177-3AD203B41FA5}">
                      <a16:colId xmlns:a16="http://schemas.microsoft.com/office/drawing/2014/main" val="20016"/>
                    </a:ext>
                  </a:extLst>
                </a:gridCol>
                <a:gridCol w="236528">
                  <a:extLst>
                    <a:ext uri="{9D8B030D-6E8A-4147-A177-3AD203B41FA5}">
                      <a16:colId xmlns:a16="http://schemas.microsoft.com/office/drawing/2014/main" val="20017"/>
                    </a:ext>
                  </a:extLst>
                </a:gridCol>
                <a:gridCol w="236529">
                  <a:extLst>
                    <a:ext uri="{9D8B030D-6E8A-4147-A177-3AD203B41FA5}">
                      <a16:colId xmlns:a16="http://schemas.microsoft.com/office/drawing/2014/main" val="20018"/>
                    </a:ext>
                  </a:extLst>
                </a:gridCol>
                <a:gridCol w="236528">
                  <a:extLst>
                    <a:ext uri="{9D8B030D-6E8A-4147-A177-3AD203B41FA5}">
                      <a16:colId xmlns:a16="http://schemas.microsoft.com/office/drawing/2014/main" val="20019"/>
                    </a:ext>
                  </a:extLst>
                </a:gridCol>
                <a:gridCol w="238116">
                  <a:extLst>
                    <a:ext uri="{9D8B030D-6E8A-4147-A177-3AD203B41FA5}">
                      <a16:colId xmlns:a16="http://schemas.microsoft.com/office/drawing/2014/main" val="20020"/>
                    </a:ext>
                  </a:extLst>
                </a:gridCol>
                <a:gridCol w="236529">
                  <a:extLst>
                    <a:ext uri="{9D8B030D-6E8A-4147-A177-3AD203B41FA5}">
                      <a16:colId xmlns:a16="http://schemas.microsoft.com/office/drawing/2014/main" val="20021"/>
                    </a:ext>
                  </a:extLst>
                </a:gridCol>
                <a:gridCol w="239703">
                  <a:extLst>
                    <a:ext uri="{9D8B030D-6E8A-4147-A177-3AD203B41FA5}">
                      <a16:colId xmlns:a16="http://schemas.microsoft.com/office/drawing/2014/main" val="20022"/>
                    </a:ext>
                  </a:extLst>
                </a:gridCol>
                <a:gridCol w="238116">
                  <a:extLst>
                    <a:ext uri="{9D8B030D-6E8A-4147-A177-3AD203B41FA5}">
                      <a16:colId xmlns:a16="http://schemas.microsoft.com/office/drawing/2014/main" val="20023"/>
                    </a:ext>
                  </a:extLst>
                </a:gridCol>
                <a:gridCol w="236529">
                  <a:extLst>
                    <a:ext uri="{9D8B030D-6E8A-4147-A177-3AD203B41FA5}">
                      <a16:colId xmlns:a16="http://schemas.microsoft.com/office/drawing/2014/main" val="20024"/>
                    </a:ext>
                  </a:extLst>
                </a:gridCol>
                <a:gridCol w="241291">
                  <a:extLst>
                    <a:ext uri="{9D8B030D-6E8A-4147-A177-3AD203B41FA5}">
                      <a16:colId xmlns:a16="http://schemas.microsoft.com/office/drawing/2014/main" val="20025"/>
                    </a:ext>
                  </a:extLst>
                </a:gridCol>
                <a:gridCol w="233353">
                  <a:extLst>
                    <a:ext uri="{9D8B030D-6E8A-4147-A177-3AD203B41FA5}">
                      <a16:colId xmlns:a16="http://schemas.microsoft.com/office/drawing/2014/main" val="20026"/>
                    </a:ext>
                  </a:extLst>
                </a:gridCol>
                <a:gridCol w="241291">
                  <a:extLst>
                    <a:ext uri="{9D8B030D-6E8A-4147-A177-3AD203B41FA5}">
                      <a16:colId xmlns:a16="http://schemas.microsoft.com/office/drawing/2014/main" val="20027"/>
                    </a:ext>
                  </a:extLst>
                </a:gridCol>
                <a:gridCol w="234941">
                  <a:extLst>
                    <a:ext uri="{9D8B030D-6E8A-4147-A177-3AD203B41FA5}">
                      <a16:colId xmlns:a16="http://schemas.microsoft.com/office/drawing/2014/main" val="20028"/>
                    </a:ext>
                  </a:extLst>
                </a:gridCol>
                <a:gridCol w="239704">
                  <a:extLst>
                    <a:ext uri="{9D8B030D-6E8A-4147-A177-3AD203B41FA5}">
                      <a16:colId xmlns:a16="http://schemas.microsoft.com/office/drawing/2014/main" val="20029"/>
                    </a:ext>
                  </a:extLst>
                </a:gridCol>
                <a:gridCol w="231767">
                  <a:extLst>
                    <a:ext uri="{9D8B030D-6E8A-4147-A177-3AD203B41FA5}">
                      <a16:colId xmlns:a16="http://schemas.microsoft.com/office/drawing/2014/main" val="20030"/>
                    </a:ext>
                  </a:extLst>
                </a:gridCol>
                <a:gridCol w="209542">
                  <a:extLst>
                    <a:ext uri="{9D8B030D-6E8A-4147-A177-3AD203B41FA5}">
                      <a16:colId xmlns:a16="http://schemas.microsoft.com/office/drawing/2014/main" val="20031"/>
                    </a:ext>
                  </a:extLst>
                </a:gridCol>
                <a:gridCol w="208274">
                  <a:extLst>
                    <a:ext uri="{9D8B030D-6E8A-4147-A177-3AD203B41FA5}">
                      <a16:colId xmlns:a16="http://schemas.microsoft.com/office/drawing/2014/main" val="20032"/>
                    </a:ext>
                  </a:extLst>
                </a:gridCol>
                <a:gridCol w="863570">
                  <a:extLst>
                    <a:ext uri="{9D8B030D-6E8A-4147-A177-3AD203B41FA5}">
                      <a16:colId xmlns:a16="http://schemas.microsoft.com/office/drawing/2014/main" val="20033"/>
                    </a:ext>
                  </a:extLst>
                </a:gridCol>
              </a:tblGrid>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7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a:t>
                      </a:r>
                      <a:r>
                        <a:rPr kumimoji="0" lang="en-US" sz="16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ten</a:t>
                      </a: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a:t>
                      </a:r>
                      <a:r>
                        <a:rPr kumimoji="0" lang="en-US" sz="16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ten</a:t>
                      </a: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a:t>
                      </a:r>
                      <a:r>
                        <a:rPr kumimoji="0" lang="en-US" sz="16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ten</a:t>
                      </a: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bl>
          </a:graphicData>
        </a:graphic>
      </p:graphicFrame>
      <p:sp>
        <p:nvSpPr>
          <p:cNvPr id="29876" name="Text Box 847"/>
          <p:cNvSpPr txBox="1">
            <a:spLocks noChangeArrowheads="1"/>
          </p:cNvSpPr>
          <p:nvPr/>
        </p:nvSpPr>
        <p:spPr bwMode="auto">
          <a:xfrm>
            <a:off x="2057400" y="49530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t>- How about unsigned numbers?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p:txBody>
          <a:bodyPr/>
          <a:lstStyle/>
          <a:p>
            <a:pPr>
              <a:defRPr/>
            </a:pPr>
            <a:r>
              <a:rPr lang="en-US" smtClean="0"/>
              <a:t>2/17/2023</a:t>
            </a:r>
            <a:endParaRPr lang="en-US"/>
          </a:p>
        </p:txBody>
      </p:sp>
      <p:sp>
        <p:nvSpPr>
          <p:cNvPr id="34819" name="Footer Placeholder 4"/>
          <p:cNvSpPr>
            <a:spLocks noGrp="1"/>
          </p:cNvSpPr>
          <p:nvPr>
            <p:ph type="ftr" sz="quarter" idx="11"/>
          </p:nvPr>
        </p:nvSpPr>
        <p:spPr/>
        <p:txBody>
          <a:bodyPr/>
          <a:lstStyle/>
          <a:p>
            <a:pPr>
              <a:defRPr/>
            </a:pPr>
            <a:r>
              <a:rPr lang="en-US" smtClean="0"/>
              <a:t>Dr. Shahram Taheri</a:t>
            </a:r>
            <a:endParaRPr lang="en-US"/>
          </a:p>
        </p:txBody>
      </p:sp>
      <p:sp>
        <p:nvSpPr>
          <p:cNvPr id="317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4457D77-23E1-4C0B-895B-DCF6DA1D55E2}" type="slidenum">
              <a:rPr lang="en-US" altLang="en-US" sz="1200" smtClean="0">
                <a:solidFill>
                  <a:srgbClr val="898989"/>
                </a:solidFill>
              </a:rPr>
              <a:pPr fontAlgn="base">
                <a:lnSpc>
                  <a:spcPct val="100000"/>
                </a:lnSpc>
                <a:spcBef>
                  <a:spcPct val="0"/>
                </a:spcBef>
                <a:spcAft>
                  <a:spcPct val="0"/>
                </a:spcAft>
                <a:buFontTx/>
                <a:buNone/>
              </a:pPr>
              <a:t>33</a:t>
            </a:fld>
            <a:endParaRPr lang="en-US" altLang="en-US" sz="1200" smtClean="0">
              <a:solidFill>
                <a:srgbClr val="898989"/>
              </a:solidFill>
            </a:endParaRPr>
          </a:p>
        </p:txBody>
      </p:sp>
      <p:sp>
        <p:nvSpPr>
          <p:cNvPr id="31749" name="Rectangle 2"/>
          <p:cNvSpPr>
            <a:spLocks noGrp="1" noChangeArrowheads="1"/>
          </p:cNvSpPr>
          <p:nvPr>
            <p:ph type="title"/>
          </p:nvPr>
        </p:nvSpPr>
        <p:spPr/>
        <p:txBody>
          <a:bodyPr/>
          <a:lstStyle/>
          <a:p>
            <a:pPr eaLnBrk="1" hangingPunct="1"/>
            <a:r>
              <a:rPr lang="en-US" altLang="en-US" sz="4000" smtClean="0"/>
              <a:t>Sign Extension Example: Unsigned</a:t>
            </a:r>
          </a:p>
        </p:txBody>
      </p:sp>
      <p:graphicFrame>
        <p:nvGraphicFramePr>
          <p:cNvPr id="518147" name="Group 3"/>
          <p:cNvGraphicFramePr>
            <a:graphicFrameLocks noGrp="1"/>
          </p:cNvGraphicFramePr>
          <p:nvPr/>
        </p:nvGraphicFramePr>
        <p:xfrm>
          <a:off x="1752600" y="2514600"/>
          <a:ext cx="8712194" cy="1371600"/>
        </p:xfrm>
        <a:graphic>
          <a:graphicData uri="http://schemas.openxmlformats.org/drawingml/2006/table">
            <a:tbl>
              <a:tblPr/>
              <a:tblGrid>
                <a:gridCol w="300027">
                  <a:extLst>
                    <a:ext uri="{9D8B030D-6E8A-4147-A177-3AD203B41FA5}">
                      <a16:colId xmlns:a16="http://schemas.microsoft.com/office/drawing/2014/main" val="20000"/>
                    </a:ext>
                  </a:extLst>
                </a:gridCol>
                <a:gridCol w="246053">
                  <a:extLst>
                    <a:ext uri="{9D8B030D-6E8A-4147-A177-3AD203B41FA5}">
                      <a16:colId xmlns:a16="http://schemas.microsoft.com/office/drawing/2014/main" val="20001"/>
                    </a:ext>
                  </a:extLst>
                </a:gridCol>
                <a:gridCol w="238116">
                  <a:extLst>
                    <a:ext uri="{9D8B030D-6E8A-4147-A177-3AD203B41FA5}">
                      <a16:colId xmlns:a16="http://schemas.microsoft.com/office/drawing/2014/main" val="20002"/>
                    </a:ext>
                  </a:extLst>
                </a:gridCol>
                <a:gridCol w="239704">
                  <a:extLst>
                    <a:ext uri="{9D8B030D-6E8A-4147-A177-3AD203B41FA5}">
                      <a16:colId xmlns:a16="http://schemas.microsoft.com/office/drawing/2014/main" val="20003"/>
                    </a:ext>
                  </a:extLst>
                </a:gridCol>
                <a:gridCol w="234941">
                  <a:extLst>
                    <a:ext uri="{9D8B030D-6E8A-4147-A177-3AD203B41FA5}">
                      <a16:colId xmlns:a16="http://schemas.microsoft.com/office/drawing/2014/main" val="20004"/>
                    </a:ext>
                  </a:extLst>
                </a:gridCol>
                <a:gridCol w="236528">
                  <a:extLst>
                    <a:ext uri="{9D8B030D-6E8A-4147-A177-3AD203B41FA5}">
                      <a16:colId xmlns:a16="http://schemas.microsoft.com/office/drawing/2014/main" val="20005"/>
                    </a:ext>
                  </a:extLst>
                </a:gridCol>
                <a:gridCol w="239704">
                  <a:extLst>
                    <a:ext uri="{9D8B030D-6E8A-4147-A177-3AD203B41FA5}">
                      <a16:colId xmlns:a16="http://schemas.microsoft.com/office/drawing/2014/main" val="20006"/>
                    </a:ext>
                  </a:extLst>
                </a:gridCol>
                <a:gridCol w="234941">
                  <a:extLst>
                    <a:ext uri="{9D8B030D-6E8A-4147-A177-3AD203B41FA5}">
                      <a16:colId xmlns:a16="http://schemas.microsoft.com/office/drawing/2014/main" val="20007"/>
                    </a:ext>
                  </a:extLst>
                </a:gridCol>
                <a:gridCol w="238116">
                  <a:extLst>
                    <a:ext uri="{9D8B030D-6E8A-4147-A177-3AD203B41FA5}">
                      <a16:colId xmlns:a16="http://schemas.microsoft.com/office/drawing/2014/main" val="20008"/>
                    </a:ext>
                  </a:extLst>
                </a:gridCol>
                <a:gridCol w="239703">
                  <a:extLst>
                    <a:ext uri="{9D8B030D-6E8A-4147-A177-3AD203B41FA5}">
                      <a16:colId xmlns:a16="http://schemas.microsoft.com/office/drawing/2014/main" val="20009"/>
                    </a:ext>
                  </a:extLst>
                </a:gridCol>
                <a:gridCol w="233354">
                  <a:extLst>
                    <a:ext uri="{9D8B030D-6E8A-4147-A177-3AD203B41FA5}">
                      <a16:colId xmlns:a16="http://schemas.microsoft.com/office/drawing/2014/main" val="20010"/>
                    </a:ext>
                  </a:extLst>
                </a:gridCol>
                <a:gridCol w="238116">
                  <a:extLst>
                    <a:ext uri="{9D8B030D-6E8A-4147-A177-3AD203B41FA5}">
                      <a16:colId xmlns:a16="http://schemas.microsoft.com/office/drawing/2014/main" val="20011"/>
                    </a:ext>
                  </a:extLst>
                </a:gridCol>
                <a:gridCol w="239703">
                  <a:extLst>
                    <a:ext uri="{9D8B030D-6E8A-4147-A177-3AD203B41FA5}">
                      <a16:colId xmlns:a16="http://schemas.microsoft.com/office/drawing/2014/main" val="20012"/>
                    </a:ext>
                  </a:extLst>
                </a:gridCol>
                <a:gridCol w="238116">
                  <a:extLst>
                    <a:ext uri="{9D8B030D-6E8A-4147-A177-3AD203B41FA5}">
                      <a16:colId xmlns:a16="http://schemas.microsoft.com/office/drawing/2014/main" val="20013"/>
                    </a:ext>
                  </a:extLst>
                </a:gridCol>
                <a:gridCol w="234941">
                  <a:extLst>
                    <a:ext uri="{9D8B030D-6E8A-4147-A177-3AD203B41FA5}">
                      <a16:colId xmlns:a16="http://schemas.microsoft.com/office/drawing/2014/main" val="20014"/>
                    </a:ext>
                  </a:extLst>
                </a:gridCol>
                <a:gridCol w="238116">
                  <a:extLst>
                    <a:ext uri="{9D8B030D-6E8A-4147-A177-3AD203B41FA5}">
                      <a16:colId xmlns:a16="http://schemas.microsoft.com/office/drawing/2014/main" val="20015"/>
                    </a:ext>
                  </a:extLst>
                </a:gridCol>
                <a:gridCol w="239704">
                  <a:extLst>
                    <a:ext uri="{9D8B030D-6E8A-4147-A177-3AD203B41FA5}">
                      <a16:colId xmlns:a16="http://schemas.microsoft.com/office/drawing/2014/main" val="20016"/>
                    </a:ext>
                  </a:extLst>
                </a:gridCol>
                <a:gridCol w="236528">
                  <a:extLst>
                    <a:ext uri="{9D8B030D-6E8A-4147-A177-3AD203B41FA5}">
                      <a16:colId xmlns:a16="http://schemas.microsoft.com/office/drawing/2014/main" val="20017"/>
                    </a:ext>
                  </a:extLst>
                </a:gridCol>
                <a:gridCol w="236529">
                  <a:extLst>
                    <a:ext uri="{9D8B030D-6E8A-4147-A177-3AD203B41FA5}">
                      <a16:colId xmlns:a16="http://schemas.microsoft.com/office/drawing/2014/main" val="20018"/>
                    </a:ext>
                  </a:extLst>
                </a:gridCol>
                <a:gridCol w="236528">
                  <a:extLst>
                    <a:ext uri="{9D8B030D-6E8A-4147-A177-3AD203B41FA5}">
                      <a16:colId xmlns:a16="http://schemas.microsoft.com/office/drawing/2014/main" val="20019"/>
                    </a:ext>
                  </a:extLst>
                </a:gridCol>
                <a:gridCol w="238116">
                  <a:extLst>
                    <a:ext uri="{9D8B030D-6E8A-4147-A177-3AD203B41FA5}">
                      <a16:colId xmlns:a16="http://schemas.microsoft.com/office/drawing/2014/main" val="20020"/>
                    </a:ext>
                  </a:extLst>
                </a:gridCol>
                <a:gridCol w="236529">
                  <a:extLst>
                    <a:ext uri="{9D8B030D-6E8A-4147-A177-3AD203B41FA5}">
                      <a16:colId xmlns:a16="http://schemas.microsoft.com/office/drawing/2014/main" val="20021"/>
                    </a:ext>
                  </a:extLst>
                </a:gridCol>
                <a:gridCol w="239703">
                  <a:extLst>
                    <a:ext uri="{9D8B030D-6E8A-4147-A177-3AD203B41FA5}">
                      <a16:colId xmlns:a16="http://schemas.microsoft.com/office/drawing/2014/main" val="20022"/>
                    </a:ext>
                  </a:extLst>
                </a:gridCol>
                <a:gridCol w="238116">
                  <a:extLst>
                    <a:ext uri="{9D8B030D-6E8A-4147-A177-3AD203B41FA5}">
                      <a16:colId xmlns:a16="http://schemas.microsoft.com/office/drawing/2014/main" val="20023"/>
                    </a:ext>
                  </a:extLst>
                </a:gridCol>
                <a:gridCol w="236529">
                  <a:extLst>
                    <a:ext uri="{9D8B030D-6E8A-4147-A177-3AD203B41FA5}">
                      <a16:colId xmlns:a16="http://schemas.microsoft.com/office/drawing/2014/main" val="20024"/>
                    </a:ext>
                  </a:extLst>
                </a:gridCol>
                <a:gridCol w="241291">
                  <a:extLst>
                    <a:ext uri="{9D8B030D-6E8A-4147-A177-3AD203B41FA5}">
                      <a16:colId xmlns:a16="http://schemas.microsoft.com/office/drawing/2014/main" val="20025"/>
                    </a:ext>
                  </a:extLst>
                </a:gridCol>
                <a:gridCol w="233353">
                  <a:extLst>
                    <a:ext uri="{9D8B030D-6E8A-4147-A177-3AD203B41FA5}">
                      <a16:colId xmlns:a16="http://schemas.microsoft.com/office/drawing/2014/main" val="20026"/>
                    </a:ext>
                  </a:extLst>
                </a:gridCol>
                <a:gridCol w="241291">
                  <a:extLst>
                    <a:ext uri="{9D8B030D-6E8A-4147-A177-3AD203B41FA5}">
                      <a16:colId xmlns:a16="http://schemas.microsoft.com/office/drawing/2014/main" val="20027"/>
                    </a:ext>
                  </a:extLst>
                </a:gridCol>
                <a:gridCol w="234941">
                  <a:extLst>
                    <a:ext uri="{9D8B030D-6E8A-4147-A177-3AD203B41FA5}">
                      <a16:colId xmlns:a16="http://schemas.microsoft.com/office/drawing/2014/main" val="20028"/>
                    </a:ext>
                  </a:extLst>
                </a:gridCol>
                <a:gridCol w="239704">
                  <a:extLst>
                    <a:ext uri="{9D8B030D-6E8A-4147-A177-3AD203B41FA5}">
                      <a16:colId xmlns:a16="http://schemas.microsoft.com/office/drawing/2014/main" val="20029"/>
                    </a:ext>
                  </a:extLst>
                </a:gridCol>
                <a:gridCol w="231767">
                  <a:extLst>
                    <a:ext uri="{9D8B030D-6E8A-4147-A177-3AD203B41FA5}">
                      <a16:colId xmlns:a16="http://schemas.microsoft.com/office/drawing/2014/main" val="20030"/>
                    </a:ext>
                  </a:extLst>
                </a:gridCol>
                <a:gridCol w="209542">
                  <a:extLst>
                    <a:ext uri="{9D8B030D-6E8A-4147-A177-3AD203B41FA5}">
                      <a16:colId xmlns:a16="http://schemas.microsoft.com/office/drawing/2014/main" val="20031"/>
                    </a:ext>
                  </a:extLst>
                </a:gridCol>
                <a:gridCol w="208274">
                  <a:extLst>
                    <a:ext uri="{9D8B030D-6E8A-4147-A177-3AD203B41FA5}">
                      <a16:colId xmlns:a16="http://schemas.microsoft.com/office/drawing/2014/main" val="20032"/>
                    </a:ext>
                  </a:extLst>
                </a:gridCol>
                <a:gridCol w="863570">
                  <a:extLst>
                    <a:ext uri="{9D8B030D-6E8A-4147-A177-3AD203B41FA5}">
                      <a16:colId xmlns:a16="http://schemas.microsoft.com/office/drawing/2014/main" val="20033"/>
                    </a:ext>
                  </a:extLst>
                </a:gridCol>
              </a:tblGrid>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7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252</a:t>
                      </a:r>
                      <a:r>
                        <a:rPr kumimoji="0" lang="en-US" sz="16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ten</a:t>
                      </a: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252</a:t>
                      </a:r>
                      <a:r>
                        <a:rPr kumimoji="0" lang="en-US" sz="16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ten</a:t>
                      </a: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252</a:t>
                      </a:r>
                      <a:r>
                        <a:rPr kumimoji="0" lang="en-US" sz="16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ten</a:t>
                      </a: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p:txBody>
          <a:bodyPr/>
          <a:lstStyle/>
          <a:p>
            <a:pPr>
              <a:defRPr/>
            </a:pPr>
            <a:r>
              <a:rPr lang="en-US" smtClean="0"/>
              <a:t>2/17/2023</a:t>
            </a:r>
            <a:endParaRPr lang="en-US"/>
          </a:p>
        </p:txBody>
      </p:sp>
      <p:sp>
        <p:nvSpPr>
          <p:cNvPr id="35843" name="Footer Placeholder 4"/>
          <p:cNvSpPr>
            <a:spLocks noGrp="1"/>
          </p:cNvSpPr>
          <p:nvPr>
            <p:ph type="ftr" sz="quarter" idx="11"/>
          </p:nvPr>
        </p:nvSpPr>
        <p:spPr/>
        <p:txBody>
          <a:bodyPr/>
          <a:lstStyle/>
          <a:p>
            <a:pPr>
              <a:defRPr/>
            </a:pPr>
            <a:r>
              <a:rPr lang="en-US" smtClean="0"/>
              <a:t>Dr. Shahram Taheri</a:t>
            </a:r>
            <a:endParaRPr lang="en-US"/>
          </a:p>
        </p:txBody>
      </p:sp>
      <p:sp>
        <p:nvSpPr>
          <p:cNvPr id="337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AE4815D3-F141-4A4C-B1BB-24DD6BAF669F}" type="slidenum">
              <a:rPr lang="en-US" altLang="en-US" sz="1200" smtClean="0">
                <a:solidFill>
                  <a:srgbClr val="898989"/>
                </a:solidFill>
              </a:rPr>
              <a:pPr fontAlgn="base">
                <a:lnSpc>
                  <a:spcPct val="100000"/>
                </a:lnSpc>
                <a:spcBef>
                  <a:spcPct val="0"/>
                </a:spcBef>
                <a:spcAft>
                  <a:spcPct val="0"/>
                </a:spcAft>
                <a:buFontTx/>
                <a:buNone/>
              </a:pPr>
              <a:t>34</a:t>
            </a:fld>
            <a:endParaRPr lang="en-US" altLang="en-US" sz="1200" smtClean="0">
              <a:solidFill>
                <a:srgbClr val="898989"/>
              </a:solidFill>
            </a:endParaRPr>
          </a:p>
        </p:txBody>
      </p:sp>
      <p:sp>
        <p:nvSpPr>
          <p:cNvPr id="33797" name="Rectangle 2"/>
          <p:cNvSpPr>
            <a:spLocks noGrp="1" noChangeArrowheads="1"/>
          </p:cNvSpPr>
          <p:nvPr>
            <p:ph type="title"/>
          </p:nvPr>
        </p:nvSpPr>
        <p:spPr/>
        <p:txBody>
          <a:bodyPr/>
          <a:lstStyle/>
          <a:p>
            <a:pPr eaLnBrk="1" hangingPunct="1"/>
            <a:r>
              <a:rPr lang="en-US" altLang="en-US" sz="4000" smtClean="0"/>
              <a:t>Unsigned and Signed Numbers</a:t>
            </a:r>
          </a:p>
        </p:txBody>
      </p:sp>
      <p:sp>
        <p:nvSpPr>
          <p:cNvPr id="33798" name="Rectangle 3"/>
          <p:cNvSpPr>
            <a:spLocks noGrp="1" noChangeArrowheads="1"/>
          </p:cNvSpPr>
          <p:nvPr>
            <p:ph type="body" idx="1"/>
          </p:nvPr>
        </p:nvSpPr>
        <p:spPr/>
        <p:txBody>
          <a:bodyPr/>
          <a:lstStyle/>
          <a:p>
            <a:pPr eaLnBrk="1" hangingPunct="1"/>
            <a:r>
              <a:rPr lang="en-US" altLang="en-US" smtClean="0"/>
              <a:t>Note that bit patterns themselves do not have inherent meaning</a:t>
            </a:r>
          </a:p>
          <a:p>
            <a:pPr lvl="1" eaLnBrk="1" hangingPunct="1"/>
            <a:r>
              <a:rPr lang="en-US" altLang="en-US" smtClean="0"/>
              <a:t>We also need to know the type of the bit patterns</a:t>
            </a:r>
          </a:p>
          <a:p>
            <a:pPr lvl="1" eaLnBrk="1" hangingPunct="1"/>
            <a:r>
              <a:rPr lang="en-US" altLang="en-US" smtClean="0"/>
              <a:t>For example, which of the following binary numbers is larger?</a:t>
            </a:r>
          </a:p>
        </p:txBody>
      </p:sp>
      <p:pic>
        <p:nvPicPr>
          <p:cNvPr id="337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038600"/>
            <a:ext cx="7696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p:txBody>
          <a:bodyPr/>
          <a:lstStyle/>
          <a:p>
            <a:pPr>
              <a:defRPr/>
            </a:pPr>
            <a:r>
              <a:rPr lang="en-US" smtClean="0"/>
              <a:t>2/17/2023</a:t>
            </a:r>
            <a:endParaRPr lang="en-US"/>
          </a:p>
        </p:txBody>
      </p:sp>
      <p:sp>
        <p:nvSpPr>
          <p:cNvPr id="36867" name="Footer Placeholder 4"/>
          <p:cNvSpPr>
            <a:spLocks noGrp="1"/>
          </p:cNvSpPr>
          <p:nvPr>
            <p:ph type="ftr" sz="quarter" idx="11"/>
          </p:nvPr>
        </p:nvSpPr>
        <p:spPr/>
        <p:txBody>
          <a:bodyPr/>
          <a:lstStyle/>
          <a:p>
            <a:pPr>
              <a:defRPr/>
            </a:pPr>
            <a:r>
              <a:rPr lang="en-US" smtClean="0"/>
              <a:t>Dr. Shahram Taheri</a:t>
            </a:r>
            <a:endParaRPr lang="en-US"/>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902556D-9DFF-4021-90B3-58A8554F29C7}" type="slidenum">
              <a:rPr lang="en-US" altLang="en-US" sz="1200" smtClean="0">
                <a:solidFill>
                  <a:srgbClr val="898989"/>
                </a:solidFill>
              </a:rPr>
              <a:pPr fontAlgn="base">
                <a:lnSpc>
                  <a:spcPct val="100000"/>
                </a:lnSpc>
                <a:spcBef>
                  <a:spcPct val="0"/>
                </a:spcBef>
                <a:spcAft>
                  <a:spcPct val="0"/>
                </a:spcAft>
                <a:buFontTx/>
                <a:buNone/>
              </a:pPr>
              <a:t>35</a:t>
            </a:fld>
            <a:endParaRPr lang="en-US" altLang="en-US" sz="1200" smtClean="0">
              <a:solidFill>
                <a:srgbClr val="898989"/>
              </a:solidFill>
            </a:endParaRPr>
          </a:p>
        </p:txBody>
      </p:sp>
      <p:sp>
        <p:nvSpPr>
          <p:cNvPr id="35845" name="Rectangle 2"/>
          <p:cNvSpPr>
            <a:spLocks noGrp="1" noChangeArrowheads="1"/>
          </p:cNvSpPr>
          <p:nvPr>
            <p:ph type="title"/>
          </p:nvPr>
        </p:nvSpPr>
        <p:spPr/>
        <p:txBody>
          <a:bodyPr/>
          <a:lstStyle/>
          <a:p>
            <a:pPr eaLnBrk="1" hangingPunct="1"/>
            <a:r>
              <a:rPr lang="en-US" altLang="en-US" sz="4000" smtClean="0"/>
              <a:t>Unsigned and Signed Numbers</a:t>
            </a:r>
          </a:p>
        </p:txBody>
      </p:sp>
      <p:sp>
        <p:nvSpPr>
          <p:cNvPr id="35846" name="Rectangle 3"/>
          <p:cNvSpPr>
            <a:spLocks noGrp="1" noChangeArrowheads="1"/>
          </p:cNvSpPr>
          <p:nvPr>
            <p:ph type="body" idx="1"/>
          </p:nvPr>
        </p:nvSpPr>
        <p:spPr/>
        <p:txBody>
          <a:bodyPr/>
          <a:lstStyle/>
          <a:p>
            <a:pPr eaLnBrk="1" hangingPunct="1"/>
            <a:r>
              <a:rPr lang="en-US" altLang="en-US" smtClean="0"/>
              <a:t>Note that bit patterns themselves do not have inherent meaning</a:t>
            </a:r>
          </a:p>
          <a:p>
            <a:pPr lvl="1" eaLnBrk="1" hangingPunct="1"/>
            <a:r>
              <a:rPr lang="en-US" altLang="en-US" smtClean="0"/>
              <a:t>We also need to know the type of the bit patterns</a:t>
            </a:r>
          </a:p>
          <a:p>
            <a:pPr lvl="1" eaLnBrk="1" hangingPunct="1"/>
            <a:r>
              <a:rPr lang="en-US" altLang="en-US" smtClean="0"/>
              <a:t>For example, which one is larger?</a:t>
            </a:r>
          </a:p>
          <a:p>
            <a:pPr lvl="1" eaLnBrk="1" hangingPunct="1"/>
            <a:endParaRPr lang="en-US" altLang="en-US" smtClean="0"/>
          </a:p>
          <a:p>
            <a:pPr lvl="1" eaLnBrk="1" hangingPunct="1"/>
            <a:endParaRPr lang="en-US" altLang="en-US" smtClean="0"/>
          </a:p>
          <a:p>
            <a:pPr lvl="1" eaLnBrk="1" hangingPunct="1"/>
            <a:endParaRPr lang="en-US" altLang="en-US" smtClean="0"/>
          </a:p>
          <a:p>
            <a:pPr lvl="2" eaLnBrk="1" hangingPunct="1"/>
            <a:r>
              <a:rPr lang="en-US" altLang="en-US" smtClean="0"/>
              <a:t>Unsigned numbers?</a:t>
            </a:r>
          </a:p>
          <a:p>
            <a:pPr lvl="2" eaLnBrk="1" hangingPunct="1"/>
            <a:r>
              <a:rPr lang="en-US" altLang="en-US" smtClean="0"/>
              <a:t>Signed numbers?</a:t>
            </a:r>
          </a:p>
        </p:txBody>
      </p:sp>
      <p:pic>
        <p:nvPicPr>
          <p:cNvPr id="358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3059113"/>
            <a:ext cx="7696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Date Placeholder 3"/>
          <p:cNvSpPr>
            <a:spLocks noGrp="1"/>
          </p:cNvSpPr>
          <p:nvPr>
            <p:ph type="dt" sz="quarter" idx="10"/>
          </p:nvPr>
        </p:nvSpPr>
        <p:spPr/>
        <p:txBody>
          <a:bodyPr/>
          <a:lstStyle/>
          <a:p>
            <a:pPr>
              <a:defRPr/>
            </a:pPr>
            <a:r>
              <a:rPr lang="en-US" smtClean="0"/>
              <a:t>2/17/2023</a:t>
            </a:r>
            <a:endParaRPr lang="en-US"/>
          </a:p>
        </p:txBody>
      </p:sp>
      <p:sp>
        <p:nvSpPr>
          <p:cNvPr id="3077" name="Footer Placeholder 4"/>
          <p:cNvSpPr>
            <a:spLocks noGrp="1"/>
          </p:cNvSpPr>
          <p:nvPr>
            <p:ph type="ftr" sz="quarter" idx="11"/>
          </p:nvPr>
        </p:nvSpPr>
        <p:spPr/>
        <p:txBody>
          <a:bodyPr/>
          <a:lstStyle/>
          <a:p>
            <a:pPr>
              <a:defRPr/>
            </a:pPr>
            <a:r>
              <a:rPr lang="en-US" smtClean="0"/>
              <a:t>Dr. Shahram Taheri</a:t>
            </a:r>
            <a:endParaRPr lang="en-US"/>
          </a:p>
        </p:txBody>
      </p:sp>
      <p:sp>
        <p:nvSpPr>
          <p:cNvPr id="368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A11EC1-849B-4D71-9398-0A8147C28F48}" type="slidenum">
              <a:rPr lang="en-US" altLang="en-US" sz="1200">
                <a:solidFill>
                  <a:srgbClr val="898989"/>
                </a:solidFill>
              </a:rPr>
              <a:pPr>
                <a:spcBef>
                  <a:spcPct val="0"/>
                </a:spcBef>
                <a:buFontTx/>
                <a:buNone/>
              </a:pPr>
              <a:t>4</a:t>
            </a:fld>
            <a:endParaRPr lang="en-US" altLang="en-US" sz="1200">
              <a:solidFill>
                <a:srgbClr val="898989"/>
              </a:solidFill>
            </a:endParaRPr>
          </a:p>
        </p:txBody>
      </p:sp>
      <p:sp>
        <p:nvSpPr>
          <p:cNvPr id="36869" name="Rectangle 2"/>
          <p:cNvSpPr>
            <a:spLocks noGrp="1" noChangeArrowheads="1"/>
          </p:cNvSpPr>
          <p:nvPr>
            <p:ph type="title"/>
          </p:nvPr>
        </p:nvSpPr>
        <p:spPr/>
        <p:txBody>
          <a:bodyPr/>
          <a:lstStyle/>
          <a:p>
            <a:pPr eaLnBrk="1" hangingPunct="1"/>
            <a:r>
              <a:rPr lang="en-US" altLang="en-US" sz="4000"/>
              <a:t>General Numbering System – Base X</a:t>
            </a:r>
          </a:p>
        </p:txBody>
      </p:sp>
      <p:sp>
        <p:nvSpPr>
          <p:cNvPr id="36870" name="Rectangle 3"/>
          <p:cNvSpPr>
            <a:spLocks noGrp="1" noChangeArrowheads="1"/>
          </p:cNvSpPr>
          <p:nvPr>
            <p:ph type="body" idx="1"/>
          </p:nvPr>
        </p:nvSpPr>
        <p:spPr/>
        <p:txBody>
          <a:bodyPr/>
          <a:lstStyle/>
          <a:p>
            <a:pPr eaLnBrk="1" hangingPunct="1"/>
            <a:r>
              <a:rPr lang="en-US" altLang="en-US" dirty="0" smtClean="0"/>
              <a:t>Besides 10, we can use other bases as well</a:t>
            </a:r>
          </a:p>
          <a:p>
            <a:pPr lvl="1" eaLnBrk="1" hangingPunct="1"/>
            <a:r>
              <a:rPr lang="en-US" altLang="en-US" dirty="0" smtClean="0"/>
              <a:t>In base X, </a:t>
            </a:r>
          </a:p>
          <a:p>
            <a:pPr lvl="1" eaLnBrk="1" hangingPunct="1"/>
            <a:endParaRPr lang="en-US" altLang="en-US" dirty="0" smtClean="0"/>
          </a:p>
          <a:p>
            <a:pPr lvl="1" eaLnBrk="1" hangingPunct="1"/>
            <a:endParaRPr lang="en-US" altLang="en-US" dirty="0" smtClean="0"/>
          </a:p>
          <a:p>
            <a:pPr lvl="1" eaLnBrk="1" hangingPunct="1"/>
            <a:r>
              <a:rPr lang="en-US" altLang="en-US" dirty="0" smtClean="0"/>
              <a:t>Then, the base X representation of this number is defined as </a:t>
            </a:r>
            <a:r>
              <a:rPr lang="en-US" altLang="en-US" i="1" dirty="0" smtClean="0">
                <a:latin typeface="Times New Roman" panose="02020603050405020304" pitchFamily="18" charset="0"/>
                <a:cs typeface="Times New Roman" panose="02020603050405020304" pitchFamily="18" charset="0"/>
              </a:rPr>
              <a:t>d</a:t>
            </a:r>
            <a:r>
              <a:rPr lang="en-US" altLang="en-US" i="1" baseline="-25000" dirty="0" smtClean="0">
                <a:latin typeface="Times New Roman" panose="02020603050405020304" pitchFamily="18" charset="0"/>
                <a:cs typeface="Times New Roman" panose="02020603050405020304" pitchFamily="18" charset="0"/>
              </a:rPr>
              <a:t>n</a:t>
            </a:r>
            <a:r>
              <a:rPr lang="en-US" altLang="en-US" i="1" dirty="0" smtClean="0">
                <a:latin typeface="Times New Roman" panose="02020603050405020304" pitchFamily="18" charset="0"/>
                <a:cs typeface="Times New Roman" panose="02020603050405020304" pitchFamily="18" charset="0"/>
              </a:rPr>
              <a:t>d</a:t>
            </a:r>
            <a:r>
              <a:rPr lang="en-US" altLang="en-US" i="1" baseline="-25000" dirty="0" smtClean="0">
                <a:latin typeface="Times New Roman" panose="02020603050405020304" pitchFamily="18" charset="0"/>
                <a:cs typeface="Times New Roman" panose="02020603050405020304" pitchFamily="18" charset="0"/>
              </a:rPr>
              <a:t>n-1</a:t>
            </a:r>
            <a:r>
              <a:rPr lang="en-US" altLang="en-US" i="1" dirty="0" smtClean="0">
                <a:latin typeface="Times New Roman" panose="02020603050405020304" pitchFamily="18" charset="0"/>
                <a:cs typeface="Times New Roman" panose="02020603050405020304" pitchFamily="18" charset="0"/>
              </a:rPr>
              <a:t>…d</a:t>
            </a:r>
            <a:r>
              <a:rPr lang="en-US" altLang="en-US" i="1" baseline="-25000" dirty="0" smtClean="0">
                <a:latin typeface="Times New Roman" panose="02020603050405020304" pitchFamily="18" charset="0"/>
                <a:cs typeface="Times New Roman" panose="02020603050405020304" pitchFamily="18" charset="0"/>
              </a:rPr>
              <a:t>2</a:t>
            </a:r>
            <a:r>
              <a:rPr lang="en-US" altLang="en-US" i="1" dirty="0" smtClean="0">
                <a:latin typeface="Times New Roman" panose="02020603050405020304" pitchFamily="18" charset="0"/>
                <a:cs typeface="Times New Roman" panose="02020603050405020304" pitchFamily="18" charset="0"/>
              </a:rPr>
              <a:t>d</a:t>
            </a:r>
            <a:r>
              <a:rPr lang="en-US" altLang="en-US" i="1" baseline="-25000" dirty="0" smtClean="0">
                <a:latin typeface="Times New Roman" panose="02020603050405020304" pitchFamily="18" charset="0"/>
                <a:cs typeface="Times New Roman" panose="02020603050405020304" pitchFamily="18" charset="0"/>
              </a:rPr>
              <a:t>1</a:t>
            </a:r>
            <a:r>
              <a:rPr lang="en-US" altLang="en-US" i="1" dirty="0" smtClean="0">
                <a:latin typeface="Times New Roman" panose="02020603050405020304" pitchFamily="18" charset="0"/>
                <a:cs typeface="Times New Roman" panose="02020603050405020304" pitchFamily="18" charset="0"/>
              </a:rPr>
              <a:t>d</a:t>
            </a:r>
            <a:r>
              <a:rPr lang="en-US" altLang="en-US" i="1" baseline="-25000" dirty="0" smtClean="0">
                <a:latin typeface="Times New Roman" panose="02020603050405020304" pitchFamily="18" charset="0"/>
                <a:cs typeface="Times New Roman" panose="02020603050405020304" pitchFamily="18" charset="0"/>
              </a:rPr>
              <a:t>0.</a:t>
            </a:r>
          </a:p>
          <a:p>
            <a:pPr lvl="1" eaLnBrk="1" hangingPunct="1"/>
            <a:r>
              <a:rPr lang="en-US" altLang="en-US" dirty="0" smtClean="0"/>
              <a:t>The same number can have many representations on many bases. For 23 based 10, it is</a:t>
            </a:r>
          </a:p>
          <a:p>
            <a:pPr lvl="2" eaLnBrk="1" hangingPunct="1"/>
            <a:r>
              <a:rPr lang="en-US" altLang="en-US" dirty="0" smtClean="0"/>
              <a:t>23</a:t>
            </a:r>
            <a:r>
              <a:rPr lang="en-US" altLang="en-US" i="1" baseline="-25000" dirty="0" smtClean="0">
                <a:latin typeface="Times New Roman" panose="02020603050405020304" pitchFamily="18" charset="0"/>
                <a:cs typeface="Times New Roman" panose="02020603050405020304" pitchFamily="18" charset="0"/>
              </a:rPr>
              <a:t>ten</a:t>
            </a:r>
          </a:p>
          <a:p>
            <a:pPr lvl="2" eaLnBrk="1" hangingPunct="1"/>
            <a:r>
              <a:rPr lang="en-US" altLang="en-US" dirty="0" smtClean="0"/>
              <a:t>10111</a:t>
            </a:r>
            <a:r>
              <a:rPr lang="en-US" altLang="en-US" i="1" baseline="-25000" dirty="0" smtClean="0">
                <a:latin typeface="Times New Roman" panose="02020603050405020304" pitchFamily="18" charset="0"/>
                <a:cs typeface="Times New Roman" panose="02020603050405020304" pitchFamily="18" charset="0"/>
              </a:rPr>
              <a:t>two</a:t>
            </a:r>
          </a:p>
          <a:p>
            <a:pPr lvl="2" eaLnBrk="1" hangingPunct="1"/>
            <a:r>
              <a:rPr lang="en-US" altLang="en-US" dirty="0" smtClean="0"/>
              <a:t>17</a:t>
            </a:r>
            <a:r>
              <a:rPr lang="en-US" altLang="en-US" i="1" baseline="-25000" dirty="0" smtClean="0">
                <a:latin typeface="Times New Roman" panose="02020603050405020304" pitchFamily="18" charset="0"/>
                <a:cs typeface="Times New Roman" panose="02020603050405020304" pitchFamily="18" charset="0"/>
              </a:rPr>
              <a:t>sixteen</a:t>
            </a:r>
            <a:r>
              <a:rPr lang="en-US" altLang="en-US" dirty="0" smtClean="0"/>
              <a:t>, often written as 0x17.</a:t>
            </a:r>
            <a:endParaRPr lang="en-US" altLang="en-US" i="1" baseline="-25000" dirty="0" smtClean="0">
              <a:latin typeface="Times New Roman" panose="02020603050405020304" pitchFamily="18" charset="0"/>
              <a:cs typeface="Times New Roman" panose="02020603050405020304" pitchFamily="18" charset="0"/>
            </a:endParaRPr>
          </a:p>
          <a:p>
            <a:pPr lvl="2" eaLnBrk="1" hangingPunct="1"/>
            <a:endParaRPr lang="en-US" altLang="en-US" i="1" baseline="-25000" dirty="0" smtClean="0">
              <a:latin typeface="Times New Roman" panose="02020603050405020304" pitchFamily="18" charset="0"/>
              <a:cs typeface="Times New Roman" panose="02020603050405020304" pitchFamily="18" charset="0"/>
            </a:endParaRPr>
          </a:p>
          <a:p>
            <a:pPr marL="457200" lvl="1" indent="0" eaLnBrk="1" hangingPunct="1">
              <a:buNone/>
            </a:pPr>
            <a:endParaRPr lang="en-US" altLang="en-US" dirty="0" smtClean="0"/>
          </a:p>
        </p:txBody>
      </p:sp>
      <p:graphicFrame>
        <p:nvGraphicFramePr>
          <p:cNvPr id="36871" name="Object 6"/>
          <p:cNvGraphicFramePr>
            <a:graphicFrameLocks noChangeAspect="1"/>
          </p:cNvGraphicFramePr>
          <p:nvPr>
            <p:extLst>
              <p:ext uri="{D42A27DB-BD31-4B8C-83A1-F6EECF244321}">
                <p14:modId xmlns:p14="http://schemas.microsoft.com/office/powerpoint/2010/main" val="545572171"/>
              </p:ext>
            </p:extLst>
          </p:nvPr>
        </p:nvGraphicFramePr>
        <p:xfrm>
          <a:off x="2895600" y="2429256"/>
          <a:ext cx="6400800" cy="1100138"/>
        </p:xfrm>
        <a:graphic>
          <a:graphicData uri="http://schemas.openxmlformats.org/presentationml/2006/ole">
            <mc:AlternateContent xmlns:mc="http://schemas.openxmlformats.org/markup-compatibility/2006">
              <mc:Choice xmlns:v="urn:schemas-microsoft-com:vml" Requires="v">
                <p:oleObj spid="_x0000_s2051" name="Equation" r:id="rId4" imgW="3848100" imgH="660400" progId="Equation.3">
                  <p:embed/>
                </p:oleObj>
              </mc:Choice>
              <mc:Fallback>
                <p:oleObj name="Equation" r:id="rId4" imgW="3848100" imgH="660400" progId="Equation.3">
                  <p:embed/>
                  <p:pic>
                    <p:nvPicPr>
                      <p:cNvPr id="36871"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429256"/>
                        <a:ext cx="6400800"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96786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p:txBody>
          <a:bodyPr/>
          <a:lstStyle/>
          <a:p>
            <a:pPr>
              <a:defRPr/>
            </a:pPr>
            <a:r>
              <a:rPr lang="en-US" smtClean="0"/>
              <a:t>2/17/2023</a:t>
            </a:r>
            <a:endParaRPr lang="en-US"/>
          </a:p>
        </p:txBody>
      </p:sp>
      <p:sp>
        <p:nvSpPr>
          <p:cNvPr id="17411" name="Footer Placeholder 4"/>
          <p:cNvSpPr>
            <a:spLocks noGrp="1"/>
          </p:cNvSpPr>
          <p:nvPr>
            <p:ph type="ftr" sz="quarter" idx="11"/>
          </p:nvPr>
        </p:nvSpPr>
        <p:spPr/>
        <p:txBody>
          <a:bodyPr/>
          <a:lstStyle/>
          <a:p>
            <a:pPr>
              <a:defRPr/>
            </a:pPr>
            <a:r>
              <a:rPr lang="en-US" smtClean="0"/>
              <a:t>Dr. Shahram Taheri</a:t>
            </a:r>
            <a:endParaRPr lang="en-US"/>
          </a:p>
        </p:txBody>
      </p:sp>
      <p:sp>
        <p:nvSpPr>
          <p:cNvPr id="389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B05BEA-4E30-4703-862E-15CD351064BB}" type="slidenum">
              <a:rPr lang="en-US" altLang="en-US" sz="1200">
                <a:solidFill>
                  <a:srgbClr val="898989"/>
                </a:solidFill>
              </a:rPr>
              <a:pPr>
                <a:spcBef>
                  <a:spcPct val="0"/>
                </a:spcBef>
                <a:buFontTx/>
                <a:buNone/>
              </a:pPr>
              <a:t>5</a:t>
            </a:fld>
            <a:endParaRPr lang="en-US" altLang="en-US" sz="1200">
              <a:solidFill>
                <a:srgbClr val="898989"/>
              </a:solidFill>
            </a:endParaRPr>
          </a:p>
        </p:txBody>
      </p:sp>
      <p:sp>
        <p:nvSpPr>
          <p:cNvPr id="38917" name="Rectangle 2"/>
          <p:cNvSpPr>
            <a:spLocks noGrp="1" noChangeArrowheads="1"/>
          </p:cNvSpPr>
          <p:nvPr>
            <p:ph type="title"/>
          </p:nvPr>
        </p:nvSpPr>
        <p:spPr/>
        <p:txBody>
          <a:bodyPr/>
          <a:lstStyle/>
          <a:p>
            <a:pPr eaLnBrk="1" hangingPunct="1"/>
            <a:r>
              <a:rPr lang="en-US" altLang="en-US" sz="4000"/>
              <a:t>Commonly Used Bases</a:t>
            </a:r>
          </a:p>
        </p:txBody>
      </p:sp>
      <p:sp>
        <p:nvSpPr>
          <p:cNvPr id="38918" name="Rectangle 5"/>
          <p:cNvSpPr>
            <a:spLocks noGrp="1" noChangeArrowheads="1"/>
          </p:cNvSpPr>
          <p:nvPr>
            <p:ph type="body" idx="1"/>
          </p:nvPr>
        </p:nvSpPr>
        <p:spPr>
          <a:xfrm>
            <a:off x="1752600" y="4495800"/>
            <a:ext cx="8534400" cy="1905000"/>
          </a:xfrm>
        </p:spPr>
        <p:txBody>
          <a:bodyPr/>
          <a:lstStyle/>
          <a:p>
            <a:pPr lvl="1" eaLnBrk="1" hangingPunct="1"/>
            <a:r>
              <a:rPr lang="en-US" altLang="en-US"/>
              <a:t>Note that other bases are used as well including 12 and 60</a:t>
            </a:r>
          </a:p>
          <a:p>
            <a:pPr eaLnBrk="1" hangingPunct="1"/>
            <a:r>
              <a:rPr lang="en-US" altLang="en-US" smtClean="0"/>
              <a:t>Which one is natural to computers?</a:t>
            </a:r>
          </a:p>
          <a:p>
            <a:pPr lvl="1" eaLnBrk="1" hangingPunct="1"/>
            <a:r>
              <a:rPr lang="en-US" altLang="en-US" smtClean="0"/>
              <a:t>Why?</a:t>
            </a:r>
          </a:p>
        </p:txBody>
      </p:sp>
      <p:graphicFrame>
        <p:nvGraphicFramePr>
          <p:cNvPr id="472119" name="Group 55"/>
          <p:cNvGraphicFramePr>
            <a:graphicFrameLocks noGrp="1"/>
          </p:cNvGraphicFramePr>
          <p:nvPr/>
        </p:nvGraphicFramePr>
        <p:xfrm>
          <a:off x="2057400" y="1371601"/>
          <a:ext cx="8077200" cy="2717801"/>
        </p:xfrm>
        <a:graphic>
          <a:graphicData uri="http://schemas.openxmlformats.org/drawingml/2006/table">
            <a:tbl>
              <a:tblPr/>
              <a:tblGrid>
                <a:gridCol w="1066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5429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Base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Common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Representation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Digits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445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5023</a:t>
                      </a:r>
                      <a:r>
                        <a:rPr kumimoji="0" lang="en-US" sz="24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ten </a:t>
                      </a: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or 5023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1001110011111</a:t>
                      </a:r>
                      <a:r>
                        <a:rPr kumimoji="0" lang="en-US" sz="24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two</a:t>
                      </a:r>
                      <a:endPar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45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Octal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11637</a:t>
                      </a:r>
                      <a:r>
                        <a:rPr kumimoji="0" lang="en-US" sz="24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eight</a:t>
                      </a:r>
                      <a:endPar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Hexadecimal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139F</a:t>
                      </a:r>
                      <a:r>
                        <a:rPr kumimoji="0" lang="en-US" sz="24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hex</a:t>
                      </a: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 or 0x139F</a:t>
                      </a:r>
                      <a:r>
                        <a:rPr kumimoji="0" lang="en-US" sz="2400" b="0" i="0" u="none" strike="noStrike" cap="none" normalizeH="0" baseline="-25000" smtClean="0">
                          <a:ln>
                            <a:noFill/>
                          </a:ln>
                          <a:solidFill>
                            <a:srgbClr val="0000CC"/>
                          </a:solidFill>
                          <a:effectLst/>
                          <a:latin typeface="Times New Roman" panose="02020603050405020304" pitchFamily="18" charset="0"/>
                          <a:cs typeface="Arial" panose="020B0604020202020204" pitchFamily="34" charset="0"/>
                        </a:rPr>
                        <a:t> </a:t>
                      </a:r>
                      <a:endPar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CC"/>
                          </a:solidFill>
                          <a:effectLst/>
                          <a:latin typeface="Times New Roman" panose="02020603050405020304" pitchFamily="18" charset="0"/>
                          <a:cs typeface="Arial" panose="020B0604020202020204" pitchFamily="34" charset="0"/>
                        </a:rPr>
                        <a:t>0-9, A-F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892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p:txBody>
          <a:bodyPr/>
          <a:lstStyle/>
          <a:p>
            <a:pPr>
              <a:defRPr/>
            </a:pPr>
            <a:r>
              <a:rPr lang="en-US" smtClean="0"/>
              <a:t>2/17/2023</a:t>
            </a:r>
            <a:endParaRPr lang="en-US" dirty="0"/>
          </a:p>
        </p:txBody>
      </p:sp>
      <p:sp>
        <p:nvSpPr>
          <p:cNvPr id="18435" name="Footer Placeholder 4"/>
          <p:cNvSpPr>
            <a:spLocks noGrp="1"/>
          </p:cNvSpPr>
          <p:nvPr>
            <p:ph type="ftr" sz="quarter" idx="11"/>
          </p:nvPr>
        </p:nvSpPr>
        <p:spPr/>
        <p:txBody>
          <a:bodyPr/>
          <a:lstStyle/>
          <a:p>
            <a:pPr>
              <a:defRPr/>
            </a:pPr>
            <a:r>
              <a:rPr lang="en-US" smtClean="0"/>
              <a:t>Dr. Shahram Taheri</a:t>
            </a:r>
            <a:endParaRPr lang="en-US"/>
          </a:p>
        </p:txBody>
      </p:sp>
      <p:sp>
        <p:nvSpPr>
          <p:cNvPr id="409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F84E5C-7E60-4CE9-A90F-D1CA572FA153}" type="slidenum">
              <a:rPr lang="en-US" altLang="en-US" sz="1200">
                <a:solidFill>
                  <a:srgbClr val="898989"/>
                </a:solidFill>
              </a:rPr>
              <a:pPr>
                <a:spcBef>
                  <a:spcPct val="0"/>
                </a:spcBef>
                <a:buFontTx/>
                <a:buNone/>
              </a:pPr>
              <a:t>6</a:t>
            </a:fld>
            <a:endParaRPr lang="en-US" altLang="en-US" sz="1200">
              <a:solidFill>
                <a:srgbClr val="898989"/>
              </a:solidFill>
            </a:endParaRPr>
          </a:p>
        </p:txBody>
      </p:sp>
      <p:sp>
        <p:nvSpPr>
          <p:cNvPr id="40965" name="Rectangle 2"/>
          <p:cNvSpPr>
            <a:spLocks noGrp="1" noChangeArrowheads="1"/>
          </p:cNvSpPr>
          <p:nvPr>
            <p:ph type="title"/>
          </p:nvPr>
        </p:nvSpPr>
        <p:spPr/>
        <p:txBody>
          <a:bodyPr/>
          <a:lstStyle/>
          <a:p>
            <a:pPr eaLnBrk="1" hangingPunct="1"/>
            <a:r>
              <a:rPr lang="en-US" altLang="en-US" sz="4000"/>
              <a:t>Meaning of a Number Representation</a:t>
            </a:r>
          </a:p>
        </p:txBody>
      </p:sp>
      <p:sp>
        <p:nvSpPr>
          <p:cNvPr id="40966" name="Rectangle 3"/>
          <p:cNvSpPr>
            <a:spLocks noGrp="1" noChangeArrowheads="1"/>
          </p:cNvSpPr>
          <p:nvPr>
            <p:ph type="body" idx="1"/>
          </p:nvPr>
        </p:nvSpPr>
        <p:spPr/>
        <p:txBody>
          <a:bodyPr/>
          <a:lstStyle/>
          <a:p>
            <a:pPr eaLnBrk="1" hangingPunct="1"/>
            <a:r>
              <a:rPr lang="en-US" altLang="en-US" dirty="0" smtClean="0"/>
              <a:t>When we specify a number, we need also to specify the base</a:t>
            </a:r>
          </a:p>
          <a:p>
            <a:pPr lvl="1" eaLnBrk="1" hangingPunct="1"/>
            <a:r>
              <a:rPr lang="en-US" altLang="en-US" dirty="0" smtClean="0"/>
              <a:t>For example, 10 presents a different quantity in a different base</a:t>
            </a:r>
          </a:p>
          <a:p>
            <a:pPr eaLnBrk="1" hangingPunct="1"/>
            <a:r>
              <a:rPr lang="en-US" altLang="en-US" dirty="0" smtClean="0">
                <a:sym typeface="Wingdings" panose="05000000000000000000" pitchFamily="2" charset="2"/>
              </a:rPr>
              <a:t></a:t>
            </a:r>
            <a:endParaRPr lang="en-US" altLang="en-US" dirty="0" smtClean="0"/>
          </a:p>
          <a:p>
            <a:pPr lvl="1"/>
            <a:r>
              <a:rPr lang="en-US" altLang="en-US" dirty="0" smtClean="0"/>
              <a:t>There are 10 kinds of mathematicians. Those who can think </a:t>
            </a:r>
            <a:r>
              <a:rPr lang="en-US" altLang="en-US" dirty="0" err="1" smtClean="0"/>
              <a:t>binarily</a:t>
            </a:r>
            <a:r>
              <a:rPr lang="en-US" altLang="en-US" dirty="0" smtClean="0"/>
              <a:t> and those who can't... </a:t>
            </a:r>
            <a:r>
              <a:rPr lang="en-US" altLang="en-US" sz="1800" dirty="0">
                <a:hlinkClick r:id="rId3"/>
              </a:rPr>
              <a:t>http://www.math.ualberta.ca/~runde/jokes.html</a:t>
            </a:r>
            <a:endParaRPr lang="en-US" altLang="en-US" sz="1800" dirty="0"/>
          </a:p>
          <a:p>
            <a:pPr lvl="1"/>
            <a:endParaRPr lang="en-US" altLang="en-US" sz="1800" dirty="0"/>
          </a:p>
          <a:p>
            <a:pPr eaLnBrk="1" hangingPunct="1"/>
            <a:endParaRPr lang="en-US" altLang="en-US" dirty="0" smtClean="0"/>
          </a:p>
          <a:p>
            <a:pPr lvl="1" eaLnBrk="1" hangingPunct="1">
              <a:buFontTx/>
              <a:buNone/>
            </a:pPr>
            <a:endParaRPr lang="en-US" altLang="en-US" dirty="0" smtClean="0"/>
          </a:p>
        </p:txBody>
      </p:sp>
    </p:spTree>
    <p:extLst>
      <p:ext uri="{BB962C8B-B14F-4D97-AF65-F5344CB8AC3E}">
        <p14:creationId xmlns:p14="http://schemas.microsoft.com/office/powerpoint/2010/main" val="1186311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1524000" y="1371600"/>
            <a:ext cx="8001000" cy="4724400"/>
          </a:xfrm>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graphicFrame>
        <p:nvGraphicFramePr>
          <p:cNvPr id="43011" name="Object 5"/>
          <p:cNvGraphicFramePr>
            <a:graphicFrameLocks noChangeAspect="1"/>
          </p:cNvGraphicFramePr>
          <p:nvPr/>
        </p:nvGraphicFramePr>
        <p:xfrm>
          <a:off x="3048000" y="228601"/>
          <a:ext cx="6248400" cy="6207125"/>
        </p:xfrm>
        <a:graphic>
          <a:graphicData uri="http://schemas.openxmlformats.org/presentationml/2006/ole">
            <mc:AlternateContent xmlns:mc="http://schemas.openxmlformats.org/markup-compatibility/2006">
              <mc:Choice xmlns:v="urn:schemas-microsoft-com:vml" Requires="v">
                <p:oleObj spid="_x0000_s3075" name="Bitmap Image" r:id="rId4" imgW="4465707" imgH="4435224" progId="Paint.Picture">
                  <p:embed/>
                </p:oleObj>
              </mc:Choice>
              <mc:Fallback>
                <p:oleObj name="Bitmap Image" r:id="rId4" imgW="4465707" imgH="4435224" progId="Paint.Picture">
                  <p:embed/>
                  <p:pic>
                    <p:nvPicPr>
                      <p:cNvPr id="4301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28601"/>
                        <a:ext cx="6248400" cy="620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939A772B-55B9-4EF7-9DD4-4710C646E2FD}" type="slidenum">
              <a:rPr lang="en-US" smtClean="0"/>
              <a:pPr>
                <a:defRPr/>
              </a:pPr>
              <a:t>7</a:t>
            </a:fld>
            <a:endParaRPr lang="en-US"/>
          </a:p>
        </p:txBody>
      </p:sp>
    </p:spTree>
    <p:extLst>
      <p:ext uri="{BB962C8B-B14F-4D97-AF65-F5344CB8AC3E}">
        <p14:creationId xmlns:p14="http://schemas.microsoft.com/office/powerpoint/2010/main" val="2971474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Question</a:t>
            </a:r>
          </a:p>
        </p:txBody>
      </p:sp>
      <p:sp>
        <p:nvSpPr>
          <p:cNvPr id="45059" name="Content Placeholder 2"/>
          <p:cNvSpPr>
            <a:spLocks noGrp="1"/>
          </p:cNvSpPr>
          <p:nvPr>
            <p:ph idx="1"/>
          </p:nvPr>
        </p:nvSpPr>
        <p:spPr/>
        <p:txBody>
          <a:bodyPr/>
          <a:lstStyle/>
          <a:p>
            <a:r>
              <a:rPr lang="en-US" altLang="en-US" smtClean="0"/>
              <a:t>How many different numbers that can be represented by 4 bits?</a:t>
            </a:r>
          </a:p>
          <a:p>
            <a:endParaRPr lang="en-US" altLang="en-US"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8</a:t>
            </a:fld>
            <a:endParaRPr lang="en-US"/>
          </a:p>
        </p:txBody>
      </p:sp>
    </p:spTree>
    <p:extLst>
      <p:ext uri="{BB962C8B-B14F-4D97-AF65-F5344CB8AC3E}">
        <p14:creationId xmlns:p14="http://schemas.microsoft.com/office/powerpoint/2010/main" val="1073381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Question</a:t>
            </a:r>
          </a:p>
        </p:txBody>
      </p:sp>
      <p:sp>
        <p:nvSpPr>
          <p:cNvPr id="46083" name="Content Placeholder 2"/>
          <p:cNvSpPr>
            <a:spLocks noGrp="1"/>
          </p:cNvSpPr>
          <p:nvPr>
            <p:ph idx="1"/>
          </p:nvPr>
        </p:nvSpPr>
        <p:spPr/>
        <p:txBody>
          <a:bodyPr/>
          <a:lstStyle/>
          <a:p>
            <a:r>
              <a:rPr lang="en-US" altLang="en-US" smtClean="0"/>
              <a:t>How many different numbers that can be represented by 4 bits?</a:t>
            </a:r>
          </a:p>
          <a:p>
            <a:r>
              <a:rPr lang="en-US" altLang="en-US" smtClean="0"/>
              <a:t>Always 16 (2</a:t>
            </a:r>
            <a:r>
              <a:rPr lang="en-US" altLang="en-US" baseline="30000" smtClean="0"/>
              <a:t>4</a:t>
            </a:r>
            <a:r>
              <a:rPr lang="en-US" altLang="en-US" smtClean="0"/>
              <a:t>), because there are this number of different combinations with 4 bits, regardless of the type of the number these 4 bits are representing.</a:t>
            </a:r>
          </a:p>
          <a:p>
            <a:r>
              <a:rPr lang="en-US" altLang="en-US" smtClean="0"/>
              <a:t>Obviously, this also applies to other number of bits. With n bits, we can represent 2</a:t>
            </a:r>
            <a:r>
              <a:rPr lang="en-US" altLang="en-US" baseline="30000" smtClean="0"/>
              <a:t>n</a:t>
            </a:r>
            <a:r>
              <a:rPr lang="en-US" altLang="en-US" smtClean="0"/>
              <a:t> different numbers. If the number is unsigned integer, it is from 0 to 2</a:t>
            </a:r>
            <a:r>
              <a:rPr lang="en-US" altLang="en-US" baseline="30000" smtClean="0"/>
              <a:t>n</a:t>
            </a:r>
            <a:r>
              <a:rPr lang="en-US" altLang="en-US" smtClean="0"/>
              <a:t>-1.</a:t>
            </a:r>
          </a:p>
          <a:p>
            <a:endParaRPr lang="en-US" altLang="en-US" smtClean="0"/>
          </a:p>
        </p:txBody>
      </p:sp>
      <p:sp>
        <p:nvSpPr>
          <p:cNvPr id="2" name="Date Placeholder 1"/>
          <p:cNvSpPr>
            <a:spLocks noGrp="1"/>
          </p:cNvSpPr>
          <p:nvPr>
            <p:ph type="dt" sz="half" idx="10"/>
          </p:nvPr>
        </p:nvSpPr>
        <p:spPr/>
        <p:txBody>
          <a:bodyPr/>
          <a:lstStyle/>
          <a:p>
            <a:pPr>
              <a:defRPr/>
            </a:pPr>
            <a:r>
              <a:rPr lang="en-US" smtClean="0"/>
              <a:t>2/17/2023</a:t>
            </a:r>
            <a:endParaRPr lang="en-US"/>
          </a:p>
        </p:txBody>
      </p:sp>
      <p:sp>
        <p:nvSpPr>
          <p:cNvPr id="3" name="Footer Placeholder 2"/>
          <p:cNvSpPr>
            <a:spLocks noGrp="1"/>
          </p:cNvSpPr>
          <p:nvPr>
            <p:ph type="ftr" sz="quarter" idx="11"/>
          </p:nvPr>
        </p:nvSpPr>
        <p:spPr/>
        <p:txBody>
          <a:bodyPr/>
          <a:lstStyle/>
          <a:p>
            <a:pPr>
              <a:defRPr/>
            </a:pPr>
            <a:r>
              <a:rPr lang="en-US" smtClean="0"/>
              <a:t>Dr. Shahram Taheri</a:t>
            </a:r>
            <a:endParaRPr lang="en-US"/>
          </a:p>
        </p:txBody>
      </p:sp>
      <p:sp>
        <p:nvSpPr>
          <p:cNvPr id="4" name="Slide Number Placeholder 3"/>
          <p:cNvSpPr>
            <a:spLocks noGrp="1"/>
          </p:cNvSpPr>
          <p:nvPr>
            <p:ph type="sldNum" sz="quarter" idx="12"/>
          </p:nvPr>
        </p:nvSpPr>
        <p:spPr/>
        <p:txBody>
          <a:bodyPr/>
          <a:lstStyle/>
          <a:p>
            <a:pPr>
              <a:defRPr/>
            </a:pPr>
            <a:fld id="{C76960F3-B1C6-4614-AC62-B2440AEFE03C}" type="slidenum">
              <a:rPr lang="en-US" smtClean="0"/>
              <a:pPr>
                <a:defRPr/>
              </a:pPr>
              <a:t>9</a:t>
            </a:fld>
            <a:endParaRPr lang="en-US"/>
          </a:p>
        </p:txBody>
      </p:sp>
    </p:spTree>
    <p:extLst>
      <p:ext uri="{BB962C8B-B14F-4D97-AF65-F5344CB8AC3E}">
        <p14:creationId xmlns:p14="http://schemas.microsoft.com/office/powerpoint/2010/main" val="1038358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2829</TotalTime>
  <Words>1976</Words>
  <Application>Microsoft Office PowerPoint</Application>
  <PresentationFormat>Widescreen</PresentationFormat>
  <Paragraphs>570</Paragraphs>
  <Slides>35</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3" baseType="lpstr">
      <vt:lpstr>Arial</vt:lpstr>
      <vt:lpstr>Calibri</vt:lpstr>
      <vt:lpstr>Calibri Light</vt:lpstr>
      <vt:lpstr>Times New Roman</vt:lpstr>
      <vt:lpstr>Wingdings</vt:lpstr>
      <vt:lpstr>Office Theme</vt:lpstr>
      <vt:lpstr>Equation</vt:lpstr>
      <vt:lpstr>Bitmap Image</vt:lpstr>
      <vt:lpstr>Number Representation</vt:lpstr>
      <vt:lpstr>Decimal Numbering System</vt:lpstr>
      <vt:lpstr>Decimal Numbering System</vt:lpstr>
      <vt:lpstr>General Numbering System – Base X</vt:lpstr>
      <vt:lpstr>Commonly Used Bases</vt:lpstr>
      <vt:lpstr>Meaning of a Number Representation</vt:lpstr>
      <vt:lpstr>PowerPoint Presentation</vt:lpstr>
      <vt:lpstr>Question</vt:lpstr>
      <vt:lpstr>Question</vt:lpstr>
      <vt:lpstr>Conversion between Representations</vt:lpstr>
      <vt:lpstr>Conversion From Binary to Decimal</vt:lpstr>
      <vt:lpstr>Conversion From Decimal to Binary</vt:lpstr>
      <vt:lpstr>Conversion From Decimal to Binary</vt:lpstr>
      <vt:lpstr>Conversion between Base 16 and Base 2</vt:lpstr>
      <vt:lpstr>Addition in binary</vt:lpstr>
      <vt:lpstr>Addition in Binary</vt:lpstr>
      <vt:lpstr>Addition in binary</vt:lpstr>
      <vt:lpstr>Subtraction in Binary</vt:lpstr>
      <vt:lpstr>Subtraction in Binary</vt:lpstr>
      <vt:lpstr>Subtraction in Binary</vt:lpstr>
      <vt:lpstr>Subtraction in Binary</vt:lpstr>
      <vt:lpstr>Subtraction in binary</vt:lpstr>
      <vt:lpstr>Signed Numbers</vt:lpstr>
      <vt:lpstr>Signed numbers</vt:lpstr>
      <vt:lpstr>Question</vt:lpstr>
      <vt:lpstr>Two’s Complement Representation</vt:lpstr>
      <vt:lpstr>Why use 2’s complement? (Not required) </vt:lpstr>
      <vt:lpstr>Subtraction with 2’s Complement</vt:lpstr>
      <vt:lpstr>Subtraction with 2’s Complement</vt:lpstr>
      <vt:lpstr>Converting 2’s complement to decimal</vt:lpstr>
      <vt:lpstr>Two’s Complement Representation</vt:lpstr>
      <vt:lpstr>Sign Extension Example</vt:lpstr>
      <vt:lpstr>Sign Extension Example: Unsigned</vt:lpstr>
      <vt:lpstr>Unsigned and Signed Numbers</vt:lpstr>
      <vt:lpstr>Unsigned and Signed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Representation</dc:title>
  <dc:creator>Zhenghao Zhang</dc:creator>
  <cp:lastModifiedBy>Shahram TAHERI</cp:lastModifiedBy>
  <cp:revision>23</cp:revision>
  <dcterms:created xsi:type="dcterms:W3CDTF">2014-08-26T22:43:29Z</dcterms:created>
  <dcterms:modified xsi:type="dcterms:W3CDTF">2023-02-17T12:04:17Z</dcterms:modified>
</cp:coreProperties>
</file>