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9" r:id="rId3"/>
    <p:sldId id="291" r:id="rId4"/>
    <p:sldId id="258" r:id="rId5"/>
    <p:sldId id="262" r:id="rId6"/>
    <p:sldId id="266" r:id="rId7"/>
    <p:sldId id="264" r:id="rId8"/>
    <p:sldId id="267"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3" r:id="rId29"/>
    <p:sldId id="292" r:id="rId30"/>
    <p:sldId id="29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6AD285-2060-496E-B9AF-683278824A7E}" v="33" dt="2025-04-08T13:12:22.5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JOHN RAJ" userId="e359d7364d096f17" providerId="LiveId" clId="{856AD285-2060-496E-B9AF-683278824A7E}"/>
    <pc:docChg chg="undo redo custSel addSld delSld modSld sldOrd">
      <pc:chgData name="DAVID JOHN RAJ" userId="e359d7364d096f17" providerId="LiveId" clId="{856AD285-2060-496E-B9AF-683278824A7E}" dt="2025-04-23T11:12:17.226" v="526" actId="20577"/>
      <pc:docMkLst>
        <pc:docMk/>
      </pc:docMkLst>
      <pc:sldChg chg="modSp">
        <pc:chgData name="DAVID JOHN RAJ" userId="e359d7364d096f17" providerId="LiveId" clId="{856AD285-2060-496E-B9AF-683278824A7E}" dt="2025-04-08T13:01:11.491" v="196"/>
        <pc:sldMkLst>
          <pc:docMk/>
          <pc:sldMk cId="890576817" sldId="256"/>
        </pc:sldMkLst>
        <pc:spChg chg="mod">
          <ac:chgData name="DAVID JOHN RAJ" userId="e359d7364d096f17" providerId="LiveId" clId="{856AD285-2060-496E-B9AF-683278824A7E}" dt="2025-04-08T13:01:11.491" v="196"/>
          <ac:spMkLst>
            <pc:docMk/>
            <pc:sldMk cId="890576817" sldId="256"/>
            <ac:spMk id="2" creationId="{369C8852-C452-BE28-FE69-97BB2DA32882}"/>
          </ac:spMkLst>
        </pc:spChg>
        <pc:spChg chg="mod">
          <ac:chgData name="DAVID JOHN RAJ" userId="e359d7364d096f17" providerId="LiveId" clId="{856AD285-2060-496E-B9AF-683278824A7E}" dt="2025-04-08T13:01:11.491" v="196"/>
          <ac:spMkLst>
            <pc:docMk/>
            <pc:sldMk cId="890576817" sldId="256"/>
            <ac:spMk id="3" creationId="{DB0E5DA5-8650-9663-B7A9-BE0D4AD69A86}"/>
          </ac:spMkLst>
        </pc:spChg>
      </pc:sldChg>
      <pc:sldChg chg="modSp">
        <pc:chgData name="DAVID JOHN RAJ" userId="e359d7364d096f17" providerId="LiveId" clId="{856AD285-2060-496E-B9AF-683278824A7E}" dt="2025-04-08T13:01:11.491" v="196"/>
        <pc:sldMkLst>
          <pc:docMk/>
          <pc:sldMk cId="2047859067" sldId="258"/>
        </pc:sldMkLst>
        <pc:spChg chg="mod">
          <ac:chgData name="DAVID JOHN RAJ" userId="e359d7364d096f17" providerId="LiveId" clId="{856AD285-2060-496E-B9AF-683278824A7E}" dt="2025-04-08T13:01:11.491" v="196"/>
          <ac:spMkLst>
            <pc:docMk/>
            <pc:sldMk cId="2047859067" sldId="258"/>
            <ac:spMk id="2" creationId="{F85CBB56-78DF-9AA3-B77C-F140BC5BB63D}"/>
          </ac:spMkLst>
        </pc:spChg>
        <pc:spChg chg="mod">
          <ac:chgData name="DAVID JOHN RAJ" userId="e359d7364d096f17" providerId="LiveId" clId="{856AD285-2060-496E-B9AF-683278824A7E}" dt="2025-04-08T13:01:11.491" v="196"/>
          <ac:spMkLst>
            <pc:docMk/>
            <pc:sldMk cId="2047859067" sldId="258"/>
            <ac:spMk id="3" creationId="{53580C4F-E218-2788-E1FE-C240E4403E9C}"/>
          </ac:spMkLst>
        </pc:spChg>
      </pc:sldChg>
      <pc:sldChg chg="modSp mod">
        <pc:chgData name="DAVID JOHN RAJ" userId="e359d7364d096f17" providerId="LiveId" clId="{856AD285-2060-496E-B9AF-683278824A7E}" dt="2025-04-08T13:20:35.028" v="349" actId="20577"/>
        <pc:sldMkLst>
          <pc:docMk/>
          <pc:sldMk cId="3846396420" sldId="259"/>
        </pc:sldMkLst>
        <pc:spChg chg="mod">
          <ac:chgData name="DAVID JOHN RAJ" userId="e359d7364d096f17" providerId="LiveId" clId="{856AD285-2060-496E-B9AF-683278824A7E}" dt="2025-04-08T13:01:11.491" v="196"/>
          <ac:spMkLst>
            <pc:docMk/>
            <pc:sldMk cId="3846396420" sldId="259"/>
            <ac:spMk id="2" creationId="{0E0DBAD7-934F-4B17-04D2-67A80F41D4D0}"/>
          </ac:spMkLst>
        </pc:spChg>
        <pc:spChg chg="mod">
          <ac:chgData name="DAVID JOHN RAJ" userId="e359d7364d096f17" providerId="LiveId" clId="{856AD285-2060-496E-B9AF-683278824A7E}" dt="2025-04-08T13:20:35.028" v="349" actId="20577"/>
          <ac:spMkLst>
            <pc:docMk/>
            <pc:sldMk cId="3846396420" sldId="259"/>
            <ac:spMk id="3" creationId="{6553D9B9-0260-350B-04DB-A061A6D1D6CB}"/>
          </ac:spMkLst>
        </pc:spChg>
      </pc:sldChg>
      <pc:sldChg chg="modSp mod">
        <pc:chgData name="DAVID JOHN RAJ" userId="e359d7364d096f17" providerId="LiveId" clId="{856AD285-2060-496E-B9AF-683278824A7E}" dt="2025-04-23T11:08:52.999" v="517" actId="20577"/>
        <pc:sldMkLst>
          <pc:docMk/>
          <pc:sldMk cId="520703774" sldId="262"/>
        </pc:sldMkLst>
        <pc:spChg chg="mod">
          <ac:chgData name="DAVID JOHN RAJ" userId="e359d7364d096f17" providerId="LiveId" clId="{856AD285-2060-496E-B9AF-683278824A7E}" dt="2025-04-23T11:08:25.039" v="478" actId="20577"/>
          <ac:spMkLst>
            <pc:docMk/>
            <pc:sldMk cId="520703774" sldId="262"/>
            <ac:spMk id="2" creationId="{B64B72EE-811B-0603-2346-81B56F80864D}"/>
          </ac:spMkLst>
        </pc:spChg>
        <pc:spChg chg="mod">
          <ac:chgData name="DAVID JOHN RAJ" userId="e359d7364d096f17" providerId="LiveId" clId="{856AD285-2060-496E-B9AF-683278824A7E}" dt="2025-04-08T13:01:11.491" v="196"/>
          <ac:spMkLst>
            <pc:docMk/>
            <pc:sldMk cId="520703774" sldId="262"/>
            <ac:spMk id="3" creationId="{7AD59E52-47CF-3D58-8AC4-105BEB162A1A}"/>
          </ac:spMkLst>
        </pc:spChg>
        <pc:spChg chg="mod">
          <ac:chgData name="DAVID JOHN RAJ" userId="e359d7364d096f17" providerId="LiveId" clId="{856AD285-2060-496E-B9AF-683278824A7E}" dt="2025-04-08T13:01:11.491" v="196"/>
          <ac:spMkLst>
            <pc:docMk/>
            <pc:sldMk cId="520703774" sldId="262"/>
            <ac:spMk id="5" creationId="{6B5E0BF7-87B2-50ED-355B-F7A19CF341F1}"/>
          </ac:spMkLst>
        </pc:spChg>
        <pc:spChg chg="mod">
          <ac:chgData name="DAVID JOHN RAJ" userId="e359d7364d096f17" providerId="LiveId" clId="{856AD285-2060-496E-B9AF-683278824A7E}" dt="2025-04-23T11:08:52.999" v="517" actId="20577"/>
          <ac:spMkLst>
            <pc:docMk/>
            <pc:sldMk cId="520703774" sldId="262"/>
            <ac:spMk id="10" creationId="{480C1B12-766D-150F-6F8C-D3C4A3E28AC3}"/>
          </ac:spMkLst>
        </pc:spChg>
        <pc:graphicFrameChg chg="mod modGraphic">
          <ac:chgData name="DAVID JOHN RAJ" userId="e359d7364d096f17" providerId="LiveId" clId="{856AD285-2060-496E-B9AF-683278824A7E}" dt="2025-04-23T10:28:15.560" v="424" actId="20577"/>
          <ac:graphicFrameMkLst>
            <pc:docMk/>
            <pc:sldMk cId="520703774" sldId="262"/>
            <ac:graphicFrameMk id="7" creationId="{7D2F364B-91F6-FF6F-DF4F-DF39A7886FAF}"/>
          </ac:graphicFrameMkLst>
        </pc:graphicFrameChg>
        <pc:graphicFrameChg chg="mod">
          <ac:chgData name="DAVID JOHN RAJ" userId="e359d7364d096f17" providerId="LiveId" clId="{856AD285-2060-496E-B9AF-683278824A7E}" dt="2025-04-08T13:01:11.491" v="196"/>
          <ac:graphicFrameMkLst>
            <pc:docMk/>
            <pc:sldMk cId="520703774" sldId="262"/>
            <ac:graphicFrameMk id="8" creationId="{BFF6F232-EFA6-4475-829E-6083F2D62FD2}"/>
          </ac:graphicFrameMkLst>
        </pc:graphicFrameChg>
      </pc:sldChg>
      <pc:sldChg chg="modSp mod">
        <pc:chgData name="DAVID JOHN RAJ" userId="e359d7364d096f17" providerId="LiveId" clId="{856AD285-2060-496E-B9AF-683278824A7E}" dt="2025-04-23T11:12:17.226" v="526" actId="20577"/>
        <pc:sldMkLst>
          <pc:docMk/>
          <pc:sldMk cId="2511499731" sldId="264"/>
        </pc:sldMkLst>
        <pc:spChg chg="mod">
          <ac:chgData name="DAVID JOHN RAJ" userId="e359d7364d096f17" providerId="LiveId" clId="{856AD285-2060-496E-B9AF-683278824A7E}" dt="2025-04-23T10:30:53.336" v="451" actId="20577"/>
          <ac:spMkLst>
            <pc:docMk/>
            <pc:sldMk cId="2511499731" sldId="264"/>
            <ac:spMk id="2" creationId="{0406EAAE-6625-3C43-6D6F-40F86716022F}"/>
          </ac:spMkLst>
        </pc:spChg>
        <pc:spChg chg="mod">
          <ac:chgData name="DAVID JOHN RAJ" userId="e359d7364d096f17" providerId="LiveId" clId="{856AD285-2060-496E-B9AF-683278824A7E}" dt="2025-04-23T11:12:17.226" v="526" actId="20577"/>
          <ac:spMkLst>
            <pc:docMk/>
            <pc:sldMk cId="2511499731" sldId="264"/>
            <ac:spMk id="4" creationId="{310D1CF1-9097-3383-0C2D-ED43698FBF48}"/>
          </ac:spMkLst>
        </pc:spChg>
        <pc:graphicFrameChg chg="mod">
          <ac:chgData name="DAVID JOHN RAJ" userId="e359d7364d096f17" providerId="LiveId" clId="{856AD285-2060-496E-B9AF-683278824A7E}" dt="2025-04-08T13:01:11.491" v="196"/>
          <ac:graphicFrameMkLst>
            <pc:docMk/>
            <pc:sldMk cId="2511499731" sldId="264"/>
            <ac:graphicFrameMk id="5" creationId="{13381156-75A7-8F96-CE3D-28BD884A9E10}"/>
          </ac:graphicFrameMkLst>
        </pc:graphicFrameChg>
      </pc:sldChg>
      <pc:sldChg chg="modSp">
        <pc:chgData name="DAVID JOHN RAJ" userId="e359d7364d096f17" providerId="LiveId" clId="{856AD285-2060-496E-B9AF-683278824A7E}" dt="2025-04-08T13:01:11.491" v="196"/>
        <pc:sldMkLst>
          <pc:docMk/>
          <pc:sldMk cId="3729966303" sldId="266"/>
        </pc:sldMkLst>
        <pc:spChg chg="mod">
          <ac:chgData name="DAVID JOHN RAJ" userId="e359d7364d096f17" providerId="LiveId" clId="{856AD285-2060-496E-B9AF-683278824A7E}" dt="2025-04-08T13:01:11.491" v="196"/>
          <ac:spMkLst>
            <pc:docMk/>
            <pc:sldMk cId="3729966303" sldId="266"/>
            <ac:spMk id="2" creationId="{48854010-928B-1D7F-B705-28A7F03F2FBD}"/>
          </ac:spMkLst>
        </pc:spChg>
      </pc:sldChg>
      <pc:sldChg chg="modSp">
        <pc:chgData name="DAVID JOHN RAJ" userId="e359d7364d096f17" providerId="LiveId" clId="{856AD285-2060-496E-B9AF-683278824A7E}" dt="2025-04-08T13:01:11.491" v="196"/>
        <pc:sldMkLst>
          <pc:docMk/>
          <pc:sldMk cId="841770702" sldId="267"/>
        </pc:sldMkLst>
        <pc:spChg chg="mod">
          <ac:chgData name="DAVID JOHN RAJ" userId="e359d7364d096f17" providerId="LiveId" clId="{856AD285-2060-496E-B9AF-683278824A7E}" dt="2025-04-08T13:01:11.491" v="196"/>
          <ac:spMkLst>
            <pc:docMk/>
            <pc:sldMk cId="841770702" sldId="267"/>
            <ac:spMk id="2" creationId="{1330E0D2-0035-5B6C-3407-7C4BD74EBAAA}"/>
          </ac:spMkLst>
        </pc:spChg>
      </pc:sldChg>
      <pc:sldChg chg="modSp">
        <pc:chgData name="DAVID JOHN RAJ" userId="e359d7364d096f17" providerId="LiveId" clId="{856AD285-2060-496E-B9AF-683278824A7E}" dt="2025-04-08T13:01:11.491" v="196"/>
        <pc:sldMkLst>
          <pc:docMk/>
          <pc:sldMk cId="2201990872" sldId="272"/>
        </pc:sldMkLst>
        <pc:spChg chg="mod">
          <ac:chgData name="DAVID JOHN RAJ" userId="e359d7364d096f17" providerId="LiveId" clId="{856AD285-2060-496E-B9AF-683278824A7E}" dt="2025-04-08T13:01:11.491" v="196"/>
          <ac:spMkLst>
            <pc:docMk/>
            <pc:sldMk cId="2201990872" sldId="272"/>
            <ac:spMk id="2" creationId="{28B690BF-F7CB-E12D-369C-E3A184B891F7}"/>
          </ac:spMkLst>
        </pc:spChg>
      </pc:sldChg>
      <pc:sldChg chg="modSp">
        <pc:chgData name="DAVID JOHN RAJ" userId="e359d7364d096f17" providerId="LiveId" clId="{856AD285-2060-496E-B9AF-683278824A7E}" dt="2025-04-08T13:01:11.491" v="196"/>
        <pc:sldMkLst>
          <pc:docMk/>
          <pc:sldMk cId="1080005716" sldId="273"/>
        </pc:sldMkLst>
        <pc:spChg chg="mod">
          <ac:chgData name="DAVID JOHN RAJ" userId="e359d7364d096f17" providerId="LiveId" clId="{856AD285-2060-496E-B9AF-683278824A7E}" dt="2025-04-08T13:01:11.491" v="196"/>
          <ac:spMkLst>
            <pc:docMk/>
            <pc:sldMk cId="1080005716" sldId="273"/>
            <ac:spMk id="2" creationId="{CE69FC1A-5A82-3D8B-0F00-9D4625DB094F}"/>
          </ac:spMkLst>
        </pc:spChg>
      </pc:sldChg>
      <pc:sldChg chg="modSp">
        <pc:chgData name="DAVID JOHN RAJ" userId="e359d7364d096f17" providerId="LiveId" clId="{856AD285-2060-496E-B9AF-683278824A7E}" dt="2025-04-08T13:01:11.491" v="196"/>
        <pc:sldMkLst>
          <pc:docMk/>
          <pc:sldMk cId="1421149107" sldId="274"/>
        </pc:sldMkLst>
        <pc:spChg chg="mod">
          <ac:chgData name="DAVID JOHN RAJ" userId="e359d7364d096f17" providerId="LiveId" clId="{856AD285-2060-496E-B9AF-683278824A7E}" dt="2025-04-08T13:01:11.491" v="196"/>
          <ac:spMkLst>
            <pc:docMk/>
            <pc:sldMk cId="1421149107" sldId="274"/>
            <ac:spMk id="2" creationId="{1BED656C-7149-8E2F-D1B5-89164D01B156}"/>
          </ac:spMkLst>
        </pc:spChg>
      </pc:sldChg>
      <pc:sldChg chg="modSp">
        <pc:chgData name="DAVID JOHN RAJ" userId="e359d7364d096f17" providerId="LiveId" clId="{856AD285-2060-496E-B9AF-683278824A7E}" dt="2025-04-08T13:01:11.491" v="196"/>
        <pc:sldMkLst>
          <pc:docMk/>
          <pc:sldMk cId="2717225274" sldId="275"/>
        </pc:sldMkLst>
        <pc:spChg chg="mod">
          <ac:chgData name="DAVID JOHN RAJ" userId="e359d7364d096f17" providerId="LiveId" clId="{856AD285-2060-496E-B9AF-683278824A7E}" dt="2025-04-08T13:01:11.491" v="196"/>
          <ac:spMkLst>
            <pc:docMk/>
            <pc:sldMk cId="2717225274" sldId="275"/>
            <ac:spMk id="2" creationId="{3A4C33F8-237D-CD3E-FD2D-FD973CFA254E}"/>
          </ac:spMkLst>
        </pc:spChg>
      </pc:sldChg>
      <pc:sldChg chg="modSp">
        <pc:chgData name="DAVID JOHN RAJ" userId="e359d7364d096f17" providerId="LiveId" clId="{856AD285-2060-496E-B9AF-683278824A7E}" dt="2025-04-08T13:01:11.491" v="196"/>
        <pc:sldMkLst>
          <pc:docMk/>
          <pc:sldMk cId="2754280035" sldId="276"/>
        </pc:sldMkLst>
        <pc:spChg chg="mod">
          <ac:chgData name="DAVID JOHN RAJ" userId="e359d7364d096f17" providerId="LiveId" clId="{856AD285-2060-496E-B9AF-683278824A7E}" dt="2025-04-08T13:01:11.491" v="196"/>
          <ac:spMkLst>
            <pc:docMk/>
            <pc:sldMk cId="2754280035" sldId="276"/>
            <ac:spMk id="2" creationId="{0620CC82-23B4-DA47-8283-BE7320E8AA00}"/>
          </ac:spMkLst>
        </pc:spChg>
      </pc:sldChg>
      <pc:sldChg chg="modSp">
        <pc:chgData name="DAVID JOHN RAJ" userId="e359d7364d096f17" providerId="LiveId" clId="{856AD285-2060-496E-B9AF-683278824A7E}" dt="2025-04-08T13:01:11.491" v="196"/>
        <pc:sldMkLst>
          <pc:docMk/>
          <pc:sldMk cId="2908849287" sldId="277"/>
        </pc:sldMkLst>
        <pc:spChg chg="mod">
          <ac:chgData name="DAVID JOHN RAJ" userId="e359d7364d096f17" providerId="LiveId" clId="{856AD285-2060-496E-B9AF-683278824A7E}" dt="2025-04-08T13:01:11.491" v="196"/>
          <ac:spMkLst>
            <pc:docMk/>
            <pc:sldMk cId="2908849287" sldId="277"/>
            <ac:spMk id="2" creationId="{BF125F96-04C9-86ED-8E5C-6C9B8C60CE01}"/>
          </ac:spMkLst>
        </pc:spChg>
      </pc:sldChg>
      <pc:sldChg chg="modSp">
        <pc:chgData name="DAVID JOHN RAJ" userId="e359d7364d096f17" providerId="LiveId" clId="{856AD285-2060-496E-B9AF-683278824A7E}" dt="2025-04-08T13:01:11.491" v="196"/>
        <pc:sldMkLst>
          <pc:docMk/>
          <pc:sldMk cId="3902530456" sldId="278"/>
        </pc:sldMkLst>
        <pc:spChg chg="mod">
          <ac:chgData name="DAVID JOHN RAJ" userId="e359d7364d096f17" providerId="LiveId" clId="{856AD285-2060-496E-B9AF-683278824A7E}" dt="2025-04-08T13:01:11.491" v="196"/>
          <ac:spMkLst>
            <pc:docMk/>
            <pc:sldMk cId="3902530456" sldId="278"/>
            <ac:spMk id="2" creationId="{4CD6F8F6-457E-33E1-BFA4-8943D65C1FA5}"/>
          </ac:spMkLst>
        </pc:spChg>
      </pc:sldChg>
      <pc:sldChg chg="modSp">
        <pc:chgData name="DAVID JOHN RAJ" userId="e359d7364d096f17" providerId="LiveId" clId="{856AD285-2060-496E-B9AF-683278824A7E}" dt="2025-04-08T13:01:11.491" v="196"/>
        <pc:sldMkLst>
          <pc:docMk/>
          <pc:sldMk cId="1196072854" sldId="279"/>
        </pc:sldMkLst>
        <pc:spChg chg="mod">
          <ac:chgData name="DAVID JOHN RAJ" userId="e359d7364d096f17" providerId="LiveId" clId="{856AD285-2060-496E-B9AF-683278824A7E}" dt="2025-04-08T13:01:11.491" v="196"/>
          <ac:spMkLst>
            <pc:docMk/>
            <pc:sldMk cId="1196072854" sldId="279"/>
            <ac:spMk id="2" creationId="{C7FB2417-5E92-4745-016A-146A1FC3B9B6}"/>
          </ac:spMkLst>
        </pc:spChg>
      </pc:sldChg>
      <pc:sldChg chg="modSp mod">
        <pc:chgData name="DAVID JOHN RAJ" userId="e359d7364d096f17" providerId="LiveId" clId="{856AD285-2060-496E-B9AF-683278824A7E}" dt="2025-04-08T13:01:11.697" v="198" actId="27636"/>
        <pc:sldMkLst>
          <pc:docMk/>
          <pc:sldMk cId="4080041822" sldId="280"/>
        </pc:sldMkLst>
        <pc:spChg chg="mod">
          <ac:chgData name="DAVID JOHN RAJ" userId="e359d7364d096f17" providerId="LiveId" clId="{856AD285-2060-496E-B9AF-683278824A7E}" dt="2025-04-08T13:01:11.491" v="196"/>
          <ac:spMkLst>
            <pc:docMk/>
            <pc:sldMk cId="4080041822" sldId="280"/>
            <ac:spMk id="2" creationId="{EE8F1F68-B49F-DFF8-BB46-1248CDF14EBF}"/>
          </ac:spMkLst>
        </pc:spChg>
        <pc:spChg chg="mod">
          <ac:chgData name="DAVID JOHN RAJ" userId="e359d7364d096f17" providerId="LiveId" clId="{856AD285-2060-496E-B9AF-683278824A7E}" dt="2025-04-08T13:01:11.697" v="198" actId="27636"/>
          <ac:spMkLst>
            <pc:docMk/>
            <pc:sldMk cId="4080041822" sldId="280"/>
            <ac:spMk id="3" creationId="{01EF9668-90D7-807A-2A8E-37146A056140}"/>
          </ac:spMkLst>
        </pc:spChg>
      </pc:sldChg>
      <pc:sldChg chg="modSp add mod">
        <pc:chgData name="DAVID JOHN RAJ" userId="e359d7364d096f17" providerId="LiveId" clId="{856AD285-2060-496E-B9AF-683278824A7E}" dt="2025-04-08T13:01:11.491" v="196"/>
        <pc:sldMkLst>
          <pc:docMk/>
          <pc:sldMk cId="1207305351" sldId="282"/>
        </pc:sldMkLst>
        <pc:spChg chg="mod">
          <ac:chgData name="DAVID JOHN RAJ" userId="e359d7364d096f17" providerId="LiveId" clId="{856AD285-2060-496E-B9AF-683278824A7E}" dt="2025-04-08T13:01:11.491" v="196"/>
          <ac:spMkLst>
            <pc:docMk/>
            <pc:sldMk cId="1207305351" sldId="282"/>
            <ac:spMk id="2" creationId="{C4149986-1253-163F-A289-2477B060D53A}"/>
          </ac:spMkLst>
        </pc:spChg>
        <pc:spChg chg="mod">
          <ac:chgData name="DAVID JOHN RAJ" userId="e359d7364d096f17" providerId="LiveId" clId="{856AD285-2060-496E-B9AF-683278824A7E}" dt="2025-04-08T13:01:11.491" v="196"/>
          <ac:spMkLst>
            <pc:docMk/>
            <pc:sldMk cId="1207305351" sldId="282"/>
            <ac:spMk id="3" creationId="{8C30CE32-0524-C424-295C-58693DA2A30D}"/>
          </ac:spMkLst>
        </pc:spChg>
      </pc:sldChg>
      <pc:sldChg chg="addSp modSp new mod">
        <pc:chgData name="DAVID JOHN RAJ" userId="e359d7364d096f17" providerId="LiveId" clId="{856AD285-2060-496E-B9AF-683278824A7E}" dt="2025-04-23T10:53:34.365" v="459" actId="27636"/>
        <pc:sldMkLst>
          <pc:docMk/>
          <pc:sldMk cId="2616840876" sldId="283"/>
        </pc:sldMkLst>
        <pc:spChg chg="mod">
          <ac:chgData name="DAVID JOHN RAJ" userId="e359d7364d096f17" providerId="LiveId" clId="{856AD285-2060-496E-B9AF-683278824A7E}" dt="2025-04-23T10:53:34.365" v="459" actId="27636"/>
          <ac:spMkLst>
            <pc:docMk/>
            <pc:sldMk cId="2616840876" sldId="283"/>
            <ac:spMk id="2" creationId="{B52A5C54-89B2-18A7-0CE6-D9DAF79251BB}"/>
          </ac:spMkLst>
        </pc:spChg>
        <pc:spChg chg="mod">
          <ac:chgData name="DAVID JOHN RAJ" userId="e359d7364d096f17" providerId="LiveId" clId="{856AD285-2060-496E-B9AF-683278824A7E}" dt="2025-04-08T13:01:11.491" v="196"/>
          <ac:spMkLst>
            <pc:docMk/>
            <pc:sldMk cId="2616840876" sldId="283"/>
            <ac:spMk id="3" creationId="{A0765DC4-33F7-17B7-347F-C0B2ABD076E1}"/>
          </ac:spMkLst>
        </pc:spChg>
        <pc:spChg chg="add mod">
          <ac:chgData name="DAVID JOHN RAJ" userId="e359d7364d096f17" providerId="LiveId" clId="{856AD285-2060-496E-B9AF-683278824A7E}" dt="2025-04-07T18:28:05.473" v="44" actId="113"/>
          <ac:spMkLst>
            <pc:docMk/>
            <pc:sldMk cId="2616840876" sldId="283"/>
            <ac:spMk id="5" creationId="{A9B9E365-0348-CB57-8809-DCFE4ABBCDB1}"/>
          </ac:spMkLst>
        </pc:spChg>
        <pc:graphicFrameChg chg="add mod modGraphic">
          <ac:chgData name="DAVID JOHN RAJ" userId="e359d7364d096f17" providerId="LiveId" clId="{856AD285-2060-496E-B9AF-683278824A7E}" dt="2025-04-07T18:27:44.916" v="40" actId="1076"/>
          <ac:graphicFrameMkLst>
            <pc:docMk/>
            <pc:sldMk cId="2616840876" sldId="283"/>
            <ac:graphicFrameMk id="4" creationId="{72A289A2-70B3-D65C-78F3-001FB6868506}"/>
          </ac:graphicFrameMkLst>
        </pc:graphicFrameChg>
      </pc:sldChg>
      <pc:sldChg chg="modSp new mod">
        <pc:chgData name="DAVID JOHN RAJ" userId="e359d7364d096f17" providerId="LiveId" clId="{856AD285-2060-496E-B9AF-683278824A7E}" dt="2025-04-08T13:01:11.491" v="196"/>
        <pc:sldMkLst>
          <pc:docMk/>
          <pc:sldMk cId="2683464614" sldId="284"/>
        </pc:sldMkLst>
        <pc:spChg chg="mod">
          <ac:chgData name="DAVID JOHN RAJ" userId="e359d7364d096f17" providerId="LiveId" clId="{856AD285-2060-496E-B9AF-683278824A7E}" dt="2025-04-08T13:01:11.491" v="196"/>
          <ac:spMkLst>
            <pc:docMk/>
            <pc:sldMk cId="2683464614" sldId="284"/>
            <ac:spMk id="2" creationId="{2F6FBB11-9D66-8DC5-7D1C-0AC2FFBB6FCB}"/>
          </ac:spMkLst>
        </pc:spChg>
      </pc:sldChg>
      <pc:sldChg chg="addSp delSp modSp new mod">
        <pc:chgData name="DAVID JOHN RAJ" userId="e359d7364d096f17" providerId="LiveId" clId="{856AD285-2060-496E-B9AF-683278824A7E}" dt="2025-04-08T13:01:11.491" v="196"/>
        <pc:sldMkLst>
          <pc:docMk/>
          <pc:sldMk cId="2141020181" sldId="285"/>
        </pc:sldMkLst>
        <pc:spChg chg="mod">
          <ac:chgData name="DAVID JOHN RAJ" userId="e359d7364d096f17" providerId="LiveId" clId="{856AD285-2060-496E-B9AF-683278824A7E}" dt="2025-04-08T13:01:11.491" v="196"/>
          <ac:spMkLst>
            <pc:docMk/>
            <pc:sldMk cId="2141020181" sldId="285"/>
            <ac:spMk id="2" creationId="{992E05CE-85F4-782F-9188-BD4F0C6C88D8}"/>
          </ac:spMkLst>
        </pc:spChg>
        <pc:spChg chg="add mod">
          <ac:chgData name="DAVID JOHN RAJ" userId="e359d7364d096f17" providerId="LiveId" clId="{856AD285-2060-496E-B9AF-683278824A7E}" dt="2025-04-07T18:35:11.078" v="73" actId="20577"/>
          <ac:spMkLst>
            <pc:docMk/>
            <pc:sldMk cId="2141020181" sldId="285"/>
            <ac:spMk id="8" creationId="{2049A3D9-C4F9-0B45-FC8C-2052B5447E2A}"/>
          </ac:spMkLst>
        </pc:spChg>
        <pc:graphicFrameChg chg="add mod ord modGraphic">
          <ac:chgData name="DAVID JOHN RAJ" userId="e359d7364d096f17" providerId="LiveId" clId="{856AD285-2060-496E-B9AF-683278824A7E}" dt="2025-04-08T13:01:11.491" v="196"/>
          <ac:graphicFrameMkLst>
            <pc:docMk/>
            <pc:sldMk cId="2141020181" sldId="285"/>
            <ac:graphicFrameMk id="7" creationId="{F21B8FDD-DF64-0D9F-84EB-DAB31797A1B9}"/>
          </ac:graphicFrameMkLst>
        </pc:graphicFrameChg>
      </pc:sldChg>
      <pc:sldChg chg="modSp new mod">
        <pc:chgData name="DAVID JOHN RAJ" userId="e359d7364d096f17" providerId="LiveId" clId="{856AD285-2060-496E-B9AF-683278824A7E}" dt="2025-04-08T13:03:27.747" v="203" actId="255"/>
        <pc:sldMkLst>
          <pc:docMk/>
          <pc:sldMk cId="2992804957" sldId="286"/>
        </pc:sldMkLst>
        <pc:spChg chg="mod">
          <ac:chgData name="DAVID JOHN RAJ" userId="e359d7364d096f17" providerId="LiveId" clId="{856AD285-2060-496E-B9AF-683278824A7E}" dt="2025-04-08T13:01:11.491" v="196"/>
          <ac:spMkLst>
            <pc:docMk/>
            <pc:sldMk cId="2992804957" sldId="286"/>
            <ac:spMk id="2" creationId="{253A5630-90A1-4105-F92D-F5CD0026F3B6}"/>
          </ac:spMkLst>
        </pc:spChg>
        <pc:spChg chg="mod">
          <ac:chgData name="DAVID JOHN RAJ" userId="e359d7364d096f17" providerId="LiveId" clId="{856AD285-2060-496E-B9AF-683278824A7E}" dt="2025-04-08T13:03:27.747" v="203" actId="255"/>
          <ac:spMkLst>
            <pc:docMk/>
            <pc:sldMk cId="2992804957" sldId="286"/>
            <ac:spMk id="3" creationId="{2B744BEB-35BD-7DC3-EAEC-621A30F023F4}"/>
          </ac:spMkLst>
        </pc:spChg>
      </pc:sldChg>
      <pc:sldChg chg="new del">
        <pc:chgData name="DAVID JOHN RAJ" userId="e359d7364d096f17" providerId="LiveId" clId="{856AD285-2060-496E-B9AF-683278824A7E}" dt="2025-04-07T18:40:10.630" v="91" actId="47"/>
        <pc:sldMkLst>
          <pc:docMk/>
          <pc:sldMk cId="180081164" sldId="287"/>
        </pc:sldMkLst>
      </pc:sldChg>
      <pc:sldChg chg="modSp new mod">
        <pc:chgData name="DAVID JOHN RAJ" userId="e359d7364d096f17" providerId="LiveId" clId="{856AD285-2060-496E-B9AF-683278824A7E}" dt="2025-04-08T13:01:11.491" v="196"/>
        <pc:sldMkLst>
          <pc:docMk/>
          <pc:sldMk cId="3077311446" sldId="287"/>
        </pc:sldMkLst>
        <pc:spChg chg="mod">
          <ac:chgData name="DAVID JOHN RAJ" userId="e359d7364d096f17" providerId="LiveId" clId="{856AD285-2060-496E-B9AF-683278824A7E}" dt="2025-04-08T13:01:11.491" v="196"/>
          <ac:spMkLst>
            <pc:docMk/>
            <pc:sldMk cId="3077311446" sldId="287"/>
            <ac:spMk id="2" creationId="{851E2877-E020-BD93-10D6-4946BE38CBA6}"/>
          </ac:spMkLst>
        </pc:spChg>
      </pc:sldChg>
      <pc:sldChg chg="modSp new mod">
        <pc:chgData name="DAVID JOHN RAJ" userId="e359d7364d096f17" providerId="LiveId" clId="{856AD285-2060-496E-B9AF-683278824A7E}" dt="2025-04-08T13:01:11.491" v="196"/>
        <pc:sldMkLst>
          <pc:docMk/>
          <pc:sldMk cId="3186321814" sldId="288"/>
        </pc:sldMkLst>
        <pc:spChg chg="mod">
          <ac:chgData name="DAVID JOHN RAJ" userId="e359d7364d096f17" providerId="LiveId" clId="{856AD285-2060-496E-B9AF-683278824A7E}" dt="2025-04-08T13:01:11.491" v="196"/>
          <ac:spMkLst>
            <pc:docMk/>
            <pc:sldMk cId="3186321814" sldId="288"/>
            <ac:spMk id="2" creationId="{7827B227-1A0B-5766-F78F-892A42202FEF}"/>
          </ac:spMkLst>
        </pc:spChg>
        <pc:spChg chg="mod">
          <ac:chgData name="DAVID JOHN RAJ" userId="e359d7364d096f17" providerId="LiveId" clId="{856AD285-2060-496E-B9AF-683278824A7E}" dt="2025-04-08T13:01:11.491" v="196"/>
          <ac:spMkLst>
            <pc:docMk/>
            <pc:sldMk cId="3186321814" sldId="288"/>
            <ac:spMk id="3" creationId="{47FA20FC-799B-C71F-09A7-0004DA5031C9}"/>
          </ac:spMkLst>
        </pc:spChg>
      </pc:sldChg>
      <pc:sldChg chg="addSp delSp modSp new mod">
        <pc:chgData name="DAVID JOHN RAJ" userId="e359d7364d096f17" providerId="LiveId" clId="{856AD285-2060-496E-B9AF-683278824A7E}" dt="2025-04-08T13:01:11.491" v="196"/>
        <pc:sldMkLst>
          <pc:docMk/>
          <pc:sldMk cId="1838004579" sldId="289"/>
        </pc:sldMkLst>
        <pc:spChg chg="mod">
          <ac:chgData name="DAVID JOHN RAJ" userId="e359d7364d096f17" providerId="LiveId" clId="{856AD285-2060-496E-B9AF-683278824A7E}" dt="2025-04-08T13:01:11.491" v="196"/>
          <ac:spMkLst>
            <pc:docMk/>
            <pc:sldMk cId="1838004579" sldId="289"/>
            <ac:spMk id="2" creationId="{F228AC05-8C4F-B51F-1726-59BBB0DD413D}"/>
          </ac:spMkLst>
        </pc:spChg>
        <pc:graphicFrameChg chg="add mod ord modGraphic">
          <ac:chgData name="DAVID JOHN RAJ" userId="e359d7364d096f17" providerId="LiveId" clId="{856AD285-2060-496E-B9AF-683278824A7E}" dt="2025-04-08T13:01:11.491" v="196"/>
          <ac:graphicFrameMkLst>
            <pc:docMk/>
            <pc:sldMk cId="1838004579" sldId="289"/>
            <ac:graphicFrameMk id="4" creationId="{0E026D43-B686-A4A9-E52F-8336B769D6D2}"/>
          </ac:graphicFrameMkLst>
        </pc:graphicFrameChg>
      </pc:sldChg>
      <pc:sldChg chg="modSp new mod">
        <pc:chgData name="DAVID JOHN RAJ" userId="e359d7364d096f17" providerId="LiveId" clId="{856AD285-2060-496E-B9AF-683278824A7E}" dt="2025-04-08T13:01:11.730" v="200" actId="27636"/>
        <pc:sldMkLst>
          <pc:docMk/>
          <pc:sldMk cId="3598834860" sldId="290"/>
        </pc:sldMkLst>
        <pc:spChg chg="mod">
          <ac:chgData name="DAVID JOHN RAJ" userId="e359d7364d096f17" providerId="LiveId" clId="{856AD285-2060-496E-B9AF-683278824A7E}" dt="2025-04-08T13:01:11.491" v="196"/>
          <ac:spMkLst>
            <pc:docMk/>
            <pc:sldMk cId="3598834860" sldId="290"/>
            <ac:spMk id="2" creationId="{73150D3C-9B29-2DC3-4920-8FC6EDFD3CF0}"/>
          </ac:spMkLst>
        </pc:spChg>
        <pc:spChg chg="mod">
          <ac:chgData name="DAVID JOHN RAJ" userId="e359d7364d096f17" providerId="LiveId" clId="{856AD285-2060-496E-B9AF-683278824A7E}" dt="2025-04-08T13:01:11.730" v="200" actId="27636"/>
          <ac:spMkLst>
            <pc:docMk/>
            <pc:sldMk cId="3598834860" sldId="290"/>
            <ac:spMk id="3" creationId="{74D61064-A603-DC15-BB86-5DBD308E744D}"/>
          </ac:spMkLst>
        </pc:spChg>
      </pc:sldChg>
      <pc:sldChg chg="modSp new mod">
        <pc:chgData name="DAVID JOHN RAJ" userId="e359d7364d096f17" providerId="LiveId" clId="{856AD285-2060-496E-B9AF-683278824A7E}" dt="2025-04-08T13:01:11.730" v="201" actId="27636"/>
        <pc:sldMkLst>
          <pc:docMk/>
          <pc:sldMk cId="1549290835" sldId="291"/>
        </pc:sldMkLst>
        <pc:spChg chg="mod">
          <ac:chgData name="DAVID JOHN RAJ" userId="e359d7364d096f17" providerId="LiveId" clId="{856AD285-2060-496E-B9AF-683278824A7E}" dt="2025-04-08T13:01:11.491" v="196"/>
          <ac:spMkLst>
            <pc:docMk/>
            <pc:sldMk cId="1549290835" sldId="291"/>
            <ac:spMk id="2" creationId="{7F212518-93F3-422F-7395-3E4A8A514E2A}"/>
          </ac:spMkLst>
        </pc:spChg>
        <pc:spChg chg="mod">
          <ac:chgData name="DAVID JOHN RAJ" userId="e359d7364d096f17" providerId="LiveId" clId="{856AD285-2060-496E-B9AF-683278824A7E}" dt="2025-04-08T13:01:11.730" v="201" actId="27636"/>
          <ac:spMkLst>
            <pc:docMk/>
            <pc:sldMk cId="1549290835" sldId="291"/>
            <ac:spMk id="3" creationId="{B3495C0D-617D-A9B6-5C50-F805B34A357E}"/>
          </ac:spMkLst>
        </pc:spChg>
      </pc:sldChg>
      <pc:sldChg chg="modSp new mod">
        <pc:chgData name="DAVID JOHN RAJ" userId="e359d7364d096f17" providerId="LiveId" clId="{856AD285-2060-496E-B9AF-683278824A7E}" dt="2025-04-08T13:19:12.295" v="348" actId="12"/>
        <pc:sldMkLst>
          <pc:docMk/>
          <pc:sldMk cId="1067510234" sldId="292"/>
        </pc:sldMkLst>
        <pc:spChg chg="mod">
          <ac:chgData name="DAVID JOHN RAJ" userId="e359d7364d096f17" providerId="LiveId" clId="{856AD285-2060-496E-B9AF-683278824A7E}" dt="2025-04-08T13:17:53.846" v="330"/>
          <ac:spMkLst>
            <pc:docMk/>
            <pc:sldMk cId="1067510234" sldId="292"/>
            <ac:spMk id="2" creationId="{5888508C-8437-C4F4-8C6B-5D45F167F8D4}"/>
          </ac:spMkLst>
        </pc:spChg>
        <pc:spChg chg="mod">
          <ac:chgData name="DAVID JOHN RAJ" userId="e359d7364d096f17" providerId="LiveId" clId="{856AD285-2060-496E-B9AF-683278824A7E}" dt="2025-04-08T13:19:12.295" v="348" actId="12"/>
          <ac:spMkLst>
            <pc:docMk/>
            <pc:sldMk cId="1067510234" sldId="292"/>
            <ac:spMk id="3" creationId="{7F556168-0220-B044-1486-6CC514302534}"/>
          </ac:spMkLst>
        </pc:spChg>
      </pc:sldChg>
      <pc:sldChg chg="addSp modSp new mod">
        <pc:chgData name="DAVID JOHN RAJ" userId="e359d7364d096f17" providerId="LiveId" clId="{856AD285-2060-496E-B9AF-683278824A7E}" dt="2025-04-08T13:17:36.140" v="329"/>
        <pc:sldMkLst>
          <pc:docMk/>
          <pc:sldMk cId="4280496309" sldId="293"/>
        </pc:sldMkLst>
        <pc:spChg chg="mod">
          <ac:chgData name="DAVID JOHN RAJ" userId="e359d7364d096f17" providerId="LiveId" clId="{856AD285-2060-496E-B9AF-683278824A7E}" dt="2025-04-08T13:17:36.140" v="329"/>
          <ac:spMkLst>
            <pc:docMk/>
            <pc:sldMk cId="4280496309" sldId="293"/>
            <ac:spMk id="2" creationId="{03CAA702-2517-7930-E147-3B517ECAA271}"/>
          </ac:spMkLst>
        </pc:spChg>
        <pc:spChg chg="mod">
          <ac:chgData name="DAVID JOHN RAJ" userId="e359d7364d096f17" providerId="LiveId" clId="{856AD285-2060-496E-B9AF-683278824A7E}" dt="2025-04-08T13:14:21.804" v="268" actId="20577"/>
          <ac:spMkLst>
            <pc:docMk/>
            <pc:sldMk cId="4280496309" sldId="293"/>
            <ac:spMk id="3" creationId="{D0849DD8-EDF0-65CF-DD69-1A2D34EC537F}"/>
          </ac:spMkLst>
        </pc:spChg>
      </pc:sldChg>
      <pc:sldChg chg="modSp new mod ord">
        <pc:chgData name="DAVID JOHN RAJ" userId="e359d7364d096f17" providerId="LiveId" clId="{856AD285-2060-496E-B9AF-683278824A7E}" dt="2025-04-08T13:05:45.666" v="215"/>
        <pc:sldMkLst>
          <pc:docMk/>
          <pc:sldMk cId="3910500531" sldId="294"/>
        </pc:sldMkLst>
        <pc:spChg chg="mod">
          <ac:chgData name="DAVID JOHN RAJ" userId="e359d7364d096f17" providerId="LiveId" clId="{856AD285-2060-496E-B9AF-683278824A7E}" dt="2025-04-08T13:05:40.287" v="213" actId="20577"/>
          <ac:spMkLst>
            <pc:docMk/>
            <pc:sldMk cId="3910500531" sldId="294"/>
            <ac:spMk id="2" creationId="{CCC9A604-15AE-D2B0-E08F-3A92E6D6BD4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35EF9CD-EC60-426F-AA34-814980AEB143}"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220EA4-823F-41B2-96B5-6F3D21F59B7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17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5EF9CD-EC60-426F-AA34-814980AEB143}"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220EA4-823F-41B2-96B5-6F3D21F59B79}" type="slidenum">
              <a:rPr lang="en-IN" smtClean="0"/>
              <a:t>‹#›</a:t>
            </a:fld>
            <a:endParaRPr lang="en-IN"/>
          </a:p>
        </p:txBody>
      </p:sp>
    </p:spTree>
    <p:extLst>
      <p:ext uri="{BB962C8B-B14F-4D97-AF65-F5344CB8AC3E}">
        <p14:creationId xmlns:p14="http://schemas.microsoft.com/office/powerpoint/2010/main" val="434033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5EF9CD-EC60-426F-AA34-814980AEB143}"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220EA4-823F-41B2-96B5-6F3D21F59B79}"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440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5EF9CD-EC60-426F-AA34-814980AEB143}"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220EA4-823F-41B2-96B5-6F3D21F59B79}" type="slidenum">
              <a:rPr lang="en-IN" smtClean="0"/>
              <a:t>‹#›</a:t>
            </a:fld>
            <a:endParaRPr lang="en-IN"/>
          </a:p>
        </p:txBody>
      </p:sp>
    </p:spTree>
    <p:extLst>
      <p:ext uri="{BB962C8B-B14F-4D97-AF65-F5344CB8AC3E}">
        <p14:creationId xmlns:p14="http://schemas.microsoft.com/office/powerpoint/2010/main" val="422962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5EF9CD-EC60-426F-AA34-814980AEB143}" type="datetimeFigureOut">
              <a:rPr lang="en-IN" smtClean="0"/>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220EA4-823F-41B2-96B5-6F3D21F59B7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422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5EF9CD-EC60-426F-AA34-814980AEB143}" type="datetimeFigureOut">
              <a:rPr lang="en-IN" smtClean="0"/>
              <a:t>23-04-2025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220EA4-823F-41B2-96B5-6F3D21F59B79}" type="slidenum">
              <a:rPr lang="en-IN" smtClean="0"/>
              <a:t>‹#›</a:t>
            </a:fld>
            <a:endParaRPr lang="en-IN"/>
          </a:p>
        </p:txBody>
      </p:sp>
    </p:spTree>
    <p:extLst>
      <p:ext uri="{BB962C8B-B14F-4D97-AF65-F5344CB8AC3E}">
        <p14:creationId xmlns:p14="http://schemas.microsoft.com/office/powerpoint/2010/main" val="363524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5EF9CD-EC60-426F-AA34-814980AEB143}" type="datetimeFigureOut">
              <a:rPr lang="en-IN" smtClean="0"/>
              <a:t>23-04-2025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220EA4-823F-41B2-96B5-6F3D21F59B79}" type="slidenum">
              <a:rPr lang="en-IN" smtClean="0"/>
              <a:t>‹#›</a:t>
            </a:fld>
            <a:endParaRPr lang="en-IN"/>
          </a:p>
        </p:txBody>
      </p:sp>
    </p:spTree>
    <p:extLst>
      <p:ext uri="{BB962C8B-B14F-4D97-AF65-F5344CB8AC3E}">
        <p14:creationId xmlns:p14="http://schemas.microsoft.com/office/powerpoint/2010/main" val="2827274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5EF9CD-EC60-426F-AA34-814980AEB143}" type="datetimeFigureOut">
              <a:rPr lang="en-IN" smtClean="0"/>
              <a:t>23-04-2025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220EA4-823F-41B2-96B5-6F3D21F59B79}" type="slidenum">
              <a:rPr lang="en-IN" smtClean="0"/>
              <a:t>‹#›</a:t>
            </a:fld>
            <a:endParaRPr lang="en-IN"/>
          </a:p>
        </p:txBody>
      </p:sp>
    </p:spTree>
    <p:extLst>
      <p:ext uri="{BB962C8B-B14F-4D97-AF65-F5344CB8AC3E}">
        <p14:creationId xmlns:p14="http://schemas.microsoft.com/office/powerpoint/2010/main" val="319197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5EF9CD-EC60-426F-AA34-814980AEB143}" type="datetimeFigureOut">
              <a:rPr lang="en-IN" smtClean="0"/>
              <a:t>23-04-2025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220EA4-823F-41B2-96B5-6F3D21F59B79}" type="slidenum">
              <a:rPr lang="en-IN" smtClean="0"/>
              <a:t>‹#›</a:t>
            </a:fld>
            <a:endParaRPr lang="en-IN"/>
          </a:p>
        </p:txBody>
      </p:sp>
    </p:spTree>
    <p:extLst>
      <p:ext uri="{BB962C8B-B14F-4D97-AF65-F5344CB8AC3E}">
        <p14:creationId xmlns:p14="http://schemas.microsoft.com/office/powerpoint/2010/main" val="2431975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5EF9CD-EC60-426F-AA34-814980AEB143}" type="datetimeFigureOut">
              <a:rPr lang="en-IN" smtClean="0"/>
              <a:t>23-04-2025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220EA4-823F-41B2-96B5-6F3D21F59B79}" type="slidenum">
              <a:rPr lang="en-IN" smtClean="0"/>
              <a:t>‹#›</a:t>
            </a:fld>
            <a:endParaRPr lang="en-IN"/>
          </a:p>
        </p:txBody>
      </p:sp>
    </p:spTree>
    <p:extLst>
      <p:ext uri="{BB962C8B-B14F-4D97-AF65-F5344CB8AC3E}">
        <p14:creationId xmlns:p14="http://schemas.microsoft.com/office/powerpoint/2010/main" val="157256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5EF9CD-EC60-426F-AA34-814980AEB143}" type="datetimeFigureOut">
              <a:rPr lang="en-IN" smtClean="0"/>
              <a:t>23-04-2025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220EA4-823F-41B2-96B5-6F3D21F59B79}"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938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35EF9CD-EC60-426F-AA34-814980AEB143}" type="datetimeFigureOut">
              <a:rPr lang="en-IN" smtClean="0"/>
              <a:t>23-04-2025</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C220EA4-823F-41B2-96B5-6F3D21F59B79}"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1271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8852-C452-BE28-FE69-97BB2DA32882}"/>
              </a:ext>
            </a:extLst>
          </p:cNvPr>
          <p:cNvSpPr>
            <a:spLocks noGrp="1"/>
          </p:cNvSpPr>
          <p:nvPr>
            <p:ph type="ctrTitle"/>
          </p:nvPr>
        </p:nvSpPr>
        <p:spPr/>
        <p:txBody>
          <a:bodyPr/>
          <a:lstStyle/>
          <a:p>
            <a:r>
              <a:rPr lang="en-IN" dirty="0"/>
              <a:t>Customer </a:t>
            </a:r>
            <a:r>
              <a:rPr lang="en-IN" dirty="0" err="1"/>
              <a:t>Behavior</a:t>
            </a:r>
            <a:r>
              <a:rPr lang="en-IN" dirty="0"/>
              <a:t> Analysis</a:t>
            </a:r>
          </a:p>
        </p:txBody>
      </p:sp>
      <p:sp>
        <p:nvSpPr>
          <p:cNvPr id="3" name="Subtitle 2">
            <a:extLst>
              <a:ext uri="{FF2B5EF4-FFF2-40B4-BE49-F238E27FC236}">
                <a16:creationId xmlns:a16="http://schemas.microsoft.com/office/drawing/2014/main" id="{DB0E5DA5-8650-9663-B7A9-BE0D4AD69A86}"/>
              </a:ext>
            </a:extLst>
          </p:cNvPr>
          <p:cNvSpPr>
            <a:spLocks noGrp="1"/>
          </p:cNvSpPr>
          <p:nvPr>
            <p:ph type="subTitle" idx="1"/>
          </p:nvPr>
        </p:nvSpPr>
        <p:spPr/>
        <p:txBody>
          <a:bodyPr/>
          <a:lstStyle/>
          <a:p>
            <a:pPr algn="r"/>
            <a:r>
              <a:rPr lang="en-IN" dirty="0"/>
              <a:t>Presented By – David John Raj </a:t>
            </a:r>
          </a:p>
        </p:txBody>
      </p:sp>
    </p:spTree>
    <p:extLst>
      <p:ext uri="{BB962C8B-B14F-4D97-AF65-F5344CB8AC3E}">
        <p14:creationId xmlns:p14="http://schemas.microsoft.com/office/powerpoint/2010/main" val="890576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9FC1A-5A82-3D8B-0F00-9D4625DB094F}"/>
              </a:ext>
            </a:extLst>
          </p:cNvPr>
          <p:cNvSpPr>
            <a:spLocks noGrp="1"/>
          </p:cNvSpPr>
          <p:nvPr>
            <p:ph type="title"/>
          </p:nvPr>
        </p:nvSpPr>
        <p:spPr/>
        <p:txBody>
          <a:bodyPr/>
          <a:lstStyle/>
          <a:p>
            <a:r>
              <a:rPr lang="en-US" dirty="0"/>
              <a:t>1. Low-Rated Products (Avg Rating ≤ 3.5)</a:t>
            </a:r>
            <a:endParaRPr lang="en-IN" dirty="0"/>
          </a:p>
        </p:txBody>
      </p:sp>
      <p:sp>
        <p:nvSpPr>
          <p:cNvPr id="4" name="Rectangle 1">
            <a:extLst>
              <a:ext uri="{FF2B5EF4-FFF2-40B4-BE49-F238E27FC236}">
                <a16:creationId xmlns:a16="http://schemas.microsoft.com/office/drawing/2014/main" id="{1CC0EC6B-986D-75E4-CA3C-2F7820224D40}"/>
              </a:ext>
            </a:extLst>
          </p:cNvPr>
          <p:cNvSpPr>
            <a:spLocks noGrp="1" noChangeArrowheads="1"/>
          </p:cNvSpPr>
          <p:nvPr>
            <p:ph idx="1"/>
          </p:nvPr>
        </p:nvSpPr>
        <p:spPr bwMode="auto">
          <a:xfrm>
            <a:off x="838200" y="1413690"/>
            <a:ext cx="1128065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Product IDs: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Unicode MS"/>
              </a:rPr>
              <a:t>7, 4, 12, 9, 16, 10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Consistently low ratings may indicate quality issues, unmet expectations, or performance concerns.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Review negative feedback to identify common issues.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Improve product features, quality, and pricing strategy.</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Encourage satisfied customers to leave positive reviews.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0005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656C-7149-8E2F-D1B5-89164D01B156}"/>
              </a:ext>
            </a:extLst>
          </p:cNvPr>
          <p:cNvSpPr>
            <a:spLocks noGrp="1"/>
          </p:cNvSpPr>
          <p:nvPr>
            <p:ph type="title"/>
          </p:nvPr>
        </p:nvSpPr>
        <p:spPr/>
        <p:txBody>
          <a:bodyPr>
            <a:normAutofit/>
          </a:bodyPr>
          <a:lstStyle/>
          <a:p>
            <a:r>
              <a:rPr lang="en-US" sz="4000" dirty="0"/>
              <a:t>2. Moderate-Rated Products (Avg Rating: 3.5 - 4)</a:t>
            </a:r>
            <a:endParaRPr lang="en-IN" sz="4000" dirty="0"/>
          </a:p>
        </p:txBody>
      </p:sp>
      <p:sp>
        <p:nvSpPr>
          <p:cNvPr id="4" name="Rectangle 1">
            <a:extLst>
              <a:ext uri="{FF2B5EF4-FFF2-40B4-BE49-F238E27FC236}">
                <a16:creationId xmlns:a16="http://schemas.microsoft.com/office/drawing/2014/main" id="{229AA07D-1895-6CF0-6042-549528B60058}"/>
              </a:ext>
            </a:extLst>
          </p:cNvPr>
          <p:cNvSpPr>
            <a:spLocks noGrp="1" noChangeArrowheads="1"/>
          </p:cNvSpPr>
          <p:nvPr>
            <p:ph idx="1"/>
          </p:nvPr>
        </p:nvSpPr>
        <p:spPr bwMode="auto">
          <a:xfrm>
            <a:off x="838200" y="1497781"/>
            <a:ext cx="1059671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Product IDs: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Unicode MS"/>
              </a:rPr>
              <a:t>2, 13, 3, 6, 17</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Average performance; minor concerns affecting customer satisfaction.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Address feedback on packaging, missing features, or usability.</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 customer support and post-purchase service.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promotions to improve perception and gather better ratings.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1149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33F8-237D-CD3E-FD2D-FD973CFA254E}"/>
              </a:ext>
            </a:extLst>
          </p:cNvPr>
          <p:cNvSpPr>
            <a:spLocks noGrp="1"/>
          </p:cNvSpPr>
          <p:nvPr>
            <p:ph type="title"/>
          </p:nvPr>
        </p:nvSpPr>
        <p:spPr/>
        <p:txBody>
          <a:bodyPr/>
          <a:lstStyle/>
          <a:p>
            <a:r>
              <a:rPr lang="en-US" dirty="0"/>
              <a:t>3. High-Rated Products (Avg Rating &gt; 4)</a:t>
            </a:r>
            <a:endParaRPr lang="en-IN" dirty="0"/>
          </a:p>
        </p:txBody>
      </p:sp>
      <p:sp>
        <p:nvSpPr>
          <p:cNvPr id="4" name="Rectangle 1">
            <a:extLst>
              <a:ext uri="{FF2B5EF4-FFF2-40B4-BE49-F238E27FC236}">
                <a16:creationId xmlns:a16="http://schemas.microsoft.com/office/drawing/2014/main" id="{68EA2A4A-257B-9C8E-D2C0-32C8BC0A9C87}"/>
              </a:ext>
            </a:extLst>
          </p:cNvPr>
          <p:cNvSpPr>
            <a:spLocks noGrp="1" noChangeArrowheads="1"/>
          </p:cNvSpPr>
          <p:nvPr>
            <p:ph idx="1"/>
          </p:nvPr>
        </p:nvSpPr>
        <p:spPr bwMode="auto">
          <a:xfrm>
            <a:off x="838200" y="1552189"/>
            <a:ext cx="1040990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Product IDs: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Unicode MS"/>
              </a:rPr>
              <a:t>18, 15, 1, 11, 20, 5, 19, 8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Strong customer satisfaction and loyalty.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Continue promoting these products in marketing campaigns.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Maintain high quality and after-sales service.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Highlight positive reviews and customer testimonials.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7225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0CC82-23B4-DA47-8283-BE7320E8AA00}"/>
              </a:ext>
            </a:extLst>
          </p:cNvPr>
          <p:cNvSpPr>
            <a:spLocks noGrp="1"/>
          </p:cNvSpPr>
          <p:nvPr>
            <p:ph type="title"/>
          </p:nvPr>
        </p:nvSpPr>
        <p:spPr/>
        <p:txBody>
          <a:bodyPr/>
          <a:lstStyle/>
          <a:p>
            <a:r>
              <a:rPr lang="en-US" dirty="0"/>
              <a:t>4. Customers Who Rated Below 3</a:t>
            </a:r>
            <a:endParaRPr lang="en-IN" dirty="0"/>
          </a:p>
        </p:txBody>
      </p:sp>
      <p:sp>
        <p:nvSpPr>
          <p:cNvPr id="5" name="Rectangle 2">
            <a:extLst>
              <a:ext uri="{FF2B5EF4-FFF2-40B4-BE49-F238E27FC236}">
                <a16:creationId xmlns:a16="http://schemas.microsoft.com/office/drawing/2014/main" id="{6BCBDCBF-1F13-C1AA-B396-C19D8FE578EF}"/>
              </a:ext>
            </a:extLst>
          </p:cNvPr>
          <p:cNvSpPr>
            <a:spLocks noGrp="1" noChangeArrowheads="1"/>
          </p:cNvSpPr>
          <p:nvPr>
            <p:ph idx="1"/>
          </p:nvPr>
        </p:nvSpPr>
        <p:spPr bwMode="auto">
          <a:xfrm>
            <a:off x="838200" y="1461058"/>
            <a:ext cx="1051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Total:</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38 Customers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High dissatisfaction likely tied to specific products.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Identify affected products and address recurring complaints.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Offer personalized follow-ups, discounts, or replacements.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Monitor future reviews to track improvement.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4280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5F96-04C9-86ED-8E5C-6C9B8C60CE01}"/>
              </a:ext>
            </a:extLst>
          </p:cNvPr>
          <p:cNvSpPr>
            <a:spLocks noGrp="1"/>
          </p:cNvSpPr>
          <p:nvPr>
            <p:ph type="title"/>
          </p:nvPr>
        </p:nvSpPr>
        <p:spPr/>
        <p:txBody>
          <a:bodyPr/>
          <a:lstStyle/>
          <a:p>
            <a:r>
              <a:rPr lang="en-US" b="1" dirty="0"/>
              <a:t>Customer ID &amp; Review ID Table</a:t>
            </a:r>
            <a:endParaRPr lang="en-IN" dirty="0"/>
          </a:p>
        </p:txBody>
      </p:sp>
      <p:graphicFrame>
        <p:nvGraphicFramePr>
          <p:cNvPr id="26" name="Content Placeholder 25">
            <a:extLst>
              <a:ext uri="{FF2B5EF4-FFF2-40B4-BE49-F238E27FC236}">
                <a16:creationId xmlns:a16="http://schemas.microsoft.com/office/drawing/2014/main" id="{2664F926-C166-0B91-4DB6-C065B2E00441}"/>
              </a:ext>
            </a:extLst>
          </p:cNvPr>
          <p:cNvGraphicFramePr>
            <a:graphicFrameLocks noGrp="1"/>
          </p:cNvGraphicFramePr>
          <p:nvPr>
            <p:ph idx="1"/>
            <p:extLst>
              <p:ext uri="{D42A27DB-BD31-4B8C-83A1-F6EECF244321}">
                <p14:modId xmlns:p14="http://schemas.microsoft.com/office/powerpoint/2010/main" val="1389081314"/>
              </p:ext>
            </p:extLst>
          </p:nvPr>
        </p:nvGraphicFramePr>
        <p:xfrm>
          <a:off x="838197" y="2184708"/>
          <a:ext cx="10515603" cy="1300827"/>
        </p:xfrm>
        <a:graphic>
          <a:graphicData uri="http://schemas.openxmlformats.org/drawingml/2006/table">
            <a:tbl>
              <a:tblPr firstRow="1" bandRow="1">
                <a:tableStyleId>{5C22544A-7EE6-4342-B048-85BDC9FD1C3A}</a:tableStyleId>
              </a:tblPr>
              <a:tblGrid>
                <a:gridCol w="1008663">
                  <a:extLst>
                    <a:ext uri="{9D8B030D-6E8A-4147-A177-3AD203B41FA5}">
                      <a16:colId xmlns:a16="http://schemas.microsoft.com/office/drawing/2014/main" val="540845751"/>
                    </a:ext>
                  </a:extLst>
                </a:gridCol>
                <a:gridCol w="475347">
                  <a:extLst>
                    <a:ext uri="{9D8B030D-6E8A-4147-A177-3AD203B41FA5}">
                      <a16:colId xmlns:a16="http://schemas.microsoft.com/office/drawing/2014/main" val="239160305"/>
                    </a:ext>
                  </a:extLst>
                </a:gridCol>
                <a:gridCol w="475347">
                  <a:extLst>
                    <a:ext uri="{9D8B030D-6E8A-4147-A177-3AD203B41FA5}">
                      <a16:colId xmlns:a16="http://schemas.microsoft.com/office/drawing/2014/main" val="16204153"/>
                    </a:ext>
                  </a:extLst>
                </a:gridCol>
                <a:gridCol w="475347">
                  <a:extLst>
                    <a:ext uri="{9D8B030D-6E8A-4147-A177-3AD203B41FA5}">
                      <a16:colId xmlns:a16="http://schemas.microsoft.com/office/drawing/2014/main" val="1141870841"/>
                    </a:ext>
                  </a:extLst>
                </a:gridCol>
                <a:gridCol w="475347">
                  <a:extLst>
                    <a:ext uri="{9D8B030D-6E8A-4147-A177-3AD203B41FA5}">
                      <a16:colId xmlns:a16="http://schemas.microsoft.com/office/drawing/2014/main" val="3957759668"/>
                    </a:ext>
                  </a:extLst>
                </a:gridCol>
                <a:gridCol w="475347">
                  <a:extLst>
                    <a:ext uri="{9D8B030D-6E8A-4147-A177-3AD203B41FA5}">
                      <a16:colId xmlns:a16="http://schemas.microsoft.com/office/drawing/2014/main" val="2548744771"/>
                    </a:ext>
                  </a:extLst>
                </a:gridCol>
                <a:gridCol w="475347">
                  <a:extLst>
                    <a:ext uri="{9D8B030D-6E8A-4147-A177-3AD203B41FA5}">
                      <a16:colId xmlns:a16="http://schemas.microsoft.com/office/drawing/2014/main" val="3155494077"/>
                    </a:ext>
                  </a:extLst>
                </a:gridCol>
                <a:gridCol w="475347">
                  <a:extLst>
                    <a:ext uri="{9D8B030D-6E8A-4147-A177-3AD203B41FA5}">
                      <a16:colId xmlns:a16="http://schemas.microsoft.com/office/drawing/2014/main" val="70294471"/>
                    </a:ext>
                  </a:extLst>
                </a:gridCol>
                <a:gridCol w="475347">
                  <a:extLst>
                    <a:ext uri="{9D8B030D-6E8A-4147-A177-3AD203B41FA5}">
                      <a16:colId xmlns:a16="http://schemas.microsoft.com/office/drawing/2014/main" val="2659548869"/>
                    </a:ext>
                  </a:extLst>
                </a:gridCol>
                <a:gridCol w="475347">
                  <a:extLst>
                    <a:ext uri="{9D8B030D-6E8A-4147-A177-3AD203B41FA5}">
                      <a16:colId xmlns:a16="http://schemas.microsoft.com/office/drawing/2014/main" val="3590730405"/>
                    </a:ext>
                  </a:extLst>
                </a:gridCol>
                <a:gridCol w="475347">
                  <a:extLst>
                    <a:ext uri="{9D8B030D-6E8A-4147-A177-3AD203B41FA5}">
                      <a16:colId xmlns:a16="http://schemas.microsoft.com/office/drawing/2014/main" val="2335943380"/>
                    </a:ext>
                  </a:extLst>
                </a:gridCol>
                <a:gridCol w="475347">
                  <a:extLst>
                    <a:ext uri="{9D8B030D-6E8A-4147-A177-3AD203B41FA5}">
                      <a16:colId xmlns:a16="http://schemas.microsoft.com/office/drawing/2014/main" val="1312796937"/>
                    </a:ext>
                  </a:extLst>
                </a:gridCol>
                <a:gridCol w="475347">
                  <a:extLst>
                    <a:ext uri="{9D8B030D-6E8A-4147-A177-3AD203B41FA5}">
                      <a16:colId xmlns:a16="http://schemas.microsoft.com/office/drawing/2014/main" val="2247673302"/>
                    </a:ext>
                  </a:extLst>
                </a:gridCol>
                <a:gridCol w="475347">
                  <a:extLst>
                    <a:ext uri="{9D8B030D-6E8A-4147-A177-3AD203B41FA5}">
                      <a16:colId xmlns:a16="http://schemas.microsoft.com/office/drawing/2014/main" val="3661393949"/>
                    </a:ext>
                  </a:extLst>
                </a:gridCol>
                <a:gridCol w="475347">
                  <a:extLst>
                    <a:ext uri="{9D8B030D-6E8A-4147-A177-3AD203B41FA5}">
                      <a16:colId xmlns:a16="http://schemas.microsoft.com/office/drawing/2014/main" val="3122972899"/>
                    </a:ext>
                  </a:extLst>
                </a:gridCol>
                <a:gridCol w="475347">
                  <a:extLst>
                    <a:ext uri="{9D8B030D-6E8A-4147-A177-3AD203B41FA5}">
                      <a16:colId xmlns:a16="http://schemas.microsoft.com/office/drawing/2014/main" val="3267137021"/>
                    </a:ext>
                  </a:extLst>
                </a:gridCol>
                <a:gridCol w="475347">
                  <a:extLst>
                    <a:ext uri="{9D8B030D-6E8A-4147-A177-3AD203B41FA5}">
                      <a16:colId xmlns:a16="http://schemas.microsoft.com/office/drawing/2014/main" val="143037438"/>
                    </a:ext>
                  </a:extLst>
                </a:gridCol>
                <a:gridCol w="475347">
                  <a:extLst>
                    <a:ext uri="{9D8B030D-6E8A-4147-A177-3AD203B41FA5}">
                      <a16:colId xmlns:a16="http://schemas.microsoft.com/office/drawing/2014/main" val="1661910899"/>
                    </a:ext>
                  </a:extLst>
                </a:gridCol>
                <a:gridCol w="475347">
                  <a:extLst>
                    <a:ext uri="{9D8B030D-6E8A-4147-A177-3AD203B41FA5}">
                      <a16:colId xmlns:a16="http://schemas.microsoft.com/office/drawing/2014/main" val="3900573996"/>
                    </a:ext>
                  </a:extLst>
                </a:gridCol>
                <a:gridCol w="475347">
                  <a:extLst>
                    <a:ext uri="{9D8B030D-6E8A-4147-A177-3AD203B41FA5}">
                      <a16:colId xmlns:a16="http://schemas.microsoft.com/office/drawing/2014/main" val="1785309285"/>
                    </a:ext>
                  </a:extLst>
                </a:gridCol>
                <a:gridCol w="475347">
                  <a:extLst>
                    <a:ext uri="{9D8B030D-6E8A-4147-A177-3AD203B41FA5}">
                      <a16:colId xmlns:a16="http://schemas.microsoft.com/office/drawing/2014/main" val="2531542680"/>
                    </a:ext>
                  </a:extLst>
                </a:gridCol>
              </a:tblGrid>
              <a:tr h="278252">
                <a:tc>
                  <a:txBody>
                    <a:bodyPr/>
                    <a:lstStyle/>
                    <a:p>
                      <a:pPr algn="l" rtl="0" fontAlgn="ctr"/>
                      <a:r>
                        <a:rPr lang="en-IN" sz="1600" u="none" strike="noStrike">
                          <a:effectLst/>
                        </a:rPr>
                        <a:t>CusID</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dirty="0">
                          <a:effectLst/>
                        </a:rPr>
                        <a:t>4</a:t>
                      </a:r>
                      <a:endParaRPr lang="en-IN" sz="1600" b="1" i="0" u="none" strike="noStrike" dirty="0">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5</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6</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8</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10</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12</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14</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16</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18</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19</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22</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24</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26</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29</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31</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32</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33</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extLst>
                  <a:ext uri="{0D108BD9-81ED-4DB2-BD59-A6C34878D82A}">
                    <a16:rowId xmlns:a16="http://schemas.microsoft.com/office/drawing/2014/main" val="4263314934"/>
                  </a:ext>
                </a:extLst>
              </a:tr>
              <a:tr h="285208">
                <a:tc>
                  <a:txBody>
                    <a:bodyPr/>
                    <a:lstStyle/>
                    <a:p>
                      <a:pPr algn="l" rtl="0" fontAlgn="ctr"/>
                      <a:r>
                        <a:rPr lang="en-IN" sz="1600" u="none" strike="noStrike">
                          <a:effectLst/>
                        </a:rPr>
                        <a:t>Review ID</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101</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104</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107</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110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115</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119</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123</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127</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130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135</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138</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143</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148</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150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153</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158</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160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163</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extLst>
                  <a:ext uri="{0D108BD9-81ED-4DB2-BD59-A6C34878D82A}">
                    <a16:rowId xmlns:a16="http://schemas.microsoft.com/office/drawing/2014/main" val="2945024260"/>
                  </a:ext>
                </a:extLst>
              </a:tr>
              <a:tr h="173907">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6956" marR="6956" marT="6956" marB="0" anchor="b"/>
                </a:tc>
                <a:extLst>
                  <a:ext uri="{0D108BD9-81ED-4DB2-BD59-A6C34878D82A}">
                    <a16:rowId xmlns:a16="http://schemas.microsoft.com/office/drawing/2014/main" val="2043772743"/>
                  </a:ext>
                </a:extLst>
              </a:tr>
              <a:tr h="278252">
                <a:tc>
                  <a:txBody>
                    <a:bodyPr/>
                    <a:lstStyle/>
                    <a:p>
                      <a:pPr algn="l" rtl="0" fontAlgn="ctr"/>
                      <a:r>
                        <a:rPr lang="en-IN" sz="1600" u="none" strike="noStrike">
                          <a:effectLst/>
                        </a:rPr>
                        <a:t>CusID</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36</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39</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40</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42</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43</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44</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45</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46</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48</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50</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53</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55</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56</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57</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59</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60</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61</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65</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68</a:t>
                      </a:r>
                      <a:endParaRPr lang="en-IN" sz="1600" b="1" i="0" u="none" strike="noStrike">
                        <a:solidFill>
                          <a:srgbClr val="FFFFFF"/>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70</a:t>
                      </a:r>
                      <a:endParaRPr lang="en-IN" sz="1600" b="1" i="0" u="none" strike="noStrike">
                        <a:solidFill>
                          <a:srgbClr val="FFFFFF"/>
                        </a:solidFill>
                        <a:effectLst/>
                        <a:latin typeface="Calibri" panose="020F0502020204030204" pitchFamily="34" charset="0"/>
                      </a:endParaRPr>
                    </a:p>
                  </a:txBody>
                  <a:tcPr marL="83476" marR="6956" marT="6956" marB="0" anchor="ctr"/>
                </a:tc>
                <a:extLst>
                  <a:ext uri="{0D108BD9-81ED-4DB2-BD59-A6C34878D82A}">
                    <a16:rowId xmlns:a16="http://schemas.microsoft.com/office/drawing/2014/main" val="2866628774"/>
                  </a:ext>
                </a:extLst>
              </a:tr>
              <a:tr h="285208">
                <a:tc>
                  <a:txBody>
                    <a:bodyPr/>
                    <a:lstStyle/>
                    <a:p>
                      <a:pPr algn="l" rtl="0" fontAlgn="ctr"/>
                      <a:r>
                        <a:rPr lang="en-IN" sz="1600" u="none" strike="noStrike">
                          <a:effectLst/>
                        </a:rPr>
                        <a:t>Review ID</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167</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172</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175</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180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183</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185</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188</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190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194</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198</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203</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208</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210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212</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215</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218</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220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225</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a:effectLst/>
                        </a:rPr>
                        <a:t>230</a:t>
                      </a:r>
                      <a:endParaRPr lang="en-IN" sz="1600" b="0" i="0" u="none" strike="noStrike">
                        <a:solidFill>
                          <a:srgbClr val="000000"/>
                        </a:solidFill>
                        <a:effectLst/>
                        <a:latin typeface="Calibri" panose="020F0502020204030204" pitchFamily="34" charset="0"/>
                      </a:endParaRPr>
                    </a:p>
                  </a:txBody>
                  <a:tcPr marL="83476" marR="6956" marT="6956" marB="0" anchor="ctr"/>
                </a:tc>
                <a:tc>
                  <a:txBody>
                    <a:bodyPr/>
                    <a:lstStyle/>
                    <a:p>
                      <a:pPr algn="l" rtl="0" fontAlgn="ctr"/>
                      <a:r>
                        <a:rPr lang="en-IN" sz="1600" u="none" strike="noStrike" dirty="0">
                          <a:effectLst/>
                        </a:rPr>
                        <a:t>233</a:t>
                      </a:r>
                      <a:endParaRPr lang="en-IN" sz="1600" b="0" i="0" u="none" strike="noStrike" dirty="0">
                        <a:solidFill>
                          <a:srgbClr val="000000"/>
                        </a:solidFill>
                        <a:effectLst/>
                        <a:latin typeface="Calibri" panose="020F0502020204030204" pitchFamily="34" charset="0"/>
                      </a:endParaRPr>
                    </a:p>
                  </a:txBody>
                  <a:tcPr marL="83476" marR="6956" marT="6956" marB="0" anchor="ctr"/>
                </a:tc>
                <a:extLst>
                  <a:ext uri="{0D108BD9-81ED-4DB2-BD59-A6C34878D82A}">
                    <a16:rowId xmlns:a16="http://schemas.microsoft.com/office/drawing/2014/main" val="2228157641"/>
                  </a:ext>
                </a:extLst>
              </a:tr>
            </a:tbl>
          </a:graphicData>
        </a:graphic>
      </p:graphicFrame>
    </p:spTree>
    <p:extLst>
      <p:ext uri="{BB962C8B-B14F-4D97-AF65-F5344CB8AC3E}">
        <p14:creationId xmlns:p14="http://schemas.microsoft.com/office/powerpoint/2010/main" val="2908849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F8F6-457E-33E1-BFA4-8943D65C1FA5}"/>
              </a:ext>
            </a:extLst>
          </p:cNvPr>
          <p:cNvSpPr>
            <a:spLocks noGrp="1"/>
          </p:cNvSpPr>
          <p:nvPr>
            <p:ph type="title"/>
          </p:nvPr>
        </p:nvSpPr>
        <p:spPr/>
        <p:txBody>
          <a:bodyPr/>
          <a:lstStyle/>
          <a:p>
            <a:r>
              <a:rPr lang="en-US" dirty="0"/>
              <a:t>5. Mismatch Between Rating &amp; Review Text</a:t>
            </a:r>
            <a:endParaRPr lang="en-IN" dirty="0"/>
          </a:p>
        </p:txBody>
      </p:sp>
      <p:sp>
        <p:nvSpPr>
          <p:cNvPr id="4" name="Rectangle 1">
            <a:extLst>
              <a:ext uri="{FF2B5EF4-FFF2-40B4-BE49-F238E27FC236}">
                <a16:creationId xmlns:a16="http://schemas.microsoft.com/office/drawing/2014/main" id="{3C614468-E732-3F19-7862-A93322E6B4E4}"/>
              </a:ext>
            </a:extLst>
          </p:cNvPr>
          <p:cNvSpPr>
            <a:spLocks noGrp="1" noChangeArrowheads="1"/>
          </p:cNvSpPr>
          <p:nvPr>
            <p:ph idx="1"/>
          </p:nvPr>
        </p:nvSpPr>
        <p:spPr bwMode="auto">
          <a:xfrm>
            <a:off x="789098" y="1391620"/>
            <a:ext cx="1061380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Cases Identified:</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11</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Customers mentioned 5-star satisfaction in the review text but gave a lower numerical rating.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Customer IDs: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Unicode MS"/>
              </a:rPr>
              <a:t>50, 76, 84, 27, 19, 49, 73, 93, 77, 3, 47</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Review IDs: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Unicode MS"/>
              </a:rPr>
              <a:t>3, 26, 30, 46, 47, 51, 53, 63, 69, 81, 90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Possible Causes:</a:t>
            </a:r>
            <a:r>
              <a:rPr kumimoji="0" lang="en-US" altLang="en-US" sz="1800" b="0" i="0" u="none" strike="noStrike" cap="none" normalizeH="0" baseline="0" dirty="0">
                <a:ln>
                  <a:noFill/>
                </a:ln>
                <a:solidFill>
                  <a:schemeClr val="tx1"/>
                </a:solidFill>
                <a:effectLst/>
                <a:latin typeface="Arial" panose="020B0604020202020204" pitchFamily="34" charset="0"/>
              </a:rPr>
              <a:t> User confusion, UI errors, or misalignment.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Improve review submission UX with confirmation prompts.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sentiment analysis to auto-flag mismatched reviews.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Offer manual verification and correction support.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2530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2417-5E92-4745-016A-146A1FC3B9B6}"/>
              </a:ext>
            </a:extLst>
          </p:cNvPr>
          <p:cNvSpPr>
            <a:spLocks noGrp="1"/>
          </p:cNvSpPr>
          <p:nvPr>
            <p:ph type="title"/>
          </p:nvPr>
        </p:nvSpPr>
        <p:spPr/>
        <p:txBody>
          <a:bodyPr/>
          <a:lstStyle/>
          <a:p>
            <a:r>
              <a:rPr lang="en-US" dirty="0"/>
              <a:t>Which Products, Locations and customer segments are performing well?</a:t>
            </a:r>
            <a:endParaRPr lang="en-IN" dirty="0"/>
          </a:p>
        </p:txBody>
      </p:sp>
    </p:spTree>
    <p:extLst>
      <p:ext uri="{BB962C8B-B14F-4D97-AF65-F5344CB8AC3E}">
        <p14:creationId xmlns:p14="http://schemas.microsoft.com/office/powerpoint/2010/main" val="1196072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F1F68-B49F-DFF8-BB46-1248CDF14EBF}"/>
              </a:ext>
            </a:extLst>
          </p:cNvPr>
          <p:cNvSpPr>
            <a:spLocks noGrp="1"/>
          </p:cNvSpPr>
          <p:nvPr>
            <p:ph type="title"/>
          </p:nvPr>
        </p:nvSpPr>
        <p:spPr/>
        <p:txBody>
          <a:bodyPr/>
          <a:lstStyle/>
          <a:p>
            <a:r>
              <a:rPr lang="en-US" dirty="0"/>
              <a:t>Spain Sports Product Sales – Key Highlights</a:t>
            </a:r>
            <a:endParaRPr lang="en-IN" dirty="0"/>
          </a:p>
        </p:txBody>
      </p:sp>
      <p:sp>
        <p:nvSpPr>
          <p:cNvPr id="3" name="Content Placeholder 2">
            <a:extLst>
              <a:ext uri="{FF2B5EF4-FFF2-40B4-BE49-F238E27FC236}">
                <a16:creationId xmlns:a16="http://schemas.microsoft.com/office/drawing/2014/main" id="{01EF9668-90D7-807A-2A8E-37146A056140}"/>
              </a:ext>
            </a:extLst>
          </p:cNvPr>
          <p:cNvSpPr>
            <a:spLocks noGrp="1"/>
          </p:cNvSpPr>
          <p:nvPr>
            <p:ph idx="1"/>
          </p:nvPr>
        </p:nvSpPr>
        <p:spPr/>
        <p:txBody>
          <a:bodyPr>
            <a:normAutofit fontScale="62500" lnSpcReduction="20000"/>
          </a:bodyPr>
          <a:lstStyle/>
          <a:p>
            <a:pPr marL="0" indent="0">
              <a:buNone/>
            </a:pPr>
            <a:r>
              <a:rPr lang="en-IN" sz="1800" dirty="0"/>
              <a:t>Top-Selling Products (All with 18 Units Sold):Running Shoes, Fitness Tracker, Yoga Mat, Dumbbells, Soccer Ball, Tennis Racket, Basketball, Football Helmet, Baseball Glove, Golf Clubs, Ski Boots, Ice Skates, Swim Goggles, Cycling Helmet, Climbing Rope, Kayak, Surfboard, Volleyball, Hockey Stick, Boxing Gloves</a:t>
            </a:r>
          </a:p>
          <a:p>
            <a:endParaRPr lang="en-IN" sz="1800" dirty="0"/>
          </a:p>
          <a:p>
            <a:pPr>
              <a:buNone/>
            </a:pPr>
            <a:r>
              <a:rPr lang="en-US" sz="1800" b="1" dirty="0"/>
              <a:t>Age Group Distribution Per Product:</a:t>
            </a:r>
            <a:endParaRPr lang="en-US" sz="1800" dirty="0"/>
          </a:p>
          <a:p>
            <a:pPr>
              <a:buFont typeface="Arial" panose="020B0604020202020204" pitchFamily="34" charset="0"/>
              <a:buChar char="•"/>
            </a:pPr>
            <a:r>
              <a:rPr lang="en-US" sz="1800" b="1" dirty="0"/>
              <a:t>Young Adults (&lt;25):</a:t>
            </a:r>
            <a:r>
              <a:rPr lang="en-US" sz="1800" dirty="0"/>
              <a:t> 1 unit</a:t>
            </a:r>
          </a:p>
          <a:p>
            <a:pPr>
              <a:buFont typeface="Arial" panose="020B0604020202020204" pitchFamily="34" charset="0"/>
              <a:buChar char="•"/>
            </a:pPr>
            <a:r>
              <a:rPr lang="en-US" sz="1800" b="1" dirty="0"/>
              <a:t>Adults (25–45):</a:t>
            </a:r>
            <a:r>
              <a:rPr lang="en-US" sz="1800" dirty="0"/>
              <a:t> 10 units</a:t>
            </a:r>
          </a:p>
          <a:p>
            <a:pPr>
              <a:buFont typeface="Arial" panose="020B0604020202020204" pitchFamily="34" charset="0"/>
              <a:buChar char="•"/>
            </a:pPr>
            <a:r>
              <a:rPr lang="en-US" sz="1800" b="1" dirty="0"/>
              <a:t>Seniors (&gt;45):</a:t>
            </a:r>
            <a:r>
              <a:rPr lang="en-US" sz="1800" dirty="0"/>
              <a:t> 7 units</a:t>
            </a:r>
          </a:p>
          <a:p>
            <a:r>
              <a:rPr lang="en-US" sz="1800" b="1" dirty="0"/>
              <a:t>All 20 products show this exact uniform pattern.</a:t>
            </a:r>
          </a:p>
          <a:p>
            <a:endParaRPr lang="en-US" sz="1800" b="1" dirty="0"/>
          </a:p>
          <a:p>
            <a:r>
              <a:rPr lang="en-US" sz="1800" b="1" dirty="0"/>
              <a:t>Insight Summary: </a:t>
            </a:r>
          </a:p>
          <a:p>
            <a:pPr marL="0" indent="0">
              <a:buNone/>
            </a:pPr>
            <a:r>
              <a:rPr lang="en-US" sz="1800" dirty="0"/>
              <a:t>Adults dominate sports product purchases.</a:t>
            </a:r>
          </a:p>
          <a:p>
            <a:pPr marL="0" indent="0">
              <a:buNone/>
            </a:pPr>
            <a:r>
              <a:rPr lang="en-US" sz="1800" dirty="0"/>
              <a:t>Seniors show strong interest. </a:t>
            </a:r>
          </a:p>
          <a:p>
            <a:pPr marL="0" indent="0">
              <a:buNone/>
            </a:pPr>
            <a:r>
              <a:rPr lang="en-US" sz="1800" dirty="0"/>
              <a:t>Young Adults contribute marginally but consistently. </a:t>
            </a:r>
          </a:p>
          <a:p>
            <a:pPr marL="0" indent="0">
              <a:buNone/>
            </a:pPr>
            <a:r>
              <a:rPr lang="en-US" sz="1800" dirty="0"/>
              <a:t>Market exhibits a balanced and diverse interest across product types.</a:t>
            </a:r>
          </a:p>
          <a:p>
            <a:endParaRPr lang="en-IN" dirty="0"/>
          </a:p>
        </p:txBody>
      </p:sp>
    </p:spTree>
    <p:extLst>
      <p:ext uri="{BB962C8B-B14F-4D97-AF65-F5344CB8AC3E}">
        <p14:creationId xmlns:p14="http://schemas.microsoft.com/office/powerpoint/2010/main" val="4080041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10F7D45D-134A-BC0F-4259-84D18C05924C}"/>
              </a:ext>
            </a:extLst>
          </p:cNvPr>
          <p:cNvGraphicFramePr>
            <a:graphicFrameLocks noGrp="1"/>
          </p:cNvGraphicFramePr>
          <p:nvPr>
            <p:ph idx="1"/>
            <p:extLst>
              <p:ext uri="{D42A27DB-BD31-4B8C-83A1-F6EECF244321}">
                <p14:modId xmlns:p14="http://schemas.microsoft.com/office/powerpoint/2010/main" val="1488200711"/>
              </p:ext>
            </p:extLst>
          </p:nvPr>
        </p:nvGraphicFramePr>
        <p:xfrm>
          <a:off x="2709636" y="56536"/>
          <a:ext cx="6772727" cy="6744927"/>
        </p:xfrm>
        <a:graphic>
          <a:graphicData uri="http://schemas.openxmlformats.org/drawingml/2006/table">
            <a:tbl>
              <a:tblPr firstRow="1" bandRow="1">
                <a:tableStyleId>{5C22544A-7EE6-4342-B048-85BDC9FD1C3A}</a:tableStyleId>
              </a:tblPr>
              <a:tblGrid>
                <a:gridCol w="2053271">
                  <a:extLst>
                    <a:ext uri="{9D8B030D-6E8A-4147-A177-3AD203B41FA5}">
                      <a16:colId xmlns:a16="http://schemas.microsoft.com/office/drawing/2014/main" val="1009497164"/>
                    </a:ext>
                  </a:extLst>
                </a:gridCol>
                <a:gridCol w="1808103">
                  <a:extLst>
                    <a:ext uri="{9D8B030D-6E8A-4147-A177-3AD203B41FA5}">
                      <a16:colId xmlns:a16="http://schemas.microsoft.com/office/drawing/2014/main" val="1189811321"/>
                    </a:ext>
                  </a:extLst>
                </a:gridCol>
                <a:gridCol w="934698">
                  <a:extLst>
                    <a:ext uri="{9D8B030D-6E8A-4147-A177-3AD203B41FA5}">
                      <a16:colId xmlns:a16="http://schemas.microsoft.com/office/drawing/2014/main" val="4014726309"/>
                    </a:ext>
                  </a:extLst>
                </a:gridCol>
                <a:gridCol w="1118572">
                  <a:extLst>
                    <a:ext uri="{9D8B030D-6E8A-4147-A177-3AD203B41FA5}">
                      <a16:colId xmlns:a16="http://schemas.microsoft.com/office/drawing/2014/main" val="1281324373"/>
                    </a:ext>
                  </a:extLst>
                </a:gridCol>
                <a:gridCol w="858083">
                  <a:extLst>
                    <a:ext uri="{9D8B030D-6E8A-4147-A177-3AD203B41FA5}">
                      <a16:colId xmlns:a16="http://schemas.microsoft.com/office/drawing/2014/main" val="3847259323"/>
                    </a:ext>
                  </a:extLst>
                </a:gridCol>
              </a:tblGrid>
              <a:tr h="326183">
                <a:tc>
                  <a:txBody>
                    <a:bodyPr/>
                    <a:lstStyle/>
                    <a:p>
                      <a:pPr algn="l" rtl="0" fontAlgn="ctr"/>
                      <a:r>
                        <a:rPr lang="en-IN" sz="1200" u="none" strike="noStrike">
                          <a:effectLst/>
                        </a:rPr>
                        <a:t>Product</a:t>
                      </a:r>
                      <a:endParaRPr lang="en-IN" sz="1200" b="1" i="0" u="none" strike="noStrike">
                        <a:solidFill>
                          <a:srgbClr val="FFFFFF"/>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 Young Adults</a:t>
                      </a:r>
                      <a:endParaRPr lang="en-IN" sz="1200" b="1" i="0" u="none" strike="noStrike">
                        <a:solidFill>
                          <a:srgbClr val="FFFFFF"/>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Adults</a:t>
                      </a:r>
                      <a:endParaRPr lang="en-IN" sz="1200" b="1" i="0" u="none" strike="noStrike">
                        <a:solidFill>
                          <a:srgbClr val="FFFFFF"/>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 Seniors</a:t>
                      </a:r>
                      <a:endParaRPr lang="en-IN" sz="1200" b="1" i="0" u="none" strike="noStrike">
                        <a:solidFill>
                          <a:srgbClr val="FFFFFF"/>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 Total</a:t>
                      </a:r>
                      <a:endParaRPr lang="en-IN" sz="1200" b="1" i="0" u="none" strike="noStrike">
                        <a:solidFill>
                          <a:srgbClr val="FFFFFF"/>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2405056360"/>
                  </a:ext>
                </a:extLst>
              </a:tr>
              <a:tr h="334338">
                <a:tc>
                  <a:txBody>
                    <a:bodyPr/>
                    <a:lstStyle/>
                    <a:p>
                      <a:pPr algn="l" rtl="0" fontAlgn="ctr"/>
                      <a:r>
                        <a:rPr lang="en-IN" sz="1200" u="none" strike="noStrike">
                          <a:effectLst/>
                        </a:rPr>
                        <a:t>Running Shoes</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1267303543"/>
                  </a:ext>
                </a:extLst>
              </a:tr>
              <a:tr h="326183">
                <a:tc>
                  <a:txBody>
                    <a:bodyPr/>
                    <a:lstStyle/>
                    <a:p>
                      <a:pPr algn="l" rtl="0" fontAlgn="ctr"/>
                      <a:r>
                        <a:rPr lang="en-IN" sz="1200" u="none" strike="noStrike">
                          <a:effectLst/>
                        </a:rPr>
                        <a:t>Fitness Tracker</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177012625"/>
                  </a:ext>
                </a:extLst>
              </a:tr>
              <a:tr h="326183">
                <a:tc>
                  <a:txBody>
                    <a:bodyPr/>
                    <a:lstStyle/>
                    <a:p>
                      <a:pPr algn="l" rtl="0" fontAlgn="ctr"/>
                      <a:r>
                        <a:rPr lang="en-IN" sz="1200" u="none" strike="noStrike">
                          <a:effectLst/>
                        </a:rPr>
                        <a:t>Yoga Mat</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2319073030"/>
                  </a:ext>
                </a:extLst>
              </a:tr>
              <a:tr h="326183">
                <a:tc>
                  <a:txBody>
                    <a:bodyPr/>
                    <a:lstStyle/>
                    <a:p>
                      <a:pPr algn="l" rtl="0" fontAlgn="ctr"/>
                      <a:r>
                        <a:rPr lang="en-IN" sz="1200" u="none" strike="noStrike">
                          <a:effectLst/>
                        </a:rPr>
                        <a:t>Dumbbells</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414167972"/>
                  </a:ext>
                </a:extLst>
              </a:tr>
              <a:tr h="326183">
                <a:tc>
                  <a:txBody>
                    <a:bodyPr/>
                    <a:lstStyle/>
                    <a:p>
                      <a:pPr algn="l" rtl="0" fontAlgn="ctr"/>
                      <a:r>
                        <a:rPr lang="en-IN" sz="1200" u="none" strike="noStrike">
                          <a:effectLst/>
                        </a:rPr>
                        <a:t>Soccer Ball</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1630078213"/>
                  </a:ext>
                </a:extLst>
              </a:tr>
              <a:tr h="326183">
                <a:tc>
                  <a:txBody>
                    <a:bodyPr/>
                    <a:lstStyle/>
                    <a:p>
                      <a:pPr algn="l" rtl="0" fontAlgn="ctr"/>
                      <a:r>
                        <a:rPr lang="en-IN" sz="1200" u="none" strike="noStrike">
                          <a:effectLst/>
                        </a:rPr>
                        <a:t>Tennis Racket</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063361805"/>
                  </a:ext>
                </a:extLst>
              </a:tr>
              <a:tr h="326183">
                <a:tc>
                  <a:txBody>
                    <a:bodyPr/>
                    <a:lstStyle/>
                    <a:p>
                      <a:pPr algn="l" rtl="0" fontAlgn="ctr"/>
                      <a:r>
                        <a:rPr lang="en-IN" sz="1200" u="none" strike="noStrike">
                          <a:effectLst/>
                        </a:rPr>
                        <a:t>Basketball</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1756992100"/>
                  </a:ext>
                </a:extLst>
              </a:tr>
              <a:tr h="326183">
                <a:tc>
                  <a:txBody>
                    <a:bodyPr/>
                    <a:lstStyle/>
                    <a:p>
                      <a:pPr algn="l" rtl="0" fontAlgn="ctr"/>
                      <a:r>
                        <a:rPr lang="en-IN" sz="1200" u="none" strike="noStrike">
                          <a:effectLst/>
                        </a:rPr>
                        <a:t>Football Helmet</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533314202"/>
                  </a:ext>
                </a:extLst>
              </a:tr>
              <a:tr h="326183">
                <a:tc>
                  <a:txBody>
                    <a:bodyPr/>
                    <a:lstStyle/>
                    <a:p>
                      <a:pPr algn="l" rtl="0" fontAlgn="ctr"/>
                      <a:r>
                        <a:rPr lang="en-IN" sz="1200" u="none" strike="noStrike">
                          <a:effectLst/>
                        </a:rPr>
                        <a:t>Baseball Glove</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4026574420"/>
                  </a:ext>
                </a:extLst>
              </a:tr>
              <a:tr h="326183">
                <a:tc>
                  <a:txBody>
                    <a:bodyPr/>
                    <a:lstStyle/>
                    <a:p>
                      <a:pPr algn="l" rtl="0" fontAlgn="ctr"/>
                      <a:r>
                        <a:rPr lang="en-IN" sz="1200" u="none" strike="noStrike">
                          <a:effectLst/>
                        </a:rPr>
                        <a:t>Golf Clubs</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1400008610"/>
                  </a:ext>
                </a:extLst>
              </a:tr>
              <a:tr h="326183">
                <a:tc>
                  <a:txBody>
                    <a:bodyPr/>
                    <a:lstStyle/>
                    <a:p>
                      <a:pPr algn="l" rtl="0" fontAlgn="ctr"/>
                      <a:r>
                        <a:rPr lang="en-IN" sz="1200" u="none" strike="noStrike">
                          <a:effectLst/>
                        </a:rPr>
                        <a:t>Ski Boots</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1326092819"/>
                  </a:ext>
                </a:extLst>
              </a:tr>
              <a:tr h="326183">
                <a:tc>
                  <a:txBody>
                    <a:bodyPr/>
                    <a:lstStyle/>
                    <a:p>
                      <a:pPr algn="l" rtl="0" fontAlgn="ctr"/>
                      <a:r>
                        <a:rPr lang="en-IN" sz="1200" u="none" strike="noStrike">
                          <a:effectLst/>
                        </a:rPr>
                        <a:t>Ice Skates</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087765972"/>
                  </a:ext>
                </a:extLst>
              </a:tr>
              <a:tr h="326183">
                <a:tc>
                  <a:txBody>
                    <a:bodyPr/>
                    <a:lstStyle/>
                    <a:p>
                      <a:pPr algn="l" rtl="0" fontAlgn="ctr"/>
                      <a:r>
                        <a:rPr lang="en-IN" sz="1200" u="none" strike="noStrike">
                          <a:effectLst/>
                        </a:rPr>
                        <a:t>Swim Goggles</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949299306"/>
                  </a:ext>
                </a:extLst>
              </a:tr>
              <a:tr h="326183">
                <a:tc>
                  <a:txBody>
                    <a:bodyPr/>
                    <a:lstStyle/>
                    <a:p>
                      <a:pPr algn="l" rtl="0" fontAlgn="ctr"/>
                      <a:r>
                        <a:rPr lang="en-IN" sz="1200" u="none" strike="noStrike">
                          <a:effectLst/>
                        </a:rPr>
                        <a:t>Cycling Helmet</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1645693878"/>
                  </a:ext>
                </a:extLst>
              </a:tr>
              <a:tr h="326183">
                <a:tc>
                  <a:txBody>
                    <a:bodyPr/>
                    <a:lstStyle/>
                    <a:p>
                      <a:pPr algn="l" rtl="0" fontAlgn="ctr"/>
                      <a:r>
                        <a:rPr lang="en-IN" sz="1200" u="none" strike="noStrike">
                          <a:effectLst/>
                        </a:rPr>
                        <a:t>Climbing Rope</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1249861952"/>
                  </a:ext>
                </a:extLst>
              </a:tr>
              <a:tr h="326183">
                <a:tc>
                  <a:txBody>
                    <a:bodyPr/>
                    <a:lstStyle/>
                    <a:p>
                      <a:pPr algn="l" rtl="0" fontAlgn="ctr"/>
                      <a:r>
                        <a:rPr lang="en-IN" sz="1200" u="none" strike="noStrike">
                          <a:effectLst/>
                        </a:rPr>
                        <a:t>Kayak</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525388082"/>
                  </a:ext>
                </a:extLst>
              </a:tr>
              <a:tr h="326183">
                <a:tc>
                  <a:txBody>
                    <a:bodyPr/>
                    <a:lstStyle/>
                    <a:p>
                      <a:pPr algn="l" rtl="0" fontAlgn="ctr"/>
                      <a:r>
                        <a:rPr lang="en-IN" sz="1200" u="none" strike="noStrike">
                          <a:effectLst/>
                        </a:rPr>
                        <a:t>Surfboard</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573649560"/>
                  </a:ext>
                </a:extLst>
              </a:tr>
              <a:tr h="326183">
                <a:tc>
                  <a:txBody>
                    <a:bodyPr/>
                    <a:lstStyle/>
                    <a:p>
                      <a:pPr algn="l" rtl="0" fontAlgn="ctr"/>
                      <a:r>
                        <a:rPr lang="en-IN" sz="1200" u="none" strike="noStrike">
                          <a:effectLst/>
                        </a:rPr>
                        <a:t>Volleyball</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3844227764"/>
                  </a:ext>
                </a:extLst>
              </a:tr>
              <a:tr h="326183">
                <a:tc>
                  <a:txBody>
                    <a:bodyPr/>
                    <a:lstStyle/>
                    <a:p>
                      <a:pPr algn="l" rtl="0" fontAlgn="ctr"/>
                      <a:r>
                        <a:rPr lang="en-IN" sz="1200" u="none" strike="noStrike">
                          <a:effectLst/>
                        </a:rPr>
                        <a:t>Hockey Stick</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1444427923"/>
                  </a:ext>
                </a:extLst>
              </a:tr>
              <a:tr h="213112">
                <a:tc>
                  <a:txBody>
                    <a:bodyPr/>
                    <a:lstStyle/>
                    <a:p>
                      <a:pPr algn="l" rtl="0" fontAlgn="ctr"/>
                      <a:r>
                        <a:rPr lang="en-IN" sz="1200" u="none" strike="noStrike">
                          <a:effectLst/>
                        </a:rPr>
                        <a:t>Boxing Gloves</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62088" marR="5174" marT="5174" marB="0" anchor="ctr"/>
                </a:tc>
                <a:tc>
                  <a:txBody>
                    <a:bodyPr/>
                    <a:lstStyle/>
                    <a:p>
                      <a:pPr algn="l" rtl="0" fontAlgn="ctr"/>
                      <a:r>
                        <a:rPr lang="en-IN" sz="1200" u="none" strike="noStrike" dirty="0">
                          <a:effectLst/>
                        </a:rPr>
                        <a:t>18</a:t>
                      </a:r>
                      <a:endParaRPr lang="en-IN" sz="1200" b="0" i="0" u="none" strike="noStrike" dirty="0">
                        <a:solidFill>
                          <a:srgbClr val="000000"/>
                        </a:solidFill>
                        <a:effectLst/>
                        <a:latin typeface="Calibri" panose="020F0502020204030204" pitchFamily="34" charset="0"/>
                      </a:endParaRPr>
                    </a:p>
                  </a:txBody>
                  <a:tcPr marL="62088" marR="5174" marT="5174" marB="0" anchor="ctr"/>
                </a:tc>
                <a:extLst>
                  <a:ext uri="{0D108BD9-81ED-4DB2-BD59-A6C34878D82A}">
                    <a16:rowId xmlns:a16="http://schemas.microsoft.com/office/drawing/2014/main" val="699627705"/>
                  </a:ext>
                </a:extLst>
              </a:tr>
            </a:tbl>
          </a:graphicData>
        </a:graphic>
      </p:graphicFrame>
    </p:spTree>
    <p:extLst>
      <p:ext uri="{BB962C8B-B14F-4D97-AF65-F5344CB8AC3E}">
        <p14:creationId xmlns:p14="http://schemas.microsoft.com/office/powerpoint/2010/main" val="1225752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6AA0F-CDA6-F2AD-E3BB-B950D482F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49986-1253-163F-A289-2477B060D53A}"/>
              </a:ext>
            </a:extLst>
          </p:cNvPr>
          <p:cNvSpPr>
            <a:spLocks noGrp="1"/>
          </p:cNvSpPr>
          <p:nvPr>
            <p:ph type="ctrTitle"/>
          </p:nvPr>
        </p:nvSpPr>
        <p:spPr/>
        <p:txBody>
          <a:bodyPr/>
          <a:lstStyle/>
          <a:p>
            <a:r>
              <a:rPr lang="en-IN" dirty="0"/>
              <a:t>Customer Feedback Analysis</a:t>
            </a:r>
          </a:p>
        </p:txBody>
      </p:sp>
      <p:sp>
        <p:nvSpPr>
          <p:cNvPr id="3" name="Subtitle 2">
            <a:extLst>
              <a:ext uri="{FF2B5EF4-FFF2-40B4-BE49-F238E27FC236}">
                <a16:creationId xmlns:a16="http://schemas.microsoft.com/office/drawing/2014/main" id="{8C30CE32-0524-C424-295C-58693DA2A30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07305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BAD7-934F-4B17-04D2-67A80F41D4D0}"/>
              </a:ext>
            </a:extLst>
          </p:cNvPr>
          <p:cNvSpPr>
            <a:spLocks noGrp="1"/>
          </p:cNvSpPr>
          <p:nvPr>
            <p:ph type="title"/>
          </p:nvPr>
        </p:nvSpPr>
        <p:spPr/>
        <p:txBody>
          <a:bodyPr/>
          <a:lstStyle/>
          <a:p>
            <a:r>
              <a:rPr lang="en-IN" dirty="0"/>
              <a:t>Table Of Contents</a:t>
            </a:r>
          </a:p>
        </p:txBody>
      </p:sp>
      <p:sp>
        <p:nvSpPr>
          <p:cNvPr id="3" name="Content Placeholder 2">
            <a:extLst>
              <a:ext uri="{FF2B5EF4-FFF2-40B4-BE49-F238E27FC236}">
                <a16:creationId xmlns:a16="http://schemas.microsoft.com/office/drawing/2014/main" id="{6553D9B9-0260-350B-04DB-A061A6D1D6CB}"/>
              </a:ext>
            </a:extLst>
          </p:cNvPr>
          <p:cNvSpPr>
            <a:spLocks noGrp="1"/>
          </p:cNvSpPr>
          <p:nvPr>
            <p:ph idx="1"/>
          </p:nvPr>
        </p:nvSpPr>
        <p:spPr/>
        <p:txBody>
          <a:bodyPr>
            <a:normAutofit/>
          </a:bodyPr>
          <a:lstStyle/>
          <a:p>
            <a:r>
              <a:rPr lang="en-IN" dirty="0"/>
              <a:t>Introduction</a:t>
            </a:r>
          </a:p>
          <a:p>
            <a:r>
              <a:rPr lang="en-IN" dirty="0"/>
              <a:t>Data Analysis To Improve Marketing Strategy</a:t>
            </a:r>
          </a:p>
          <a:p>
            <a:pPr lvl="1">
              <a:buSzPct val="50000"/>
            </a:pPr>
            <a:r>
              <a:rPr lang="en-US" sz="1200" b="1" dirty="0"/>
              <a:t>What Factors are influencing customer engagement?</a:t>
            </a:r>
          </a:p>
          <a:p>
            <a:pPr lvl="1">
              <a:buSzPct val="50000"/>
            </a:pPr>
            <a:r>
              <a:rPr lang="en-US" sz="1200" b="1" dirty="0"/>
              <a:t>At what stage customers are dropping off in their journey?</a:t>
            </a:r>
          </a:p>
          <a:p>
            <a:pPr lvl="1">
              <a:buSzPct val="50000"/>
            </a:pPr>
            <a:r>
              <a:rPr lang="en-US" sz="1200" b="1" dirty="0"/>
              <a:t>How do customer reviews impact the purchasing behavior?</a:t>
            </a:r>
          </a:p>
          <a:p>
            <a:pPr lvl="1">
              <a:buSzPct val="50000"/>
            </a:pPr>
            <a:r>
              <a:rPr lang="en-US" sz="1200" b="1" dirty="0"/>
              <a:t>Which Products, Locations and customer segments are performing well?</a:t>
            </a:r>
            <a:endParaRPr lang="en-IN" sz="1200" b="1" dirty="0"/>
          </a:p>
          <a:p>
            <a:r>
              <a:rPr lang="en-IN" dirty="0"/>
              <a:t>Customer Feed Back Analysis</a:t>
            </a:r>
          </a:p>
          <a:p>
            <a:pPr marL="685800" marR="0" lvl="1" indent="-228600" algn="l" defTabSz="914400" rtl="0" eaLnBrk="1" fontAlgn="auto" latinLnBrk="0" hangingPunct="1">
              <a:lnSpc>
                <a:spcPct val="90000"/>
              </a:lnSpc>
              <a:spcBef>
                <a:spcPts val="500"/>
              </a:spcBef>
              <a:spcAft>
                <a:spcPts val="0"/>
              </a:spcAft>
              <a:buClrTx/>
              <a:buSzPct val="50000"/>
              <a:buFont typeface="Arial" panose="020B0604020202020204" pitchFamily="34" charset="0"/>
              <a:buChar char="•"/>
              <a:tabLst/>
              <a:defRPr/>
            </a:pPr>
            <a:r>
              <a:rPr kumimoji="0" lang="en-US" sz="1200" b="1" i="0" u="none" strike="noStrike" kern="1200" cap="none" spc="0" normalizeH="0" baseline="0" noProof="0" dirty="0">
                <a:ln>
                  <a:noFill/>
                </a:ln>
                <a:effectLst/>
                <a:uLnTx/>
                <a:uFillTx/>
                <a:latin typeface="Calibri" panose="020F0502020204030204"/>
                <a:ea typeface="+mn-ea"/>
                <a:cs typeface="+mn-cs"/>
              </a:rPr>
              <a:t>Analyze customer sentiment from the reviews?</a:t>
            </a:r>
          </a:p>
          <a:p>
            <a:pPr marL="685800" marR="0" lvl="1" indent="-228600" algn="l" defTabSz="914400" rtl="0" eaLnBrk="1" fontAlgn="auto" latinLnBrk="0" hangingPunct="1">
              <a:lnSpc>
                <a:spcPct val="90000"/>
              </a:lnSpc>
              <a:spcBef>
                <a:spcPts val="500"/>
              </a:spcBef>
              <a:spcAft>
                <a:spcPts val="0"/>
              </a:spcAft>
              <a:buClrTx/>
              <a:buSzPct val="50000"/>
              <a:buFont typeface="Arial" panose="020B0604020202020204" pitchFamily="34" charset="0"/>
              <a:buChar char="•"/>
              <a:tabLst/>
              <a:defRPr/>
            </a:pPr>
            <a:r>
              <a:rPr kumimoji="0" lang="en-US" sz="1200" b="1" i="0" u="none" strike="noStrike" kern="1200" cap="none" spc="0" normalizeH="0" baseline="0" noProof="0" dirty="0">
                <a:ln>
                  <a:noFill/>
                </a:ln>
                <a:effectLst/>
                <a:uLnTx/>
                <a:uFillTx/>
                <a:latin typeface="Calibri" panose="020F0502020204030204"/>
                <a:ea typeface="+mn-ea"/>
                <a:cs typeface="+mn-cs"/>
              </a:rPr>
              <a:t>Identify key complaints and improvement areas?</a:t>
            </a:r>
          </a:p>
          <a:p>
            <a:pPr marL="685800" marR="0" lvl="1" indent="-228600" algn="l" defTabSz="914400" rtl="0" eaLnBrk="1" fontAlgn="auto" latinLnBrk="0" hangingPunct="1">
              <a:lnSpc>
                <a:spcPct val="90000"/>
              </a:lnSpc>
              <a:spcBef>
                <a:spcPts val="500"/>
              </a:spcBef>
              <a:spcAft>
                <a:spcPts val="0"/>
              </a:spcAft>
              <a:buClrTx/>
              <a:buSzPct val="50000"/>
              <a:buFont typeface="Arial" panose="020B0604020202020204" pitchFamily="34" charset="0"/>
              <a:buChar char="•"/>
              <a:tabLst/>
              <a:defRPr/>
            </a:pPr>
            <a:r>
              <a:rPr kumimoji="0" lang="en-US" sz="1200" b="1" i="0" u="none" strike="noStrike" kern="1200" cap="none" spc="0" normalizeH="0" baseline="0" noProof="0" dirty="0">
                <a:ln>
                  <a:noFill/>
                </a:ln>
                <a:effectLst/>
                <a:uLnTx/>
                <a:uFillTx/>
                <a:latin typeface="Calibri" panose="020F0502020204030204"/>
                <a:ea typeface="+mn-ea"/>
                <a:cs typeface="+mn-cs"/>
              </a:rPr>
              <a:t>Find patterns between negative reviews and product performance?</a:t>
            </a:r>
          </a:p>
          <a:p>
            <a:pPr marL="685800" marR="0" lvl="1" indent="-228600" algn="l" defTabSz="914400" rtl="0" eaLnBrk="1" fontAlgn="auto" latinLnBrk="0" hangingPunct="1">
              <a:lnSpc>
                <a:spcPct val="90000"/>
              </a:lnSpc>
              <a:spcBef>
                <a:spcPts val="500"/>
              </a:spcBef>
              <a:spcAft>
                <a:spcPts val="0"/>
              </a:spcAft>
              <a:buClrTx/>
              <a:buSzPct val="50000"/>
              <a:buFont typeface="Arial" panose="020B0604020202020204" pitchFamily="34" charset="0"/>
              <a:buChar char="•"/>
              <a:tabLst/>
              <a:defRPr/>
            </a:pPr>
            <a:r>
              <a:rPr kumimoji="0" lang="en-US" sz="1200" b="1" i="0" u="none" strike="noStrike" kern="1200" cap="none" spc="0" normalizeH="0" baseline="0" noProof="0" dirty="0">
                <a:ln>
                  <a:noFill/>
                </a:ln>
                <a:effectLst/>
                <a:uLnTx/>
                <a:uFillTx/>
                <a:latin typeface="Calibri" panose="020F0502020204030204"/>
                <a:ea typeface="+mn-ea"/>
                <a:cs typeface="+mn-cs"/>
              </a:rPr>
              <a:t>Strategies to </a:t>
            </a:r>
            <a:r>
              <a:rPr lang="en-US" sz="1200" b="1" dirty="0">
                <a:latin typeface="Calibri" panose="020F0502020204030204"/>
              </a:rPr>
              <a:t>enhance customer satisfaction</a:t>
            </a:r>
            <a:endParaRPr lang="en-IN" dirty="0"/>
          </a:p>
          <a:p>
            <a:r>
              <a:rPr lang="en-IN" dirty="0"/>
              <a:t>Q&amp;A</a:t>
            </a:r>
          </a:p>
        </p:txBody>
      </p:sp>
    </p:spTree>
    <p:extLst>
      <p:ext uri="{BB962C8B-B14F-4D97-AF65-F5344CB8AC3E}">
        <p14:creationId xmlns:p14="http://schemas.microsoft.com/office/powerpoint/2010/main" val="3846396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A5C54-89B2-18A7-0CE6-D9DAF79251BB}"/>
              </a:ext>
            </a:extLst>
          </p:cNvPr>
          <p:cNvSpPr>
            <a:spLocks noGrp="1"/>
          </p:cNvSpPr>
          <p:nvPr>
            <p:ph type="title"/>
          </p:nvPr>
        </p:nvSpPr>
        <p:spPr/>
        <p:txBody>
          <a:bodyPr>
            <a:normAutofit/>
          </a:bodyPr>
          <a:lstStyle/>
          <a:p>
            <a:r>
              <a:rPr lang="en-US" dirty="0"/>
              <a:t>Analyze customer sentiment from the reviews?</a:t>
            </a:r>
            <a:endParaRPr lang="en-IN" dirty="0"/>
          </a:p>
        </p:txBody>
      </p:sp>
      <p:sp>
        <p:nvSpPr>
          <p:cNvPr id="3" name="Content Placeholder 2">
            <a:extLst>
              <a:ext uri="{FF2B5EF4-FFF2-40B4-BE49-F238E27FC236}">
                <a16:creationId xmlns:a16="http://schemas.microsoft.com/office/drawing/2014/main" id="{A0765DC4-33F7-17B7-347F-C0B2ABD076E1}"/>
              </a:ext>
            </a:extLst>
          </p:cNvPr>
          <p:cNvSpPr>
            <a:spLocks noGrp="1"/>
          </p:cNvSpPr>
          <p:nvPr>
            <p:ph idx="1"/>
          </p:nvPr>
        </p:nvSpPr>
        <p:spPr/>
        <p:txBody>
          <a:bodyPr/>
          <a:lstStyle/>
          <a:p>
            <a:pPr marL="0" indent="0" algn="ctr">
              <a:buNone/>
            </a:pPr>
            <a:r>
              <a:rPr lang="en-US" dirty="0"/>
              <a:t>Sentiment Breakdown from Total Reviews</a:t>
            </a:r>
          </a:p>
          <a:p>
            <a:endParaRPr lang="en-IN" dirty="0"/>
          </a:p>
        </p:txBody>
      </p:sp>
      <p:graphicFrame>
        <p:nvGraphicFramePr>
          <p:cNvPr id="4" name="Table 3">
            <a:extLst>
              <a:ext uri="{FF2B5EF4-FFF2-40B4-BE49-F238E27FC236}">
                <a16:creationId xmlns:a16="http://schemas.microsoft.com/office/drawing/2014/main" id="{72A289A2-70B3-D65C-78F3-001FB6868506}"/>
              </a:ext>
            </a:extLst>
          </p:cNvPr>
          <p:cNvGraphicFramePr>
            <a:graphicFrameLocks noGrp="1"/>
          </p:cNvGraphicFramePr>
          <p:nvPr>
            <p:extLst>
              <p:ext uri="{D42A27DB-BD31-4B8C-83A1-F6EECF244321}">
                <p14:modId xmlns:p14="http://schemas.microsoft.com/office/powerpoint/2010/main" val="845055348"/>
              </p:ext>
            </p:extLst>
          </p:nvPr>
        </p:nvGraphicFramePr>
        <p:xfrm>
          <a:off x="2032000" y="2618815"/>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77195495"/>
                    </a:ext>
                  </a:extLst>
                </a:gridCol>
                <a:gridCol w="4064000">
                  <a:extLst>
                    <a:ext uri="{9D8B030D-6E8A-4147-A177-3AD203B41FA5}">
                      <a16:colId xmlns:a16="http://schemas.microsoft.com/office/drawing/2014/main" val="958188239"/>
                    </a:ext>
                  </a:extLst>
                </a:gridCol>
              </a:tblGrid>
              <a:tr h="370840">
                <a:tc>
                  <a:txBody>
                    <a:bodyPr/>
                    <a:lstStyle/>
                    <a:p>
                      <a:pPr algn="ctr"/>
                      <a:r>
                        <a:rPr lang="en-IN" dirty="0"/>
                        <a:t>Sentiment Type</a:t>
                      </a:r>
                    </a:p>
                  </a:txBody>
                  <a:tcPr anchor="ctr"/>
                </a:tc>
                <a:tc>
                  <a:txBody>
                    <a:bodyPr/>
                    <a:lstStyle/>
                    <a:p>
                      <a:pPr algn="ctr"/>
                      <a:r>
                        <a:rPr lang="en-IN"/>
                        <a:t>Percentage</a:t>
                      </a:r>
                    </a:p>
                  </a:txBody>
                  <a:tcPr anchor="ctr"/>
                </a:tc>
                <a:extLst>
                  <a:ext uri="{0D108BD9-81ED-4DB2-BD59-A6C34878D82A}">
                    <a16:rowId xmlns:a16="http://schemas.microsoft.com/office/drawing/2014/main" val="964097782"/>
                  </a:ext>
                </a:extLst>
              </a:tr>
              <a:tr h="370840">
                <a:tc>
                  <a:txBody>
                    <a:bodyPr/>
                    <a:lstStyle/>
                    <a:p>
                      <a:pPr algn="ctr"/>
                      <a:r>
                        <a:rPr lang="en-IN" dirty="0"/>
                        <a:t> </a:t>
                      </a:r>
                      <a:r>
                        <a:rPr lang="en-IN" b="1" dirty="0"/>
                        <a:t>Positive</a:t>
                      </a:r>
                      <a:endParaRPr lang="en-IN" dirty="0"/>
                    </a:p>
                  </a:txBody>
                  <a:tcPr anchor="ctr"/>
                </a:tc>
                <a:tc>
                  <a:txBody>
                    <a:bodyPr/>
                    <a:lstStyle/>
                    <a:p>
                      <a:pPr algn="ctr"/>
                      <a:r>
                        <a:rPr lang="en-IN" b="1" dirty="0"/>
                        <a:t>62%</a:t>
                      </a:r>
                      <a:r>
                        <a:rPr lang="en-IN" dirty="0"/>
                        <a:t> 🟢</a:t>
                      </a:r>
                    </a:p>
                  </a:txBody>
                  <a:tcPr anchor="ctr"/>
                </a:tc>
                <a:extLst>
                  <a:ext uri="{0D108BD9-81ED-4DB2-BD59-A6C34878D82A}">
                    <a16:rowId xmlns:a16="http://schemas.microsoft.com/office/drawing/2014/main" val="263757650"/>
                  </a:ext>
                </a:extLst>
              </a:tr>
              <a:tr h="370840">
                <a:tc>
                  <a:txBody>
                    <a:bodyPr/>
                    <a:lstStyle/>
                    <a:p>
                      <a:pPr algn="ctr"/>
                      <a:r>
                        <a:rPr lang="en-IN" b="1" dirty="0"/>
                        <a:t>Neutral</a:t>
                      </a:r>
                      <a:endParaRPr lang="en-IN" dirty="0"/>
                    </a:p>
                  </a:txBody>
                  <a:tcPr anchor="ctr"/>
                </a:tc>
                <a:tc>
                  <a:txBody>
                    <a:bodyPr/>
                    <a:lstStyle/>
                    <a:p>
                      <a:pPr algn="ctr"/>
                      <a:r>
                        <a:rPr lang="en-IN" b="1"/>
                        <a:t>29%</a:t>
                      </a:r>
                      <a:r>
                        <a:rPr lang="en-IN"/>
                        <a:t> 🟡</a:t>
                      </a:r>
                    </a:p>
                  </a:txBody>
                  <a:tcPr anchor="ctr"/>
                </a:tc>
                <a:extLst>
                  <a:ext uri="{0D108BD9-81ED-4DB2-BD59-A6C34878D82A}">
                    <a16:rowId xmlns:a16="http://schemas.microsoft.com/office/drawing/2014/main" val="362982196"/>
                  </a:ext>
                </a:extLst>
              </a:tr>
              <a:tr h="370840">
                <a:tc>
                  <a:txBody>
                    <a:bodyPr/>
                    <a:lstStyle/>
                    <a:p>
                      <a:pPr algn="ctr"/>
                      <a:r>
                        <a:rPr lang="en-IN" b="1" dirty="0"/>
                        <a:t>Negative</a:t>
                      </a:r>
                      <a:endParaRPr lang="en-IN" dirty="0"/>
                    </a:p>
                  </a:txBody>
                  <a:tcPr anchor="ctr"/>
                </a:tc>
                <a:tc>
                  <a:txBody>
                    <a:bodyPr/>
                    <a:lstStyle/>
                    <a:p>
                      <a:pPr algn="ctr"/>
                      <a:r>
                        <a:rPr lang="en-IN" b="1" dirty="0"/>
                        <a:t>9%</a:t>
                      </a:r>
                      <a:r>
                        <a:rPr lang="en-IN" dirty="0"/>
                        <a:t> 🔴</a:t>
                      </a:r>
                    </a:p>
                  </a:txBody>
                  <a:tcPr anchor="ctr"/>
                </a:tc>
                <a:extLst>
                  <a:ext uri="{0D108BD9-81ED-4DB2-BD59-A6C34878D82A}">
                    <a16:rowId xmlns:a16="http://schemas.microsoft.com/office/drawing/2014/main" val="2131990676"/>
                  </a:ext>
                </a:extLst>
              </a:tr>
            </a:tbl>
          </a:graphicData>
        </a:graphic>
      </p:graphicFrame>
      <p:sp>
        <p:nvSpPr>
          <p:cNvPr id="5" name="TextBox 4">
            <a:extLst>
              <a:ext uri="{FF2B5EF4-FFF2-40B4-BE49-F238E27FC236}">
                <a16:creationId xmlns:a16="http://schemas.microsoft.com/office/drawing/2014/main" id="{A9B9E365-0348-CB57-8809-DCFE4ABBCDB1}"/>
              </a:ext>
            </a:extLst>
          </p:cNvPr>
          <p:cNvSpPr txBox="1"/>
          <p:nvPr/>
        </p:nvSpPr>
        <p:spPr>
          <a:xfrm>
            <a:off x="2032000" y="4326728"/>
            <a:ext cx="8128000" cy="1477328"/>
          </a:xfrm>
          <a:prstGeom prst="rect">
            <a:avLst/>
          </a:prstGeom>
          <a:noFill/>
        </p:spPr>
        <p:txBody>
          <a:bodyPr wrap="square" rtlCol="0">
            <a:spAutoFit/>
          </a:bodyPr>
          <a:lstStyle/>
          <a:p>
            <a:r>
              <a:rPr lang="en-US" b="1" dirty="0"/>
              <a:t>Insight:</a:t>
            </a:r>
          </a:p>
          <a:p>
            <a:endParaRPr lang="en-US" dirty="0"/>
          </a:p>
          <a:p>
            <a:r>
              <a:rPr lang="en-US" dirty="0"/>
              <a:t>Out of all the feedback received, 62% of the reviews were positive, 29% were neutral, and only 9% were negative – showcasing strong overall satisfaction and a positive customer experience.</a:t>
            </a:r>
            <a:endParaRPr lang="en-IN" dirty="0"/>
          </a:p>
        </p:txBody>
      </p:sp>
    </p:spTree>
    <p:extLst>
      <p:ext uri="{BB962C8B-B14F-4D97-AF65-F5344CB8AC3E}">
        <p14:creationId xmlns:p14="http://schemas.microsoft.com/office/powerpoint/2010/main" val="2616840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BB11-9D66-8DC5-7D1C-0AC2FFBB6FCB}"/>
              </a:ext>
            </a:extLst>
          </p:cNvPr>
          <p:cNvSpPr>
            <a:spLocks noGrp="1"/>
          </p:cNvSpPr>
          <p:nvPr>
            <p:ph type="title"/>
          </p:nvPr>
        </p:nvSpPr>
        <p:spPr/>
        <p:txBody>
          <a:bodyPr/>
          <a:lstStyle/>
          <a:p>
            <a:r>
              <a:rPr lang="en-US" dirty="0"/>
              <a:t>Identify key complaints and improvement areas?</a:t>
            </a:r>
            <a:endParaRPr lang="en-IN" dirty="0"/>
          </a:p>
        </p:txBody>
      </p:sp>
    </p:spTree>
    <p:extLst>
      <p:ext uri="{BB962C8B-B14F-4D97-AF65-F5344CB8AC3E}">
        <p14:creationId xmlns:p14="http://schemas.microsoft.com/office/powerpoint/2010/main" val="2683464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05CE-85F4-782F-9188-BD4F0C6C88D8}"/>
              </a:ext>
            </a:extLst>
          </p:cNvPr>
          <p:cNvSpPr>
            <a:spLocks noGrp="1"/>
          </p:cNvSpPr>
          <p:nvPr>
            <p:ph type="title"/>
          </p:nvPr>
        </p:nvSpPr>
        <p:spPr/>
        <p:txBody>
          <a:bodyPr/>
          <a:lstStyle/>
          <a:p>
            <a:r>
              <a:rPr lang="en-IN" dirty="0"/>
              <a:t>Customer Complaints – Key Takeaways</a:t>
            </a:r>
          </a:p>
        </p:txBody>
      </p:sp>
      <p:graphicFrame>
        <p:nvGraphicFramePr>
          <p:cNvPr id="7" name="Content Placeholder 6">
            <a:extLst>
              <a:ext uri="{FF2B5EF4-FFF2-40B4-BE49-F238E27FC236}">
                <a16:creationId xmlns:a16="http://schemas.microsoft.com/office/drawing/2014/main" id="{F21B8FDD-DF64-0D9F-84EB-DAB31797A1B9}"/>
              </a:ext>
            </a:extLst>
          </p:cNvPr>
          <p:cNvGraphicFramePr>
            <a:graphicFrameLocks noGrp="1"/>
          </p:cNvGraphicFramePr>
          <p:nvPr>
            <p:ph idx="1"/>
            <p:extLst>
              <p:ext uri="{D42A27DB-BD31-4B8C-83A1-F6EECF244321}">
                <p14:modId xmlns:p14="http://schemas.microsoft.com/office/powerpoint/2010/main" val="746742492"/>
              </p:ext>
            </p:extLst>
          </p:nvPr>
        </p:nvGraphicFramePr>
        <p:xfrm>
          <a:off x="1023938" y="2286000"/>
          <a:ext cx="9720262" cy="2595880"/>
        </p:xfrm>
        <a:graphic>
          <a:graphicData uri="http://schemas.openxmlformats.org/drawingml/2006/table">
            <a:tbl>
              <a:tblPr firstRow="1" bandRow="1">
                <a:tableStyleId>{5C22544A-7EE6-4342-B048-85BDC9FD1C3A}</a:tableStyleId>
              </a:tblPr>
              <a:tblGrid>
                <a:gridCol w="4860131">
                  <a:extLst>
                    <a:ext uri="{9D8B030D-6E8A-4147-A177-3AD203B41FA5}">
                      <a16:colId xmlns:a16="http://schemas.microsoft.com/office/drawing/2014/main" val="1632914209"/>
                    </a:ext>
                  </a:extLst>
                </a:gridCol>
                <a:gridCol w="4860131">
                  <a:extLst>
                    <a:ext uri="{9D8B030D-6E8A-4147-A177-3AD203B41FA5}">
                      <a16:colId xmlns:a16="http://schemas.microsoft.com/office/drawing/2014/main" val="1004597958"/>
                    </a:ext>
                  </a:extLst>
                </a:gridCol>
              </a:tblGrid>
              <a:tr h="370840">
                <a:tc>
                  <a:txBody>
                    <a:bodyPr/>
                    <a:lstStyle/>
                    <a:p>
                      <a:r>
                        <a:rPr lang="en-IN" dirty="0"/>
                        <a:t>Complaint Category</a:t>
                      </a:r>
                    </a:p>
                  </a:txBody>
                  <a:tcPr marL="84524" marR="84524" anchor="ctr"/>
                </a:tc>
                <a:tc>
                  <a:txBody>
                    <a:bodyPr/>
                    <a:lstStyle/>
                    <a:p>
                      <a:r>
                        <a:rPr lang="en-IN"/>
                        <a:t>Count</a:t>
                      </a:r>
                    </a:p>
                  </a:txBody>
                  <a:tcPr marL="84524" marR="84524" anchor="ctr"/>
                </a:tc>
                <a:extLst>
                  <a:ext uri="{0D108BD9-81ED-4DB2-BD59-A6C34878D82A}">
                    <a16:rowId xmlns:a16="http://schemas.microsoft.com/office/drawing/2014/main" val="2298016715"/>
                  </a:ext>
                </a:extLst>
              </a:tr>
              <a:tr h="370840">
                <a:tc>
                  <a:txBody>
                    <a:bodyPr/>
                    <a:lstStyle/>
                    <a:p>
                      <a:r>
                        <a:rPr lang="en-IN"/>
                        <a:t>Quality Issues</a:t>
                      </a:r>
                    </a:p>
                  </a:txBody>
                  <a:tcPr marL="84524" marR="84524" anchor="ctr"/>
                </a:tc>
                <a:tc>
                  <a:txBody>
                    <a:bodyPr/>
                    <a:lstStyle/>
                    <a:p>
                      <a:r>
                        <a:rPr lang="en-IN"/>
                        <a:t>11</a:t>
                      </a:r>
                    </a:p>
                  </a:txBody>
                  <a:tcPr marL="84524" marR="84524" anchor="ctr"/>
                </a:tc>
                <a:extLst>
                  <a:ext uri="{0D108BD9-81ED-4DB2-BD59-A6C34878D82A}">
                    <a16:rowId xmlns:a16="http://schemas.microsoft.com/office/drawing/2014/main" val="440254896"/>
                  </a:ext>
                </a:extLst>
              </a:tr>
              <a:tr h="370840">
                <a:tc>
                  <a:txBody>
                    <a:bodyPr/>
                    <a:lstStyle/>
                    <a:p>
                      <a:r>
                        <a:rPr lang="en-IN"/>
                        <a:t>Performance Issues</a:t>
                      </a:r>
                    </a:p>
                  </a:txBody>
                  <a:tcPr marL="84524" marR="84524" anchor="ctr"/>
                </a:tc>
                <a:tc>
                  <a:txBody>
                    <a:bodyPr/>
                    <a:lstStyle/>
                    <a:p>
                      <a:r>
                        <a:rPr lang="en-IN"/>
                        <a:t>11</a:t>
                      </a:r>
                    </a:p>
                  </a:txBody>
                  <a:tcPr marL="84524" marR="84524" anchor="ctr"/>
                </a:tc>
                <a:extLst>
                  <a:ext uri="{0D108BD9-81ED-4DB2-BD59-A6C34878D82A}">
                    <a16:rowId xmlns:a16="http://schemas.microsoft.com/office/drawing/2014/main" val="161859852"/>
                  </a:ext>
                </a:extLst>
              </a:tr>
              <a:tr h="370840">
                <a:tc>
                  <a:txBody>
                    <a:bodyPr/>
                    <a:lstStyle/>
                    <a:p>
                      <a:r>
                        <a:rPr lang="en-IN"/>
                        <a:t>"Average" Reviews</a:t>
                      </a:r>
                    </a:p>
                  </a:txBody>
                  <a:tcPr marL="84524" marR="84524" anchor="ctr"/>
                </a:tc>
                <a:tc>
                  <a:txBody>
                    <a:bodyPr/>
                    <a:lstStyle/>
                    <a:p>
                      <a:r>
                        <a:rPr lang="en-IN"/>
                        <a:t>6</a:t>
                      </a:r>
                    </a:p>
                  </a:txBody>
                  <a:tcPr marL="84524" marR="84524" anchor="ctr"/>
                </a:tc>
                <a:extLst>
                  <a:ext uri="{0D108BD9-81ED-4DB2-BD59-A6C34878D82A}">
                    <a16:rowId xmlns:a16="http://schemas.microsoft.com/office/drawing/2014/main" val="1264915345"/>
                  </a:ext>
                </a:extLst>
              </a:tr>
              <a:tr h="370840">
                <a:tc>
                  <a:txBody>
                    <a:bodyPr/>
                    <a:lstStyle/>
                    <a:p>
                      <a:r>
                        <a:rPr lang="en-IN"/>
                        <a:t>Other Issues (Mismatch)</a:t>
                      </a:r>
                    </a:p>
                  </a:txBody>
                  <a:tcPr marL="84524" marR="84524" anchor="ctr"/>
                </a:tc>
                <a:tc>
                  <a:txBody>
                    <a:bodyPr/>
                    <a:lstStyle/>
                    <a:p>
                      <a:r>
                        <a:rPr lang="en-IN"/>
                        <a:t>5</a:t>
                      </a:r>
                    </a:p>
                  </a:txBody>
                  <a:tcPr marL="84524" marR="84524" anchor="ctr"/>
                </a:tc>
                <a:extLst>
                  <a:ext uri="{0D108BD9-81ED-4DB2-BD59-A6C34878D82A}">
                    <a16:rowId xmlns:a16="http://schemas.microsoft.com/office/drawing/2014/main" val="2645436636"/>
                  </a:ext>
                </a:extLst>
              </a:tr>
              <a:tr h="370840">
                <a:tc>
                  <a:txBody>
                    <a:bodyPr/>
                    <a:lstStyle/>
                    <a:p>
                      <a:r>
                        <a:rPr lang="en-IN"/>
                        <a:t>Unclear Instructions</a:t>
                      </a:r>
                    </a:p>
                  </a:txBody>
                  <a:tcPr marL="84524" marR="84524" anchor="ctr"/>
                </a:tc>
                <a:tc>
                  <a:txBody>
                    <a:bodyPr/>
                    <a:lstStyle/>
                    <a:p>
                      <a:r>
                        <a:rPr lang="en-IN"/>
                        <a:t>4</a:t>
                      </a:r>
                    </a:p>
                  </a:txBody>
                  <a:tcPr marL="84524" marR="84524" anchor="ctr"/>
                </a:tc>
                <a:extLst>
                  <a:ext uri="{0D108BD9-81ED-4DB2-BD59-A6C34878D82A}">
                    <a16:rowId xmlns:a16="http://schemas.microsoft.com/office/drawing/2014/main" val="2582287502"/>
                  </a:ext>
                </a:extLst>
              </a:tr>
              <a:tr h="370840">
                <a:tc>
                  <a:txBody>
                    <a:bodyPr/>
                    <a:lstStyle/>
                    <a:p>
                      <a:r>
                        <a:rPr lang="en-IN"/>
                        <a:t>Delivery Issue</a:t>
                      </a:r>
                    </a:p>
                  </a:txBody>
                  <a:tcPr marL="84524" marR="84524" anchor="ctr"/>
                </a:tc>
                <a:tc>
                  <a:txBody>
                    <a:bodyPr/>
                    <a:lstStyle/>
                    <a:p>
                      <a:r>
                        <a:rPr lang="en-IN" dirty="0"/>
                        <a:t>1</a:t>
                      </a:r>
                    </a:p>
                  </a:txBody>
                  <a:tcPr marL="84524" marR="84524" anchor="ctr"/>
                </a:tc>
                <a:extLst>
                  <a:ext uri="{0D108BD9-81ED-4DB2-BD59-A6C34878D82A}">
                    <a16:rowId xmlns:a16="http://schemas.microsoft.com/office/drawing/2014/main" val="2177943229"/>
                  </a:ext>
                </a:extLst>
              </a:tr>
            </a:tbl>
          </a:graphicData>
        </a:graphic>
      </p:graphicFrame>
      <p:sp>
        <p:nvSpPr>
          <p:cNvPr id="8" name="TextBox 7">
            <a:extLst>
              <a:ext uri="{FF2B5EF4-FFF2-40B4-BE49-F238E27FC236}">
                <a16:creationId xmlns:a16="http://schemas.microsoft.com/office/drawing/2014/main" id="{2049A3D9-C4F9-0B45-FC8C-2052B5447E2A}"/>
              </a:ext>
            </a:extLst>
          </p:cNvPr>
          <p:cNvSpPr txBox="1"/>
          <p:nvPr/>
        </p:nvSpPr>
        <p:spPr>
          <a:xfrm>
            <a:off x="838200" y="4798142"/>
            <a:ext cx="10515600" cy="2031325"/>
          </a:xfrm>
          <a:prstGeom prst="rect">
            <a:avLst/>
          </a:prstGeom>
          <a:noFill/>
        </p:spPr>
        <p:txBody>
          <a:bodyPr wrap="square" rtlCol="0">
            <a:spAutoFit/>
          </a:bodyPr>
          <a:lstStyle/>
          <a:p>
            <a:pPr>
              <a:buNone/>
            </a:pPr>
            <a:r>
              <a:rPr lang="en-US" b="1" dirty="0"/>
              <a:t>Key Insights &amp; Examples:</a:t>
            </a:r>
            <a:endParaRPr lang="en-US" dirty="0"/>
          </a:p>
          <a:p>
            <a:pPr>
              <a:buFont typeface="Arial" panose="020B0604020202020204" pitchFamily="34" charset="0"/>
              <a:buChar char="•"/>
            </a:pPr>
            <a:r>
              <a:rPr lang="en-US" dirty="0"/>
              <a:t> </a:t>
            </a:r>
            <a:r>
              <a:rPr lang="en-US" i="1" dirty="0"/>
              <a:t>Quality &amp; Performance</a:t>
            </a:r>
            <a:r>
              <a:rPr lang="en-US" dirty="0"/>
              <a:t>: Complaints about poor fabric, discomfort, fit, and durability.</a:t>
            </a:r>
          </a:p>
          <a:p>
            <a:pPr>
              <a:buFont typeface="Arial" panose="020B0604020202020204" pitchFamily="34" charset="0"/>
              <a:buChar char="•"/>
            </a:pPr>
            <a:r>
              <a:rPr lang="en-US" dirty="0"/>
              <a:t> </a:t>
            </a:r>
            <a:r>
              <a:rPr lang="en-US" i="1" dirty="0"/>
              <a:t>"Average"</a:t>
            </a:r>
            <a:r>
              <a:rPr lang="en-US" dirty="0"/>
              <a:t>: Customers expected better features or styling.</a:t>
            </a:r>
          </a:p>
          <a:p>
            <a:pPr>
              <a:buFont typeface="Arial" panose="020B0604020202020204" pitchFamily="34" charset="0"/>
              <a:buChar char="•"/>
            </a:pPr>
            <a:r>
              <a:rPr lang="en-US" dirty="0"/>
              <a:t> </a:t>
            </a:r>
            <a:r>
              <a:rPr lang="en-US" i="1" dirty="0"/>
              <a:t>Other Issues</a:t>
            </a:r>
            <a:r>
              <a:rPr lang="en-US" dirty="0"/>
              <a:t>: Positive review texts with low ratings (e.g., "Love this product, will buy again!").</a:t>
            </a:r>
          </a:p>
          <a:p>
            <a:pPr>
              <a:buFont typeface="Arial" panose="020B0604020202020204" pitchFamily="34" charset="0"/>
              <a:buChar char="•"/>
            </a:pPr>
            <a:r>
              <a:rPr lang="en-US" dirty="0"/>
              <a:t> </a:t>
            </a:r>
            <a:r>
              <a:rPr lang="en-US" i="1" dirty="0"/>
              <a:t>Unclear Instructions</a:t>
            </a:r>
            <a:r>
              <a:rPr lang="en-US" dirty="0"/>
              <a:t>: Usage or care details were confusing.</a:t>
            </a:r>
          </a:p>
          <a:p>
            <a:pPr>
              <a:buFont typeface="Arial" panose="020B0604020202020204" pitchFamily="34" charset="0"/>
              <a:buChar char="•"/>
            </a:pPr>
            <a:r>
              <a:rPr lang="en-US" dirty="0"/>
              <a:t> </a:t>
            </a:r>
            <a:r>
              <a:rPr lang="en-US" i="1" dirty="0"/>
              <a:t>Delivery</a:t>
            </a:r>
            <a:r>
              <a:rPr lang="en-US" dirty="0"/>
              <a:t>: Minor issue reported.</a:t>
            </a:r>
          </a:p>
          <a:p>
            <a:endParaRPr lang="en-IN" dirty="0"/>
          </a:p>
        </p:txBody>
      </p:sp>
    </p:spTree>
    <p:extLst>
      <p:ext uri="{BB962C8B-B14F-4D97-AF65-F5344CB8AC3E}">
        <p14:creationId xmlns:p14="http://schemas.microsoft.com/office/powerpoint/2010/main" val="2141020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5630-90A1-4105-F92D-F5CD0026F3B6}"/>
              </a:ext>
            </a:extLst>
          </p:cNvPr>
          <p:cNvSpPr>
            <a:spLocks noGrp="1"/>
          </p:cNvSpPr>
          <p:nvPr>
            <p:ph type="title"/>
          </p:nvPr>
        </p:nvSpPr>
        <p:spPr/>
        <p:txBody>
          <a:bodyPr/>
          <a:lstStyle/>
          <a:p>
            <a:r>
              <a:rPr lang="en-IN" dirty="0"/>
              <a:t>Recommended Solutions &amp; Action Plan</a:t>
            </a:r>
          </a:p>
        </p:txBody>
      </p:sp>
      <p:sp>
        <p:nvSpPr>
          <p:cNvPr id="3" name="Content Placeholder 2">
            <a:extLst>
              <a:ext uri="{FF2B5EF4-FFF2-40B4-BE49-F238E27FC236}">
                <a16:creationId xmlns:a16="http://schemas.microsoft.com/office/drawing/2014/main" id="{2B744BEB-35BD-7DC3-EAEC-621A30F023F4}"/>
              </a:ext>
            </a:extLst>
          </p:cNvPr>
          <p:cNvSpPr>
            <a:spLocks noGrp="1"/>
          </p:cNvSpPr>
          <p:nvPr>
            <p:ph idx="1"/>
          </p:nvPr>
        </p:nvSpPr>
        <p:spPr/>
        <p:txBody>
          <a:bodyPr>
            <a:noAutofit/>
          </a:bodyPr>
          <a:lstStyle/>
          <a:p>
            <a:pPr>
              <a:buNone/>
            </a:pPr>
            <a:r>
              <a:rPr lang="en-US" sz="1100" b="1" dirty="0"/>
              <a:t>Recommendations by Category:</a:t>
            </a:r>
          </a:p>
          <a:p>
            <a:pPr>
              <a:buNone/>
            </a:pPr>
            <a:endParaRPr lang="en-US" sz="1100" dirty="0"/>
          </a:p>
          <a:p>
            <a:pPr>
              <a:buFont typeface="Arial" panose="020B0604020202020204" pitchFamily="34" charset="0"/>
              <a:buChar char="•"/>
            </a:pPr>
            <a:r>
              <a:rPr lang="en-US" sz="1100" b="1" dirty="0"/>
              <a:t>Quality &amp; Performance:</a:t>
            </a:r>
            <a:r>
              <a:rPr lang="en-US" sz="1100" dirty="0"/>
              <a:t> Use premium materials, improve stitching, design, comfort, and longevity.</a:t>
            </a:r>
          </a:p>
          <a:p>
            <a:pPr>
              <a:buFont typeface="Arial" panose="020B0604020202020204" pitchFamily="34" charset="0"/>
              <a:buChar char="•"/>
            </a:pPr>
            <a:r>
              <a:rPr lang="en-US" sz="1100" b="1" dirty="0"/>
              <a:t>"Average" Feedback:</a:t>
            </a:r>
            <a:r>
              <a:rPr lang="en-US" sz="1100" dirty="0"/>
              <a:t> Innovate features, enhance product aesthetics and fit.</a:t>
            </a:r>
          </a:p>
          <a:p>
            <a:pPr>
              <a:buFont typeface="Arial" panose="020B0604020202020204" pitchFamily="34" charset="0"/>
              <a:buChar char="•"/>
            </a:pPr>
            <a:r>
              <a:rPr lang="en-US" sz="1100" b="1" dirty="0"/>
              <a:t>Other Issues:</a:t>
            </a:r>
            <a:r>
              <a:rPr lang="en-US" sz="1100" dirty="0"/>
              <a:t> Fix UI issues causing rating-text mismatch.</a:t>
            </a:r>
          </a:p>
          <a:p>
            <a:pPr>
              <a:buFont typeface="Arial" panose="020B0604020202020204" pitchFamily="34" charset="0"/>
              <a:buChar char="•"/>
            </a:pPr>
            <a:r>
              <a:rPr lang="en-US" sz="1100" b="1" dirty="0"/>
              <a:t>Unclear Instructions:</a:t>
            </a:r>
            <a:r>
              <a:rPr lang="en-US" sz="1100" dirty="0"/>
              <a:t> Provide clearer guides, FAQs, and in-box manuals.</a:t>
            </a:r>
          </a:p>
          <a:p>
            <a:pPr>
              <a:buFont typeface="Arial" panose="020B0604020202020204" pitchFamily="34" charset="0"/>
              <a:buChar char="•"/>
            </a:pPr>
            <a:r>
              <a:rPr lang="en-US" sz="1100" b="1" dirty="0"/>
              <a:t>Delivery:</a:t>
            </a:r>
            <a:r>
              <a:rPr lang="en-US" sz="1100" dirty="0"/>
              <a:t> Strengthen tracking and fulfillment processes.</a:t>
            </a:r>
          </a:p>
          <a:p>
            <a:pPr>
              <a:buFont typeface="Arial" panose="020B0604020202020204" pitchFamily="34" charset="0"/>
              <a:buChar char="•"/>
            </a:pPr>
            <a:endParaRPr lang="en-US" sz="1100" dirty="0"/>
          </a:p>
          <a:p>
            <a:pPr>
              <a:buNone/>
            </a:pPr>
            <a:r>
              <a:rPr lang="en-US" sz="1100" b="1" dirty="0"/>
              <a:t>Action Plan Summary:</a:t>
            </a:r>
          </a:p>
          <a:p>
            <a:pPr>
              <a:buNone/>
            </a:pPr>
            <a:endParaRPr lang="en-US" sz="1100" dirty="0"/>
          </a:p>
          <a:p>
            <a:pPr>
              <a:buFont typeface="Arial" panose="020B0604020202020204" pitchFamily="34" charset="0"/>
              <a:buChar char="•"/>
            </a:pPr>
            <a:r>
              <a:rPr lang="en-US" sz="1100" dirty="0"/>
              <a:t>Improve </a:t>
            </a:r>
            <a:r>
              <a:rPr lang="en-US" sz="1100" b="1" dirty="0"/>
              <a:t>product quality, usability</a:t>
            </a:r>
            <a:r>
              <a:rPr lang="en-US" sz="1100" dirty="0"/>
              <a:t>, and </a:t>
            </a:r>
            <a:r>
              <a:rPr lang="en-US" sz="1100" b="1" dirty="0"/>
              <a:t>post-purchase experience</a:t>
            </a:r>
            <a:endParaRPr lang="en-US" sz="1100" dirty="0"/>
          </a:p>
          <a:p>
            <a:pPr>
              <a:buFont typeface="Arial" panose="020B0604020202020204" pitchFamily="34" charset="0"/>
              <a:buChar char="•"/>
            </a:pPr>
            <a:r>
              <a:rPr lang="en-US" sz="1100" dirty="0"/>
              <a:t>Optimize </a:t>
            </a:r>
            <a:r>
              <a:rPr lang="en-US" sz="1100" b="1" dirty="0"/>
              <a:t>customer education and support</a:t>
            </a:r>
            <a:endParaRPr lang="en-US" sz="1100" dirty="0"/>
          </a:p>
          <a:p>
            <a:pPr>
              <a:buFont typeface="Arial" panose="020B0604020202020204" pitchFamily="34" charset="0"/>
              <a:buChar char="•"/>
            </a:pPr>
            <a:r>
              <a:rPr lang="en-US" sz="1100" dirty="0"/>
              <a:t>Use feedback data to drive </a:t>
            </a:r>
            <a:r>
              <a:rPr lang="en-US" sz="1100" b="1" dirty="0"/>
              <a:t>continuous improvement and loyalty</a:t>
            </a:r>
            <a:endParaRPr lang="en-US" sz="1100" dirty="0"/>
          </a:p>
          <a:p>
            <a:endParaRPr lang="en-IN" sz="1100" dirty="0"/>
          </a:p>
        </p:txBody>
      </p:sp>
    </p:spTree>
    <p:extLst>
      <p:ext uri="{BB962C8B-B14F-4D97-AF65-F5344CB8AC3E}">
        <p14:creationId xmlns:p14="http://schemas.microsoft.com/office/powerpoint/2010/main" val="2992804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2877-E020-BD93-10D6-4946BE38CBA6}"/>
              </a:ext>
            </a:extLst>
          </p:cNvPr>
          <p:cNvSpPr>
            <a:spLocks noGrp="1"/>
          </p:cNvSpPr>
          <p:nvPr>
            <p:ph type="title"/>
          </p:nvPr>
        </p:nvSpPr>
        <p:spPr/>
        <p:txBody>
          <a:bodyPr>
            <a:normAutofit fontScale="90000"/>
          </a:bodyPr>
          <a:lstStyle/>
          <a:p>
            <a:r>
              <a:rPr lang="en-US" b="0" i="0" dirty="0">
                <a:effectLst/>
                <a:latin typeface="system-ui"/>
              </a:rPr>
              <a:t>Find patterns between negative reviews and product performance?</a:t>
            </a:r>
            <a:br>
              <a:rPr lang="en-US" b="0" i="0" dirty="0">
                <a:effectLst/>
                <a:latin typeface="system-ui"/>
              </a:rPr>
            </a:br>
            <a:endParaRPr lang="en-IN" dirty="0"/>
          </a:p>
        </p:txBody>
      </p:sp>
    </p:spTree>
    <p:extLst>
      <p:ext uri="{BB962C8B-B14F-4D97-AF65-F5344CB8AC3E}">
        <p14:creationId xmlns:p14="http://schemas.microsoft.com/office/powerpoint/2010/main" val="3077311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7B227-1A0B-5766-F78F-892A42202FEF}"/>
              </a:ext>
            </a:extLst>
          </p:cNvPr>
          <p:cNvSpPr>
            <a:spLocks noGrp="1"/>
          </p:cNvSpPr>
          <p:nvPr>
            <p:ph type="title"/>
          </p:nvPr>
        </p:nvSpPr>
        <p:spPr/>
        <p:txBody>
          <a:bodyPr/>
          <a:lstStyle/>
          <a:p>
            <a:r>
              <a:rPr lang="en-US" dirty="0"/>
              <a:t>Pattern Analysis – Negative Reviews vs Product Performance	</a:t>
            </a:r>
            <a:endParaRPr lang="en-IN" dirty="0"/>
          </a:p>
        </p:txBody>
      </p:sp>
      <p:sp>
        <p:nvSpPr>
          <p:cNvPr id="3" name="Content Placeholder 2">
            <a:extLst>
              <a:ext uri="{FF2B5EF4-FFF2-40B4-BE49-F238E27FC236}">
                <a16:creationId xmlns:a16="http://schemas.microsoft.com/office/drawing/2014/main" id="{47FA20FC-799B-C71F-09A7-0004DA5031C9}"/>
              </a:ext>
            </a:extLst>
          </p:cNvPr>
          <p:cNvSpPr>
            <a:spLocks noGrp="1"/>
          </p:cNvSpPr>
          <p:nvPr>
            <p:ph idx="1"/>
          </p:nvPr>
        </p:nvSpPr>
        <p:spPr/>
        <p:txBody>
          <a:bodyPr>
            <a:normAutofit fontScale="85000" lnSpcReduction="20000"/>
          </a:bodyPr>
          <a:lstStyle/>
          <a:p>
            <a:pPr>
              <a:buNone/>
            </a:pPr>
            <a:r>
              <a:rPr lang="en-US" b="1" dirty="0"/>
              <a:t>Key Insight:</a:t>
            </a:r>
          </a:p>
          <a:p>
            <a:r>
              <a:rPr lang="en-US" dirty="0"/>
              <a:t>Products with </a:t>
            </a:r>
            <a:r>
              <a:rPr lang="en-US" b="1" dirty="0"/>
              <a:t>higher negative review percentages</a:t>
            </a:r>
            <a:r>
              <a:rPr lang="en-US" dirty="0"/>
              <a:t> tend to have </a:t>
            </a:r>
            <a:r>
              <a:rPr lang="en-US" b="1" dirty="0"/>
              <a:t>fewer total reviews</a:t>
            </a:r>
            <a:r>
              <a:rPr lang="en-US" dirty="0"/>
              <a:t>, indicating potential </a:t>
            </a:r>
            <a:r>
              <a:rPr lang="en-US" b="1" dirty="0"/>
              <a:t>performance and quality issues</a:t>
            </a:r>
            <a:r>
              <a:rPr lang="en-US" dirty="0"/>
              <a:t> that deter broader customer engagement.</a:t>
            </a:r>
          </a:p>
          <a:p>
            <a:endParaRPr lang="en-US" dirty="0"/>
          </a:p>
          <a:p>
            <a:pPr>
              <a:buNone/>
            </a:pPr>
            <a:r>
              <a:rPr lang="en-US" b="1" dirty="0"/>
              <a:t>Actionable Recommendations:</a:t>
            </a:r>
          </a:p>
          <a:p>
            <a:pPr>
              <a:buNone/>
            </a:pPr>
            <a:endParaRPr lang="en-US" b="1" dirty="0"/>
          </a:p>
          <a:p>
            <a:pPr>
              <a:buFont typeface="Arial" panose="020B0604020202020204" pitchFamily="34" charset="0"/>
              <a:buChar char="•"/>
            </a:pPr>
            <a:r>
              <a:rPr lang="en-US" dirty="0"/>
              <a:t>Investigate top negative products (IDs </a:t>
            </a:r>
            <a:r>
              <a:rPr lang="en-US" b="1" dirty="0"/>
              <a:t>7, 10, 4</a:t>
            </a:r>
            <a:r>
              <a:rPr lang="en-US" dirty="0"/>
              <a:t>) for </a:t>
            </a:r>
            <a:r>
              <a:rPr lang="en-US" b="1" dirty="0"/>
              <a:t>root cause analysis</a:t>
            </a:r>
            <a:r>
              <a:rPr lang="en-US" dirty="0"/>
              <a:t>.</a:t>
            </a:r>
          </a:p>
          <a:p>
            <a:pPr>
              <a:buFont typeface="Arial" panose="020B0604020202020204" pitchFamily="34" charset="0"/>
              <a:buChar char="•"/>
            </a:pPr>
            <a:endParaRPr lang="en-US" dirty="0"/>
          </a:p>
          <a:p>
            <a:pPr>
              <a:buFont typeface="Arial" panose="020B0604020202020204" pitchFamily="34" charset="0"/>
              <a:buChar char="•"/>
            </a:pPr>
            <a:r>
              <a:rPr lang="en-US" dirty="0"/>
              <a:t>Implement </a:t>
            </a:r>
            <a:r>
              <a:rPr lang="en-US" b="1" dirty="0"/>
              <a:t>targeted improvements</a:t>
            </a:r>
            <a:r>
              <a:rPr lang="en-US" dirty="0"/>
              <a:t> in quality, usability, or expectation management.</a:t>
            </a:r>
          </a:p>
          <a:p>
            <a:pPr>
              <a:buFont typeface="Arial" panose="020B0604020202020204" pitchFamily="34" charset="0"/>
              <a:buChar char="•"/>
            </a:pPr>
            <a:endParaRPr lang="en-US" dirty="0"/>
          </a:p>
          <a:p>
            <a:pPr>
              <a:buFont typeface="Arial" panose="020B0604020202020204" pitchFamily="34" charset="0"/>
              <a:buChar char="•"/>
            </a:pPr>
            <a:r>
              <a:rPr lang="en-US" dirty="0"/>
              <a:t>Monitor changes through </a:t>
            </a:r>
            <a:r>
              <a:rPr lang="en-US" b="1" dirty="0"/>
              <a:t>follow-up reviews and customer surveys</a:t>
            </a:r>
            <a:r>
              <a:rPr lang="en-US" dirty="0"/>
              <a:t>.</a:t>
            </a:r>
          </a:p>
          <a:p>
            <a:endParaRPr lang="en-IN" dirty="0"/>
          </a:p>
        </p:txBody>
      </p:sp>
    </p:spTree>
    <p:extLst>
      <p:ext uri="{BB962C8B-B14F-4D97-AF65-F5344CB8AC3E}">
        <p14:creationId xmlns:p14="http://schemas.microsoft.com/office/powerpoint/2010/main" val="3186321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8AC05-8C4F-B51F-1726-59BBB0DD413D}"/>
              </a:ext>
            </a:extLst>
          </p:cNvPr>
          <p:cNvSpPr>
            <a:spLocks noGrp="1"/>
          </p:cNvSpPr>
          <p:nvPr>
            <p:ph type="title"/>
          </p:nvPr>
        </p:nvSpPr>
        <p:spPr/>
        <p:txBody>
          <a:bodyPr/>
          <a:lstStyle/>
          <a:p>
            <a:r>
              <a:rPr lang="en-US" b="1" dirty="0"/>
              <a:t>Negative Review Patterns by Product</a:t>
            </a:r>
            <a:endParaRPr lang="en-IN" dirty="0"/>
          </a:p>
        </p:txBody>
      </p:sp>
      <p:graphicFrame>
        <p:nvGraphicFramePr>
          <p:cNvPr id="4" name="Content Placeholder 3">
            <a:extLst>
              <a:ext uri="{FF2B5EF4-FFF2-40B4-BE49-F238E27FC236}">
                <a16:creationId xmlns:a16="http://schemas.microsoft.com/office/drawing/2014/main" id="{0E026D43-B686-A4A9-E52F-8336B769D6D2}"/>
              </a:ext>
            </a:extLst>
          </p:cNvPr>
          <p:cNvGraphicFramePr>
            <a:graphicFrameLocks noGrp="1"/>
          </p:cNvGraphicFramePr>
          <p:nvPr>
            <p:ph idx="1"/>
            <p:extLst>
              <p:ext uri="{D42A27DB-BD31-4B8C-83A1-F6EECF244321}">
                <p14:modId xmlns:p14="http://schemas.microsoft.com/office/powerpoint/2010/main" val="3321018425"/>
              </p:ext>
            </p:extLst>
          </p:nvPr>
        </p:nvGraphicFramePr>
        <p:xfrm>
          <a:off x="1023938" y="2286000"/>
          <a:ext cx="9720264" cy="3708400"/>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1880236716"/>
                    </a:ext>
                  </a:extLst>
                </a:gridCol>
                <a:gridCol w="2430066">
                  <a:extLst>
                    <a:ext uri="{9D8B030D-6E8A-4147-A177-3AD203B41FA5}">
                      <a16:colId xmlns:a16="http://schemas.microsoft.com/office/drawing/2014/main" val="4131903090"/>
                    </a:ext>
                  </a:extLst>
                </a:gridCol>
                <a:gridCol w="2430066">
                  <a:extLst>
                    <a:ext uri="{9D8B030D-6E8A-4147-A177-3AD203B41FA5}">
                      <a16:colId xmlns:a16="http://schemas.microsoft.com/office/drawing/2014/main" val="2438548872"/>
                    </a:ext>
                  </a:extLst>
                </a:gridCol>
                <a:gridCol w="2430066">
                  <a:extLst>
                    <a:ext uri="{9D8B030D-6E8A-4147-A177-3AD203B41FA5}">
                      <a16:colId xmlns:a16="http://schemas.microsoft.com/office/drawing/2014/main" val="4044826575"/>
                    </a:ext>
                  </a:extLst>
                </a:gridCol>
              </a:tblGrid>
              <a:tr h="370840">
                <a:tc>
                  <a:txBody>
                    <a:bodyPr/>
                    <a:lstStyle/>
                    <a:p>
                      <a:r>
                        <a:rPr lang="en-IN" b="1" dirty="0"/>
                        <a:t>Product ID</a:t>
                      </a:r>
                      <a:endParaRPr lang="en-IN" dirty="0"/>
                    </a:p>
                  </a:txBody>
                  <a:tcPr marL="84524" marR="84524" anchor="ctr"/>
                </a:tc>
                <a:tc>
                  <a:txBody>
                    <a:bodyPr/>
                    <a:lstStyle/>
                    <a:p>
                      <a:r>
                        <a:rPr lang="en-IN" b="1"/>
                        <a:t>Negative Reviews</a:t>
                      </a:r>
                      <a:endParaRPr lang="en-IN"/>
                    </a:p>
                  </a:txBody>
                  <a:tcPr marL="84524" marR="84524" anchor="ctr"/>
                </a:tc>
                <a:tc>
                  <a:txBody>
                    <a:bodyPr/>
                    <a:lstStyle/>
                    <a:p>
                      <a:r>
                        <a:rPr lang="en-IN" b="1"/>
                        <a:t>Total Reviews</a:t>
                      </a:r>
                      <a:endParaRPr lang="en-IN"/>
                    </a:p>
                  </a:txBody>
                  <a:tcPr marL="84524" marR="84524" anchor="ctr"/>
                </a:tc>
                <a:tc>
                  <a:txBody>
                    <a:bodyPr/>
                    <a:lstStyle/>
                    <a:p>
                      <a:r>
                        <a:rPr lang="en-IN" b="1"/>
                        <a:t>% Negative</a:t>
                      </a:r>
                      <a:endParaRPr lang="en-IN"/>
                    </a:p>
                  </a:txBody>
                  <a:tcPr marL="84524" marR="84524" anchor="ctr"/>
                </a:tc>
                <a:extLst>
                  <a:ext uri="{0D108BD9-81ED-4DB2-BD59-A6C34878D82A}">
                    <a16:rowId xmlns:a16="http://schemas.microsoft.com/office/drawing/2014/main" val="2595503037"/>
                  </a:ext>
                </a:extLst>
              </a:tr>
              <a:tr h="370840">
                <a:tc>
                  <a:txBody>
                    <a:bodyPr/>
                    <a:lstStyle/>
                    <a:p>
                      <a:r>
                        <a:rPr lang="en-IN"/>
                        <a:t>7</a:t>
                      </a:r>
                    </a:p>
                  </a:txBody>
                  <a:tcPr marL="84524" marR="84524" anchor="ctr"/>
                </a:tc>
                <a:tc>
                  <a:txBody>
                    <a:bodyPr/>
                    <a:lstStyle/>
                    <a:p>
                      <a:r>
                        <a:rPr lang="en-IN"/>
                        <a:t>1</a:t>
                      </a:r>
                    </a:p>
                  </a:txBody>
                  <a:tcPr marL="84524" marR="84524" anchor="ctr"/>
                </a:tc>
                <a:tc>
                  <a:txBody>
                    <a:bodyPr/>
                    <a:lstStyle/>
                    <a:p>
                      <a:r>
                        <a:rPr lang="en-IN"/>
                        <a:t>3</a:t>
                      </a:r>
                    </a:p>
                  </a:txBody>
                  <a:tcPr marL="84524" marR="84524" anchor="ctr"/>
                </a:tc>
                <a:tc>
                  <a:txBody>
                    <a:bodyPr/>
                    <a:lstStyle/>
                    <a:p>
                      <a:r>
                        <a:rPr lang="en-IN"/>
                        <a:t>33.33%</a:t>
                      </a:r>
                    </a:p>
                  </a:txBody>
                  <a:tcPr marL="84524" marR="84524" anchor="ctr"/>
                </a:tc>
                <a:extLst>
                  <a:ext uri="{0D108BD9-81ED-4DB2-BD59-A6C34878D82A}">
                    <a16:rowId xmlns:a16="http://schemas.microsoft.com/office/drawing/2014/main" val="2045855640"/>
                  </a:ext>
                </a:extLst>
              </a:tr>
              <a:tr h="370840">
                <a:tc>
                  <a:txBody>
                    <a:bodyPr/>
                    <a:lstStyle/>
                    <a:p>
                      <a:r>
                        <a:rPr lang="en-IN"/>
                        <a:t>10</a:t>
                      </a:r>
                    </a:p>
                  </a:txBody>
                  <a:tcPr marL="84524" marR="84524" anchor="ctr"/>
                </a:tc>
                <a:tc>
                  <a:txBody>
                    <a:bodyPr/>
                    <a:lstStyle/>
                    <a:p>
                      <a:r>
                        <a:rPr lang="en-IN"/>
                        <a:t>1</a:t>
                      </a:r>
                    </a:p>
                  </a:txBody>
                  <a:tcPr marL="84524" marR="84524" anchor="ctr"/>
                </a:tc>
                <a:tc>
                  <a:txBody>
                    <a:bodyPr/>
                    <a:lstStyle/>
                    <a:p>
                      <a:r>
                        <a:rPr lang="en-IN"/>
                        <a:t>4</a:t>
                      </a:r>
                    </a:p>
                  </a:txBody>
                  <a:tcPr marL="84524" marR="84524" anchor="ctr"/>
                </a:tc>
                <a:tc>
                  <a:txBody>
                    <a:bodyPr/>
                    <a:lstStyle/>
                    <a:p>
                      <a:r>
                        <a:rPr lang="en-IN"/>
                        <a:t>25.00%</a:t>
                      </a:r>
                    </a:p>
                  </a:txBody>
                  <a:tcPr marL="84524" marR="84524" anchor="ctr"/>
                </a:tc>
                <a:extLst>
                  <a:ext uri="{0D108BD9-81ED-4DB2-BD59-A6C34878D82A}">
                    <a16:rowId xmlns:a16="http://schemas.microsoft.com/office/drawing/2014/main" val="3156487813"/>
                  </a:ext>
                </a:extLst>
              </a:tr>
              <a:tr h="370840">
                <a:tc>
                  <a:txBody>
                    <a:bodyPr/>
                    <a:lstStyle/>
                    <a:p>
                      <a:r>
                        <a:rPr lang="en-IN"/>
                        <a:t>4</a:t>
                      </a:r>
                    </a:p>
                  </a:txBody>
                  <a:tcPr marL="84524" marR="84524" anchor="ctr"/>
                </a:tc>
                <a:tc>
                  <a:txBody>
                    <a:bodyPr/>
                    <a:lstStyle/>
                    <a:p>
                      <a:r>
                        <a:rPr lang="en-IN"/>
                        <a:t>1</a:t>
                      </a:r>
                    </a:p>
                  </a:txBody>
                  <a:tcPr marL="84524" marR="84524" anchor="ctr"/>
                </a:tc>
                <a:tc>
                  <a:txBody>
                    <a:bodyPr/>
                    <a:lstStyle/>
                    <a:p>
                      <a:r>
                        <a:rPr lang="en-IN"/>
                        <a:t>5</a:t>
                      </a:r>
                    </a:p>
                  </a:txBody>
                  <a:tcPr marL="84524" marR="84524" anchor="ctr"/>
                </a:tc>
                <a:tc>
                  <a:txBody>
                    <a:bodyPr/>
                    <a:lstStyle/>
                    <a:p>
                      <a:r>
                        <a:rPr lang="en-IN"/>
                        <a:t>20.00%</a:t>
                      </a:r>
                    </a:p>
                  </a:txBody>
                  <a:tcPr marL="84524" marR="84524" anchor="ctr"/>
                </a:tc>
                <a:extLst>
                  <a:ext uri="{0D108BD9-81ED-4DB2-BD59-A6C34878D82A}">
                    <a16:rowId xmlns:a16="http://schemas.microsoft.com/office/drawing/2014/main" val="1361560268"/>
                  </a:ext>
                </a:extLst>
              </a:tr>
              <a:tr h="370840">
                <a:tc>
                  <a:txBody>
                    <a:bodyPr/>
                    <a:lstStyle/>
                    <a:p>
                      <a:r>
                        <a:rPr lang="en-IN"/>
                        <a:t>15</a:t>
                      </a:r>
                    </a:p>
                  </a:txBody>
                  <a:tcPr marL="84524" marR="84524" anchor="ctr"/>
                </a:tc>
                <a:tc>
                  <a:txBody>
                    <a:bodyPr/>
                    <a:lstStyle/>
                    <a:p>
                      <a:r>
                        <a:rPr lang="en-IN"/>
                        <a:t>1</a:t>
                      </a:r>
                    </a:p>
                  </a:txBody>
                  <a:tcPr marL="84524" marR="84524" anchor="ctr"/>
                </a:tc>
                <a:tc>
                  <a:txBody>
                    <a:bodyPr/>
                    <a:lstStyle/>
                    <a:p>
                      <a:r>
                        <a:rPr lang="en-IN"/>
                        <a:t>6</a:t>
                      </a:r>
                    </a:p>
                  </a:txBody>
                  <a:tcPr marL="84524" marR="84524" anchor="ctr"/>
                </a:tc>
                <a:tc>
                  <a:txBody>
                    <a:bodyPr/>
                    <a:lstStyle/>
                    <a:p>
                      <a:r>
                        <a:rPr lang="en-IN"/>
                        <a:t>16.67%</a:t>
                      </a:r>
                    </a:p>
                  </a:txBody>
                  <a:tcPr marL="84524" marR="84524" anchor="ctr"/>
                </a:tc>
                <a:extLst>
                  <a:ext uri="{0D108BD9-81ED-4DB2-BD59-A6C34878D82A}">
                    <a16:rowId xmlns:a16="http://schemas.microsoft.com/office/drawing/2014/main" val="156403299"/>
                  </a:ext>
                </a:extLst>
              </a:tr>
              <a:tr h="370840">
                <a:tc>
                  <a:txBody>
                    <a:bodyPr/>
                    <a:lstStyle/>
                    <a:p>
                      <a:r>
                        <a:rPr lang="en-IN"/>
                        <a:t>2</a:t>
                      </a:r>
                    </a:p>
                  </a:txBody>
                  <a:tcPr marL="84524" marR="84524" anchor="ctr"/>
                </a:tc>
                <a:tc>
                  <a:txBody>
                    <a:bodyPr/>
                    <a:lstStyle/>
                    <a:p>
                      <a:r>
                        <a:rPr lang="en-IN"/>
                        <a:t>1</a:t>
                      </a:r>
                    </a:p>
                  </a:txBody>
                  <a:tcPr marL="84524" marR="84524" anchor="ctr"/>
                </a:tc>
                <a:tc>
                  <a:txBody>
                    <a:bodyPr/>
                    <a:lstStyle/>
                    <a:p>
                      <a:r>
                        <a:rPr lang="en-IN"/>
                        <a:t>7</a:t>
                      </a:r>
                    </a:p>
                  </a:txBody>
                  <a:tcPr marL="84524" marR="84524" anchor="ctr"/>
                </a:tc>
                <a:tc>
                  <a:txBody>
                    <a:bodyPr/>
                    <a:lstStyle/>
                    <a:p>
                      <a:r>
                        <a:rPr lang="en-IN"/>
                        <a:t>14.29%</a:t>
                      </a:r>
                    </a:p>
                  </a:txBody>
                  <a:tcPr marL="84524" marR="84524" anchor="ctr"/>
                </a:tc>
                <a:extLst>
                  <a:ext uri="{0D108BD9-81ED-4DB2-BD59-A6C34878D82A}">
                    <a16:rowId xmlns:a16="http://schemas.microsoft.com/office/drawing/2014/main" val="1049258066"/>
                  </a:ext>
                </a:extLst>
              </a:tr>
              <a:tr h="370840">
                <a:tc>
                  <a:txBody>
                    <a:bodyPr/>
                    <a:lstStyle/>
                    <a:p>
                      <a:r>
                        <a:rPr lang="en-IN"/>
                        <a:t>6</a:t>
                      </a:r>
                    </a:p>
                  </a:txBody>
                  <a:tcPr marL="84524" marR="84524" anchor="ctr"/>
                </a:tc>
                <a:tc>
                  <a:txBody>
                    <a:bodyPr/>
                    <a:lstStyle/>
                    <a:p>
                      <a:r>
                        <a:rPr lang="en-IN"/>
                        <a:t>1</a:t>
                      </a:r>
                    </a:p>
                  </a:txBody>
                  <a:tcPr marL="84524" marR="84524" anchor="ctr"/>
                </a:tc>
                <a:tc>
                  <a:txBody>
                    <a:bodyPr/>
                    <a:lstStyle/>
                    <a:p>
                      <a:r>
                        <a:rPr lang="en-IN"/>
                        <a:t>7</a:t>
                      </a:r>
                    </a:p>
                  </a:txBody>
                  <a:tcPr marL="84524" marR="84524" anchor="ctr"/>
                </a:tc>
                <a:tc>
                  <a:txBody>
                    <a:bodyPr/>
                    <a:lstStyle/>
                    <a:p>
                      <a:r>
                        <a:rPr lang="en-IN"/>
                        <a:t>14.29%</a:t>
                      </a:r>
                    </a:p>
                  </a:txBody>
                  <a:tcPr marL="84524" marR="84524" anchor="ctr"/>
                </a:tc>
                <a:extLst>
                  <a:ext uri="{0D108BD9-81ED-4DB2-BD59-A6C34878D82A}">
                    <a16:rowId xmlns:a16="http://schemas.microsoft.com/office/drawing/2014/main" val="3393795230"/>
                  </a:ext>
                </a:extLst>
              </a:tr>
              <a:tr h="370840">
                <a:tc>
                  <a:txBody>
                    <a:bodyPr/>
                    <a:lstStyle/>
                    <a:p>
                      <a:r>
                        <a:rPr lang="en-IN"/>
                        <a:t>3</a:t>
                      </a:r>
                    </a:p>
                  </a:txBody>
                  <a:tcPr marL="84524" marR="84524" anchor="ctr"/>
                </a:tc>
                <a:tc>
                  <a:txBody>
                    <a:bodyPr/>
                    <a:lstStyle/>
                    <a:p>
                      <a:r>
                        <a:rPr lang="en-IN"/>
                        <a:t>1</a:t>
                      </a:r>
                    </a:p>
                  </a:txBody>
                  <a:tcPr marL="84524" marR="84524" anchor="ctr"/>
                </a:tc>
                <a:tc>
                  <a:txBody>
                    <a:bodyPr/>
                    <a:lstStyle/>
                    <a:p>
                      <a:r>
                        <a:rPr lang="en-IN"/>
                        <a:t>7</a:t>
                      </a:r>
                    </a:p>
                  </a:txBody>
                  <a:tcPr marL="84524" marR="84524" anchor="ctr"/>
                </a:tc>
                <a:tc>
                  <a:txBody>
                    <a:bodyPr/>
                    <a:lstStyle/>
                    <a:p>
                      <a:r>
                        <a:rPr lang="en-IN"/>
                        <a:t>14.29%</a:t>
                      </a:r>
                    </a:p>
                  </a:txBody>
                  <a:tcPr marL="84524" marR="84524" anchor="ctr"/>
                </a:tc>
                <a:extLst>
                  <a:ext uri="{0D108BD9-81ED-4DB2-BD59-A6C34878D82A}">
                    <a16:rowId xmlns:a16="http://schemas.microsoft.com/office/drawing/2014/main" val="349849956"/>
                  </a:ext>
                </a:extLst>
              </a:tr>
              <a:tr h="370840">
                <a:tc>
                  <a:txBody>
                    <a:bodyPr/>
                    <a:lstStyle/>
                    <a:p>
                      <a:r>
                        <a:rPr lang="en-IN"/>
                        <a:t>17</a:t>
                      </a:r>
                    </a:p>
                  </a:txBody>
                  <a:tcPr marL="84524" marR="84524" anchor="ctr"/>
                </a:tc>
                <a:tc>
                  <a:txBody>
                    <a:bodyPr/>
                    <a:lstStyle/>
                    <a:p>
                      <a:r>
                        <a:rPr lang="en-IN"/>
                        <a:t>1</a:t>
                      </a:r>
                    </a:p>
                  </a:txBody>
                  <a:tcPr marL="84524" marR="84524" anchor="ctr"/>
                </a:tc>
                <a:tc>
                  <a:txBody>
                    <a:bodyPr/>
                    <a:lstStyle/>
                    <a:p>
                      <a:r>
                        <a:rPr lang="en-IN"/>
                        <a:t>9</a:t>
                      </a:r>
                    </a:p>
                  </a:txBody>
                  <a:tcPr marL="84524" marR="84524" anchor="ctr"/>
                </a:tc>
                <a:tc>
                  <a:txBody>
                    <a:bodyPr/>
                    <a:lstStyle/>
                    <a:p>
                      <a:r>
                        <a:rPr lang="en-IN"/>
                        <a:t>11.11%</a:t>
                      </a:r>
                    </a:p>
                  </a:txBody>
                  <a:tcPr marL="84524" marR="84524" anchor="ctr"/>
                </a:tc>
                <a:extLst>
                  <a:ext uri="{0D108BD9-81ED-4DB2-BD59-A6C34878D82A}">
                    <a16:rowId xmlns:a16="http://schemas.microsoft.com/office/drawing/2014/main" val="87261354"/>
                  </a:ext>
                </a:extLst>
              </a:tr>
              <a:tr h="370840">
                <a:tc>
                  <a:txBody>
                    <a:bodyPr/>
                    <a:lstStyle/>
                    <a:p>
                      <a:r>
                        <a:rPr lang="en-IN"/>
                        <a:t>16</a:t>
                      </a:r>
                    </a:p>
                  </a:txBody>
                  <a:tcPr marL="84524" marR="84524" anchor="ctr"/>
                </a:tc>
                <a:tc>
                  <a:txBody>
                    <a:bodyPr/>
                    <a:lstStyle/>
                    <a:p>
                      <a:r>
                        <a:rPr lang="en-IN"/>
                        <a:t>1</a:t>
                      </a:r>
                    </a:p>
                  </a:txBody>
                  <a:tcPr marL="84524" marR="84524" anchor="ctr"/>
                </a:tc>
                <a:tc>
                  <a:txBody>
                    <a:bodyPr/>
                    <a:lstStyle/>
                    <a:p>
                      <a:r>
                        <a:rPr lang="en-IN"/>
                        <a:t>10</a:t>
                      </a:r>
                    </a:p>
                  </a:txBody>
                  <a:tcPr marL="84524" marR="84524" anchor="ctr"/>
                </a:tc>
                <a:tc>
                  <a:txBody>
                    <a:bodyPr/>
                    <a:lstStyle/>
                    <a:p>
                      <a:r>
                        <a:rPr lang="en-IN" dirty="0"/>
                        <a:t>10.00%</a:t>
                      </a:r>
                    </a:p>
                  </a:txBody>
                  <a:tcPr marL="84524" marR="84524" anchor="ctr"/>
                </a:tc>
                <a:extLst>
                  <a:ext uri="{0D108BD9-81ED-4DB2-BD59-A6C34878D82A}">
                    <a16:rowId xmlns:a16="http://schemas.microsoft.com/office/drawing/2014/main" val="4172437030"/>
                  </a:ext>
                </a:extLst>
              </a:tr>
            </a:tbl>
          </a:graphicData>
        </a:graphic>
      </p:graphicFrame>
    </p:spTree>
    <p:extLst>
      <p:ext uri="{BB962C8B-B14F-4D97-AF65-F5344CB8AC3E}">
        <p14:creationId xmlns:p14="http://schemas.microsoft.com/office/powerpoint/2010/main" val="1838004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50D3C-9B29-2DC3-4920-8FC6EDFD3CF0}"/>
              </a:ext>
            </a:extLst>
          </p:cNvPr>
          <p:cNvSpPr>
            <a:spLocks noGrp="1"/>
          </p:cNvSpPr>
          <p:nvPr>
            <p:ph type="title"/>
          </p:nvPr>
        </p:nvSpPr>
        <p:spPr/>
        <p:txBody>
          <a:bodyPr/>
          <a:lstStyle/>
          <a:p>
            <a:r>
              <a:rPr lang="en-US" dirty="0"/>
              <a:t>Strategies to Enhance Customer Satisfaction(Summary)</a:t>
            </a:r>
            <a:endParaRPr lang="en-IN" dirty="0"/>
          </a:p>
        </p:txBody>
      </p:sp>
      <p:sp>
        <p:nvSpPr>
          <p:cNvPr id="3" name="Content Placeholder 2">
            <a:extLst>
              <a:ext uri="{FF2B5EF4-FFF2-40B4-BE49-F238E27FC236}">
                <a16:creationId xmlns:a16="http://schemas.microsoft.com/office/drawing/2014/main" id="{74D61064-A603-DC15-BB86-5DBD308E744D}"/>
              </a:ext>
            </a:extLst>
          </p:cNvPr>
          <p:cNvSpPr>
            <a:spLocks noGrp="1"/>
          </p:cNvSpPr>
          <p:nvPr>
            <p:ph idx="1"/>
          </p:nvPr>
        </p:nvSpPr>
        <p:spPr>
          <a:xfrm>
            <a:off x="838200" y="1884619"/>
            <a:ext cx="10515600" cy="4351338"/>
          </a:xfrm>
        </p:spPr>
        <p:txBody>
          <a:bodyPr>
            <a:normAutofit fontScale="85000" lnSpcReduction="20000"/>
          </a:bodyPr>
          <a:lstStyle/>
          <a:p>
            <a:pPr>
              <a:buNone/>
            </a:pPr>
            <a:r>
              <a:rPr lang="en-US" dirty="0"/>
              <a:t> </a:t>
            </a:r>
            <a:r>
              <a:rPr lang="en-US" b="1" dirty="0"/>
              <a:t>Product Quality &amp; Performance</a:t>
            </a:r>
            <a:br>
              <a:rPr lang="en-US" dirty="0"/>
            </a:br>
            <a:r>
              <a:rPr lang="en-US" dirty="0"/>
              <a:t>Use premium materials, improve durability, and optimize design based on customer feedback.</a:t>
            </a:r>
          </a:p>
          <a:p>
            <a:pPr>
              <a:buNone/>
            </a:pPr>
            <a:r>
              <a:rPr lang="en-US" b="1" dirty="0"/>
              <a:t>Pricing &amp; Value</a:t>
            </a:r>
            <a:br>
              <a:rPr lang="en-US" dirty="0"/>
            </a:br>
            <a:r>
              <a:rPr lang="en-US" dirty="0"/>
              <a:t>Offer competitive pricing, bundles, and loyalty perks. Clearly communicate product benefits.</a:t>
            </a:r>
          </a:p>
          <a:p>
            <a:pPr>
              <a:buNone/>
            </a:pPr>
            <a:r>
              <a:rPr lang="en-US" b="1" dirty="0"/>
              <a:t>Customer Support</a:t>
            </a:r>
            <a:br>
              <a:rPr lang="en-US" dirty="0"/>
            </a:br>
            <a:r>
              <a:rPr lang="en-US" dirty="0"/>
              <a:t>Provide fast, empathetic service. Enable easy returns, exchanges, and proactive follow-ups.</a:t>
            </a:r>
          </a:p>
          <a:p>
            <a:pPr>
              <a:buNone/>
            </a:pPr>
            <a:r>
              <a:rPr lang="en-US" b="1" dirty="0"/>
              <a:t>Review Experience</a:t>
            </a:r>
            <a:br>
              <a:rPr lang="en-US" dirty="0"/>
            </a:br>
            <a:r>
              <a:rPr lang="en-US" dirty="0"/>
              <a:t>Simplify review UI, flag mismatches using sentiment analysis, and highlight positive reviews.</a:t>
            </a:r>
          </a:p>
          <a:p>
            <a:pPr>
              <a:buNone/>
            </a:pPr>
            <a:r>
              <a:rPr lang="en-US" b="1" dirty="0"/>
              <a:t>Personalization</a:t>
            </a:r>
            <a:br>
              <a:rPr lang="en-US" dirty="0"/>
            </a:br>
            <a:r>
              <a:rPr lang="en-US" dirty="0"/>
              <a:t>Send tailored offers, re-engage drop-offs with discounts, and segment customers smartly.</a:t>
            </a:r>
          </a:p>
          <a:p>
            <a:pPr>
              <a:buNone/>
            </a:pPr>
            <a:r>
              <a:rPr lang="en-US" b="1" dirty="0"/>
              <a:t>Product Education</a:t>
            </a:r>
            <a:br>
              <a:rPr lang="en-US" dirty="0"/>
            </a:br>
            <a:r>
              <a:rPr lang="en-US" dirty="0"/>
              <a:t>Use how-to guides, care instructions, and visuals to boost usage clarity and reduce complaints.</a:t>
            </a:r>
          </a:p>
          <a:p>
            <a:pPr marL="0" indent="0">
              <a:buNone/>
            </a:pPr>
            <a:r>
              <a:rPr lang="en-US" b="1" dirty="0"/>
              <a:t>Delivery Experience</a:t>
            </a:r>
            <a:br>
              <a:rPr lang="en-US" dirty="0"/>
            </a:br>
            <a:r>
              <a:rPr lang="en-US" dirty="0"/>
              <a:t>Ensure real-time tracking, timely updates, and flexible delivery options.</a:t>
            </a:r>
          </a:p>
          <a:p>
            <a:endParaRPr lang="en-IN" dirty="0"/>
          </a:p>
        </p:txBody>
      </p:sp>
    </p:spTree>
    <p:extLst>
      <p:ext uri="{BB962C8B-B14F-4D97-AF65-F5344CB8AC3E}">
        <p14:creationId xmlns:p14="http://schemas.microsoft.com/office/powerpoint/2010/main" val="3598834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A702-2517-7930-E147-3B517ECAA271}"/>
              </a:ext>
            </a:extLst>
          </p:cNvPr>
          <p:cNvSpPr>
            <a:spLocks noGrp="1"/>
          </p:cNvSpPr>
          <p:nvPr>
            <p:ph type="title"/>
          </p:nvPr>
        </p:nvSpPr>
        <p:spPr/>
        <p:txBody>
          <a:bodyPr/>
          <a:lstStyle/>
          <a:p>
            <a:r>
              <a:rPr lang="en-US" dirty="0"/>
              <a:t>Reply Email to Marketing Manager – Analysis Confirmation</a:t>
            </a:r>
            <a:endParaRPr lang="en-IN" dirty="0"/>
          </a:p>
        </p:txBody>
      </p:sp>
      <p:sp>
        <p:nvSpPr>
          <p:cNvPr id="3" name="Content Placeholder 2">
            <a:extLst>
              <a:ext uri="{FF2B5EF4-FFF2-40B4-BE49-F238E27FC236}">
                <a16:creationId xmlns:a16="http://schemas.microsoft.com/office/drawing/2014/main" id="{D0849DD8-EDF0-65CF-DD69-1A2D34EC537F}"/>
              </a:ext>
            </a:extLst>
          </p:cNvPr>
          <p:cNvSpPr>
            <a:spLocks noGrp="1"/>
          </p:cNvSpPr>
          <p:nvPr>
            <p:ph idx="1"/>
          </p:nvPr>
        </p:nvSpPr>
        <p:spPr/>
        <p:txBody>
          <a:bodyPr>
            <a:normAutofit fontScale="55000" lnSpcReduction="20000"/>
          </a:bodyPr>
          <a:lstStyle/>
          <a:p>
            <a:pPr>
              <a:buNone/>
            </a:pPr>
            <a:r>
              <a:rPr lang="en-US" b="1" dirty="0"/>
              <a:t>Subject:</a:t>
            </a:r>
            <a:r>
              <a:rPr lang="en-US" dirty="0"/>
              <a:t> Re: Request for Data Analysis to Improve Marketing Strategy</a:t>
            </a:r>
          </a:p>
          <a:p>
            <a:pPr>
              <a:buNone/>
            </a:pPr>
            <a:r>
              <a:rPr lang="en-US" dirty="0"/>
              <a:t>Dear Jane,</a:t>
            </a:r>
          </a:p>
          <a:p>
            <a:pPr>
              <a:buNone/>
            </a:pPr>
            <a:r>
              <a:rPr lang="en-US" dirty="0"/>
              <a:t>Thank you for reaching out and for sharing detailed insights into the challenges </a:t>
            </a:r>
            <a:r>
              <a:rPr lang="en-US" dirty="0" err="1"/>
              <a:t>ShopEasy</a:t>
            </a:r>
            <a:r>
              <a:rPr lang="en-US" dirty="0"/>
              <a:t> is currently facing. I have carefully reviewed the datasets on customer behavior, reviews, and transactions.</a:t>
            </a:r>
          </a:p>
          <a:p>
            <a:pPr>
              <a:buNone/>
            </a:pPr>
            <a:r>
              <a:rPr lang="en-US" dirty="0"/>
              <a:t>As requested, I have conducted a comprehensive analysis to uncover key patterns and actionable insights. The focus areas included:</a:t>
            </a:r>
          </a:p>
          <a:p>
            <a:pPr>
              <a:buFont typeface="Arial" panose="020B0604020202020204" pitchFamily="34" charset="0"/>
              <a:buChar char="•"/>
            </a:pPr>
            <a:r>
              <a:rPr lang="en-US" dirty="0"/>
              <a:t>Factors impacting customer engagement and drop-offs across the journey</a:t>
            </a:r>
          </a:p>
          <a:p>
            <a:pPr>
              <a:buFont typeface="Arial" panose="020B0604020202020204" pitchFamily="34" charset="0"/>
              <a:buChar char="•"/>
            </a:pPr>
            <a:r>
              <a:rPr lang="en-US" dirty="0"/>
              <a:t>The influence of product reviews on purchase decisions</a:t>
            </a:r>
          </a:p>
          <a:p>
            <a:pPr>
              <a:buFont typeface="Arial" panose="020B0604020202020204" pitchFamily="34" charset="0"/>
              <a:buChar char="•"/>
            </a:pPr>
            <a:r>
              <a:rPr lang="en-US" dirty="0"/>
              <a:t>Performance breakdown by products, regions, and customer segments</a:t>
            </a:r>
          </a:p>
          <a:p>
            <a:pPr>
              <a:buFont typeface="Arial" panose="020B0604020202020204" pitchFamily="34" charset="0"/>
              <a:buChar char="•"/>
            </a:pPr>
            <a:r>
              <a:rPr lang="en-US" dirty="0"/>
              <a:t>Identifying improvement areas in customer satisfaction</a:t>
            </a:r>
          </a:p>
          <a:p>
            <a:pPr>
              <a:buNone/>
            </a:pPr>
            <a:r>
              <a:rPr lang="en-US" dirty="0"/>
              <a:t>Based on the findings, I have compiled a detailed presentation with recommendations aimed at enhancing your marketing strategy, improving ROI, and driving higher customer satisfaction.</a:t>
            </a:r>
          </a:p>
          <a:p>
            <a:pPr>
              <a:buNone/>
            </a:pPr>
            <a:r>
              <a:rPr lang="en-US" dirty="0"/>
              <a:t>Please find the analysis and strategic proposals in the attached slides. I look forward to your feedback and any additional questions you may have.</a:t>
            </a:r>
          </a:p>
          <a:p>
            <a:r>
              <a:rPr lang="en-US" dirty="0"/>
              <a:t>Best regards,</a:t>
            </a:r>
            <a:br>
              <a:rPr lang="en-US" dirty="0"/>
            </a:br>
            <a:r>
              <a:rPr lang="en-US" b="1" dirty="0"/>
              <a:t>David John Raj</a:t>
            </a:r>
            <a:br>
              <a:rPr lang="en-US" dirty="0"/>
            </a:br>
            <a:r>
              <a:rPr lang="en-US" dirty="0"/>
              <a:t>Data Analyst</a:t>
            </a:r>
            <a:br>
              <a:rPr lang="en-US" dirty="0"/>
            </a:br>
            <a:endParaRPr lang="en-IN" dirty="0"/>
          </a:p>
        </p:txBody>
      </p:sp>
    </p:spTree>
    <p:extLst>
      <p:ext uri="{BB962C8B-B14F-4D97-AF65-F5344CB8AC3E}">
        <p14:creationId xmlns:p14="http://schemas.microsoft.com/office/powerpoint/2010/main" val="4280496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8508C-8437-C4F4-8C6B-5D45F167F8D4}"/>
              </a:ext>
            </a:extLst>
          </p:cNvPr>
          <p:cNvSpPr>
            <a:spLocks noGrp="1"/>
          </p:cNvSpPr>
          <p:nvPr>
            <p:ph type="title"/>
          </p:nvPr>
        </p:nvSpPr>
        <p:spPr/>
        <p:txBody>
          <a:bodyPr/>
          <a:lstStyle/>
          <a:p>
            <a:r>
              <a:rPr lang="en-US" dirty="0"/>
              <a:t>Reply Email to Customer Experience Manager – Feedback Analysis Response</a:t>
            </a:r>
            <a:endParaRPr lang="en-IN" dirty="0"/>
          </a:p>
        </p:txBody>
      </p:sp>
      <p:sp>
        <p:nvSpPr>
          <p:cNvPr id="3" name="Content Placeholder 2">
            <a:extLst>
              <a:ext uri="{FF2B5EF4-FFF2-40B4-BE49-F238E27FC236}">
                <a16:creationId xmlns:a16="http://schemas.microsoft.com/office/drawing/2014/main" id="{7F556168-0220-B044-1486-6CC514302534}"/>
              </a:ext>
            </a:extLst>
          </p:cNvPr>
          <p:cNvSpPr>
            <a:spLocks noGrp="1"/>
          </p:cNvSpPr>
          <p:nvPr>
            <p:ph idx="1"/>
          </p:nvPr>
        </p:nvSpPr>
        <p:spPr/>
        <p:txBody>
          <a:bodyPr>
            <a:normAutofit fontScale="55000" lnSpcReduction="20000"/>
          </a:bodyPr>
          <a:lstStyle/>
          <a:p>
            <a:pPr>
              <a:buNone/>
            </a:pPr>
            <a:r>
              <a:rPr lang="en-US" b="1" dirty="0"/>
              <a:t>Subject:</a:t>
            </a:r>
            <a:r>
              <a:rPr lang="en-US" dirty="0"/>
              <a:t> Re: Request for Customer Feedback Analysis</a:t>
            </a:r>
          </a:p>
          <a:p>
            <a:pPr>
              <a:buNone/>
            </a:pPr>
            <a:r>
              <a:rPr lang="en-US" dirty="0"/>
              <a:t>Dear John,</a:t>
            </a:r>
          </a:p>
          <a:p>
            <a:pPr>
              <a:buNone/>
            </a:pPr>
            <a:r>
              <a:rPr lang="en-US" dirty="0"/>
              <a:t>Thank you for reaching out and providing access to the customer review data, ratings, and purchase history.</a:t>
            </a:r>
          </a:p>
          <a:p>
            <a:pPr>
              <a:buNone/>
            </a:pPr>
            <a:r>
              <a:rPr lang="en-US" dirty="0"/>
              <a:t>I have thoroughly analyzed the datasets using SQL and Python to uncover patterns, sentiment trends, and key areas of concern affecting customer satisfaction and repeat purchase behavior. Here's a brief overview of what was covered in my analysis:</a:t>
            </a:r>
          </a:p>
          <a:p>
            <a:pPr>
              <a:buFont typeface="Arial" panose="020B0604020202020204" pitchFamily="34" charset="0"/>
              <a:buChar char="•"/>
            </a:pPr>
            <a:r>
              <a:rPr lang="en-US" b="1" dirty="0"/>
              <a:t>Customer Sentiment Analysis</a:t>
            </a:r>
            <a:r>
              <a:rPr lang="en-US" dirty="0"/>
              <a:t> – Classified reviews into positive, neutral, and negative categories to understand overall customer mood.</a:t>
            </a:r>
          </a:p>
          <a:p>
            <a:pPr>
              <a:buFont typeface="Arial" panose="020B0604020202020204" pitchFamily="34" charset="0"/>
              <a:buChar char="•"/>
            </a:pPr>
            <a:r>
              <a:rPr lang="en-US" b="1" dirty="0"/>
              <a:t>Key Complaint Categories Identified</a:t>
            </a:r>
            <a:r>
              <a:rPr lang="en-US" dirty="0"/>
              <a:t> – Issues such as quality, performance, unclear instructions, and delivery delays were highlighted.</a:t>
            </a:r>
          </a:p>
          <a:p>
            <a:pPr>
              <a:buFont typeface="Arial" panose="020B0604020202020204" pitchFamily="34" charset="0"/>
              <a:buChar char="•"/>
            </a:pPr>
            <a:r>
              <a:rPr lang="en-US" b="1" dirty="0"/>
              <a:t>Correlation Between Product Ratings &amp; Performance</a:t>
            </a:r>
            <a:r>
              <a:rPr lang="en-US" dirty="0"/>
              <a:t> – Mapped negative reviews against product performance to pinpoint problematic products.</a:t>
            </a:r>
          </a:p>
          <a:p>
            <a:pPr>
              <a:buFont typeface="Arial" panose="020B0604020202020204" pitchFamily="34" charset="0"/>
              <a:buChar char="•"/>
            </a:pPr>
            <a:r>
              <a:rPr lang="en-US" b="1" dirty="0"/>
              <a:t>Strategic Recommendations</a:t>
            </a:r>
            <a:r>
              <a:rPr lang="en-US" dirty="0"/>
              <a:t> – Proposed actionable solutions including product improvements, enhanced support, UI/UX fixes, and proactive follow-ups.</a:t>
            </a:r>
          </a:p>
          <a:p>
            <a:pPr>
              <a:buNone/>
            </a:pPr>
            <a:r>
              <a:rPr lang="en-US" dirty="0"/>
              <a:t>The full analysis with insights and strategies has been compiled into the attached presentation for your review. I’m confident this will help boost customer satisfaction, drive loyalty, and improve conversion rates.</a:t>
            </a:r>
          </a:p>
          <a:p>
            <a:pPr>
              <a:buNone/>
            </a:pPr>
            <a:r>
              <a:rPr lang="en-US" dirty="0"/>
              <a:t>Looking forward to your feedback.</a:t>
            </a:r>
          </a:p>
          <a:p>
            <a:r>
              <a:rPr lang="en-US" dirty="0"/>
              <a:t>Best regards,</a:t>
            </a:r>
            <a:br>
              <a:rPr lang="en-US" dirty="0"/>
            </a:br>
            <a:r>
              <a:rPr lang="en-US" b="1" dirty="0"/>
              <a:t>David John Raj</a:t>
            </a:r>
            <a:br>
              <a:rPr lang="en-US" dirty="0"/>
            </a:br>
            <a:r>
              <a:rPr lang="en-US" dirty="0"/>
              <a:t>Data Analyst</a:t>
            </a:r>
          </a:p>
          <a:p>
            <a:endParaRPr lang="en-IN" dirty="0"/>
          </a:p>
        </p:txBody>
      </p:sp>
    </p:spTree>
    <p:extLst>
      <p:ext uri="{BB962C8B-B14F-4D97-AF65-F5344CB8AC3E}">
        <p14:creationId xmlns:p14="http://schemas.microsoft.com/office/powerpoint/2010/main" val="1067510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2518-93F3-422F-7395-3E4A8A514E2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3495C0D-617D-A9B6-5C50-F805B34A357E}"/>
              </a:ext>
            </a:extLst>
          </p:cNvPr>
          <p:cNvSpPr>
            <a:spLocks noGrp="1"/>
          </p:cNvSpPr>
          <p:nvPr>
            <p:ph idx="1"/>
          </p:nvPr>
        </p:nvSpPr>
        <p:spPr/>
        <p:txBody>
          <a:bodyPr>
            <a:normAutofit lnSpcReduction="10000"/>
          </a:bodyPr>
          <a:lstStyle/>
          <a:p>
            <a:pPr>
              <a:buNone/>
            </a:pPr>
            <a:r>
              <a:rPr lang="en-US" b="1" dirty="0"/>
              <a:t>Objective:</a:t>
            </a:r>
          </a:p>
          <a:p>
            <a:pPr>
              <a:buNone/>
            </a:pPr>
            <a:r>
              <a:rPr lang="en-US" dirty="0"/>
              <a:t>To analyze customer review patterns, identify performance gaps, and propose data-driven strategies to enhance customer satisfaction and product performance.</a:t>
            </a:r>
          </a:p>
          <a:p>
            <a:pPr>
              <a:buNone/>
            </a:pPr>
            <a:r>
              <a:rPr lang="en-US" b="1" dirty="0"/>
              <a:t>Scope of Analysis:</a:t>
            </a:r>
          </a:p>
          <a:p>
            <a:pPr>
              <a:buFont typeface="Arial" panose="020B0604020202020204" pitchFamily="34" charset="0"/>
              <a:buChar char="•"/>
            </a:pPr>
            <a:r>
              <a:rPr lang="en-US" dirty="0"/>
              <a:t>Customer Ratings &amp; Review Insights</a:t>
            </a:r>
          </a:p>
          <a:p>
            <a:pPr>
              <a:buFont typeface="Arial" panose="020B0604020202020204" pitchFamily="34" charset="0"/>
              <a:buChar char="•"/>
            </a:pPr>
            <a:r>
              <a:rPr lang="en-US" dirty="0"/>
              <a:t>Product-wise Performance Segmentation</a:t>
            </a:r>
          </a:p>
          <a:p>
            <a:pPr>
              <a:buFont typeface="Arial" panose="020B0604020202020204" pitchFamily="34" charset="0"/>
              <a:buChar char="•"/>
            </a:pPr>
            <a:r>
              <a:rPr lang="en-US" dirty="0"/>
              <a:t>Customer Sentiment &amp; Behavior Patterns</a:t>
            </a:r>
          </a:p>
          <a:p>
            <a:pPr>
              <a:buFont typeface="Arial" panose="020B0604020202020204" pitchFamily="34" charset="0"/>
              <a:buChar char="•"/>
            </a:pPr>
            <a:r>
              <a:rPr lang="en-US" dirty="0"/>
              <a:t>Complaint Categories &amp; Key Improvement Areas</a:t>
            </a:r>
          </a:p>
          <a:p>
            <a:pPr>
              <a:buFont typeface="Arial" panose="020B0604020202020204" pitchFamily="34" charset="0"/>
              <a:buChar char="•"/>
            </a:pPr>
            <a:r>
              <a:rPr lang="en-US" dirty="0"/>
              <a:t>Actionable Strategies to Boost Customer Experience</a:t>
            </a:r>
          </a:p>
          <a:p>
            <a:endParaRPr lang="en-IN" dirty="0"/>
          </a:p>
        </p:txBody>
      </p:sp>
    </p:spTree>
    <p:extLst>
      <p:ext uri="{BB962C8B-B14F-4D97-AF65-F5344CB8AC3E}">
        <p14:creationId xmlns:p14="http://schemas.microsoft.com/office/powerpoint/2010/main" val="1549290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9A604-15AE-D2B0-E08F-3A92E6D6BD4B}"/>
              </a:ext>
            </a:extLst>
          </p:cNvPr>
          <p:cNvSpPr>
            <a:spLocks noGrp="1"/>
          </p:cNvSpPr>
          <p:nvPr>
            <p:ph type="title"/>
          </p:nvPr>
        </p:nvSpPr>
        <p:spPr/>
        <p:txBody>
          <a:bodyPr/>
          <a:lstStyle/>
          <a:p>
            <a:r>
              <a:rPr lang="en-IN" dirty="0"/>
              <a:t>Q&amp;A</a:t>
            </a:r>
          </a:p>
        </p:txBody>
      </p:sp>
    </p:spTree>
    <p:extLst>
      <p:ext uri="{BB962C8B-B14F-4D97-AF65-F5344CB8AC3E}">
        <p14:creationId xmlns:p14="http://schemas.microsoft.com/office/powerpoint/2010/main" val="3910500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BB56-78DF-9AA3-B77C-F140BC5BB63D}"/>
              </a:ext>
            </a:extLst>
          </p:cNvPr>
          <p:cNvSpPr>
            <a:spLocks noGrp="1"/>
          </p:cNvSpPr>
          <p:nvPr>
            <p:ph type="ctrTitle"/>
          </p:nvPr>
        </p:nvSpPr>
        <p:spPr/>
        <p:txBody>
          <a:bodyPr/>
          <a:lstStyle/>
          <a:p>
            <a:r>
              <a:rPr lang="en-IN" dirty="0"/>
              <a:t>Data Analysis To Improve Marketing Strategy</a:t>
            </a:r>
          </a:p>
        </p:txBody>
      </p:sp>
      <p:sp>
        <p:nvSpPr>
          <p:cNvPr id="3" name="Subtitle 2">
            <a:extLst>
              <a:ext uri="{FF2B5EF4-FFF2-40B4-BE49-F238E27FC236}">
                <a16:creationId xmlns:a16="http://schemas.microsoft.com/office/drawing/2014/main" id="{53580C4F-E218-2788-E1FE-C240E4403E9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47859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72EE-811B-0603-2346-81B56F80864D}"/>
              </a:ext>
            </a:extLst>
          </p:cNvPr>
          <p:cNvSpPr>
            <a:spLocks noGrp="1"/>
          </p:cNvSpPr>
          <p:nvPr>
            <p:ph type="title"/>
          </p:nvPr>
        </p:nvSpPr>
        <p:spPr/>
        <p:txBody>
          <a:bodyPr/>
          <a:lstStyle/>
          <a:p>
            <a:r>
              <a:rPr lang="en-US" dirty="0"/>
              <a:t>What Factors are influencing customer engagement? </a:t>
            </a:r>
            <a:endParaRPr lang="en-IN" dirty="0"/>
          </a:p>
        </p:txBody>
      </p:sp>
      <p:sp>
        <p:nvSpPr>
          <p:cNvPr id="3" name="Text Placeholder 2">
            <a:extLst>
              <a:ext uri="{FF2B5EF4-FFF2-40B4-BE49-F238E27FC236}">
                <a16:creationId xmlns:a16="http://schemas.microsoft.com/office/drawing/2014/main" id="{7AD59E52-47CF-3D58-8AC4-105BEB162A1A}"/>
              </a:ext>
            </a:extLst>
          </p:cNvPr>
          <p:cNvSpPr>
            <a:spLocks noGrp="1"/>
          </p:cNvSpPr>
          <p:nvPr>
            <p:ph type="body" idx="1"/>
          </p:nvPr>
        </p:nvSpPr>
        <p:spPr/>
        <p:txBody>
          <a:bodyPr/>
          <a:lstStyle/>
          <a:p>
            <a:r>
              <a:rPr lang="en-US" dirty="0"/>
              <a:t>Top 5 Product-Campaign Combinations (Highest Engagement)</a:t>
            </a:r>
            <a:endParaRPr lang="en-IN" dirty="0"/>
          </a:p>
        </p:txBody>
      </p:sp>
      <p:graphicFrame>
        <p:nvGraphicFramePr>
          <p:cNvPr id="7" name="Content Placeholder 6">
            <a:extLst>
              <a:ext uri="{FF2B5EF4-FFF2-40B4-BE49-F238E27FC236}">
                <a16:creationId xmlns:a16="http://schemas.microsoft.com/office/drawing/2014/main" id="{7D2F364B-91F6-FF6F-DF4F-DF39A7886FAF}"/>
              </a:ext>
            </a:extLst>
          </p:cNvPr>
          <p:cNvGraphicFramePr>
            <a:graphicFrameLocks noGrp="1"/>
          </p:cNvGraphicFramePr>
          <p:nvPr>
            <p:ph sz="half" idx="2"/>
            <p:extLst>
              <p:ext uri="{D42A27DB-BD31-4B8C-83A1-F6EECF244321}">
                <p14:modId xmlns:p14="http://schemas.microsoft.com/office/powerpoint/2010/main" val="2288076123"/>
              </p:ext>
            </p:extLst>
          </p:nvPr>
        </p:nvGraphicFramePr>
        <p:xfrm>
          <a:off x="1023938" y="2967038"/>
          <a:ext cx="4754562" cy="2494280"/>
        </p:xfrm>
        <a:graphic>
          <a:graphicData uri="http://schemas.openxmlformats.org/drawingml/2006/table">
            <a:tbl>
              <a:tblPr firstRow="1" bandRow="1">
                <a:tableStyleId>{5C22544A-7EE6-4342-B048-85BDC9FD1C3A}</a:tableStyleId>
              </a:tblPr>
              <a:tblGrid>
                <a:gridCol w="1584854">
                  <a:extLst>
                    <a:ext uri="{9D8B030D-6E8A-4147-A177-3AD203B41FA5}">
                      <a16:colId xmlns:a16="http://schemas.microsoft.com/office/drawing/2014/main" val="2464522992"/>
                    </a:ext>
                  </a:extLst>
                </a:gridCol>
                <a:gridCol w="1584854">
                  <a:extLst>
                    <a:ext uri="{9D8B030D-6E8A-4147-A177-3AD203B41FA5}">
                      <a16:colId xmlns:a16="http://schemas.microsoft.com/office/drawing/2014/main" val="1299169"/>
                    </a:ext>
                  </a:extLst>
                </a:gridCol>
                <a:gridCol w="1584854">
                  <a:extLst>
                    <a:ext uri="{9D8B030D-6E8A-4147-A177-3AD203B41FA5}">
                      <a16:colId xmlns:a16="http://schemas.microsoft.com/office/drawing/2014/main" val="314877589"/>
                    </a:ext>
                  </a:extLst>
                </a:gridCol>
              </a:tblGrid>
              <a:tr h="370840">
                <a:tc>
                  <a:txBody>
                    <a:bodyPr/>
                    <a:lstStyle/>
                    <a:p>
                      <a:pPr fontAlgn="ctr"/>
                      <a:r>
                        <a:rPr lang="en-IN" b="1" dirty="0">
                          <a:effectLst/>
                        </a:rPr>
                        <a:t>Product ID</a:t>
                      </a:r>
                    </a:p>
                  </a:txBody>
                  <a:tcPr marL="84290" marR="84290" anchor="ctr"/>
                </a:tc>
                <a:tc>
                  <a:txBody>
                    <a:bodyPr/>
                    <a:lstStyle/>
                    <a:p>
                      <a:pPr fontAlgn="ctr"/>
                      <a:r>
                        <a:rPr lang="en-IN" b="1">
                          <a:effectLst/>
                        </a:rPr>
                        <a:t>Campaign ID</a:t>
                      </a:r>
                    </a:p>
                  </a:txBody>
                  <a:tcPr marL="84290" marR="84290" anchor="ctr"/>
                </a:tc>
                <a:tc>
                  <a:txBody>
                    <a:bodyPr/>
                    <a:lstStyle/>
                    <a:p>
                      <a:pPr fontAlgn="ctr"/>
                      <a:r>
                        <a:rPr lang="en-IN" b="1">
                          <a:effectLst/>
                        </a:rPr>
                        <a:t>Engagement %</a:t>
                      </a:r>
                    </a:p>
                  </a:txBody>
                  <a:tcPr marL="84290" marR="84290" anchor="ctr"/>
                </a:tc>
                <a:extLst>
                  <a:ext uri="{0D108BD9-81ED-4DB2-BD59-A6C34878D82A}">
                    <a16:rowId xmlns:a16="http://schemas.microsoft.com/office/drawing/2014/main" val="1888377075"/>
                  </a:ext>
                </a:extLst>
              </a:tr>
              <a:tr h="370840">
                <a:tc>
                  <a:txBody>
                    <a:bodyPr/>
                    <a:lstStyle/>
                    <a:p>
                      <a:pPr fontAlgn="ctr"/>
                      <a:r>
                        <a:rPr lang="en-US" dirty="0">
                          <a:effectLst/>
                        </a:rPr>
                        <a:t>8</a:t>
                      </a:r>
                      <a:endParaRPr lang="en-IN" dirty="0">
                        <a:effectLst/>
                      </a:endParaRPr>
                    </a:p>
                  </a:txBody>
                  <a:tcPr marL="84290" marR="84290" anchor="ctr"/>
                </a:tc>
                <a:tc>
                  <a:txBody>
                    <a:bodyPr/>
                    <a:lstStyle/>
                    <a:p>
                      <a:pPr fontAlgn="ctr"/>
                      <a:r>
                        <a:rPr lang="en-US" dirty="0">
                          <a:effectLst/>
                        </a:rPr>
                        <a:t>1</a:t>
                      </a:r>
                      <a:r>
                        <a:rPr lang="en-IN" dirty="0">
                          <a:effectLst/>
                        </a:rPr>
                        <a:t>7</a:t>
                      </a:r>
                    </a:p>
                  </a:txBody>
                  <a:tcPr marL="84290" marR="84290" anchor="ctr"/>
                </a:tc>
                <a:tc>
                  <a:txBody>
                    <a:bodyPr/>
                    <a:lstStyle/>
                    <a:p>
                      <a:pPr fontAlgn="ctr"/>
                      <a:r>
                        <a:rPr lang="en-IN" b="1" dirty="0">
                          <a:effectLst/>
                        </a:rPr>
                        <a:t>17.81%</a:t>
                      </a:r>
                      <a:endParaRPr lang="en-IN" dirty="0">
                        <a:effectLst/>
                      </a:endParaRPr>
                    </a:p>
                  </a:txBody>
                  <a:tcPr marL="84290" marR="84290" anchor="ctr"/>
                </a:tc>
                <a:extLst>
                  <a:ext uri="{0D108BD9-81ED-4DB2-BD59-A6C34878D82A}">
                    <a16:rowId xmlns:a16="http://schemas.microsoft.com/office/drawing/2014/main" val="2193448499"/>
                  </a:ext>
                </a:extLst>
              </a:tr>
              <a:tr h="370840">
                <a:tc>
                  <a:txBody>
                    <a:bodyPr/>
                    <a:lstStyle/>
                    <a:p>
                      <a:pPr fontAlgn="ctr"/>
                      <a:r>
                        <a:rPr lang="en-US" dirty="0">
                          <a:effectLst/>
                        </a:rPr>
                        <a:t>1</a:t>
                      </a:r>
                      <a:endParaRPr lang="en-IN" dirty="0">
                        <a:effectLst/>
                      </a:endParaRPr>
                    </a:p>
                  </a:txBody>
                  <a:tcPr marL="84290" marR="84290" anchor="ctr"/>
                </a:tc>
                <a:tc>
                  <a:txBody>
                    <a:bodyPr/>
                    <a:lstStyle/>
                    <a:p>
                      <a:pPr fontAlgn="ctr"/>
                      <a:r>
                        <a:rPr lang="en-US" dirty="0">
                          <a:effectLst/>
                        </a:rPr>
                        <a:t>7</a:t>
                      </a:r>
                      <a:endParaRPr lang="en-IN" dirty="0">
                        <a:effectLst/>
                      </a:endParaRPr>
                    </a:p>
                  </a:txBody>
                  <a:tcPr marL="84290" marR="84290" anchor="ctr"/>
                </a:tc>
                <a:tc>
                  <a:txBody>
                    <a:bodyPr/>
                    <a:lstStyle/>
                    <a:p>
                      <a:pPr fontAlgn="ctr"/>
                      <a:r>
                        <a:rPr lang="en-IN" b="1" dirty="0">
                          <a:effectLst/>
                        </a:rPr>
                        <a:t>14.72%</a:t>
                      </a:r>
                      <a:endParaRPr lang="en-IN" dirty="0">
                        <a:effectLst/>
                      </a:endParaRPr>
                    </a:p>
                  </a:txBody>
                  <a:tcPr marL="84290" marR="84290" anchor="ctr"/>
                </a:tc>
                <a:extLst>
                  <a:ext uri="{0D108BD9-81ED-4DB2-BD59-A6C34878D82A}">
                    <a16:rowId xmlns:a16="http://schemas.microsoft.com/office/drawing/2014/main" val="1699219647"/>
                  </a:ext>
                </a:extLst>
              </a:tr>
              <a:tr h="370840">
                <a:tc>
                  <a:txBody>
                    <a:bodyPr/>
                    <a:lstStyle/>
                    <a:p>
                      <a:pPr fontAlgn="ctr"/>
                      <a:r>
                        <a:rPr lang="en-US" dirty="0">
                          <a:effectLst/>
                        </a:rPr>
                        <a:t>1</a:t>
                      </a:r>
                      <a:endParaRPr lang="en-IN" dirty="0">
                        <a:effectLst/>
                      </a:endParaRPr>
                    </a:p>
                  </a:txBody>
                  <a:tcPr marL="84290" marR="84290" anchor="ctr"/>
                </a:tc>
                <a:tc>
                  <a:txBody>
                    <a:bodyPr/>
                    <a:lstStyle/>
                    <a:p>
                      <a:pPr fontAlgn="ctr"/>
                      <a:r>
                        <a:rPr lang="en-US" dirty="0">
                          <a:effectLst/>
                        </a:rPr>
                        <a:t>1</a:t>
                      </a:r>
                      <a:r>
                        <a:rPr lang="en-IN" dirty="0">
                          <a:effectLst/>
                        </a:rPr>
                        <a:t>7</a:t>
                      </a:r>
                    </a:p>
                  </a:txBody>
                  <a:tcPr marL="84290" marR="84290" anchor="ctr"/>
                </a:tc>
                <a:tc>
                  <a:txBody>
                    <a:bodyPr/>
                    <a:lstStyle/>
                    <a:p>
                      <a:pPr fontAlgn="ctr"/>
                      <a:r>
                        <a:rPr lang="en-IN" b="1" dirty="0">
                          <a:effectLst/>
                        </a:rPr>
                        <a:t>14.69%</a:t>
                      </a:r>
                      <a:endParaRPr lang="en-IN" dirty="0">
                        <a:effectLst/>
                      </a:endParaRPr>
                    </a:p>
                  </a:txBody>
                  <a:tcPr marL="84290" marR="84290" anchor="ctr"/>
                </a:tc>
                <a:extLst>
                  <a:ext uri="{0D108BD9-81ED-4DB2-BD59-A6C34878D82A}">
                    <a16:rowId xmlns:a16="http://schemas.microsoft.com/office/drawing/2014/main" val="1955331727"/>
                  </a:ext>
                </a:extLst>
              </a:tr>
              <a:tr h="370840">
                <a:tc>
                  <a:txBody>
                    <a:bodyPr/>
                    <a:lstStyle/>
                    <a:p>
                      <a:pPr fontAlgn="ctr"/>
                      <a:r>
                        <a:rPr lang="en-US" dirty="0">
                          <a:effectLst/>
                        </a:rPr>
                        <a:t>3</a:t>
                      </a:r>
                      <a:endParaRPr lang="en-IN" dirty="0">
                        <a:effectLst/>
                      </a:endParaRPr>
                    </a:p>
                  </a:txBody>
                  <a:tcPr marL="84290" marR="84290" anchor="ctr"/>
                </a:tc>
                <a:tc>
                  <a:txBody>
                    <a:bodyPr/>
                    <a:lstStyle/>
                    <a:p>
                      <a:pPr fontAlgn="ctr"/>
                      <a:r>
                        <a:rPr lang="en-US" dirty="0">
                          <a:effectLst/>
                        </a:rPr>
                        <a:t>1</a:t>
                      </a:r>
                      <a:r>
                        <a:rPr lang="en-IN" dirty="0">
                          <a:effectLst/>
                        </a:rPr>
                        <a:t>4</a:t>
                      </a:r>
                    </a:p>
                  </a:txBody>
                  <a:tcPr marL="84290" marR="84290" anchor="ctr"/>
                </a:tc>
                <a:tc>
                  <a:txBody>
                    <a:bodyPr/>
                    <a:lstStyle/>
                    <a:p>
                      <a:pPr fontAlgn="ctr"/>
                      <a:r>
                        <a:rPr lang="en-IN" b="1" dirty="0">
                          <a:effectLst/>
                        </a:rPr>
                        <a:t>13.99%</a:t>
                      </a:r>
                      <a:endParaRPr lang="en-IN" dirty="0">
                        <a:effectLst/>
                      </a:endParaRPr>
                    </a:p>
                  </a:txBody>
                  <a:tcPr marL="84290" marR="84290" anchor="ctr"/>
                </a:tc>
                <a:extLst>
                  <a:ext uri="{0D108BD9-81ED-4DB2-BD59-A6C34878D82A}">
                    <a16:rowId xmlns:a16="http://schemas.microsoft.com/office/drawing/2014/main" val="369401619"/>
                  </a:ext>
                </a:extLst>
              </a:tr>
              <a:tr h="370840">
                <a:tc>
                  <a:txBody>
                    <a:bodyPr/>
                    <a:lstStyle/>
                    <a:p>
                      <a:pPr fontAlgn="ctr"/>
                      <a:r>
                        <a:rPr lang="en-US" dirty="0">
                          <a:effectLst/>
                        </a:rPr>
                        <a:t>1</a:t>
                      </a:r>
                      <a:r>
                        <a:rPr lang="en-IN" dirty="0">
                          <a:effectLst/>
                        </a:rPr>
                        <a:t>9</a:t>
                      </a:r>
                    </a:p>
                  </a:txBody>
                  <a:tcPr marL="84290" marR="84290" anchor="ctr"/>
                </a:tc>
                <a:tc>
                  <a:txBody>
                    <a:bodyPr/>
                    <a:lstStyle/>
                    <a:p>
                      <a:pPr fontAlgn="ctr"/>
                      <a:r>
                        <a:rPr lang="en-US" dirty="0">
                          <a:effectLst/>
                        </a:rPr>
                        <a:t>1</a:t>
                      </a:r>
                      <a:r>
                        <a:rPr lang="en-IN" dirty="0">
                          <a:effectLst/>
                        </a:rPr>
                        <a:t>8</a:t>
                      </a:r>
                    </a:p>
                  </a:txBody>
                  <a:tcPr marL="84290" marR="84290" anchor="ctr"/>
                </a:tc>
                <a:tc>
                  <a:txBody>
                    <a:bodyPr/>
                    <a:lstStyle/>
                    <a:p>
                      <a:pPr fontAlgn="ctr"/>
                      <a:r>
                        <a:rPr lang="en-IN" b="1" dirty="0">
                          <a:effectLst/>
                        </a:rPr>
                        <a:t>13.33%</a:t>
                      </a:r>
                      <a:endParaRPr lang="en-IN" dirty="0">
                        <a:effectLst/>
                      </a:endParaRPr>
                    </a:p>
                  </a:txBody>
                  <a:tcPr marL="84290" marR="84290" anchor="ctr"/>
                </a:tc>
                <a:extLst>
                  <a:ext uri="{0D108BD9-81ED-4DB2-BD59-A6C34878D82A}">
                    <a16:rowId xmlns:a16="http://schemas.microsoft.com/office/drawing/2014/main" val="843600941"/>
                  </a:ext>
                </a:extLst>
              </a:tr>
            </a:tbl>
          </a:graphicData>
        </a:graphic>
      </p:graphicFrame>
      <p:sp>
        <p:nvSpPr>
          <p:cNvPr id="5" name="Text Placeholder 4">
            <a:extLst>
              <a:ext uri="{FF2B5EF4-FFF2-40B4-BE49-F238E27FC236}">
                <a16:creationId xmlns:a16="http://schemas.microsoft.com/office/drawing/2014/main" id="{6B5E0BF7-87B2-50ED-355B-F7A19CF341F1}"/>
              </a:ext>
            </a:extLst>
          </p:cNvPr>
          <p:cNvSpPr>
            <a:spLocks noGrp="1"/>
          </p:cNvSpPr>
          <p:nvPr>
            <p:ph type="body" sz="quarter" idx="3"/>
          </p:nvPr>
        </p:nvSpPr>
        <p:spPr/>
        <p:txBody>
          <a:bodyPr/>
          <a:lstStyle/>
          <a:p>
            <a:r>
              <a:rPr lang="en-US" dirty="0"/>
              <a:t>Bottom 5 Product-Campaign Combinations (Lowest Engagement)</a:t>
            </a:r>
            <a:endParaRPr lang="en-IN" dirty="0"/>
          </a:p>
        </p:txBody>
      </p:sp>
      <p:graphicFrame>
        <p:nvGraphicFramePr>
          <p:cNvPr id="8" name="Content Placeholder 7">
            <a:extLst>
              <a:ext uri="{FF2B5EF4-FFF2-40B4-BE49-F238E27FC236}">
                <a16:creationId xmlns:a16="http://schemas.microsoft.com/office/drawing/2014/main" id="{BFF6F232-EFA6-4475-829E-6083F2D62FD2}"/>
              </a:ext>
            </a:extLst>
          </p:cNvPr>
          <p:cNvGraphicFramePr>
            <a:graphicFrameLocks noGrp="1"/>
          </p:cNvGraphicFramePr>
          <p:nvPr>
            <p:ph sz="quarter" idx="4"/>
            <p:extLst>
              <p:ext uri="{D42A27DB-BD31-4B8C-83A1-F6EECF244321}">
                <p14:modId xmlns:p14="http://schemas.microsoft.com/office/powerpoint/2010/main" val="296158343"/>
              </p:ext>
            </p:extLst>
          </p:nvPr>
        </p:nvGraphicFramePr>
        <p:xfrm>
          <a:off x="5991225" y="2967038"/>
          <a:ext cx="4754562" cy="2494280"/>
        </p:xfrm>
        <a:graphic>
          <a:graphicData uri="http://schemas.openxmlformats.org/drawingml/2006/table">
            <a:tbl>
              <a:tblPr firstRow="1" bandRow="1">
                <a:tableStyleId>{5C22544A-7EE6-4342-B048-85BDC9FD1C3A}</a:tableStyleId>
              </a:tblPr>
              <a:tblGrid>
                <a:gridCol w="1584854">
                  <a:extLst>
                    <a:ext uri="{9D8B030D-6E8A-4147-A177-3AD203B41FA5}">
                      <a16:colId xmlns:a16="http://schemas.microsoft.com/office/drawing/2014/main" val="395691420"/>
                    </a:ext>
                  </a:extLst>
                </a:gridCol>
                <a:gridCol w="1584854">
                  <a:extLst>
                    <a:ext uri="{9D8B030D-6E8A-4147-A177-3AD203B41FA5}">
                      <a16:colId xmlns:a16="http://schemas.microsoft.com/office/drawing/2014/main" val="3061547065"/>
                    </a:ext>
                  </a:extLst>
                </a:gridCol>
                <a:gridCol w="1584854">
                  <a:extLst>
                    <a:ext uri="{9D8B030D-6E8A-4147-A177-3AD203B41FA5}">
                      <a16:colId xmlns:a16="http://schemas.microsoft.com/office/drawing/2014/main" val="399904992"/>
                    </a:ext>
                  </a:extLst>
                </a:gridCol>
              </a:tblGrid>
              <a:tr h="370840">
                <a:tc>
                  <a:txBody>
                    <a:bodyPr/>
                    <a:lstStyle/>
                    <a:p>
                      <a:pPr fontAlgn="ctr"/>
                      <a:r>
                        <a:rPr lang="en-IN" b="1">
                          <a:effectLst/>
                        </a:rPr>
                        <a:t>Product ID</a:t>
                      </a:r>
                    </a:p>
                  </a:txBody>
                  <a:tcPr marL="83878" marR="83878" anchor="ctr"/>
                </a:tc>
                <a:tc>
                  <a:txBody>
                    <a:bodyPr/>
                    <a:lstStyle/>
                    <a:p>
                      <a:pPr fontAlgn="ctr"/>
                      <a:r>
                        <a:rPr lang="en-IN" b="1">
                          <a:effectLst/>
                        </a:rPr>
                        <a:t>Campaign ID</a:t>
                      </a:r>
                    </a:p>
                  </a:txBody>
                  <a:tcPr marL="83878" marR="83878" anchor="ctr"/>
                </a:tc>
                <a:tc>
                  <a:txBody>
                    <a:bodyPr/>
                    <a:lstStyle/>
                    <a:p>
                      <a:pPr fontAlgn="ctr"/>
                      <a:r>
                        <a:rPr lang="en-IN" b="1">
                          <a:effectLst/>
                        </a:rPr>
                        <a:t>Engagement %</a:t>
                      </a:r>
                    </a:p>
                  </a:txBody>
                  <a:tcPr marL="83878" marR="83878" anchor="ctr"/>
                </a:tc>
                <a:extLst>
                  <a:ext uri="{0D108BD9-81ED-4DB2-BD59-A6C34878D82A}">
                    <a16:rowId xmlns:a16="http://schemas.microsoft.com/office/drawing/2014/main" val="2773814288"/>
                  </a:ext>
                </a:extLst>
              </a:tr>
              <a:tr h="370840">
                <a:tc>
                  <a:txBody>
                    <a:bodyPr/>
                    <a:lstStyle/>
                    <a:p>
                      <a:pPr fontAlgn="ctr"/>
                      <a:r>
                        <a:rPr lang="en-IN">
                          <a:effectLst/>
                        </a:rPr>
                        <a:t>19</a:t>
                      </a:r>
                    </a:p>
                  </a:txBody>
                  <a:tcPr marL="83878" marR="83878" anchor="ctr"/>
                </a:tc>
                <a:tc>
                  <a:txBody>
                    <a:bodyPr/>
                    <a:lstStyle/>
                    <a:p>
                      <a:pPr fontAlgn="ctr"/>
                      <a:r>
                        <a:rPr lang="en-IN">
                          <a:effectLst/>
                        </a:rPr>
                        <a:t>6</a:t>
                      </a:r>
                    </a:p>
                  </a:txBody>
                  <a:tcPr marL="83878" marR="83878" anchor="ctr"/>
                </a:tc>
                <a:tc>
                  <a:txBody>
                    <a:bodyPr/>
                    <a:lstStyle/>
                    <a:p>
                      <a:pPr fontAlgn="ctr"/>
                      <a:r>
                        <a:rPr lang="en-IN" b="1">
                          <a:effectLst/>
                        </a:rPr>
                        <a:t>0.02%</a:t>
                      </a:r>
                      <a:endParaRPr lang="en-IN">
                        <a:effectLst/>
                      </a:endParaRPr>
                    </a:p>
                  </a:txBody>
                  <a:tcPr marL="83878" marR="83878" anchor="ctr"/>
                </a:tc>
                <a:extLst>
                  <a:ext uri="{0D108BD9-81ED-4DB2-BD59-A6C34878D82A}">
                    <a16:rowId xmlns:a16="http://schemas.microsoft.com/office/drawing/2014/main" val="4056245195"/>
                  </a:ext>
                </a:extLst>
              </a:tr>
              <a:tr h="370840">
                <a:tc>
                  <a:txBody>
                    <a:bodyPr/>
                    <a:lstStyle/>
                    <a:p>
                      <a:pPr fontAlgn="ctr"/>
                      <a:r>
                        <a:rPr lang="en-IN">
                          <a:effectLst/>
                        </a:rPr>
                        <a:t>20</a:t>
                      </a:r>
                    </a:p>
                  </a:txBody>
                  <a:tcPr marL="83878" marR="83878" anchor="ctr"/>
                </a:tc>
                <a:tc>
                  <a:txBody>
                    <a:bodyPr/>
                    <a:lstStyle/>
                    <a:p>
                      <a:pPr fontAlgn="ctr"/>
                      <a:r>
                        <a:rPr lang="en-IN" dirty="0">
                          <a:effectLst/>
                        </a:rPr>
                        <a:t>17</a:t>
                      </a:r>
                    </a:p>
                  </a:txBody>
                  <a:tcPr marL="83878" marR="83878" anchor="ctr"/>
                </a:tc>
                <a:tc>
                  <a:txBody>
                    <a:bodyPr/>
                    <a:lstStyle/>
                    <a:p>
                      <a:pPr fontAlgn="ctr"/>
                      <a:r>
                        <a:rPr lang="en-IN" b="1">
                          <a:effectLst/>
                        </a:rPr>
                        <a:t>0.03%</a:t>
                      </a:r>
                      <a:endParaRPr lang="en-IN">
                        <a:effectLst/>
                      </a:endParaRPr>
                    </a:p>
                  </a:txBody>
                  <a:tcPr marL="83878" marR="83878" anchor="ctr"/>
                </a:tc>
                <a:extLst>
                  <a:ext uri="{0D108BD9-81ED-4DB2-BD59-A6C34878D82A}">
                    <a16:rowId xmlns:a16="http://schemas.microsoft.com/office/drawing/2014/main" val="309296780"/>
                  </a:ext>
                </a:extLst>
              </a:tr>
              <a:tr h="370840">
                <a:tc>
                  <a:txBody>
                    <a:bodyPr/>
                    <a:lstStyle/>
                    <a:p>
                      <a:pPr fontAlgn="ctr"/>
                      <a:r>
                        <a:rPr lang="en-IN">
                          <a:effectLst/>
                        </a:rPr>
                        <a:t>6</a:t>
                      </a:r>
                    </a:p>
                  </a:txBody>
                  <a:tcPr marL="83878" marR="83878" anchor="ctr"/>
                </a:tc>
                <a:tc>
                  <a:txBody>
                    <a:bodyPr/>
                    <a:lstStyle/>
                    <a:p>
                      <a:pPr fontAlgn="ctr"/>
                      <a:r>
                        <a:rPr lang="en-IN">
                          <a:effectLst/>
                        </a:rPr>
                        <a:t>4</a:t>
                      </a:r>
                    </a:p>
                  </a:txBody>
                  <a:tcPr marL="83878" marR="83878" anchor="ctr"/>
                </a:tc>
                <a:tc>
                  <a:txBody>
                    <a:bodyPr/>
                    <a:lstStyle/>
                    <a:p>
                      <a:pPr fontAlgn="ctr"/>
                      <a:r>
                        <a:rPr lang="en-IN" b="1">
                          <a:effectLst/>
                        </a:rPr>
                        <a:t>0.03%</a:t>
                      </a:r>
                      <a:endParaRPr lang="en-IN">
                        <a:effectLst/>
                      </a:endParaRPr>
                    </a:p>
                  </a:txBody>
                  <a:tcPr marL="83878" marR="83878" anchor="ctr"/>
                </a:tc>
                <a:extLst>
                  <a:ext uri="{0D108BD9-81ED-4DB2-BD59-A6C34878D82A}">
                    <a16:rowId xmlns:a16="http://schemas.microsoft.com/office/drawing/2014/main" val="3247960276"/>
                  </a:ext>
                </a:extLst>
              </a:tr>
              <a:tr h="370840">
                <a:tc>
                  <a:txBody>
                    <a:bodyPr/>
                    <a:lstStyle/>
                    <a:p>
                      <a:pPr fontAlgn="ctr"/>
                      <a:r>
                        <a:rPr lang="en-IN">
                          <a:effectLst/>
                        </a:rPr>
                        <a:t>3</a:t>
                      </a:r>
                    </a:p>
                  </a:txBody>
                  <a:tcPr marL="83878" marR="83878" anchor="ctr"/>
                </a:tc>
                <a:tc>
                  <a:txBody>
                    <a:bodyPr/>
                    <a:lstStyle/>
                    <a:p>
                      <a:pPr fontAlgn="ctr"/>
                      <a:r>
                        <a:rPr lang="en-IN">
                          <a:effectLst/>
                        </a:rPr>
                        <a:t>18</a:t>
                      </a:r>
                    </a:p>
                  </a:txBody>
                  <a:tcPr marL="83878" marR="83878" anchor="ctr"/>
                </a:tc>
                <a:tc>
                  <a:txBody>
                    <a:bodyPr/>
                    <a:lstStyle/>
                    <a:p>
                      <a:pPr fontAlgn="ctr"/>
                      <a:r>
                        <a:rPr lang="en-IN" b="1">
                          <a:effectLst/>
                        </a:rPr>
                        <a:t>0.03%</a:t>
                      </a:r>
                      <a:endParaRPr lang="en-IN">
                        <a:effectLst/>
                      </a:endParaRPr>
                    </a:p>
                  </a:txBody>
                  <a:tcPr marL="83878" marR="83878" anchor="ctr"/>
                </a:tc>
                <a:extLst>
                  <a:ext uri="{0D108BD9-81ED-4DB2-BD59-A6C34878D82A}">
                    <a16:rowId xmlns:a16="http://schemas.microsoft.com/office/drawing/2014/main" val="2379676069"/>
                  </a:ext>
                </a:extLst>
              </a:tr>
              <a:tr h="370840">
                <a:tc>
                  <a:txBody>
                    <a:bodyPr/>
                    <a:lstStyle/>
                    <a:p>
                      <a:pPr fontAlgn="ctr"/>
                      <a:r>
                        <a:rPr lang="en-IN">
                          <a:effectLst/>
                        </a:rPr>
                        <a:t>15</a:t>
                      </a:r>
                    </a:p>
                  </a:txBody>
                  <a:tcPr marL="83878" marR="83878" anchor="ctr"/>
                </a:tc>
                <a:tc>
                  <a:txBody>
                    <a:bodyPr/>
                    <a:lstStyle/>
                    <a:p>
                      <a:pPr fontAlgn="ctr"/>
                      <a:r>
                        <a:rPr lang="en-IN">
                          <a:effectLst/>
                        </a:rPr>
                        <a:t>1</a:t>
                      </a:r>
                    </a:p>
                  </a:txBody>
                  <a:tcPr marL="83878" marR="83878" anchor="ctr"/>
                </a:tc>
                <a:tc>
                  <a:txBody>
                    <a:bodyPr/>
                    <a:lstStyle/>
                    <a:p>
                      <a:pPr fontAlgn="ctr"/>
                      <a:r>
                        <a:rPr lang="en-IN" b="1" dirty="0">
                          <a:effectLst/>
                        </a:rPr>
                        <a:t>0.06%</a:t>
                      </a:r>
                      <a:endParaRPr lang="en-IN" dirty="0">
                        <a:effectLst/>
                      </a:endParaRPr>
                    </a:p>
                  </a:txBody>
                  <a:tcPr marL="83878" marR="83878" anchor="ctr"/>
                </a:tc>
                <a:extLst>
                  <a:ext uri="{0D108BD9-81ED-4DB2-BD59-A6C34878D82A}">
                    <a16:rowId xmlns:a16="http://schemas.microsoft.com/office/drawing/2014/main" val="2148805445"/>
                  </a:ext>
                </a:extLst>
              </a:tr>
            </a:tbl>
          </a:graphicData>
        </a:graphic>
      </p:graphicFrame>
      <p:sp>
        <p:nvSpPr>
          <p:cNvPr id="10" name="TextBox 9">
            <a:extLst>
              <a:ext uri="{FF2B5EF4-FFF2-40B4-BE49-F238E27FC236}">
                <a16:creationId xmlns:a16="http://schemas.microsoft.com/office/drawing/2014/main" id="{480C1B12-766D-150F-6F8C-D3C4A3E28AC3}"/>
              </a:ext>
            </a:extLst>
          </p:cNvPr>
          <p:cNvSpPr txBox="1"/>
          <p:nvPr/>
        </p:nvSpPr>
        <p:spPr>
          <a:xfrm>
            <a:off x="836613" y="5626453"/>
            <a:ext cx="10518774" cy="646331"/>
          </a:xfrm>
          <a:prstGeom prst="rect">
            <a:avLst/>
          </a:prstGeom>
          <a:noFill/>
        </p:spPr>
        <p:txBody>
          <a:bodyPr wrap="square" rtlCol="0">
            <a:spAutoFit/>
          </a:bodyPr>
          <a:lstStyle/>
          <a:p>
            <a:r>
              <a:rPr lang="en-US" dirty="0"/>
              <a:t>Insights: High-engagement campaigns may serve as benchmarks to optimize underperforming ones by analyzing content type, timing, audience, and platform strategy. (Total Product IDs - 20)</a:t>
            </a:r>
            <a:endParaRPr lang="en-IN" dirty="0"/>
          </a:p>
        </p:txBody>
      </p:sp>
    </p:spTree>
    <p:extLst>
      <p:ext uri="{BB962C8B-B14F-4D97-AF65-F5344CB8AC3E}">
        <p14:creationId xmlns:p14="http://schemas.microsoft.com/office/powerpoint/2010/main" val="520703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54010-928B-1D7F-B705-28A7F03F2FBD}"/>
              </a:ext>
            </a:extLst>
          </p:cNvPr>
          <p:cNvSpPr>
            <a:spLocks noGrp="1"/>
          </p:cNvSpPr>
          <p:nvPr>
            <p:ph type="title"/>
          </p:nvPr>
        </p:nvSpPr>
        <p:spPr/>
        <p:txBody>
          <a:bodyPr/>
          <a:lstStyle/>
          <a:p>
            <a:r>
              <a:rPr lang="en-US" dirty="0"/>
              <a:t>At what stage customers are dropping off in their journey?</a:t>
            </a:r>
            <a:endParaRPr lang="en-IN" dirty="0"/>
          </a:p>
        </p:txBody>
      </p:sp>
    </p:spTree>
    <p:extLst>
      <p:ext uri="{BB962C8B-B14F-4D97-AF65-F5344CB8AC3E}">
        <p14:creationId xmlns:p14="http://schemas.microsoft.com/office/powerpoint/2010/main" val="372996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EAAE-6625-3C43-6D6F-40F86716022F}"/>
              </a:ext>
            </a:extLst>
          </p:cNvPr>
          <p:cNvSpPr>
            <a:spLocks noGrp="1"/>
          </p:cNvSpPr>
          <p:nvPr>
            <p:ph type="title"/>
          </p:nvPr>
        </p:nvSpPr>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Observation - A significant number of customers are abandoning their purchases at the checkout stage, even after adding products to their cart. (Total - 14)</a:t>
            </a:r>
          </a:p>
        </p:txBody>
      </p:sp>
      <p:graphicFrame>
        <p:nvGraphicFramePr>
          <p:cNvPr id="5" name="Content Placeholder 4">
            <a:extLst>
              <a:ext uri="{FF2B5EF4-FFF2-40B4-BE49-F238E27FC236}">
                <a16:creationId xmlns:a16="http://schemas.microsoft.com/office/drawing/2014/main" id="{13381156-75A7-8F96-CE3D-28BD884A9E10}"/>
              </a:ext>
            </a:extLst>
          </p:cNvPr>
          <p:cNvGraphicFramePr>
            <a:graphicFrameLocks noGrp="1"/>
          </p:cNvGraphicFramePr>
          <p:nvPr>
            <p:ph idx="1"/>
            <p:extLst>
              <p:ext uri="{D42A27DB-BD31-4B8C-83A1-F6EECF244321}">
                <p14:modId xmlns:p14="http://schemas.microsoft.com/office/powerpoint/2010/main" val="3423728607"/>
              </p:ext>
            </p:extLst>
          </p:nvPr>
        </p:nvGraphicFramePr>
        <p:xfrm>
          <a:off x="5715000" y="822325"/>
          <a:ext cx="5678488" cy="5562600"/>
        </p:xfrm>
        <a:graphic>
          <a:graphicData uri="http://schemas.openxmlformats.org/drawingml/2006/table">
            <a:tbl>
              <a:tblPr firstRow="1" bandRow="1">
                <a:tableStyleId>{5C22544A-7EE6-4342-B048-85BDC9FD1C3A}</a:tableStyleId>
              </a:tblPr>
              <a:tblGrid>
                <a:gridCol w="2839244">
                  <a:extLst>
                    <a:ext uri="{9D8B030D-6E8A-4147-A177-3AD203B41FA5}">
                      <a16:colId xmlns:a16="http://schemas.microsoft.com/office/drawing/2014/main" val="3144893748"/>
                    </a:ext>
                  </a:extLst>
                </a:gridCol>
                <a:gridCol w="2839244">
                  <a:extLst>
                    <a:ext uri="{9D8B030D-6E8A-4147-A177-3AD203B41FA5}">
                      <a16:colId xmlns:a16="http://schemas.microsoft.com/office/drawing/2014/main" val="3573072194"/>
                    </a:ext>
                  </a:extLst>
                </a:gridCol>
              </a:tblGrid>
              <a:tr h="370840">
                <a:tc>
                  <a:txBody>
                    <a:bodyPr/>
                    <a:lstStyle/>
                    <a:p>
                      <a:r>
                        <a:rPr lang="en-IN" dirty="0"/>
                        <a:t>Customer ID</a:t>
                      </a:r>
                    </a:p>
                  </a:txBody>
                  <a:tcPr marL="84126" marR="84126" anchor="ctr"/>
                </a:tc>
                <a:tc>
                  <a:txBody>
                    <a:bodyPr/>
                    <a:lstStyle/>
                    <a:p>
                      <a:r>
                        <a:rPr lang="en-IN"/>
                        <a:t>Product ID</a:t>
                      </a:r>
                    </a:p>
                  </a:txBody>
                  <a:tcPr marL="84126" marR="84126" anchor="ctr"/>
                </a:tc>
                <a:extLst>
                  <a:ext uri="{0D108BD9-81ED-4DB2-BD59-A6C34878D82A}">
                    <a16:rowId xmlns:a16="http://schemas.microsoft.com/office/drawing/2014/main" val="3418275104"/>
                  </a:ext>
                </a:extLst>
              </a:tr>
              <a:tr h="370840">
                <a:tc>
                  <a:txBody>
                    <a:bodyPr/>
                    <a:lstStyle/>
                    <a:p>
                      <a:r>
                        <a:rPr lang="en-IN"/>
                        <a:t>64</a:t>
                      </a:r>
                    </a:p>
                  </a:txBody>
                  <a:tcPr marL="84126" marR="84126" anchor="ctr"/>
                </a:tc>
                <a:tc>
                  <a:txBody>
                    <a:bodyPr/>
                    <a:lstStyle/>
                    <a:p>
                      <a:r>
                        <a:rPr lang="en-IN"/>
                        <a:t>18</a:t>
                      </a:r>
                    </a:p>
                  </a:txBody>
                  <a:tcPr marL="84126" marR="84126" anchor="ctr"/>
                </a:tc>
                <a:extLst>
                  <a:ext uri="{0D108BD9-81ED-4DB2-BD59-A6C34878D82A}">
                    <a16:rowId xmlns:a16="http://schemas.microsoft.com/office/drawing/2014/main" val="1592952040"/>
                  </a:ext>
                </a:extLst>
              </a:tr>
              <a:tr h="370840">
                <a:tc>
                  <a:txBody>
                    <a:bodyPr/>
                    <a:lstStyle/>
                    <a:p>
                      <a:r>
                        <a:rPr lang="en-IN"/>
                        <a:t>94</a:t>
                      </a:r>
                    </a:p>
                  </a:txBody>
                  <a:tcPr marL="84126" marR="84126" anchor="ctr"/>
                </a:tc>
                <a:tc>
                  <a:txBody>
                    <a:bodyPr/>
                    <a:lstStyle/>
                    <a:p>
                      <a:r>
                        <a:rPr lang="en-IN"/>
                        <a:t>11</a:t>
                      </a:r>
                    </a:p>
                  </a:txBody>
                  <a:tcPr marL="84126" marR="84126" anchor="ctr"/>
                </a:tc>
                <a:extLst>
                  <a:ext uri="{0D108BD9-81ED-4DB2-BD59-A6C34878D82A}">
                    <a16:rowId xmlns:a16="http://schemas.microsoft.com/office/drawing/2014/main" val="891662271"/>
                  </a:ext>
                </a:extLst>
              </a:tr>
              <a:tr h="370840">
                <a:tc>
                  <a:txBody>
                    <a:bodyPr/>
                    <a:lstStyle/>
                    <a:p>
                      <a:r>
                        <a:rPr lang="en-IN"/>
                        <a:t>33</a:t>
                      </a:r>
                    </a:p>
                  </a:txBody>
                  <a:tcPr marL="84126" marR="84126" anchor="ctr"/>
                </a:tc>
                <a:tc>
                  <a:txBody>
                    <a:bodyPr/>
                    <a:lstStyle/>
                    <a:p>
                      <a:r>
                        <a:rPr lang="en-IN"/>
                        <a:t>18</a:t>
                      </a:r>
                    </a:p>
                  </a:txBody>
                  <a:tcPr marL="84126" marR="84126" anchor="ctr"/>
                </a:tc>
                <a:extLst>
                  <a:ext uri="{0D108BD9-81ED-4DB2-BD59-A6C34878D82A}">
                    <a16:rowId xmlns:a16="http://schemas.microsoft.com/office/drawing/2014/main" val="4039091731"/>
                  </a:ext>
                </a:extLst>
              </a:tr>
              <a:tr h="370840">
                <a:tc>
                  <a:txBody>
                    <a:bodyPr/>
                    <a:lstStyle/>
                    <a:p>
                      <a:r>
                        <a:rPr lang="en-IN"/>
                        <a:t>23</a:t>
                      </a:r>
                    </a:p>
                  </a:txBody>
                  <a:tcPr marL="84126" marR="84126" anchor="ctr"/>
                </a:tc>
                <a:tc>
                  <a:txBody>
                    <a:bodyPr/>
                    <a:lstStyle/>
                    <a:p>
                      <a:r>
                        <a:rPr lang="en-IN"/>
                        <a:t>12</a:t>
                      </a:r>
                    </a:p>
                  </a:txBody>
                  <a:tcPr marL="84126" marR="84126" anchor="ctr"/>
                </a:tc>
                <a:extLst>
                  <a:ext uri="{0D108BD9-81ED-4DB2-BD59-A6C34878D82A}">
                    <a16:rowId xmlns:a16="http://schemas.microsoft.com/office/drawing/2014/main" val="734664272"/>
                  </a:ext>
                </a:extLst>
              </a:tr>
              <a:tr h="370840">
                <a:tc>
                  <a:txBody>
                    <a:bodyPr/>
                    <a:lstStyle/>
                    <a:p>
                      <a:r>
                        <a:rPr lang="en-IN"/>
                        <a:t>58</a:t>
                      </a:r>
                    </a:p>
                  </a:txBody>
                  <a:tcPr marL="84126" marR="84126" anchor="ctr"/>
                </a:tc>
                <a:tc>
                  <a:txBody>
                    <a:bodyPr/>
                    <a:lstStyle/>
                    <a:p>
                      <a:r>
                        <a:rPr lang="en-IN"/>
                        <a:t>20</a:t>
                      </a:r>
                    </a:p>
                  </a:txBody>
                  <a:tcPr marL="84126" marR="84126" anchor="ctr"/>
                </a:tc>
                <a:extLst>
                  <a:ext uri="{0D108BD9-81ED-4DB2-BD59-A6C34878D82A}">
                    <a16:rowId xmlns:a16="http://schemas.microsoft.com/office/drawing/2014/main" val="1405422643"/>
                  </a:ext>
                </a:extLst>
              </a:tr>
              <a:tr h="370840">
                <a:tc>
                  <a:txBody>
                    <a:bodyPr/>
                    <a:lstStyle/>
                    <a:p>
                      <a:r>
                        <a:rPr lang="en-IN"/>
                        <a:t>77</a:t>
                      </a:r>
                    </a:p>
                  </a:txBody>
                  <a:tcPr marL="84126" marR="84126" anchor="ctr"/>
                </a:tc>
                <a:tc>
                  <a:txBody>
                    <a:bodyPr/>
                    <a:lstStyle/>
                    <a:p>
                      <a:r>
                        <a:rPr lang="en-IN"/>
                        <a:t>6</a:t>
                      </a:r>
                    </a:p>
                  </a:txBody>
                  <a:tcPr marL="84126" marR="84126" anchor="ctr"/>
                </a:tc>
                <a:extLst>
                  <a:ext uri="{0D108BD9-81ED-4DB2-BD59-A6C34878D82A}">
                    <a16:rowId xmlns:a16="http://schemas.microsoft.com/office/drawing/2014/main" val="3717064393"/>
                  </a:ext>
                </a:extLst>
              </a:tr>
              <a:tr h="370840">
                <a:tc>
                  <a:txBody>
                    <a:bodyPr/>
                    <a:lstStyle/>
                    <a:p>
                      <a:r>
                        <a:rPr lang="en-IN"/>
                        <a:t>67</a:t>
                      </a:r>
                    </a:p>
                  </a:txBody>
                  <a:tcPr marL="84126" marR="84126" anchor="ctr"/>
                </a:tc>
                <a:tc>
                  <a:txBody>
                    <a:bodyPr/>
                    <a:lstStyle/>
                    <a:p>
                      <a:r>
                        <a:rPr lang="en-IN"/>
                        <a:t>11</a:t>
                      </a:r>
                    </a:p>
                  </a:txBody>
                  <a:tcPr marL="84126" marR="84126" anchor="ctr"/>
                </a:tc>
                <a:extLst>
                  <a:ext uri="{0D108BD9-81ED-4DB2-BD59-A6C34878D82A}">
                    <a16:rowId xmlns:a16="http://schemas.microsoft.com/office/drawing/2014/main" val="3739835110"/>
                  </a:ext>
                </a:extLst>
              </a:tr>
              <a:tr h="370840">
                <a:tc>
                  <a:txBody>
                    <a:bodyPr/>
                    <a:lstStyle/>
                    <a:p>
                      <a:r>
                        <a:rPr lang="en-IN"/>
                        <a:t>38</a:t>
                      </a:r>
                    </a:p>
                  </a:txBody>
                  <a:tcPr marL="84126" marR="84126" anchor="ctr"/>
                </a:tc>
                <a:tc>
                  <a:txBody>
                    <a:bodyPr/>
                    <a:lstStyle/>
                    <a:p>
                      <a:r>
                        <a:rPr lang="en-IN"/>
                        <a:t>17</a:t>
                      </a:r>
                    </a:p>
                  </a:txBody>
                  <a:tcPr marL="84126" marR="84126" anchor="ctr"/>
                </a:tc>
                <a:extLst>
                  <a:ext uri="{0D108BD9-81ED-4DB2-BD59-A6C34878D82A}">
                    <a16:rowId xmlns:a16="http://schemas.microsoft.com/office/drawing/2014/main" val="2948434875"/>
                  </a:ext>
                </a:extLst>
              </a:tr>
              <a:tr h="370840">
                <a:tc>
                  <a:txBody>
                    <a:bodyPr/>
                    <a:lstStyle/>
                    <a:p>
                      <a:r>
                        <a:rPr lang="en-IN"/>
                        <a:t>30</a:t>
                      </a:r>
                    </a:p>
                  </a:txBody>
                  <a:tcPr marL="84126" marR="84126" anchor="ctr"/>
                </a:tc>
                <a:tc>
                  <a:txBody>
                    <a:bodyPr/>
                    <a:lstStyle/>
                    <a:p>
                      <a:r>
                        <a:rPr lang="en-IN"/>
                        <a:t>20</a:t>
                      </a:r>
                    </a:p>
                  </a:txBody>
                  <a:tcPr marL="84126" marR="84126" anchor="ctr"/>
                </a:tc>
                <a:extLst>
                  <a:ext uri="{0D108BD9-81ED-4DB2-BD59-A6C34878D82A}">
                    <a16:rowId xmlns:a16="http://schemas.microsoft.com/office/drawing/2014/main" val="533388830"/>
                  </a:ext>
                </a:extLst>
              </a:tr>
              <a:tr h="370840">
                <a:tc>
                  <a:txBody>
                    <a:bodyPr/>
                    <a:lstStyle/>
                    <a:p>
                      <a:r>
                        <a:rPr lang="en-IN" dirty="0"/>
                        <a:t>15</a:t>
                      </a:r>
                    </a:p>
                  </a:txBody>
                  <a:tcPr marL="84126" marR="84126" anchor="ctr"/>
                </a:tc>
                <a:tc>
                  <a:txBody>
                    <a:bodyPr/>
                    <a:lstStyle/>
                    <a:p>
                      <a:r>
                        <a:rPr lang="en-IN" dirty="0"/>
                        <a:t>9</a:t>
                      </a:r>
                    </a:p>
                  </a:txBody>
                  <a:tcPr marL="84126" marR="84126" anchor="ctr"/>
                </a:tc>
                <a:extLst>
                  <a:ext uri="{0D108BD9-81ED-4DB2-BD59-A6C34878D82A}">
                    <a16:rowId xmlns:a16="http://schemas.microsoft.com/office/drawing/2014/main" val="3984309491"/>
                  </a:ext>
                </a:extLst>
              </a:tr>
              <a:tr h="370840">
                <a:tc>
                  <a:txBody>
                    <a:bodyPr/>
                    <a:lstStyle/>
                    <a:p>
                      <a:r>
                        <a:rPr lang="en-IN"/>
                        <a:t>9</a:t>
                      </a:r>
                    </a:p>
                  </a:txBody>
                  <a:tcPr marL="84126" marR="84126" anchor="ctr"/>
                </a:tc>
                <a:tc>
                  <a:txBody>
                    <a:bodyPr/>
                    <a:lstStyle/>
                    <a:p>
                      <a:r>
                        <a:rPr lang="en-IN"/>
                        <a:t>11</a:t>
                      </a:r>
                    </a:p>
                  </a:txBody>
                  <a:tcPr marL="84126" marR="84126" anchor="ctr"/>
                </a:tc>
                <a:extLst>
                  <a:ext uri="{0D108BD9-81ED-4DB2-BD59-A6C34878D82A}">
                    <a16:rowId xmlns:a16="http://schemas.microsoft.com/office/drawing/2014/main" val="853851499"/>
                  </a:ext>
                </a:extLst>
              </a:tr>
              <a:tr h="370840">
                <a:tc>
                  <a:txBody>
                    <a:bodyPr/>
                    <a:lstStyle/>
                    <a:p>
                      <a:r>
                        <a:rPr lang="en-IN"/>
                        <a:t>1</a:t>
                      </a:r>
                    </a:p>
                  </a:txBody>
                  <a:tcPr marL="84126" marR="84126" anchor="ctr"/>
                </a:tc>
                <a:tc>
                  <a:txBody>
                    <a:bodyPr/>
                    <a:lstStyle/>
                    <a:p>
                      <a:r>
                        <a:rPr lang="en-IN"/>
                        <a:t>7</a:t>
                      </a:r>
                    </a:p>
                  </a:txBody>
                  <a:tcPr marL="84126" marR="84126" anchor="ctr"/>
                </a:tc>
                <a:extLst>
                  <a:ext uri="{0D108BD9-81ED-4DB2-BD59-A6C34878D82A}">
                    <a16:rowId xmlns:a16="http://schemas.microsoft.com/office/drawing/2014/main" val="164491518"/>
                  </a:ext>
                </a:extLst>
              </a:tr>
              <a:tr h="370840">
                <a:tc>
                  <a:txBody>
                    <a:bodyPr/>
                    <a:lstStyle/>
                    <a:p>
                      <a:r>
                        <a:rPr lang="en-IN"/>
                        <a:t>40</a:t>
                      </a:r>
                    </a:p>
                  </a:txBody>
                  <a:tcPr marL="84126" marR="84126" anchor="ctr"/>
                </a:tc>
                <a:tc>
                  <a:txBody>
                    <a:bodyPr/>
                    <a:lstStyle/>
                    <a:p>
                      <a:r>
                        <a:rPr lang="en-IN"/>
                        <a:t>20</a:t>
                      </a:r>
                    </a:p>
                  </a:txBody>
                  <a:tcPr marL="84126" marR="84126" anchor="ctr"/>
                </a:tc>
                <a:extLst>
                  <a:ext uri="{0D108BD9-81ED-4DB2-BD59-A6C34878D82A}">
                    <a16:rowId xmlns:a16="http://schemas.microsoft.com/office/drawing/2014/main" val="258740528"/>
                  </a:ext>
                </a:extLst>
              </a:tr>
              <a:tr h="370840">
                <a:tc>
                  <a:txBody>
                    <a:bodyPr/>
                    <a:lstStyle/>
                    <a:p>
                      <a:r>
                        <a:rPr lang="en-IN" dirty="0"/>
                        <a:t>43</a:t>
                      </a:r>
                    </a:p>
                  </a:txBody>
                  <a:tcPr marL="84126" marR="84126" anchor="ctr"/>
                </a:tc>
                <a:tc>
                  <a:txBody>
                    <a:bodyPr/>
                    <a:lstStyle/>
                    <a:p>
                      <a:r>
                        <a:rPr lang="en-IN" dirty="0"/>
                        <a:t>8</a:t>
                      </a:r>
                    </a:p>
                  </a:txBody>
                  <a:tcPr marL="84126" marR="84126" anchor="ctr"/>
                </a:tc>
                <a:extLst>
                  <a:ext uri="{0D108BD9-81ED-4DB2-BD59-A6C34878D82A}">
                    <a16:rowId xmlns:a16="http://schemas.microsoft.com/office/drawing/2014/main" val="790959655"/>
                  </a:ext>
                </a:extLst>
              </a:tr>
            </a:tbl>
          </a:graphicData>
        </a:graphic>
      </p:graphicFrame>
      <p:sp>
        <p:nvSpPr>
          <p:cNvPr id="4" name="Text Placeholder 3">
            <a:extLst>
              <a:ext uri="{FF2B5EF4-FFF2-40B4-BE49-F238E27FC236}">
                <a16:creationId xmlns:a16="http://schemas.microsoft.com/office/drawing/2014/main" id="{310D1CF1-9097-3383-0C2D-ED43698FBF48}"/>
              </a:ext>
            </a:extLst>
          </p:cNvPr>
          <p:cNvSpPr>
            <a:spLocks noGrp="1"/>
          </p:cNvSpPr>
          <p:nvPr>
            <p:ph type="body" sz="half" idx="2"/>
          </p:nvPr>
        </p:nvSpPr>
        <p:spPr>
          <a:xfrm>
            <a:off x="1024128" y="2277170"/>
            <a:ext cx="4389120" cy="3762294"/>
          </a:xfrm>
        </p:spPr>
        <p:txBody>
          <a:bodyPr>
            <a:normAutofit/>
          </a:bodyPr>
          <a:lstStyle/>
          <a:p>
            <a:pPr>
              <a:buNone/>
            </a:pPr>
            <a:r>
              <a:rPr lang="en-US" b="1" dirty="0"/>
              <a:t>Proposed Solutions to Boost Conversions</a:t>
            </a:r>
          </a:p>
          <a:p>
            <a:pPr>
              <a:buFont typeface="+mj-lt"/>
              <a:buAutoNum type="arabicPeriod"/>
            </a:pPr>
            <a:r>
              <a:rPr lang="en-US" b="1" dirty="0"/>
              <a:t>Real-time Checkout Discount Pop-up</a:t>
            </a:r>
            <a:endParaRPr lang="en-US" dirty="0"/>
          </a:p>
          <a:p>
            <a:pPr marL="742950" lvl="1" indent="-285750">
              <a:buFont typeface="+mj-lt"/>
              <a:buAutoNum type="arabicPeriod"/>
            </a:pPr>
            <a:r>
              <a:rPr lang="en-US" dirty="0"/>
              <a:t>Surprise discount at checkout to encourage completion.</a:t>
            </a:r>
          </a:p>
          <a:p>
            <a:pPr marL="742950" lvl="1" indent="-285750">
              <a:buFont typeface="+mj-lt"/>
              <a:buAutoNum type="arabicPeriod"/>
            </a:pPr>
            <a:r>
              <a:rPr lang="en-US" dirty="0"/>
              <a:t>Add a </a:t>
            </a:r>
            <a:r>
              <a:rPr lang="en-US" b="1" dirty="0"/>
              <a:t>limited-time offer</a:t>
            </a:r>
            <a:r>
              <a:rPr lang="en-US" dirty="0"/>
              <a:t> to create urgency.</a:t>
            </a:r>
          </a:p>
          <a:p>
            <a:pPr>
              <a:buFont typeface="+mj-lt"/>
              <a:buAutoNum type="arabicPeriod"/>
            </a:pPr>
            <a:r>
              <a:rPr lang="en-US" b="1" dirty="0"/>
              <a:t>Follow-up Discount Email</a:t>
            </a:r>
            <a:endParaRPr lang="en-US" dirty="0"/>
          </a:p>
          <a:p>
            <a:pPr marL="742950" lvl="1" indent="-285750">
              <a:buFont typeface="+mj-lt"/>
              <a:buAutoNum type="arabicPeriod"/>
            </a:pPr>
            <a:r>
              <a:rPr lang="en-US" dirty="0"/>
              <a:t>Send personalized discount coupons to customers who abandoned their cart.</a:t>
            </a:r>
          </a:p>
          <a:p>
            <a:pPr marL="742950" lvl="1" indent="-285750">
              <a:buFont typeface="+mj-lt"/>
              <a:buAutoNum type="arabicPeriod"/>
            </a:pPr>
            <a:r>
              <a:rPr lang="en-US" dirty="0"/>
              <a:t>Set an </a:t>
            </a:r>
            <a:r>
              <a:rPr lang="en-US" b="1" dirty="0"/>
              <a:t>expiry date</a:t>
            </a:r>
            <a:r>
              <a:rPr lang="en-US" dirty="0"/>
              <a:t> to prompt faster action.</a:t>
            </a:r>
          </a:p>
          <a:p>
            <a:pPr>
              <a:buFont typeface="+mj-lt"/>
              <a:buAutoNum type="arabicPeriod"/>
            </a:pPr>
            <a:r>
              <a:rPr lang="en-US" b="1" dirty="0"/>
              <a:t> Product-Specific Promotions</a:t>
            </a:r>
            <a:endParaRPr lang="en-US" dirty="0"/>
          </a:p>
          <a:p>
            <a:pPr marL="742950" lvl="1" indent="-285750">
              <a:buFont typeface="+mj-lt"/>
              <a:buAutoNum type="arabicPeriod"/>
            </a:pPr>
            <a:r>
              <a:rPr lang="en-US" dirty="0"/>
              <a:t>Focus on high-interest products (e.g., Product IDs</a:t>
            </a:r>
            <a:r>
              <a:rPr lang="en-US"/>
              <a:t>: </a:t>
            </a:r>
            <a:r>
              <a:rPr lang="en-US" b="1"/>
              <a:t>18(2), 11(3), 20(3)</a:t>
            </a:r>
            <a:r>
              <a:rPr lang="en-US"/>
              <a:t>).</a:t>
            </a:r>
            <a:endParaRPr lang="en-US" dirty="0"/>
          </a:p>
          <a:p>
            <a:pPr marL="742950" lvl="1" indent="-285750">
              <a:buFont typeface="+mj-lt"/>
              <a:buAutoNum type="arabicPeriod"/>
            </a:pPr>
            <a:r>
              <a:rPr lang="en-US" dirty="0"/>
              <a:t>Offer </a:t>
            </a:r>
            <a:r>
              <a:rPr lang="en-US" b="1" dirty="0"/>
              <a:t>special deals</a:t>
            </a:r>
            <a:r>
              <a:rPr lang="en-US" dirty="0"/>
              <a:t> on these items to drive conversions.</a:t>
            </a:r>
          </a:p>
          <a:p>
            <a:endParaRPr lang="en-IN" dirty="0"/>
          </a:p>
        </p:txBody>
      </p:sp>
      <p:sp>
        <p:nvSpPr>
          <p:cNvPr id="6" name="TextBox 5">
            <a:extLst>
              <a:ext uri="{FF2B5EF4-FFF2-40B4-BE49-F238E27FC236}">
                <a16:creationId xmlns:a16="http://schemas.microsoft.com/office/drawing/2014/main" id="{EA4BB585-306C-DD34-2A1F-6FFF911D1535}"/>
              </a:ext>
            </a:extLst>
          </p:cNvPr>
          <p:cNvSpPr txBox="1"/>
          <p:nvPr/>
        </p:nvSpPr>
        <p:spPr>
          <a:xfrm>
            <a:off x="5183188" y="285135"/>
            <a:ext cx="6169024" cy="369332"/>
          </a:xfrm>
          <a:prstGeom prst="rect">
            <a:avLst/>
          </a:prstGeom>
          <a:noFill/>
        </p:spPr>
        <p:txBody>
          <a:bodyPr wrap="square" rtlCol="0">
            <a:spAutoFit/>
          </a:bodyPr>
          <a:lstStyle/>
          <a:p>
            <a:r>
              <a:rPr lang="en-US"/>
              <a:t>Customers who abandoned their cart at checkout:</a:t>
            </a:r>
            <a:endParaRPr lang="en-IN" dirty="0"/>
          </a:p>
        </p:txBody>
      </p:sp>
    </p:spTree>
    <p:extLst>
      <p:ext uri="{BB962C8B-B14F-4D97-AF65-F5344CB8AC3E}">
        <p14:creationId xmlns:p14="http://schemas.microsoft.com/office/powerpoint/2010/main" val="2511499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0E0D2-0035-5B6C-3407-7C4BD74EBAAA}"/>
              </a:ext>
            </a:extLst>
          </p:cNvPr>
          <p:cNvSpPr>
            <a:spLocks noGrp="1"/>
          </p:cNvSpPr>
          <p:nvPr>
            <p:ph type="title"/>
          </p:nvPr>
        </p:nvSpPr>
        <p:spPr/>
        <p:txBody>
          <a:bodyPr/>
          <a:lstStyle/>
          <a:p>
            <a:r>
              <a:rPr lang="en-US" dirty="0"/>
              <a:t>How do customer reviews impact the purchasing behavior?</a:t>
            </a:r>
            <a:endParaRPr lang="en-IN" dirty="0"/>
          </a:p>
        </p:txBody>
      </p:sp>
    </p:spTree>
    <p:extLst>
      <p:ext uri="{BB962C8B-B14F-4D97-AF65-F5344CB8AC3E}">
        <p14:creationId xmlns:p14="http://schemas.microsoft.com/office/powerpoint/2010/main" val="841770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90BF-F7CB-E12D-369C-E3A184B891F7}"/>
              </a:ext>
            </a:extLst>
          </p:cNvPr>
          <p:cNvSpPr>
            <a:spLocks noGrp="1"/>
          </p:cNvSpPr>
          <p:nvPr>
            <p:ph type="title"/>
          </p:nvPr>
        </p:nvSpPr>
        <p:spPr/>
        <p:txBody>
          <a:bodyPr/>
          <a:lstStyle/>
          <a:p>
            <a:r>
              <a:rPr lang="en-US" dirty="0"/>
              <a:t>Analysis &amp; Recommendations: Impact of Reviews on Customer Purchase Behavior</a:t>
            </a:r>
            <a:endParaRPr lang="en-IN" dirty="0"/>
          </a:p>
        </p:txBody>
      </p:sp>
    </p:spTree>
    <p:extLst>
      <p:ext uri="{BB962C8B-B14F-4D97-AF65-F5344CB8AC3E}">
        <p14:creationId xmlns:p14="http://schemas.microsoft.com/office/powerpoint/2010/main" val="2201990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181</TotalTime>
  <Words>2119</Words>
  <Application>Microsoft Office PowerPoint</Application>
  <PresentationFormat>Widescreen</PresentationFormat>
  <Paragraphs>515</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Unicode MS</vt:lpstr>
      <vt:lpstr>Calibri</vt:lpstr>
      <vt:lpstr>system-ui</vt:lpstr>
      <vt:lpstr>Tw Cen MT</vt:lpstr>
      <vt:lpstr>Tw Cen MT Condensed</vt:lpstr>
      <vt:lpstr>Wingdings 3</vt:lpstr>
      <vt:lpstr>Integral</vt:lpstr>
      <vt:lpstr>Customer Behavior Analysis</vt:lpstr>
      <vt:lpstr>Table Of Contents</vt:lpstr>
      <vt:lpstr>Introduction</vt:lpstr>
      <vt:lpstr>Data Analysis To Improve Marketing Strategy</vt:lpstr>
      <vt:lpstr>What Factors are influencing customer engagement? </vt:lpstr>
      <vt:lpstr>At what stage customers are dropping off in their journey?</vt:lpstr>
      <vt:lpstr>Observation - A significant number of customers are abandoning their purchases at the checkout stage, even after adding products to their cart. (Total - 14)</vt:lpstr>
      <vt:lpstr>How do customer reviews impact the purchasing behavior?</vt:lpstr>
      <vt:lpstr>Analysis &amp; Recommendations: Impact of Reviews on Customer Purchase Behavior</vt:lpstr>
      <vt:lpstr>1. Low-Rated Products (Avg Rating ≤ 3.5)</vt:lpstr>
      <vt:lpstr>2. Moderate-Rated Products (Avg Rating: 3.5 - 4)</vt:lpstr>
      <vt:lpstr>3. High-Rated Products (Avg Rating &gt; 4)</vt:lpstr>
      <vt:lpstr>4. Customers Who Rated Below 3</vt:lpstr>
      <vt:lpstr>Customer ID &amp; Review ID Table</vt:lpstr>
      <vt:lpstr>5. Mismatch Between Rating &amp; Review Text</vt:lpstr>
      <vt:lpstr>Which Products, Locations and customer segments are performing well?</vt:lpstr>
      <vt:lpstr>Spain Sports Product Sales – Key Highlights</vt:lpstr>
      <vt:lpstr>PowerPoint Presentation</vt:lpstr>
      <vt:lpstr>Customer Feedback Analysis</vt:lpstr>
      <vt:lpstr>Analyze customer sentiment from the reviews?</vt:lpstr>
      <vt:lpstr>Identify key complaints and improvement areas?</vt:lpstr>
      <vt:lpstr>Customer Complaints – Key Takeaways</vt:lpstr>
      <vt:lpstr>Recommended Solutions &amp; Action Plan</vt:lpstr>
      <vt:lpstr>Find patterns between negative reviews and product performance? </vt:lpstr>
      <vt:lpstr>Pattern Analysis – Negative Reviews vs Product Performance </vt:lpstr>
      <vt:lpstr>Negative Review Patterns by Product</vt:lpstr>
      <vt:lpstr>Strategies to Enhance Customer Satisfaction(Summary)</vt:lpstr>
      <vt:lpstr>Reply Email to Marketing Manager – Analysis Confirmation</vt:lpstr>
      <vt:lpstr>Reply Email to Customer Experience Manager – Feedback Analysis Response</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JOHN RAJ</dc:creator>
  <cp:lastModifiedBy>DAVID JOHN RAJ</cp:lastModifiedBy>
  <cp:revision>1</cp:revision>
  <dcterms:created xsi:type="dcterms:W3CDTF">2025-04-07T16:47:14Z</dcterms:created>
  <dcterms:modified xsi:type="dcterms:W3CDTF">2025-04-23T11:12:19Z</dcterms:modified>
</cp:coreProperties>
</file>