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16"/>
  </p:notesMasterIdLst>
  <p:handoutMasterIdLst>
    <p:handoutMasterId r:id="rId17"/>
  </p:handoutMasterIdLst>
  <p:sldIdLst>
    <p:sldId id="263" r:id="rId5"/>
    <p:sldId id="365" r:id="rId6"/>
    <p:sldId id="366" r:id="rId7"/>
    <p:sldId id="367" r:id="rId8"/>
    <p:sldId id="371" r:id="rId9"/>
    <p:sldId id="368" r:id="rId10"/>
    <p:sldId id="370" r:id="rId11"/>
    <p:sldId id="374" r:id="rId12"/>
    <p:sldId id="372" r:id="rId13"/>
    <p:sldId id="373" r:id="rId14"/>
    <p:sldId id="342" r:id="rId1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Arial" charset="0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Arial" charset="0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Arial" charset="0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Arial" charset="0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AC0000"/>
    <a:srgbClr val="003399"/>
    <a:srgbClr val="333399"/>
    <a:srgbClr val="CC00FF"/>
    <a:srgbClr val="8CB33F"/>
    <a:srgbClr val="0000FF"/>
    <a:srgbClr val="0000CC"/>
    <a:srgbClr val="FF9900"/>
    <a:srgbClr val="99B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00" autoAdjust="0"/>
    <p:restoredTop sz="97531" autoAdjust="0"/>
  </p:normalViewPr>
  <p:slideViewPr>
    <p:cSldViewPr>
      <p:cViewPr>
        <p:scale>
          <a:sx n="66" d="100"/>
          <a:sy n="66" d="100"/>
        </p:scale>
        <p:origin x="-2400" y="-750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A45BD0B-FC39-4F77-A59D-815395CB2AD6}" type="datetimeFigureOut">
              <a:rPr lang="zh-TW" altLang="en-US"/>
              <a:pPr>
                <a:defRPr/>
              </a:pPr>
              <a:t>2017/3/7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ADB204-78C8-49B8-BB04-12BE343B33E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94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676B681-2FC4-4646-B15F-D96E23B0748C}" type="datetimeFigureOut">
              <a:rPr lang="zh-TW" altLang="en-US"/>
              <a:pPr>
                <a:defRPr/>
              </a:pPr>
              <a:t>2017/3/7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AF547D0-FB6B-47E9-B1A1-AB3176E5510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258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F547D0-FB6B-47E9-B1A1-AB3176E5510F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0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8913"/>
            <a:ext cx="17637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477000"/>
            <a:ext cx="9144000" cy="214313"/>
          </a:xfrm>
          <a:prstGeom prst="rect">
            <a:avLst/>
          </a:prstGeom>
          <a:gradFill rotWithShape="1">
            <a:gsLst>
              <a:gs pos="0">
                <a:srgbClr val="590000"/>
              </a:gs>
              <a:gs pos="50000">
                <a:srgbClr val="830000"/>
              </a:gs>
              <a:gs pos="100000">
                <a:srgbClr val="9D0000"/>
              </a:gs>
            </a:gsLst>
            <a:lin ang="162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ts val="1400"/>
              </a:lnSpc>
            </a:pPr>
            <a:r>
              <a:rPr lang="en-US" altLang="zh-TW" sz="1400" b="1" i="1" dirty="0">
                <a:solidFill>
                  <a:schemeClr val="bg1"/>
                </a:solidFill>
                <a:latin typeface="Book Antiqua" pitchFamily="18" charset="0"/>
              </a:rPr>
              <a:t> Copyright © </a:t>
            </a:r>
            <a:r>
              <a:rPr lang="en-US" altLang="zh-TW" sz="1400" b="1" i="1" dirty="0" smtClean="0">
                <a:solidFill>
                  <a:schemeClr val="bg1"/>
                </a:solidFill>
                <a:latin typeface="Book Antiqua" pitchFamily="18" charset="0"/>
              </a:rPr>
              <a:t>2015  </a:t>
            </a:r>
            <a:r>
              <a:rPr lang="en-US" altLang="zh-TW" sz="1400" b="1" i="1" dirty="0">
                <a:solidFill>
                  <a:schemeClr val="bg1"/>
                </a:solidFill>
                <a:latin typeface="Book Antiqua" pitchFamily="18" charset="0"/>
              </a:rPr>
              <a:t>MStar Semiconductor, Inc.     All rights reserved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2285992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ct val="50000"/>
              </a:spcBef>
              <a:defRPr sz="4000">
                <a:latin typeface="+mj-lt"/>
                <a:ea typeface="微軟正黑體" pitchFamily="34" charset="-12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0610" y="4086217"/>
            <a:ext cx="6400800" cy="16081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rgbClr val="000066"/>
                </a:solidFill>
                <a:latin typeface="+mj-lt"/>
                <a:ea typeface="微軟正黑體" pitchFamily="34" charset="-12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88" y="142875"/>
            <a:ext cx="8462962" cy="6524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j-lt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400">
                <a:solidFill>
                  <a:srgbClr val="000099"/>
                </a:solidFill>
                <a:latin typeface="微軟正黑體" pitchFamily="34" charset="-120"/>
                <a:ea typeface="微軟正黑體" pitchFamily="34" charset="-120"/>
              </a:defRPr>
            </a:lvl1pPr>
            <a:lvl2pPr>
              <a:defRPr sz="2000">
                <a:latin typeface="微軟正黑體" pitchFamily="34" charset="-120"/>
                <a:ea typeface="微軟正黑體" pitchFamily="34" charset="-120"/>
              </a:defRPr>
            </a:lvl2pPr>
            <a:lvl3pPr>
              <a:defRPr sz="1800">
                <a:latin typeface="微軟正黑體" pitchFamily="34" charset="-120"/>
                <a:ea typeface="微軟正黑體" pitchFamily="34" charset="-120"/>
              </a:defRPr>
            </a:lvl3pPr>
            <a:lvl4pPr>
              <a:defRPr sz="1600">
                <a:latin typeface="微軟正黑體" pitchFamily="34" charset="-120"/>
                <a:ea typeface="微軟正黑體" pitchFamily="34" charset="-120"/>
              </a:defRPr>
            </a:lvl4pPr>
            <a:lvl5pPr>
              <a:defRPr sz="16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643834" y="214290"/>
            <a:ext cx="1176316" cy="607223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95288" y="214290"/>
            <a:ext cx="6962794" cy="6072230"/>
          </a:xfrm>
        </p:spPr>
        <p:txBody>
          <a:bodyPr vert="eaVert"/>
          <a:lstStyle>
            <a:lvl1pPr>
              <a:defRPr>
                <a:solidFill>
                  <a:srgbClr val="000099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462992" cy="581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95288" y="908050"/>
            <a:ext cx="8424862" cy="5473700"/>
          </a:xfrm>
        </p:spPr>
        <p:txBody>
          <a:bodyPr/>
          <a:lstStyle>
            <a:lvl1pPr>
              <a:defRPr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</a:lstStyle>
          <a:p>
            <a:pPr lvl="0"/>
            <a:r>
              <a:rPr lang="zh-TW" altLang="en-US" noProof="0" smtClean="0"/>
              <a:t>按一下圖示以新增表格</a:t>
            </a:r>
            <a:endParaRPr lang="zh-TW" altLang="en-US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5BB5F1-0B94-44A9-A4B3-5F03119BA3B6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318B65-517E-48A2-8E6F-54F661AD9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98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288" y="1000108"/>
            <a:ext cx="8424862" cy="5214974"/>
          </a:xfrm>
        </p:spPr>
        <p:txBody>
          <a:bodyPr/>
          <a:lstStyle>
            <a:lvl1pPr>
              <a:defRPr>
                <a:solidFill>
                  <a:srgbClr val="000099"/>
                </a:solidFill>
                <a:latin typeface="+mj-lt"/>
                <a:ea typeface="微軟正黑體" pitchFamily="34" charset="-120"/>
              </a:defRPr>
            </a:lvl1pPr>
            <a:lvl2pPr>
              <a:defRPr>
                <a:latin typeface="+mj-lt"/>
                <a:ea typeface="微軟正黑體" pitchFamily="34" charset="-120"/>
              </a:defRPr>
            </a:lvl2pPr>
            <a:lvl3pPr>
              <a:defRPr>
                <a:latin typeface="+mj-lt"/>
                <a:ea typeface="微軟正黑體" pitchFamily="34" charset="-120"/>
              </a:defRPr>
            </a:lvl3pPr>
            <a:lvl4pPr>
              <a:defRPr>
                <a:latin typeface="+mj-lt"/>
                <a:ea typeface="微軟正黑體" pitchFamily="34" charset="-120"/>
              </a:defRPr>
            </a:lvl4pPr>
            <a:lvl5pPr>
              <a:defRPr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i="1" cap="all">
                <a:latin typeface="+mj-lt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rgbClr val="000099"/>
                </a:solidFill>
                <a:latin typeface="+mj-lt"/>
                <a:ea typeface="微軟正黑體" pitchFamily="34" charset="-12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88" y="142875"/>
            <a:ext cx="8462962" cy="652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+mj-lt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288" y="908050"/>
            <a:ext cx="4135437" cy="5473700"/>
          </a:xfrm>
        </p:spPr>
        <p:txBody>
          <a:bodyPr/>
          <a:lstStyle>
            <a:lvl1pPr>
              <a:defRPr sz="2000">
                <a:solidFill>
                  <a:srgbClr val="000099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  <a:lvl2pPr>
              <a:defRPr sz="1800">
                <a:latin typeface="Tahoma" pitchFamily="34" charset="0"/>
                <a:ea typeface="微軟正黑體" pitchFamily="34" charset="-120"/>
                <a:cs typeface="Tahoma" pitchFamily="34" charset="0"/>
              </a:defRPr>
            </a:lvl2pPr>
            <a:lvl3pPr>
              <a:defRPr sz="1600">
                <a:latin typeface="Tahoma" pitchFamily="34" charset="0"/>
                <a:ea typeface="微軟正黑體" pitchFamily="34" charset="-12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微軟正黑體" pitchFamily="34" charset="-12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微軟正黑體" pitchFamily="34" charset="-12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137025" cy="5473700"/>
          </a:xfrm>
        </p:spPr>
        <p:txBody>
          <a:bodyPr/>
          <a:lstStyle>
            <a:lvl1pPr>
              <a:defRPr sz="2000">
                <a:solidFill>
                  <a:srgbClr val="000099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  <a:lvl2pPr>
              <a:defRPr sz="1800">
                <a:latin typeface="Tahoma" pitchFamily="34" charset="0"/>
                <a:ea typeface="微軟正黑體" pitchFamily="34" charset="-120"/>
                <a:cs typeface="Tahoma" pitchFamily="34" charset="0"/>
              </a:defRPr>
            </a:lvl2pPr>
            <a:lvl3pPr>
              <a:defRPr sz="1600">
                <a:latin typeface="Tahoma" pitchFamily="34" charset="0"/>
                <a:ea typeface="微軟正黑體" pitchFamily="34" charset="-12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微軟正黑體" pitchFamily="34" charset="-12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微軟正黑體" pitchFamily="34" charset="-12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715404" cy="50006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C00000"/>
                </a:solidFill>
                <a:latin typeface="+mj-lt"/>
                <a:ea typeface="微軟正黑體" pitchFamily="34" charset="-12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5613" y="857232"/>
            <a:ext cx="4040188" cy="45272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5613" y="1357298"/>
            <a:ext cx="4040188" cy="4929222"/>
          </a:xfrm>
        </p:spPr>
        <p:txBody>
          <a:bodyPr/>
          <a:lstStyle>
            <a:lvl1pPr>
              <a:defRPr sz="2000">
                <a:solidFill>
                  <a:srgbClr val="000099"/>
                </a:solidFill>
                <a:latin typeface="微軟正黑體" pitchFamily="34" charset="-120"/>
                <a:ea typeface="微軟正黑體" pitchFamily="34" charset="-120"/>
                <a:cs typeface="Tahoma" pitchFamily="34" charset="0"/>
              </a:defRPr>
            </a:lvl1pPr>
            <a:lvl2pPr>
              <a:defRPr sz="1800">
                <a:latin typeface="微軟正黑體" pitchFamily="34" charset="-120"/>
                <a:ea typeface="微軟正黑體" pitchFamily="34" charset="-120"/>
                <a:cs typeface="Tahoma" pitchFamily="34" charset="0"/>
              </a:defRPr>
            </a:lvl2pPr>
            <a:lvl3pPr>
              <a:defRPr sz="1600">
                <a:latin typeface="微軟正黑體" pitchFamily="34" charset="-120"/>
                <a:ea typeface="微軟正黑體" pitchFamily="34" charset="-120"/>
                <a:cs typeface="Tahoma" pitchFamily="34" charset="0"/>
              </a:defRPr>
            </a:lvl3pPr>
            <a:lvl4pPr>
              <a:defRPr sz="1400">
                <a:latin typeface="微軟正黑體" pitchFamily="34" charset="-120"/>
                <a:ea typeface="微軟正黑體" pitchFamily="34" charset="-120"/>
                <a:cs typeface="Tahoma" pitchFamily="34" charset="0"/>
              </a:defRPr>
            </a:lvl4pPr>
            <a:lvl5pPr>
              <a:defRPr sz="1400">
                <a:latin typeface="微軟正黑體" pitchFamily="34" charset="-120"/>
                <a:ea typeface="微軟正黑體" pitchFamily="34" charset="-12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3438" y="857232"/>
            <a:ext cx="4041775" cy="45272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3438" y="1357298"/>
            <a:ext cx="4041775" cy="4929222"/>
          </a:xfrm>
        </p:spPr>
        <p:txBody>
          <a:bodyPr/>
          <a:lstStyle>
            <a:lvl1pPr>
              <a:defRPr sz="2000">
                <a:solidFill>
                  <a:srgbClr val="000099"/>
                </a:solidFill>
                <a:latin typeface="微軟正黑體" pitchFamily="34" charset="-120"/>
                <a:ea typeface="微軟正黑體" pitchFamily="34" charset="-120"/>
                <a:cs typeface="Tahoma" pitchFamily="34" charset="0"/>
              </a:defRPr>
            </a:lvl1pPr>
            <a:lvl2pPr>
              <a:defRPr sz="1800">
                <a:latin typeface="微軟正黑體" pitchFamily="34" charset="-120"/>
                <a:ea typeface="微軟正黑體" pitchFamily="34" charset="-120"/>
                <a:cs typeface="Tahoma" pitchFamily="34" charset="0"/>
              </a:defRPr>
            </a:lvl2pPr>
            <a:lvl3pPr>
              <a:defRPr sz="1600">
                <a:latin typeface="微軟正黑體" pitchFamily="34" charset="-120"/>
                <a:ea typeface="微軟正黑體" pitchFamily="34" charset="-120"/>
                <a:cs typeface="Tahoma" pitchFamily="34" charset="0"/>
              </a:defRPr>
            </a:lvl3pPr>
            <a:lvl4pPr>
              <a:defRPr sz="1400">
                <a:latin typeface="微軟正黑體" pitchFamily="34" charset="-120"/>
                <a:ea typeface="微軟正黑體" pitchFamily="34" charset="-120"/>
                <a:cs typeface="Tahoma" pitchFamily="34" charset="0"/>
              </a:defRPr>
            </a:lvl4pPr>
            <a:lvl5pPr>
              <a:defRPr sz="1400">
                <a:latin typeface="微軟正黑體" pitchFamily="34" charset="-120"/>
                <a:ea typeface="微軟正黑體" pitchFamily="34" charset="-12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7704" y="10510"/>
            <a:ext cx="7022802" cy="652463"/>
          </a:xfrm>
          <a:prstGeom prst="rect">
            <a:avLst/>
          </a:prstGeom>
        </p:spPr>
        <p:txBody>
          <a:bodyPr/>
          <a:lstStyle>
            <a:lvl1pPr algn="r">
              <a:defRPr sz="3600">
                <a:latin typeface="+mj-lt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3043230" cy="64930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785794"/>
            <a:ext cx="5111750" cy="5340369"/>
          </a:xfrm>
        </p:spPr>
        <p:txBody>
          <a:bodyPr/>
          <a:lstStyle>
            <a:lvl1pPr>
              <a:defRPr sz="2000">
                <a:solidFill>
                  <a:srgbClr val="000099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  <a:lvl2pPr>
              <a:defRPr sz="1800">
                <a:latin typeface="Tahoma" pitchFamily="34" charset="0"/>
                <a:ea typeface="微軟正黑體" pitchFamily="34" charset="-120"/>
                <a:cs typeface="Tahoma" pitchFamily="34" charset="0"/>
              </a:defRPr>
            </a:lvl2pPr>
            <a:lvl3pPr>
              <a:defRPr sz="1600">
                <a:latin typeface="Tahoma" pitchFamily="34" charset="0"/>
                <a:ea typeface="微軟正黑體" pitchFamily="34" charset="-12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微軟正黑體" pitchFamily="34" charset="-12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微軟正黑體" pitchFamily="34" charset="-12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43230" cy="4691063"/>
          </a:xfrm>
        </p:spPr>
        <p:txBody>
          <a:bodyPr/>
          <a:lstStyle>
            <a:lvl1pPr marL="0" indent="0">
              <a:buNone/>
              <a:defRPr sz="1400"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800"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>
                <a:solidFill>
                  <a:srgbClr val="000099"/>
                </a:solidFill>
                <a:latin typeface="Tahoma" pitchFamily="34" charset="0"/>
                <a:ea typeface="微軟正黑體" pitchFamily="34" charset="-12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908050"/>
            <a:ext cx="8424862" cy="530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0"/>
            <a:ext cx="9144000" cy="214313"/>
          </a:xfrm>
          <a:prstGeom prst="rect">
            <a:avLst/>
          </a:prstGeom>
          <a:gradFill rotWithShape="1">
            <a:gsLst>
              <a:gs pos="0">
                <a:srgbClr val="590000"/>
              </a:gs>
              <a:gs pos="47000">
                <a:srgbClr val="830000"/>
              </a:gs>
              <a:gs pos="100000">
                <a:srgbClr val="9D0000"/>
              </a:gs>
            </a:gsLst>
            <a:lin ang="162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ts val="1400"/>
              </a:lnSpc>
            </a:pPr>
            <a:r>
              <a:rPr lang="en-US" altLang="zh-TW" sz="1300" b="1" i="1" dirty="0">
                <a:solidFill>
                  <a:schemeClr val="bg1"/>
                </a:solidFill>
                <a:latin typeface="Book Antiqua" pitchFamily="18" charset="0"/>
              </a:rPr>
              <a:t> Copyright © </a:t>
            </a:r>
            <a:r>
              <a:rPr lang="en-US" altLang="zh-TW" sz="1300" b="1" i="1" dirty="0" smtClean="0">
                <a:solidFill>
                  <a:schemeClr val="bg1"/>
                </a:solidFill>
                <a:latin typeface="Book Antiqua" pitchFamily="18" charset="0"/>
              </a:rPr>
              <a:t>2015 </a:t>
            </a:r>
            <a:r>
              <a:rPr lang="en-US" altLang="zh-TW" sz="1300" b="1" i="1" dirty="0">
                <a:solidFill>
                  <a:schemeClr val="bg1"/>
                </a:solidFill>
                <a:latin typeface="Book Antiqua" pitchFamily="18" charset="0"/>
              </a:rPr>
              <a:t>MStar Semiconductor, Inc.     All rights reserved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8575"/>
            <a:ext cx="69119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pic>
        <p:nvPicPr>
          <p:cNvPr id="10" name="Picture 12" descr="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6383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7"/>
          <p:cNvSpPr>
            <a:spLocks noChangeArrowheads="1"/>
          </p:cNvSpPr>
          <p:nvPr userDrawn="1"/>
        </p:nvSpPr>
        <p:spPr bwMode="auto">
          <a:xfrm flipV="1">
            <a:off x="0" y="639763"/>
            <a:ext cx="9144000" cy="71437"/>
          </a:xfrm>
          <a:prstGeom prst="rect">
            <a:avLst/>
          </a:prstGeom>
          <a:gradFill rotWithShape="1">
            <a:gsLst>
              <a:gs pos="0">
                <a:srgbClr val="800000"/>
              </a:gs>
              <a:gs pos="100000">
                <a:srgbClr val="800000">
                  <a:gamma/>
                  <a:tint val="0"/>
                  <a:invGamma/>
                  <a:alpha val="32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20" r:id="rId13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Arial Unicode MS" pitchFamily="34" charset="-120"/>
          <a:cs typeface="Arial Unicode MS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Arial Unicode MS" pitchFamily="34" charset="-120"/>
          <a:cs typeface="Arial Unicode MS" pitchFamily="34" charset="-12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新細明體" charset="-12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新細明體" charset="-12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新細明體" charset="-12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B0F0"/>
        </a:buClr>
        <a:buSzPct val="70000"/>
        <a:buFont typeface="Wingdings" pitchFamily="2" charset="2"/>
        <a:buChar char="u"/>
        <a:defRPr kumimoji="1" sz="2000" b="1">
          <a:solidFill>
            <a:srgbClr val="000099"/>
          </a:solidFill>
          <a:latin typeface="Tahoma" pitchFamily="34" charset="0"/>
          <a:ea typeface="微軟正黑體" pitchFamily="34" charset="-120"/>
          <a:cs typeface="Tahom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70000"/>
        <a:buFont typeface="Wingdings" pitchFamily="2" charset="2"/>
        <a:buChar char="l"/>
        <a:defRPr kumimoji="1" b="1">
          <a:solidFill>
            <a:srgbClr val="008000"/>
          </a:solidFill>
          <a:latin typeface="Tahoma" pitchFamily="34" charset="0"/>
          <a:ea typeface="微軟正黑體" pitchFamily="34" charset="-120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SzPct val="90000"/>
        <a:buFont typeface="Wingdings" pitchFamily="2" charset="2"/>
        <a:buChar char="§"/>
        <a:defRPr kumimoji="1" sz="1600" b="1">
          <a:solidFill>
            <a:srgbClr val="000000"/>
          </a:solidFill>
          <a:latin typeface="Tahoma" pitchFamily="34" charset="0"/>
          <a:ea typeface="微軟正黑體" pitchFamily="34" charset="-120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Tahoma" pitchFamily="34" charset="0"/>
          <a:ea typeface="微軟正黑體" pitchFamily="34" charset="-120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Tahoma" pitchFamily="34" charset="0"/>
          <a:ea typeface="微軟正黑體" pitchFamily="34" charset="-12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SmartCamera</a:t>
            </a:r>
            <a:r>
              <a:rPr lang="en-US" altLang="zh-TW" dirty="0" smtClean="0"/>
              <a:t> Branch Model</a:t>
            </a:r>
            <a:endParaRPr 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cxnSp>
        <p:nvCxnSpPr>
          <p:cNvPr id="7" name="直線單箭頭接點 6"/>
          <p:cNvCxnSpPr/>
          <p:nvPr/>
        </p:nvCxnSpPr>
        <p:spPr bwMode="auto">
          <a:xfrm flipV="1">
            <a:off x="5652120" y="3212976"/>
            <a:ext cx="720080" cy="72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72638"/>
            <a:ext cx="8560632" cy="5176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7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en-US" altLang="zh-CN" dirty="0" smtClean="0"/>
              <a:t>Module list table </a:t>
            </a:r>
          </a:p>
          <a:p>
            <a:pPr marL="400050"/>
            <a:r>
              <a:rPr lang="en-US" altLang="zh-CN" dirty="0" smtClean="0"/>
              <a:t>Refine current SDK build to match the new branch model</a:t>
            </a:r>
          </a:p>
          <a:p>
            <a:pPr marL="400050"/>
            <a:r>
              <a:rPr lang="en-US" altLang="zh-CN" dirty="0" smtClean="0"/>
              <a:t>Create the G/C type Project(s) </a:t>
            </a:r>
          </a:p>
          <a:p>
            <a:pPr marL="400050"/>
            <a:r>
              <a:rPr lang="en-US" altLang="zh-CN" dirty="0" smtClean="0"/>
              <a:t>Create the branches according to the new branch model and G/C Project(s)</a:t>
            </a:r>
          </a:p>
          <a:p>
            <a:pPr marL="400050"/>
            <a:r>
              <a:rPr lang="en-US" altLang="zh-CN" dirty="0" smtClean="0"/>
              <a:t>Versioning </a:t>
            </a:r>
            <a:r>
              <a:rPr lang="en-US" altLang="zh-CN" dirty="0" smtClean="0"/>
              <a:t>Tag</a:t>
            </a:r>
          </a:p>
          <a:p>
            <a:pPr marL="800100" lvl="1"/>
            <a:r>
              <a:rPr lang="en-US" altLang="zh-CN" dirty="0" smtClean="0"/>
              <a:t>For single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project , the MVXV lib tag is used</a:t>
            </a:r>
          </a:p>
          <a:p>
            <a:pPr marL="800100" lvl="1"/>
            <a:r>
              <a:rPr lang="en-US" altLang="zh-CN" dirty="0" smtClean="0"/>
              <a:t>For repo with multiple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project, use following tag:</a:t>
            </a:r>
          </a:p>
          <a:p>
            <a:pPr marL="1200150" lvl="2"/>
            <a:r>
              <a:rPr lang="en-US" altLang="zh-CN" dirty="0" smtClean="0"/>
              <a:t>YYMMDDHHMM-</a:t>
            </a:r>
            <a:r>
              <a:rPr lang="en-US" altLang="zh-CN" dirty="0" smtClean="0">
                <a:solidFill>
                  <a:srgbClr val="FF0000"/>
                </a:solidFill>
              </a:rPr>
              <a:t>&lt;PRODUCT&gt;--&lt;CHIP&gt;_&lt;BRANCH&gt;</a:t>
            </a:r>
          </a:p>
          <a:p>
            <a:pPr marL="1200150" lvl="2"/>
            <a:r>
              <a:rPr lang="en-US" altLang="zh-CN" dirty="0"/>
              <a:t>The branch alias rule should be apply. </a:t>
            </a:r>
            <a:r>
              <a:rPr lang="en-US" altLang="zh-CN" dirty="0"/>
              <a:t>So for the MIX solution, the version tag may be </a:t>
            </a:r>
            <a:r>
              <a:rPr lang="en-US" altLang="zh-CN" dirty="0" smtClean="0">
                <a:solidFill>
                  <a:srgbClr val="FF0000"/>
                </a:solidFill>
              </a:rPr>
              <a:t>1701012233-I1_master</a:t>
            </a:r>
          </a:p>
          <a:p>
            <a:pPr marL="1200150" lvl="2"/>
            <a:r>
              <a:rPr lang="en-US" altLang="zh-CN" dirty="0"/>
              <a:t>The tag should be put into delivery by </a:t>
            </a:r>
            <a:r>
              <a:rPr lang="en-US" altLang="zh-CN" dirty="0" smtClean="0"/>
              <a:t>certain method</a:t>
            </a:r>
            <a:endParaRPr lang="en-US" altLang="zh-CN" dirty="0"/>
          </a:p>
          <a:p>
            <a:pPr marL="1200150" lvl="2"/>
            <a:r>
              <a:rPr lang="en-US" altLang="zh-CN" dirty="0"/>
              <a:t>Snapshot of repo can be used with the version tag for tracking</a:t>
            </a:r>
          </a:p>
          <a:p>
            <a:pPr marL="800100" lvl="1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05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2016/01/28    1.0</a:t>
            </a:r>
          </a:p>
          <a:p>
            <a:pPr lvl="2"/>
            <a:r>
              <a:rPr lang="en-US" altLang="zh-CN" dirty="0" smtClean="0"/>
              <a:t>Initial version</a:t>
            </a:r>
          </a:p>
          <a:p>
            <a:pPr lvl="1"/>
            <a:r>
              <a:rPr lang="en-US" altLang="zh-CN" dirty="0" smtClean="0"/>
              <a:t>2016/02/26    1.1</a:t>
            </a:r>
          </a:p>
          <a:p>
            <a:pPr lvl="2"/>
            <a:r>
              <a:rPr lang="en-US" altLang="zh-CN" dirty="0" smtClean="0"/>
              <a:t>Refine branch naming with new product &amp; chip</a:t>
            </a:r>
          </a:p>
          <a:p>
            <a:pPr lvl="1"/>
            <a:r>
              <a:rPr lang="en-US" altLang="zh-CN" dirty="0" smtClean="0"/>
              <a:t>2016/03/22    1.2</a:t>
            </a:r>
          </a:p>
          <a:p>
            <a:pPr lvl="2"/>
            <a:r>
              <a:rPr lang="en-US" altLang="zh-CN" dirty="0" smtClean="0"/>
              <a:t>Define Module</a:t>
            </a:r>
          </a:p>
          <a:p>
            <a:pPr lvl="2"/>
            <a:r>
              <a:rPr lang="en-US" altLang="zh-CN" dirty="0" smtClean="0"/>
              <a:t>Refine Solution</a:t>
            </a:r>
          </a:p>
          <a:p>
            <a:pPr lvl="2"/>
            <a:r>
              <a:rPr lang="en-US" altLang="zh-CN" dirty="0"/>
              <a:t>Refine SCM_CI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07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Maintainability</a:t>
            </a:r>
            <a:r>
              <a:rPr lang="en-US" altLang="zh-CN" sz="2800" dirty="0" smtClean="0"/>
              <a:t> for customer MP branch</a:t>
            </a:r>
          </a:p>
          <a:p>
            <a:r>
              <a:rPr lang="en-US" altLang="zh-CN" sz="2800" dirty="0"/>
              <a:t>GIT / </a:t>
            </a:r>
            <a:r>
              <a:rPr lang="en-US" altLang="zh-CN" sz="2800" dirty="0" err="1"/>
              <a:t>Gerrit</a:t>
            </a:r>
            <a:r>
              <a:rPr lang="en-US" altLang="zh-CN" sz="2800" dirty="0"/>
              <a:t> versioning </a:t>
            </a:r>
            <a:r>
              <a:rPr lang="en-US" altLang="zh-CN" sz="2800" dirty="0" smtClean="0"/>
              <a:t>system</a:t>
            </a:r>
          </a:p>
          <a:p>
            <a:r>
              <a:rPr lang="en-US" altLang="zh-CN" sz="2800" dirty="0" smtClean="0"/>
              <a:t>Adopting TV branching model to leverage existing IT tools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5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Glossary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Module </a:t>
            </a:r>
            <a:endParaRPr lang="en-US" altLang="zh-CN" sz="2800" dirty="0"/>
          </a:p>
          <a:p>
            <a:r>
              <a:rPr lang="en-US" altLang="zh-CN" sz="2800" dirty="0" smtClean="0"/>
              <a:t>Product / </a:t>
            </a:r>
            <a:r>
              <a:rPr lang="en-US" altLang="zh-CN" sz="2800" dirty="0"/>
              <a:t>Chip / Solution</a:t>
            </a:r>
            <a:endParaRPr lang="en-US" altLang="zh-CN" sz="2800" dirty="0" smtClean="0"/>
          </a:p>
          <a:p>
            <a:r>
              <a:rPr lang="en-US" altLang="zh-CN" sz="2800" dirty="0" smtClean="0"/>
              <a:t>G/C/B type Project / Branch</a:t>
            </a:r>
          </a:p>
          <a:p>
            <a:r>
              <a:rPr lang="en-US" altLang="zh-CN" sz="2800" dirty="0" smtClean="0"/>
              <a:t>GIT / branch / manifest / repo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5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SCM_CI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solidFill>
                  <a:srgbClr val="AC0000"/>
                </a:solidFill>
              </a:rPr>
              <a:t>Module </a:t>
            </a:r>
            <a:r>
              <a:rPr lang="en-US" altLang="zh-TW" sz="2400" dirty="0"/>
              <a:t>is basic unit </a:t>
            </a:r>
            <a:r>
              <a:rPr lang="en-US" altLang="zh-TW" sz="2400" dirty="0" smtClean="0"/>
              <a:t>to build up a Solution</a:t>
            </a:r>
          </a:p>
          <a:p>
            <a:pPr lvl="1"/>
            <a:r>
              <a:rPr lang="en-US" altLang="zh-CN" sz="2400" dirty="0" smtClean="0"/>
              <a:t>version / feature / release</a:t>
            </a:r>
          </a:p>
          <a:p>
            <a:r>
              <a:rPr lang="en-US" altLang="zh-CN" sz="2600" dirty="0" smtClean="0"/>
              <a:t>Single version tag</a:t>
            </a:r>
          </a:p>
          <a:p>
            <a:r>
              <a:rPr lang="en-US" altLang="zh-CN" sz="2400" dirty="0" smtClean="0"/>
              <a:t>1+ </a:t>
            </a:r>
            <a:r>
              <a:rPr lang="en-US" altLang="zh-CN" sz="2400" dirty="0" err="1"/>
              <a:t>G</a:t>
            </a:r>
            <a:r>
              <a:rPr lang="en-US" altLang="zh-CN" sz="2400" dirty="0" err="1" smtClean="0"/>
              <a:t>errit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project path</a:t>
            </a:r>
          </a:p>
          <a:p>
            <a:r>
              <a:rPr lang="en-US" altLang="zh-CN" sz="2400" dirty="0" smtClean="0"/>
              <a:t>included via </a:t>
            </a:r>
            <a:r>
              <a:rPr lang="en-US" altLang="zh-CN" sz="2400" dirty="0" smtClean="0">
                <a:solidFill>
                  <a:srgbClr val="006600"/>
                </a:solidFill>
              </a:rPr>
              <a:t>manifest/module/&lt;</a:t>
            </a:r>
            <a:r>
              <a:rPr lang="en-US" altLang="zh-CN" sz="2400" dirty="0">
                <a:solidFill>
                  <a:srgbClr val="006600"/>
                </a:solidFill>
              </a:rPr>
              <a:t>Module ID&gt;.xml </a:t>
            </a:r>
            <a:r>
              <a:rPr lang="en-US" altLang="zh-CN" sz="2400" dirty="0" smtClean="0"/>
              <a:t>in Solution manifest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9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08050"/>
            <a:ext cx="7993136" cy="5307013"/>
          </a:xfrm>
        </p:spPr>
        <p:txBody>
          <a:bodyPr/>
          <a:lstStyle/>
          <a:p>
            <a:r>
              <a:rPr lang="en-US" altLang="zh-CN" dirty="0"/>
              <a:t>1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Product</a:t>
            </a:r>
            <a:r>
              <a:rPr lang="en-US" altLang="zh-CN" dirty="0"/>
              <a:t> </a:t>
            </a:r>
            <a:r>
              <a:rPr lang="en-US" altLang="zh-CN" dirty="0" smtClean="0"/>
              <a:t> + 1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Chip</a:t>
            </a:r>
            <a:r>
              <a:rPr lang="en-US" altLang="zh-CN" dirty="0" smtClean="0"/>
              <a:t> + 1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Branch</a:t>
            </a:r>
            <a:r>
              <a:rPr lang="en-US" altLang="zh-CN" dirty="0" smtClean="0"/>
              <a:t> =&gt; 1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Solution</a:t>
            </a:r>
          </a:p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Product&gt;--&lt;Chip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&gt;/&lt;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Branch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</a:p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Product&gt;--&lt;Chip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&gt;_&lt;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Branch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 smtClean="0"/>
              <a:t>For </a:t>
            </a:r>
            <a:r>
              <a:rPr lang="en-US" altLang="zh-CN" dirty="0"/>
              <a:t>1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Product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+ </a:t>
            </a:r>
            <a:r>
              <a:rPr lang="en-US" altLang="zh-CN" dirty="0" smtClean="0"/>
              <a:t>1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Chip</a:t>
            </a:r>
            <a:r>
              <a:rPr lang="en-US" altLang="zh-CN" dirty="0"/>
              <a:t>,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/>
              <a:t>there must be </a:t>
            </a:r>
            <a:r>
              <a:rPr lang="en-US" altLang="zh-CN" dirty="0" smtClean="0"/>
              <a:t>1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G type Branch 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C type Branch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dirty="0" smtClean="0"/>
              <a:t>must be based on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G type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Branch 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 smtClean="0"/>
              <a:t>Each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G/C type Branch Solution </a:t>
            </a:r>
            <a:r>
              <a:rPr lang="en-US" altLang="zh-CN" dirty="0" smtClean="0"/>
              <a:t>must have a specific GIT repo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manifest</a:t>
            </a:r>
            <a:r>
              <a:rPr lang="en-US" altLang="zh-CN" dirty="0" smtClean="0"/>
              <a:t> (ex: default.xml) </a:t>
            </a:r>
            <a:endParaRPr lang="en-US" altLang="zh-CN" dirty="0"/>
          </a:p>
          <a:p>
            <a:r>
              <a:rPr lang="en-US" altLang="zh-CN" dirty="0" smtClean="0"/>
              <a:t>Name of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Branch </a:t>
            </a:r>
            <a:r>
              <a:rPr lang="en-US" altLang="zh-CN" dirty="0" smtClean="0"/>
              <a:t>is </a:t>
            </a:r>
            <a:r>
              <a:rPr lang="en-US" altLang="zh-CN" dirty="0"/>
              <a:t>limit to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60</a:t>
            </a:r>
            <a:r>
              <a:rPr lang="en-US" altLang="zh-CN" dirty="0"/>
              <a:t> char length</a:t>
            </a:r>
          </a:p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Module</a:t>
            </a:r>
            <a:r>
              <a:rPr lang="en-US" altLang="zh-CN" dirty="0"/>
              <a:t> </a:t>
            </a:r>
            <a:r>
              <a:rPr lang="en-US" altLang="zh-CN" dirty="0" smtClean="0"/>
              <a:t>included in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manifest</a:t>
            </a:r>
            <a:r>
              <a:rPr lang="en-US" altLang="zh-CN" dirty="0" smtClean="0"/>
              <a:t> must have the same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Branch </a:t>
            </a:r>
            <a:r>
              <a:rPr lang="en-US" altLang="zh-CN" dirty="0" smtClean="0"/>
              <a:t>to identify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 Solution</a:t>
            </a:r>
          </a:p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Deep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Branch Rule: </a:t>
            </a:r>
            <a:r>
              <a:rPr lang="en-US" altLang="zh-CN" dirty="0"/>
              <a:t>If a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Module</a:t>
            </a:r>
            <a:r>
              <a:rPr lang="en-US" altLang="zh-CN" dirty="0" smtClean="0">
                <a:solidFill>
                  <a:srgbClr val="333399"/>
                </a:solidFill>
              </a:rPr>
              <a:t> </a:t>
            </a:r>
            <a:r>
              <a:rPr lang="en-US" altLang="zh-CN" dirty="0">
                <a:solidFill>
                  <a:srgbClr val="333399"/>
                </a:solidFill>
              </a:rPr>
              <a:t>is </a:t>
            </a:r>
            <a:r>
              <a:rPr lang="en-US" altLang="zh-CN" dirty="0" smtClean="0">
                <a:solidFill>
                  <a:srgbClr val="333399"/>
                </a:solidFill>
              </a:rPr>
              <a:t>included as library / binary in the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Solution</a:t>
            </a:r>
            <a:r>
              <a:rPr lang="en-US" altLang="zh-CN" dirty="0" smtClean="0">
                <a:solidFill>
                  <a:srgbClr val="333399"/>
                </a:solidFill>
              </a:rPr>
              <a:t>, the source of the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Module</a:t>
            </a:r>
            <a:r>
              <a:rPr lang="en-US" altLang="zh-CN" dirty="0" smtClean="0">
                <a:solidFill>
                  <a:srgbClr val="333399"/>
                </a:solidFill>
              </a:rPr>
              <a:t> is suggested to have the same unique </a:t>
            </a:r>
            <a:r>
              <a:rPr lang="en-US" altLang="zh-CN" dirty="0">
                <a:solidFill>
                  <a:srgbClr val="333399"/>
                </a:solidFill>
              </a:rPr>
              <a:t>branch for </a:t>
            </a:r>
            <a:r>
              <a:rPr lang="en-US" altLang="zh-CN" dirty="0" smtClean="0">
                <a:solidFill>
                  <a:srgbClr val="333399"/>
                </a:solidFill>
              </a:rPr>
              <a:t>“cherry-pick” type bug fixing code merge </a:t>
            </a:r>
          </a:p>
          <a:p>
            <a:endParaRPr lang="en-US" altLang="zh-CN" dirty="0" smtClean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76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395288" y="764704"/>
            <a:ext cx="8424862" cy="5307013"/>
          </a:xfrm>
        </p:spPr>
        <p:txBody>
          <a:bodyPr/>
          <a:lstStyle/>
          <a:p>
            <a:r>
              <a:rPr lang="en-US" altLang="zh-CN" sz="2400" dirty="0"/>
              <a:t>Product: </a:t>
            </a:r>
          </a:p>
          <a:p>
            <a:pPr lvl="1"/>
            <a:r>
              <a:rPr lang="en-US" altLang="zh-CN" dirty="0"/>
              <a:t>MIX ( MI based </a:t>
            </a:r>
            <a:r>
              <a:rPr lang="en-US" altLang="zh-CN" dirty="0" err="1"/>
              <a:t>LinuX</a:t>
            </a:r>
            <a:r>
              <a:rPr lang="en-US" altLang="zh-CN" dirty="0"/>
              <a:t> solution ), ignored as default</a:t>
            </a:r>
          </a:p>
          <a:p>
            <a:pPr lvl="1"/>
            <a:r>
              <a:rPr lang="en-US" altLang="zh-CN" dirty="0" smtClean="0"/>
              <a:t>RTOS</a:t>
            </a:r>
            <a:endParaRPr lang="en-US" altLang="zh-CN" sz="2400" dirty="0" smtClean="0"/>
          </a:p>
          <a:p>
            <a:r>
              <a:rPr lang="en-US" altLang="zh-CN" sz="2400" dirty="0" smtClean="0"/>
              <a:t>Chip:</a:t>
            </a:r>
          </a:p>
          <a:p>
            <a:pPr lvl="1"/>
            <a:r>
              <a:rPr lang="en-US" altLang="zh-CN" dirty="0" smtClean="0"/>
              <a:t>I1 / I3</a:t>
            </a:r>
            <a:endParaRPr lang="en-US" altLang="zh-CN" dirty="0"/>
          </a:p>
          <a:p>
            <a:r>
              <a:rPr lang="en-US" altLang="zh-CN" sz="2400" dirty="0" smtClean="0"/>
              <a:t>Solution &amp; manifest : branch  </a:t>
            </a:r>
          </a:p>
          <a:p>
            <a:pPr lvl="1"/>
            <a:r>
              <a:rPr lang="en-US" altLang="zh-CN" dirty="0" err="1" smtClean="0"/>
              <a:t>G_HQ_iNfinity_MIX</a:t>
            </a:r>
            <a:endParaRPr lang="en-US" altLang="zh-CN" dirty="0" smtClean="0"/>
          </a:p>
          <a:p>
            <a:pPr lvl="2"/>
            <a:r>
              <a:rPr lang="en-US" altLang="zh-CN" sz="1800" dirty="0" err="1" smtClean="0"/>
              <a:t>SmartCamera</a:t>
            </a:r>
            <a:r>
              <a:rPr lang="en-US" altLang="zh-CN" sz="1800" dirty="0" smtClean="0"/>
              <a:t>/MIX/manifest : I1/master</a:t>
            </a:r>
          </a:p>
          <a:p>
            <a:pPr lvl="1"/>
            <a:r>
              <a:rPr lang="en-US" altLang="zh-CN" dirty="0" smtClean="0">
                <a:solidFill>
                  <a:schemeClr val="accent2"/>
                </a:solidFill>
              </a:rPr>
              <a:t>C_SZ_iNfinity_MIX_cust01</a:t>
            </a:r>
          </a:p>
          <a:p>
            <a:pPr lvl="2"/>
            <a:r>
              <a:rPr lang="en-US" altLang="zh-CN" sz="1800" dirty="0" err="1" smtClean="0"/>
              <a:t>SmartCamera</a:t>
            </a:r>
            <a:r>
              <a:rPr lang="en-US" altLang="zh-CN" sz="1800" dirty="0" smtClean="0"/>
              <a:t>/MIX/manifest : I1/cus01</a:t>
            </a:r>
          </a:p>
          <a:p>
            <a:pPr lvl="1"/>
            <a:r>
              <a:rPr lang="en-US" altLang="zh-CN" dirty="0" err="1" smtClean="0"/>
              <a:t>G_HQ_iNfinity_RTOS</a:t>
            </a:r>
            <a:endParaRPr lang="en-US" altLang="zh-CN" dirty="0"/>
          </a:p>
          <a:p>
            <a:pPr lvl="2"/>
            <a:r>
              <a:rPr lang="en-US" altLang="zh-CN" sz="1800" dirty="0" err="1" smtClean="0"/>
              <a:t>SmartCamera</a:t>
            </a:r>
            <a:r>
              <a:rPr lang="en-US" altLang="zh-CN" sz="1800" dirty="0" smtClean="0"/>
              <a:t>/RTOS/manifest </a:t>
            </a:r>
            <a:r>
              <a:rPr lang="en-US" altLang="zh-CN" sz="1800" dirty="0"/>
              <a:t>: </a:t>
            </a:r>
            <a:r>
              <a:rPr lang="en-US" altLang="zh-CN" sz="1800" dirty="0" smtClean="0"/>
              <a:t>RTOS--I1/master</a:t>
            </a:r>
          </a:p>
          <a:p>
            <a:pPr lvl="1"/>
            <a:r>
              <a:rPr lang="en-US" altLang="zh-CN" dirty="0" smtClean="0"/>
              <a:t>G_HQ_iNfinity3_MIX</a:t>
            </a:r>
            <a:endParaRPr lang="en-US" altLang="zh-CN" dirty="0"/>
          </a:p>
          <a:p>
            <a:pPr lvl="2"/>
            <a:r>
              <a:rPr lang="en-US" altLang="zh-CN" sz="1800" dirty="0" err="1" smtClean="0"/>
              <a:t>SmartCamera</a:t>
            </a:r>
            <a:r>
              <a:rPr lang="en-US" altLang="zh-CN" sz="1800" dirty="0" smtClean="0"/>
              <a:t>/MIX/manifest </a:t>
            </a:r>
            <a:r>
              <a:rPr lang="en-US" altLang="zh-CN" sz="1800" dirty="0"/>
              <a:t>: </a:t>
            </a:r>
            <a:r>
              <a:rPr lang="en-US" altLang="zh-CN" sz="1800" dirty="0" smtClean="0"/>
              <a:t>I3/master</a:t>
            </a:r>
            <a:endParaRPr lang="en-US" altLang="zh-CN" sz="18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6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Branch Alias</a:t>
            </a:r>
            <a:endParaRPr lang="zh-CN" altLang="en-US" dirty="0"/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395288" y="764704"/>
            <a:ext cx="8424862" cy="5307013"/>
          </a:xfrm>
        </p:spPr>
        <p:txBody>
          <a:bodyPr/>
          <a:lstStyle/>
          <a:p>
            <a:r>
              <a:rPr lang="en-US" altLang="zh-CN" sz="2400" dirty="0" smtClean="0"/>
              <a:t>The “/” used in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Branch</a:t>
            </a:r>
            <a:r>
              <a:rPr lang="en-US" altLang="zh-CN" sz="2400" dirty="0" smtClean="0"/>
              <a:t> name is for access control in </a:t>
            </a:r>
            <a:r>
              <a:rPr lang="en-US" altLang="zh-CN" sz="2400" dirty="0" err="1" smtClean="0"/>
              <a:t>Gerrit</a:t>
            </a:r>
            <a:r>
              <a:rPr lang="en-US" altLang="zh-CN" sz="2400" dirty="0" smtClean="0"/>
              <a:t>. But it can cause problems in file system</a:t>
            </a:r>
          </a:p>
          <a:p>
            <a:r>
              <a:rPr lang="en-US" altLang="zh-CN" sz="2400" dirty="0" smtClean="0"/>
              <a:t>The “/” is replaced with “_” at many places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Example:</a:t>
            </a:r>
          </a:p>
          <a:p>
            <a:r>
              <a:rPr lang="en-US" altLang="zh-CN" dirty="0" smtClean="0"/>
              <a:t>MIX--I1/master = MIX--I1_master = I1_master = I1/master</a:t>
            </a:r>
          </a:p>
          <a:p>
            <a:r>
              <a:rPr lang="en-US" altLang="zh-CN" dirty="0" smtClean="0"/>
              <a:t>RTOS--I1/master = RTOS--I1_master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  <a:endParaRPr lang="en-US" altLang="zh-CN" sz="2000" dirty="0" smtClean="0"/>
          </a:p>
          <a:p>
            <a:pPr lvl="2"/>
            <a:endParaRPr lang="en-US" altLang="zh-CN" sz="2000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8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SmartCamera</a:t>
            </a:r>
            <a:r>
              <a:rPr lang="en-US" altLang="zh-CN" dirty="0" smtClean="0"/>
              <a:t>/MIX/manifest/default.xml : I1/master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rgbClr val="AC000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&lt;manifest&gt;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&lt;remote name="</a:t>
            </a:r>
            <a:r>
              <a:rPr lang="en-US" altLang="zh-CN" sz="1600" dirty="0" smtClean="0">
                <a:solidFill>
                  <a:schemeClr val="tx1"/>
                </a:solidFill>
              </a:rPr>
              <a:t>hcgit04" </a:t>
            </a:r>
            <a:r>
              <a:rPr lang="en-US" altLang="zh-CN" sz="1600" dirty="0">
                <a:solidFill>
                  <a:schemeClr val="tx1"/>
                </a:solidFill>
              </a:rPr>
              <a:t>fetch="../.." /&gt;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&lt;default revision</a:t>
            </a:r>
            <a:r>
              <a:rPr lang="en-US" altLang="zh-CN" sz="1600" dirty="0" smtClean="0">
                <a:solidFill>
                  <a:schemeClr val="tx1"/>
                </a:solidFill>
              </a:rPr>
              <a:t>="</a:t>
            </a:r>
            <a:r>
              <a:rPr lang="en-US" altLang="zh-CN" sz="1600" dirty="0" smtClean="0">
                <a:solidFill>
                  <a:srgbClr val="AC0000"/>
                </a:solidFill>
              </a:rPr>
              <a:t>I1/master</a:t>
            </a:r>
            <a:r>
              <a:rPr lang="en-US" altLang="zh-CN" sz="1600" dirty="0" smtClean="0">
                <a:solidFill>
                  <a:schemeClr val="tx1"/>
                </a:solidFill>
              </a:rPr>
              <a:t>" </a:t>
            </a:r>
            <a:r>
              <a:rPr lang="en-US" altLang="zh-CN" sz="1600" dirty="0">
                <a:solidFill>
                  <a:schemeClr val="tx1"/>
                </a:solidFill>
              </a:rPr>
              <a:t>remote="</a:t>
            </a:r>
            <a:r>
              <a:rPr lang="en-US" altLang="zh-CN" sz="1600" dirty="0" smtClean="0">
                <a:solidFill>
                  <a:schemeClr val="tx1"/>
                </a:solidFill>
              </a:rPr>
              <a:t>hcgit04" </a:t>
            </a:r>
            <a:r>
              <a:rPr lang="en-US" altLang="zh-CN" sz="1600" dirty="0" err="1">
                <a:solidFill>
                  <a:schemeClr val="tx1"/>
                </a:solidFill>
              </a:rPr>
              <a:t>sync_c</a:t>
            </a:r>
            <a:r>
              <a:rPr lang="en-US" altLang="zh-CN" sz="1600" dirty="0">
                <a:solidFill>
                  <a:schemeClr val="tx1"/>
                </a:solidFill>
              </a:rPr>
              <a:t>="true"/&gt;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&lt;include name</a:t>
            </a:r>
            <a:r>
              <a:rPr lang="en-US" altLang="zh-CN" sz="1600" dirty="0" smtClean="0">
                <a:solidFill>
                  <a:schemeClr val="tx1"/>
                </a:solidFill>
              </a:rPr>
              <a:t>=“</a:t>
            </a:r>
            <a:r>
              <a:rPr lang="en-US" altLang="zh-CN" sz="1600" dirty="0" smtClean="0">
                <a:solidFill>
                  <a:srgbClr val="AC0000"/>
                </a:solidFill>
              </a:rPr>
              <a:t>module/IPCM_build.xml</a:t>
            </a:r>
            <a:r>
              <a:rPr lang="en-US" altLang="zh-CN" sz="1600" dirty="0">
                <a:solidFill>
                  <a:srgbClr val="FF0000"/>
                </a:solidFill>
              </a:rPr>
              <a:t>"</a:t>
            </a:r>
            <a:r>
              <a:rPr lang="en-US" altLang="zh-CN" sz="1600" dirty="0">
                <a:solidFill>
                  <a:schemeClr val="tx1"/>
                </a:solidFill>
              </a:rPr>
              <a:t> /&gt;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&lt;include name</a:t>
            </a:r>
            <a:r>
              <a:rPr lang="en-US" altLang="zh-CN" sz="1600" smtClean="0">
                <a:solidFill>
                  <a:schemeClr val="tx1"/>
                </a:solidFill>
              </a:rPr>
              <a:t>=“</a:t>
            </a:r>
            <a:r>
              <a:rPr lang="en-US" altLang="zh-CN" sz="1600" smtClean="0">
                <a:solidFill>
                  <a:srgbClr val="AC0000"/>
                </a:solidFill>
              </a:rPr>
              <a:t>module/IPCM_kernel.xml</a:t>
            </a:r>
            <a:r>
              <a:rPr lang="en-US" altLang="zh-CN" sz="1600" dirty="0">
                <a:solidFill>
                  <a:schemeClr val="tx1"/>
                </a:solidFill>
              </a:rPr>
              <a:t>" /&gt;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    &lt;…&gt;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&lt;project name="</a:t>
            </a:r>
            <a:r>
              <a:rPr lang="en-US" altLang="zh-CN" sz="1600" dirty="0" err="1">
                <a:solidFill>
                  <a:schemeClr val="tx1"/>
                </a:solidFill>
              </a:rPr>
              <a:t>mstar</a:t>
            </a:r>
            <a:r>
              <a:rPr lang="en-US" altLang="zh-CN" sz="1600" dirty="0">
                <a:solidFill>
                  <a:schemeClr val="tx1"/>
                </a:solidFill>
              </a:rPr>
              <a:t>/IPCM/doc" path="doc" /&gt;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    &lt;project name="</a:t>
            </a:r>
            <a:r>
              <a:rPr lang="en-US" altLang="zh-CN" sz="1600" dirty="0" err="1">
                <a:solidFill>
                  <a:schemeClr val="tx1"/>
                </a:solidFill>
              </a:rPr>
              <a:t>mstar</a:t>
            </a:r>
            <a:r>
              <a:rPr lang="en-US" altLang="zh-CN" sz="1600" dirty="0">
                <a:solidFill>
                  <a:schemeClr val="tx1"/>
                </a:solidFill>
              </a:rPr>
              <a:t>/project/</a:t>
            </a:r>
            <a:r>
              <a:rPr lang="en-US" altLang="zh-CN" sz="1600" dirty="0" err="1">
                <a:solidFill>
                  <a:schemeClr val="tx1"/>
                </a:solidFill>
              </a:rPr>
              <a:t>iNfinity</a:t>
            </a:r>
            <a:r>
              <a:rPr lang="en-US" altLang="zh-CN" sz="1600" dirty="0">
                <a:solidFill>
                  <a:schemeClr val="tx1"/>
                </a:solidFill>
              </a:rPr>
              <a:t>" path="project/I1" /&gt;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&lt;/manifest&gt;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 bwMode="auto">
          <a:xfrm flipV="1">
            <a:off x="5652120" y="3212976"/>
            <a:ext cx="720080" cy="72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7072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tar_2012">
  <a:themeElements>
    <a:clrScheme name="MStar">
      <a:dk1>
        <a:sysClr val="windowText" lastClr="000000"/>
      </a:dk1>
      <a:lt1>
        <a:sysClr val="window" lastClr="FFFFFF"/>
      </a:lt1>
      <a:dk2>
        <a:srgbClr val="000066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F9900"/>
      </a:accent6>
      <a:hlink>
        <a:srgbClr val="0000CC"/>
      </a:hlink>
      <a:folHlink>
        <a:srgbClr val="800080"/>
      </a:folHlink>
    </a:clrScheme>
    <a:fontScheme name="1_Default Design">
      <a:majorFont>
        <a:latin typeface="Book Antiqu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charset="-12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49F5B01895A4D83172A73C2109627" ma:contentTypeVersion="0" ma:contentTypeDescription="Create a new document." ma:contentTypeScope="" ma:versionID="375a2b0aa58176393e7f35cdb1ab290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6720DC-76D7-4120-8664-3B9EFB24D0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B8FDAF8-D020-459B-B528-448C0C040DAD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CEDC26E-1372-408C-9F43-111CB39170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60540</TotalTime>
  <Words>520</Words>
  <Application>Microsoft Office PowerPoint</Application>
  <PresentationFormat>如螢幕大小 (4:3)</PresentationFormat>
  <Paragraphs>100</Paragraphs>
  <Slides>11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MStar_2012</vt:lpstr>
      <vt:lpstr>SmartCamera Branch Model</vt:lpstr>
      <vt:lpstr>PowerPoint 簡報</vt:lpstr>
      <vt:lpstr>Overview</vt:lpstr>
      <vt:lpstr>Glossary</vt:lpstr>
      <vt:lpstr>Module / SCM_CI</vt:lpstr>
      <vt:lpstr>Rule</vt:lpstr>
      <vt:lpstr>Example</vt:lpstr>
      <vt:lpstr>Branch Alias</vt:lpstr>
      <vt:lpstr>Example</vt:lpstr>
      <vt:lpstr>Example</vt:lpstr>
      <vt:lpstr>Task</vt:lpstr>
    </vt:vector>
  </TitlesOfParts>
  <Company>MSTAR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SmartCamera Branch Model</dc:title>
  <dc:creator>Eddie-CY Kuo(郭朝揚)</dc:creator>
  <cp:lastModifiedBy>Ken</cp:lastModifiedBy>
  <cp:revision>968</cp:revision>
  <dcterms:created xsi:type="dcterms:W3CDTF">2013-05-22T12:24:52Z</dcterms:created>
  <dcterms:modified xsi:type="dcterms:W3CDTF">2017-03-07T05:59:32Z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0x01010003849F5B01895A4D83172A73C2109627</vt:lpwstr>
  </property>
</Properties>
</file>