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5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2" r:id="rId17"/>
    <p:sldId id="267" r:id="rId18"/>
    <p:sldId id="268" r:id="rId19"/>
    <p:sldId id="273" r:id="rId20"/>
    <p:sldId id="269" r:id="rId21"/>
    <p:sldId id="270" r:id="rId22"/>
    <p:sldId id="274" r:id="rId23"/>
    <p:sldId id="271" r:id="rId24"/>
  </p:sldIdLst>
  <p:sldSz cx="9144000" cy="6858000" type="screen4x3"/>
  <p:notesSz cx="6797675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F1DA"/>
    <a:srgbClr val="B5E9C6"/>
    <a:srgbClr val="B8BAFA"/>
    <a:srgbClr val="A9ABF9"/>
    <a:srgbClr val="FDFB9F"/>
    <a:srgbClr val="F2969D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9635" autoAdjust="0"/>
  </p:normalViewPr>
  <p:slideViewPr>
    <p:cSldViewPr>
      <p:cViewPr varScale="1">
        <p:scale>
          <a:sx n="72" d="100"/>
          <a:sy n="72" d="100"/>
        </p:scale>
        <p:origin x="-128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C1E3DEBD-7B45-4DF6-837B-3146CCF0D2AC}" type="datetimeFigureOut">
              <a:rPr lang="zh-TW" altLang="en-US"/>
              <a:pPr>
                <a:defRPr/>
              </a:pPr>
              <a:t>2014/7/29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kumimoji="1"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137C5465-35B6-4254-B6F1-FE10772FDFE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429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207C6-5D61-468F-9D09-57C2518382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9ED33-B459-4F5A-A904-2608D010AF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79488"/>
            <a:ext cx="2057400" cy="4970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79488"/>
            <a:ext cx="6019800" cy="4970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EBFEC-F1AE-4E26-9679-DEA466AB11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79488"/>
            <a:ext cx="8229600" cy="504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70050"/>
            <a:ext cx="8229600" cy="42799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42988" y="6237288"/>
            <a:ext cx="684212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D2C825-4EBB-45D7-83D5-6A2A0190EF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08F56-B04B-4E7F-97AD-D081354D746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906D7-BA1E-41EE-9C73-FBEDC037139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70050"/>
            <a:ext cx="4038600" cy="4279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A2C0F-885E-4FD4-AB45-27659BFEEEE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A377-1C64-4C30-8178-C651BA3FBB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EBB13-357E-497F-BCAC-B794932B1E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CAB1F-6CA8-4B7B-BEB0-D7F42E53F8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EF31C-9E7E-4AC6-9D5A-2CD228EF94C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8AD04-7921-4F2F-B159-95571C76BE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794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 of the Slide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0050"/>
            <a:ext cx="8229600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 of the content</a:t>
            </a:r>
          </a:p>
          <a:p>
            <a:pPr lvl="1"/>
            <a:r>
              <a:rPr lang="en-US" altLang="zh-TW" smtClean="0"/>
              <a:t>content</a:t>
            </a:r>
          </a:p>
          <a:p>
            <a:pPr lvl="0"/>
            <a:endParaRPr lang="en-US" altLang="zh-TW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237288"/>
            <a:ext cx="6842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rgbClr val="0000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0C061B16-BF40-48B2-A971-E2A68AAFC4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20"/>
          <p:cNvGrpSpPr>
            <a:grpSpLocks/>
          </p:cNvGrpSpPr>
          <p:nvPr/>
        </p:nvGrpSpPr>
        <p:grpSpPr bwMode="auto">
          <a:xfrm>
            <a:off x="468313" y="207963"/>
            <a:ext cx="8231187" cy="628650"/>
            <a:chOff x="295" y="131"/>
            <a:chExt cx="5185" cy="396"/>
          </a:xfrm>
        </p:grpSpPr>
        <p:grpSp>
          <p:nvGrpSpPr>
            <p:cNvPr id="1032" name="Group 19"/>
            <p:cNvGrpSpPr>
              <a:grpSpLocks/>
            </p:cNvGrpSpPr>
            <p:nvPr userDrawn="1"/>
          </p:nvGrpSpPr>
          <p:grpSpPr bwMode="auto">
            <a:xfrm>
              <a:off x="1338" y="436"/>
              <a:ext cx="4142" cy="62"/>
              <a:chOff x="1338" y="436"/>
              <a:chExt cx="4142" cy="62"/>
            </a:xfrm>
          </p:grpSpPr>
          <p:sp>
            <p:nvSpPr>
              <p:cNvPr id="43024" name="Rectangle 16"/>
              <p:cNvSpPr>
                <a:spLocks noChangeArrowheads="1"/>
              </p:cNvSpPr>
              <p:nvPr userDrawn="1"/>
            </p:nvSpPr>
            <p:spPr bwMode="auto">
              <a:xfrm>
                <a:off x="2472" y="436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TW" altLang="en-US"/>
              </a:p>
            </p:txBody>
          </p:sp>
          <p:sp>
            <p:nvSpPr>
              <p:cNvPr id="43023" name="Rectangle 15"/>
              <p:cNvSpPr>
                <a:spLocks noChangeArrowheads="1"/>
              </p:cNvSpPr>
              <p:nvPr userDrawn="1"/>
            </p:nvSpPr>
            <p:spPr bwMode="auto">
              <a:xfrm>
                <a:off x="2154" y="436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TW" altLang="en-US"/>
              </a:p>
            </p:txBody>
          </p:sp>
          <p:sp>
            <p:nvSpPr>
              <p:cNvPr id="43021" name="Rectangle 13"/>
              <p:cNvSpPr>
                <a:spLocks noChangeArrowheads="1"/>
              </p:cNvSpPr>
              <p:nvPr userDrawn="1"/>
            </p:nvSpPr>
            <p:spPr bwMode="auto">
              <a:xfrm>
                <a:off x="1791" y="436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TW" altLang="en-US"/>
              </a:p>
            </p:txBody>
          </p:sp>
          <p:sp>
            <p:nvSpPr>
              <p:cNvPr id="43019" name="Rectangle 11"/>
              <p:cNvSpPr>
                <a:spLocks noChangeArrowheads="1"/>
              </p:cNvSpPr>
              <p:nvPr userDrawn="1"/>
            </p:nvSpPr>
            <p:spPr bwMode="auto">
              <a:xfrm>
                <a:off x="1338" y="436"/>
                <a:ext cx="3008" cy="62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0000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TW" altLang="en-US"/>
              </a:p>
            </p:txBody>
          </p:sp>
        </p:grpSp>
        <p:pic>
          <p:nvPicPr>
            <p:cNvPr id="1033" name="Picture 12" descr="Logo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95" y="131"/>
              <a:ext cx="1032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37" r:id="rId3"/>
    <p:sldLayoutId id="2147483736" r:id="rId4"/>
    <p:sldLayoutId id="2147483735" r:id="rId5"/>
    <p:sldLayoutId id="2147483734" r:id="rId6"/>
    <p:sldLayoutId id="2147483733" r:id="rId7"/>
    <p:sldLayoutId id="2147483732" r:id="rId8"/>
    <p:sldLayoutId id="2147483731" r:id="rId9"/>
    <p:sldLayoutId id="2147483730" r:id="rId10"/>
    <p:sldLayoutId id="2147483729" r:id="rId11"/>
    <p:sldLayoutId id="2147483740" r:id="rId12"/>
  </p:sldLayoutIdLst>
  <p:hf sldNum="0" hdr="0" dt="0"/>
  <p:txStyles>
    <p:titleStyle>
      <a:lvl1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CC3300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kumimoji="1" sz="20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3600" dirty="0" smtClean="0"/>
              <a:t>Embedded Linux Fundamental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Grand.zhu</a:t>
            </a:r>
          </a:p>
          <a:p>
            <a:r>
              <a:rPr lang="en-US" altLang="zh-CN" dirty="0" smtClean="0"/>
              <a:t>2014-07-29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Cross Compiling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Compiling code in host machine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and running in target board</a:t>
            </a:r>
          </a:p>
          <a:p>
            <a:r>
              <a:rPr lang="en-US" altLang="zh-CN" dirty="0" smtClean="0"/>
              <a:t>Cross </a:t>
            </a:r>
            <a:r>
              <a:rPr lang="en-US" altLang="zh-CN" dirty="0" err="1" smtClean="0"/>
              <a:t>toolchain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arm-</a:t>
            </a:r>
            <a:r>
              <a:rPr lang="en-US" altLang="zh-CN" dirty="0" err="1" smtClean="0"/>
              <a:t>eabi-gcc</a:t>
            </a:r>
            <a:r>
              <a:rPr lang="en-US" altLang="zh-CN" dirty="0" smtClean="0"/>
              <a:t>, arm-</a:t>
            </a:r>
            <a:r>
              <a:rPr lang="en-US" altLang="zh-CN" dirty="0" err="1" smtClean="0"/>
              <a:t>eabi</a:t>
            </a:r>
            <a:r>
              <a:rPr lang="en-US" altLang="zh-CN" dirty="0" smtClean="0"/>
              <a:t>-ld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71600" y="3068960"/>
          <a:ext cx="5715000" cy="244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4300728" imgH="1834515" progId="Visio.Drawing.11">
                  <p:embed/>
                </p:oleObj>
              </mc:Choice>
              <mc:Fallback>
                <p:oleObj name="Visio" r:id="rId3" imgW="4300728" imgH="1834515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68960"/>
                        <a:ext cx="5715000" cy="2446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Onboard Storage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NAND Flash</a:t>
            </a:r>
          </a:p>
          <a:p>
            <a:r>
              <a:rPr lang="en-US" altLang="zh-CN" dirty="0" smtClean="0"/>
              <a:t>NOR Flash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763688" y="2564904"/>
          <a:ext cx="6588694" cy="353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5246251" imgH="2818073" progId="Visio.Drawing.11">
                  <p:embed/>
                </p:oleObj>
              </mc:Choice>
              <mc:Fallback>
                <p:oleObj name="Visio" r:id="rId3" imgW="5246251" imgH="281807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564904"/>
                        <a:ext cx="6588694" cy="3539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Onboard </a:t>
            </a:r>
            <a:r>
              <a:rPr lang="en-US" altLang="zh-CN" dirty="0" smtClean="0"/>
              <a:t>Storage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EMMC Flash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988840"/>
            <a:ext cx="3143250" cy="714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90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Process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6807675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Bootloader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简单地说，</a:t>
            </a:r>
            <a:r>
              <a:rPr lang="en-US" altLang="zh-CN" dirty="0" smtClean="0"/>
              <a:t>Bootloader</a:t>
            </a:r>
            <a:r>
              <a:rPr lang="zh-CN" altLang="en-US" dirty="0" smtClean="0"/>
              <a:t>就是在操作系统内核运行之前运行的一段程序，它类似于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机中的</a:t>
            </a:r>
            <a:r>
              <a:rPr lang="en-US" altLang="zh-CN" dirty="0" smtClean="0"/>
              <a:t>BIOS</a:t>
            </a:r>
            <a:r>
              <a:rPr lang="zh-CN" altLang="en-US" dirty="0" smtClean="0"/>
              <a:t>程序。通过这段程序，可以完成硬件设备的初始化，并建立内存空间的映射关系，从而将系统的软硬件环境带到一个合适的状态，为最终加载系统内核做好准备。</a:t>
            </a:r>
          </a:p>
          <a:p>
            <a:r>
              <a:rPr lang="en-US" altLang="zh-CN" dirty="0" err="1" smtClean="0"/>
              <a:t>UBoot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from ROM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484784"/>
            <a:ext cx="5031258" cy="708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4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Kernel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The central software component of Linux system</a:t>
            </a:r>
          </a:p>
          <a:p>
            <a:r>
              <a:rPr lang="en-US" altLang="zh-CN" sz="2400" dirty="0" smtClean="0"/>
              <a:t>Kernel version: 2.6, 3.0</a:t>
            </a:r>
          </a:p>
          <a:p>
            <a:r>
              <a:rPr lang="en-US" altLang="zh-CN" sz="2400" dirty="0" smtClean="0"/>
              <a:t>make </a:t>
            </a:r>
            <a:r>
              <a:rPr lang="en-US" altLang="zh-CN" sz="2400" dirty="0" err="1" smtClean="0"/>
              <a:t>menuconfig</a:t>
            </a:r>
            <a:r>
              <a:rPr lang="en-US" altLang="zh-CN" sz="2400" dirty="0" smtClean="0"/>
              <a:t>; make</a:t>
            </a:r>
          </a:p>
          <a:p>
            <a:r>
              <a:rPr lang="en-US" altLang="zh-CN" sz="2400" dirty="0" err="1" smtClean="0"/>
              <a:t>uImage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or </a:t>
            </a:r>
            <a:r>
              <a:rPr lang="en-US" altLang="zh-CN" sz="2400" dirty="0" err="1" smtClean="0"/>
              <a:t>zImage</a:t>
            </a:r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Call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User Space vs. Kernel Space</a:t>
            </a:r>
          </a:p>
          <a:p>
            <a:r>
              <a:rPr lang="en-US" altLang="zh-CN" sz="2400" dirty="0" smtClean="0"/>
              <a:t>System API:  for example, open/read/write/close</a:t>
            </a:r>
          </a:p>
          <a:p>
            <a:endParaRPr lang="zh-CN" altLang="en-US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501008"/>
            <a:ext cx="4680520" cy="270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自行安装一个</a:t>
            </a:r>
            <a:r>
              <a:rPr lang="en-US" altLang="zh-CN" sz="2400" dirty="0"/>
              <a:t>Ubuntu</a:t>
            </a:r>
            <a:r>
              <a:rPr lang="zh-CN" altLang="en-US" sz="2400" dirty="0"/>
              <a:t>系统（虚拟机或者独立安装）；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Ubuntu</a:t>
            </a:r>
            <a:r>
              <a:rPr lang="zh-CN" altLang="en-US" sz="2400" dirty="0"/>
              <a:t>下安装</a:t>
            </a:r>
            <a:r>
              <a:rPr lang="en-US" altLang="zh-CN" sz="2400" dirty="0"/>
              <a:t>GCC</a:t>
            </a:r>
            <a:r>
              <a:rPr lang="zh-CN" altLang="en-US" sz="2400" dirty="0"/>
              <a:t>开发环境及</a:t>
            </a:r>
            <a:r>
              <a:rPr lang="en-US" altLang="zh-CN" sz="2400" dirty="0"/>
              <a:t>ARM </a:t>
            </a:r>
            <a:r>
              <a:rPr lang="en-US" altLang="zh-CN" sz="2400" dirty="0" err="1"/>
              <a:t>Toolchain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编写</a:t>
            </a:r>
            <a:r>
              <a:rPr lang="en-US" altLang="zh-CN" sz="2400" dirty="0"/>
              <a:t>Hello World</a:t>
            </a:r>
            <a:r>
              <a:rPr lang="zh-CN" altLang="en-US" sz="2400" dirty="0"/>
              <a:t>程序（</a:t>
            </a:r>
            <a:r>
              <a:rPr lang="en-US" altLang="zh-CN" sz="2400" dirty="0"/>
              <a:t>C</a:t>
            </a:r>
            <a:r>
              <a:rPr lang="zh-CN" altLang="en-US" sz="2400" dirty="0"/>
              <a:t>语言），并使用</a:t>
            </a:r>
            <a:r>
              <a:rPr lang="en-US" altLang="zh-CN" sz="2400" dirty="0" err="1"/>
              <a:t>Toolchain</a:t>
            </a:r>
            <a:r>
              <a:rPr lang="zh-CN" altLang="en-US" sz="2400" dirty="0"/>
              <a:t>编译得到可执行文件；</a:t>
            </a:r>
            <a:endParaRPr lang="en-US" altLang="zh-CN" sz="2400" dirty="0"/>
          </a:p>
          <a:p>
            <a:r>
              <a:rPr lang="zh-CN" altLang="en-US" sz="2400" dirty="0"/>
              <a:t>查看公板上挂载了哪些目录，以及对应的</a:t>
            </a:r>
            <a:r>
              <a:rPr lang="en-US" altLang="zh-CN" sz="2400" dirty="0"/>
              <a:t>images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将公板上的</a:t>
            </a:r>
            <a:r>
              <a:rPr lang="en-US" altLang="zh-CN" sz="2400" dirty="0"/>
              <a:t>System</a:t>
            </a:r>
            <a:r>
              <a:rPr lang="zh-CN" altLang="en-US" sz="2400" dirty="0"/>
              <a:t>目录权限由只读改成可读写；</a:t>
            </a:r>
            <a:endParaRPr lang="en-US" altLang="zh-CN" sz="2400" dirty="0"/>
          </a:p>
          <a:p>
            <a:r>
              <a:rPr lang="zh-CN" altLang="en-US" sz="2400" dirty="0"/>
              <a:t>将编译得到的可执行程序拷贝到</a:t>
            </a:r>
            <a:r>
              <a:rPr lang="en-US" altLang="zh-CN" sz="2400" dirty="0"/>
              <a:t>/system/bin</a:t>
            </a:r>
            <a:r>
              <a:rPr lang="zh-CN" altLang="en-US" sz="2400" dirty="0"/>
              <a:t>下执行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Copyright © 2012 </a:t>
            </a:r>
            <a:r>
              <a:rPr lang="en-US" altLang="zh-TW" dirty="0" err="1" smtClean="0"/>
              <a:t>MStar</a:t>
            </a:r>
            <a:r>
              <a:rPr lang="en-US" altLang="zh-TW" dirty="0" smtClean="0"/>
              <a:t> Semiconductor, Inc.  All rights reserved.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624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2276872"/>
            <a:ext cx="6408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/>
              <a:t>Thanks!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System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Install Linux distribution</a:t>
            </a:r>
          </a:p>
          <a:p>
            <a:r>
              <a:rPr lang="en-US" altLang="zh-CN" sz="2800" dirty="0" smtClean="0"/>
              <a:t>Partitions: /, swap, boot, and so on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28092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861048"/>
            <a:ext cx="60864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普通文件</a:t>
            </a:r>
            <a:endParaRPr lang="en-US" altLang="zh-CN" dirty="0" smtClean="0"/>
          </a:p>
          <a:p>
            <a:r>
              <a:rPr lang="zh-CN" altLang="en-US" dirty="0" smtClean="0"/>
              <a:t>目录文件</a:t>
            </a:r>
            <a:endParaRPr lang="en-US" altLang="zh-CN" dirty="0" smtClean="0"/>
          </a:p>
          <a:p>
            <a:r>
              <a:rPr lang="zh-CN" altLang="en-US" dirty="0" smtClean="0"/>
              <a:t>链接文件</a:t>
            </a:r>
            <a:endParaRPr lang="en-US" altLang="zh-CN" dirty="0" smtClean="0"/>
          </a:p>
          <a:p>
            <a:r>
              <a:rPr lang="zh-CN" altLang="en-US" dirty="0" smtClean="0"/>
              <a:t>设备文件</a:t>
            </a:r>
            <a:endParaRPr lang="en-US" altLang="zh-CN" dirty="0" smtClean="0"/>
          </a:p>
          <a:p>
            <a:r>
              <a:rPr lang="zh-CN" altLang="en-US" dirty="0" smtClean="0"/>
              <a:t>管道</a:t>
            </a:r>
            <a:endParaRPr lang="en-US" altLang="zh-CN" dirty="0" smtClean="0"/>
          </a:p>
          <a:p>
            <a:r>
              <a:rPr lang="zh-CN" altLang="en-US" dirty="0" smtClean="0"/>
              <a:t>堆栈</a:t>
            </a:r>
            <a:endParaRPr lang="en-US" altLang="zh-CN" dirty="0" smtClean="0"/>
          </a:p>
          <a:p>
            <a:r>
              <a:rPr lang="zh-CN" altLang="en-US" dirty="0" smtClean="0"/>
              <a:t>套接字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File Attribute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rwx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rwx</a:t>
            </a:r>
            <a:r>
              <a:rPr lang="en-US" altLang="zh-CN" b="1" dirty="0" smtClean="0"/>
              <a:t>  </a:t>
            </a:r>
            <a:r>
              <a:rPr lang="en-US" altLang="zh-CN" b="1" dirty="0" err="1" smtClean="0"/>
              <a:t>rwx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dirty="0" smtClean="0"/>
              <a:t>The first </a:t>
            </a:r>
            <a:r>
              <a:rPr lang="en-US" altLang="zh-CN" dirty="0" err="1" smtClean="0"/>
              <a:t>charactor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-  </a:t>
            </a:r>
          </a:p>
          <a:p>
            <a:r>
              <a:rPr lang="en-US" altLang="zh-CN" dirty="0" smtClean="0"/>
              <a:t>d</a:t>
            </a:r>
          </a:p>
          <a:p>
            <a:r>
              <a:rPr lang="en-US" altLang="zh-CN" dirty="0" smtClean="0"/>
              <a:t>l</a:t>
            </a:r>
          </a:p>
          <a:p>
            <a:r>
              <a:rPr lang="en-US" altLang="zh-CN" dirty="0" smtClean="0"/>
              <a:t>c  </a:t>
            </a:r>
            <a:r>
              <a:rPr lang="zh-CN" altLang="en-US" dirty="0" smtClean="0"/>
              <a:t>字符设备</a:t>
            </a:r>
            <a:endParaRPr lang="en-US" altLang="zh-CN" dirty="0" smtClean="0"/>
          </a:p>
          <a:p>
            <a:r>
              <a:rPr lang="en-US" altLang="zh-CN" dirty="0" smtClean="0"/>
              <a:t>b  </a:t>
            </a:r>
            <a:r>
              <a:rPr lang="zh-CN" altLang="en-US" dirty="0" smtClean="0"/>
              <a:t>块设备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f</a:t>
            </a:r>
          </a:p>
          <a:p>
            <a:r>
              <a:rPr lang="en-US" altLang="zh-CN" dirty="0" smtClean="0"/>
              <a:t>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267744" y="2420888"/>
            <a:ext cx="237626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2267744" y="2852936"/>
            <a:ext cx="237626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2267744" y="3284984"/>
            <a:ext cx="237626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2267744" y="3717032"/>
            <a:ext cx="237626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2267744" y="3717032"/>
            <a:ext cx="2376264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>
            <a:off x="2123728" y="4365104"/>
            <a:ext cx="2448272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>
            <a:off x="2051720" y="4797152"/>
            <a:ext cx="2448272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>
            <a:off x="2051720" y="5229200"/>
            <a:ext cx="2448272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File System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ext2, ext3,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ext4</a:t>
            </a:r>
          </a:p>
          <a:p>
            <a:r>
              <a:rPr lang="en-US" altLang="zh-CN" sz="2400" dirty="0" smtClean="0"/>
              <a:t>swap</a:t>
            </a:r>
          </a:p>
          <a:p>
            <a:r>
              <a:rPr lang="en-US" altLang="zh-CN" sz="2400" dirty="0" err="1" smtClean="0"/>
              <a:t>vfat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nfs</a:t>
            </a:r>
            <a:endParaRPr lang="en-US" altLang="zh-CN" sz="2400" dirty="0" smtClean="0"/>
          </a:p>
          <a:p>
            <a:r>
              <a:rPr lang="en-US" altLang="zh-CN" sz="2400" dirty="0" smtClean="0"/>
              <a:t>ISO9660</a:t>
            </a:r>
          </a:p>
          <a:p>
            <a:r>
              <a:rPr lang="en-US" altLang="zh-CN" sz="2400" dirty="0" err="1" smtClean="0"/>
              <a:t>ramdisk</a:t>
            </a:r>
            <a:endParaRPr lang="en-US" altLang="zh-CN" sz="2400" dirty="0" smtClean="0"/>
          </a:p>
          <a:p>
            <a:r>
              <a:rPr lang="zh-CN" altLang="en-US" sz="2400" dirty="0" smtClean="0"/>
              <a:t>嵌入式：</a:t>
            </a:r>
            <a:r>
              <a:rPr lang="en-US" altLang="zh-CN" sz="2400" dirty="0" err="1" smtClean="0"/>
              <a:t>cramfs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jffs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yaffs</a:t>
            </a:r>
            <a:r>
              <a:rPr lang="en-US" altLang="zh-CN" sz="2400" dirty="0" smtClean="0"/>
              <a:t>,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ubifs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Directory Structures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/</a:t>
            </a:r>
          </a:p>
          <a:p>
            <a:r>
              <a:rPr lang="en-US" altLang="zh-CN" sz="2400" dirty="0" smtClean="0"/>
              <a:t>/bin, /</a:t>
            </a:r>
            <a:r>
              <a:rPr lang="en-US" altLang="zh-CN" sz="2400" dirty="0" err="1" smtClean="0"/>
              <a:t>sbin</a:t>
            </a:r>
            <a:r>
              <a:rPr lang="en-US" altLang="zh-CN" sz="2400" dirty="0" smtClean="0"/>
              <a:t>, or /system/bin</a:t>
            </a:r>
          </a:p>
          <a:p>
            <a:r>
              <a:rPr lang="en-US" altLang="zh-CN" sz="2400" dirty="0" smtClean="0"/>
              <a:t>/dev</a:t>
            </a:r>
          </a:p>
          <a:p>
            <a:r>
              <a:rPr lang="en-US" altLang="zh-CN" sz="2400" dirty="0" smtClean="0"/>
              <a:t>/lib, or /system/lib</a:t>
            </a:r>
          </a:p>
          <a:p>
            <a:r>
              <a:rPr lang="en-US" altLang="zh-CN" sz="2400" dirty="0" smtClean="0"/>
              <a:t>/etc</a:t>
            </a:r>
          </a:p>
          <a:p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tmp</a:t>
            </a:r>
            <a:endParaRPr lang="en-US" altLang="zh-CN" sz="2400" dirty="0" smtClean="0"/>
          </a:p>
          <a:p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mnt</a:t>
            </a:r>
            <a:endParaRPr lang="en-US" altLang="zh-CN" sz="2400" dirty="0" smtClean="0"/>
          </a:p>
          <a:p>
            <a:r>
              <a:rPr lang="en-US" altLang="zh-CN" sz="2400" dirty="0" smtClean="0"/>
              <a:t>/proc</a:t>
            </a:r>
          </a:p>
          <a:p>
            <a:r>
              <a:rPr lang="en-US" altLang="zh-CN" sz="2400" dirty="0" smtClean="0"/>
              <a:t>/sys, or /system</a:t>
            </a:r>
          </a:p>
          <a:p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usr</a:t>
            </a:r>
            <a:endParaRPr lang="en-US" altLang="zh-CN" sz="2400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en-US" altLang="zh-CN" dirty="0" smtClean="0"/>
              <a:t>Linux Command (1)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System Manager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endParaRPr lang="en-US" altLang="zh-CN" dirty="0" smtClean="0"/>
          </a:p>
          <a:p>
            <a:r>
              <a:rPr lang="en-US" altLang="zh-CN" dirty="0" err="1" smtClean="0"/>
              <a:t>ps</a:t>
            </a:r>
            <a:endParaRPr lang="en-US" altLang="zh-CN" dirty="0" smtClean="0"/>
          </a:p>
          <a:p>
            <a:r>
              <a:rPr lang="en-US" altLang="zh-CN" dirty="0" smtClean="0"/>
              <a:t>top</a:t>
            </a:r>
          </a:p>
          <a:p>
            <a:r>
              <a:rPr lang="en-US" altLang="zh-CN" dirty="0" smtClean="0"/>
              <a:t>kill</a:t>
            </a:r>
          </a:p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File System Manager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smtClean="0"/>
              <a:t>free</a:t>
            </a:r>
          </a:p>
          <a:p>
            <a:r>
              <a:rPr lang="en-US" altLang="zh-CN" dirty="0" err="1" smtClean="0"/>
              <a:t>df</a:t>
            </a:r>
            <a:endParaRPr lang="en-US" altLang="zh-CN" dirty="0" smtClean="0"/>
          </a:p>
          <a:p>
            <a:r>
              <a:rPr lang="en-US" altLang="zh-CN" dirty="0" smtClean="0"/>
              <a:t>du</a:t>
            </a:r>
          </a:p>
          <a:p>
            <a:r>
              <a:rPr lang="en-US" altLang="zh-CN" dirty="0" err="1" smtClean="0"/>
              <a:t>fdisk</a:t>
            </a:r>
            <a:endParaRPr lang="en-US" altLang="zh-CN" dirty="0" smtClean="0"/>
          </a:p>
          <a:p>
            <a:r>
              <a:rPr lang="en-US" altLang="zh-CN" dirty="0" smtClean="0"/>
              <a:t>mount</a:t>
            </a:r>
          </a:p>
          <a:p>
            <a:r>
              <a:rPr lang="en-US" altLang="zh-CN" dirty="0" err="1" smtClean="0"/>
              <a:t>umount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4"/>
          </a:xfrm>
        </p:spPr>
        <p:txBody>
          <a:bodyPr/>
          <a:lstStyle/>
          <a:p>
            <a:r>
              <a:rPr lang="en-US" altLang="zh-CN" dirty="0" smtClean="0"/>
              <a:t>Linux Command (2)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File Manager (1)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err="1" smtClean="0"/>
              <a:t>cd</a:t>
            </a:r>
            <a:endParaRPr lang="en-US" altLang="zh-CN" dirty="0" smtClean="0"/>
          </a:p>
          <a:p>
            <a:r>
              <a:rPr lang="en-US" altLang="zh-CN" dirty="0" err="1" smtClean="0"/>
              <a:t>mkdir</a:t>
            </a:r>
            <a:endParaRPr lang="en-US" altLang="zh-CN" dirty="0" smtClean="0"/>
          </a:p>
          <a:p>
            <a:r>
              <a:rPr lang="en-US" altLang="zh-CN" dirty="0" err="1" smtClean="0"/>
              <a:t>ls</a:t>
            </a:r>
            <a:endParaRPr lang="en-US" altLang="zh-CN" dirty="0" smtClean="0"/>
          </a:p>
          <a:p>
            <a:r>
              <a:rPr lang="en-US" altLang="zh-CN" dirty="0" smtClean="0"/>
              <a:t>cat</a:t>
            </a:r>
          </a:p>
          <a:p>
            <a:r>
              <a:rPr lang="en-US" altLang="zh-CN" dirty="0" smtClean="0"/>
              <a:t>cp</a:t>
            </a:r>
          </a:p>
          <a:p>
            <a:r>
              <a:rPr lang="en-US" altLang="zh-CN" dirty="0" err="1" smtClean="0"/>
              <a:t>mv</a:t>
            </a:r>
            <a:endParaRPr lang="en-US" altLang="zh-CN" dirty="0" smtClean="0"/>
          </a:p>
          <a:p>
            <a:r>
              <a:rPr lang="en-US" altLang="zh-CN" dirty="0" err="1" smtClean="0"/>
              <a:t>rm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File Manager (2)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chmod</a:t>
            </a:r>
            <a:endParaRPr lang="en-US" altLang="zh-CN" dirty="0" smtClean="0"/>
          </a:p>
          <a:p>
            <a:r>
              <a:rPr lang="en-US" altLang="zh-CN" dirty="0" err="1" smtClean="0"/>
              <a:t>chgrp</a:t>
            </a:r>
            <a:endParaRPr lang="en-US" altLang="zh-CN" dirty="0" smtClean="0"/>
          </a:p>
          <a:p>
            <a:r>
              <a:rPr lang="en-US" altLang="zh-CN" dirty="0" err="1" smtClean="0"/>
              <a:t>chown</a:t>
            </a:r>
            <a:endParaRPr lang="en-US" altLang="zh-CN" dirty="0" smtClean="0"/>
          </a:p>
          <a:p>
            <a:r>
              <a:rPr lang="en-US" altLang="zh-CN" dirty="0" err="1" smtClean="0"/>
              <a:t>grep</a:t>
            </a:r>
            <a:endParaRPr lang="en-US" altLang="zh-CN" dirty="0" smtClean="0"/>
          </a:p>
          <a:p>
            <a:r>
              <a:rPr lang="en-US" altLang="zh-CN" dirty="0" smtClean="0"/>
              <a:t>find</a:t>
            </a:r>
          </a:p>
          <a:p>
            <a:r>
              <a:rPr lang="en-US" altLang="zh-CN" dirty="0" err="1" smtClean="0"/>
              <a:t>ln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724942"/>
          </a:xfrm>
        </p:spPr>
        <p:txBody>
          <a:bodyPr/>
          <a:lstStyle/>
          <a:p>
            <a:r>
              <a:rPr lang="en-US" altLang="zh-CN" dirty="0" smtClean="0"/>
              <a:t>Linux Command (3)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Compress/Uncompress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 smtClean="0"/>
              <a:t>tar</a:t>
            </a:r>
          </a:p>
          <a:p>
            <a:r>
              <a:rPr lang="en-US" altLang="zh-CN" dirty="0" err="1" smtClean="0"/>
              <a:t>gzip/gunzip</a:t>
            </a:r>
            <a:endParaRPr lang="en-US" altLang="zh-CN" dirty="0" smtClean="0"/>
          </a:p>
          <a:p>
            <a:r>
              <a:rPr lang="en-US" altLang="zh-CN" dirty="0" smtClean="0"/>
              <a:t>zip2/bunzip2</a:t>
            </a:r>
          </a:p>
          <a:p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Network Manger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 err="1" smtClean="0"/>
              <a:t>ifconfig</a:t>
            </a:r>
            <a:endParaRPr lang="en-US" altLang="zh-CN" dirty="0" smtClean="0"/>
          </a:p>
          <a:p>
            <a:r>
              <a:rPr lang="en-US" altLang="zh-CN" dirty="0" smtClean="0"/>
              <a:t>ping</a:t>
            </a:r>
          </a:p>
          <a:p>
            <a:r>
              <a:rPr lang="en-US" altLang="zh-CN" dirty="0" err="1" smtClean="0"/>
              <a:t>netstat</a:t>
            </a:r>
            <a:endParaRPr lang="en-US" altLang="zh-CN" dirty="0" smtClean="0"/>
          </a:p>
          <a:p>
            <a:r>
              <a:rPr lang="en-US" altLang="zh-CN" dirty="0" err="1" smtClean="0"/>
              <a:t>ssh</a:t>
            </a:r>
            <a:endParaRPr lang="en-US" altLang="zh-CN" dirty="0" smtClean="0"/>
          </a:p>
          <a:p>
            <a:r>
              <a:rPr lang="en-US" altLang="zh-CN" dirty="0" smtClean="0"/>
              <a:t>ftp</a:t>
            </a:r>
          </a:p>
          <a:p>
            <a:r>
              <a:rPr lang="en-US" altLang="zh-CN" dirty="0" err="1" smtClean="0"/>
              <a:t>tftp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 System Programming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编辑器： </a:t>
            </a:r>
            <a:r>
              <a:rPr lang="en-US" altLang="zh-CN" dirty="0" smtClean="0"/>
              <a:t>VI</a:t>
            </a:r>
          </a:p>
          <a:p>
            <a:r>
              <a:rPr lang="zh-CN" altLang="en-US" dirty="0" smtClean="0"/>
              <a:t>编译器： </a:t>
            </a:r>
            <a:r>
              <a:rPr lang="en-US" altLang="zh-CN" dirty="0" smtClean="0"/>
              <a:t>GCC</a:t>
            </a:r>
          </a:p>
          <a:p>
            <a:r>
              <a:rPr lang="zh-CN" altLang="en-US" dirty="0" smtClean="0"/>
              <a:t>链接：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可执行程序，动态库，静态库</a:t>
            </a:r>
            <a:endParaRPr lang="en-US" altLang="zh-CN" dirty="0" smtClean="0"/>
          </a:p>
          <a:p>
            <a:r>
              <a:rPr lang="en-US" altLang="zh-CN" dirty="0" err="1" smtClean="0"/>
              <a:t>Makefile</a:t>
            </a:r>
            <a:r>
              <a:rPr lang="zh-CN" altLang="en-US" dirty="0" smtClean="0"/>
              <a:t>： 自动化编译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smtClean="0"/>
          </a:p>
          <a:p>
            <a:pPr>
              <a:defRPr/>
            </a:pPr>
            <a:r>
              <a:rPr lang="en-US" altLang="zh-TW" smtClean="0"/>
              <a:t>Copyright © 2012 MStar Semiconductor, Inc.  All rights reserved.</a:t>
            </a:r>
            <a:endParaRPr lang="en-US" altLang="zh-TW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314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Star">
  <a:themeElements>
    <a:clrScheme name="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6B78D618372847AECB73C2582CF502" ma:contentTypeVersion="9" ma:contentTypeDescription="Create a new document." ma:contentTypeScope="" ma:versionID="b8be9ac9c17b0e83b3a89103bf496b84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600713fdfca8b207a2c424d326d175f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9" nillable="true" ma:displayName="E-Mail Sender" ma:hidden="true" ma:internalName="EmailSender">
      <xsd:simpleType>
        <xsd:restriction base="dms:Note"/>
      </xsd:simpleType>
    </xsd:element>
    <xsd:element name="EmailTo" ma:index="10" nillable="true" ma:displayName="E-Mail To" ma:hidden="true" ma:internalName="EmailTo">
      <xsd:simpleType>
        <xsd:restriction base="dms:Note"/>
      </xsd:simpleType>
    </xsd:element>
    <xsd:element name="EmailCc" ma:index="11" nillable="true" ma:displayName="E-Mail Cc" ma:hidden="true" ma:internalName="EmailCc">
      <xsd:simpleType>
        <xsd:restriction base="dms:Note"/>
      </xsd:simpleType>
    </xsd:element>
    <xsd:element name="EmailFrom" ma:index="12" nillable="true" ma:displayName="E-Mail From" ma:hidden="true" ma:internalName="EmailFrom">
      <xsd:simpleType>
        <xsd:restriction base="dms:Text"/>
      </xsd:simpleType>
    </xsd:element>
    <xsd:element name="EmailSubject" ma:index="13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 ma:index="8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9AF69EF-0E8A-47F4-915F-5DB8A49EC4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6C7853-34F8-440F-8CB1-3B11A5FC967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5005466F-78E7-4A7C-8C1A-1636101A8C17}">
  <ds:schemaRefs>
    <ds:schemaRef ds:uri="http://schemas.microsoft.com/office/2006/metadata/properties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77435CF2-BA6D-4A96-9C45-4AD67A5C48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MStar</Template>
  <TotalTime>416</TotalTime>
  <Words>662</Words>
  <Application>Microsoft Office PowerPoint</Application>
  <PresentationFormat>全屏显示(4:3)</PresentationFormat>
  <Paragraphs>159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MStar</vt:lpstr>
      <vt:lpstr>Visio</vt:lpstr>
      <vt:lpstr>Embedded Linux Fundamental</vt:lpstr>
      <vt:lpstr>Linux System</vt:lpstr>
      <vt:lpstr>File</vt:lpstr>
      <vt:lpstr>File System</vt:lpstr>
      <vt:lpstr>Directory Structures</vt:lpstr>
      <vt:lpstr>Linux Command (1)</vt:lpstr>
      <vt:lpstr>Linux Command (2)</vt:lpstr>
      <vt:lpstr>Linux Command (3)</vt:lpstr>
      <vt:lpstr>Linux System Programming</vt:lpstr>
      <vt:lpstr>Cross Compiling</vt:lpstr>
      <vt:lpstr>Onboard Storage</vt:lpstr>
      <vt:lpstr>Onboard Storage 2</vt:lpstr>
      <vt:lpstr>Boot Process</vt:lpstr>
      <vt:lpstr>Bootloader</vt:lpstr>
      <vt:lpstr>Boot from ROM</vt:lpstr>
      <vt:lpstr>Kernel</vt:lpstr>
      <vt:lpstr>System Call</vt:lpstr>
      <vt:lpstr>课后作业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Android和Supernova的结合</dc:title>
  <dc:creator>Grand Zhu</dc:creator>
  <cp:lastModifiedBy>grand.zhu</cp:lastModifiedBy>
  <cp:revision>46</cp:revision>
  <dcterms:created xsi:type="dcterms:W3CDTF">2012-01-30T10:02:52Z</dcterms:created>
  <dcterms:modified xsi:type="dcterms:W3CDTF">2014-07-29T03:13:30Z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000800e612000000000001024120</vt:lpwstr>
  </property>
  <property fmtid="{D5CDD505-2E9C-101B-9397-08002B2CF9AE}" pid="3" name="ContentType">
    <vt:lpwstr>Document</vt:lpwstr>
  </property>
</Properties>
</file>