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315" r:id="rId3"/>
    <p:sldId id="300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12" r:id="rId12"/>
    <p:sldId id="309" r:id="rId13"/>
    <p:sldId id="310" r:id="rId14"/>
    <p:sldId id="311" r:id="rId15"/>
    <p:sldId id="313" r:id="rId16"/>
    <p:sldId id="314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46346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아이디어 공유 및 유사 특허 검색 서비스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277951" y="5859736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아이디어 체인지업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 </a:t>
            </a:r>
            <a:r>
              <a:rPr lang="ko-KR" altLang="en-US" dirty="0" err="1"/>
              <a:t>조성국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이현제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오유미 </a:t>
            </a:r>
            <a:r>
              <a:rPr lang="en-US" altLang="ko-KR" dirty="0"/>
              <a:t>/ </a:t>
            </a:r>
            <a:r>
              <a:rPr lang="ko-KR" altLang="en-US" dirty="0" err="1"/>
              <a:t>정종선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김새람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2022. 07. 26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CA225A9-52A9-C168-8DB2-8CB83F3CAB5A}"/>
              </a:ext>
            </a:extLst>
          </p:cNvPr>
          <p:cNvGrpSpPr/>
          <p:nvPr/>
        </p:nvGrpSpPr>
        <p:grpSpPr>
          <a:xfrm>
            <a:off x="4369366" y="22597"/>
            <a:ext cx="3910466" cy="5192354"/>
            <a:chOff x="-6202563" y="-3507231"/>
            <a:chExt cx="9771896" cy="131168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A45F085-1D36-7DE5-81DE-754C5BE498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76"/>
            <a:stretch/>
          </p:blipFill>
          <p:spPr>
            <a:xfrm>
              <a:off x="-6202563" y="-3507231"/>
              <a:ext cx="9759734" cy="627260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234DA01-7A51-40DE-C905-9E2595CA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90400" y="2751583"/>
              <a:ext cx="9759733" cy="6858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8E314-C773-4F36-8C88-B79D5D98B4F8}"/>
              </a:ext>
            </a:extLst>
          </p:cNvPr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과제명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게시글 내용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유사특허 및 댓글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Detail.jsp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58820" y="51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977409"/>
            <a:chOff x="276836" y="269845"/>
            <a:chExt cx="2171089" cy="9774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err="1">
                  <a:solidFill>
                    <a:schemeClr val="bg1"/>
                  </a:solidFill>
                </a:rPr>
                <a:t>작성글을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작성한 아이디와 동일할 경우 수정 및 삭제 가능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088982" y="5480149"/>
            <a:ext cx="2466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2. </a:t>
            </a:r>
            <a:r>
              <a:rPr lang="ko-KR" altLang="en-US" sz="1200" dirty="0"/>
              <a:t>게시글 제목 </a:t>
            </a:r>
            <a:r>
              <a:rPr lang="en-US" altLang="ko-KR" sz="1200" dirty="0"/>
              <a:t>,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, </a:t>
            </a:r>
            <a:r>
              <a:rPr lang="ko-KR" altLang="en-US" sz="1200" dirty="0"/>
              <a:t>조회수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/>
              <a:t>등록일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3. </a:t>
            </a:r>
            <a:r>
              <a:rPr lang="ko-KR" altLang="en-US" sz="1200" dirty="0"/>
              <a:t>요약 및 내용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4. </a:t>
            </a:r>
            <a:r>
              <a:rPr lang="ko-KR" altLang="en-US" sz="1200" dirty="0"/>
              <a:t>유사도가 높은 실제 특허에 등록된 출원번호</a:t>
            </a:r>
            <a:r>
              <a:rPr lang="en-US" altLang="ko-KR" sz="1200" dirty="0"/>
              <a:t>,</a:t>
            </a: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요약</a:t>
            </a:r>
            <a:r>
              <a:rPr lang="en-US" altLang="ko-KR" sz="1200" dirty="0"/>
              <a:t>, </a:t>
            </a:r>
            <a:r>
              <a:rPr lang="ko-KR" altLang="en-US" sz="1200" dirty="0"/>
              <a:t>유사도 출력</a:t>
            </a:r>
            <a:endParaRPr lang="en-US" altLang="ko-KR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F996A7D-DB9F-6A16-EC7D-BCFF99F88F45}"/>
              </a:ext>
            </a:extLst>
          </p:cNvPr>
          <p:cNvSpPr/>
          <p:nvPr/>
        </p:nvSpPr>
        <p:spPr>
          <a:xfrm>
            <a:off x="8297236" y="130203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CDBCC82-3BF3-073D-6B31-DB5B806D8260}"/>
              </a:ext>
            </a:extLst>
          </p:cNvPr>
          <p:cNvSpPr/>
          <p:nvPr/>
        </p:nvSpPr>
        <p:spPr>
          <a:xfrm>
            <a:off x="6665711" y="299480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4D77E21-C0DA-E6AB-3085-D45C13F6C633}"/>
              </a:ext>
            </a:extLst>
          </p:cNvPr>
          <p:cNvSpPr/>
          <p:nvPr/>
        </p:nvSpPr>
        <p:spPr>
          <a:xfrm>
            <a:off x="6465290" y="1062588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B5ABF6-8DE0-095E-BAAB-E2CFF4BD6377}"/>
              </a:ext>
            </a:extLst>
          </p:cNvPr>
          <p:cNvSpPr/>
          <p:nvPr/>
        </p:nvSpPr>
        <p:spPr>
          <a:xfrm>
            <a:off x="7988071" y="4420376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3ED6713-E96D-60F4-B2BA-964AF9F0A853}"/>
              </a:ext>
            </a:extLst>
          </p:cNvPr>
          <p:cNvSpPr/>
          <p:nvPr/>
        </p:nvSpPr>
        <p:spPr>
          <a:xfrm>
            <a:off x="7843408" y="1891610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2E0B2-BA2F-6A94-C62D-70B09A0A9FF8}"/>
              </a:ext>
            </a:extLst>
          </p:cNvPr>
          <p:cNvSpPr txBox="1"/>
          <p:nvPr/>
        </p:nvSpPr>
        <p:spPr>
          <a:xfrm>
            <a:off x="7374960" y="5480149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5. </a:t>
            </a:r>
            <a:r>
              <a:rPr lang="ko-KR" altLang="en-US" sz="1200" dirty="0"/>
              <a:t>댓글 내용 작성 및 등록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UploadComment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Detail.jsp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6. </a:t>
            </a:r>
            <a:r>
              <a:rPr lang="ko-KR" altLang="en-US" sz="1200" dirty="0"/>
              <a:t>등록된 댓글 출력 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133069F-5B16-DF55-30EE-B307DD7871CD}"/>
              </a:ext>
            </a:extLst>
          </p:cNvPr>
          <p:cNvSpPr/>
          <p:nvPr/>
        </p:nvSpPr>
        <p:spPr>
          <a:xfrm>
            <a:off x="4808336" y="4796026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906B9-2FA9-A091-61EE-8C9147DE1B72}"/>
              </a:ext>
            </a:extLst>
          </p:cNvPr>
          <p:cNvSpPr txBox="1"/>
          <p:nvPr/>
        </p:nvSpPr>
        <p:spPr>
          <a:xfrm>
            <a:off x="2678527" y="5499653"/>
            <a:ext cx="246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1. </a:t>
            </a:r>
            <a:r>
              <a:rPr lang="ko-KR" altLang="en-US" sz="1200" dirty="0" err="1"/>
              <a:t>작성글</a:t>
            </a:r>
            <a:r>
              <a:rPr lang="ko-KR" altLang="en-US" sz="1200" dirty="0"/>
              <a:t> 수정 및 삭제 기능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수정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EditPost.jsp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삭제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DeletePost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ReadBoard.jsp</a:t>
            </a:r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D77312-9D44-14A0-6E41-DE46C2D07A4F}"/>
              </a:ext>
            </a:extLst>
          </p:cNvPr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아이디어 공유 및 유사 특허 검색 서비스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2CB34A3-AD4E-5EEB-2A01-6666900BB227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B41950-58C4-3A0A-1633-E7A301972543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C4D9D9-F03C-5FB2-7DCC-BAC3428136DF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31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A76D3A-A8FC-7E58-E48F-EFD457E19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 r="43787"/>
          <a:stretch/>
        </p:blipFill>
        <p:spPr>
          <a:xfrm>
            <a:off x="2876856" y="380914"/>
            <a:ext cx="6401130" cy="47378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8E314-C773-4F36-8C88-B79D5D98B4F8}"/>
              </a:ext>
            </a:extLst>
          </p:cNvPr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과제명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마이페이지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 메인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MyPage.jsp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58820" y="51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5F996A7D-DB9F-6A16-EC7D-BCFF99F88F45}"/>
              </a:ext>
            </a:extLst>
          </p:cNvPr>
          <p:cNvSpPr/>
          <p:nvPr/>
        </p:nvSpPr>
        <p:spPr>
          <a:xfrm>
            <a:off x="7266021" y="1173526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CDBCC82-3BF3-073D-6B31-DB5B806D8260}"/>
              </a:ext>
            </a:extLst>
          </p:cNvPr>
          <p:cNvSpPr/>
          <p:nvPr/>
        </p:nvSpPr>
        <p:spPr>
          <a:xfrm>
            <a:off x="3619559" y="3164261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4D77E21-C0DA-E6AB-3085-D45C13F6C633}"/>
              </a:ext>
            </a:extLst>
          </p:cNvPr>
          <p:cNvSpPr/>
          <p:nvPr/>
        </p:nvSpPr>
        <p:spPr>
          <a:xfrm>
            <a:off x="3619558" y="3496878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906B9-2FA9-A091-61EE-8C9147DE1B72}"/>
              </a:ext>
            </a:extLst>
          </p:cNvPr>
          <p:cNvSpPr txBox="1"/>
          <p:nvPr/>
        </p:nvSpPr>
        <p:spPr>
          <a:xfrm>
            <a:off x="2678527" y="5499653"/>
            <a:ext cx="2466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1. </a:t>
            </a:r>
            <a:r>
              <a:rPr lang="ko-KR" altLang="en-US" sz="1200" dirty="0"/>
              <a:t>내가 쓴 글</a:t>
            </a:r>
            <a:r>
              <a:rPr lang="en-US" altLang="ko-KR" sz="1200" dirty="0"/>
              <a:t>,</a:t>
            </a:r>
            <a:r>
              <a:rPr lang="ko-KR" altLang="en-US" sz="1200" dirty="0"/>
              <a:t> 좋아요 한 글</a:t>
            </a:r>
            <a:r>
              <a:rPr lang="en-US" altLang="ko-KR" sz="1200" dirty="0"/>
              <a:t>, </a:t>
            </a:r>
            <a:r>
              <a:rPr lang="ko-KR" altLang="en-US" sz="1200" dirty="0"/>
              <a:t>내가 쓴 댓글</a:t>
            </a:r>
            <a:r>
              <a:rPr lang="en-US" altLang="ko-KR" sz="1200" dirty="0"/>
              <a:t>, </a:t>
            </a:r>
            <a:r>
              <a:rPr lang="ko-KR" altLang="en-US" sz="1200" dirty="0"/>
              <a:t>게시한 공모전</a:t>
            </a:r>
            <a:r>
              <a:rPr lang="en-US" altLang="ko-KR" sz="1200" dirty="0"/>
              <a:t> </a:t>
            </a:r>
            <a:r>
              <a:rPr lang="ko-KR" altLang="en-US" sz="1200" dirty="0"/>
              <a:t>개수 확인</a:t>
            </a:r>
            <a:r>
              <a:rPr lang="en-US" altLang="ko-KR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2. </a:t>
            </a:r>
            <a:r>
              <a:rPr lang="ko-KR" altLang="en-US" sz="1200" dirty="0"/>
              <a:t>내가 쓴 글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MyPost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MyPage.jsp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3. </a:t>
            </a:r>
            <a:r>
              <a:rPr lang="ko-KR" altLang="en-US" sz="1200" dirty="0"/>
              <a:t>좋아요 글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MyLike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MyPost.jsp</a:t>
            </a:r>
            <a:endParaRPr lang="en-US" altLang="ko-KR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A7C4214-39DD-9B17-D455-5B61692BB97E}"/>
              </a:ext>
            </a:extLst>
          </p:cNvPr>
          <p:cNvSpPr/>
          <p:nvPr/>
        </p:nvSpPr>
        <p:spPr>
          <a:xfrm>
            <a:off x="3635031" y="3870938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8597B3-862D-5B3F-F77D-0D210E5C555A}"/>
              </a:ext>
            </a:extLst>
          </p:cNvPr>
          <p:cNvSpPr/>
          <p:nvPr/>
        </p:nvSpPr>
        <p:spPr>
          <a:xfrm>
            <a:off x="3626764" y="4188616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79F990F-D69F-490F-02A1-8EA3F74FDE87}"/>
              </a:ext>
            </a:extLst>
          </p:cNvPr>
          <p:cNvSpPr/>
          <p:nvPr/>
        </p:nvSpPr>
        <p:spPr>
          <a:xfrm>
            <a:off x="3635031" y="4508355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73B08F-9F1A-1C73-0174-145EE8F75DB8}"/>
              </a:ext>
            </a:extLst>
          </p:cNvPr>
          <p:cNvSpPr txBox="1"/>
          <p:nvPr/>
        </p:nvSpPr>
        <p:spPr>
          <a:xfrm>
            <a:off x="4908596" y="5472490"/>
            <a:ext cx="246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4. </a:t>
            </a:r>
            <a:r>
              <a:rPr lang="ko-KR" altLang="en-US" sz="1200" dirty="0"/>
              <a:t>내가 쓴 댓글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MyComment</a:t>
            </a:r>
            <a:r>
              <a:rPr lang="en-US" altLang="ko-KR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-&gt; </a:t>
            </a:r>
            <a:r>
              <a:rPr lang="en-US" altLang="ko-KR" sz="1200" dirty="0" err="1"/>
              <a:t>Mypage.jsp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5. </a:t>
            </a:r>
            <a:r>
              <a:rPr lang="ko-KR" altLang="en-US" sz="1200" dirty="0"/>
              <a:t>게시한 공모전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MyCompete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6. </a:t>
            </a:r>
            <a:r>
              <a:rPr lang="ko-KR" altLang="en-US" sz="1200" dirty="0"/>
              <a:t>회원정보수정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EditMember.jsp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6132C0-7E7B-DEA1-35B2-EC2C1F678A62}"/>
              </a:ext>
            </a:extLst>
          </p:cNvPr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아이디어 공유 및 유사 특허 검색 서비스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67D0CAA-6CB9-F26C-9E21-CF23ADC2F840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44730F-F20C-52D9-AC3A-977D5DCFB0CA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A28D87-59ED-DEA0-1D39-99F0E67E584D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42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835DF4F5-0237-AB81-F585-6CA024C4E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77" y="119320"/>
            <a:ext cx="7083168" cy="51761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8E314-C773-4F36-8C88-B79D5D98B4F8}"/>
              </a:ext>
            </a:extLst>
          </p:cNvPr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과제명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마이페이지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내가 쓴 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MyPost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58820" y="51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5F996A7D-DB9F-6A16-EC7D-BCFF99F88F45}"/>
              </a:ext>
            </a:extLst>
          </p:cNvPr>
          <p:cNvSpPr/>
          <p:nvPr/>
        </p:nvSpPr>
        <p:spPr>
          <a:xfrm>
            <a:off x="7473547" y="2464156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CDBCC82-3BF3-073D-6B31-DB5B806D8260}"/>
              </a:ext>
            </a:extLst>
          </p:cNvPr>
          <p:cNvSpPr/>
          <p:nvPr/>
        </p:nvSpPr>
        <p:spPr>
          <a:xfrm>
            <a:off x="9447482" y="2428117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906B9-2FA9-A091-61EE-8C9147DE1B72}"/>
              </a:ext>
            </a:extLst>
          </p:cNvPr>
          <p:cNvSpPr txBox="1"/>
          <p:nvPr/>
        </p:nvSpPr>
        <p:spPr>
          <a:xfrm>
            <a:off x="2743200" y="5496754"/>
            <a:ext cx="246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1.  </a:t>
            </a:r>
            <a:r>
              <a:rPr lang="ko-KR" altLang="en-US" sz="1200" dirty="0"/>
              <a:t>내가 쓴 글 제목 및 작성시간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2.  </a:t>
            </a:r>
            <a:r>
              <a:rPr lang="ko-KR" altLang="en-US" sz="1200" dirty="0"/>
              <a:t>제목에 맞는 </a:t>
            </a:r>
            <a:r>
              <a:rPr lang="ko-KR" altLang="en-US" sz="1200" dirty="0" err="1"/>
              <a:t>작성글로</a:t>
            </a:r>
            <a:r>
              <a:rPr lang="ko-KR" altLang="en-US" sz="1200" dirty="0"/>
              <a:t> 이동 버튼</a:t>
            </a:r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2A7B53-D504-1938-2A61-C9B80DB9CF1D}"/>
              </a:ext>
            </a:extLst>
          </p:cNvPr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아이디어 공유 및 유사 특허 검색 서비스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1EF591-9DAE-FFAC-DD16-3E398F163A2C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29E197-4C8C-B6D3-3169-54793B4F9207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8285B7-0AEB-BBFE-CE22-9818636E99C1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46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6BF6D57-4248-DF3A-6E1E-5D30B8BCF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/>
          <a:stretch/>
        </p:blipFill>
        <p:spPr>
          <a:xfrm>
            <a:off x="2743200" y="456490"/>
            <a:ext cx="7131990" cy="4067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8E314-C773-4F36-8C88-B79D5D98B4F8}"/>
              </a:ext>
            </a:extLst>
          </p:cNvPr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과제명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마이페이지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좋아요 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MyLike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58820" y="51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5F996A7D-DB9F-6A16-EC7D-BCFF99F88F45}"/>
              </a:ext>
            </a:extLst>
          </p:cNvPr>
          <p:cNvSpPr/>
          <p:nvPr/>
        </p:nvSpPr>
        <p:spPr>
          <a:xfrm>
            <a:off x="6164531" y="1996545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CDBCC82-3BF3-073D-6B31-DB5B806D8260}"/>
              </a:ext>
            </a:extLst>
          </p:cNvPr>
          <p:cNvSpPr/>
          <p:nvPr/>
        </p:nvSpPr>
        <p:spPr>
          <a:xfrm>
            <a:off x="9585863" y="1891610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906B9-2FA9-A091-61EE-8C9147DE1B72}"/>
              </a:ext>
            </a:extLst>
          </p:cNvPr>
          <p:cNvSpPr txBox="1"/>
          <p:nvPr/>
        </p:nvSpPr>
        <p:spPr>
          <a:xfrm>
            <a:off x="2743199" y="5510627"/>
            <a:ext cx="246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1. </a:t>
            </a:r>
            <a:r>
              <a:rPr lang="ko-KR" altLang="en-US" sz="1200" dirty="0"/>
              <a:t>좋아요 글 제목 및 작성시간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2. </a:t>
            </a:r>
            <a:r>
              <a:rPr lang="ko-KR" altLang="en-US" sz="1200" dirty="0"/>
              <a:t>좋아요 글 이동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F9BB8-5FE4-EE40-3081-302CCF2DAFA8}"/>
              </a:ext>
            </a:extLst>
          </p:cNvPr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아이디어 공유 및 유사 특허 검색 서비스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27834E7-C34B-779E-EAF7-ED3511E96F1D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04B84F-51BB-2DF1-95FF-3D29D4809484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DF1F07-4423-2E0B-6110-6309664C8F44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27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C89D9E-5A05-DA2B-3B12-ECEA5FC71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4" r="23077" b="43736"/>
          <a:stretch/>
        </p:blipFill>
        <p:spPr>
          <a:xfrm>
            <a:off x="2743199" y="762081"/>
            <a:ext cx="7131991" cy="33093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8E314-C773-4F36-8C88-B79D5D98B4F8}"/>
              </a:ext>
            </a:extLst>
          </p:cNvPr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과제명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마이페이지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내가 쓴 댓글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MyComment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58820" y="51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5F996A7D-DB9F-6A16-EC7D-BCFF99F88F45}"/>
              </a:ext>
            </a:extLst>
          </p:cNvPr>
          <p:cNvSpPr/>
          <p:nvPr/>
        </p:nvSpPr>
        <p:spPr>
          <a:xfrm>
            <a:off x="4059497" y="3029379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CDBCC82-3BF3-073D-6B31-DB5B806D8260}"/>
              </a:ext>
            </a:extLst>
          </p:cNvPr>
          <p:cNvSpPr/>
          <p:nvPr/>
        </p:nvSpPr>
        <p:spPr>
          <a:xfrm>
            <a:off x="9650303" y="3104991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906B9-2FA9-A091-61EE-8C9147DE1B72}"/>
              </a:ext>
            </a:extLst>
          </p:cNvPr>
          <p:cNvSpPr txBox="1"/>
          <p:nvPr/>
        </p:nvSpPr>
        <p:spPr>
          <a:xfrm>
            <a:off x="2743199" y="5510627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1. </a:t>
            </a:r>
            <a:r>
              <a:rPr lang="ko-KR" altLang="en-US" sz="1200" dirty="0"/>
              <a:t>내가 작성한 댓글 내용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및 작성시간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2. </a:t>
            </a:r>
            <a:r>
              <a:rPr lang="ko-KR" altLang="en-US" sz="1200" dirty="0"/>
              <a:t>댓글을 썼던 게시글로 이동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5DBB7E-7135-67F3-739E-0669704CCE97}"/>
              </a:ext>
            </a:extLst>
          </p:cNvPr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아이디어 공유 및 유사 특허 검색 서비스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390320-214E-AB2C-E208-B5FD63484A88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C8ABF5-C763-E691-99B2-5DFDB0E01AF0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1C8EF5-832A-8F39-4A98-672B14C3130D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2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70CF6A-44F7-8E7C-DF1D-704505DD2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20" y="98011"/>
            <a:ext cx="7147179" cy="49047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8E314-C773-4F36-8C88-B79D5D98B4F8}"/>
              </a:ext>
            </a:extLst>
          </p:cNvPr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과제명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마이페이지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 게시한 공모전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MyCompete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58820" y="51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5F996A7D-DB9F-6A16-EC7D-BCFF99F88F45}"/>
              </a:ext>
            </a:extLst>
          </p:cNvPr>
          <p:cNvSpPr/>
          <p:nvPr/>
        </p:nvSpPr>
        <p:spPr>
          <a:xfrm>
            <a:off x="4285640" y="3329962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CDBCC82-3BF3-073D-6B31-DB5B806D8260}"/>
              </a:ext>
            </a:extLst>
          </p:cNvPr>
          <p:cNvSpPr/>
          <p:nvPr/>
        </p:nvSpPr>
        <p:spPr>
          <a:xfrm>
            <a:off x="6090706" y="4668509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906B9-2FA9-A091-61EE-8C9147DE1B72}"/>
              </a:ext>
            </a:extLst>
          </p:cNvPr>
          <p:cNvSpPr txBox="1"/>
          <p:nvPr/>
        </p:nvSpPr>
        <p:spPr>
          <a:xfrm>
            <a:off x="2743199" y="5510627"/>
            <a:ext cx="246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1. </a:t>
            </a:r>
            <a:r>
              <a:rPr lang="ko-KR" altLang="en-US" sz="1200" dirty="0"/>
              <a:t>게시한 공모전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등록일</a:t>
            </a:r>
            <a:r>
              <a:rPr lang="en-US" altLang="ko-KR" sz="1200" dirty="0"/>
              <a:t>, </a:t>
            </a:r>
            <a:r>
              <a:rPr lang="ko-KR" altLang="en-US" sz="1200" dirty="0"/>
              <a:t>상금</a:t>
            </a:r>
            <a:r>
              <a:rPr lang="en-US" altLang="ko-KR" sz="1200" dirty="0"/>
              <a:t>, </a:t>
            </a:r>
            <a:r>
              <a:rPr lang="ko-KR" altLang="en-US" sz="1200" dirty="0"/>
              <a:t>마감일</a:t>
            </a:r>
            <a:r>
              <a:rPr lang="en-US" altLang="ko-KR" sz="1200" dirty="0"/>
              <a:t>, </a:t>
            </a:r>
            <a:r>
              <a:rPr lang="ko-KR" altLang="en-US" sz="1200" dirty="0"/>
              <a:t>공모전 제출자</a:t>
            </a:r>
            <a:r>
              <a:rPr lang="en-US" altLang="ko-KR" sz="1200" dirty="0"/>
              <a:t>, </a:t>
            </a:r>
            <a:r>
              <a:rPr lang="ko-KR" altLang="en-US" sz="1200" dirty="0"/>
              <a:t>제출파일 확인 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2. </a:t>
            </a:r>
            <a:r>
              <a:rPr lang="ko-KR" altLang="en-US" sz="1200" dirty="0"/>
              <a:t>제출자가 제출한 파일 다운로드 기능</a:t>
            </a:r>
            <a:endParaRPr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67782-C06C-A5EF-D5EF-FA632A12860C}"/>
              </a:ext>
            </a:extLst>
          </p:cNvPr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아이디어 공유 및 유사 특허 검색 서비스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060FF-5CCE-5486-BC21-D927C0083D34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9E7C3E-A768-EF67-F798-B1B9DC6F1694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F4B0BC-22C8-596A-2C85-5999AAD63A87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69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2E5B48-7139-D0FE-2E89-4E7E5B2AE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3" r="177" b="37773"/>
          <a:stretch/>
        </p:blipFill>
        <p:spPr>
          <a:xfrm>
            <a:off x="3200401" y="269845"/>
            <a:ext cx="6076950" cy="42675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8E314-C773-4F36-8C88-B79D5D98B4F8}"/>
              </a:ext>
            </a:extLst>
          </p:cNvPr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과제명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마이페이지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 회원정보수정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EditMemeber.jsp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58820" y="51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5F996A7D-DB9F-6A16-EC7D-BCFF99F88F45}"/>
              </a:ext>
            </a:extLst>
          </p:cNvPr>
          <p:cNvSpPr/>
          <p:nvPr/>
        </p:nvSpPr>
        <p:spPr>
          <a:xfrm>
            <a:off x="6380033" y="1753110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CDBCC82-3BF3-073D-6B31-DB5B806D8260}"/>
              </a:ext>
            </a:extLst>
          </p:cNvPr>
          <p:cNvSpPr/>
          <p:nvPr/>
        </p:nvSpPr>
        <p:spPr>
          <a:xfrm>
            <a:off x="7062256" y="2032394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906B9-2FA9-A091-61EE-8C9147DE1B72}"/>
              </a:ext>
            </a:extLst>
          </p:cNvPr>
          <p:cNvSpPr txBox="1"/>
          <p:nvPr/>
        </p:nvSpPr>
        <p:spPr>
          <a:xfrm>
            <a:off x="2743199" y="5510627"/>
            <a:ext cx="2466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1. </a:t>
            </a:r>
            <a:r>
              <a:rPr lang="ko-KR" altLang="en-US" sz="1200" dirty="0"/>
              <a:t>현재 사용중인 </a:t>
            </a:r>
            <a:r>
              <a:rPr lang="en-US" altLang="ko-KR" sz="1200" dirty="0"/>
              <a:t>ID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2. </a:t>
            </a:r>
            <a:r>
              <a:rPr lang="ko-KR" altLang="en-US" sz="1200" dirty="0"/>
              <a:t>변경할 </a:t>
            </a:r>
            <a:r>
              <a:rPr lang="en-US" altLang="ko-KR" sz="1200" dirty="0"/>
              <a:t>PW </a:t>
            </a:r>
            <a:r>
              <a:rPr lang="ko-KR" altLang="en-US" sz="1200" dirty="0"/>
              <a:t>입력 창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3. </a:t>
            </a:r>
            <a:r>
              <a:rPr lang="ko-KR" altLang="en-US" sz="1200" dirty="0"/>
              <a:t>변경할 전화번호 입력 창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4. </a:t>
            </a:r>
            <a:r>
              <a:rPr lang="ko-KR" altLang="en-US" sz="1200" dirty="0"/>
              <a:t>변경할 주소 입력 창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5. </a:t>
            </a:r>
            <a:r>
              <a:rPr lang="ko-KR" altLang="en-US" sz="1200" dirty="0"/>
              <a:t>회원정보 수정 버튼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EditProfile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main.jsp</a:t>
            </a:r>
            <a:endParaRPr lang="en-US" altLang="ko-KR" sz="1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BBA085-B553-3938-EDA3-DEBDEE529707}"/>
              </a:ext>
            </a:extLst>
          </p:cNvPr>
          <p:cNvSpPr/>
          <p:nvPr/>
        </p:nvSpPr>
        <p:spPr>
          <a:xfrm>
            <a:off x="7069992" y="2317331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739A3B-FA8A-7C6C-1514-3B3380A9D9A1}"/>
              </a:ext>
            </a:extLst>
          </p:cNvPr>
          <p:cNvSpPr/>
          <p:nvPr/>
        </p:nvSpPr>
        <p:spPr>
          <a:xfrm>
            <a:off x="7069992" y="2596615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ED3234-8FD3-0A71-501B-617C1B370931}"/>
              </a:ext>
            </a:extLst>
          </p:cNvPr>
          <p:cNvSpPr/>
          <p:nvPr/>
        </p:nvSpPr>
        <p:spPr>
          <a:xfrm>
            <a:off x="7069992" y="2837621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38E535-4D99-C064-3B9D-98BAE848ED04}"/>
              </a:ext>
            </a:extLst>
          </p:cNvPr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아이디어 공유 및 유사 특허 검색 서비스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E086657-484C-C011-302F-6F953FF17627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82AB24-FCD4-761C-E737-A73C9A6BEEDB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C39165-896F-6E13-F330-A9653133BCE1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45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post-thumbnail">
            <a:extLst>
              <a:ext uri="{FF2B5EF4-FFF2-40B4-BE49-F238E27FC236}">
                <a16:creationId xmlns:a16="http://schemas.microsoft.com/office/drawing/2014/main" id="{9019A187-0356-97AA-AFAB-A5F3DDCBD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929" y="3827218"/>
            <a:ext cx="1140105" cy="57005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20180102 Apache &amp; Tomcat : 네이버 블로그">
            <a:extLst>
              <a:ext uri="{FF2B5EF4-FFF2-40B4-BE49-F238E27FC236}">
                <a16:creationId xmlns:a16="http://schemas.microsoft.com/office/drawing/2014/main" id="{61AEB789-440A-F0FD-EE3D-EC0F3964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04" y="1129815"/>
            <a:ext cx="1117302" cy="76905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Avatar, dp, profile icon - Download on Iconfinder">
            <a:extLst>
              <a:ext uri="{FF2B5EF4-FFF2-40B4-BE49-F238E27FC236}">
                <a16:creationId xmlns:a16="http://schemas.microsoft.com/office/drawing/2014/main" id="{D4096D5A-8A9B-3B48-F2C1-C4BC151F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11" y="3994267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Browse the internet, browse website, browser, browsing, internet, web browser icon - Download on Iconfinder">
            <a:extLst>
              <a:ext uri="{FF2B5EF4-FFF2-40B4-BE49-F238E27FC236}">
                <a16:creationId xmlns:a16="http://schemas.microsoft.com/office/drawing/2014/main" id="{B0524621-2384-0B8B-FD76-6869F33C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99" y="3945527"/>
            <a:ext cx="599095" cy="59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Flask] #1 Flask 시작하기 with MAC">
            <a:extLst>
              <a:ext uri="{FF2B5EF4-FFF2-40B4-BE49-F238E27FC236}">
                <a16:creationId xmlns:a16="http://schemas.microsoft.com/office/drawing/2014/main" id="{8485B863-7A67-03B0-5AA8-5E3CCB13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731" y="1144718"/>
            <a:ext cx="563758" cy="315344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A8E6E4A-5DB2-29A3-56CC-5D4C39962E46}"/>
              </a:ext>
            </a:extLst>
          </p:cNvPr>
          <p:cNvSpPr/>
          <p:nvPr/>
        </p:nvSpPr>
        <p:spPr>
          <a:xfrm>
            <a:off x="2538521" y="1750891"/>
            <a:ext cx="4613069" cy="5044192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17">
            <a:extLst>
              <a:ext uri="{FF2B5EF4-FFF2-40B4-BE49-F238E27FC236}">
                <a16:creationId xmlns:a16="http://schemas.microsoft.com/office/drawing/2014/main" id="{9ADF5B38-6D08-03F7-8DF1-DF09F2016D3A}"/>
              </a:ext>
            </a:extLst>
          </p:cNvPr>
          <p:cNvSpPr/>
          <p:nvPr/>
        </p:nvSpPr>
        <p:spPr>
          <a:xfrm>
            <a:off x="2702000" y="326807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57" name="모서리가 둥근 직사각형 17">
            <a:extLst>
              <a:ext uri="{FF2B5EF4-FFF2-40B4-BE49-F238E27FC236}">
                <a16:creationId xmlns:a16="http://schemas.microsoft.com/office/drawing/2014/main" id="{8A259BDF-AC4B-8FC2-F3DA-13A2B992658B}"/>
              </a:ext>
            </a:extLst>
          </p:cNvPr>
          <p:cNvSpPr/>
          <p:nvPr/>
        </p:nvSpPr>
        <p:spPr>
          <a:xfrm>
            <a:off x="2717208" y="217750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게시판</a:t>
            </a:r>
          </a:p>
        </p:txBody>
      </p:sp>
      <p:sp>
        <p:nvSpPr>
          <p:cNvPr id="58" name="모서리가 둥근 직사각형 17">
            <a:extLst>
              <a:ext uri="{FF2B5EF4-FFF2-40B4-BE49-F238E27FC236}">
                <a16:creationId xmlns:a16="http://schemas.microsoft.com/office/drawing/2014/main" id="{BEB9D649-E75F-44C6-9992-EDAACE36740B}"/>
              </a:ext>
            </a:extLst>
          </p:cNvPr>
          <p:cNvSpPr/>
          <p:nvPr/>
        </p:nvSpPr>
        <p:spPr>
          <a:xfrm>
            <a:off x="2717207" y="380366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공모전</a:t>
            </a:r>
          </a:p>
        </p:txBody>
      </p:sp>
      <p:sp>
        <p:nvSpPr>
          <p:cNvPr id="60" name="모서리가 둥근 직사각형 17">
            <a:extLst>
              <a:ext uri="{FF2B5EF4-FFF2-40B4-BE49-F238E27FC236}">
                <a16:creationId xmlns:a16="http://schemas.microsoft.com/office/drawing/2014/main" id="{FC5B7ACE-3DD6-4B28-E0EB-DF630AA94076}"/>
              </a:ext>
            </a:extLst>
          </p:cNvPr>
          <p:cNvSpPr/>
          <p:nvPr/>
        </p:nvSpPr>
        <p:spPr>
          <a:xfrm>
            <a:off x="2717206" y="184668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1058E1-7D97-F567-D41C-EBD6FDAE6C52}"/>
              </a:ext>
            </a:extLst>
          </p:cNvPr>
          <p:cNvSpPr txBox="1"/>
          <p:nvPr/>
        </p:nvSpPr>
        <p:spPr>
          <a:xfrm>
            <a:off x="602919" y="4544622"/>
            <a:ext cx="6693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사용자</a:t>
            </a:r>
            <a:endParaRPr lang="ko-KR" altLang="en-US" sz="1000" dirty="0"/>
          </a:p>
        </p:txBody>
      </p:sp>
      <p:sp>
        <p:nvSpPr>
          <p:cNvPr id="63" name="모서리가 둥근 직사각형 17">
            <a:extLst>
              <a:ext uri="{FF2B5EF4-FFF2-40B4-BE49-F238E27FC236}">
                <a16:creationId xmlns:a16="http://schemas.microsoft.com/office/drawing/2014/main" id="{7D9E4DA5-D7B9-E2B5-75B1-35E5DAD30ACD}"/>
              </a:ext>
            </a:extLst>
          </p:cNvPr>
          <p:cNvSpPr/>
          <p:nvPr/>
        </p:nvSpPr>
        <p:spPr>
          <a:xfrm>
            <a:off x="2717206" y="551576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마이페이지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E5EE3-5FD7-4FB5-C7AC-3A66A8E0D07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151590" y="4112245"/>
            <a:ext cx="1094339" cy="0"/>
          </a:xfrm>
          <a:prstGeom prst="straightConnector1">
            <a:avLst/>
          </a:prstGeom>
          <a:ln w="19050">
            <a:solidFill>
              <a:srgbClr val="0090D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17">
            <a:extLst>
              <a:ext uri="{FF2B5EF4-FFF2-40B4-BE49-F238E27FC236}">
                <a16:creationId xmlns:a16="http://schemas.microsoft.com/office/drawing/2014/main" id="{CEE19F48-4FD3-4DD8-25D7-A14BB03D2EB8}"/>
              </a:ext>
            </a:extLst>
          </p:cNvPr>
          <p:cNvSpPr/>
          <p:nvPr/>
        </p:nvSpPr>
        <p:spPr>
          <a:xfrm>
            <a:off x="4155132" y="217750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작성</a:t>
            </a:r>
          </a:p>
        </p:txBody>
      </p:sp>
      <p:sp>
        <p:nvSpPr>
          <p:cNvPr id="67" name="모서리가 둥근 직사각형 17">
            <a:extLst>
              <a:ext uri="{FF2B5EF4-FFF2-40B4-BE49-F238E27FC236}">
                <a16:creationId xmlns:a16="http://schemas.microsoft.com/office/drawing/2014/main" id="{B1125A6D-F64D-0E34-12A3-184E849DB54D}"/>
              </a:ext>
            </a:extLst>
          </p:cNvPr>
          <p:cNvSpPr/>
          <p:nvPr/>
        </p:nvSpPr>
        <p:spPr>
          <a:xfrm>
            <a:off x="5593056" y="217750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유사특허 검색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20230A9-FCF2-7323-93A5-8100F38BEE16}"/>
              </a:ext>
            </a:extLst>
          </p:cNvPr>
          <p:cNvSpPr/>
          <p:nvPr/>
        </p:nvSpPr>
        <p:spPr>
          <a:xfrm>
            <a:off x="8086677" y="1507610"/>
            <a:ext cx="1469866" cy="1623629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17">
            <a:extLst>
              <a:ext uri="{FF2B5EF4-FFF2-40B4-BE49-F238E27FC236}">
                <a16:creationId xmlns:a16="http://schemas.microsoft.com/office/drawing/2014/main" id="{A5A834DF-58E3-739A-5DF6-B2599D164FFA}"/>
              </a:ext>
            </a:extLst>
          </p:cNvPr>
          <p:cNvSpPr/>
          <p:nvPr/>
        </p:nvSpPr>
        <p:spPr>
          <a:xfrm>
            <a:off x="8219723" y="1662274"/>
            <a:ext cx="1203773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요약 </a:t>
            </a:r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임베딩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추출</a:t>
            </a:r>
          </a:p>
        </p:txBody>
      </p:sp>
      <p:sp>
        <p:nvSpPr>
          <p:cNvPr id="73" name="모서리가 둥근 직사각형 17">
            <a:extLst>
              <a:ext uri="{FF2B5EF4-FFF2-40B4-BE49-F238E27FC236}">
                <a16:creationId xmlns:a16="http://schemas.microsoft.com/office/drawing/2014/main" id="{BCADC048-4665-5814-7125-DBC4DFB916C6}"/>
              </a:ext>
            </a:extLst>
          </p:cNvPr>
          <p:cNvSpPr/>
          <p:nvPr/>
        </p:nvSpPr>
        <p:spPr>
          <a:xfrm>
            <a:off x="8223409" y="2185439"/>
            <a:ext cx="1203773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유사도 계산</a:t>
            </a:r>
          </a:p>
        </p:txBody>
      </p:sp>
      <p:sp>
        <p:nvSpPr>
          <p:cNvPr id="75" name="모서리가 둥근 직사각형 17">
            <a:extLst>
              <a:ext uri="{FF2B5EF4-FFF2-40B4-BE49-F238E27FC236}">
                <a16:creationId xmlns:a16="http://schemas.microsoft.com/office/drawing/2014/main" id="{4E2B6215-EB0A-2A13-2484-44FA4BB43E38}"/>
              </a:ext>
            </a:extLst>
          </p:cNvPr>
          <p:cNvSpPr/>
          <p:nvPr/>
        </p:nvSpPr>
        <p:spPr>
          <a:xfrm>
            <a:off x="8222382" y="2662535"/>
            <a:ext cx="1203773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유사도 상위 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Top-N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추출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B2B0770-81AF-27AF-EEA6-373F1EB209D8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821610" y="1954774"/>
            <a:ext cx="3686" cy="2306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3FC3380-13E7-6C1F-5D79-2B0A76A31DCF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8824269" y="2477939"/>
            <a:ext cx="1027" cy="1845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FB26B4E-3E6B-39C0-BB2D-078440428DB9}"/>
              </a:ext>
            </a:extLst>
          </p:cNvPr>
          <p:cNvCxnSpPr>
            <a:cxnSpLocks/>
          </p:cNvCxnSpPr>
          <p:nvPr/>
        </p:nvCxnSpPr>
        <p:spPr>
          <a:xfrm flipV="1">
            <a:off x="6687395" y="2235535"/>
            <a:ext cx="1399282" cy="4328"/>
          </a:xfrm>
          <a:prstGeom prst="straightConnector1">
            <a:avLst/>
          </a:prstGeom>
          <a:ln w="19050">
            <a:solidFill>
              <a:srgbClr val="0090D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7A8A4BB-A1E4-34C1-888F-ED66D3DCE26F}"/>
              </a:ext>
            </a:extLst>
          </p:cNvPr>
          <p:cNvCxnSpPr>
            <a:cxnSpLocks/>
          </p:cNvCxnSpPr>
          <p:nvPr/>
        </p:nvCxnSpPr>
        <p:spPr>
          <a:xfrm flipH="1">
            <a:off x="6687395" y="2378148"/>
            <a:ext cx="1399282" cy="4328"/>
          </a:xfrm>
          <a:prstGeom prst="straightConnector1">
            <a:avLst/>
          </a:prstGeom>
          <a:ln w="19050">
            <a:solidFill>
              <a:srgbClr val="0090D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03339A7-578F-FAA0-D4E8-E8E40BE43491}"/>
              </a:ext>
            </a:extLst>
          </p:cNvPr>
          <p:cNvSpPr txBox="1"/>
          <p:nvPr/>
        </p:nvSpPr>
        <p:spPr>
          <a:xfrm>
            <a:off x="1481731" y="4544622"/>
            <a:ext cx="8760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웹 브라우저</a:t>
            </a:r>
            <a:endParaRPr lang="ko-KR" altLang="en-US" sz="10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99B82A3-47D1-1807-F6FC-ED8373C5D83F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 flipV="1">
            <a:off x="1188331" y="4241827"/>
            <a:ext cx="427568" cy="324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B68914-CDA3-087E-2667-A398FD243A7A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 flipV="1">
            <a:off x="2214994" y="4245075"/>
            <a:ext cx="323527" cy="2791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C2827DF-D3C5-F452-74E8-F55559A6E2DA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5249471" y="2323753"/>
            <a:ext cx="34358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FD6558A-8269-1D20-67DD-B1DF9FEEC6C5}"/>
              </a:ext>
            </a:extLst>
          </p:cNvPr>
          <p:cNvCxnSpPr>
            <a:cxnSpLocks/>
            <a:stCxn id="57" idx="3"/>
            <a:endCxn id="66" idx="1"/>
          </p:cNvCxnSpPr>
          <p:nvPr/>
        </p:nvCxnSpPr>
        <p:spPr>
          <a:xfrm>
            <a:off x="3811547" y="2323753"/>
            <a:ext cx="34358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모서리가 둥근 직사각형 17">
            <a:extLst>
              <a:ext uri="{FF2B5EF4-FFF2-40B4-BE49-F238E27FC236}">
                <a16:creationId xmlns:a16="http://schemas.microsoft.com/office/drawing/2014/main" id="{D80AD1D7-9666-0B84-F2ED-EC10969DA518}"/>
              </a:ext>
            </a:extLst>
          </p:cNvPr>
          <p:cNvSpPr/>
          <p:nvPr/>
        </p:nvSpPr>
        <p:spPr>
          <a:xfrm>
            <a:off x="4155132" y="380366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공모전 게시</a:t>
            </a:r>
          </a:p>
        </p:txBody>
      </p:sp>
      <p:sp>
        <p:nvSpPr>
          <p:cNvPr id="112" name="모서리가 둥근 직사각형 17">
            <a:extLst>
              <a:ext uri="{FF2B5EF4-FFF2-40B4-BE49-F238E27FC236}">
                <a16:creationId xmlns:a16="http://schemas.microsoft.com/office/drawing/2014/main" id="{405538DF-79D7-5D14-0A2C-4547EB74F823}"/>
              </a:ext>
            </a:extLst>
          </p:cNvPr>
          <p:cNvSpPr/>
          <p:nvPr/>
        </p:nvSpPr>
        <p:spPr>
          <a:xfrm>
            <a:off x="4155132" y="268124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보기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E9B69B4-AA74-2220-54C0-F5209FD37A79}"/>
              </a:ext>
            </a:extLst>
          </p:cNvPr>
          <p:cNvCxnSpPr>
            <a:cxnSpLocks/>
          </p:cNvCxnSpPr>
          <p:nvPr/>
        </p:nvCxnSpPr>
        <p:spPr>
          <a:xfrm>
            <a:off x="5249470" y="2845671"/>
            <a:ext cx="34358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모서리가 둥근 직사각형 17">
            <a:extLst>
              <a:ext uri="{FF2B5EF4-FFF2-40B4-BE49-F238E27FC236}">
                <a16:creationId xmlns:a16="http://schemas.microsoft.com/office/drawing/2014/main" id="{452CDAE7-79D8-1D7B-F9F0-516E227360B7}"/>
              </a:ext>
            </a:extLst>
          </p:cNvPr>
          <p:cNvSpPr/>
          <p:nvPr/>
        </p:nvSpPr>
        <p:spPr>
          <a:xfrm>
            <a:off x="5593056" y="269942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 작성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9206D84-F0BD-AA09-9226-4B1E2FAF0F8F}"/>
              </a:ext>
            </a:extLst>
          </p:cNvPr>
          <p:cNvCxnSpPr>
            <a:cxnSpLocks/>
            <a:stCxn id="57" idx="2"/>
            <a:endCxn id="112" idx="1"/>
          </p:cNvCxnSpPr>
          <p:nvPr/>
        </p:nvCxnSpPr>
        <p:spPr>
          <a:xfrm rot="16200000" flipH="1">
            <a:off x="3531011" y="2203370"/>
            <a:ext cx="357489" cy="89075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모서리가 둥근 직사각형 17">
            <a:extLst>
              <a:ext uri="{FF2B5EF4-FFF2-40B4-BE49-F238E27FC236}">
                <a16:creationId xmlns:a16="http://schemas.microsoft.com/office/drawing/2014/main" id="{3A5F6947-4BE4-B32B-0F68-9BD0D594B99A}"/>
              </a:ext>
            </a:extLst>
          </p:cNvPr>
          <p:cNvSpPr/>
          <p:nvPr/>
        </p:nvSpPr>
        <p:spPr>
          <a:xfrm>
            <a:off x="4155132" y="430740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공모전 보기</a:t>
            </a:r>
          </a:p>
        </p:txBody>
      </p:sp>
      <p:sp>
        <p:nvSpPr>
          <p:cNvPr id="119" name="모서리가 둥근 직사각형 17">
            <a:extLst>
              <a:ext uri="{FF2B5EF4-FFF2-40B4-BE49-F238E27FC236}">
                <a16:creationId xmlns:a16="http://schemas.microsoft.com/office/drawing/2014/main" id="{18CF51BB-2BB6-C33B-DF99-F32E9C88CD57}"/>
              </a:ext>
            </a:extLst>
          </p:cNvPr>
          <p:cNvSpPr/>
          <p:nvPr/>
        </p:nvSpPr>
        <p:spPr>
          <a:xfrm>
            <a:off x="5593056" y="430740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공모전 참여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C75BD91-A0CC-D19E-2BA9-EB798D6302A9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>
            <a:off x="5249471" y="4453655"/>
            <a:ext cx="34358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A4C7517-3D70-3CC9-C8ED-31DFD536BD94}"/>
              </a:ext>
            </a:extLst>
          </p:cNvPr>
          <p:cNvCxnSpPr>
            <a:cxnSpLocks/>
            <a:stCxn id="58" idx="3"/>
            <a:endCxn id="111" idx="1"/>
          </p:cNvCxnSpPr>
          <p:nvPr/>
        </p:nvCxnSpPr>
        <p:spPr>
          <a:xfrm>
            <a:off x="3811546" y="3949916"/>
            <a:ext cx="3435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819BF28-E35F-058F-1946-0F752F45CF51}"/>
              </a:ext>
            </a:extLst>
          </p:cNvPr>
          <p:cNvCxnSpPr>
            <a:cxnSpLocks/>
            <a:stCxn id="58" idx="2"/>
            <a:endCxn id="118" idx="1"/>
          </p:cNvCxnSpPr>
          <p:nvPr/>
        </p:nvCxnSpPr>
        <p:spPr>
          <a:xfrm rot="16200000" flipH="1">
            <a:off x="3531010" y="3829532"/>
            <a:ext cx="357489" cy="89075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모서리가 둥근 직사각형 17">
            <a:extLst>
              <a:ext uri="{FF2B5EF4-FFF2-40B4-BE49-F238E27FC236}">
                <a16:creationId xmlns:a16="http://schemas.microsoft.com/office/drawing/2014/main" id="{84123204-3A0F-E2AF-61F2-612D320F39E1}"/>
              </a:ext>
            </a:extLst>
          </p:cNvPr>
          <p:cNvSpPr/>
          <p:nvPr/>
        </p:nvSpPr>
        <p:spPr>
          <a:xfrm>
            <a:off x="4155132" y="479502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내가 쓴 글</a:t>
            </a:r>
          </a:p>
        </p:txBody>
      </p:sp>
      <p:sp>
        <p:nvSpPr>
          <p:cNvPr id="141" name="모서리가 둥근 직사각형 17">
            <a:extLst>
              <a:ext uri="{FF2B5EF4-FFF2-40B4-BE49-F238E27FC236}">
                <a16:creationId xmlns:a16="http://schemas.microsoft.com/office/drawing/2014/main" id="{6AF26C83-DBE0-73B8-E786-FA3398F46D7A}"/>
              </a:ext>
            </a:extLst>
          </p:cNvPr>
          <p:cNvSpPr/>
          <p:nvPr/>
        </p:nvSpPr>
        <p:spPr>
          <a:xfrm>
            <a:off x="4155131" y="518980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좋아요 글</a:t>
            </a:r>
          </a:p>
        </p:txBody>
      </p:sp>
      <p:sp>
        <p:nvSpPr>
          <p:cNvPr id="142" name="모서리가 둥근 직사각형 17">
            <a:extLst>
              <a:ext uri="{FF2B5EF4-FFF2-40B4-BE49-F238E27FC236}">
                <a16:creationId xmlns:a16="http://schemas.microsoft.com/office/drawing/2014/main" id="{CCF6A990-3299-FCDF-CEE3-63C94A580873}"/>
              </a:ext>
            </a:extLst>
          </p:cNvPr>
          <p:cNvSpPr/>
          <p:nvPr/>
        </p:nvSpPr>
        <p:spPr>
          <a:xfrm>
            <a:off x="4155130" y="558458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내가 쓴 댓글</a:t>
            </a:r>
          </a:p>
        </p:txBody>
      </p:sp>
      <p:sp>
        <p:nvSpPr>
          <p:cNvPr id="143" name="모서리가 둥근 직사각형 17">
            <a:extLst>
              <a:ext uri="{FF2B5EF4-FFF2-40B4-BE49-F238E27FC236}">
                <a16:creationId xmlns:a16="http://schemas.microsoft.com/office/drawing/2014/main" id="{4D19D713-AA75-3A71-AE0E-7D459C6E9021}"/>
              </a:ext>
            </a:extLst>
          </p:cNvPr>
          <p:cNvSpPr/>
          <p:nvPr/>
        </p:nvSpPr>
        <p:spPr>
          <a:xfrm>
            <a:off x="4155129" y="598868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참여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한 공모전</a:t>
            </a:r>
          </a:p>
        </p:txBody>
      </p:sp>
      <p:sp>
        <p:nvSpPr>
          <p:cNvPr id="147" name="모서리가 둥근 직사각형 17">
            <a:extLst>
              <a:ext uri="{FF2B5EF4-FFF2-40B4-BE49-F238E27FC236}">
                <a16:creationId xmlns:a16="http://schemas.microsoft.com/office/drawing/2014/main" id="{ECA9A3ED-F19E-CC09-906F-353F5E2AA58B}"/>
              </a:ext>
            </a:extLst>
          </p:cNvPr>
          <p:cNvSpPr/>
          <p:nvPr/>
        </p:nvSpPr>
        <p:spPr>
          <a:xfrm>
            <a:off x="4155129" y="642798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회원정보수정</a:t>
            </a:r>
          </a:p>
        </p:txBody>
      </p:sp>
      <p:cxnSp>
        <p:nvCxnSpPr>
          <p:cNvPr id="148" name="직선 화살표 연결선 126">
            <a:extLst>
              <a:ext uri="{FF2B5EF4-FFF2-40B4-BE49-F238E27FC236}">
                <a16:creationId xmlns:a16="http://schemas.microsoft.com/office/drawing/2014/main" id="{F8278C64-AFC8-DEDF-D405-E3B7438AFD47}"/>
              </a:ext>
            </a:extLst>
          </p:cNvPr>
          <p:cNvCxnSpPr>
            <a:cxnSpLocks/>
            <a:stCxn id="63" idx="3"/>
            <a:endCxn id="140" idx="1"/>
          </p:cNvCxnSpPr>
          <p:nvPr/>
        </p:nvCxnSpPr>
        <p:spPr>
          <a:xfrm flipV="1">
            <a:off x="3811545" y="4941274"/>
            <a:ext cx="343587" cy="7207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26">
            <a:extLst>
              <a:ext uri="{FF2B5EF4-FFF2-40B4-BE49-F238E27FC236}">
                <a16:creationId xmlns:a16="http://schemas.microsoft.com/office/drawing/2014/main" id="{8BB2C581-D3F3-81DC-D770-080B3603AFD1}"/>
              </a:ext>
            </a:extLst>
          </p:cNvPr>
          <p:cNvCxnSpPr>
            <a:cxnSpLocks/>
            <a:stCxn id="63" idx="3"/>
            <a:endCxn id="147" idx="1"/>
          </p:cNvCxnSpPr>
          <p:nvPr/>
        </p:nvCxnSpPr>
        <p:spPr>
          <a:xfrm>
            <a:off x="3811545" y="5662011"/>
            <a:ext cx="343584" cy="9122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26">
            <a:extLst>
              <a:ext uri="{FF2B5EF4-FFF2-40B4-BE49-F238E27FC236}">
                <a16:creationId xmlns:a16="http://schemas.microsoft.com/office/drawing/2014/main" id="{23704BC5-9394-650F-661A-41EDC1B55300}"/>
              </a:ext>
            </a:extLst>
          </p:cNvPr>
          <p:cNvCxnSpPr>
            <a:cxnSpLocks/>
            <a:stCxn id="63" idx="3"/>
            <a:endCxn id="141" idx="1"/>
          </p:cNvCxnSpPr>
          <p:nvPr/>
        </p:nvCxnSpPr>
        <p:spPr>
          <a:xfrm flipV="1">
            <a:off x="3811545" y="5336053"/>
            <a:ext cx="343586" cy="3259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26">
            <a:extLst>
              <a:ext uri="{FF2B5EF4-FFF2-40B4-BE49-F238E27FC236}">
                <a16:creationId xmlns:a16="http://schemas.microsoft.com/office/drawing/2014/main" id="{1A83D052-E832-1DBE-12FC-8B7330D1936F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>
            <a:off x="3811545" y="5662011"/>
            <a:ext cx="343584" cy="4729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26">
            <a:extLst>
              <a:ext uri="{FF2B5EF4-FFF2-40B4-BE49-F238E27FC236}">
                <a16:creationId xmlns:a16="http://schemas.microsoft.com/office/drawing/2014/main" id="{C66288F2-6C6E-1756-84A2-7EFCCC577563}"/>
              </a:ext>
            </a:extLst>
          </p:cNvPr>
          <p:cNvCxnSpPr>
            <a:cxnSpLocks/>
            <a:stCxn id="63" idx="3"/>
            <a:endCxn id="142" idx="1"/>
          </p:cNvCxnSpPr>
          <p:nvPr/>
        </p:nvCxnSpPr>
        <p:spPr>
          <a:xfrm>
            <a:off x="3811545" y="5662011"/>
            <a:ext cx="343585" cy="688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2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792138" y="4280497"/>
            <a:ext cx="1845578" cy="13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706338" y="158322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아이디어 체인지업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7799" y="206691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97799" y="2501957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홈페이지 소개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97799" y="4119713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보기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97799" y="4882314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마이 페이지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37716" y="413424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</a:t>
            </a:r>
          </a:p>
        </p:txBody>
      </p:sp>
      <p:cxnSp>
        <p:nvCxnSpPr>
          <p:cNvPr id="9" name="꺾인 연결선 8"/>
          <p:cNvCxnSpPr>
            <a:cxnSpLocks/>
            <a:stCxn id="3" idx="2"/>
          </p:cNvCxnSpPr>
          <p:nvPr/>
        </p:nvCxnSpPr>
        <p:spPr>
          <a:xfrm rot="16200000" flipH="1">
            <a:off x="694348" y="3490268"/>
            <a:ext cx="3123028" cy="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2257036" y="224085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258217" y="2676473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257035" y="4283338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2269711" y="5054137"/>
            <a:ext cx="428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686913" y="3327234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공모전 소개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258217" y="3501178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4184895" y="335492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공모전 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3781250" y="3501174"/>
            <a:ext cx="40364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5647924" y="335509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게시된 공모전 확인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47924" y="373586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공모전 게시</a:t>
            </a:r>
          </a:p>
        </p:txBody>
      </p:sp>
      <p:cxnSp>
        <p:nvCxnSpPr>
          <p:cNvPr id="64" name="꺾인 연결선 63"/>
          <p:cNvCxnSpPr>
            <a:endCxn id="63" idx="1"/>
          </p:cNvCxnSpPr>
          <p:nvPr/>
        </p:nvCxnSpPr>
        <p:spPr>
          <a:xfrm>
            <a:off x="5276594" y="3501346"/>
            <a:ext cx="371330" cy="380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62" idx="1"/>
          </p:cNvCxnSpPr>
          <p:nvPr/>
        </p:nvCxnSpPr>
        <p:spPr>
          <a:xfrm>
            <a:off x="5279234" y="3501175"/>
            <a:ext cx="368691" cy="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1326162-6BDB-60BA-70BA-BF46D0A4D410}"/>
              </a:ext>
            </a:extLst>
          </p:cNvPr>
          <p:cNvCxnSpPr/>
          <p:nvPr/>
        </p:nvCxnSpPr>
        <p:spPr>
          <a:xfrm>
            <a:off x="6774576" y="3500356"/>
            <a:ext cx="368691" cy="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61">
            <a:extLst>
              <a:ext uri="{FF2B5EF4-FFF2-40B4-BE49-F238E27FC236}">
                <a16:creationId xmlns:a16="http://schemas.microsoft.com/office/drawing/2014/main" id="{0CAA09F7-8835-1D70-9EF1-A5A18A562B15}"/>
              </a:ext>
            </a:extLst>
          </p:cNvPr>
          <p:cNvSpPr/>
          <p:nvPr/>
        </p:nvSpPr>
        <p:spPr>
          <a:xfrm>
            <a:off x="7116498" y="335410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공모전 파일 양식 다운로드</a:t>
            </a:r>
          </a:p>
        </p:txBody>
      </p:sp>
      <p:cxnSp>
        <p:nvCxnSpPr>
          <p:cNvPr id="51" name="꺾인 연결선 63">
            <a:extLst>
              <a:ext uri="{FF2B5EF4-FFF2-40B4-BE49-F238E27FC236}">
                <a16:creationId xmlns:a16="http://schemas.microsoft.com/office/drawing/2014/main" id="{FE596E23-A7E7-69D1-6331-1E90B6E765EC}"/>
              </a:ext>
            </a:extLst>
          </p:cNvPr>
          <p:cNvCxnSpPr>
            <a:cxnSpLocks/>
          </p:cNvCxnSpPr>
          <p:nvPr/>
        </p:nvCxnSpPr>
        <p:spPr>
          <a:xfrm flipV="1">
            <a:off x="6738604" y="3174617"/>
            <a:ext cx="381553" cy="3243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61">
            <a:extLst>
              <a:ext uri="{FF2B5EF4-FFF2-40B4-BE49-F238E27FC236}">
                <a16:creationId xmlns:a16="http://schemas.microsoft.com/office/drawing/2014/main" id="{B5196E9E-5970-0844-FF62-7C020126A30A}"/>
              </a:ext>
            </a:extLst>
          </p:cNvPr>
          <p:cNvSpPr/>
          <p:nvPr/>
        </p:nvSpPr>
        <p:spPr>
          <a:xfrm>
            <a:off x="7105322" y="296501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공모전 파일 업로드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9C99A19-7FE6-E997-52FF-20B92B269CA1}"/>
              </a:ext>
            </a:extLst>
          </p:cNvPr>
          <p:cNvCxnSpPr/>
          <p:nvPr/>
        </p:nvCxnSpPr>
        <p:spPr>
          <a:xfrm>
            <a:off x="3792136" y="5052443"/>
            <a:ext cx="368691" cy="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63">
            <a:extLst>
              <a:ext uri="{FF2B5EF4-FFF2-40B4-BE49-F238E27FC236}">
                <a16:creationId xmlns:a16="http://schemas.microsoft.com/office/drawing/2014/main" id="{63ED77E0-BF7E-A070-5204-60703F9E8FBD}"/>
              </a:ext>
            </a:extLst>
          </p:cNvPr>
          <p:cNvCxnSpPr/>
          <p:nvPr/>
        </p:nvCxnSpPr>
        <p:spPr>
          <a:xfrm>
            <a:off x="3797406" y="5052443"/>
            <a:ext cx="371330" cy="380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0">
            <a:extLst>
              <a:ext uri="{FF2B5EF4-FFF2-40B4-BE49-F238E27FC236}">
                <a16:creationId xmlns:a16="http://schemas.microsoft.com/office/drawing/2014/main" id="{F5FCEF46-48BD-E802-7A8A-E39122C47AE9}"/>
              </a:ext>
            </a:extLst>
          </p:cNvPr>
          <p:cNvSpPr/>
          <p:nvPr/>
        </p:nvSpPr>
        <p:spPr>
          <a:xfrm>
            <a:off x="4174687" y="491146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내가 쓴 글</a:t>
            </a:r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3EF88F7D-09E3-A198-4565-E137673D13ED}"/>
              </a:ext>
            </a:extLst>
          </p:cNvPr>
          <p:cNvSpPr/>
          <p:nvPr/>
        </p:nvSpPr>
        <p:spPr>
          <a:xfrm>
            <a:off x="4182255" y="527978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좋아요 글</a:t>
            </a:r>
          </a:p>
        </p:txBody>
      </p:sp>
      <p:sp>
        <p:nvSpPr>
          <p:cNvPr id="40" name="모서리가 둥근 직사각형 20">
            <a:extLst>
              <a:ext uri="{FF2B5EF4-FFF2-40B4-BE49-F238E27FC236}">
                <a16:creationId xmlns:a16="http://schemas.microsoft.com/office/drawing/2014/main" id="{5EA53FDC-D157-9B96-E91A-5F556CBC0533}"/>
              </a:ext>
            </a:extLst>
          </p:cNvPr>
          <p:cNvSpPr/>
          <p:nvPr/>
        </p:nvSpPr>
        <p:spPr>
          <a:xfrm>
            <a:off x="4174686" y="566514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내가 쓴 댓글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53" name="모서리가 둥근 직사각형 20">
            <a:extLst>
              <a:ext uri="{FF2B5EF4-FFF2-40B4-BE49-F238E27FC236}">
                <a16:creationId xmlns:a16="http://schemas.microsoft.com/office/drawing/2014/main" id="{46F3D6E8-A28A-C282-5005-45DD8E39C01C}"/>
              </a:ext>
            </a:extLst>
          </p:cNvPr>
          <p:cNvSpPr/>
          <p:nvPr/>
        </p:nvSpPr>
        <p:spPr>
          <a:xfrm>
            <a:off x="4182255" y="605613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게시한 공모전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8" name="꺾인 연결선 63">
            <a:extLst>
              <a:ext uri="{FF2B5EF4-FFF2-40B4-BE49-F238E27FC236}">
                <a16:creationId xmlns:a16="http://schemas.microsoft.com/office/drawing/2014/main" id="{9EF14C98-0D75-17B6-E5FE-614D31A14AC9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3893170" y="5529879"/>
            <a:ext cx="378176" cy="1848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63">
            <a:extLst>
              <a:ext uri="{FF2B5EF4-FFF2-40B4-BE49-F238E27FC236}">
                <a16:creationId xmlns:a16="http://schemas.microsoft.com/office/drawing/2014/main" id="{26614D1C-6540-BFB6-4598-3D7F6BB8BB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93170" y="5893676"/>
            <a:ext cx="378176" cy="1848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20">
            <a:extLst>
              <a:ext uri="{FF2B5EF4-FFF2-40B4-BE49-F238E27FC236}">
                <a16:creationId xmlns:a16="http://schemas.microsoft.com/office/drawing/2014/main" id="{9AC62493-D047-DEDD-65D4-3DDC1C24A1BB}"/>
              </a:ext>
            </a:extLst>
          </p:cNvPr>
          <p:cNvSpPr/>
          <p:nvPr/>
        </p:nvSpPr>
        <p:spPr>
          <a:xfrm>
            <a:off x="4182255" y="641882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 정보 수정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61" name="꺾인 연결선 63">
            <a:extLst>
              <a:ext uri="{FF2B5EF4-FFF2-40B4-BE49-F238E27FC236}">
                <a16:creationId xmlns:a16="http://schemas.microsoft.com/office/drawing/2014/main" id="{64558A0D-702B-DC72-D2C0-C575701690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93170" y="6256211"/>
            <a:ext cx="378176" cy="1848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3">
            <a:extLst>
              <a:ext uri="{FF2B5EF4-FFF2-40B4-BE49-F238E27FC236}">
                <a16:creationId xmlns:a16="http://schemas.microsoft.com/office/drawing/2014/main" id="{8DE7A963-98EF-5F19-3413-9FC082A9E88E}"/>
              </a:ext>
            </a:extLst>
          </p:cNvPr>
          <p:cNvCxnSpPr>
            <a:cxnSpLocks/>
          </p:cNvCxnSpPr>
          <p:nvPr/>
        </p:nvCxnSpPr>
        <p:spPr>
          <a:xfrm flipV="1">
            <a:off x="5266183" y="5091352"/>
            <a:ext cx="371533" cy="3245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904E89-B590-FF9E-19D7-2DA1D50AFFA9}"/>
              </a:ext>
            </a:extLst>
          </p:cNvPr>
          <p:cNvCxnSpPr/>
          <p:nvPr/>
        </p:nvCxnSpPr>
        <p:spPr>
          <a:xfrm>
            <a:off x="5269025" y="5093315"/>
            <a:ext cx="368691" cy="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3">
            <a:extLst>
              <a:ext uri="{FF2B5EF4-FFF2-40B4-BE49-F238E27FC236}">
                <a16:creationId xmlns:a16="http://schemas.microsoft.com/office/drawing/2014/main" id="{EE557004-A66B-1AD3-AEDD-FAA37D36DAE7}"/>
              </a:ext>
            </a:extLst>
          </p:cNvPr>
          <p:cNvCxnSpPr>
            <a:cxnSpLocks/>
            <a:endCxn id="40" idx="3"/>
          </p:cNvCxnSpPr>
          <p:nvPr/>
        </p:nvCxnSpPr>
        <p:spPr>
          <a:xfrm rot="5400000">
            <a:off x="5172962" y="5522098"/>
            <a:ext cx="385360" cy="1932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22">
            <a:extLst>
              <a:ext uri="{FF2B5EF4-FFF2-40B4-BE49-F238E27FC236}">
                <a16:creationId xmlns:a16="http://schemas.microsoft.com/office/drawing/2014/main" id="{F87A66C4-E707-F4DF-ED4E-1D5DFD3A5086}"/>
              </a:ext>
            </a:extLst>
          </p:cNvPr>
          <p:cNvSpPr/>
          <p:nvPr/>
        </p:nvSpPr>
        <p:spPr>
          <a:xfrm>
            <a:off x="5627305" y="493770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게시글로 이동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7AA6E73-812E-D0A9-B43B-7D07ED1280ED}"/>
              </a:ext>
            </a:extLst>
          </p:cNvPr>
          <p:cNvCxnSpPr/>
          <p:nvPr/>
        </p:nvCxnSpPr>
        <p:spPr>
          <a:xfrm>
            <a:off x="5287936" y="6196009"/>
            <a:ext cx="368691" cy="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22">
            <a:extLst>
              <a:ext uri="{FF2B5EF4-FFF2-40B4-BE49-F238E27FC236}">
                <a16:creationId xmlns:a16="http://schemas.microsoft.com/office/drawing/2014/main" id="{78F9A75E-5B49-D1BB-B1C1-7DE0793663E1}"/>
              </a:ext>
            </a:extLst>
          </p:cNvPr>
          <p:cNvSpPr/>
          <p:nvPr/>
        </p:nvSpPr>
        <p:spPr>
          <a:xfrm>
            <a:off x="5627304" y="605613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파일 제출자 및 제출파일 확인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098D591-8E12-4565-3E5A-3384F8848472}"/>
              </a:ext>
            </a:extLst>
          </p:cNvPr>
          <p:cNvCxnSpPr/>
          <p:nvPr/>
        </p:nvCxnSpPr>
        <p:spPr>
          <a:xfrm>
            <a:off x="6740757" y="4285871"/>
            <a:ext cx="368691" cy="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19">
            <a:extLst>
              <a:ext uri="{FF2B5EF4-FFF2-40B4-BE49-F238E27FC236}">
                <a16:creationId xmlns:a16="http://schemas.microsoft.com/office/drawing/2014/main" id="{1AABA336-3921-5CC1-1A2F-BA573F3DD778}"/>
              </a:ext>
            </a:extLst>
          </p:cNvPr>
          <p:cNvSpPr/>
          <p:nvPr/>
        </p:nvSpPr>
        <p:spPr>
          <a:xfrm>
            <a:off x="7080124" y="412525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유사 특허</a:t>
            </a:r>
          </a:p>
        </p:txBody>
      </p:sp>
      <p:cxnSp>
        <p:nvCxnSpPr>
          <p:cNvPr id="76" name="꺾인 연결선 63">
            <a:extLst>
              <a:ext uri="{FF2B5EF4-FFF2-40B4-BE49-F238E27FC236}">
                <a16:creationId xmlns:a16="http://schemas.microsoft.com/office/drawing/2014/main" id="{8E32F9EF-C3A4-0C93-E3E3-10248D93211F}"/>
              </a:ext>
            </a:extLst>
          </p:cNvPr>
          <p:cNvCxnSpPr/>
          <p:nvPr/>
        </p:nvCxnSpPr>
        <p:spPr>
          <a:xfrm>
            <a:off x="6728592" y="4282075"/>
            <a:ext cx="371330" cy="380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19">
            <a:extLst>
              <a:ext uri="{FF2B5EF4-FFF2-40B4-BE49-F238E27FC236}">
                <a16:creationId xmlns:a16="http://schemas.microsoft.com/office/drawing/2014/main" id="{9DDAD4C5-6367-4D2A-820B-54F51AD4C7BD}"/>
              </a:ext>
            </a:extLst>
          </p:cNvPr>
          <p:cNvSpPr/>
          <p:nvPr/>
        </p:nvSpPr>
        <p:spPr>
          <a:xfrm>
            <a:off x="7080123" y="451325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좋아요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,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</a:t>
            </a:r>
          </a:p>
        </p:txBody>
      </p:sp>
      <p:sp>
        <p:nvSpPr>
          <p:cNvPr id="78" name="모서리가 둥근 직사각형 53">
            <a:extLst>
              <a:ext uri="{FF2B5EF4-FFF2-40B4-BE49-F238E27FC236}">
                <a16:creationId xmlns:a16="http://schemas.microsoft.com/office/drawing/2014/main" id="{7ACF60CB-3880-02E9-2E3D-72CDB31F5D6D}"/>
              </a:ext>
            </a:extLst>
          </p:cNvPr>
          <p:cNvSpPr/>
          <p:nvPr/>
        </p:nvSpPr>
        <p:spPr>
          <a:xfrm>
            <a:off x="4182255" y="412431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게시판 </a:t>
            </a:r>
          </a:p>
        </p:txBody>
      </p:sp>
      <p:sp>
        <p:nvSpPr>
          <p:cNvPr id="79" name="모서리가 둥근 직사각형 53">
            <a:extLst>
              <a:ext uri="{FF2B5EF4-FFF2-40B4-BE49-F238E27FC236}">
                <a16:creationId xmlns:a16="http://schemas.microsoft.com/office/drawing/2014/main" id="{D6716A12-BA4B-A7CE-F544-5031FE34D604}"/>
              </a:ext>
            </a:extLst>
          </p:cNvPr>
          <p:cNvSpPr/>
          <p:nvPr/>
        </p:nvSpPr>
        <p:spPr>
          <a:xfrm>
            <a:off x="4899201" y="45124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카테고리 정렬 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</a:p>
        </p:txBody>
      </p:sp>
      <p:cxnSp>
        <p:nvCxnSpPr>
          <p:cNvPr id="80" name="꺾인 연결선 63">
            <a:extLst>
              <a:ext uri="{FF2B5EF4-FFF2-40B4-BE49-F238E27FC236}">
                <a16:creationId xmlns:a16="http://schemas.microsoft.com/office/drawing/2014/main" id="{0057D2B0-EEB2-B655-8663-CF8CCFACCB08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4676304" y="4435775"/>
            <a:ext cx="245200" cy="20059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아이디어 공유 및 유사 특허 검색 서비스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login.jsp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join.jsp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43199" y="515676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743199" y="5488451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- 1. </a:t>
            </a:r>
            <a:r>
              <a:rPr lang="ko-KR" altLang="en-US" sz="1200" dirty="0"/>
              <a:t>아이디 입력 창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- 2. </a:t>
            </a:r>
            <a:r>
              <a:rPr lang="ko-KR" altLang="en-US" sz="1200" dirty="0"/>
              <a:t>비밀번호 입력 창</a:t>
            </a:r>
            <a:endParaRPr lang="en-US" altLang="ko-KR" sz="1200" dirty="0"/>
          </a:p>
          <a:p>
            <a:r>
              <a:rPr lang="en-US" altLang="ko-KR" sz="1200" dirty="0"/>
              <a:t> - 3. </a:t>
            </a:r>
            <a:r>
              <a:rPr lang="ko-KR" altLang="en-US" sz="1200" dirty="0"/>
              <a:t>로그인 버튼 </a:t>
            </a:r>
            <a:r>
              <a:rPr lang="en-US" altLang="ko-KR" sz="1200" dirty="0"/>
              <a:t>-&gt;</a:t>
            </a:r>
            <a:r>
              <a:rPr lang="en-US" altLang="ko-KR" sz="1200" dirty="0" err="1"/>
              <a:t>main.jsp</a:t>
            </a:r>
            <a:r>
              <a:rPr lang="ko-KR" altLang="en-US" sz="1200" dirty="0"/>
              <a:t> 이동</a:t>
            </a:r>
            <a:endParaRPr lang="en-US" altLang="ko-KR" sz="1200" dirty="0"/>
          </a:p>
          <a:p>
            <a:r>
              <a:rPr lang="en-US" altLang="ko-KR" sz="1200" dirty="0"/>
              <a:t> - 4. </a:t>
            </a:r>
            <a:r>
              <a:rPr lang="ko-KR" altLang="en-US" sz="1200" dirty="0"/>
              <a:t>회원가입버튼 </a:t>
            </a:r>
            <a:r>
              <a:rPr lang="en-US" altLang="ko-KR" sz="1200" dirty="0"/>
              <a:t>-&gt;</a:t>
            </a:r>
            <a:r>
              <a:rPr lang="en-US" altLang="ko-KR" sz="1200" dirty="0" err="1"/>
              <a:t>join.jsp</a:t>
            </a:r>
            <a:r>
              <a:rPr lang="en-US" altLang="ko-KR" sz="1200" dirty="0"/>
              <a:t> </a:t>
            </a:r>
            <a:r>
              <a:rPr lang="ko-KR" altLang="en-US" sz="1200" dirty="0"/>
              <a:t>이동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618575" y="5488451"/>
            <a:ext cx="246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- 5. </a:t>
            </a:r>
            <a:r>
              <a:rPr lang="ko-KR" altLang="en-US" sz="1200" dirty="0"/>
              <a:t>아이디 입력 창</a:t>
            </a:r>
            <a:endParaRPr lang="en-US" altLang="ko-KR" sz="1200" dirty="0"/>
          </a:p>
          <a:p>
            <a:r>
              <a:rPr lang="en-US" altLang="ko-KR" sz="1200" dirty="0"/>
              <a:t> - 6. </a:t>
            </a:r>
            <a:r>
              <a:rPr lang="ko-KR" altLang="en-US" sz="1200" dirty="0"/>
              <a:t>비밀번호 입력 창</a:t>
            </a:r>
            <a:endParaRPr lang="en-US" altLang="ko-KR" sz="1200" dirty="0"/>
          </a:p>
          <a:p>
            <a:r>
              <a:rPr lang="en-US" altLang="ko-KR" sz="1200" dirty="0"/>
              <a:t> - 7. </a:t>
            </a:r>
            <a:r>
              <a:rPr lang="ko-KR" altLang="en-US" sz="1200" dirty="0"/>
              <a:t>전화번호 입력 창</a:t>
            </a:r>
            <a:endParaRPr lang="en-US" altLang="ko-KR" sz="1200" dirty="0"/>
          </a:p>
          <a:p>
            <a:r>
              <a:rPr lang="en-US" altLang="ko-KR" sz="1200" dirty="0"/>
              <a:t> - 8. </a:t>
            </a:r>
            <a:r>
              <a:rPr lang="ko-KR" altLang="en-US" sz="1200" dirty="0"/>
              <a:t>회원가입 버튼 </a:t>
            </a:r>
            <a:r>
              <a:rPr lang="en-US" altLang="ko-KR" sz="1200" dirty="0"/>
              <a:t>-&gt; </a:t>
            </a:r>
            <a:r>
              <a:rPr lang="ko-KR" altLang="en-US" sz="1200" dirty="0"/>
              <a:t>회원 정보 저장 후 </a:t>
            </a:r>
            <a:r>
              <a:rPr lang="en-US" altLang="ko-KR" sz="1200" dirty="0"/>
              <a:t>main</a:t>
            </a:r>
            <a:r>
              <a:rPr lang="ko-KR" altLang="en-US" sz="1200" dirty="0"/>
              <a:t>으로 이동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045D17-F563-FDAA-E726-B5E4D9EA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38" y="-15405"/>
            <a:ext cx="5207000" cy="25978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695816-2BBC-D62A-A642-37A9ACC22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38" y="2522244"/>
            <a:ext cx="5229632" cy="263451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26B8B51-CE3F-D287-E438-87652AE283CD}"/>
              </a:ext>
            </a:extLst>
          </p:cNvPr>
          <p:cNvSpPr/>
          <p:nvPr/>
        </p:nvSpPr>
        <p:spPr>
          <a:xfrm>
            <a:off x="8067273" y="508000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AE2DC4F-C623-2D5C-FA1F-4B703D79A091}"/>
              </a:ext>
            </a:extLst>
          </p:cNvPr>
          <p:cNvSpPr/>
          <p:nvPr/>
        </p:nvSpPr>
        <p:spPr>
          <a:xfrm>
            <a:off x="8017056" y="952442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FE0D900-BB9D-6534-8FCE-77837C7314ED}"/>
              </a:ext>
            </a:extLst>
          </p:cNvPr>
          <p:cNvSpPr/>
          <p:nvPr/>
        </p:nvSpPr>
        <p:spPr>
          <a:xfrm>
            <a:off x="8067272" y="3005195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3B4FE2C-FC24-F357-A35E-50A0BC9B4DF2}"/>
              </a:ext>
            </a:extLst>
          </p:cNvPr>
          <p:cNvSpPr/>
          <p:nvPr/>
        </p:nvSpPr>
        <p:spPr>
          <a:xfrm>
            <a:off x="8084941" y="3373379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DD012-EFAA-3668-3568-46C129FC50CE}"/>
              </a:ext>
            </a:extLst>
          </p:cNvPr>
          <p:cNvSpPr/>
          <p:nvPr/>
        </p:nvSpPr>
        <p:spPr>
          <a:xfrm>
            <a:off x="8067272" y="3707203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A8F5E58-EA04-704C-F574-4A0D9EFD43B6}"/>
              </a:ext>
            </a:extLst>
          </p:cNvPr>
          <p:cNvSpPr/>
          <p:nvPr/>
        </p:nvSpPr>
        <p:spPr>
          <a:xfrm>
            <a:off x="7727729" y="1486526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D3EA975-02E5-3F61-0711-C2120B114B41}"/>
              </a:ext>
            </a:extLst>
          </p:cNvPr>
          <p:cNvSpPr/>
          <p:nvPr/>
        </p:nvSpPr>
        <p:spPr>
          <a:xfrm>
            <a:off x="7798387" y="4064305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5F5A42-CC31-B67A-FD99-F96B163C0C4F}"/>
              </a:ext>
            </a:extLst>
          </p:cNvPr>
          <p:cNvSpPr/>
          <p:nvPr/>
        </p:nvSpPr>
        <p:spPr>
          <a:xfrm>
            <a:off x="7438402" y="2148054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46F568-5E98-925C-F6C2-2F1C52405DC6}"/>
              </a:ext>
            </a:extLst>
          </p:cNvPr>
          <p:cNvSpPr txBox="1"/>
          <p:nvPr/>
        </p:nvSpPr>
        <p:spPr>
          <a:xfrm>
            <a:off x="276836" y="4267511"/>
            <a:ext cx="217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아이디 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비밀번호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전화번호는 </a:t>
            </a:r>
            <a:r>
              <a:rPr lang="en-US" altLang="ko-KR" sz="1200" dirty="0">
                <a:solidFill>
                  <a:schemeClr val="bg1"/>
                </a:solidFill>
              </a:rPr>
              <a:t>DB MEMBER </a:t>
            </a:r>
            <a:r>
              <a:rPr lang="ko-KR" altLang="en-US" sz="1200" dirty="0">
                <a:solidFill>
                  <a:schemeClr val="bg1"/>
                </a:solidFill>
              </a:rPr>
              <a:t>테이블에 저장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아이디어 공유 및 유사 특허 검색 서비스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공모전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Competition.jsp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58820" y="51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743199" y="5494022"/>
            <a:ext cx="2466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 1. </a:t>
            </a:r>
            <a:r>
              <a:rPr lang="ko-KR" altLang="en-US" sz="1200" dirty="0"/>
              <a:t>공모전 상세페이지 </a:t>
            </a:r>
            <a:r>
              <a:rPr lang="en-US" altLang="ko-KR" sz="1200" dirty="0"/>
              <a:t>- &gt; </a:t>
            </a:r>
            <a:r>
              <a:rPr lang="en-US" altLang="ko-KR" sz="1200" dirty="0" err="1"/>
              <a:t>DetailCompete.jsp</a:t>
            </a:r>
            <a:endParaRPr lang="en-US" altLang="ko-KR" sz="1200" dirty="0"/>
          </a:p>
          <a:p>
            <a:r>
              <a:rPr lang="en-US" altLang="ko-KR" sz="1200" dirty="0"/>
              <a:t> -  2. </a:t>
            </a:r>
            <a:r>
              <a:rPr lang="ko-KR" altLang="en-US" sz="1200" dirty="0"/>
              <a:t>메인 페이지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main.jsp</a:t>
            </a:r>
            <a:endParaRPr lang="en-US" altLang="ko-KR" sz="1200" dirty="0"/>
          </a:p>
          <a:p>
            <a:r>
              <a:rPr lang="en-US" altLang="ko-KR" sz="1200" dirty="0"/>
              <a:t> -  3. </a:t>
            </a:r>
            <a:r>
              <a:rPr lang="ko-KR" altLang="en-US" sz="1200" dirty="0"/>
              <a:t>공모전 소개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ReadCompete</a:t>
            </a:r>
            <a:endParaRPr lang="en-US" altLang="ko-KR" sz="1200" dirty="0"/>
          </a:p>
          <a:p>
            <a:r>
              <a:rPr lang="en-US" altLang="ko-KR" sz="1200" dirty="0"/>
              <a:t>-&gt;</a:t>
            </a:r>
            <a:r>
              <a:rPr lang="en-US" altLang="ko-KR" sz="1200" dirty="0" err="1"/>
              <a:t>Competition.jsp</a:t>
            </a:r>
            <a:endParaRPr lang="en-US" altLang="ko-KR" sz="1200" dirty="0"/>
          </a:p>
          <a:p>
            <a:r>
              <a:rPr lang="en-US" altLang="ko-KR" sz="1200" dirty="0"/>
              <a:t> -  4. </a:t>
            </a:r>
            <a:r>
              <a:rPr lang="ko-KR" altLang="en-US" sz="1200" dirty="0"/>
              <a:t>게시글 보기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ReadBoard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-&gt; </a:t>
            </a:r>
            <a:r>
              <a:rPr lang="en-US" altLang="ko-KR" sz="1200" dirty="0" err="1"/>
              <a:t>Board.jsp</a:t>
            </a:r>
            <a:endParaRPr lang="en-US" altLang="ko-KR" sz="1200" dirty="0"/>
          </a:p>
          <a:p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814087" y="5494022"/>
            <a:ext cx="2466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 5. 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MyInfo</a:t>
            </a:r>
            <a:endParaRPr lang="en-US" altLang="ko-KR" sz="1200" dirty="0"/>
          </a:p>
          <a:p>
            <a:r>
              <a:rPr lang="en-US" altLang="ko-KR" sz="1200" dirty="0"/>
              <a:t> -&gt; </a:t>
            </a:r>
            <a:r>
              <a:rPr lang="en-US" altLang="ko-KR" sz="1200" dirty="0" err="1"/>
              <a:t>Mypage</a:t>
            </a:r>
            <a:endParaRPr lang="en-US" altLang="ko-KR" sz="1200" dirty="0"/>
          </a:p>
          <a:p>
            <a:r>
              <a:rPr lang="en-US" altLang="ko-KR" sz="1200" dirty="0"/>
              <a:t> -  6. </a:t>
            </a:r>
            <a:r>
              <a:rPr lang="ko-KR" altLang="en-US" sz="1200" dirty="0"/>
              <a:t>공모전 게시 </a:t>
            </a:r>
            <a:r>
              <a:rPr lang="en-US" altLang="ko-KR" sz="1200" dirty="0"/>
              <a:t>-&gt;  </a:t>
            </a:r>
            <a:r>
              <a:rPr lang="en-US" altLang="ko-KR" sz="1200" dirty="0" err="1"/>
              <a:t>PostCompetition.jsp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2C274-17C5-3EF2-794B-61B61F5A4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48" b="36050"/>
          <a:stretch/>
        </p:blipFill>
        <p:spPr>
          <a:xfrm>
            <a:off x="2743201" y="198521"/>
            <a:ext cx="7078308" cy="4195679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5F996A7D-DB9F-6A16-EC7D-BCFF99F88F45}"/>
              </a:ext>
            </a:extLst>
          </p:cNvPr>
          <p:cNvSpPr/>
          <p:nvPr/>
        </p:nvSpPr>
        <p:spPr>
          <a:xfrm>
            <a:off x="6562436" y="2825707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CDBCC82-3BF3-073D-6B31-DB5B806D8260}"/>
              </a:ext>
            </a:extLst>
          </p:cNvPr>
          <p:cNvSpPr/>
          <p:nvPr/>
        </p:nvSpPr>
        <p:spPr>
          <a:xfrm>
            <a:off x="3619560" y="1612326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4D77E21-C0DA-E6AB-3085-D45C13F6C633}"/>
              </a:ext>
            </a:extLst>
          </p:cNvPr>
          <p:cNvSpPr/>
          <p:nvPr/>
        </p:nvSpPr>
        <p:spPr>
          <a:xfrm>
            <a:off x="3378073" y="2582531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B5ABF6-8DE0-095E-BAAB-E2CFF4BD6377}"/>
              </a:ext>
            </a:extLst>
          </p:cNvPr>
          <p:cNvSpPr/>
          <p:nvPr/>
        </p:nvSpPr>
        <p:spPr>
          <a:xfrm>
            <a:off x="3378074" y="3376670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3ED6713-E96D-60F4-B2BA-964AF9F0A853}"/>
              </a:ext>
            </a:extLst>
          </p:cNvPr>
          <p:cNvSpPr/>
          <p:nvPr/>
        </p:nvSpPr>
        <p:spPr>
          <a:xfrm>
            <a:off x="3378073" y="2955028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07828AF-F525-8248-9F64-C91638319631}"/>
              </a:ext>
            </a:extLst>
          </p:cNvPr>
          <p:cNvSpPr/>
          <p:nvPr/>
        </p:nvSpPr>
        <p:spPr>
          <a:xfrm>
            <a:off x="3378073" y="3896426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97FBD2A-8AAC-4C85-D037-96AACC25B9CA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3670100-3CD3-E1E7-D05C-794347931439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02468F-44A4-D822-04E4-F8BE14AC29A8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55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20AEBE-D4B9-8757-89A7-CD08FE63F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84596"/>
            <a:ext cx="7178420" cy="38893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8E314-C773-4F36-8C88-B79D5D98B4F8}"/>
              </a:ext>
            </a:extLst>
          </p:cNvPr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과제명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공모전 작성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PostCompetition.jsp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58820" y="51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743199" y="5494022"/>
            <a:ext cx="2466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 1. </a:t>
            </a:r>
            <a:r>
              <a:rPr lang="ko-KR" altLang="en-US" sz="1200" dirty="0"/>
              <a:t>제목 </a:t>
            </a:r>
            <a:r>
              <a:rPr lang="en-US" altLang="ko-KR" sz="1200" dirty="0"/>
              <a:t>- &gt;  </a:t>
            </a:r>
            <a:r>
              <a:rPr lang="ko-KR" altLang="en-US" sz="1200" dirty="0"/>
              <a:t>공모전 제목 입력 창</a:t>
            </a:r>
            <a:endParaRPr lang="en-US" altLang="ko-KR" sz="1200" dirty="0"/>
          </a:p>
          <a:p>
            <a:r>
              <a:rPr lang="en-US" altLang="ko-KR" sz="1200" dirty="0"/>
              <a:t> -  2. </a:t>
            </a:r>
            <a:r>
              <a:rPr lang="ko-KR" altLang="en-US" sz="1200" dirty="0"/>
              <a:t>상금 </a:t>
            </a:r>
            <a:r>
              <a:rPr lang="en-US" altLang="ko-KR" sz="1200" dirty="0"/>
              <a:t>-&gt; </a:t>
            </a:r>
            <a:r>
              <a:rPr lang="ko-KR" altLang="en-US" sz="1200" dirty="0"/>
              <a:t>공모전 상금 입력 창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-  3. </a:t>
            </a:r>
            <a:r>
              <a:rPr lang="ko-KR" altLang="en-US" sz="1200" dirty="0"/>
              <a:t>마감일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ReadCompete</a:t>
            </a:r>
            <a:endParaRPr lang="en-US" altLang="ko-KR" sz="1200" dirty="0"/>
          </a:p>
          <a:p>
            <a:r>
              <a:rPr lang="en-US" altLang="ko-KR" sz="1200" dirty="0"/>
              <a:t>-&gt;</a:t>
            </a:r>
            <a:r>
              <a:rPr lang="en-US" altLang="ko-KR" sz="1200" dirty="0" err="1"/>
              <a:t>Competition.jsp</a:t>
            </a:r>
            <a:endParaRPr lang="en-US" altLang="ko-KR" sz="1200" dirty="0"/>
          </a:p>
          <a:p>
            <a:r>
              <a:rPr lang="en-US" altLang="ko-KR" sz="1200" dirty="0"/>
              <a:t> -  4. </a:t>
            </a:r>
            <a:r>
              <a:rPr lang="ko-KR" altLang="en-US" sz="1200" dirty="0"/>
              <a:t>카테고리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ReadBoard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-&gt; </a:t>
            </a:r>
            <a:r>
              <a:rPr lang="en-US" altLang="ko-KR" sz="1200" dirty="0" err="1"/>
              <a:t>Board.jsp</a:t>
            </a:r>
            <a:endParaRPr lang="en-US" altLang="ko-KR" sz="1200" dirty="0"/>
          </a:p>
          <a:p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454736"/>
            <a:chOff x="276836" y="269845"/>
            <a:chExt cx="2171089" cy="245473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bg1"/>
                  </a:solidFill>
                </a:rPr>
                <a:t>미리보기 이미지는 공모전 화면에 보여주는 미리보기 이미지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bg1"/>
                  </a:solidFill>
                </a:rPr>
                <a:t>공모전 포스터는 공모전 글 내부에 보여주는 포스터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bg1"/>
                  </a:solidFill>
                </a:rPr>
                <a:t>첨부파일은 공모전 파일에 필요한 서류 및 제출양식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bg1"/>
                  </a:solidFill>
                </a:rPr>
                <a:t>입력된 정보는 </a:t>
              </a:r>
              <a:r>
                <a:rPr lang="en-US" altLang="ko-KR" sz="1200" dirty="0">
                  <a:solidFill>
                    <a:schemeClr val="bg1"/>
                  </a:solidFill>
                </a:rPr>
                <a:t>DB COMPETITION </a:t>
              </a:r>
              <a:r>
                <a:rPr lang="ko-KR" altLang="en-US" sz="1200" dirty="0">
                  <a:solidFill>
                    <a:schemeClr val="bg1"/>
                  </a:solidFill>
                </a:rPr>
                <a:t>에 저장되고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추가 파일들은 </a:t>
              </a:r>
              <a:r>
                <a:rPr lang="en-US" altLang="ko-KR" sz="1200" dirty="0">
                  <a:solidFill>
                    <a:schemeClr val="bg1"/>
                  </a:solidFill>
                </a:rPr>
                <a:t>COMPETE_FILE </a:t>
              </a:r>
              <a:r>
                <a:rPr lang="ko-KR" altLang="en-US" sz="1200" dirty="0">
                  <a:solidFill>
                    <a:schemeClr val="bg1"/>
                  </a:solidFill>
                </a:rPr>
                <a:t>에 저장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814087" y="5494022"/>
            <a:ext cx="2466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 5. </a:t>
            </a:r>
            <a:r>
              <a:rPr lang="ko-KR" altLang="en-US" sz="1200" dirty="0"/>
              <a:t>미리보기 이미지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MyInfo</a:t>
            </a:r>
            <a:endParaRPr lang="en-US" altLang="ko-KR" sz="1200" dirty="0"/>
          </a:p>
          <a:p>
            <a:r>
              <a:rPr lang="en-US" altLang="ko-KR" sz="1200" dirty="0"/>
              <a:t> -&gt; </a:t>
            </a:r>
            <a:r>
              <a:rPr lang="en-US" altLang="ko-KR" sz="1200" dirty="0" err="1"/>
              <a:t>Mypage.jsp</a:t>
            </a:r>
            <a:endParaRPr lang="en-US" altLang="ko-KR" sz="1200" dirty="0"/>
          </a:p>
          <a:p>
            <a:r>
              <a:rPr lang="en-US" altLang="ko-KR" sz="1200" dirty="0"/>
              <a:t> -  6. </a:t>
            </a:r>
            <a:r>
              <a:rPr lang="ko-KR" altLang="en-US" sz="1200" dirty="0"/>
              <a:t>공모전 게시 </a:t>
            </a:r>
            <a:r>
              <a:rPr lang="en-US" altLang="ko-KR" sz="1200" dirty="0"/>
              <a:t>-&gt;  </a:t>
            </a:r>
            <a:r>
              <a:rPr lang="en-US" altLang="ko-KR" sz="1200" dirty="0" err="1"/>
              <a:t>PostCompetition.jsp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F996A7D-DB9F-6A16-EC7D-BCFF99F88F45}"/>
              </a:ext>
            </a:extLst>
          </p:cNvPr>
          <p:cNvSpPr/>
          <p:nvPr/>
        </p:nvSpPr>
        <p:spPr>
          <a:xfrm>
            <a:off x="6035272" y="1033964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CDBCC82-3BF3-073D-6B31-DB5B806D8260}"/>
              </a:ext>
            </a:extLst>
          </p:cNvPr>
          <p:cNvSpPr/>
          <p:nvPr/>
        </p:nvSpPr>
        <p:spPr>
          <a:xfrm>
            <a:off x="6291522" y="1316391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4D77E21-C0DA-E6AB-3085-D45C13F6C633}"/>
              </a:ext>
            </a:extLst>
          </p:cNvPr>
          <p:cNvSpPr/>
          <p:nvPr/>
        </p:nvSpPr>
        <p:spPr>
          <a:xfrm>
            <a:off x="6596468" y="1595675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B5ABF6-8DE0-095E-BAAB-E2CFF4BD6377}"/>
              </a:ext>
            </a:extLst>
          </p:cNvPr>
          <p:cNvSpPr/>
          <p:nvPr/>
        </p:nvSpPr>
        <p:spPr>
          <a:xfrm>
            <a:off x="8445374" y="1968162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3ED6713-E96D-60F4-B2BA-964AF9F0A853}"/>
              </a:ext>
            </a:extLst>
          </p:cNvPr>
          <p:cNvSpPr/>
          <p:nvPr/>
        </p:nvSpPr>
        <p:spPr>
          <a:xfrm>
            <a:off x="6248477" y="1840507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07828AF-F525-8248-9F64-C91638319631}"/>
              </a:ext>
            </a:extLst>
          </p:cNvPr>
          <p:cNvSpPr/>
          <p:nvPr/>
        </p:nvSpPr>
        <p:spPr>
          <a:xfrm>
            <a:off x="8665867" y="2231791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B3F8BA0-C2DA-9CC9-60D0-2457481D9448}"/>
              </a:ext>
            </a:extLst>
          </p:cNvPr>
          <p:cNvSpPr/>
          <p:nvPr/>
        </p:nvSpPr>
        <p:spPr>
          <a:xfrm>
            <a:off x="8901979" y="2497647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2E70990-EAC3-A94B-5290-4E40F5E9832B}"/>
              </a:ext>
            </a:extLst>
          </p:cNvPr>
          <p:cNvSpPr/>
          <p:nvPr/>
        </p:nvSpPr>
        <p:spPr>
          <a:xfrm>
            <a:off x="6902606" y="2776640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204953-4084-8D6B-7828-DDB1FC21A734}"/>
              </a:ext>
            </a:extLst>
          </p:cNvPr>
          <p:cNvSpPr/>
          <p:nvPr/>
        </p:nvSpPr>
        <p:spPr>
          <a:xfrm>
            <a:off x="7571993" y="2772678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224680-C6B3-C2A9-74B8-D4A5EEAD0015}"/>
              </a:ext>
            </a:extLst>
          </p:cNvPr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아이디어 공유 및 유사 특허 검색 서비스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C2D35CB-41D3-E317-48EC-6E7C98FED03B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0F4C98-AA7A-117B-8172-B2C490BE6788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624AD5-A369-C89B-C4CB-37E4B6184B4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8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F010FE-3253-6D53-1B55-F53D52629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4" t="-729" r="-13274" b="729"/>
          <a:stretch/>
        </p:blipFill>
        <p:spPr>
          <a:xfrm>
            <a:off x="2743200" y="269846"/>
            <a:ext cx="8255000" cy="43657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8E314-C773-4F36-8C88-B79D5D98B4F8}"/>
              </a:ext>
            </a:extLst>
          </p:cNvPr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과제명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공모전 내용 및 공모전 제출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DetailCompete.jsp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58820" y="51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743199" y="5494022"/>
            <a:ext cx="246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 1. </a:t>
            </a:r>
            <a:r>
              <a:rPr lang="ko-KR" altLang="en-US" sz="1200" dirty="0"/>
              <a:t>공모전 제목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 2. </a:t>
            </a:r>
            <a:r>
              <a:rPr lang="ko-KR" altLang="en-US" sz="1200" dirty="0"/>
              <a:t>등록일</a:t>
            </a:r>
            <a:endParaRPr lang="en-US" altLang="ko-KR" sz="1200" dirty="0"/>
          </a:p>
          <a:p>
            <a:r>
              <a:rPr lang="en-US" altLang="ko-KR" sz="1200" dirty="0"/>
              <a:t> -  3. </a:t>
            </a:r>
            <a:r>
              <a:rPr lang="ko-KR" altLang="en-US" sz="1200" dirty="0"/>
              <a:t>상금</a:t>
            </a:r>
            <a:r>
              <a:rPr lang="en-US" altLang="ko-KR" sz="1200" dirty="0"/>
              <a:t>,</a:t>
            </a:r>
            <a:r>
              <a:rPr lang="ko-KR" altLang="en-US" sz="1200" dirty="0"/>
              <a:t>마감일</a:t>
            </a:r>
            <a:endParaRPr lang="en-US" altLang="ko-KR" sz="1200" dirty="0"/>
          </a:p>
          <a:p>
            <a:r>
              <a:rPr lang="en-US" altLang="ko-KR" sz="1200" dirty="0"/>
              <a:t> -  4. </a:t>
            </a:r>
            <a:r>
              <a:rPr lang="ko-KR" altLang="en-US" sz="1200" dirty="0"/>
              <a:t>공모전 포스터 </a:t>
            </a:r>
            <a:endParaRPr lang="en-US" altLang="ko-KR" sz="1200" dirty="0"/>
          </a:p>
          <a:p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977409"/>
            <a:chOff x="276836" y="269845"/>
            <a:chExt cx="2171089" cy="9774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bg1"/>
                  </a:solidFill>
                </a:rPr>
                <a:t>제출 버튼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클릭시</a:t>
              </a:r>
              <a:r>
                <a:rPr lang="ko-KR" altLang="en-US" sz="1200" dirty="0">
                  <a:solidFill>
                    <a:schemeClr val="bg1"/>
                  </a:solidFill>
                </a:rPr>
                <a:t> 선택한 파일이 </a:t>
              </a:r>
              <a:r>
                <a:rPr lang="en-US" altLang="ko-KR" sz="1200" dirty="0">
                  <a:solidFill>
                    <a:schemeClr val="bg1"/>
                  </a:solidFill>
                </a:rPr>
                <a:t>DB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SUBMIT_FILE </a:t>
              </a:r>
              <a:r>
                <a:rPr lang="ko-KR" altLang="en-US" sz="1200" dirty="0">
                  <a:solidFill>
                    <a:schemeClr val="bg1"/>
                  </a:solidFill>
                </a:rPr>
                <a:t>에 저장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814087" y="5494022"/>
            <a:ext cx="2466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5.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-&gt; (</a:t>
            </a:r>
            <a:r>
              <a:rPr lang="ko-KR" altLang="en-US" sz="1200" dirty="0"/>
              <a:t>다운로드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6. </a:t>
            </a:r>
            <a:r>
              <a:rPr lang="ko-KR" altLang="en-US" sz="1200" dirty="0"/>
              <a:t>파일 선택 </a:t>
            </a:r>
            <a:r>
              <a:rPr lang="en-US" altLang="ko-KR" sz="1200" dirty="0"/>
              <a:t>-&gt; </a:t>
            </a:r>
            <a:r>
              <a:rPr lang="ko-KR" altLang="en-US" sz="1200" dirty="0"/>
              <a:t>다운로드한 첨부파일에 올려진 양식에 맞춰 파일 선택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제출 버튼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F996A7D-DB9F-6A16-EC7D-BCFF99F88F45}"/>
              </a:ext>
            </a:extLst>
          </p:cNvPr>
          <p:cNvSpPr/>
          <p:nvPr/>
        </p:nvSpPr>
        <p:spPr>
          <a:xfrm>
            <a:off x="6719764" y="908518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CDBCC82-3BF3-073D-6B31-DB5B806D8260}"/>
              </a:ext>
            </a:extLst>
          </p:cNvPr>
          <p:cNvSpPr/>
          <p:nvPr/>
        </p:nvSpPr>
        <p:spPr>
          <a:xfrm>
            <a:off x="6469263" y="1176748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4D77E21-C0DA-E6AB-3085-D45C13F6C633}"/>
              </a:ext>
            </a:extLst>
          </p:cNvPr>
          <p:cNvSpPr/>
          <p:nvPr/>
        </p:nvSpPr>
        <p:spPr>
          <a:xfrm>
            <a:off x="4934154" y="1342803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B5ABF6-8DE0-095E-BAAB-E2CFF4BD6377}"/>
              </a:ext>
            </a:extLst>
          </p:cNvPr>
          <p:cNvSpPr/>
          <p:nvPr/>
        </p:nvSpPr>
        <p:spPr>
          <a:xfrm>
            <a:off x="6700791" y="4105710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3ED6713-E96D-60F4-B2BA-964AF9F0A853}"/>
              </a:ext>
            </a:extLst>
          </p:cNvPr>
          <p:cNvSpPr/>
          <p:nvPr/>
        </p:nvSpPr>
        <p:spPr>
          <a:xfrm>
            <a:off x="7708422" y="2339490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07828AF-F525-8248-9F64-C91638319631}"/>
              </a:ext>
            </a:extLst>
          </p:cNvPr>
          <p:cNvSpPr/>
          <p:nvPr/>
        </p:nvSpPr>
        <p:spPr>
          <a:xfrm>
            <a:off x="5372842" y="4328124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B3F8BA0-C2DA-9CC9-60D0-2457481D9448}"/>
              </a:ext>
            </a:extLst>
          </p:cNvPr>
          <p:cNvSpPr/>
          <p:nvPr/>
        </p:nvSpPr>
        <p:spPr>
          <a:xfrm>
            <a:off x="6035272" y="4624558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CE1E5-B718-9CE0-8987-EFA6BD44A9CE}"/>
              </a:ext>
            </a:extLst>
          </p:cNvPr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아이디어 공유 및 유사 특허 검색 서비스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A81636-51BA-679C-C639-85D13A13A661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9FE5DF-46B6-4011-9340-5707ED04F1DF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CA40EF-37D8-454E-4ABC-19348B2EF672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78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939AF2-55AC-4527-3FCE-9DDF21C9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745022"/>
            <a:ext cx="7162799" cy="34279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8E314-C773-4F36-8C88-B79D5D98B4F8}"/>
              </a:ext>
            </a:extLst>
          </p:cNvPr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과제명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게시판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Board.jsp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58820" y="51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743199" y="5494022"/>
            <a:ext cx="2466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- 1. </a:t>
            </a:r>
            <a:r>
              <a:rPr lang="ko-KR" altLang="en-US" sz="1200" dirty="0"/>
              <a:t>검색 </a:t>
            </a:r>
            <a:r>
              <a:rPr lang="en-US" altLang="ko-KR" sz="1200" dirty="0"/>
              <a:t>-&gt; </a:t>
            </a:r>
            <a:r>
              <a:rPr lang="ko-KR" altLang="en-US" sz="1200" dirty="0"/>
              <a:t> 단어를 검색하여 내용이 포함된 게시글을 찾아 보여주는 기능</a:t>
            </a:r>
            <a:endParaRPr lang="en-US" altLang="ko-KR" sz="1200" dirty="0"/>
          </a:p>
          <a:p>
            <a:r>
              <a:rPr lang="en-US" altLang="ko-KR" sz="1200" dirty="0"/>
              <a:t> - 2. </a:t>
            </a:r>
            <a:r>
              <a:rPr lang="ko-KR" altLang="en-US" sz="1200" dirty="0"/>
              <a:t>게시글</a:t>
            </a:r>
            <a:r>
              <a:rPr lang="en-US" altLang="ko-KR" sz="1200" dirty="0"/>
              <a:t>( </a:t>
            </a:r>
            <a:r>
              <a:rPr lang="ko-KR" altLang="en-US" sz="1200" dirty="0"/>
              <a:t>제목</a:t>
            </a:r>
            <a:r>
              <a:rPr lang="en-US" altLang="ko-KR" sz="1200" dirty="0"/>
              <a:t>) -&gt; </a:t>
            </a:r>
            <a:r>
              <a:rPr lang="en-US" altLang="ko-KR" sz="1200" dirty="0" err="1"/>
              <a:t>LoadDetail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Detail.jsp</a:t>
            </a:r>
            <a:endParaRPr lang="en-US" altLang="ko-KR" sz="1200" dirty="0"/>
          </a:p>
          <a:p>
            <a:r>
              <a:rPr lang="en-US" altLang="ko-KR" sz="1200" dirty="0"/>
              <a:t> - 3. </a:t>
            </a:r>
            <a:r>
              <a:rPr lang="ko-KR" altLang="en-US" sz="1200" dirty="0"/>
              <a:t>게시글 에 대한 카테고리</a:t>
            </a:r>
            <a:r>
              <a:rPr lang="en-US" altLang="ko-KR" sz="1200" dirty="0"/>
              <a:t>,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, </a:t>
            </a:r>
            <a:r>
              <a:rPr lang="ko-KR" altLang="en-US" sz="1200" dirty="0"/>
              <a:t>작성시간에 대한 내용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4908596" y="5480149"/>
            <a:ext cx="2466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4. </a:t>
            </a:r>
            <a:r>
              <a:rPr lang="ko-KR" altLang="en-US" sz="1200" dirty="0"/>
              <a:t>조회수 </a:t>
            </a:r>
            <a:r>
              <a:rPr lang="en-US" altLang="ko-KR" sz="1200" dirty="0"/>
              <a:t>-&gt;</a:t>
            </a:r>
            <a:r>
              <a:rPr lang="ko-KR" altLang="en-US" sz="1200" dirty="0"/>
              <a:t> 아이디와 게시글을 세션에 저장하여 조회수를 카운트 하고 더 이상 늘어나지 않게 조절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좋아요 </a:t>
            </a:r>
            <a:r>
              <a:rPr lang="en-US" altLang="ko-KR" sz="1200" dirty="0"/>
              <a:t>-&gt; </a:t>
            </a:r>
            <a:r>
              <a:rPr lang="ko-KR" altLang="en-US" sz="1200" dirty="0"/>
              <a:t>좋아요 버튼으로 선택과 해제 가능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5. </a:t>
            </a:r>
            <a:r>
              <a:rPr lang="ko-KR" altLang="en-US" sz="1200" dirty="0"/>
              <a:t>카테고리 </a:t>
            </a:r>
            <a:r>
              <a:rPr lang="en-US" altLang="ko-KR" sz="1200" dirty="0"/>
              <a:t>-&gt; </a:t>
            </a:r>
            <a:r>
              <a:rPr lang="ko-KR" altLang="en-US" sz="1200" dirty="0"/>
              <a:t>카테고리에 맞는 글을 찾는 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F996A7D-DB9F-6A16-EC7D-BCFF99F88F45}"/>
              </a:ext>
            </a:extLst>
          </p:cNvPr>
          <p:cNvSpPr/>
          <p:nvPr/>
        </p:nvSpPr>
        <p:spPr>
          <a:xfrm>
            <a:off x="3824371" y="692113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CDBCC82-3BF3-073D-6B31-DB5B806D8260}"/>
              </a:ext>
            </a:extLst>
          </p:cNvPr>
          <p:cNvSpPr/>
          <p:nvPr/>
        </p:nvSpPr>
        <p:spPr>
          <a:xfrm>
            <a:off x="3651105" y="1173526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4D77E21-C0DA-E6AB-3085-D45C13F6C633}"/>
              </a:ext>
            </a:extLst>
          </p:cNvPr>
          <p:cNvSpPr/>
          <p:nvPr/>
        </p:nvSpPr>
        <p:spPr>
          <a:xfrm>
            <a:off x="9125154" y="1143891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B5ABF6-8DE0-095E-BAAB-E2CFF4BD6377}"/>
              </a:ext>
            </a:extLst>
          </p:cNvPr>
          <p:cNvSpPr/>
          <p:nvPr/>
        </p:nvSpPr>
        <p:spPr>
          <a:xfrm>
            <a:off x="3039690" y="2422234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3ED6713-E96D-60F4-B2BA-964AF9F0A853}"/>
              </a:ext>
            </a:extLst>
          </p:cNvPr>
          <p:cNvSpPr/>
          <p:nvPr/>
        </p:nvSpPr>
        <p:spPr>
          <a:xfrm>
            <a:off x="9269817" y="2282592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2E0B2-BA2F-6A94-C62D-70B09A0A9FF8}"/>
              </a:ext>
            </a:extLst>
          </p:cNvPr>
          <p:cNvSpPr txBox="1"/>
          <p:nvPr/>
        </p:nvSpPr>
        <p:spPr>
          <a:xfrm>
            <a:off x="7374960" y="5480149"/>
            <a:ext cx="2466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6. </a:t>
            </a:r>
            <a:r>
              <a:rPr lang="ko-KR" altLang="en-US" sz="1200" dirty="0"/>
              <a:t>글쓰기 기능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Post.jsp</a:t>
            </a:r>
            <a:r>
              <a:rPr lang="en-US" altLang="ko-KR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7. </a:t>
            </a:r>
            <a:r>
              <a:rPr lang="ko-KR" altLang="en-US" sz="1200" dirty="0"/>
              <a:t>페이지 이동 버튼 </a:t>
            </a:r>
            <a:r>
              <a:rPr lang="en-US" altLang="ko-KR" sz="1200" dirty="0"/>
              <a:t>-&gt; </a:t>
            </a:r>
            <a:r>
              <a:rPr lang="ko-KR" altLang="en-US" sz="1200" dirty="0"/>
              <a:t>최근 작성 시간순서대로 </a:t>
            </a:r>
            <a:r>
              <a:rPr lang="en-US" altLang="ko-KR" sz="1200" dirty="0"/>
              <a:t>10</a:t>
            </a:r>
            <a:r>
              <a:rPr lang="ko-KR" altLang="en-US" sz="1200" dirty="0"/>
              <a:t>개씩 정렬 그 이전 </a:t>
            </a:r>
            <a:r>
              <a:rPr lang="ko-KR" altLang="en-US" sz="1200" dirty="0" err="1"/>
              <a:t>작성글은</a:t>
            </a:r>
            <a:r>
              <a:rPr lang="ko-KR" altLang="en-US" sz="1200" dirty="0"/>
              <a:t> 페이지 이동 후 열람가능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133069F-5B16-DF55-30EE-B307DD7871CD}"/>
              </a:ext>
            </a:extLst>
          </p:cNvPr>
          <p:cNvSpPr/>
          <p:nvPr/>
        </p:nvSpPr>
        <p:spPr>
          <a:xfrm>
            <a:off x="3651105" y="3826426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1D9BC-9D5E-37E7-5E2E-5A8E69AEF6CE}"/>
              </a:ext>
            </a:extLst>
          </p:cNvPr>
          <p:cNvSpPr txBox="1"/>
          <p:nvPr/>
        </p:nvSpPr>
        <p:spPr>
          <a:xfrm>
            <a:off x="276836" y="4267511"/>
            <a:ext cx="217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좋아요 선택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 err="1">
                <a:solidFill>
                  <a:schemeClr val="bg1"/>
                </a:solidFill>
              </a:rPr>
              <a:t>취소시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DB LIKES</a:t>
            </a:r>
            <a:r>
              <a:rPr lang="ko-KR" altLang="en-US" sz="1200" dirty="0">
                <a:solidFill>
                  <a:schemeClr val="bg1"/>
                </a:solidFill>
              </a:rPr>
              <a:t> 테이블에 저장 또는 삭제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23B35E6-758C-F6F8-C24D-A6974876F19C}"/>
              </a:ext>
            </a:extLst>
          </p:cNvPr>
          <p:cNvSpPr/>
          <p:nvPr/>
        </p:nvSpPr>
        <p:spPr>
          <a:xfrm>
            <a:off x="2991107" y="3416380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D99FCB-9E17-EFC1-570A-737072B4D3EE}"/>
              </a:ext>
            </a:extLst>
          </p:cNvPr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아이디어 공유 및 유사 특허 검색 서비스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2C7037-3084-947C-F9F0-40F439CE88C0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F095D2-01C7-EF5D-BCDB-75FFA7D91747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FA19D4-A25B-6992-8FE7-7D680B31B2F0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41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534276-BC51-50E6-CBCB-B75B39818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5"/>
          <a:stretch/>
        </p:blipFill>
        <p:spPr>
          <a:xfrm>
            <a:off x="3132548" y="106975"/>
            <a:ext cx="6510998" cy="49581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8E314-C773-4F36-8C88-B79D5D98B4F8}"/>
              </a:ext>
            </a:extLst>
          </p:cNvPr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과제명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게시글 작성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Post.jsp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58820" y="51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1531407"/>
            <a:chOff x="276836" y="269845"/>
            <a:chExt cx="2171089" cy="153140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bg1"/>
                  </a:solidFill>
                </a:rPr>
                <a:t>제목 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요약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본문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카테고리 내용은 </a:t>
              </a:r>
              <a:r>
                <a:rPr lang="en-US" altLang="ko-KR" sz="1200" dirty="0">
                  <a:solidFill>
                    <a:schemeClr val="bg1"/>
                  </a:solidFill>
                </a:rPr>
                <a:t>DB POST </a:t>
              </a:r>
              <a:r>
                <a:rPr lang="ko-KR" altLang="en-US" sz="1200" dirty="0">
                  <a:solidFill>
                    <a:schemeClr val="bg1"/>
                  </a:solidFill>
                </a:rPr>
                <a:t>테이블에 저장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bg1"/>
                  </a:solidFill>
                </a:rPr>
                <a:t>유사특허 검색버튼은 요약본과 비교하여 유사도를 측정합니다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4908596" y="5480149"/>
            <a:ext cx="246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6. </a:t>
            </a:r>
            <a:r>
              <a:rPr lang="ko-KR" altLang="en-US" sz="1200" dirty="0"/>
              <a:t>게시글 게시 </a:t>
            </a:r>
            <a:r>
              <a:rPr lang="en-US" altLang="ko-KR" sz="1200" dirty="0"/>
              <a:t>-&gt; Upload </a:t>
            </a:r>
          </a:p>
          <a:p>
            <a:r>
              <a:rPr lang="en-US" altLang="ko-KR" sz="1200" dirty="0"/>
              <a:t> -&gt; </a:t>
            </a:r>
            <a:r>
              <a:rPr lang="en-US" altLang="ko-KR" sz="1200" dirty="0" err="1"/>
              <a:t>ReadBoard</a:t>
            </a:r>
            <a:r>
              <a:rPr lang="en-US" altLang="ko-KR" sz="1200" dirty="0"/>
              <a:t>  -&gt;</a:t>
            </a:r>
            <a:r>
              <a:rPr lang="en-US" altLang="ko-KR" sz="1200" dirty="0" err="1"/>
              <a:t>Board.jsp</a:t>
            </a:r>
            <a:endParaRPr lang="en-US" altLang="ko-KR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F996A7D-DB9F-6A16-EC7D-BCFF99F88F45}"/>
              </a:ext>
            </a:extLst>
          </p:cNvPr>
          <p:cNvSpPr/>
          <p:nvPr/>
        </p:nvSpPr>
        <p:spPr>
          <a:xfrm>
            <a:off x="4663673" y="439122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CDBCC82-3BF3-073D-6B31-DB5B806D8260}"/>
              </a:ext>
            </a:extLst>
          </p:cNvPr>
          <p:cNvSpPr/>
          <p:nvPr/>
        </p:nvSpPr>
        <p:spPr>
          <a:xfrm>
            <a:off x="4808336" y="1004249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4D77E21-C0DA-E6AB-3085-D45C13F6C633}"/>
              </a:ext>
            </a:extLst>
          </p:cNvPr>
          <p:cNvSpPr/>
          <p:nvPr/>
        </p:nvSpPr>
        <p:spPr>
          <a:xfrm>
            <a:off x="4920238" y="2003308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B5ABF6-8DE0-095E-BAAB-E2CFF4BD6377}"/>
              </a:ext>
            </a:extLst>
          </p:cNvPr>
          <p:cNvSpPr/>
          <p:nvPr/>
        </p:nvSpPr>
        <p:spPr>
          <a:xfrm>
            <a:off x="4314325" y="4009523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3ED6713-E96D-60F4-B2BA-964AF9F0A853}"/>
              </a:ext>
            </a:extLst>
          </p:cNvPr>
          <p:cNvSpPr/>
          <p:nvPr/>
        </p:nvSpPr>
        <p:spPr>
          <a:xfrm>
            <a:off x="4619269" y="3722302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133069F-5B16-DF55-30EE-B307DD7871CD}"/>
              </a:ext>
            </a:extLst>
          </p:cNvPr>
          <p:cNvSpPr/>
          <p:nvPr/>
        </p:nvSpPr>
        <p:spPr>
          <a:xfrm>
            <a:off x="5746605" y="4699660"/>
            <a:ext cx="289327" cy="2792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906B9-2FA9-A091-61EE-8C9147DE1B72}"/>
              </a:ext>
            </a:extLst>
          </p:cNvPr>
          <p:cNvSpPr txBox="1"/>
          <p:nvPr/>
        </p:nvSpPr>
        <p:spPr>
          <a:xfrm>
            <a:off x="2678527" y="5499653"/>
            <a:ext cx="2466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1. </a:t>
            </a:r>
            <a:r>
              <a:rPr lang="ko-KR" altLang="en-US" sz="1200" dirty="0"/>
              <a:t>제목 입력 창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2. </a:t>
            </a:r>
            <a:r>
              <a:rPr lang="ko-KR" altLang="en-US" sz="1200" dirty="0"/>
              <a:t>요약 내용 입력 창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3. </a:t>
            </a:r>
            <a:r>
              <a:rPr lang="ko-KR" altLang="en-US" sz="1200" dirty="0"/>
              <a:t>본문 내용 입력 창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4. </a:t>
            </a:r>
            <a:r>
              <a:rPr lang="ko-KR" altLang="en-US" sz="1200" dirty="0"/>
              <a:t>카테고리 선택 창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5. </a:t>
            </a:r>
            <a:r>
              <a:rPr lang="ko-KR" altLang="en-US" sz="1200" dirty="0"/>
              <a:t>유사특허를 찾아 검색하여 유사도가 높은 </a:t>
            </a:r>
            <a:r>
              <a:rPr lang="en-US" altLang="ko-KR" sz="1200" dirty="0"/>
              <a:t>10</a:t>
            </a:r>
            <a:r>
              <a:rPr lang="ko-KR" altLang="en-US" sz="1200" dirty="0"/>
              <a:t>개의 특허를 보여주는 기능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EED426-32D4-EFA0-A72C-05AE6421E862}"/>
              </a:ext>
            </a:extLst>
          </p:cNvPr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아이디어 공유 및 유사 특허 검색 서비스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26898B6-12C2-EBC4-2455-4B8540A4FC29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C1C64F-AEF6-47BF-8187-E689E277723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780653-34A1-1354-FF64-E88632F82CE9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이현제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64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1199</Words>
  <Application>Microsoft Office PowerPoint</Application>
  <PresentationFormat>A4 용지(210x297mm)</PresentationFormat>
  <Paragraphs>361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가는둥근제목체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smhrd</cp:lastModifiedBy>
  <cp:revision>139</cp:revision>
  <dcterms:created xsi:type="dcterms:W3CDTF">2021-07-16T05:18:45Z</dcterms:created>
  <dcterms:modified xsi:type="dcterms:W3CDTF">2022-07-26T08:15:17Z</dcterms:modified>
</cp:coreProperties>
</file>