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vi-VN"/>
              <a:t>Bấm để sửa kiểu tiêu đề Bản cái</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6428A4DD-D652-4CF6-AFCD-322D16BF6DDD}"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6676D-15B3-4A2C-B8F4-05E28E8C0729}" type="slidenum">
              <a:rPr lang="en-US" smtClean="0"/>
              <a:t>‹#›</a:t>
            </a:fld>
            <a:endParaRPr lang="en-US"/>
          </a:p>
        </p:txBody>
      </p:sp>
    </p:spTree>
    <p:extLst>
      <p:ext uri="{BB962C8B-B14F-4D97-AF65-F5344CB8AC3E}">
        <p14:creationId xmlns:p14="http://schemas.microsoft.com/office/powerpoint/2010/main" val="323496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6428A4DD-D652-4CF6-AFCD-322D16BF6DDD}"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6676D-15B3-4A2C-B8F4-05E28E8C0729}" type="slidenum">
              <a:rPr lang="en-US" smtClean="0"/>
              <a:t>‹#›</a:t>
            </a:fld>
            <a:endParaRPr lang="en-US"/>
          </a:p>
        </p:txBody>
      </p:sp>
    </p:spTree>
    <p:extLst>
      <p:ext uri="{BB962C8B-B14F-4D97-AF65-F5344CB8AC3E}">
        <p14:creationId xmlns:p14="http://schemas.microsoft.com/office/powerpoint/2010/main" val="237368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vi-VN"/>
              <a:t>Bấm để sửa kiểu tiêu đề Bản cái</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6428A4DD-D652-4CF6-AFCD-322D16BF6DDD}"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6676D-15B3-4A2C-B8F4-05E28E8C0729}" type="slidenum">
              <a:rPr lang="en-US" smtClean="0"/>
              <a:t>‹#›</a:t>
            </a:fld>
            <a:endParaRPr lang="en-US"/>
          </a:p>
        </p:txBody>
      </p:sp>
    </p:spTree>
    <p:extLst>
      <p:ext uri="{BB962C8B-B14F-4D97-AF65-F5344CB8AC3E}">
        <p14:creationId xmlns:p14="http://schemas.microsoft.com/office/powerpoint/2010/main" val="3857790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vi-VN"/>
              <a:t>Bấm để sửa kiểu tiêu đề Bản cái</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vi-VN"/>
              <a:t>Bấm để chỉnh sửa kiểu văn bản của Bản cái</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6428A4DD-D652-4CF6-AFCD-322D16BF6DDD}"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6676D-15B3-4A2C-B8F4-05E28E8C072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69600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6428A4DD-D652-4CF6-AFCD-322D16BF6DDD}"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6676D-15B3-4A2C-B8F4-05E28E8C0729}" type="slidenum">
              <a:rPr lang="en-US" smtClean="0"/>
              <a:t>‹#›</a:t>
            </a:fld>
            <a:endParaRPr lang="en-US"/>
          </a:p>
        </p:txBody>
      </p:sp>
    </p:spTree>
    <p:extLst>
      <p:ext uri="{BB962C8B-B14F-4D97-AF65-F5344CB8AC3E}">
        <p14:creationId xmlns:p14="http://schemas.microsoft.com/office/powerpoint/2010/main" val="2724815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ộ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vi-VN"/>
              <a:t>Bấm để sửa kiểu tiêu đề Bản cái</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28A4DD-D652-4CF6-AFCD-322D16BF6DDD}" type="datetimeFigureOut">
              <a:rPr lang="en-US" smtClean="0"/>
              <a:t>9/7/2023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6676D-15B3-4A2C-B8F4-05E28E8C0729}" type="slidenum">
              <a:rPr lang="en-US" smtClean="0"/>
              <a:t>‹#›</a:t>
            </a:fld>
            <a:endParaRPr lang="en-US"/>
          </a:p>
        </p:txBody>
      </p:sp>
    </p:spTree>
    <p:extLst>
      <p:ext uri="{BB962C8B-B14F-4D97-AF65-F5344CB8AC3E}">
        <p14:creationId xmlns:p14="http://schemas.microsoft.com/office/powerpoint/2010/main" val="2156920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ột Hình ả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vi-VN"/>
              <a:t>Bấm để sửa kiểu tiêu đề Bản cái</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28A4DD-D652-4CF6-AFCD-322D16BF6DDD}" type="datetimeFigureOut">
              <a:rPr lang="en-US" smtClean="0"/>
              <a:t>9/7/2023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6676D-15B3-4A2C-B8F4-05E28E8C0729}" type="slidenum">
              <a:rPr lang="en-US" smtClean="0"/>
              <a:t>‹#›</a:t>
            </a:fld>
            <a:endParaRPr lang="en-US"/>
          </a:p>
        </p:txBody>
      </p:sp>
    </p:spTree>
    <p:extLst>
      <p:ext uri="{BB962C8B-B14F-4D97-AF65-F5344CB8AC3E}">
        <p14:creationId xmlns:p14="http://schemas.microsoft.com/office/powerpoint/2010/main" val="2249261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nchorCtr="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6428A4DD-D652-4CF6-AFCD-322D16BF6DDD}"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6676D-15B3-4A2C-B8F4-05E28E8C0729}" type="slidenum">
              <a:rPr lang="en-US" smtClean="0"/>
              <a:t>‹#›</a:t>
            </a:fld>
            <a:endParaRPr lang="en-US"/>
          </a:p>
        </p:txBody>
      </p:sp>
    </p:spTree>
    <p:extLst>
      <p:ext uri="{BB962C8B-B14F-4D97-AF65-F5344CB8AC3E}">
        <p14:creationId xmlns:p14="http://schemas.microsoft.com/office/powerpoint/2010/main" val="2683256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vi-VN"/>
              <a:t>Bấm để sửa kiểu tiêu đề Bản cái</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6428A4DD-D652-4CF6-AFCD-322D16BF6DDD}"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6676D-15B3-4A2C-B8F4-05E28E8C0729}" type="slidenum">
              <a:rPr lang="en-US" smtClean="0"/>
              <a:t>‹#›</a:t>
            </a:fld>
            <a:endParaRPr lang="en-US"/>
          </a:p>
        </p:txBody>
      </p:sp>
    </p:spTree>
    <p:extLst>
      <p:ext uri="{BB962C8B-B14F-4D97-AF65-F5344CB8AC3E}">
        <p14:creationId xmlns:p14="http://schemas.microsoft.com/office/powerpoint/2010/main" val="145095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3"/>
          <p:cNvSpPr>
            <a:spLocks noGrp="1"/>
          </p:cNvSpPr>
          <p:nvPr>
            <p:ph type="dt" sz="half" idx="10"/>
          </p:nvPr>
        </p:nvSpPr>
        <p:spPr/>
        <p:txBody>
          <a:bodyPr/>
          <a:lstStyle/>
          <a:p>
            <a:fld id="{6428A4DD-D652-4CF6-AFCD-322D16BF6DDD}"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6676D-15B3-4A2C-B8F4-05E28E8C0729}" type="slidenum">
              <a:rPr lang="en-US" smtClean="0"/>
              <a:t>‹#›</a:t>
            </a:fld>
            <a:endParaRPr lang="en-US"/>
          </a:p>
        </p:txBody>
      </p:sp>
    </p:spTree>
    <p:extLst>
      <p:ext uri="{BB962C8B-B14F-4D97-AF65-F5344CB8AC3E}">
        <p14:creationId xmlns:p14="http://schemas.microsoft.com/office/powerpoint/2010/main" val="543949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6428A4DD-D652-4CF6-AFCD-322D16BF6DDD}"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6676D-15B3-4A2C-B8F4-05E28E8C0729}" type="slidenum">
              <a:rPr lang="en-US" smtClean="0"/>
              <a:t>‹#›</a:t>
            </a:fld>
            <a:endParaRPr lang="en-US"/>
          </a:p>
        </p:txBody>
      </p:sp>
    </p:spTree>
    <p:extLst>
      <p:ext uri="{BB962C8B-B14F-4D97-AF65-F5344CB8AC3E}">
        <p14:creationId xmlns:p14="http://schemas.microsoft.com/office/powerpoint/2010/main" val="675293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6428A4DD-D652-4CF6-AFCD-322D16BF6DDD}"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6676D-15B3-4A2C-B8F4-05E28E8C0729}" type="slidenum">
              <a:rPr lang="en-US" smtClean="0"/>
              <a:t>‹#›</a:t>
            </a:fld>
            <a:endParaRPr lang="en-US"/>
          </a:p>
        </p:txBody>
      </p:sp>
    </p:spTree>
    <p:extLst>
      <p:ext uri="{BB962C8B-B14F-4D97-AF65-F5344CB8AC3E}">
        <p14:creationId xmlns:p14="http://schemas.microsoft.com/office/powerpoint/2010/main" val="2182907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6428A4DD-D652-4CF6-AFCD-322D16BF6DDD}" type="datetimeFigureOut">
              <a:rPr lang="en-US" smtClean="0"/>
              <a:t>9/7/2023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66676D-15B3-4A2C-B8F4-05E28E8C0729}" type="slidenum">
              <a:rPr lang="en-US" smtClean="0"/>
              <a:t>‹#›</a:t>
            </a:fld>
            <a:endParaRPr lang="en-US"/>
          </a:p>
        </p:txBody>
      </p:sp>
    </p:spTree>
    <p:extLst>
      <p:ext uri="{BB962C8B-B14F-4D97-AF65-F5344CB8AC3E}">
        <p14:creationId xmlns:p14="http://schemas.microsoft.com/office/powerpoint/2010/main" val="3700038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7" name="Date Placeholder 2"/>
          <p:cNvSpPr>
            <a:spLocks noGrp="1"/>
          </p:cNvSpPr>
          <p:nvPr>
            <p:ph type="dt" sz="half" idx="10"/>
          </p:nvPr>
        </p:nvSpPr>
        <p:spPr/>
        <p:txBody>
          <a:bodyPr/>
          <a:lstStyle/>
          <a:p>
            <a:fld id="{6428A4DD-D652-4CF6-AFCD-322D16BF6DDD}" type="datetimeFigureOut">
              <a:rPr lang="en-US" smtClean="0"/>
              <a:t>9/7/2023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466676D-15B3-4A2C-B8F4-05E28E8C0729}" type="slidenum">
              <a:rPr lang="en-US" smtClean="0"/>
              <a:t>‹#›</a:t>
            </a:fld>
            <a:endParaRPr lang="en-US"/>
          </a:p>
        </p:txBody>
      </p:sp>
    </p:spTree>
    <p:extLst>
      <p:ext uri="{BB962C8B-B14F-4D97-AF65-F5344CB8AC3E}">
        <p14:creationId xmlns:p14="http://schemas.microsoft.com/office/powerpoint/2010/main" val="122747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28A4DD-D652-4CF6-AFCD-322D16BF6DDD}" type="datetimeFigureOut">
              <a:rPr lang="en-US" smtClean="0"/>
              <a:t>9/7/2023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466676D-15B3-4A2C-B8F4-05E28E8C0729}" type="slidenum">
              <a:rPr lang="en-US" smtClean="0"/>
              <a:t>‹#›</a:t>
            </a:fld>
            <a:endParaRPr lang="en-US"/>
          </a:p>
        </p:txBody>
      </p:sp>
    </p:spTree>
    <p:extLst>
      <p:ext uri="{BB962C8B-B14F-4D97-AF65-F5344CB8AC3E}">
        <p14:creationId xmlns:p14="http://schemas.microsoft.com/office/powerpoint/2010/main" val="58628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vi-VN"/>
              <a:t>Bấm để sửa kiểu tiêu đề Bản cái</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7" name="Date Placeholder 4"/>
          <p:cNvSpPr>
            <a:spLocks noGrp="1"/>
          </p:cNvSpPr>
          <p:nvPr>
            <p:ph type="dt" sz="half" idx="10"/>
          </p:nvPr>
        </p:nvSpPr>
        <p:spPr/>
        <p:txBody>
          <a:bodyPr/>
          <a:lstStyle/>
          <a:p>
            <a:fld id="{6428A4DD-D652-4CF6-AFCD-322D16BF6DDD}" type="datetimeFigureOut">
              <a:rPr lang="en-US" smtClean="0"/>
              <a:t>9/7/2023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466676D-15B3-4A2C-B8F4-05E28E8C0729}" type="slidenum">
              <a:rPr lang="en-US" smtClean="0"/>
              <a:t>‹#›</a:t>
            </a:fld>
            <a:endParaRPr lang="en-US"/>
          </a:p>
        </p:txBody>
      </p:sp>
    </p:spTree>
    <p:extLst>
      <p:ext uri="{BB962C8B-B14F-4D97-AF65-F5344CB8AC3E}">
        <p14:creationId xmlns:p14="http://schemas.microsoft.com/office/powerpoint/2010/main" val="2985214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6428A4DD-D652-4CF6-AFCD-322D16BF6DDD}"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6676D-15B3-4A2C-B8F4-05E28E8C0729}" type="slidenum">
              <a:rPr lang="en-US" smtClean="0"/>
              <a:t>‹#›</a:t>
            </a:fld>
            <a:endParaRPr lang="en-US"/>
          </a:p>
        </p:txBody>
      </p:sp>
    </p:spTree>
    <p:extLst>
      <p:ext uri="{BB962C8B-B14F-4D97-AF65-F5344CB8AC3E}">
        <p14:creationId xmlns:p14="http://schemas.microsoft.com/office/powerpoint/2010/main" val="228512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vi-VN"/>
              <a:t>Bấm để sửa kiểu tiêu đề Bản cái</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28A4DD-D652-4CF6-AFCD-322D16BF6DDD}" type="datetimeFigureOut">
              <a:rPr lang="en-US" smtClean="0"/>
              <a:t>9/7/2023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66676D-15B3-4A2C-B8F4-05E28E8C0729}" type="slidenum">
              <a:rPr lang="en-US" smtClean="0"/>
              <a:t>‹#›</a:t>
            </a:fld>
            <a:endParaRPr lang="en-US"/>
          </a:p>
        </p:txBody>
      </p:sp>
    </p:spTree>
    <p:extLst>
      <p:ext uri="{BB962C8B-B14F-4D97-AF65-F5344CB8AC3E}">
        <p14:creationId xmlns:p14="http://schemas.microsoft.com/office/powerpoint/2010/main" val="19029398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ikitravel.org/shared/File:Vietnam_Regions_Map.png"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hyperlink" Target="https://www.piqsels.com/en/public-domain-photo-ftvck" TargetMode="External"/><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DD2015B-2316-4C29-B10D-62C3F8F3DAA9}"/>
              </a:ext>
            </a:extLst>
          </p:cNvPr>
          <p:cNvSpPr>
            <a:spLocks noGrp="1"/>
          </p:cNvSpPr>
          <p:nvPr>
            <p:ph type="ctrTitle"/>
          </p:nvPr>
        </p:nvSpPr>
        <p:spPr/>
        <p:txBody>
          <a:bodyPr/>
          <a:lstStyle/>
          <a:p>
            <a:r>
              <a:rPr lang="en-US" dirty="0" err="1"/>
              <a:t>Bờ</a:t>
            </a:r>
            <a:r>
              <a:rPr lang="en-US" dirty="0"/>
              <a:t> </a:t>
            </a:r>
            <a:r>
              <a:rPr lang="en-US" dirty="0" err="1"/>
              <a:t>Biển</a:t>
            </a:r>
            <a:r>
              <a:rPr lang="en-US" dirty="0"/>
              <a:t> </a:t>
            </a:r>
            <a:r>
              <a:rPr lang="en-US" dirty="0" err="1"/>
              <a:t>Và</a:t>
            </a:r>
            <a:r>
              <a:rPr lang="en-US" dirty="0"/>
              <a:t> </a:t>
            </a:r>
            <a:r>
              <a:rPr lang="en-US" dirty="0" err="1"/>
              <a:t>Thềm</a:t>
            </a:r>
            <a:r>
              <a:rPr lang="en-US" dirty="0"/>
              <a:t> </a:t>
            </a:r>
            <a:r>
              <a:rPr lang="en-US" dirty="0" err="1"/>
              <a:t>Lục</a:t>
            </a:r>
            <a:r>
              <a:rPr lang="en-US" dirty="0"/>
              <a:t> </a:t>
            </a:r>
            <a:r>
              <a:rPr lang="en-US" dirty="0" err="1"/>
              <a:t>Địa</a:t>
            </a:r>
            <a:r>
              <a:rPr lang="en-US" dirty="0"/>
              <a:t> </a:t>
            </a:r>
            <a:br>
              <a:rPr lang="en-US" dirty="0"/>
            </a:br>
            <a:r>
              <a:rPr lang="en-US" dirty="0" err="1"/>
              <a:t>Việt</a:t>
            </a:r>
            <a:r>
              <a:rPr lang="en-US" dirty="0"/>
              <a:t> Nam</a:t>
            </a:r>
          </a:p>
        </p:txBody>
      </p:sp>
      <p:sp>
        <p:nvSpPr>
          <p:cNvPr id="3" name="Tiêu đề phụ 2">
            <a:extLst>
              <a:ext uri="{FF2B5EF4-FFF2-40B4-BE49-F238E27FC236}">
                <a16:creationId xmlns:a16="http://schemas.microsoft.com/office/drawing/2014/main" id="{31D40B2D-029A-BEF8-91BA-BA6CBA443FBF}"/>
              </a:ext>
            </a:extLst>
          </p:cNvPr>
          <p:cNvSpPr>
            <a:spLocks noGrp="1"/>
          </p:cNvSpPr>
          <p:nvPr>
            <p:ph type="subTitle" idx="1"/>
          </p:nvPr>
        </p:nvSpPr>
        <p:spPr/>
        <p:txBody>
          <a:bodyPr/>
          <a:lstStyle/>
          <a:p>
            <a:r>
              <a:rPr lang="en-US" dirty="0" err="1"/>
              <a:t>Nhóm</a:t>
            </a:r>
            <a:r>
              <a:rPr lang="en-US" dirty="0"/>
              <a:t>: …</a:t>
            </a:r>
          </a:p>
        </p:txBody>
      </p:sp>
      <p:pic>
        <p:nvPicPr>
          <p:cNvPr id="2050" name="Picture 2" descr="undefined">
            <a:extLst>
              <a:ext uri="{FF2B5EF4-FFF2-40B4-BE49-F238E27FC236}">
                <a16:creationId xmlns:a16="http://schemas.microsoft.com/office/drawing/2014/main" id="{C4B60F9A-40FD-0395-14EA-3F887EEB4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7281" y="2941510"/>
            <a:ext cx="3671740" cy="367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820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099C96A-BB60-405B-F30E-CAA5A9D27B1F}"/>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endParaRPr lang="en-US" dirty="0">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34F1B5C4-4D8F-92D7-94F8-7A4BDACC1F6A}"/>
              </a:ext>
            </a:extLst>
          </p:cNvPr>
          <p:cNvSpPr>
            <a:spLocks noGrp="1"/>
          </p:cNvSpPr>
          <p:nvPr>
            <p:ph idx="1"/>
          </p:nvPr>
        </p:nvSpPr>
        <p:spPr/>
        <p:txBody>
          <a:bodyPr/>
          <a:lstStyle/>
          <a:p>
            <a:r>
              <a:rPr lang="vi-VN" b="0" i="0" dirty="0">
                <a:effectLst/>
                <a:latin typeface="+mj-lt"/>
              </a:rPr>
              <a:t>Việt Nam là một quốc gia nằm ở rìa phía đông bán đảo Đông Dương, nơi tiếp giáp với Biển Đông và được coi trung tâm khu vực Đông Nam Á khi nằm ở vị trí cửa ngõ.</a:t>
            </a:r>
            <a:endParaRPr lang="en-US" b="0" i="0" dirty="0">
              <a:effectLst/>
              <a:latin typeface="+mj-lt"/>
            </a:endParaRPr>
          </a:p>
          <a:p>
            <a:r>
              <a:rPr lang="en-US" b="0" i="0" dirty="0" err="1">
                <a:effectLst/>
                <a:latin typeface="Times New Roman" panose="02020603050405020304" pitchFamily="18" charset="0"/>
                <a:cs typeface="Times New Roman" panose="02020603050405020304" pitchFamily="18" charset="0"/>
              </a:rPr>
              <a:t>Với</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tổng</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diện</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tích</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đất</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liền</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là</a:t>
            </a:r>
            <a:r>
              <a:rPr lang="en-US" b="0" i="0" dirty="0">
                <a:effectLst/>
                <a:latin typeface="Times New Roman" panose="02020603050405020304" pitchFamily="18" charset="0"/>
                <a:cs typeface="Times New Roman" panose="02020603050405020304" pitchFamily="18" charset="0"/>
              </a:rPr>
              <a:t> 331.212 km² </a:t>
            </a:r>
            <a:r>
              <a:rPr lang="en-US" b="0" i="0" dirty="0" err="1">
                <a:effectLst/>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vi-VN" b="0" i="0" dirty="0">
                <a:effectLst/>
                <a:latin typeface="Times New Roman" panose="02020603050405020304" pitchFamily="18" charset="0"/>
                <a:cs typeface="Times New Roman" panose="02020603050405020304" pitchFamily="18" charset="0"/>
              </a:rPr>
              <a:t>đường bờ biển dài 3.260 </a:t>
            </a:r>
            <a:r>
              <a:rPr lang="vi-VN" b="0" i="0" dirty="0" err="1">
                <a:effectLst/>
                <a:latin typeface="Times New Roman" panose="02020603050405020304" pitchFamily="18" charset="0"/>
                <a:cs typeface="Times New Roman" panose="02020603050405020304" pitchFamily="18" charset="0"/>
              </a:rPr>
              <a:t>km</a:t>
            </a:r>
            <a:r>
              <a:rPr lang="vi-VN" b="0" i="0" dirty="0">
                <a:effectLst/>
                <a:latin typeface="Times New Roman" panose="02020603050405020304" pitchFamily="18" charset="0"/>
                <a:cs typeface="Times New Roman" panose="02020603050405020304" pitchFamily="18" charset="0"/>
              </a:rPr>
              <a:t> từ trải dài từ Bắc xuống Nam</a:t>
            </a:r>
            <a:r>
              <a:rPr lang="en-US" dirty="0">
                <a:latin typeface="Times New Roman" panose="02020603050405020304" pitchFamily="18" charset="0"/>
                <a:cs typeface="Times New Roman" panose="02020603050405020304" pitchFamily="18" charset="0"/>
              </a:rPr>
              <a:t>.</a:t>
            </a:r>
            <a:endParaRPr lang="en-US" b="0" i="0" dirty="0">
              <a:effectLst/>
              <a:latin typeface="Times New Roman" panose="02020603050405020304" pitchFamily="18" charset="0"/>
              <a:cs typeface="Times New Roman" panose="02020603050405020304" pitchFamily="18" charset="0"/>
            </a:endParaRPr>
          </a:p>
        </p:txBody>
      </p:sp>
      <p:pic>
        <p:nvPicPr>
          <p:cNvPr id="5" name="Hình ảnh 4">
            <a:extLst>
              <a:ext uri="{FF2B5EF4-FFF2-40B4-BE49-F238E27FC236}">
                <a16:creationId xmlns:a16="http://schemas.microsoft.com/office/drawing/2014/main" id="{22E1B71E-6D80-C87E-7366-C9A4215E748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576582" y="3563332"/>
            <a:ext cx="1970273" cy="3294668"/>
          </a:xfrm>
          <a:prstGeom prst="rect">
            <a:avLst/>
          </a:prstGeom>
        </p:spPr>
      </p:pic>
      <p:sp>
        <p:nvSpPr>
          <p:cNvPr id="6" name="Hộp Văn bản 5">
            <a:extLst>
              <a:ext uri="{FF2B5EF4-FFF2-40B4-BE49-F238E27FC236}">
                <a16:creationId xmlns:a16="http://schemas.microsoft.com/office/drawing/2014/main" id="{A4353340-E448-70C3-E4D8-854478D50C63}"/>
              </a:ext>
            </a:extLst>
          </p:cNvPr>
          <p:cNvSpPr txBox="1"/>
          <p:nvPr/>
        </p:nvSpPr>
        <p:spPr>
          <a:xfrm>
            <a:off x="10399060" y="6977936"/>
            <a:ext cx="1792940" cy="507831"/>
          </a:xfrm>
          <a:prstGeom prst="rect">
            <a:avLst/>
          </a:prstGeom>
          <a:noFill/>
        </p:spPr>
        <p:txBody>
          <a:bodyPr wrap="square" rtlCol="0">
            <a:spAutoFit/>
          </a:bodyPr>
          <a:lstStyle/>
          <a:p>
            <a:r>
              <a:rPr lang="en-US" sz="900">
                <a:hlinkClick r:id="rId3" tooltip="https://wikitravel.org/shared/File:Vietnam_Regions_Map.png"/>
              </a:rPr>
              <a:t>Ảnh Này</a:t>
            </a:r>
            <a:r>
              <a:rPr lang="en-US" sz="900"/>
              <a:t> của Tác giả Không xác định được cấp phép theo </a:t>
            </a:r>
            <a:r>
              <a:rPr lang="en-US" sz="900">
                <a:hlinkClick r:id="rId4" tooltip="https://creativecommons.org/licenses/by-sa/3.0/"/>
              </a:rPr>
              <a:t>CC BY-SA</a:t>
            </a:r>
            <a:endParaRPr lang="en-US" sz="900"/>
          </a:p>
        </p:txBody>
      </p:sp>
      <p:pic>
        <p:nvPicPr>
          <p:cNvPr id="3074" name="Picture 2" descr="Map showing the partition of French Indochina following the 1954 Geneva Conference">
            <a:extLst>
              <a:ext uri="{FF2B5EF4-FFF2-40B4-BE49-F238E27FC236}">
                <a16:creationId xmlns:a16="http://schemas.microsoft.com/office/drawing/2014/main" id="{275DFDAD-4A5C-F9EB-EBAD-A78EC5C68B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6854" y="3563333"/>
            <a:ext cx="2163663" cy="3294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39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7069930-20B8-32AD-AD55-7638F457FB8D}"/>
              </a:ext>
            </a:extLst>
          </p:cNvPr>
          <p:cNvSpPr>
            <a:spLocks noGrp="1"/>
          </p:cNvSpPr>
          <p:nvPr>
            <p:ph idx="1"/>
          </p:nvPr>
        </p:nvSpPr>
        <p:spPr>
          <a:xfrm>
            <a:off x="1622729" y="620044"/>
            <a:ext cx="8946541" cy="4195481"/>
          </a:xfrm>
        </p:spPr>
        <p:txBody>
          <a:bodyPr/>
          <a:lstStyle/>
          <a:p>
            <a:r>
              <a:rPr lang="vi-VN" b="0" i="0" dirty="0">
                <a:solidFill>
                  <a:srgbClr val="081C36"/>
                </a:solidFill>
                <a:effectLst/>
                <a:latin typeface="+mj-lt"/>
              </a:rPr>
              <a:t>Bờ biển nước ta chia thành bờ biển bồi tụ và bờ biển mài mòn. Bờ biển tại các châu thổ sông Hồng, sông Cửu Long có nhiều bãi bùn rộng, rừng cây ngập mặn phát triển, thuận lợi cho nuôi trồng hải sản. Bờ biển tại các vùng chân núi và hải đảo như đoạn bờ biển từ Đà </a:t>
            </a:r>
            <a:r>
              <a:rPr lang="vi-VN" b="0" i="0" dirty="0" err="1">
                <a:solidFill>
                  <a:srgbClr val="081C36"/>
                </a:solidFill>
                <a:effectLst/>
                <a:latin typeface="+mj-lt"/>
              </a:rPr>
              <a:t>Nẵng</a:t>
            </a:r>
            <a:r>
              <a:rPr lang="vi-VN" b="0" i="0" dirty="0">
                <a:solidFill>
                  <a:srgbClr val="081C36"/>
                </a:solidFill>
                <a:effectLst/>
                <a:latin typeface="+mj-lt"/>
              </a:rPr>
              <a:t> đến Vũng Tàu rất khúc khuỷu, lồi lõm, có nhiều vũng, vịnh nước sâu, kín gió và nhiều bãi cát sạch.</a:t>
            </a:r>
            <a:endParaRPr lang="en-US" dirty="0">
              <a:latin typeface="+mj-lt"/>
            </a:endParaRPr>
          </a:p>
        </p:txBody>
      </p:sp>
      <p:pic>
        <p:nvPicPr>
          <p:cNvPr id="4100" name="Picture 4" descr="An image of the Köppen climate classification map of Vietnam">
            <a:extLst>
              <a:ext uri="{FF2B5EF4-FFF2-40B4-BE49-F238E27FC236}">
                <a16:creationId xmlns:a16="http://schemas.microsoft.com/office/drawing/2014/main" id="{8E2E2344-B47D-7A9A-FB0B-D3FFDFCD9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9795" y="2696066"/>
            <a:ext cx="5052410" cy="374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302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0FBACBC-CADD-E572-F391-4144FEF06DE4}"/>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endParaRPr lang="en-US" dirty="0">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6BA1C23D-AF5B-0729-7C74-710764F5E6C2}"/>
              </a:ext>
            </a:extLst>
          </p:cNvPr>
          <p:cNvSpPr>
            <a:spLocks noGrp="1"/>
          </p:cNvSpPr>
          <p:nvPr>
            <p:ph idx="1"/>
          </p:nvPr>
        </p:nvSpPr>
        <p:spPr/>
        <p:txBody>
          <a:bodyPr>
            <a:normAutofit/>
          </a:bodyPr>
          <a:lstStyle/>
          <a:p>
            <a:r>
              <a:rPr lang="en-US" dirty="0">
                <a:solidFill>
                  <a:srgbClr val="000000"/>
                </a:solidFill>
                <a:latin typeface="Times New Roman" panose="02020603050405020304" pitchFamily="18" charset="0"/>
                <a:cs typeface="Times New Roman" panose="02020603050405020304" pitchFamily="18" charset="0"/>
              </a:rPr>
              <a:t>N</a:t>
            </a:r>
            <a:r>
              <a:rPr lang="vi-VN" b="0" i="0" dirty="0">
                <a:solidFill>
                  <a:srgbClr val="000000"/>
                </a:solidFill>
                <a:effectLst/>
                <a:latin typeface="Times New Roman" panose="02020603050405020304" pitchFamily="18" charset="0"/>
                <a:cs typeface="Times New Roman" panose="02020603050405020304" pitchFamily="18" charset="0"/>
              </a:rPr>
              <a:t>ước ta nằm ở vị trí bán cầu bắc, nằm phía trên đường xích đạo và tiếp giáp với Biển Đông vì thế mà tạo ra đặc điểm khí hậu cơ bản của thiên nhiên nước ta mang tính chất nhiệt đới ẩm gió mùa</a:t>
            </a:r>
            <a:r>
              <a:rPr lang="en-US" dirty="0">
                <a:solidFill>
                  <a:srgbClr val="000000"/>
                </a:solidFill>
                <a:latin typeface="Times New Roman" panose="02020603050405020304" pitchFamily="18" charset="0"/>
                <a:cs typeface="Times New Roman" panose="02020603050405020304" pitchFamily="18" charset="0"/>
              </a:rPr>
              <a:t>.</a:t>
            </a:r>
            <a:r>
              <a:rPr lang="vi-VN" b="0" i="0" dirty="0">
                <a:solidFill>
                  <a:srgbClr val="000000"/>
                </a:solidFill>
                <a:effectLst/>
                <a:latin typeface="Times New Roman" panose="02020603050405020304" pitchFamily="18" charset="0"/>
                <a:cs typeface="Times New Roman" panose="02020603050405020304" pitchFamily="18" charset="0"/>
              </a:rPr>
              <a:t> </a:t>
            </a:r>
            <a:endParaRPr lang="en-US" b="0" i="0" dirty="0">
              <a:solidFill>
                <a:srgbClr val="000000"/>
              </a:solidFill>
              <a:effectLst/>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T</a:t>
            </a:r>
            <a:r>
              <a:rPr lang="vi-VN" b="0" i="0" dirty="0" err="1">
                <a:solidFill>
                  <a:srgbClr val="000000"/>
                </a:solidFill>
                <a:effectLst/>
                <a:latin typeface="Times New Roman" panose="02020603050405020304" pitchFamily="18" charset="0"/>
                <a:cs typeface="Times New Roman" panose="02020603050405020304" pitchFamily="18" charset="0"/>
              </a:rPr>
              <a:t>ạo</a:t>
            </a:r>
            <a:r>
              <a:rPr lang="vi-VN" b="0" i="0" dirty="0">
                <a:solidFill>
                  <a:srgbClr val="000000"/>
                </a:solidFill>
                <a:effectLst/>
                <a:latin typeface="Times New Roman" panose="02020603050405020304" pitchFamily="18" charset="0"/>
                <a:cs typeface="Times New Roman" panose="02020603050405020304" pitchFamily="18" charset="0"/>
              </a:rPr>
              <a:t> nên sự phân hóa đa dạng về tự nhiên (khí hậu khác nhau giữa hai miền Nam Bắc), sự phong phú về tài nguyên khoáng sản và tài nguyên sinh vật. Do nằm trong vùng khí hậu nhiệt đới ẩm gió mùa, thiên nhiên phân hóa đa dạng và chịu ảnh hưởng sâu sắc của biển, nơi giao nhau của luồng di cư sinh vật mà nước ta nhận được nguồn lợi sinh vật trù phú và giàu có về thành phần loài (cả sinh vật trên cạn và dưới biển), là nguồn tài nguyên quan trọng cho phát triển kinh tế.</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45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F58B402-94CD-2633-352C-9C0C6DEA4F85}"/>
              </a:ext>
            </a:extLst>
          </p:cNvPr>
          <p:cNvSpPr>
            <a:spLocks noGrp="1"/>
          </p:cNvSpPr>
          <p:nvPr>
            <p:ph idx="1"/>
          </p:nvPr>
        </p:nvSpPr>
        <p:spPr/>
        <p:txBody>
          <a:bodyPr/>
          <a:lstStyle/>
          <a:p>
            <a:r>
              <a:rPr lang="vi-VN" b="0" i="0" dirty="0">
                <a:solidFill>
                  <a:srgbClr val="000000"/>
                </a:solidFill>
                <a:effectLst/>
                <a:latin typeface="+mj-lt"/>
              </a:rPr>
              <a:t>Nằm trong khu vực Đông Nam Á là khu vực đang phát triển với nền kinh tế trẻ, năng động, lại nằm ở vị trí thuận lợi và giao lưu giữa các nước nên thuận lợi cho nước ta quá trình hội nhập và giao lưu với các nước Đông Nam Á cũng như trên thế giới trong xu hướng quốc tế hóa và toàn cầu hóa nền kinh tế. Vận chuyển hàng hóa đường hàng không và đường biển cũng ngày càng phát triển khi nước ta nằm ở vị trí đắc địa này.</a:t>
            </a:r>
            <a:endParaRPr lang="en-US" dirty="0">
              <a:latin typeface="+mj-lt"/>
            </a:endParaRPr>
          </a:p>
        </p:txBody>
      </p:sp>
      <p:pic>
        <p:nvPicPr>
          <p:cNvPr id="5122" name="Picture 2" descr="Photograph if a crane at the Port of Hai Phong">
            <a:extLst>
              <a:ext uri="{FF2B5EF4-FFF2-40B4-BE49-F238E27FC236}">
                <a16:creationId xmlns:a16="http://schemas.microsoft.com/office/drawing/2014/main" id="{42A1C395-58D0-5D33-CB04-C3B4267939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8174" y="4867629"/>
            <a:ext cx="2653826" cy="199036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àu container – Wikipedia tiếng Việt">
            <a:extLst>
              <a:ext uri="{FF2B5EF4-FFF2-40B4-BE49-F238E27FC236}">
                <a16:creationId xmlns:a16="http://schemas.microsoft.com/office/drawing/2014/main" id="{54D25142-0BDD-8242-334B-AD761DB44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196" y="4867628"/>
            <a:ext cx="3930978" cy="199036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Điểm danh 10 tàu container lớn nhất thế giới">
            <a:extLst>
              <a:ext uri="{FF2B5EF4-FFF2-40B4-BE49-F238E27FC236}">
                <a16:creationId xmlns:a16="http://schemas.microsoft.com/office/drawing/2014/main" id="{DEFE4E4E-54E7-5A9D-A1A9-6525EAA81C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9776" y="4867627"/>
            <a:ext cx="2987420" cy="1990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598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AC17C3-3060-D31C-15E3-C419C9D2C8E3}"/>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khăn</a:t>
            </a:r>
            <a:endParaRPr lang="en-US" dirty="0">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7D2166AF-1D0B-7676-E3FB-A3863296A108}"/>
              </a:ext>
            </a:extLst>
          </p:cNvPr>
          <p:cNvSpPr>
            <a:spLocks noGrp="1"/>
          </p:cNvSpPr>
          <p:nvPr>
            <p:ph idx="1"/>
          </p:nvPr>
        </p:nvSpPr>
        <p:spPr/>
        <p:txBody>
          <a:bodyPr/>
          <a:lstStyle/>
          <a:p>
            <a:r>
              <a:rPr lang="en-US" dirty="0">
                <a:solidFill>
                  <a:srgbClr val="000000"/>
                </a:solidFill>
                <a:latin typeface="Times New Roman" panose="02020603050405020304" pitchFamily="18" charset="0"/>
                <a:cs typeface="Times New Roman" panose="02020603050405020304" pitchFamily="18" charset="0"/>
              </a:rPr>
              <a:t>V</a:t>
            </a:r>
            <a:r>
              <a:rPr lang="vi-VN" b="0" i="0" dirty="0">
                <a:solidFill>
                  <a:srgbClr val="000000"/>
                </a:solidFill>
                <a:effectLst/>
                <a:latin typeface="Times New Roman" panose="02020603050405020304" pitchFamily="18" charset="0"/>
                <a:cs typeface="Times New Roman" panose="02020603050405020304" pitchFamily="18" charset="0"/>
              </a:rPr>
              <a:t>ị trí này cũng khiến cho nước ta phải hứng chịu nhiều thiên tai (bão, lũ lụt, lũ quét, sạt lở…) khiến cho người dân phải luôn trong tình trạng phòng tránh thiên tai, ảnh hưởng không nhỏ đến kinh tế và đời sống, khó khăn trong việc ổn định đời sống.</a:t>
            </a:r>
            <a:endParaRPr lang="en-US" dirty="0">
              <a:latin typeface="Times New Roman" panose="02020603050405020304" pitchFamily="18" charset="0"/>
              <a:cs typeface="Times New Roman" panose="02020603050405020304" pitchFamily="18" charset="0"/>
            </a:endParaRPr>
          </a:p>
        </p:txBody>
      </p:sp>
      <p:pic>
        <p:nvPicPr>
          <p:cNvPr id="5" name="Hình ảnh 4">
            <a:extLst>
              <a:ext uri="{FF2B5EF4-FFF2-40B4-BE49-F238E27FC236}">
                <a16:creationId xmlns:a16="http://schemas.microsoft.com/office/drawing/2014/main" id="{CC74FD23-16F9-09F6-BEB0-4C416C8F4D8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66167" y="3957254"/>
            <a:ext cx="3925833" cy="2924961"/>
          </a:xfrm>
          <a:prstGeom prst="rect">
            <a:avLst/>
          </a:prstGeom>
        </p:spPr>
      </p:pic>
      <p:pic>
        <p:nvPicPr>
          <p:cNvPr id="6148" name="Picture 4" descr="Cành cây phượng gãy đổ đè trúng nhiều xe máy và ô tô">
            <a:extLst>
              <a:ext uri="{FF2B5EF4-FFF2-40B4-BE49-F238E27FC236}">
                <a16:creationId xmlns:a16="http://schemas.microsoft.com/office/drawing/2014/main" id="{FF198773-8207-6D65-B82E-7417353E4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9254" y="3957254"/>
            <a:ext cx="3856913" cy="2888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894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BD48D4D-33AB-F863-1759-20E361ACFD23}"/>
              </a:ext>
            </a:extLst>
          </p:cNvPr>
          <p:cNvSpPr>
            <a:spLocks noGrp="1"/>
          </p:cNvSpPr>
          <p:nvPr>
            <p:ph type="title"/>
          </p:nvPr>
        </p:nvSpPr>
        <p:spPr/>
        <p:txBody>
          <a:bodyPr/>
          <a:lstStyle/>
          <a:p>
            <a:r>
              <a:rPr lang="en-US" dirty="0"/>
              <a:t>End</a:t>
            </a:r>
          </a:p>
        </p:txBody>
      </p:sp>
      <p:sp>
        <p:nvSpPr>
          <p:cNvPr id="3" name="Chỗ dành sẵn cho Nội dung 2">
            <a:extLst>
              <a:ext uri="{FF2B5EF4-FFF2-40B4-BE49-F238E27FC236}">
                <a16:creationId xmlns:a16="http://schemas.microsoft.com/office/drawing/2014/main" id="{3AB9F5F5-21AD-9D3A-31E5-635E95515B01}"/>
              </a:ext>
            </a:extLst>
          </p:cNvPr>
          <p:cNvSpPr>
            <a:spLocks noGrp="1"/>
          </p:cNvSpPr>
          <p:nvPr>
            <p:ph idx="1"/>
          </p:nvPr>
        </p:nvSpPr>
        <p:spPr>
          <a:xfrm>
            <a:off x="1104293" y="2052918"/>
            <a:ext cx="8946541" cy="4195481"/>
          </a:xfrm>
        </p:spPr>
        <p:txBody>
          <a:bodyPr/>
          <a:lstStyle/>
          <a:p>
            <a:r>
              <a:rPr lang="en-US" dirty="0" err="1"/>
              <a:t>Người</a:t>
            </a:r>
            <a:r>
              <a:rPr lang="en-US" dirty="0"/>
              <a:t> </a:t>
            </a:r>
            <a:r>
              <a:rPr lang="en-US" dirty="0" err="1"/>
              <a:t>thuyết</a:t>
            </a:r>
            <a:r>
              <a:rPr lang="en-US" dirty="0"/>
              <a:t> </a:t>
            </a:r>
            <a:r>
              <a:rPr lang="en-US" dirty="0" err="1"/>
              <a:t>trình</a:t>
            </a:r>
            <a:r>
              <a:rPr lang="en-US" dirty="0"/>
              <a:t>: Joy, David, Willy.</a:t>
            </a:r>
          </a:p>
          <a:p>
            <a:r>
              <a:rPr lang="en-US" dirty="0" err="1"/>
              <a:t>Tìm</a:t>
            </a:r>
            <a:r>
              <a:rPr lang="en-US" dirty="0"/>
              <a:t> </a:t>
            </a:r>
            <a:r>
              <a:rPr lang="en-US" dirty="0" err="1"/>
              <a:t>kiếm</a:t>
            </a:r>
            <a:r>
              <a:rPr lang="en-US" dirty="0"/>
              <a:t> </a:t>
            </a:r>
            <a:r>
              <a:rPr lang="en-US" dirty="0" err="1"/>
              <a:t>thông</a:t>
            </a:r>
            <a:r>
              <a:rPr lang="en-US" dirty="0"/>
              <a:t> tin: Joy, Willy, David(</a:t>
            </a:r>
            <a:r>
              <a:rPr lang="en-US" dirty="0" err="1"/>
              <a:t>nhiều</a:t>
            </a:r>
            <a:r>
              <a:rPr lang="en-US" dirty="0"/>
              <a:t> </a:t>
            </a:r>
            <a:r>
              <a:rPr lang="en-US" dirty="0" err="1"/>
              <a:t>nhất</a:t>
            </a:r>
            <a:r>
              <a:rPr lang="en-US" dirty="0"/>
              <a:t>).</a:t>
            </a:r>
          </a:p>
          <a:p>
            <a:r>
              <a:rPr lang="en-US" dirty="0" err="1"/>
              <a:t>Người</a:t>
            </a:r>
            <a:r>
              <a:rPr lang="en-US" dirty="0"/>
              <a:t> edit: David.</a:t>
            </a:r>
          </a:p>
          <a:p>
            <a:pPr marL="0" indent="0">
              <a:buNone/>
            </a:pPr>
            <a:endParaRPr lang="en-US" dirty="0"/>
          </a:p>
        </p:txBody>
      </p:sp>
    </p:spTree>
    <p:extLst>
      <p:ext uri="{BB962C8B-B14F-4D97-AF65-F5344CB8AC3E}">
        <p14:creationId xmlns:p14="http://schemas.microsoft.com/office/powerpoint/2010/main" val="3950939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TotalTime>
  <Words>545</Words>
  <Application>Microsoft Office PowerPoint</Application>
  <PresentationFormat>Màn hình rộng</PresentationFormat>
  <Paragraphs>17</Paragraphs>
  <Slides>7</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7</vt:i4>
      </vt:variant>
    </vt:vector>
  </HeadingPairs>
  <TitlesOfParts>
    <vt:vector size="12" baseType="lpstr">
      <vt:lpstr>Arial</vt:lpstr>
      <vt:lpstr>Century Gothic</vt:lpstr>
      <vt:lpstr>Times New Roman</vt:lpstr>
      <vt:lpstr>Wingdings 3</vt:lpstr>
      <vt:lpstr>Ion</vt:lpstr>
      <vt:lpstr>Bờ Biển Và Thềm Lục Địa  Việt Nam</vt:lpstr>
      <vt:lpstr>Vị trí và đặc điểm địa lí</vt:lpstr>
      <vt:lpstr>Bản trình bày PowerPoint</vt:lpstr>
      <vt:lpstr>Các thuận lợi</vt:lpstr>
      <vt:lpstr>Bản trình bày PowerPoint</vt:lpstr>
      <vt:lpstr>Các khó khăn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Bờ Biển Và Thềm Lục Địa  Việt Nam</dc:title>
  <dc:creator>Ha</dc:creator>
  <cp:lastModifiedBy>Ha</cp:lastModifiedBy>
  <cp:revision>1</cp:revision>
  <dcterms:created xsi:type="dcterms:W3CDTF">2023-09-07T15:07:06Z</dcterms:created>
  <dcterms:modified xsi:type="dcterms:W3CDTF">2023-09-07T15:49:02Z</dcterms:modified>
</cp:coreProperties>
</file>