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922" r:id="rId3"/>
    <p:sldId id="968" r:id="rId4"/>
    <p:sldId id="967" r:id="rId5"/>
    <p:sldId id="969" r:id="rId6"/>
    <p:sldId id="970" r:id="rId7"/>
    <p:sldId id="971" r:id="rId8"/>
    <p:sldId id="972" r:id="rId9"/>
    <p:sldId id="951" r:id="rId10"/>
    <p:sldId id="973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8372C5-4B99-46D1-A327-0A6B4FAC694E}">
          <p14:sldIdLst>
            <p14:sldId id="256"/>
            <p14:sldId id="922"/>
            <p14:sldId id="968"/>
            <p14:sldId id="967"/>
            <p14:sldId id="969"/>
            <p14:sldId id="970"/>
            <p14:sldId id="971"/>
            <p14:sldId id="972"/>
            <p14:sldId id="951"/>
            <p14:sldId id="9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4472C4"/>
    <a:srgbClr val="0F75BC"/>
    <a:srgbClr val="64A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>
      <p:cViewPr varScale="1">
        <p:scale>
          <a:sx n="107" d="100"/>
          <a:sy n="107" d="100"/>
        </p:scale>
        <p:origin x="64" y="3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4C703-0473-4EE9-AA16-A6E1673ADD7B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7E2A8-FCE8-4931-BB4A-E6C08B5F7C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9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C732-DB48-5265-861C-235E0405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7B7E4-FFAB-57E5-0270-3B0258B47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6889-8EFD-D12F-A691-CC26F696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8E497-C745-2C77-D2BA-7FEE5671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59D9-DB19-140E-FD0E-C21E420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6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2BAF-AD69-388B-AFE4-141B38C4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A5CD2-9261-6240-5AFC-516733931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A35B-DEFE-04A9-BCAB-2DD1DEC3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66C92-CFE1-B0CD-4CCE-C70161D8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8741-B010-F3B6-6199-4DEA377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02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926BE-3C0A-87F8-B127-C2C57311F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71D81-C8AC-73E8-8673-7FDA7E4CA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1A60-7E45-879E-EFA4-23901DD6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CAF1C-22BE-D6B3-D985-17F3CE59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40A4C-38DE-5A95-C787-3DA79CA3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34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BB72-5AE2-204B-97F7-CA30D5FF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816B-8F68-F4E1-85B2-C0F2E6F09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73C4-853E-7CC9-8529-0071340B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3177-3DD5-97D5-8F3B-62693F64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3979-EECF-8F4A-D5B5-558384C6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09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00E6-E5B6-F008-654D-0E94BEC4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CDE93-99F2-D009-9A12-22586D35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6B26-90B0-8007-6B8F-378301F8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A194-E591-BA2E-95CE-B3F07498C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F19E-2E93-2BE5-1FFD-7E4BB166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8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78F7-C45A-41D1-6B40-B80EA9A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1143-6CB7-541C-BDD1-7AA4DC48E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F93FE-F3B1-74C8-59DA-56A243475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7C859-B333-8A1E-5384-4C9AB87B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2165D-436B-18A5-D201-38E38484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FE33B-55C3-463D-F4AB-0591C1A9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83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FC24-0D17-D56F-FBA6-0DA32952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C27D-08A6-AFA7-D99F-643C65FA7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35814-42F6-655B-A483-403325E7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8562E-20C3-F9FC-A706-1CD068440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EB865-B812-CBC6-3BC3-3EFE145BE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34C1A-7B4E-CBB9-B3DA-F85C4694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050B1-69AE-53C5-C8BC-2B8D19FA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C7391-00AB-13A5-8507-FC6B72B9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14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9F98-78C1-623F-83CC-3E499A50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9E90F-E97D-AC1D-2602-1FF5E5F1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0C2FE-3D53-A041-153C-6F876FB1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53AA-E8E3-DAAE-71D7-BCE965CA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990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0E519-43CA-E9BC-125A-D20B5F3B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620C7-6368-2C8A-DD6A-58EC666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6017D-398B-23F3-62EB-B44A103D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59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038D-2BB7-2741-3154-34CDCC61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B46B-FC9D-55C3-E2CA-0BA0F462E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D283-A51D-6234-68EB-4619E3AB8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90D4-3273-BCAE-2C3D-9148F4E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C5B0F-F5A2-0DC1-A1B0-AEABDACB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4DC5B-21FF-902D-3CEC-8699016D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50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0491-6842-A443-41AF-E66A2350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7283A-7CFD-747D-0D94-B752D8247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4A25-0D91-7320-43A8-A56464CEF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A2ED4-065A-1A7D-E631-EEC8211B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229F8-D336-7A6F-4E67-4F445AF1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BF3AC-4013-8920-8FB0-7969AE48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5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B0FAF-9C25-1562-42E5-79BA310A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101-5CA6-41E4-38FE-528CABC9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A738-B5F8-2154-FEF5-34667F78A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D00F-509F-45D1-8E83-4CD9C16A8CE9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5DAD-F44C-0F15-0612-5B33A3089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F8C5-9C6A-95B4-2413-8E3EEC217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39EAE-0A1F-4DDF-AE1A-74EA361776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95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16C56-1E36-A3D9-19E0-E8BEEDF0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A56B-8990-D4FB-9B53-14C2654AF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211" y="1340069"/>
            <a:ext cx="10293096" cy="1235263"/>
          </a:xfrm>
        </p:spPr>
        <p:txBody>
          <a:bodyPr>
            <a:normAutofit/>
          </a:bodyPr>
          <a:lstStyle/>
          <a:p>
            <a:r>
              <a:rPr lang="en-CA" sz="4000" b="1" dirty="0"/>
              <a:t>CIVE 546 Structural Design Optimization </a:t>
            </a:r>
            <a:br>
              <a:rPr lang="en-CA" sz="4000" dirty="0"/>
            </a:br>
            <a:r>
              <a:rPr lang="en-CA" sz="4000" dirty="0"/>
              <a:t> </a:t>
            </a:r>
            <a:r>
              <a:rPr lang="en-CA" sz="2700" dirty="0"/>
              <a:t>(3 units)</a:t>
            </a:r>
            <a:endParaRPr lang="en-CA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25E57-BFFF-C8C6-0069-BA95B6307500}"/>
              </a:ext>
            </a:extLst>
          </p:cNvPr>
          <p:cNvSpPr txBox="1"/>
          <p:nvPr/>
        </p:nvSpPr>
        <p:spPr>
          <a:xfrm>
            <a:off x="5915669" y="6028744"/>
            <a:ext cx="250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Winter 2025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100D7E9-43F4-F03C-C1E3-DE498E5811F7}"/>
              </a:ext>
            </a:extLst>
          </p:cNvPr>
          <p:cNvGraphicFramePr>
            <a:graphicFrameLocks noGrp="1"/>
          </p:cNvGraphicFramePr>
          <p:nvPr/>
        </p:nvGraphicFramePr>
        <p:xfrm>
          <a:off x="4573494" y="4301079"/>
          <a:ext cx="5933088" cy="1400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564">
                  <a:extLst>
                    <a:ext uri="{9D8B030D-6E8A-4147-A177-3AD203B41FA5}">
                      <a16:colId xmlns:a16="http://schemas.microsoft.com/office/drawing/2014/main" val="4005529270"/>
                    </a:ext>
                  </a:extLst>
                </a:gridCol>
                <a:gridCol w="4088524">
                  <a:extLst>
                    <a:ext uri="{9D8B030D-6E8A-4147-A177-3AD203B41FA5}">
                      <a16:colId xmlns:a16="http://schemas.microsoft.com/office/drawing/2014/main" val="881505231"/>
                    </a:ext>
                  </a:extLst>
                </a:gridCol>
              </a:tblGrid>
              <a:tr h="700253">
                <a:tc>
                  <a:txBody>
                    <a:bodyPr/>
                    <a:lstStyle/>
                    <a:p>
                      <a:r>
                        <a:rPr lang="en-CA" sz="2800" dirty="0"/>
                        <a:t>Instructor: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/>
                        <a:t>Prof.  Yi Shao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497369"/>
                  </a:ext>
                </a:extLst>
              </a:tr>
              <a:tr h="700253">
                <a:tc>
                  <a:txBody>
                    <a:bodyPr/>
                    <a:lstStyle/>
                    <a:p>
                      <a:endParaRPr lang="en-C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CA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0063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BF1342-B380-4C75-212A-A24AECC89D83}"/>
              </a:ext>
            </a:extLst>
          </p:cNvPr>
          <p:cNvSpPr txBox="1"/>
          <p:nvPr/>
        </p:nvSpPr>
        <p:spPr>
          <a:xfrm>
            <a:off x="898635" y="3019813"/>
            <a:ext cx="11293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T</a:t>
            </a:r>
            <a:r>
              <a:rPr lang="en-US" altLang="zh-CN" sz="2800" b="1" dirty="0"/>
              <a:t>op88: tutorial 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70214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1BF6-8A0A-8702-9D73-3D02BD2E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7EAE8-6AEC-EA3B-74FF-DFB798ED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91973"/>
            <a:ext cx="11754993" cy="869095"/>
          </a:xfrm>
        </p:spPr>
        <p:txBody>
          <a:bodyPr>
            <a:noAutofit/>
          </a:bodyPr>
          <a:lstStyle/>
          <a:p>
            <a:r>
              <a:rPr lang="en-CA" sz="2800" b="1" dirty="0"/>
              <a:t>Get</a:t>
            </a:r>
            <a:r>
              <a:rPr lang="zh-CN" altLang="en-US" sz="2800" b="1" dirty="0"/>
              <a:t> </a:t>
            </a:r>
            <a:r>
              <a:rPr lang="en-CA" altLang="zh-CN" sz="2800" b="1" dirty="0"/>
              <a:t>your</a:t>
            </a:r>
            <a:r>
              <a:rPr lang="zh-CN" altLang="en-US" sz="2800" b="1" dirty="0"/>
              <a:t> </a:t>
            </a:r>
            <a:r>
              <a:rPr lang="en-CA" altLang="zh-CN" sz="2800" b="1" dirty="0"/>
              <a:t>hand</a:t>
            </a:r>
            <a:r>
              <a:rPr lang="zh-CN" altLang="en-US" sz="2800" b="1" dirty="0"/>
              <a:t> </a:t>
            </a:r>
            <a:r>
              <a:rPr lang="en-CA" altLang="zh-CN" sz="2800" b="1" dirty="0"/>
              <a:t>dirty! </a:t>
            </a:r>
            <a:endParaRPr lang="en-CA" sz="2800" b="1" i="1" dirty="0">
              <a:solidFill>
                <a:srgbClr val="C00000"/>
              </a:solidFill>
            </a:endParaRPr>
          </a:p>
        </p:txBody>
      </p:sp>
      <p:pic>
        <p:nvPicPr>
          <p:cNvPr id="1028" name="Picture 4" descr="The Benefits of Mud Play, Mud Activities and Mud Picture Books for Kids -  Backwoods Mama">
            <a:extLst>
              <a:ext uri="{FF2B5EF4-FFF2-40B4-BE49-F238E27FC236}">
                <a16:creationId xmlns:a16="http://schemas.microsoft.com/office/drawing/2014/main" id="{3FD198C9-8988-417C-9C85-C7BC6621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562" y="1209725"/>
            <a:ext cx="6696617" cy="535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23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1E2D-3A97-B95C-AAAE-9929A082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7A97CD-86B9-49A0-7B0E-68AFBEB4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53842"/>
            <a:ext cx="11754993" cy="965358"/>
          </a:xfrm>
        </p:spPr>
        <p:txBody>
          <a:bodyPr>
            <a:noAutofit/>
          </a:bodyPr>
          <a:lstStyle/>
          <a:p>
            <a:r>
              <a:rPr lang="en-US" sz="2800" b="1" dirty="0"/>
              <a:t>Topology Optimization </a:t>
            </a:r>
            <a:br>
              <a:rPr lang="en-US" sz="2800" b="1" dirty="0"/>
            </a:br>
            <a:r>
              <a:rPr lang="en-US" sz="2800" b="1" i="1" dirty="0">
                <a:solidFill>
                  <a:srgbClr val="C00000"/>
                </a:solidFill>
              </a:rPr>
              <a:t>General Setup for Density Based Approach </a:t>
            </a:r>
            <a:endParaRPr lang="en-CA" sz="2800" b="1" i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A3A53-F1A5-44CF-AE3F-20C7C6589F0D}"/>
                  </a:ext>
                </a:extLst>
              </p:cNvPr>
              <p:cNvSpPr txBox="1"/>
              <p:nvPr/>
            </p:nvSpPr>
            <p:spPr>
              <a:xfrm>
                <a:off x="822009" y="1312127"/>
                <a:ext cx="7646324" cy="3715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lim>
                          </m:limLow>
                        </m:fName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𝑲𝑼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CA" sz="2800" dirty="0"/>
              </a:p>
              <a:p>
                <a:r>
                  <a:rPr lang="en-CA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</a:t>
                </a:r>
                <a:endParaRPr lang="en-CA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CA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CA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en-CA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𝑲</m:t>
                      </m:r>
                      <m:d>
                        <m:dPr>
                          <m:ctrlPr>
                            <a:rPr lang="en-CA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</m:oMath>
                  </m:oMathPara>
                </a14:m>
                <a:endParaRPr lang="en-CA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A3A53-F1A5-44CF-AE3F-20C7C6589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09" y="1312127"/>
                <a:ext cx="7646324" cy="3715761"/>
              </a:xfrm>
              <a:prstGeom prst="rect">
                <a:avLst/>
              </a:prstGeom>
              <a:blipFill>
                <a:blip r:embed="rId2"/>
                <a:stretch>
                  <a:fillRect l="-28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DD423A-DC68-482A-B290-F97D0FC9E86A}"/>
                  </a:ext>
                </a:extLst>
              </p:cNvPr>
              <p:cNvSpPr/>
              <p:nvPr/>
            </p:nvSpPr>
            <p:spPr>
              <a:xfrm>
                <a:off x="5486400" y="5412059"/>
                <a:ext cx="6385932" cy="137903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38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SIMP: </a:t>
                </a:r>
                <a:endParaRPr lang="en-CA" sz="2800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CA" sz="28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DD423A-DC68-482A-B290-F97D0FC9E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12059"/>
                <a:ext cx="6385932" cy="13790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385723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17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1E2D-3A97-B95C-AAAE-9929A082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7A97CD-86B9-49A0-7B0E-68AFBEB4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53842"/>
            <a:ext cx="11754993" cy="965358"/>
          </a:xfrm>
        </p:spPr>
        <p:txBody>
          <a:bodyPr>
            <a:noAutofit/>
          </a:bodyPr>
          <a:lstStyle/>
          <a:p>
            <a:r>
              <a:rPr lang="en-US" sz="2800" b="1" dirty="0"/>
              <a:t>Topology Optimization </a:t>
            </a:r>
            <a:br>
              <a:rPr lang="en-US" sz="2800" b="1" dirty="0"/>
            </a:br>
            <a:r>
              <a:rPr lang="en-US" sz="2800" b="1" i="1" dirty="0">
                <a:solidFill>
                  <a:srgbClr val="C00000"/>
                </a:solidFill>
              </a:rPr>
              <a:t>SIMP</a:t>
            </a:r>
            <a:endParaRPr lang="en-CA" sz="2800" b="1" i="1"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7543B-11F4-44D5-8DEA-9F055709E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5"/>
          <a:stretch/>
        </p:blipFill>
        <p:spPr>
          <a:xfrm>
            <a:off x="2318900" y="943056"/>
            <a:ext cx="9206908" cy="5460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379A1F-553E-41EB-8B11-6691C05196E9}"/>
                  </a:ext>
                </a:extLst>
              </p:cNvPr>
              <p:cNvSpPr/>
              <p:nvPr/>
            </p:nvSpPr>
            <p:spPr>
              <a:xfrm>
                <a:off x="333374" y="3947532"/>
                <a:ext cx="4869366" cy="1851102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38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4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SIMP: </a:t>
                </a:r>
                <a:endParaRPr lang="en-CA" sz="2400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CA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4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4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CA" sz="2400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CA" sz="24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9379A1F-553E-41EB-8B11-6691C0519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4" y="3947532"/>
                <a:ext cx="4869366" cy="1851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385723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1E2D-3A97-B95C-AAAE-9929A082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7A97CD-86B9-49A0-7B0E-68AFBEB4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53842"/>
            <a:ext cx="11754993" cy="965358"/>
          </a:xfrm>
        </p:spPr>
        <p:txBody>
          <a:bodyPr>
            <a:noAutofit/>
          </a:bodyPr>
          <a:lstStyle/>
          <a:p>
            <a:r>
              <a:rPr lang="en-US" sz="2800" b="1" dirty="0"/>
              <a:t>Topology Optimization </a:t>
            </a:r>
            <a:br>
              <a:rPr lang="en-US" sz="2800" b="1" dirty="0"/>
            </a:br>
            <a:r>
              <a:rPr lang="en-US" sz="2800" b="1" i="1" dirty="0">
                <a:solidFill>
                  <a:srgbClr val="C00000"/>
                </a:solidFill>
              </a:rPr>
              <a:t>General Setup for Density Based Approach </a:t>
            </a:r>
            <a:endParaRPr lang="en-CA" sz="2800" b="1" i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A3A53-F1A5-44CF-AE3F-20C7C6589F0D}"/>
                  </a:ext>
                </a:extLst>
              </p:cNvPr>
              <p:cNvSpPr txBox="1"/>
              <p:nvPr/>
            </p:nvSpPr>
            <p:spPr>
              <a:xfrm>
                <a:off x="822009" y="1312127"/>
                <a:ext cx="7646324" cy="3715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CA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lim>
                          </m:limLow>
                        </m:fName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</m:d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</a:rPr>
                            <m:t>𝑲𝑼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CA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  <m:sup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8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CA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CA" sz="2800" dirty="0"/>
              </a:p>
              <a:p>
                <a:r>
                  <a:rPr lang="en-CA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subject to</a:t>
                </a:r>
                <a:endParaRPr lang="en-CA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CA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𝑙𝑖𝑚𝑖𝑡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CA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CA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CA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m:oMathPara>
                </a14:m>
                <a:endParaRPr lang="en-CA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𝑲</m:t>
                      </m:r>
                      <m:d>
                        <m:dPr>
                          <m:ctrlPr>
                            <a:rPr lang="en-CA" sz="2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CA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</m:e>
                      </m:d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𝑼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</m:oMath>
                  </m:oMathPara>
                </a14:m>
                <a:endParaRPr lang="en-CA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A3A53-F1A5-44CF-AE3F-20C7C6589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09" y="1312127"/>
                <a:ext cx="7646324" cy="3715761"/>
              </a:xfrm>
              <a:prstGeom prst="rect">
                <a:avLst/>
              </a:prstGeom>
              <a:blipFill>
                <a:blip r:embed="rId2"/>
                <a:stretch>
                  <a:fillRect l="-28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DF78F-74CC-442C-9C43-7F4DE0050DF4}"/>
                  </a:ext>
                </a:extLst>
              </p:cNvPr>
              <p:cNvSpPr/>
              <p:nvPr/>
            </p:nvSpPr>
            <p:spPr>
              <a:xfrm>
                <a:off x="5486400" y="2946327"/>
                <a:ext cx="6385932" cy="161572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38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Sensitivity: </a:t>
                </a:r>
                <a:endParaRPr lang="en-CA" sz="2800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sSubSup>
                        <m:sSubSup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CA" sz="2800" i="1" smtClean="0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b="1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2800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CA" sz="2800" b="1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1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CA" sz="2800" b="1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CA" sz="2800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1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rgbClr val="38572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9DDF78F-74CC-442C-9C43-7F4DE0050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946327"/>
                <a:ext cx="6385932" cy="16157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385723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5B4BBB-7193-4AF9-9D37-AA9C5839898D}"/>
                  </a:ext>
                </a:extLst>
              </p:cNvPr>
              <p:cNvSpPr/>
              <p:nvPr/>
            </p:nvSpPr>
            <p:spPr>
              <a:xfrm>
                <a:off x="5486400" y="5412059"/>
                <a:ext cx="6385932" cy="137903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38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SIMP: </a:t>
                </a:r>
                <a:endParaRPr lang="en-CA" sz="2800" b="0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CA" sz="28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≥1</m:t>
                      </m:r>
                    </m:oMath>
                  </m:oMathPara>
                </a14:m>
                <a:endParaRPr lang="en-CA" sz="28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D5B4BBB-7193-4AF9-9D37-AA9C58398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412059"/>
                <a:ext cx="6385932" cy="1379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385723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1E2D-3A97-B95C-AAAE-9929A082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7A97CD-86B9-49A0-7B0E-68AFBEB4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53842"/>
            <a:ext cx="11754993" cy="965358"/>
          </a:xfrm>
        </p:spPr>
        <p:txBody>
          <a:bodyPr>
            <a:noAutofit/>
          </a:bodyPr>
          <a:lstStyle/>
          <a:p>
            <a:r>
              <a:rPr lang="en-US" sz="2800" b="1" dirty="0"/>
              <a:t>Topology Optimization </a:t>
            </a:r>
            <a:br>
              <a:rPr lang="en-US" sz="2800" b="1" dirty="0"/>
            </a:br>
            <a:r>
              <a:rPr lang="en-US" sz="2800" b="1" i="1" dirty="0">
                <a:solidFill>
                  <a:srgbClr val="C00000"/>
                </a:solidFill>
              </a:rPr>
              <a:t>Mesh dependency?</a:t>
            </a:r>
            <a:endParaRPr lang="en-CA" sz="2800" b="1" i="1" u="sng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FCCAD-AD16-40D6-8D64-E61B0A85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21" y="1394453"/>
            <a:ext cx="9210908" cy="531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8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1E2D-3A97-B95C-AAAE-9929A082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7A97CD-86B9-49A0-7B0E-68AFBEB4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53842"/>
            <a:ext cx="11754993" cy="965358"/>
          </a:xfrm>
        </p:spPr>
        <p:txBody>
          <a:bodyPr>
            <a:noAutofit/>
          </a:bodyPr>
          <a:lstStyle/>
          <a:p>
            <a:r>
              <a:rPr lang="en-US" sz="2800" b="1" dirty="0"/>
              <a:t>Topology Optimization </a:t>
            </a:r>
            <a:br>
              <a:rPr lang="en-US" sz="2800" b="1" dirty="0"/>
            </a:br>
            <a:r>
              <a:rPr lang="en-US" sz="2800" b="1" i="1" dirty="0">
                <a:solidFill>
                  <a:srgbClr val="C00000"/>
                </a:solidFill>
              </a:rPr>
              <a:t>Mesh independency: filtering technique </a:t>
            </a:r>
            <a:endParaRPr lang="en-CA" sz="2800" b="1" i="1" u="sng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1B1FD-A35C-4EA2-93DB-D6E34C9CE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50" y="1219200"/>
            <a:ext cx="8723281" cy="55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6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1E2D-3A97-B95C-AAAE-9929A082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38AEBE-E973-4406-BADF-5890EE06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31" y="0"/>
            <a:ext cx="10894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1BF6-8A0A-8702-9D73-3D02BD2E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9D8F72-391D-449F-A342-65049759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93" y="420814"/>
            <a:ext cx="8222166" cy="61452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7EAE8-6AEC-EA3B-74FF-DFB798ED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91973"/>
            <a:ext cx="11754993" cy="869095"/>
          </a:xfrm>
        </p:spPr>
        <p:txBody>
          <a:bodyPr>
            <a:noAutofit/>
          </a:bodyPr>
          <a:lstStyle/>
          <a:p>
            <a:r>
              <a:rPr lang="en-CA" sz="2800" b="1" dirty="0"/>
              <a:t>Top88</a:t>
            </a:r>
            <a:br>
              <a:rPr lang="en-CA" sz="2800" b="1" dirty="0"/>
            </a:br>
            <a:r>
              <a:rPr lang="en-CA" sz="2400" b="1" i="1" dirty="0">
                <a:solidFill>
                  <a:srgbClr val="C00000"/>
                </a:solidFill>
              </a:rPr>
              <a:t>Default problem </a:t>
            </a:r>
            <a:endParaRPr lang="en-CA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1BF6-8A0A-8702-9D73-3D02BD2E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47EAE8-6AEC-EA3B-74FF-DFB798ED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291973"/>
            <a:ext cx="11754993" cy="869095"/>
          </a:xfrm>
        </p:spPr>
        <p:txBody>
          <a:bodyPr>
            <a:noAutofit/>
          </a:bodyPr>
          <a:lstStyle/>
          <a:p>
            <a:r>
              <a:rPr lang="en-CA" sz="2800" b="1" dirty="0"/>
              <a:t>Top88</a:t>
            </a:r>
            <a:br>
              <a:rPr lang="en-CA" sz="2800" b="1" dirty="0"/>
            </a:br>
            <a:r>
              <a:rPr lang="en-CA" sz="2400" b="1" i="1" dirty="0">
                <a:solidFill>
                  <a:srgbClr val="C00000"/>
                </a:solidFill>
              </a:rPr>
              <a:t>Mesh</a:t>
            </a:r>
            <a:endParaRPr lang="en-CA" sz="2800" b="1" i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65E40D-9DE1-4865-A3A7-5C09D553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200150"/>
            <a:ext cx="81057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368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2.3420"/>
  <p:tag name="SLIDO_PRESENTATION_ID" val="00000000-0000-0000-0000-000000000000"/>
  <p:tag name="SLIDO_EVENT_UUID" val="c05fa565-7477-4b91-ac8a-5f83d1192e57"/>
  <p:tag name="SLIDO_EVENT_SECTION_UUID" val="2a5668fd-d7d4-4e5b-9d09-3c48beb868e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18894</TotalTime>
  <Words>164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Gill Sans MT</vt:lpstr>
      <vt:lpstr>Times New Roman</vt:lpstr>
      <vt:lpstr>Office Theme</vt:lpstr>
      <vt:lpstr>CIVE 546 Structural Design Optimization   (3 units)</vt:lpstr>
      <vt:lpstr>Topology Optimization  General Setup for Density Based Approach </vt:lpstr>
      <vt:lpstr>Topology Optimization  SIMP</vt:lpstr>
      <vt:lpstr>Topology Optimization  General Setup for Density Based Approach </vt:lpstr>
      <vt:lpstr>Topology Optimization  Mesh dependency?</vt:lpstr>
      <vt:lpstr>Topology Optimization  Mesh independency: filtering technique </vt:lpstr>
      <vt:lpstr>PowerPoint Presentation</vt:lpstr>
      <vt:lpstr>Top88 Default problem </vt:lpstr>
      <vt:lpstr>Top88 Mesh</vt:lpstr>
      <vt:lpstr>Get your hand dirty!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CIVE 512 Advanced Civil Engineering Materials  (3 units)</dc:title>
  <dc:creator>Shao Yi</dc:creator>
  <cp:lastModifiedBy>Yi Shao</cp:lastModifiedBy>
  <cp:revision>101</cp:revision>
  <dcterms:created xsi:type="dcterms:W3CDTF">2022-10-30T18:03:30Z</dcterms:created>
  <dcterms:modified xsi:type="dcterms:W3CDTF">2025-02-20T19:12:48Z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1.5.2.3420</vt:lpwstr>
  </property>
</Properties>
</file>