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56" r:id="rId2"/>
    <p:sldId id="257" r:id="rId3"/>
    <p:sldId id="259" r:id="rId4"/>
    <p:sldId id="258" r:id="rId5"/>
    <p:sldId id="260" r:id="rId6"/>
    <p:sldId id="261" r:id="rId7"/>
    <p:sldId id="262" r:id="rId8"/>
    <p:sldId id="263" r:id="rId9"/>
    <p:sldId id="264" r:id="rId10"/>
    <p:sldId id="265" r:id="rId11"/>
    <p:sldId id="268" r:id="rId12"/>
    <p:sldId id="266" r:id="rId13"/>
    <p:sldId id="269"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44"/>
    <p:restoredTop sz="94631"/>
  </p:normalViewPr>
  <p:slideViewPr>
    <p:cSldViewPr snapToGrid="0" snapToObjects="1">
      <p:cViewPr varScale="1">
        <p:scale>
          <a:sx n="70" d="100"/>
          <a:sy n="70" d="100"/>
        </p:scale>
        <p:origin x="184"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105BFD-56D4-B74D-8C10-7D2E2F05086C}" type="datetimeFigureOut">
              <a:rPr lang="en-US" smtClean="0"/>
              <a:t>6/22/19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6AA9AB-6062-3941-9C20-899AB9924BAE}" type="slidenum">
              <a:rPr lang="en-US" smtClean="0"/>
              <a:t>‹#›</a:t>
            </a:fld>
            <a:endParaRPr lang="en-US"/>
          </a:p>
        </p:txBody>
      </p:sp>
    </p:spTree>
    <p:extLst>
      <p:ext uri="{BB962C8B-B14F-4D97-AF65-F5344CB8AC3E}">
        <p14:creationId xmlns:p14="http://schemas.microsoft.com/office/powerpoint/2010/main" val="759068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6AA9AB-6062-3941-9C20-899AB9924BAE}" type="slidenum">
              <a:rPr lang="en-US" smtClean="0"/>
              <a:t>2</a:t>
            </a:fld>
            <a:endParaRPr lang="en-US"/>
          </a:p>
        </p:txBody>
      </p:sp>
    </p:spTree>
    <p:extLst>
      <p:ext uri="{BB962C8B-B14F-4D97-AF65-F5344CB8AC3E}">
        <p14:creationId xmlns:p14="http://schemas.microsoft.com/office/powerpoint/2010/main" val="1612458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6AA9AB-6062-3941-9C20-899AB9924BAE}" type="slidenum">
              <a:rPr lang="en-US" smtClean="0"/>
              <a:t>3</a:t>
            </a:fld>
            <a:endParaRPr lang="en-US"/>
          </a:p>
        </p:txBody>
      </p:sp>
    </p:spTree>
    <p:extLst>
      <p:ext uri="{BB962C8B-B14F-4D97-AF65-F5344CB8AC3E}">
        <p14:creationId xmlns:p14="http://schemas.microsoft.com/office/powerpoint/2010/main" val="1697272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6AA9AB-6062-3941-9C20-899AB9924BAE}" type="slidenum">
              <a:rPr lang="en-US" smtClean="0"/>
              <a:t>11</a:t>
            </a:fld>
            <a:endParaRPr lang="en-US"/>
          </a:p>
        </p:txBody>
      </p:sp>
    </p:spTree>
    <p:extLst>
      <p:ext uri="{BB962C8B-B14F-4D97-AF65-F5344CB8AC3E}">
        <p14:creationId xmlns:p14="http://schemas.microsoft.com/office/powerpoint/2010/main" val="430513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6AA9AB-6062-3941-9C20-899AB9924BAE}" type="slidenum">
              <a:rPr lang="en-US" smtClean="0"/>
              <a:t>12</a:t>
            </a:fld>
            <a:endParaRPr lang="en-US"/>
          </a:p>
        </p:txBody>
      </p:sp>
    </p:spTree>
    <p:extLst>
      <p:ext uri="{BB962C8B-B14F-4D97-AF65-F5344CB8AC3E}">
        <p14:creationId xmlns:p14="http://schemas.microsoft.com/office/powerpoint/2010/main" val="1103421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6AA9AB-6062-3941-9C20-899AB9924BAE}" type="slidenum">
              <a:rPr lang="en-US" smtClean="0"/>
              <a:t>14</a:t>
            </a:fld>
            <a:endParaRPr lang="en-US"/>
          </a:p>
        </p:txBody>
      </p:sp>
    </p:spTree>
    <p:extLst>
      <p:ext uri="{BB962C8B-B14F-4D97-AF65-F5344CB8AC3E}">
        <p14:creationId xmlns:p14="http://schemas.microsoft.com/office/powerpoint/2010/main" val="1970834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34847B7-AA1D-EF44-91E7-3642D15526A3}" type="datetimeFigureOut">
              <a:rPr lang="en-US" smtClean="0"/>
              <a:t>6/22/19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F2B0C-36BB-004A-9868-EEAD80BBB8A6}" type="slidenum">
              <a:rPr lang="en-US" smtClean="0"/>
              <a:t>‹#›</a:t>
            </a:fld>
            <a:endParaRPr lang="en-US"/>
          </a:p>
        </p:txBody>
      </p:sp>
    </p:spTree>
    <p:extLst>
      <p:ext uri="{BB962C8B-B14F-4D97-AF65-F5344CB8AC3E}">
        <p14:creationId xmlns:p14="http://schemas.microsoft.com/office/powerpoint/2010/main" val="1020229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4847B7-AA1D-EF44-91E7-3642D15526A3}" type="datetimeFigureOut">
              <a:rPr lang="en-US" smtClean="0"/>
              <a:t>6/22/19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F2B0C-36BB-004A-9868-EEAD80BBB8A6}" type="slidenum">
              <a:rPr lang="en-US" smtClean="0"/>
              <a:t>‹#›</a:t>
            </a:fld>
            <a:endParaRPr lang="en-US"/>
          </a:p>
        </p:txBody>
      </p:sp>
    </p:spTree>
    <p:extLst>
      <p:ext uri="{BB962C8B-B14F-4D97-AF65-F5344CB8AC3E}">
        <p14:creationId xmlns:p14="http://schemas.microsoft.com/office/powerpoint/2010/main" val="460833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4847B7-AA1D-EF44-91E7-3642D15526A3}" type="datetimeFigureOut">
              <a:rPr lang="en-US" smtClean="0"/>
              <a:t>6/22/19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F2B0C-36BB-004A-9868-EEAD80BBB8A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98115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4847B7-AA1D-EF44-91E7-3642D15526A3}" type="datetimeFigureOut">
              <a:rPr lang="en-US" smtClean="0"/>
              <a:t>6/22/19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F2B0C-36BB-004A-9868-EEAD80BBB8A6}" type="slidenum">
              <a:rPr lang="en-US" smtClean="0"/>
              <a:t>‹#›</a:t>
            </a:fld>
            <a:endParaRPr lang="en-US"/>
          </a:p>
        </p:txBody>
      </p:sp>
    </p:spTree>
    <p:extLst>
      <p:ext uri="{BB962C8B-B14F-4D97-AF65-F5344CB8AC3E}">
        <p14:creationId xmlns:p14="http://schemas.microsoft.com/office/powerpoint/2010/main" val="368689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4847B7-AA1D-EF44-91E7-3642D15526A3}" type="datetimeFigureOut">
              <a:rPr lang="en-US" smtClean="0"/>
              <a:t>6/22/19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F2B0C-36BB-004A-9868-EEAD80BBB8A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71903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4847B7-AA1D-EF44-91E7-3642D15526A3}" type="datetimeFigureOut">
              <a:rPr lang="en-US" smtClean="0"/>
              <a:t>6/22/19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F2B0C-36BB-004A-9868-EEAD80BBB8A6}" type="slidenum">
              <a:rPr lang="en-US" smtClean="0"/>
              <a:t>‹#›</a:t>
            </a:fld>
            <a:endParaRPr lang="en-US"/>
          </a:p>
        </p:txBody>
      </p:sp>
    </p:spTree>
    <p:extLst>
      <p:ext uri="{BB962C8B-B14F-4D97-AF65-F5344CB8AC3E}">
        <p14:creationId xmlns:p14="http://schemas.microsoft.com/office/powerpoint/2010/main" val="236566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4847B7-AA1D-EF44-91E7-3642D15526A3}" type="datetimeFigureOut">
              <a:rPr lang="en-US" smtClean="0"/>
              <a:t>6/22/19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F2B0C-36BB-004A-9868-EEAD80BBB8A6}" type="slidenum">
              <a:rPr lang="en-US" smtClean="0"/>
              <a:t>‹#›</a:t>
            </a:fld>
            <a:endParaRPr lang="en-US"/>
          </a:p>
        </p:txBody>
      </p:sp>
    </p:spTree>
    <p:extLst>
      <p:ext uri="{BB962C8B-B14F-4D97-AF65-F5344CB8AC3E}">
        <p14:creationId xmlns:p14="http://schemas.microsoft.com/office/powerpoint/2010/main" val="973086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4847B7-AA1D-EF44-91E7-3642D15526A3}" type="datetimeFigureOut">
              <a:rPr lang="en-US" smtClean="0"/>
              <a:t>6/22/19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F2B0C-36BB-004A-9868-EEAD80BBB8A6}" type="slidenum">
              <a:rPr lang="en-US" smtClean="0"/>
              <a:t>‹#›</a:t>
            </a:fld>
            <a:endParaRPr lang="en-US"/>
          </a:p>
        </p:txBody>
      </p:sp>
    </p:spTree>
    <p:extLst>
      <p:ext uri="{BB962C8B-B14F-4D97-AF65-F5344CB8AC3E}">
        <p14:creationId xmlns:p14="http://schemas.microsoft.com/office/powerpoint/2010/main" val="1569001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4847B7-AA1D-EF44-91E7-3642D15526A3}" type="datetimeFigureOut">
              <a:rPr lang="en-US" smtClean="0"/>
              <a:t>6/22/19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F2B0C-36BB-004A-9868-EEAD80BBB8A6}" type="slidenum">
              <a:rPr lang="en-US" smtClean="0"/>
              <a:t>‹#›</a:t>
            </a:fld>
            <a:endParaRPr lang="en-US"/>
          </a:p>
        </p:txBody>
      </p:sp>
    </p:spTree>
    <p:extLst>
      <p:ext uri="{BB962C8B-B14F-4D97-AF65-F5344CB8AC3E}">
        <p14:creationId xmlns:p14="http://schemas.microsoft.com/office/powerpoint/2010/main" val="1481651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4847B7-AA1D-EF44-91E7-3642D15526A3}" type="datetimeFigureOut">
              <a:rPr lang="en-US" smtClean="0"/>
              <a:t>6/22/19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F2B0C-36BB-004A-9868-EEAD80BBB8A6}" type="slidenum">
              <a:rPr lang="en-US" smtClean="0"/>
              <a:t>‹#›</a:t>
            </a:fld>
            <a:endParaRPr lang="en-US"/>
          </a:p>
        </p:txBody>
      </p:sp>
    </p:spTree>
    <p:extLst>
      <p:ext uri="{BB962C8B-B14F-4D97-AF65-F5344CB8AC3E}">
        <p14:creationId xmlns:p14="http://schemas.microsoft.com/office/powerpoint/2010/main" val="2037217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4847B7-AA1D-EF44-91E7-3642D15526A3}" type="datetimeFigureOut">
              <a:rPr lang="en-US" smtClean="0"/>
              <a:t>6/22/19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F2B0C-36BB-004A-9868-EEAD80BBB8A6}" type="slidenum">
              <a:rPr lang="en-US" smtClean="0"/>
              <a:t>‹#›</a:t>
            </a:fld>
            <a:endParaRPr lang="en-US"/>
          </a:p>
        </p:txBody>
      </p:sp>
    </p:spTree>
    <p:extLst>
      <p:ext uri="{BB962C8B-B14F-4D97-AF65-F5344CB8AC3E}">
        <p14:creationId xmlns:p14="http://schemas.microsoft.com/office/powerpoint/2010/main" val="43036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4847B7-AA1D-EF44-91E7-3642D15526A3}" type="datetimeFigureOut">
              <a:rPr lang="en-US" smtClean="0"/>
              <a:t>6/22/19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0F2B0C-36BB-004A-9868-EEAD80BBB8A6}" type="slidenum">
              <a:rPr lang="en-US" smtClean="0"/>
              <a:t>‹#›</a:t>
            </a:fld>
            <a:endParaRPr lang="en-US"/>
          </a:p>
        </p:txBody>
      </p:sp>
    </p:spTree>
    <p:extLst>
      <p:ext uri="{BB962C8B-B14F-4D97-AF65-F5344CB8AC3E}">
        <p14:creationId xmlns:p14="http://schemas.microsoft.com/office/powerpoint/2010/main" val="1757815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4847B7-AA1D-EF44-91E7-3642D15526A3}" type="datetimeFigureOut">
              <a:rPr lang="en-US" smtClean="0"/>
              <a:t>6/22/19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0F2B0C-36BB-004A-9868-EEAD80BBB8A6}" type="slidenum">
              <a:rPr lang="en-US" smtClean="0"/>
              <a:t>‹#›</a:t>
            </a:fld>
            <a:endParaRPr lang="en-US"/>
          </a:p>
        </p:txBody>
      </p:sp>
    </p:spTree>
    <p:extLst>
      <p:ext uri="{BB962C8B-B14F-4D97-AF65-F5344CB8AC3E}">
        <p14:creationId xmlns:p14="http://schemas.microsoft.com/office/powerpoint/2010/main" val="674576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4847B7-AA1D-EF44-91E7-3642D15526A3}" type="datetimeFigureOut">
              <a:rPr lang="en-US" smtClean="0"/>
              <a:t>6/22/19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0F2B0C-36BB-004A-9868-EEAD80BBB8A6}" type="slidenum">
              <a:rPr lang="en-US" smtClean="0"/>
              <a:t>‹#›</a:t>
            </a:fld>
            <a:endParaRPr lang="en-US"/>
          </a:p>
        </p:txBody>
      </p:sp>
    </p:spTree>
    <p:extLst>
      <p:ext uri="{BB962C8B-B14F-4D97-AF65-F5344CB8AC3E}">
        <p14:creationId xmlns:p14="http://schemas.microsoft.com/office/powerpoint/2010/main" val="1045331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4847B7-AA1D-EF44-91E7-3642D15526A3}" type="datetimeFigureOut">
              <a:rPr lang="en-US" smtClean="0"/>
              <a:t>6/22/19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F2B0C-36BB-004A-9868-EEAD80BBB8A6}" type="slidenum">
              <a:rPr lang="en-US" smtClean="0"/>
              <a:t>‹#›</a:t>
            </a:fld>
            <a:endParaRPr lang="en-US"/>
          </a:p>
        </p:txBody>
      </p:sp>
    </p:spTree>
    <p:extLst>
      <p:ext uri="{BB962C8B-B14F-4D97-AF65-F5344CB8AC3E}">
        <p14:creationId xmlns:p14="http://schemas.microsoft.com/office/powerpoint/2010/main" val="330619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4847B7-AA1D-EF44-91E7-3642D15526A3}" type="datetimeFigureOut">
              <a:rPr lang="en-US" smtClean="0"/>
              <a:t>6/22/19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F2B0C-36BB-004A-9868-EEAD80BBB8A6}" type="slidenum">
              <a:rPr lang="en-US" smtClean="0"/>
              <a:t>‹#›</a:t>
            </a:fld>
            <a:endParaRPr lang="en-US"/>
          </a:p>
        </p:txBody>
      </p:sp>
    </p:spTree>
    <p:extLst>
      <p:ext uri="{BB962C8B-B14F-4D97-AF65-F5344CB8AC3E}">
        <p14:creationId xmlns:p14="http://schemas.microsoft.com/office/powerpoint/2010/main" val="11842291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4847B7-AA1D-EF44-91E7-3642D15526A3}" type="datetimeFigureOut">
              <a:rPr lang="en-US" smtClean="0"/>
              <a:t>6/22/19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0F2B0C-36BB-004A-9868-EEAD80BBB8A6}" type="slidenum">
              <a:rPr lang="en-US" smtClean="0"/>
              <a:t>‹#›</a:t>
            </a:fld>
            <a:endParaRPr lang="en-US"/>
          </a:p>
        </p:txBody>
      </p:sp>
    </p:spTree>
    <p:extLst>
      <p:ext uri="{BB962C8B-B14F-4D97-AF65-F5344CB8AC3E}">
        <p14:creationId xmlns:p14="http://schemas.microsoft.com/office/powerpoint/2010/main" val="15640042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android.com/studio/profile/cpu-profiler" TargetMode="External"/><Relationship Id="rId4" Type="http://schemas.openxmlformats.org/officeDocument/2006/relationships/hyperlink" Target="https://developer.android.com/studio/profile/network-profiler" TargetMode="External"/><Relationship Id="rId5" Type="http://schemas.openxmlformats.org/officeDocument/2006/relationships/hyperlink" Target="https://developer.android.com/studio/profile/energy-profiler"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android.com/studio/profile/cpu-profiler" TargetMode="External"/><Relationship Id="rId4" Type="http://schemas.openxmlformats.org/officeDocument/2006/relationships/hyperlink" Target="https://developer.android.com/studio/profile/memory-profiler.html" TargetMode="External"/><Relationship Id="rId5" Type="http://schemas.openxmlformats.org/officeDocument/2006/relationships/hyperlink" Target="https://developer.android.com/studio/profile/network-profiler" TargetMode="External"/><Relationship Id="rId6" Type="http://schemas.openxmlformats.org/officeDocument/2006/relationships/hyperlink" Target="https://developer.android.com/studio/profile/energy-profiler"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developer.android.com/studio/profile/memory-profiler.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s://developer.android.com/studio/profile/memory-profiler#record-allocations" TargetMode="External"/><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android.com/studio/profile/memory-profiler#capture-heap-dump" TargetMode="External"/><Relationship Id="rId4" Type="http://schemas.openxmlformats.org/officeDocument/2006/relationships/hyperlink" Target="https://developer.android.com/studio/profile/memory-profiler#performance" TargetMode="External"/><Relationship Id="rId5" Type="http://schemas.openxmlformats.org/officeDocument/2006/relationships/hyperlink" Target="https://developer.android.com/studio/profile/memory-profiler" TargetMode="External"/><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android.com/studio/profile/memory-profiler#how-counted" TargetMode="Externa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android.com/studio/profile/memory-profiler#record-allocation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Profiler</a:t>
            </a:r>
            <a:endParaRPr lang="en-US" dirty="0"/>
          </a:p>
        </p:txBody>
      </p:sp>
      <p:sp>
        <p:nvSpPr>
          <p:cNvPr id="3" name="Subtitle 2"/>
          <p:cNvSpPr>
            <a:spLocks noGrp="1"/>
          </p:cNvSpPr>
          <p:nvPr>
            <p:ph type="subTitle" idx="1"/>
          </p:nvPr>
        </p:nvSpPr>
        <p:spPr/>
        <p:txBody>
          <a:bodyPr/>
          <a:lstStyle/>
          <a:p>
            <a:r>
              <a:rPr lang="en-US" altLang="zh-CN" dirty="0" smtClean="0"/>
              <a:t>A</a:t>
            </a:r>
            <a:r>
              <a:rPr lang="zh-CN" altLang="en-US" dirty="0" smtClean="0"/>
              <a:t> </a:t>
            </a:r>
            <a:r>
              <a:rPr lang="en-US" altLang="zh-CN" dirty="0" smtClean="0"/>
              <a:t>Place</a:t>
            </a:r>
            <a:r>
              <a:rPr lang="zh-CN" altLang="en-US" dirty="0" smtClean="0"/>
              <a:t> </a:t>
            </a:r>
            <a:r>
              <a:rPr lang="en-US" altLang="zh-CN" dirty="0" smtClean="0"/>
              <a:t>to</a:t>
            </a:r>
            <a:r>
              <a:rPr lang="zh-CN" altLang="en-US" dirty="0" smtClean="0"/>
              <a:t> </a:t>
            </a:r>
            <a:r>
              <a:rPr lang="en-US" altLang="zh-CN" dirty="0" smtClean="0"/>
              <a:t>Debug</a:t>
            </a:r>
            <a:r>
              <a:rPr lang="zh-CN" altLang="en-US" dirty="0" smtClean="0"/>
              <a:t> </a:t>
            </a:r>
            <a:endParaRPr lang="en-US" dirty="0"/>
          </a:p>
        </p:txBody>
      </p:sp>
    </p:spTree>
    <p:extLst>
      <p:ext uri="{BB962C8B-B14F-4D97-AF65-F5344CB8AC3E}">
        <p14:creationId xmlns:p14="http://schemas.microsoft.com/office/powerpoint/2010/main" val="455428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1"/>
            <a:ext cx="12192000" cy="2243475"/>
          </a:xfrm>
          <a:prstGeom prst="rect">
            <a:avLst/>
          </a:prstGeom>
        </p:spPr>
      </p:pic>
      <p:sp>
        <p:nvSpPr>
          <p:cNvPr id="6" name="TextBox 5"/>
          <p:cNvSpPr txBox="1"/>
          <p:nvPr/>
        </p:nvSpPr>
        <p:spPr>
          <a:xfrm>
            <a:off x="146304" y="2670048"/>
            <a:ext cx="12045695" cy="646331"/>
          </a:xfrm>
          <a:prstGeom prst="rect">
            <a:avLst/>
          </a:prstGeom>
          <a:noFill/>
        </p:spPr>
        <p:txBody>
          <a:bodyPr wrap="square" rtlCol="0">
            <a:spAutoFit/>
          </a:bodyPr>
          <a:lstStyle/>
          <a:p>
            <a:pPr marL="285750" indent="-285750">
              <a:buFont typeface="Arial" charset="0"/>
              <a:buChar char="•"/>
            </a:pPr>
            <a:r>
              <a:rPr lang="en-US" b="1" dirty="0"/>
              <a:t>Allocations</a:t>
            </a:r>
            <a:r>
              <a:rPr lang="en-US" dirty="0"/>
              <a:t>: Number of allocations in the heap</a:t>
            </a:r>
            <a:r>
              <a:rPr lang="en-US" dirty="0" smtClean="0"/>
              <a:t>.</a:t>
            </a:r>
            <a:br>
              <a:rPr lang="en-US" dirty="0" smtClean="0"/>
            </a:br>
            <a:r>
              <a:rPr lang="en-US" altLang="zh-CN" dirty="0" smtClean="0">
                <a:solidFill>
                  <a:schemeClr val="accent2"/>
                </a:solidFill>
              </a:rPr>
              <a:t>0</a:t>
            </a:r>
            <a:r>
              <a:rPr lang="zh-CN" altLang="en-US" dirty="0" smtClean="0">
                <a:solidFill>
                  <a:schemeClr val="accent2"/>
                </a:solidFill>
              </a:rPr>
              <a:t> </a:t>
            </a:r>
            <a:r>
              <a:rPr lang="en-US" altLang="zh-CN" dirty="0" smtClean="0">
                <a:solidFill>
                  <a:schemeClr val="accent2"/>
                </a:solidFill>
              </a:rPr>
              <a:t>means</a:t>
            </a:r>
            <a:r>
              <a:rPr lang="zh-CN" altLang="en-US" dirty="0" smtClean="0">
                <a:solidFill>
                  <a:schemeClr val="accent2"/>
                </a:solidFill>
              </a:rPr>
              <a:t> </a:t>
            </a:r>
            <a:r>
              <a:rPr lang="en-US" altLang="zh-CN" dirty="0" smtClean="0">
                <a:solidFill>
                  <a:schemeClr val="accent2"/>
                </a:solidFill>
              </a:rPr>
              <a:t>that</a:t>
            </a:r>
            <a:r>
              <a:rPr lang="zh-CN" altLang="en-US" dirty="0" smtClean="0">
                <a:solidFill>
                  <a:schemeClr val="accent2"/>
                </a:solidFill>
              </a:rPr>
              <a:t> </a:t>
            </a:r>
            <a:r>
              <a:rPr lang="en-US" altLang="zh-CN" dirty="0" smtClean="0">
                <a:solidFill>
                  <a:schemeClr val="accent2"/>
                </a:solidFill>
              </a:rPr>
              <a:t>there</a:t>
            </a:r>
            <a:r>
              <a:rPr lang="zh-CN" altLang="en-US" dirty="0" smtClean="0">
                <a:solidFill>
                  <a:schemeClr val="accent2"/>
                </a:solidFill>
              </a:rPr>
              <a:t> </a:t>
            </a:r>
            <a:r>
              <a:rPr lang="en-US" altLang="zh-CN" dirty="0" smtClean="0">
                <a:solidFill>
                  <a:schemeClr val="accent2"/>
                </a:solidFill>
              </a:rPr>
              <a:t>is</a:t>
            </a:r>
            <a:r>
              <a:rPr lang="zh-CN" altLang="en-US" dirty="0" smtClean="0">
                <a:solidFill>
                  <a:schemeClr val="accent2"/>
                </a:solidFill>
              </a:rPr>
              <a:t> </a:t>
            </a:r>
            <a:r>
              <a:rPr lang="en-US" altLang="zh-CN" dirty="0" smtClean="0">
                <a:solidFill>
                  <a:schemeClr val="accent2"/>
                </a:solidFill>
              </a:rPr>
              <a:t>no</a:t>
            </a:r>
            <a:r>
              <a:rPr lang="zh-CN" altLang="en-US" dirty="0" smtClean="0">
                <a:solidFill>
                  <a:schemeClr val="accent2"/>
                </a:solidFill>
              </a:rPr>
              <a:t> </a:t>
            </a:r>
            <a:r>
              <a:rPr lang="en-US" altLang="zh-CN" dirty="0" smtClean="0">
                <a:solidFill>
                  <a:schemeClr val="accent2"/>
                </a:solidFill>
              </a:rPr>
              <a:t>new</a:t>
            </a:r>
            <a:r>
              <a:rPr lang="zh-CN" altLang="en-US" dirty="0" smtClean="0">
                <a:solidFill>
                  <a:schemeClr val="accent2"/>
                </a:solidFill>
              </a:rPr>
              <a:t> </a:t>
            </a:r>
            <a:r>
              <a:rPr lang="en-US" altLang="zh-CN" dirty="0" err="1" smtClean="0">
                <a:solidFill>
                  <a:schemeClr val="accent2"/>
                </a:solidFill>
              </a:rPr>
              <a:t>ViewFragment</a:t>
            </a:r>
            <a:r>
              <a:rPr lang="zh-CN" altLang="en-US" dirty="0" smtClean="0">
                <a:solidFill>
                  <a:schemeClr val="accent2"/>
                </a:solidFill>
              </a:rPr>
              <a:t> </a:t>
            </a:r>
            <a:r>
              <a:rPr lang="en-US" altLang="zh-CN" dirty="0" smtClean="0">
                <a:solidFill>
                  <a:schemeClr val="accent2"/>
                </a:solidFill>
              </a:rPr>
              <a:t>instance</a:t>
            </a:r>
            <a:r>
              <a:rPr lang="zh-CN" altLang="en-US" dirty="0" smtClean="0">
                <a:solidFill>
                  <a:schemeClr val="accent2"/>
                </a:solidFill>
              </a:rPr>
              <a:t> </a:t>
            </a:r>
            <a:r>
              <a:rPr lang="en-US" altLang="zh-CN" dirty="0" smtClean="0">
                <a:solidFill>
                  <a:schemeClr val="accent2"/>
                </a:solidFill>
              </a:rPr>
              <a:t>being</a:t>
            </a:r>
            <a:r>
              <a:rPr lang="zh-CN" altLang="en-US" dirty="0" smtClean="0">
                <a:solidFill>
                  <a:schemeClr val="accent2"/>
                </a:solidFill>
              </a:rPr>
              <a:t> </a:t>
            </a:r>
            <a:r>
              <a:rPr lang="en-US" altLang="zh-CN" dirty="0" smtClean="0">
                <a:solidFill>
                  <a:schemeClr val="accent2"/>
                </a:solidFill>
              </a:rPr>
              <a:t>created</a:t>
            </a:r>
            <a:r>
              <a:rPr lang="zh-CN" altLang="en-US" dirty="0" smtClean="0">
                <a:solidFill>
                  <a:schemeClr val="accent2"/>
                </a:solidFill>
              </a:rPr>
              <a:t> </a:t>
            </a:r>
            <a:r>
              <a:rPr lang="en-US" altLang="zh-CN" dirty="0" smtClean="0">
                <a:solidFill>
                  <a:schemeClr val="accent2"/>
                </a:solidFill>
              </a:rPr>
              <a:t>in</a:t>
            </a:r>
            <a:r>
              <a:rPr lang="zh-CN" altLang="en-US" dirty="0" smtClean="0">
                <a:solidFill>
                  <a:schemeClr val="accent2"/>
                </a:solidFill>
              </a:rPr>
              <a:t> </a:t>
            </a:r>
            <a:r>
              <a:rPr lang="en-US" altLang="zh-CN" dirty="0" smtClean="0">
                <a:solidFill>
                  <a:schemeClr val="accent2"/>
                </a:solidFill>
              </a:rPr>
              <a:t>selected</a:t>
            </a:r>
            <a:r>
              <a:rPr lang="zh-CN" altLang="en-US" dirty="0" smtClean="0">
                <a:solidFill>
                  <a:schemeClr val="accent2"/>
                </a:solidFill>
              </a:rPr>
              <a:t> </a:t>
            </a:r>
            <a:r>
              <a:rPr lang="en-US" altLang="zh-CN" dirty="0" smtClean="0">
                <a:solidFill>
                  <a:schemeClr val="accent2"/>
                </a:solidFill>
              </a:rPr>
              <a:t>time</a:t>
            </a:r>
            <a:r>
              <a:rPr lang="zh-CN" altLang="en-US" dirty="0" smtClean="0">
                <a:solidFill>
                  <a:schemeClr val="accent2"/>
                </a:solidFill>
              </a:rPr>
              <a:t> </a:t>
            </a:r>
            <a:r>
              <a:rPr lang="en-US" altLang="zh-CN" dirty="0" smtClean="0">
                <a:solidFill>
                  <a:schemeClr val="accent2"/>
                </a:solidFill>
              </a:rPr>
              <a:t>range</a:t>
            </a:r>
            <a:endParaRPr lang="en-US" dirty="0">
              <a:solidFill>
                <a:schemeClr val="accent2"/>
              </a:solidFill>
            </a:endParaRPr>
          </a:p>
        </p:txBody>
      </p:sp>
      <p:sp>
        <p:nvSpPr>
          <p:cNvPr id="7" name="Rectangle 6"/>
          <p:cNvSpPr/>
          <p:nvPr/>
        </p:nvSpPr>
        <p:spPr>
          <a:xfrm>
            <a:off x="36576" y="475488"/>
            <a:ext cx="12118847" cy="2743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46304" y="3563267"/>
            <a:ext cx="11064239" cy="646331"/>
          </a:xfrm>
          <a:prstGeom prst="rect">
            <a:avLst/>
          </a:prstGeom>
          <a:noFill/>
        </p:spPr>
        <p:txBody>
          <a:bodyPr wrap="square" rtlCol="0">
            <a:spAutoFit/>
          </a:bodyPr>
          <a:lstStyle/>
          <a:p>
            <a:pPr marL="285750" indent="-285750">
              <a:buFont typeface="Arial" charset="0"/>
              <a:buChar char="•"/>
            </a:pPr>
            <a:r>
              <a:rPr lang="en-US" altLang="zh-CN" b="1" dirty="0" smtClean="0"/>
              <a:t>Dea</a:t>
            </a:r>
            <a:r>
              <a:rPr lang="en-US" b="1" dirty="0" smtClean="0"/>
              <a:t>llocations </a:t>
            </a:r>
            <a:r>
              <a:rPr lang="en-US" dirty="0" smtClean="0"/>
              <a:t>: </a:t>
            </a:r>
            <a:r>
              <a:rPr lang="en-US" dirty="0" smtClean="0"/>
              <a:t>Number of </a:t>
            </a:r>
            <a:r>
              <a:rPr lang="en-US" altLang="zh-CN" dirty="0" smtClean="0"/>
              <a:t>de</a:t>
            </a:r>
            <a:r>
              <a:rPr lang="en-US" dirty="0" smtClean="0"/>
              <a:t>allocations in the heap</a:t>
            </a:r>
            <a:r>
              <a:rPr lang="en-US" dirty="0" smtClean="0"/>
              <a:t>.</a:t>
            </a:r>
            <a:br>
              <a:rPr lang="en-US" dirty="0" smtClean="0"/>
            </a:br>
            <a:r>
              <a:rPr lang="en-US" altLang="zh-CN" dirty="0" smtClean="0">
                <a:solidFill>
                  <a:schemeClr val="accent2"/>
                </a:solidFill>
              </a:rPr>
              <a:t>0</a:t>
            </a:r>
            <a:r>
              <a:rPr lang="zh-CN" altLang="en-US" dirty="0" smtClean="0">
                <a:solidFill>
                  <a:schemeClr val="accent2"/>
                </a:solidFill>
              </a:rPr>
              <a:t> </a:t>
            </a:r>
            <a:r>
              <a:rPr lang="en-US" altLang="zh-CN" dirty="0" smtClean="0">
                <a:solidFill>
                  <a:schemeClr val="accent2"/>
                </a:solidFill>
              </a:rPr>
              <a:t>means</a:t>
            </a:r>
            <a:r>
              <a:rPr lang="zh-CN" altLang="en-US" dirty="0" smtClean="0">
                <a:solidFill>
                  <a:schemeClr val="accent2"/>
                </a:solidFill>
              </a:rPr>
              <a:t> </a:t>
            </a:r>
            <a:r>
              <a:rPr lang="en-US" altLang="zh-CN" dirty="0" smtClean="0">
                <a:solidFill>
                  <a:schemeClr val="accent2"/>
                </a:solidFill>
              </a:rPr>
              <a:t>that</a:t>
            </a:r>
            <a:r>
              <a:rPr lang="zh-CN" altLang="en-US" dirty="0" smtClean="0">
                <a:solidFill>
                  <a:schemeClr val="accent2"/>
                </a:solidFill>
              </a:rPr>
              <a:t> </a:t>
            </a:r>
            <a:r>
              <a:rPr lang="en-US" altLang="zh-CN" dirty="0" smtClean="0">
                <a:solidFill>
                  <a:schemeClr val="accent2"/>
                </a:solidFill>
              </a:rPr>
              <a:t>there</a:t>
            </a:r>
            <a:r>
              <a:rPr lang="zh-CN" altLang="en-US" dirty="0" smtClean="0">
                <a:solidFill>
                  <a:schemeClr val="accent2"/>
                </a:solidFill>
              </a:rPr>
              <a:t> </a:t>
            </a:r>
            <a:r>
              <a:rPr lang="en-US" altLang="zh-CN" dirty="0" smtClean="0">
                <a:solidFill>
                  <a:schemeClr val="accent2"/>
                </a:solidFill>
              </a:rPr>
              <a:t>is</a:t>
            </a:r>
            <a:r>
              <a:rPr lang="zh-CN" altLang="en-US" dirty="0" smtClean="0">
                <a:solidFill>
                  <a:schemeClr val="accent2"/>
                </a:solidFill>
              </a:rPr>
              <a:t> </a:t>
            </a:r>
            <a:r>
              <a:rPr lang="en-US" altLang="zh-CN" dirty="0" smtClean="0">
                <a:solidFill>
                  <a:schemeClr val="accent2"/>
                </a:solidFill>
              </a:rPr>
              <a:t>no</a:t>
            </a:r>
            <a:r>
              <a:rPr lang="zh-CN" altLang="en-US" dirty="0" smtClean="0">
                <a:solidFill>
                  <a:schemeClr val="accent2"/>
                </a:solidFill>
              </a:rPr>
              <a:t> </a:t>
            </a:r>
            <a:r>
              <a:rPr lang="en-US" altLang="zh-CN" dirty="0" smtClean="0">
                <a:solidFill>
                  <a:schemeClr val="accent2"/>
                </a:solidFill>
              </a:rPr>
              <a:t>existing</a:t>
            </a:r>
            <a:r>
              <a:rPr lang="zh-CN" altLang="en-US" dirty="0" smtClean="0">
                <a:solidFill>
                  <a:schemeClr val="accent2"/>
                </a:solidFill>
              </a:rPr>
              <a:t> </a:t>
            </a:r>
            <a:r>
              <a:rPr lang="en-US" altLang="zh-CN" dirty="0" err="1" smtClean="0">
                <a:solidFill>
                  <a:schemeClr val="accent2"/>
                </a:solidFill>
              </a:rPr>
              <a:t>ViewFragment</a:t>
            </a:r>
            <a:r>
              <a:rPr lang="zh-CN" altLang="en-US" dirty="0" smtClean="0">
                <a:solidFill>
                  <a:schemeClr val="accent2"/>
                </a:solidFill>
              </a:rPr>
              <a:t> </a:t>
            </a:r>
            <a:r>
              <a:rPr lang="en-US" altLang="zh-CN" dirty="0" smtClean="0">
                <a:solidFill>
                  <a:schemeClr val="accent2"/>
                </a:solidFill>
              </a:rPr>
              <a:t>instance(s)</a:t>
            </a:r>
            <a:r>
              <a:rPr lang="zh-CN" altLang="en-US" dirty="0" smtClean="0">
                <a:solidFill>
                  <a:schemeClr val="accent2"/>
                </a:solidFill>
              </a:rPr>
              <a:t> </a:t>
            </a:r>
            <a:r>
              <a:rPr lang="en-US" altLang="zh-CN" dirty="0" smtClean="0">
                <a:solidFill>
                  <a:schemeClr val="accent2"/>
                </a:solidFill>
              </a:rPr>
              <a:t>being</a:t>
            </a:r>
            <a:r>
              <a:rPr lang="zh-CN" altLang="en-US" dirty="0" smtClean="0">
                <a:solidFill>
                  <a:schemeClr val="accent2"/>
                </a:solidFill>
              </a:rPr>
              <a:t> </a:t>
            </a:r>
            <a:r>
              <a:rPr lang="en-US" altLang="zh-CN" dirty="0" smtClean="0">
                <a:solidFill>
                  <a:schemeClr val="accent2"/>
                </a:solidFill>
              </a:rPr>
              <a:t>destroyed</a:t>
            </a:r>
            <a:r>
              <a:rPr lang="zh-CN" altLang="en-US" dirty="0" smtClean="0">
                <a:solidFill>
                  <a:schemeClr val="accent2"/>
                </a:solidFill>
              </a:rPr>
              <a:t> </a:t>
            </a:r>
            <a:r>
              <a:rPr lang="en-US" altLang="zh-CN" dirty="0" smtClean="0">
                <a:solidFill>
                  <a:schemeClr val="accent2"/>
                </a:solidFill>
              </a:rPr>
              <a:t>in</a:t>
            </a:r>
            <a:r>
              <a:rPr lang="zh-CN" altLang="en-US" dirty="0" smtClean="0">
                <a:solidFill>
                  <a:schemeClr val="accent2"/>
                </a:solidFill>
              </a:rPr>
              <a:t> </a:t>
            </a:r>
            <a:r>
              <a:rPr lang="en-US" altLang="zh-CN" dirty="0" smtClean="0">
                <a:solidFill>
                  <a:schemeClr val="accent2"/>
                </a:solidFill>
              </a:rPr>
              <a:t>selected</a:t>
            </a:r>
            <a:r>
              <a:rPr lang="zh-CN" altLang="en-US" dirty="0" smtClean="0">
                <a:solidFill>
                  <a:schemeClr val="accent2"/>
                </a:solidFill>
              </a:rPr>
              <a:t> </a:t>
            </a:r>
            <a:r>
              <a:rPr lang="en-US" altLang="zh-CN" dirty="0" smtClean="0">
                <a:solidFill>
                  <a:schemeClr val="accent2"/>
                </a:solidFill>
              </a:rPr>
              <a:t>time</a:t>
            </a:r>
            <a:r>
              <a:rPr lang="zh-CN" altLang="en-US" dirty="0" smtClean="0">
                <a:solidFill>
                  <a:schemeClr val="accent2"/>
                </a:solidFill>
              </a:rPr>
              <a:t> </a:t>
            </a:r>
            <a:r>
              <a:rPr lang="en-US" altLang="zh-CN" dirty="0" smtClean="0">
                <a:solidFill>
                  <a:schemeClr val="accent2"/>
                </a:solidFill>
              </a:rPr>
              <a:t>range</a:t>
            </a:r>
            <a:endParaRPr lang="en-US" dirty="0">
              <a:solidFill>
                <a:schemeClr val="accent2"/>
              </a:solidFill>
            </a:endParaRPr>
          </a:p>
        </p:txBody>
      </p:sp>
      <p:sp>
        <p:nvSpPr>
          <p:cNvPr id="9" name="TextBox 8"/>
          <p:cNvSpPr txBox="1"/>
          <p:nvPr/>
        </p:nvSpPr>
        <p:spPr>
          <a:xfrm>
            <a:off x="146304" y="4456486"/>
            <a:ext cx="11064239" cy="646331"/>
          </a:xfrm>
          <a:prstGeom prst="rect">
            <a:avLst/>
          </a:prstGeom>
          <a:noFill/>
        </p:spPr>
        <p:txBody>
          <a:bodyPr wrap="square" rtlCol="0">
            <a:spAutoFit/>
          </a:bodyPr>
          <a:lstStyle/>
          <a:p>
            <a:pPr marL="285750" indent="-285750">
              <a:buFont typeface="Arial" charset="0"/>
              <a:buChar char="•"/>
            </a:pPr>
            <a:r>
              <a:rPr lang="en-US" altLang="zh-CN" b="1" dirty="0" smtClean="0"/>
              <a:t>Total</a:t>
            </a:r>
            <a:r>
              <a:rPr lang="zh-CN" altLang="en-US" b="1" dirty="0" smtClean="0"/>
              <a:t> </a:t>
            </a:r>
            <a:r>
              <a:rPr lang="en-US" altLang="zh-CN" b="1" dirty="0" smtClean="0"/>
              <a:t>Count</a:t>
            </a:r>
            <a:r>
              <a:rPr lang="en-US" dirty="0" smtClean="0"/>
              <a:t>: Total amount of </a:t>
            </a:r>
            <a:r>
              <a:rPr lang="en-US" altLang="zh-CN" dirty="0" smtClean="0"/>
              <a:t>instances</a:t>
            </a:r>
            <a:r>
              <a:rPr lang="zh-CN" altLang="en-US" dirty="0" smtClean="0"/>
              <a:t> </a:t>
            </a:r>
            <a:r>
              <a:rPr lang="en-US" altLang="zh-CN" dirty="0" smtClean="0"/>
              <a:t>in</a:t>
            </a:r>
            <a:r>
              <a:rPr lang="zh-CN" altLang="en-US" dirty="0" smtClean="0"/>
              <a:t> </a:t>
            </a:r>
            <a:r>
              <a:rPr lang="en-US" altLang="zh-CN" dirty="0" smtClean="0"/>
              <a:t>the</a:t>
            </a:r>
            <a:r>
              <a:rPr lang="zh-CN" altLang="en-US" dirty="0" smtClean="0"/>
              <a:t> </a:t>
            </a:r>
            <a:r>
              <a:rPr lang="en-US" altLang="zh-CN" dirty="0" smtClean="0"/>
              <a:t>heap</a:t>
            </a:r>
            <a:r>
              <a:rPr lang="zh-CN" altLang="en-US" dirty="0" smtClean="0"/>
              <a:t> </a:t>
            </a:r>
            <a:r>
              <a:rPr lang="en-US" altLang="zh-CN" dirty="0" smtClean="0"/>
              <a:t>at</a:t>
            </a:r>
            <a:r>
              <a:rPr lang="zh-CN" altLang="en-US" dirty="0" smtClean="0"/>
              <a:t> </a:t>
            </a:r>
            <a:r>
              <a:rPr lang="en-US" altLang="zh-CN" dirty="0" smtClean="0"/>
              <a:t>the</a:t>
            </a:r>
            <a:r>
              <a:rPr lang="zh-CN" altLang="en-US" dirty="0" smtClean="0"/>
              <a:t> </a:t>
            </a:r>
            <a:r>
              <a:rPr lang="en-US" altLang="zh-CN" dirty="0" smtClean="0"/>
              <a:t>moment.</a:t>
            </a:r>
            <a:br>
              <a:rPr lang="en-US" altLang="zh-CN" dirty="0" smtClean="0"/>
            </a:br>
            <a:r>
              <a:rPr lang="en-US" altLang="zh-CN" dirty="0" smtClean="0">
                <a:solidFill>
                  <a:schemeClr val="accent2"/>
                </a:solidFill>
              </a:rPr>
              <a:t>1</a:t>
            </a:r>
            <a:r>
              <a:rPr lang="zh-CN" altLang="en-US" dirty="0" smtClean="0">
                <a:solidFill>
                  <a:schemeClr val="accent2"/>
                </a:solidFill>
              </a:rPr>
              <a:t> </a:t>
            </a:r>
            <a:r>
              <a:rPr lang="en-US" altLang="zh-CN" dirty="0" smtClean="0">
                <a:solidFill>
                  <a:schemeClr val="accent2"/>
                </a:solidFill>
              </a:rPr>
              <a:t>means</a:t>
            </a:r>
            <a:r>
              <a:rPr lang="zh-CN" altLang="en-US" dirty="0" smtClean="0">
                <a:solidFill>
                  <a:schemeClr val="accent2"/>
                </a:solidFill>
              </a:rPr>
              <a:t> </a:t>
            </a:r>
            <a:r>
              <a:rPr lang="en-US" altLang="zh-CN" dirty="0" smtClean="0">
                <a:solidFill>
                  <a:schemeClr val="accent2"/>
                </a:solidFill>
              </a:rPr>
              <a:t>that</a:t>
            </a:r>
            <a:r>
              <a:rPr lang="zh-CN" altLang="en-US" dirty="0" smtClean="0">
                <a:solidFill>
                  <a:schemeClr val="accent2"/>
                </a:solidFill>
              </a:rPr>
              <a:t> </a:t>
            </a:r>
            <a:r>
              <a:rPr lang="en-US" altLang="zh-CN" dirty="0" smtClean="0">
                <a:solidFill>
                  <a:schemeClr val="accent2"/>
                </a:solidFill>
              </a:rPr>
              <a:t>there</a:t>
            </a:r>
            <a:r>
              <a:rPr lang="zh-CN" altLang="en-US" dirty="0" smtClean="0">
                <a:solidFill>
                  <a:schemeClr val="accent2"/>
                </a:solidFill>
              </a:rPr>
              <a:t> </a:t>
            </a:r>
            <a:r>
              <a:rPr lang="en-US" altLang="zh-CN" dirty="0" smtClean="0">
                <a:solidFill>
                  <a:schemeClr val="accent2"/>
                </a:solidFill>
              </a:rPr>
              <a:t>is</a:t>
            </a:r>
            <a:r>
              <a:rPr lang="zh-CN" altLang="en-US" dirty="0" smtClean="0">
                <a:solidFill>
                  <a:schemeClr val="accent2"/>
                </a:solidFill>
              </a:rPr>
              <a:t> </a:t>
            </a:r>
            <a:r>
              <a:rPr lang="en-US" altLang="zh-CN" dirty="0" smtClean="0">
                <a:solidFill>
                  <a:schemeClr val="accent2"/>
                </a:solidFill>
              </a:rPr>
              <a:t>only</a:t>
            </a:r>
            <a:r>
              <a:rPr lang="zh-CN" altLang="en-US" dirty="0" smtClean="0">
                <a:solidFill>
                  <a:schemeClr val="accent2"/>
                </a:solidFill>
              </a:rPr>
              <a:t> </a:t>
            </a:r>
            <a:r>
              <a:rPr lang="en-US" altLang="zh-CN" dirty="0" smtClean="0">
                <a:solidFill>
                  <a:schemeClr val="accent2"/>
                </a:solidFill>
              </a:rPr>
              <a:t>one</a:t>
            </a:r>
            <a:r>
              <a:rPr lang="zh-CN" altLang="en-US" dirty="0" smtClean="0">
                <a:solidFill>
                  <a:schemeClr val="accent2"/>
                </a:solidFill>
              </a:rPr>
              <a:t> </a:t>
            </a:r>
            <a:r>
              <a:rPr lang="en-US" altLang="zh-CN" dirty="0" err="1" smtClean="0">
                <a:solidFill>
                  <a:schemeClr val="accent2"/>
                </a:solidFill>
              </a:rPr>
              <a:t>ViewFragment</a:t>
            </a:r>
            <a:r>
              <a:rPr lang="zh-CN" altLang="en-US" dirty="0" smtClean="0">
                <a:solidFill>
                  <a:schemeClr val="accent2"/>
                </a:solidFill>
              </a:rPr>
              <a:t> </a:t>
            </a:r>
            <a:r>
              <a:rPr lang="en-US" altLang="zh-CN" dirty="0" smtClean="0">
                <a:solidFill>
                  <a:schemeClr val="accent2"/>
                </a:solidFill>
              </a:rPr>
              <a:t>instance</a:t>
            </a:r>
            <a:r>
              <a:rPr lang="zh-CN" altLang="en-US" dirty="0" smtClean="0">
                <a:solidFill>
                  <a:schemeClr val="accent2"/>
                </a:solidFill>
              </a:rPr>
              <a:t> </a:t>
            </a:r>
            <a:r>
              <a:rPr lang="en-US" altLang="zh-CN" dirty="0" smtClean="0">
                <a:solidFill>
                  <a:schemeClr val="accent2"/>
                </a:solidFill>
              </a:rPr>
              <a:t>alive</a:t>
            </a:r>
            <a:r>
              <a:rPr lang="zh-CN" altLang="en-US" dirty="0" smtClean="0">
                <a:solidFill>
                  <a:schemeClr val="accent2"/>
                </a:solidFill>
              </a:rPr>
              <a:t> </a:t>
            </a:r>
            <a:r>
              <a:rPr lang="en-US" altLang="zh-CN" dirty="0" smtClean="0">
                <a:solidFill>
                  <a:schemeClr val="accent2"/>
                </a:solidFill>
              </a:rPr>
              <a:t>at</a:t>
            </a:r>
            <a:r>
              <a:rPr lang="zh-CN" altLang="en-US" dirty="0" smtClean="0">
                <a:solidFill>
                  <a:schemeClr val="accent2"/>
                </a:solidFill>
              </a:rPr>
              <a:t> </a:t>
            </a:r>
            <a:r>
              <a:rPr lang="en-US" altLang="zh-CN" dirty="0" smtClean="0">
                <a:solidFill>
                  <a:schemeClr val="accent2"/>
                </a:solidFill>
              </a:rPr>
              <a:t>the</a:t>
            </a:r>
            <a:r>
              <a:rPr lang="zh-CN" altLang="en-US" dirty="0" smtClean="0">
                <a:solidFill>
                  <a:schemeClr val="accent2"/>
                </a:solidFill>
              </a:rPr>
              <a:t> </a:t>
            </a:r>
            <a:r>
              <a:rPr lang="en-US" altLang="zh-CN" dirty="0" smtClean="0">
                <a:solidFill>
                  <a:schemeClr val="accent2"/>
                </a:solidFill>
              </a:rPr>
              <a:t>moment.</a:t>
            </a:r>
            <a:endParaRPr lang="en-US" dirty="0">
              <a:solidFill>
                <a:schemeClr val="accent2"/>
              </a:solidFill>
            </a:endParaRPr>
          </a:p>
        </p:txBody>
      </p:sp>
      <p:sp>
        <p:nvSpPr>
          <p:cNvPr id="10" name="TextBox 9"/>
          <p:cNvSpPr txBox="1"/>
          <p:nvPr/>
        </p:nvSpPr>
        <p:spPr>
          <a:xfrm>
            <a:off x="146304" y="5349705"/>
            <a:ext cx="11064239" cy="646331"/>
          </a:xfrm>
          <a:prstGeom prst="rect">
            <a:avLst/>
          </a:prstGeom>
          <a:noFill/>
        </p:spPr>
        <p:txBody>
          <a:bodyPr wrap="square" rtlCol="0">
            <a:spAutoFit/>
          </a:bodyPr>
          <a:lstStyle/>
          <a:p>
            <a:pPr marL="285750" indent="-285750">
              <a:buFont typeface="Arial" charset="0"/>
              <a:buChar char="•"/>
            </a:pPr>
            <a:r>
              <a:rPr lang="en-US" b="1" dirty="0" smtClean="0"/>
              <a:t>Shallow </a:t>
            </a:r>
            <a:r>
              <a:rPr lang="en-US" b="1" dirty="0"/>
              <a:t>Size</a:t>
            </a:r>
            <a:r>
              <a:rPr lang="en-US" dirty="0"/>
              <a:t>: Total amount of Java memory used by this object type (in bytes</a:t>
            </a:r>
            <a:r>
              <a:rPr lang="en-US" dirty="0" smtClean="0"/>
              <a:t>).</a:t>
            </a:r>
            <a:br>
              <a:rPr lang="en-US" dirty="0" smtClean="0"/>
            </a:br>
            <a:r>
              <a:rPr lang="en-US" altLang="zh-CN" dirty="0" smtClean="0">
                <a:solidFill>
                  <a:schemeClr val="accent2"/>
                </a:solidFill>
              </a:rPr>
              <a:t>152</a:t>
            </a:r>
            <a:r>
              <a:rPr lang="zh-CN" altLang="en-US" dirty="0" smtClean="0">
                <a:solidFill>
                  <a:schemeClr val="accent2"/>
                </a:solidFill>
              </a:rPr>
              <a:t> </a:t>
            </a:r>
            <a:r>
              <a:rPr lang="en-US" altLang="zh-CN" dirty="0" smtClean="0">
                <a:solidFill>
                  <a:schemeClr val="accent2"/>
                </a:solidFill>
              </a:rPr>
              <a:t>means</a:t>
            </a:r>
            <a:r>
              <a:rPr lang="zh-CN" altLang="en-US" dirty="0" smtClean="0">
                <a:solidFill>
                  <a:schemeClr val="accent2"/>
                </a:solidFill>
              </a:rPr>
              <a:t> </a:t>
            </a:r>
            <a:r>
              <a:rPr lang="en-US" altLang="zh-CN" dirty="0" smtClean="0">
                <a:solidFill>
                  <a:schemeClr val="accent2"/>
                </a:solidFill>
              </a:rPr>
              <a:t>that</a:t>
            </a:r>
            <a:r>
              <a:rPr lang="zh-CN" altLang="en-US" dirty="0" smtClean="0">
                <a:solidFill>
                  <a:schemeClr val="accent2"/>
                </a:solidFill>
              </a:rPr>
              <a:t> </a:t>
            </a:r>
            <a:r>
              <a:rPr lang="en-US" altLang="zh-CN" dirty="0" smtClean="0">
                <a:solidFill>
                  <a:schemeClr val="accent2"/>
                </a:solidFill>
              </a:rPr>
              <a:t>152</a:t>
            </a:r>
            <a:r>
              <a:rPr lang="zh-CN" altLang="en-US" dirty="0" smtClean="0">
                <a:solidFill>
                  <a:schemeClr val="accent2"/>
                </a:solidFill>
              </a:rPr>
              <a:t> </a:t>
            </a:r>
            <a:r>
              <a:rPr lang="en-US" altLang="zh-CN" dirty="0" smtClean="0">
                <a:solidFill>
                  <a:schemeClr val="accent2"/>
                </a:solidFill>
              </a:rPr>
              <a:t>bytes</a:t>
            </a:r>
            <a:r>
              <a:rPr lang="zh-CN" altLang="en-US" dirty="0">
                <a:solidFill>
                  <a:schemeClr val="accent2"/>
                </a:solidFill>
              </a:rPr>
              <a:t> </a:t>
            </a:r>
            <a:r>
              <a:rPr lang="en-US" altLang="zh-CN" dirty="0" smtClean="0">
                <a:solidFill>
                  <a:schemeClr val="accent2"/>
                </a:solidFill>
              </a:rPr>
              <a:t>have</a:t>
            </a:r>
            <a:r>
              <a:rPr lang="zh-CN" altLang="en-US" dirty="0" smtClean="0">
                <a:solidFill>
                  <a:schemeClr val="accent2"/>
                </a:solidFill>
              </a:rPr>
              <a:t> </a:t>
            </a:r>
            <a:r>
              <a:rPr lang="en-US" altLang="zh-CN" dirty="0" smtClean="0">
                <a:solidFill>
                  <a:schemeClr val="accent2"/>
                </a:solidFill>
              </a:rPr>
              <a:t>been</a:t>
            </a:r>
            <a:r>
              <a:rPr lang="zh-CN" altLang="en-US" dirty="0" smtClean="0">
                <a:solidFill>
                  <a:schemeClr val="accent2"/>
                </a:solidFill>
              </a:rPr>
              <a:t> </a:t>
            </a:r>
            <a:r>
              <a:rPr lang="en-US" altLang="zh-CN" dirty="0" smtClean="0">
                <a:solidFill>
                  <a:schemeClr val="accent2"/>
                </a:solidFill>
              </a:rPr>
              <a:t>used</a:t>
            </a:r>
            <a:r>
              <a:rPr lang="zh-CN" altLang="en-US" dirty="0" smtClean="0">
                <a:solidFill>
                  <a:schemeClr val="accent2"/>
                </a:solidFill>
              </a:rPr>
              <a:t> </a:t>
            </a:r>
            <a:r>
              <a:rPr lang="en-US" altLang="zh-CN" dirty="0" smtClean="0">
                <a:solidFill>
                  <a:schemeClr val="accent2"/>
                </a:solidFill>
              </a:rPr>
              <a:t>by</a:t>
            </a:r>
            <a:r>
              <a:rPr lang="zh-CN" altLang="en-US" dirty="0" smtClean="0">
                <a:solidFill>
                  <a:schemeClr val="accent2"/>
                </a:solidFill>
              </a:rPr>
              <a:t> </a:t>
            </a:r>
            <a:r>
              <a:rPr lang="en-US" altLang="zh-CN" dirty="0" err="1" smtClean="0">
                <a:solidFill>
                  <a:schemeClr val="accent2"/>
                </a:solidFill>
              </a:rPr>
              <a:t>ViewFragment</a:t>
            </a:r>
            <a:r>
              <a:rPr lang="zh-CN" altLang="en-US" dirty="0" smtClean="0">
                <a:solidFill>
                  <a:schemeClr val="accent2"/>
                </a:solidFill>
              </a:rPr>
              <a:t> </a:t>
            </a:r>
            <a:r>
              <a:rPr lang="en-US" altLang="zh-CN" dirty="0" smtClean="0">
                <a:solidFill>
                  <a:schemeClr val="accent2"/>
                </a:solidFill>
              </a:rPr>
              <a:t>instance(</a:t>
            </a:r>
            <a:r>
              <a:rPr lang="en-US" altLang="zh-CN" dirty="0" smtClean="0">
                <a:solidFill>
                  <a:schemeClr val="accent2"/>
                </a:solidFill>
              </a:rPr>
              <a:t>s</a:t>
            </a:r>
            <a:r>
              <a:rPr lang="en-US" altLang="zh-CN" dirty="0" smtClean="0">
                <a:solidFill>
                  <a:schemeClr val="accent2"/>
                </a:solidFill>
              </a:rPr>
              <a:t>)</a:t>
            </a:r>
            <a:endParaRPr lang="en-US" dirty="0">
              <a:solidFill>
                <a:schemeClr val="accent2"/>
              </a:solidFill>
            </a:endParaRPr>
          </a:p>
        </p:txBody>
      </p:sp>
    </p:spTree>
    <p:extLst>
      <p:ext uri="{BB962C8B-B14F-4D97-AF65-F5344CB8AC3E}">
        <p14:creationId xmlns:p14="http://schemas.microsoft.com/office/powerpoint/2010/main" val="19940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3692" y="303704"/>
            <a:ext cx="11698175" cy="523220"/>
          </a:xfrm>
          <a:prstGeom prst="rect">
            <a:avLst/>
          </a:prstGeom>
        </p:spPr>
        <p:txBody>
          <a:bodyPr wrap="square">
            <a:spAutoFit/>
          </a:bodyPr>
          <a:lstStyle/>
          <a:p>
            <a:r>
              <a:rPr lang="en-US" altLang="zh-CN" sz="2800" dirty="0" smtClean="0">
                <a:solidFill>
                  <a:schemeClr val="accent1"/>
                </a:solidFill>
              </a:rPr>
              <a:t>Memory</a:t>
            </a:r>
            <a:r>
              <a:rPr lang="zh-CN" altLang="en-US" sz="2800" dirty="0" smtClean="0">
                <a:solidFill>
                  <a:schemeClr val="accent1"/>
                </a:solidFill>
              </a:rPr>
              <a:t> </a:t>
            </a:r>
            <a:r>
              <a:rPr lang="en-US" altLang="zh-CN" sz="2800" dirty="0" smtClean="0">
                <a:solidFill>
                  <a:schemeClr val="accent1"/>
                </a:solidFill>
              </a:rPr>
              <a:t>leak</a:t>
            </a:r>
            <a:r>
              <a:rPr lang="zh-CN" altLang="en-US" sz="2800" dirty="0" smtClean="0">
                <a:solidFill>
                  <a:schemeClr val="accent1"/>
                </a:solidFill>
              </a:rPr>
              <a:t> </a:t>
            </a:r>
            <a:r>
              <a:rPr lang="en-US" altLang="zh-CN" sz="2800" dirty="0" smtClean="0">
                <a:solidFill>
                  <a:schemeClr val="accent1"/>
                </a:solidFill>
              </a:rPr>
              <a:t>detection</a:t>
            </a:r>
            <a:endParaRPr lang="en-US" sz="2800" dirty="0">
              <a:solidFill>
                <a:schemeClr val="accent1"/>
              </a:solidFill>
            </a:endParaRPr>
          </a:p>
        </p:txBody>
      </p:sp>
      <p:pic>
        <p:nvPicPr>
          <p:cNvPr id="2" name="Picture 1"/>
          <p:cNvPicPr>
            <a:picLocks noChangeAspect="1"/>
          </p:cNvPicPr>
          <p:nvPr/>
        </p:nvPicPr>
        <p:blipFill>
          <a:blip r:embed="rId3"/>
          <a:stretch>
            <a:fillRect/>
          </a:stretch>
        </p:blipFill>
        <p:spPr>
          <a:xfrm>
            <a:off x="1121011" y="1034307"/>
            <a:ext cx="10003536" cy="5823693"/>
          </a:xfrm>
          <a:prstGeom prst="rect">
            <a:avLst/>
          </a:prstGeom>
        </p:spPr>
      </p:pic>
    </p:spTree>
    <p:extLst>
      <p:ext uri="{BB962C8B-B14F-4D97-AF65-F5344CB8AC3E}">
        <p14:creationId xmlns:p14="http://schemas.microsoft.com/office/powerpoint/2010/main" val="20353244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274320" y="0"/>
            <a:ext cx="11654952" cy="6858000"/>
          </a:xfrm>
          <a:prstGeom prst="rect">
            <a:avLst/>
          </a:prstGeom>
        </p:spPr>
      </p:pic>
    </p:spTree>
    <p:extLst>
      <p:ext uri="{BB962C8B-B14F-4D97-AF65-F5344CB8AC3E}">
        <p14:creationId xmlns:p14="http://schemas.microsoft.com/office/powerpoint/2010/main" val="17420113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Any</a:t>
            </a:r>
            <a:r>
              <a:rPr lang="zh-CN" altLang="en-US" dirty="0" smtClean="0"/>
              <a:t> </a:t>
            </a:r>
            <a:r>
              <a:rPr lang="en-US" altLang="zh-CN" dirty="0" smtClean="0"/>
              <a:t>quicker</a:t>
            </a:r>
            <a:r>
              <a:rPr lang="zh-CN" altLang="en-US" dirty="0" smtClean="0"/>
              <a:t> </a:t>
            </a:r>
            <a:r>
              <a:rPr lang="en-US" altLang="zh-CN" dirty="0" smtClean="0"/>
              <a:t>way?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685544"/>
            <a:ext cx="4876800" cy="4876800"/>
          </a:xfrm>
          <a:prstGeom prst="rect">
            <a:avLst/>
          </a:prstGeom>
        </p:spPr>
      </p:pic>
      <p:sp>
        <p:nvSpPr>
          <p:cNvPr id="6" name="TextBox 5"/>
          <p:cNvSpPr txBox="1"/>
          <p:nvPr/>
        </p:nvSpPr>
        <p:spPr>
          <a:xfrm>
            <a:off x="6035164" y="3877040"/>
            <a:ext cx="1903085" cy="492443"/>
          </a:xfrm>
          <a:prstGeom prst="rect">
            <a:avLst/>
          </a:prstGeom>
          <a:noFill/>
        </p:spPr>
        <p:txBody>
          <a:bodyPr wrap="none" rtlCol="0">
            <a:spAutoFit/>
          </a:bodyPr>
          <a:lstStyle/>
          <a:p>
            <a:r>
              <a:rPr lang="en-US" altLang="zh-CN" sz="2600" dirty="0" err="1" smtClean="0"/>
              <a:t>LeakCanary</a:t>
            </a:r>
            <a:endParaRPr lang="en-US" sz="2600" dirty="0"/>
          </a:p>
        </p:txBody>
      </p:sp>
    </p:spTree>
    <p:extLst>
      <p:ext uri="{BB962C8B-B14F-4D97-AF65-F5344CB8AC3E}">
        <p14:creationId xmlns:p14="http://schemas.microsoft.com/office/powerpoint/2010/main" val="189336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To</a:t>
            </a:r>
            <a:r>
              <a:rPr lang="zh-CN" altLang="en-US" dirty="0" smtClean="0"/>
              <a:t> </a:t>
            </a:r>
            <a:r>
              <a:rPr lang="en-US" altLang="zh-CN" dirty="0" smtClean="0"/>
              <a:t>be</a:t>
            </a:r>
            <a:r>
              <a:rPr lang="zh-CN" altLang="en-US" dirty="0" smtClean="0"/>
              <a:t> </a:t>
            </a:r>
            <a:r>
              <a:rPr lang="en-US" altLang="zh-CN" dirty="0" smtClean="0"/>
              <a:t>continue</a:t>
            </a:r>
            <a:r>
              <a:rPr lang="mr-IN" altLang="zh-CN" dirty="0" smtClean="0"/>
              <a:t>…</a:t>
            </a:r>
            <a:endParaRPr lang="en-US" dirty="0"/>
          </a:p>
        </p:txBody>
      </p:sp>
      <p:sp>
        <p:nvSpPr>
          <p:cNvPr id="4" name="TextBox 3"/>
          <p:cNvSpPr txBox="1"/>
          <p:nvPr/>
        </p:nvSpPr>
        <p:spPr>
          <a:xfrm>
            <a:off x="677334" y="1930400"/>
            <a:ext cx="6141810" cy="3662541"/>
          </a:xfrm>
          <a:prstGeom prst="rect">
            <a:avLst/>
          </a:prstGeom>
          <a:noFill/>
        </p:spPr>
        <p:txBody>
          <a:bodyPr wrap="none" rtlCol="0">
            <a:spAutoFit/>
          </a:bodyPr>
          <a:lstStyle/>
          <a:p>
            <a:pPr marL="285750" indent="-285750">
              <a:buFont typeface="Arial" charset="0"/>
              <a:buChar char="•"/>
            </a:pPr>
            <a:r>
              <a:rPr lang="en-US" altLang="zh-CN" sz="2200" dirty="0" smtClean="0">
                <a:latin typeface="Times" charset="0"/>
                <a:ea typeface="Times" charset="0"/>
                <a:cs typeface="Times" charset="0"/>
              </a:rPr>
              <a:t>CPU</a:t>
            </a:r>
            <a:r>
              <a:rPr lang="zh-CN" altLang="en-US" sz="2200" dirty="0" smtClean="0">
                <a:latin typeface="Times" charset="0"/>
                <a:ea typeface="Times" charset="0"/>
                <a:cs typeface="Times" charset="0"/>
              </a:rPr>
              <a:t> </a:t>
            </a:r>
            <a:r>
              <a:rPr lang="en-US" altLang="zh-CN" dirty="0" smtClean="0">
                <a:latin typeface="Times" charset="0"/>
                <a:ea typeface="Times" charset="0"/>
                <a:cs typeface="Times" charset="0"/>
              </a:rPr>
              <a:t/>
            </a:r>
            <a:br>
              <a:rPr lang="en-US" altLang="zh-CN" dirty="0" smtClean="0">
                <a:latin typeface="Times" charset="0"/>
                <a:ea typeface="Times" charset="0"/>
                <a:cs typeface="Times" charset="0"/>
              </a:rPr>
            </a:br>
            <a:r>
              <a:rPr lang="en-US" dirty="0" smtClean="0">
                <a:latin typeface="Times" charset="0"/>
                <a:ea typeface="Times" charset="0"/>
                <a:cs typeface="Times" charset="0"/>
                <a:hlinkClick r:id="rId3"/>
              </a:rPr>
              <a:t>https://developer.android.com/studio/profile/cpu-profiler</a:t>
            </a:r>
            <a:r>
              <a:rPr lang="en-US" dirty="0" smtClean="0">
                <a:latin typeface="Times" charset="0"/>
                <a:ea typeface="Times" charset="0"/>
                <a:cs typeface="Times" charset="0"/>
              </a:rPr>
              <a:t/>
            </a:r>
            <a:br>
              <a:rPr lang="en-US" dirty="0" smtClean="0">
                <a:latin typeface="Times" charset="0"/>
                <a:ea typeface="Times" charset="0"/>
                <a:cs typeface="Times" charset="0"/>
              </a:rPr>
            </a:br>
            <a:endParaRPr lang="en-US" altLang="zh-CN" dirty="0" smtClean="0">
              <a:latin typeface="Times" charset="0"/>
              <a:ea typeface="Times" charset="0"/>
              <a:cs typeface="Times" charset="0"/>
            </a:endParaRPr>
          </a:p>
          <a:p>
            <a:pPr marL="285750" indent="-285750">
              <a:buFont typeface="Arial" charset="0"/>
              <a:buChar char="•"/>
            </a:pPr>
            <a:r>
              <a:rPr lang="en-US" altLang="zh-CN" sz="2200" dirty="0" smtClean="0">
                <a:solidFill>
                  <a:schemeClr val="tx1">
                    <a:alpha val="20000"/>
                  </a:schemeClr>
                </a:solidFill>
                <a:latin typeface="Times" charset="0"/>
                <a:ea typeface="Times" charset="0"/>
                <a:cs typeface="Times" charset="0"/>
              </a:rPr>
              <a:t>Memory</a:t>
            </a:r>
            <a:r>
              <a:rPr lang="en-US" altLang="zh-CN" dirty="0" smtClean="0">
                <a:latin typeface="Times" charset="0"/>
                <a:ea typeface="Times" charset="0"/>
                <a:cs typeface="Times" charset="0"/>
              </a:rPr>
              <a:t/>
            </a:r>
            <a:br>
              <a:rPr lang="en-US" altLang="zh-CN" dirty="0" smtClean="0">
                <a:latin typeface="Times" charset="0"/>
                <a:ea typeface="Times" charset="0"/>
                <a:cs typeface="Times" charset="0"/>
              </a:rPr>
            </a:br>
            <a:r>
              <a:rPr lang="en-US" dirty="0" smtClean="0">
                <a:latin typeface="Times" charset="0"/>
                <a:ea typeface="Times" charset="0"/>
                <a:cs typeface="Times" charset="0"/>
              </a:rPr>
              <a:t/>
            </a:r>
            <a:br>
              <a:rPr lang="en-US" dirty="0" smtClean="0">
                <a:latin typeface="Times" charset="0"/>
                <a:ea typeface="Times" charset="0"/>
                <a:cs typeface="Times" charset="0"/>
              </a:rPr>
            </a:br>
            <a:endParaRPr lang="en-US" altLang="zh-CN" dirty="0" smtClean="0">
              <a:latin typeface="Times" charset="0"/>
              <a:ea typeface="Times" charset="0"/>
              <a:cs typeface="Times" charset="0"/>
            </a:endParaRPr>
          </a:p>
          <a:p>
            <a:pPr marL="285750" indent="-285750">
              <a:buFont typeface="Arial" charset="0"/>
              <a:buChar char="•"/>
            </a:pPr>
            <a:r>
              <a:rPr lang="en-US" altLang="zh-CN" sz="2200" dirty="0" smtClean="0">
                <a:latin typeface="Times" charset="0"/>
                <a:ea typeface="Times" charset="0"/>
                <a:cs typeface="Times" charset="0"/>
              </a:rPr>
              <a:t>Network</a:t>
            </a:r>
            <a:r>
              <a:rPr lang="en-US" altLang="zh-CN" dirty="0" smtClean="0">
                <a:latin typeface="Times" charset="0"/>
                <a:ea typeface="Times" charset="0"/>
                <a:cs typeface="Times" charset="0"/>
              </a:rPr>
              <a:t/>
            </a:r>
            <a:br>
              <a:rPr lang="en-US" altLang="zh-CN" dirty="0" smtClean="0">
                <a:latin typeface="Times" charset="0"/>
                <a:ea typeface="Times" charset="0"/>
                <a:cs typeface="Times" charset="0"/>
              </a:rPr>
            </a:br>
            <a:r>
              <a:rPr lang="en-US" dirty="0" smtClean="0">
                <a:latin typeface="Times" charset="0"/>
                <a:ea typeface="Times" charset="0"/>
                <a:cs typeface="Times" charset="0"/>
                <a:hlinkClick r:id="rId4"/>
              </a:rPr>
              <a:t>https://developer.android.com/studio/profile/network-profiler</a:t>
            </a:r>
            <a:r>
              <a:rPr lang="en-US" dirty="0" smtClean="0">
                <a:latin typeface="Times" charset="0"/>
                <a:ea typeface="Times" charset="0"/>
                <a:cs typeface="Times" charset="0"/>
              </a:rPr>
              <a:t/>
            </a:r>
            <a:br>
              <a:rPr lang="en-US" dirty="0" smtClean="0">
                <a:latin typeface="Times" charset="0"/>
                <a:ea typeface="Times" charset="0"/>
                <a:cs typeface="Times" charset="0"/>
              </a:rPr>
            </a:br>
            <a:endParaRPr lang="en-US" altLang="zh-CN" dirty="0" smtClean="0">
              <a:latin typeface="Times" charset="0"/>
              <a:ea typeface="Times" charset="0"/>
              <a:cs typeface="Times" charset="0"/>
            </a:endParaRPr>
          </a:p>
          <a:p>
            <a:pPr marL="285750" indent="-285750">
              <a:buFont typeface="Arial" charset="0"/>
              <a:buChar char="•"/>
            </a:pPr>
            <a:r>
              <a:rPr lang="en-US" altLang="zh-CN" sz="2200" dirty="0" smtClean="0">
                <a:latin typeface="Times" charset="0"/>
                <a:ea typeface="Times" charset="0"/>
                <a:cs typeface="Times" charset="0"/>
              </a:rPr>
              <a:t>Energy</a:t>
            </a:r>
            <a:r>
              <a:rPr lang="en-US" altLang="zh-CN" dirty="0" smtClean="0">
                <a:latin typeface="Times" charset="0"/>
                <a:ea typeface="Times" charset="0"/>
                <a:cs typeface="Times" charset="0"/>
              </a:rPr>
              <a:t/>
            </a:r>
            <a:br>
              <a:rPr lang="en-US" altLang="zh-CN" dirty="0" smtClean="0">
                <a:latin typeface="Times" charset="0"/>
                <a:ea typeface="Times" charset="0"/>
                <a:cs typeface="Times" charset="0"/>
              </a:rPr>
            </a:br>
            <a:r>
              <a:rPr lang="en-US" dirty="0" smtClean="0">
                <a:latin typeface="Times" charset="0"/>
                <a:ea typeface="Times" charset="0"/>
                <a:cs typeface="Times" charset="0"/>
                <a:hlinkClick r:id="rId5"/>
              </a:rPr>
              <a:t>https://developer.android.com/studio/profile/energy-profiler</a:t>
            </a:r>
            <a:endParaRPr lang="en-US" dirty="0" smtClean="0">
              <a:latin typeface="Times" charset="0"/>
              <a:ea typeface="Times" charset="0"/>
              <a:cs typeface="Times" charset="0"/>
            </a:endParaRPr>
          </a:p>
          <a:p>
            <a:endParaRPr lang="en-US" dirty="0"/>
          </a:p>
        </p:txBody>
      </p:sp>
    </p:spTree>
    <p:extLst>
      <p:ext uri="{BB962C8B-B14F-4D97-AF65-F5344CB8AC3E}">
        <p14:creationId xmlns:p14="http://schemas.microsoft.com/office/powerpoint/2010/main" val="453743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5818" y="1494751"/>
            <a:ext cx="8492837" cy="3385542"/>
          </a:xfrm>
          <a:prstGeom prst="rect">
            <a:avLst/>
          </a:prstGeom>
          <a:noFill/>
        </p:spPr>
        <p:txBody>
          <a:bodyPr wrap="square" rtlCol="0">
            <a:spAutoFit/>
          </a:bodyPr>
          <a:lstStyle/>
          <a:p>
            <a:pPr marL="285750" indent="-285750">
              <a:buFont typeface="Arial" charset="0"/>
              <a:buChar char="•"/>
            </a:pPr>
            <a:r>
              <a:rPr lang="en-US" altLang="zh-CN" sz="2200" dirty="0" smtClean="0">
                <a:latin typeface="Times" charset="0"/>
                <a:ea typeface="Times" charset="0"/>
                <a:cs typeface="Times" charset="0"/>
              </a:rPr>
              <a:t>CPU</a:t>
            </a:r>
            <a:r>
              <a:rPr lang="zh-CN" altLang="en-US" sz="2200" dirty="0" smtClean="0">
                <a:latin typeface="Times" charset="0"/>
                <a:ea typeface="Times" charset="0"/>
                <a:cs typeface="Times" charset="0"/>
              </a:rPr>
              <a:t> </a:t>
            </a:r>
            <a:r>
              <a:rPr lang="en-US" altLang="zh-CN" dirty="0" smtClean="0">
                <a:latin typeface="Times" charset="0"/>
                <a:ea typeface="Times" charset="0"/>
                <a:cs typeface="Times" charset="0"/>
              </a:rPr>
              <a:t/>
            </a:r>
            <a:br>
              <a:rPr lang="en-US" altLang="zh-CN" dirty="0" smtClean="0">
                <a:latin typeface="Times" charset="0"/>
                <a:ea typeface="Times" charset="0"/>
                <a:cs typeface="Times" charset="0"/>
              </a:rPr>
            </a:br>
            <a:r>
              <a:rPr lang="en-US" dirty="0" smtClean="0">
                <a:latin typeface="Times" charset="0"/>
                <a:ea typeface="Times" charset="0"/>
                <a:cs typeface="Times" charset="0"/>
                <a:hlinkClick r:id="rId3"/>
              </a:rPr>
              <a:t>https://developer.android.com/studio/profile/cpu-profiler</a:t>
            </a:r>
            <a:r>
              <a:rPr lang="en-US" dirty="0" smtClean="0">
                <a:latin typeface="Times" charset="0"/>
                <a:ea typeface="Times" charset="0"/>
                <a:cs typeface="Times" charset="0"/>
              </a:rPr>
              <a:t/>
            </a:r>
            <a:br>
              <a:rPr lang="en-US" dirty="0" smtClean="0">
                <a:latin typeface="Times" charset="0"/>
                <a:ea typeface="Times" charset="0"/>
                <a:cs typeface="Times" charset="0"/>
              </a:rPr>
            </a:br>
            <a:endParaRPr lang="en-US" altLang="zh-CN" dirty="0" smtClean="0">
              <a:latin typeface="Times" charset="0"/>
              <a:ea typeface="Times" charset="0"/>
              <a:cs typeface="Times" charset="0"/>
            </a:endParaRPr>
          </a:p>
          <a:p>
            <a:pPr marL="285750" indent="-285750">
              <a:buFont typeface="Arial" charset="0"/>
              <a:buChar char="•"/>
            </a:pPr>
            <a:r>
              <a:rPr lang="en-US" altLang="zh-CN" sz="2200" dirty="0" smtClean="0">
                <a:latin typeface="Times" charset="0"/>
                <a:ea typeface="Times" charset="0"/>
                <a:cs typeface="Times" charset="0"/>
              </a:rPr>
              <a:t>Memory</a:t>
            </a:r>
            <a:r>
              <a:rPr lang="en-US" altLang="zh-CN" dirty="0" smtClean="0">
                <a:latin typeface="Times" charset="0"/>
                <a:ea typeface="Times" charset="0"/>
                <a:cs typeface="Times" charset="0"/>
              </a:rPr>
              <a:t/>
            </a:r>
            <a:br>
              <a:rPr lang="en-US" altLang="zh-CN" dirty="0" smtClean="0">
                <a:latin typeface="Times" charset="0"/>
                <a:ea typeface="Times" charset="0"/>
                <a:cs typeface="Times" charset="0"/>
              </a:rPr>
            </a:br>
            <a:r>
              <a:rPr lang="en-US" dirty="0" smtClean="0">
                <a:latin typeface="Times" charset="0"/>
                <a:ea typeface="Times" charset="0"/>
                <a:cs typeface="Times" charset="0"/>
                <a:hlinkClick r:id="rId4"/>
              </a:rPr>
              <a:t>https://developer.android.com/studio/profile/memory-profiler</a:t>
            </a:r>
            <a:r>
              <a:rPr lang="en-US" dirty="0" smtClean="0">
                <a:latin typeface="Times" charset="0"/>
                <a:ea typeface="Times" charset="0"/>
                <a:cs typeface="Times" charset="0"/>
              </a:rPr>
              <a:t/>
            </a:r>
            <a:br>
              <a:rPr lang="en-US" dirty="0" smtClean="0">
                <a:latin typeface="Times" charset="0"/>
                <a:ea typeface="Times" charset="0"/>
                <a:cs typeface="Times" charset="0"/>
              </a:rPr>
            </a:br>
            <a:endParaRPr lang="en-US" altLang="zh-CN" dirty="0" smtClean="0">
              <a:latin typeface="Times" charset="0"/>
              <a:ea typeface="Times" charset="0"/>
              <a:cs typeface="Times" charset="0"/>
            </a:endParaRPr>
          </a:p>
          <a:p>
            <a:pPr marL="285750" indent="-285750">
              <a:buFont typeface="Arial" charset="0"/>
              <a:buChar char="•"/>
            </a:pPr>
            <a:r>
              <a:rPr lang="en-US" altLang="zh-CN" sz="2200" dirty="0" smtClean="0">
                <a:latin typeface="Times" charset="0"/>
                <a:ea typeface="Times" charset="0"/>
                <a:cs typeface="Times" charset="0"/>
              </a:rPr>
              <a:t>Network</a:t>
            </a:r>
            <a:r>
              <a:rPr lang="en-US" altLang="zh-CN" dirty="0" smtClean="0">
                <a:latin typeface="Times" charset="0"/>
                <a:ea typeface="Times" charset="0"/>
                <a:cs typeface="Times" charset="0"/>
              </a:rPr>
              <a:t/>
            </a:r>
            <a:br>
              <a:rPr lang="en-US" altLang="zh-CN" dirty="0" smtClean="0">
                <a:latin typeface="Times" charset="0"/>
                <a:ea typeface="Times" charset="0"/>
                <a:cs typeface="Times" charset="0"/>
              </a:rPr>
            </a:br>
            <a:r>
              <a:rPr lang="en-US" dirty="0" smtClean="0">
                <a:latin typeface="Times" charset="0"/>
                <a:ea typeface="Times" charset="0"/>
                <a:cs typeface="Times" charset="0"/>
                <a:hlinkClick r:id="rId5"/>
              </a:rPr>
              <a:t>https://developer.android.com/studio/profile/network-profiler</a:t>
            </a:r>
            <a:r>
              <a:rPr lang="en-US" dirty="0" smtClean="0">
                <a:latin typeface="Times" charset="0"/>
                <a:ea typeface="Times" charset="0"/>
                <a:cs typeface="Times" charset="0"/>
              </a:rPr>
              <a:t/>
            </a:r>
            <a:br>
              <a:rPr lang="en-US" dirty="0" smtClean="0">
                <a:latin typeface="Times" charset="0"/>
                <a:ea typeface="Times" charset="0"/>
                <a:cs typeface="Times" charset="0"/>
              </a:rPr>
            </a:br>
            <a:endParaRPr lang="en-US" altLang="zh-CN" dirty="0" smtClean="0">
              <a:latin typeface="Times" charset="0"/>
              <a:ea typeface="Times" charset="0"/>
              <a:cs typeface="Times" charset="0"/>
            </a:endParaRPr>
          </a:p>
          <a:p>
            <a:pPr marL="285750" indent="-285750">
              <a:buFont typeface="Arial" charset="0"/>
              <a:buChar char="•"/>
            </a:pPr>
            <a:r>
              <a:rPr lang="en-US" altLang="zh-CN" sz="2200" dirty="0" smtClean="0">
                <a:latin typeface="Times" charset="0"/>
                <a:ea typeface="Times" charset="0"/>
                <a:cs typeface="Times" charset="0"/>
              </a:rPr>
              <a:t>Energy</a:t>
            </a:r>
            <a:r>
              <a:rPr lang="en-US" altLang="zh-CN" dirty="0" smtClean="0">
                <a:latin typeface="Times" charset="0"/>
                <a:ea typeface="Times" charset="0"/>
                <a:cs typeface="Times" charset="0"/>
              </a:rPr>
              <a:t/>
            </a:r>
            <a:br>
              <a:rPr lang="en-US" altLang="zh-CN" dirty="0" smtClean="0">
                <a:latin typeface="Times" charset="0"/>
                <a:ea typeface="Times" charset="0"/>
                <a:cs typeface="Times" charset="0"/>
              </a:rPr>
            </a:br>
            <a:r>
              <a:rPr lang="en-US" dirty="0" smtClean="0">
                <a:latin typeface="Times" charset="0"/>
                <a:ea typeface="Times" charset="0"/>
                <a:cs typeface="Times" charset="0"/>
                <a:hlinkClick r:id="rId6"/>
              </a:rPr>
              <a:t>https://developer.android.com/studio/profile/energy-profiler</a:t>
            </a:r>
            <a:endParaRPr lang="en-US" dirty="0">
              <a:latin typeface="Times" charset="0"/>
              <a:ea typeface="Times" charset="0"/>
              <a:cs typeface="Times" charset="0"/>
            </a:endParaRPr>
          </a:p>
        </p:txBody>
      </p:sp>
    </p:spTree>
    <p:extLst>
      <p:ext uri="{BB962C8B-B14F-4D97-AF65-F5344CB8AC3E}">
        <p14:creationId xmlns:p14="http://schemas.microsoft.com/office/powerpoint/2010/main" val="10322596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5818" y="1494751"/>
            <a:ext cx="8492837" cy="3385542"/>
          </a:xfrm>
          <a:prstGeom prst="rect">
            <a:avLst/>
          </a:prstGeom>
          <a:noFill/>
          <a:effectLst>
            <a:reflection endPos="0" dir="5400000" sy="-100000" algn="bl" rotWithShape="0"/>
          </a:effectLst>
        </p:spPr>
        <p:txBody>
          <a:bodyPr wrap="square" rtlCol="0">
            <a:spAutoFit/>
          </a:bodyPr>
          <a:lstStyle/>
          <a:p>
            <a:pPr marL="285750" indent="-285750">
              <a:buFont typeface="Arial" charset="0"/>
              <a:buChar char="•"/>
            </a:pPr>
            <a:r>
              <a:rPr lang="en-US" altLang="zh-CN" sz="2200" dirty="0" smtClean="0">
                <a:solidFill>
                  <a:schemeClr val="tx1">
                    <a:alpha val="20000"/>
                  </a:schemeClr>
                </a:solidFill>
                <a:latin typeface="Times" charset="0"/>
                <a:ea typeface="Times" charset="0"/>
                <a:cs typeface="Times" charset="0"/>
              </a:rPr>
              <a:t>CPU</a:t>
            </a:r>
            <a:r>
              <a:rPr lang="zh-CN" altLang="en-US" sz="2200" dirty="0" smtClean="0">
                <a:solidFill>
                  <a:schemeClr val="tx1">
                    <a:alpha val="20000"/>
                  </a:schemeClr>
                </a:solidFill>
                <a:latin typeface="Times" charset="0"/>
                <a:ea typeface="Times" charset="0"/>
                <a:cs typeface="Times" charset="0"/>
              </a:rPr>
              <a:t> </a:t>
            </a:r>
            <a:r>
              <a:rPr lang="en-US" altLang="zh-CN" dirty="0">
                <a:solidFill>
                  <a:schemeClr val="tx1">
                    <a:alpha val="20000"/>
                  </a:schemeClr>
                </a:solidFill>
                <a:latin typeface="Times" charset="0"/>
                <a:ea typeface="Times" charset="0"/>
                <a:cs typeface="Times" charset="0"/>
              </a:rPr>
              <a:t/>
            </a:r>
            <a:br>
              <a:rPr lang="en-US" altLang="zh-CN" dirty="0">
                <a:solidFill>
                  <a:schemeClr val="tx1">
                    <a:alpha val="20000"/>
                  </a:schemeClr>
                </a:solidFill>
                <a:latin typeface="Times" charset="0"/>
                <a:ea typeface="Times" charset="0"/>
                <a:cs typeface="Times" charset="0"/>
              </a:rPr>
            </a:br>
            <a:r>
              <a:rPr lang="en-US" dirty="0" smtClean="0">
                <a:latin typeface="Times" charset="0"/>
                <a:ea typeface="Times" charset="0"/>
                <a:cs typeface="Times" charset="0"/>
              </a:rPr>
              <a:t/>
            </a:r>
            <a:br>
              <a:rPr lang="en-US" dirty="0" smtClean="0">
                <a:latin typeface="Times" charset="0"/>
                <a:ea typeface="Times" charset="0"/>
                <a:cs typeface="Times" charset="0"/>
              </a:rPr>
            </a:br>
            <a:endParaRPr lang="en-US" altLang="zh-CN" dirty="0" smtClean="0">
              <a:latin typeface="Times" charset="0"/>
              <a:ea typeface="Times" charset="0"/>
              <a:cs typeface="Times" charset="0"/>
            </a:endParaRPr>
          </a:p>
          <a:p>
            <a:pPr marL="285750" indent="-285750">
              <a:buFont typeface="Arial" charset="0"/>
              <a:buChar char="•"/>
            </a:pPr>
            <a:r>
              <a:rPr lang="en-US" altLang="zh-CN" sz="2200" dirty="0" smtClean="0">
                <a:latin typeface="Times" charset="0"/>
                <a:ea typeface="Times" charset="0"/>
                <a:cs typeface="Times" charset="0"/>
              </a:rPr>
              <a:t>Memory</a:t>
            </a:r>
            <a:r>
              <a:rPr lang="en-US" altLang="zh-CN" dirty="0" smtClean="0">
                <a:latin typeface="Times" charset="0"/>
                <a:ea typeface="Times" charset="0"/>
                <a:cs typeface="Times" charset="0"/>
              </a:rPr>
              <a:t/>
            </a:r>
            <a:br>
              <a:rPr lang="en-US" altLang="zh-CN" dirty="0" smtClean="0">
                <a:latin typeface="Times" charset="0"/>
                <a:ea typeface="Times" charset="0"/>
                <a:cs typeface="Times" charset="0"/>
              </a:rPr>
            </a:br>
            <a:r>
              <a:rPr lang="en-US" dirty="0" smtClean="0">
                <a:latin typeface="Times" charset="0"/>
                <a:ea typeface="Times" charset="0"/>
                <a:cs typeface="Times" charset="0"/>
                <a:hlinkClick r:id="rId3"/>
              </a:rPr>
              <a:t>https://developer.android.com/studio/profile/memory-profiler</a:t>
            </a:r>
            <a:r>
              <a:rPr lang="en-US" dirty="0" smtClean="0">
                <a:latin typeface="Times" charset="0"/>
                <a:ea typeface="Times" charset="0"/>
                <a:cs typeface="Times" charset="0"/>
              </a:rPr>
              <a:t/>
            </a:r>
            <a:br>
              <a:rPr lang="en-US" dirty="0" smtClean="0">
                <a:latin typeface="Times" charset="0"/>
                <a:ea typeface="Times" charset="0"/>
                <a:cs typeface="Times" charset="0"/>
              </a:rPr>
            </a:br>
            <a:endParaRPr lang="en-US" altLang="zh-CN" dirty="0" smtClean="0">
              <a:latin typeface="Times" charset="0"/>
              <a:ea typeface="Times" charset="0"/>
              <a:cs typeface="Times" charset="0"/>
            </a:endParaRPr>
          </a:p>
          <a:p>
            <a:pPr marL="285750" indent="-285750">
              <a:buFont typeface="Arial" charset="0"/>
              <a:buChar char="•"/>
            </a:pPr>
            <a:r>
              <a:rPr lang="en-US" altLang="zh-CN" sz="2200" dirty="0" smtClean="0">
                <a:solidFill>
                  <a:schemeClr val="tx1">
                    <a:alpha val="20000"/>
                  </a:schemeClr>
                </a:solidFill>
                <a:latin typeface="Times" charset="0"/>
                <a:ea typeface="Times" charset="0"/>
                <a:cs typeface="Times" charset="0"/>
              </a:rPr>
              <a:t>Network</a:t>
            </a:r>
            <a:r>
              <a:rPr lang="en-US" altLang="zh-CN" dirty="0" smtClean="0">
                <a:solidFill>
                  <a:schemeClr val="tx1">
                    <a:alpha val="20000"/>
                  </a:schemeClr>
                </a:solidFill>
                <a:latin typeface="Times" charset="0"/>
                <a:ea typeface="Times" charset="0"/>
                <a:cs typeface="Times" charset="0"/>
              </a:rPr>
              <a:t/>
            </a:r>
            <a:br>
              <a:rPr lang="en-US" altLang="zh-CN" dirty="0" smtClean="0">
                <a:solidFill>
                  <a:schemeClr val="tx1">
                    <a:alpha val="20000"/>
                  </a:schemeClr>
                </a:solidFill>
                <a:latin typeface="Times" charset="0"/>
                <a:ea typeface="Times" charset="0"/>
                <a:cs typeface="Times" charset="0"/>
              </a:rPr>
            </a:br>
            <a:r>
              <a:rPr lang="en-US" dirty="0" smtClean="0">
                <a:solidFill>
                  <a:schemeClr val="tx1">
                    <a:alpha val="20000"/>
                  </a:schemeClr>
                </a:solidFill>
                <a:latin typeface="Times" charset="0"/>
                <a:ea typeface="Times" charset="0"/>
                <a:cs typeface="Times" charset="0"/>
              </a:rPr>
              <a:t/>
            </a:r>
            <a:br>
              <a:rPr lang="en-US" dirty="0" smtClean="0">
                <a:solidFill>
                  <a:schemeClr val="tx1">
                    <a:alpha val="20000"/>
                  </a:schemeClr>
                </a:solidFill>
                <a:latin typeface="Times" charset="0"/>
                <a:ea typeface="Times" charset="0"/>
                <a:cs typeface="Times" charset="0"/>
              </a:rPr>
            </a:br>
            <a:endParaRPr lang="en-US" altLang="zh-CN" dirty="0" smtClean="0">
              <a:solidFill>
                <a:schemeClr val="tx1">
                  <a:alpha val="20000"/>
                </a:schemeClr>
              </a:solidFill>
              <a:latin typeface="Times" charset="0"/>
              <a:ea typeface="Times" charset="0"/>
              <a:cs typeface="Times" charset="0"/>
            </a:endParaRPr>
          </a:p>
          <a:p>
            <a:pPr marL="285750" indent="-285750">
              <a:buFont typeface="Arial" charset="0"/>
              <a:buChar char="•"/>
            </a:pPr>
            <a:r>
              <a:rPr lang="en-US" altLang="zh-CN" sz="2200" dirty="0" smtClean="0">
                <a:solidFill>
                  <a:schemeClr val="tx1">
                    <a:alpha val="20000"/>
                  </a:schemeClr>
                </a:solidFill>
                <a:latin typeface="Times" charset="0"/>
                <a:ea typeface="Times" charset="0"/>
                <a:cs typeface="Times" charset="0"/>
              </a:rPr>
              <a:t>Energy</a:t>
            </a:r>
            <a:r>
              <a:rPr lang="en-US" altLang="zh-CN" dirty="0" smtClean="0">
                <a:latin typeface="Times" charset="0"/>
                <a:ea typeface="Times" charset="0"/>
                <a:cs typeface="Times" charset="0"/>
              </a:rPr>
              <a:t/>
            </a:r>
            <a:br>
              <a:rPr lang="en-US" altLang="zh-CN" dirty="0" smtClean="0">
                <a:latin typeface="Times" charset="0"/>
                <a:ea typeface="Times" charset="0"/>
                <a:cs typeface="Times" charset="0"/>
              </a:rPr>
            </a:br>
            <a:endParaRPr lang="en-US" dirty="0">
              <a:latin typeface="Times" charset="0"/>
              <a:ea typeface="Times" charset="0"/>
              <a:cs typeface="Times" charset="0"/>
            </a:endParaRPr>
          </a:p>
        </p:txBody>
      </p:sp>
    </p:spTree>
    <p:extLst>
      <p:ext uri="{BB962C8B-B14F-4D97-AF65-F5344CB8AC3E}">
        <p14:creationId xmlns:p14="http://schemas.microsoft.com/office/powerpoint/2010/main" val="183327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6266"/>
            <a:ext cx="8596668" cy="1320800"/>
          </a:xfrm>
        </p:spPr>
        <p:txBody>
          <a:bodyPr/>
          <a:lstStyle/>
          <a:p>
            <a:r>
              <a:rPr lang="en-US" altLang="zh-CN" dirty="0" smtClean="0">
                <a:latin typeface="Times" charset="0"/>
                <a:ea typeface="Times" charset="0"/>
                <a:cs typeface="Times" charset="0"/>
              </a:rPr>
              <a:t>Memory</a:t>
            </a:r>
            <a:br>
              <a:rPr lang="en-US" altLang="zh-CN" dirty="0" smtClean="0">
                <a:latin typeface="Times" charset="0"/>
                <a:ea typeface="Times" charset="0"/>
                <a:cs typeface="Times" charset="0"/>
              </a:rPr>
            </a:br>
            <a:r>
              <a:rPr lang="en-US" altLang="zh-CN" dirty="0" smtClean="0">
                <a:latin typeface="Times" charset="0"/>
                <a:ea typeface="Times" charset="0"/>
                <a:cs typeface="Times" charset="0"/>
              </a:rPr>
              <a:t>	</a:t>
            </a:r>
            <a:r>
              <a:rPr lang="en-US" altLang="zh-CN" sz="2000" dirty="0" smtClean="0">
                <a:latin typeface="Times" charset="0"/>
                <a:ea typeface="Times" charset="0"/>
                <a:cs typeface="Times" charset="0"/>
              </a:rPr>
              <a:t>---</a:t>
            </a:r>
            <a:r>
              <a:rPr lang="zh-CN" altLang="en-US" sz="2000" dirty="0" smtClean="0">
                <a:latin typeface="Times" charset="0"/>
                <a:ea typeface="Times" charset="0"/>
                <a:cs typeface="Times" charset="0"/>
              </a:rPr>
              <a:t> </a:t>
            </a:r>
            <a:r>
              <a:rPr lang="en-US" altLang="zh-CN" sz="2000" dirty="0" smtClean="0">
                <a:latin typeface="Times" charset="0"/>
                <a:ea typeface="Times" charset="0"/>
                <a:cs typeface="Times" charset="0"/>
              </a:rPr>
              <a:t>Tool</a:t>
            </a:r>
            <a:r>
              <a:rPr lang="zh-CN" altLang="en-US" sz="2000" dirty="0" smtClean="0">
                <a:latin typeface="Times" charset="0"/>
                <a:ea typeface="Times" charset="0"/>
                <a:cs typeface="Times" charset="0"/>
              </a:rPr>
              <a:t> </a:t>
            </a:r>
            <a:r>
              <a:rPr lang="en-US" altLang="zh-CN" sz="2000" dirty="0" smtClean="0">
                <a:latin typeface="Times" charset="0"/>
                <a:ea typeface="Times" charset="0"/>
                <a:cs typeface="Times" charset="0"/>
              </a:rPr>
              <a:t>Window</a:t>
            </a:r>
            <a:endParaRPr lang="en-US" sz="2000" dirty="0"/>
          </a:p>
        </p:txBody>
      </p:sp>
      <p:pic>
        <p:nvPicPr>
          <p:cNvPr id="4" name="Content Placeholder 3"/>
          <p:cNvPicPr>
            <a:picLocks noGrp="1" noChangeAspect="1"/>
          </p:cNvPicPr>
          <p:nvPr>
            <p:ph idx="1"/>
          </p:nvPr>
        </p:nvPicPr>
        <p:blipFill>
          <a:blip r:embed="rId2"/>
          <a:stretch>
            <a:fillRect/>
          </a:stretch>
        </p:blipFill>
        <p:spPr>
          <a:xfrm>
            <a:off x="8526088" y="0"/>
            <a:ext cx="3665912" cy="4114800"/>
          </a:xfrm>
          <a:prstGeom prst="rect">
            <a:avLst/>
          </a:prstGeom>
        </p:spPr>
      </p:pic>
      <p:pic>
        <p:nvPicPr>
          <p:cNvPr id="5" name="Picture 4"/>
          <p:cNvPicPr>
            <a:picLocks noChangeAspect="1"/>
          </p:cNvPicPr>
          <p:nvPr/>
        </p:nvPicPr>
        <p:blipFill>
          <a:blip r:embed="rId3"/>
          <a:stretch>
            <a:fillRect/>
          </a:stretch>
        </p:blipFill>
        <p:spPr>
          <a:xfrm>
            <a:off x="5486400" y="3857841"/>
            <a:ext cx="6705600" cy="3000159"/>
          </a:xfrm>
          <a:prstGeom prst="rect">
            <a:avLst/>
          </a:prstGeom>
        </p:spPr>
      </p:pic>
      <p:sp>
        <p:nvSpPr>
          <p:cNvPr id="6" name="TextBox 5"/>
          <p:cNvSpPr txBox="1"/>
          <p:nvPr/>
        </p:nvSpPr>
        <p:spPr>
          <a:xfrm>
            <a:off x="292609" y="1507066"/>
            <a:ext cx="7918704" cy="1477328"/>
          </a:xfrm>
          <a:prstGeom prst="rect">
            <a:avLst/>
          </a:prstGeom>
          <a:noFill/>
        </p:spPr>
        <p:txBody>
          <a:bodyPr wrap="square" rtlCol="0">
            <a:spAutoFit/>
          </a:bodyPr>
          <a:lstStyle/>
          <a:p>
            <a:r>
              <a:rPr lang="en-US" altLang="zh-CN" dirty="0" smtClean="0"/>
              <a:t>Android</a:t>
            </a:r>
            <a:r>
              <a:rPr lang="zh-CN" altLang="en-US" dirty="0" smtClean="0"/>
              <a:t> </a:t>
            </a:r>
            <a:r>
              <a:rPr lang="en-US" altLang="zh-CN" dirty="0" smtClean="0"/>
              <a:t>&lt;=</a:t>
            </a:r>
            <a:r>
              <a:rPr lang="zh-CN" altLang="en-US" dirty="0" smtClean="0"/>
              <a:t> </a:t>
            </a:r>
            <a:r>
              <a:rPr lang="en-US" altLang="zh-CN" dirty="0" smtClean="0"/>
              <a:t>7.1</a:t>
            </a:r>
            <a:r>
              <a:rPr lang="zh-CN" altLang="en-US" dirty="0" smtClean="0"/>
              <a:t> </a:t>
            </a:r>
            <a:r>
              <a:rPr lang="en-US" altLang="zh-CN" dirty="0" smtClean="0"/>
              <a:t>(API</a:t>
            </a:r>
            <a:r>
              <a:rPr lang="zh-CN" altLang="en-US" dirty="0" smtClean="0"/>
              <a:t> </a:t>
            </a:r>
            <a:r>
              <a:rPr lang="en-US" altLang="zh-CN" dirty="0" smtClean="0"/>
              <a:t>25):</a:t>
            </a:r>
            <a:r>
              <a:rPr lang="zh-CN" altLang="en-US" dirty="0" smtClean="0"/>
              <a:t> </a:t>
            </a:r>
            <a:r>
              <a:rPr lang="en-US" altLang="zh-CN" dirty="0" smtClean="0"/>
              <a:t/>
            </a:r>
            <a:br>
              <a:rPr lang="en-US" altLang="zh-CN" dirty="0" smtClean="0"/>
            </a:br>
            <a:r>
              <a:rPr lang="en-US" altLang="zh-CN" dirty="0" smtClean="0"/>
              <a:t/>
            </a:r>
            <a:br>
              <a:rPr lang="en-US" altLang="zh-CN" dirty="0" smtClean="0"/>
            </a:br>
            <a:r>
              <a:rPr lang="en-US" altLang="zh-CN" dirty="0" smtClean="0"/>
              <a:t>Have</a:t>
            </a:r>
            <a:r>
              <a:rPr lang="zh-CN" altLang="en-US" dirty="0" smtClean="0"/>
              <a:t> </a:t>
            </a:r>
            <a:r>
              <a:rPr lang="en-US" dirty="0"/>
              <a:t>A button to </a:t>
            </a:r>
            <a:r>
              <a:rPr lang="en-US" dirty="0">
                <a:hlinkClick r:id="rId4"/>
              </a:rPr>
              <a:t>record memory </a:t>
            </a:r>
            <a:r>
              <a:rPr lang="en-US" dirty="0" smtClean="0">
                <a:hlinkClick r:id="rId4"/>
              </a:rPr>
              <a:t>allocations</a:t>
            </a:r>
            <a:r>
              <a:rPr lang="zh-CN" altLang="en-US" dirty="0" smtClean="0"/>
              <a:t> </a:t>
            </a:r>
            <a:r>
              <a:rPr lang="en-US" altLang="zh-CN" dirty="0" smtClean="0"/>
              <a:t>and</a:t>
            </a:r>
            <a:r>
              <a:rPr lang="zh-CN" altLang="en-US" dirty="0" smtClean="0"/>
              <a:t> </a:t>
            </a:r>
            <a:r>
              <a:rPr lang="en-US" altLang="zh-CN" dirty="0" smtClean="0"/>
              <a:t>the</a:t>
            </a:r>
            <a:r>
              <a:rPr lang="zh-CN" altLang="en-US" dirty="0" smtClean="0"/>
              <a:t> </a:t>
            </a:r>
            <a:r>
              <a:rPr lang="en-US" dirty="0" smtClean="0"/>
              <a:t>allocation </a:t>
            </a:r>
            <a:r>
              <a:rPr lang="en-US" dirty="0"/>
              <a:t>count starts only at the time the Memory Profiler connected to your running </a:t>
            </a:r>
            <a:r>
              <a:rPr lang="en-US" dirty="0" smtClean="0"/>
              <a:t>app</a:t>
            </a:r>
            <a:r>
              <a:rPr lang="en-US" altLang="zh-CN" dirty="0" smtClean="0"/>
              <a:t>.</a:t>
            </a:r>
            <a:r>
              <a:rPr lang="en-US" dirty="0"/>
              <a:t> So any objects allocated before you start profiling are not accounted for</a:t>
            </a:r>
            <a:r>
              <a:rPr lang="zh-CN" altLang="en-US" dirty="0" smtClean="0"/>
              <a:t> </a:t>
            </a:r>
            <a:endParaRPr lang="en-US" dirty="0"/>
          </a:p>
        </p:txBody>
      </p:sp>
      <p:sp>
        <p:nvSpPr>
          <p:cNvPr id="7" name="TextBox 6"/>
          <p:cNvSpPr txBox="1"/>
          <p:nvPr/>
        </p:nvSpPr>
        <p:spPr>
          <a:xfrm>
            <a:off x="292609" y="3237637"/>
            <a:ext cx="5029199" cy="1754326"/>
          </a:xfrm>
          <a:prstGeom prst="rect">
            <a:avLst/>
          </a:prstGeom>
          <a:noFill/>
        </p:spPr>
        <p:txBody>
          <a:bodyPr wrap="square" rtlCol="0">
            <a:spAutoFit/>
          </a:bodyPr>
          <a:lstStyle/>
          <a:p>
            <a:r>
              <a:rPr lang="en-US" altLang="zh-CN" dirty="0" smtClean="0"/>
              <a:t>Android</a:t>
            </a:r>
            <a:r>
              <a:rPr lang="zh-CN" altLang="en-US" dirty="0" smtClean="0"/>
              <a:t> </a:t>
            </a:r>
            <a:r>
              <a:rPr lang="en-US" altLang="zh-CN" dirty="0" smtClean="0"/>
              <a:t>&gt;=</a:t>
            </a:r>
            <a:r>
              <a:rPr lang="zh-CN" altLang="en-US" dirty="0" smtClean="0"/>
              <a:t> </a:t>
            </a:r>
            <a:r>
              <a:rPr lang="en-US" altLang="zh-CN" dirty="0" smtClean="0"/>
              <a:t>8.0</a:t>
            </a:r>
            <a:r>
              <a:rPr lang="zh-CN" altLang="en-US" dirty="0" smtClean="0"/>
              <a:t> </a:t>
            </a:r>
            <a:r>
              <a:rPr lang="en-US" altLang="zh-CN" dirty="0" smtClean="0"/>
              <a:t>(API</a:t>
            </a:r>
            <a:r>
              <a:rPr lang="zh-CN" altLang="en-US" dirty="0" smtClean="0"/>
              <a:t> </a:t>
            </a:r>
            <a:r>
              <a:rPr lang="en-US" altLang="zh-CN" dirty="0" smtClean="0"/>
              <a:t>26):</a:t>
            </a:r>
            <a:r>
              <a:rPr lang="zh-CN" altLang="en-US" dirty="0" smtClean="0"/>
              <a:t> </a:t>
            </a:r>
            <a:r>
              <a:rPr lang="en-US" altLang="zh-CN" dirty="0" smtClean="0"/>
              <a:t/>
            </a:r>
            <a:br>
              <a:rPr lang="en-US" altLang="zh-CN" dirty="0" smtClean="0"/>
            </a:br>
            <a:r>
              <a:rPr lang="en-US" altLang="zh-CN" dirty="0" smtClean="0"/>
              <a:t/>
            </a:r>
            <a:br>
              <a:rPr lang="en-US" altLang="zh-CN" dirty="0" smtClean="0"/>
            </a:br>
            <a:r>
              <a:rPr lang="en-US" altLang="zh-CN" dirty="0" smtClean="0"/>
              <a:t>Automatically</a:t>
            </a:r>
            <a:r>
              <a:rPr lang="en-US" dirty="0"/>
              <a:t> </a:t>
            </a:r>
            <a:r>
              <a:rPr lang="en-US" dirty="0">
                <a:hlinkClick r:id="rId4"/>
              </a:rPr>
              <a:t>record memory </a:t>
            </a:r>
            <a:r>
              <a:rPr lang="en-US" dirty="0" smtClean="0">
                <a:hlinkClick r:id="rId4"/>
              </a:rPr>
              <a:t>allocations</a:t>
            </a:r>
            <a:r>
              <a:rPr lang="zh-CN" altLang="en-US" dirty="0"/>
              <a:t> </a:t>
            </a:r>
            <a:r>
              <a:rPr lang="en-US" altLang="zh-CN" dirty="0" smtClean="0"/>
              <a:t>and</a:t>
            </a:r>
            <a:r>
              <a:rPr lang="zh-CN" altLang="en-US" dirty="0" smtClean="0"/>
              <a:t> </a:t>
            </a:r>
            <a:r>
              <a:rPr lang="en-US" altLang="zh-CN" dirty="0" smtClean="0"/>
              <a:t>the</a:t>
            </a:r>
            <a:r>
              <a:rPr lang="zh-CN" altLang="en-US" dirty="0" smtClean="0"/>
              <a:t> </a:t>
            </a:r>
            <a:r>
              <a:rPr lang="en-US" altLang="zh-CN" dirty="0" smtClean="0"/>
              <a:t>number</a:t>
            </a:r>
            <a:r>
              <a:rPr lang="zh-CN" altLang="en-US" dirty="0" smtClean="0"/>
              <a:t> </a:t>
            </a:r>
            <a:r>
              <a:rPr lang="en-US" altLang="zh-CN" dirty="0" smtClean="0"/>
              <a:t>of</a:t>
            </a:r>
            <a:r>
              <a:rPr lang="zh-CN" altLang="en-US" dirty="0" smtClean="0"/>
              <a:t> </a:t>
            </a:r>
            <a:r>
              <a:rPr lang="en-US" altLang="zh-CN" dirty="0" smtClean="0"/>
              <a:t>allocation</a:t>
            </a:r>
            <a:r>
              <a:rPr lang="zh-CN" altLang="en-US" dirty="0" smtClean="0"/>
              <a:t> </a:t>
            </a:r>
            <a:r>
              <a:rPr lang="en-US" dirty="0" smtClean="0"/>
              <a:t>always </a:t>
            </a:r>
            <a:r>
              <a:rPr lang="en-US" dirty="0"/>
              <a:t>represents the total number of Java objects outstanding in your app on Android 8.0 and higher.</a:t>
            </a:r>
            <a:r>
              <a:rPr lang="zh-CN" altLang="en-US" dirty="0" smtClean="0"/>
              <a:t> </a:t>
            </a:r>
            <a:endParaRPr lang="en-US" dirty="0"/>
          </a:p>
        </p:txBody>
      </p:sp>
    </p:spTree>
    <p:extLst>
      <p:ext uri="{BB962C8B-B14F-4D97-AF65-F5344CB8AC3E}">
        <p14:creationId xmlns:p14="http://schemas.microsoft.com/office/powerpoint/2010/main" val="14319684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3559" y="778932"/>
            <a:ext cx="7075374" cy="2963333"/>
          </a:xfrm>
          <a:prstGeom prst="rect">
            <a:avLst/>
          </a:prstGeom>
        </p:spPr>
      </p:pic>
      <p:sp>
        <p:nvSpPr>
          <p:cNvPr id="11" name="TextBox 10"/>
          <p:cNvSpPr txBox="1"/>
          <p:nvPr/>
        </p:nvSpPr>
        <p:spPr>
          <a:xfrm>
            <a:off x="273692" y="1179604"/>
            <a:ext cx="4859867" cy="2554545"/>
          </a:xfrm>
          <a:prstGeom prst="rect">
            <a:avLst/>
          </a:prstGeom>
          <a:noFill/>
        </p:spPr>
        <p:txBody>
          <a:bodyPr wrap="square" rtlCol="0">
            <a:spAutoFit/>
          </a:bodyPr>
          <a:lstStyle/>
          <a:p>
            <a:pPr marL="342900" indent="-342900">
              <a:buFont typeface="+mj-lt"/>
              <a:buAutoNum type="arabicPeriod"/>
            </a:pPr>
            <a:r>
              <a:rPr lang="en-US" sz="2000" dirty="0">
                <a:latin typeface="Times" charset="0"/>
                <a:ea typeface="Times" charset="0"/>
                <a:cs typeface="Times" charset="0"/>
              </a:rPr>
              <a:t>A button to force a garbage collection event.</a:t>
            </a:r>
          </a:p>
          <a:p>
            <a:pPr marL="342900" indent="-342900">
              <a:buFont typeface="+mj-lt"/>
              <a:buAutoNum type="arabicPeriod"/>
            </a:pPr>
            <a:r>
              <a:rPr lang="en-US" sz="2000" dirty="0">
                <a:latin typeface="Times" charset="0"/>
                <a:ea typeface="Times" charset="0"/>
                <a:cs typeface="Times" charset="0"/>
              </a:rPr>
              <a:t>A button to </a:t>
            </a:r>
            <a:r>
              <a:rPr lang="en-US" sz="2000" dirty="0">
                <a:latin typeface="Times" charset="0"/>
                <a:ea typeface="Times" charset="0"/>
                <a:cs typeface="Times" charset="0"/>
                <a:hlinkClick r:id="rId3"/>
              </a:rPr>
              <a:t>capture a heap </a:t>
            </a:r>
            <a:r>
              <a:rPr lang="en-US" sz="2000" dirty="0" smtClean="0">
                <a:latin typeface="Times" charset="0"/>
                <a:ea typeface="Times" charset="0"/>
                <a:cs typeface="Times" charset="0"/>
                <a:hlinkClick r:id="rId3"/>
              </a:rPr>
              <a:t>dump</a:t>
            </a:r>
            <a:r>
              <a:rPr lang="en-US" sz="2000" dirty="0" smtClean="0">
                <a:latin typeface="Times" charset="0"/>
                <a:ea typeface="Times" charset="0"/>
                <a:cs typeface="Times" charset="0"/>
              </a:rPr>
              <a:t>.</a:t>
            </a:r>
          </a:p>
          <a:p>
            <a:pPr marL="342900" indent="-342900">
              <a:buFont typeface="+mj-lt"/>
              <a:buAutoNum type="arabicPeriod"/>
            </a:pPr>
            <a:r>
              <a:rPr lang="en-US" sz="2000" dirty="0" smtClean="0">
                <a:latin typeface="Times" charset="0"/>
                <a:ea typeface="Times" charset="0"/>
                <a:cs typeface="Times" charset="0"/>
              </a:rPr>
              <a:t>A dropdown menu to specify how frequently the profiler captures memory allocations. Selecting the appropriate option may help you </a:t>
            </a:r>
            <a:r>
              <a:rPr lang="en-US" sz="2000" dirty="0" smtClean="0">
                <a:latin typeface="Times" charset="0"/>
                <a:ea typeface="Times" charset="0"/>
                <a:cs typeface="Times" charset="0"/>
                <a:hlinkClick r:id="rId4"/>
              </a:rPr>
              <a:t>improve app performance while profiling</a:t>
            </a:r>
            <a:r>
              <a:rPr lang="en-US" sz="2000" dirty="0" smtClean="0">
                <a:latin typeface="Times" charset="0"/>
                <a:ea typeface="Times" charset="0"/>
                <a:cs typeface="Times" charset="0"/>
              </a:rPr>
              <a:t>.</a:t>
            </a:r>
          </a:p>
        </p:txBody>
      </p:sp>
      <p:sp>
        <p:nvSpPr>
          <p:cNvPr id="12" name="TextBox 11"/>
          <p:cNvSpPr txBox="1"/>
          <p:nvPr/>
        </p:nvSpPr>
        <p:spPr>
          <a:xfrm>
            <a:off x="273692" y="4041926"/>
            <a:ext cx="11918308" cy="2554545"/>
          </a:xfrm>
          <a:prstGeom prst="rect">
            <a:avLst/>
          </a:prstGeom>
          <a:noFill/>
        </p:spPr>
        <p:txBody>
          <a:bodyPr wrap="square" rtlCol="0">
            <a:spAutoFit/>
          </a:bodyPr>
          <a:lstStyle/>
          <a:p>
            <a:pPr marL="342900" indent="-342900">
              <a:buFont typeface="+mj-lt"/>
              <a:buAutoNum type="arabicPeriod" startAt="4"/>
            </a:pPr>
            <a:r>
              <a:rPr lang="en-US" sz="2000" dirty="0" smtClean="0">
                <a:latin typeface="Times" charset="0"/>
                <a:ea typeface="Times" charset="0"/>
                <a:cs typeface="Times" charset="0"/>
              </a:rPr>
              <a:t>Buttons to zoom in/out of the timeline.</a:t>
            </a:r>
          </a:p>
          <a:p>
            <a:pPr marL="342900" indent="-342900">
              <a:buFont typeface="+mj-lt"/>
              <a:buAutoNum type="arabicPeriod" startAt="4"/>
            </a:pPr>
            <a:r>
              <a:rPr lang="en-US" sz="2000" dirty="0" smtClean="0">
                <a:latin typeface="Times" charset="0"/>
                <a:ea typeface="Times" charset="0"/>
                <a:cs typeface="Times" charset="0"/>
              </a:rPr>
              <a:t>A button to jump forward to the live memory data.</a:t>
            </a:r>
          </a:p>
          <a:p>
            <a:pPr marL="342900" indent="-342900">
              <a:buFont typeface="+mj-lt"/>
              <a:buAutoNum type="arabicPeriod" startAt="4"/>
            </a:pPr>
            <a:r>
              <a:rPr lang="en-US" sz="2000" dirty="0" smtClean="0">
                <a:latin typeface="Times" charset="0"/>
                <a:ea typeface="Times" charset="0"/>
                <a:cs typeface="Times" charset="0"/>
              </a:rPr>
              <a:t>The event timeline, which shows the activity states, user input events, and screen rotation events.</a:t>
            </a:r>
          </a:p>
          <a:p>
            <a:pPr marL="342900" indent="-342900">
              <a:buFont typeface="+mj-lt"/>
              <a:buAutoNum type="arabicPeriod" startAt="4"/>
            </a:pPr>
            <a:r>
              <a:rPr lang="en-US" sz="2000" dirty="0" smtClean="0">
                <a:latin typeface="Times" charset="0"/>
                <a:ea typeface="Times" charset="0"/>
                <a:cs typeface="Times" charset="0"/>
              </a:rPr>
              <a:t>The memory use timeline, which includes the following:</a:t>
            </a:r>
          </a:p>
          <a:p>
            <a:pPr marL="742950" lvl="1" indent="-285750">
              <a:buFont typeface="Arial" charset="0"/>
              <a:buChar char="•"/>
            </a:pPr>
            <a:r>
              <a:rPr lang="en-US" sz="2000" dirty="0">
                <a:solidFill>
                  <a:schemeClr val="tx1">
                    <a:lumMod val="65000"/>
                    <a:lumOff val="35000"/>
                  </a:schemeClr>
                </a:solidFill>
                <a:latin typeface="Times" charset="0"/>
                <a:ea typeface="Times" charset="0"/>
                <a:cs typeface="Times" charset="0"/>
              </a:rPr>
              <a:t>A stacked graph of how much memory is being used by each memory category, as indicated by the y-axis on the left and the color key at the top.</a:t>
            </a:r>
          </a:p>
          <a:p>
            <a:pPr marL="742950" lvl="1" indent="-285750">
              <a:buFont typeface="Arial" charset="0"/>
              <a:buChar char="•"/>
            </a:pPr>
            <a:r>
              <a:rPr lang="en-US" sz="2000" dirty="0">
                <a:solidFill>
                  <a:schemeClr val="tx1">
                    <a:lumMod val="65000"/>
                    <a:lumOff val="35000"/>
                  </a:schemeClr>
                </a:solidFill>
                <a:latin typeface="Times" charset="0"/>
                <a:ea typeface="Times" charset="0"/>
                <a:cs typeface="Times" charset="0"/>
              </a:rPr>
              <a:t>A dashed line indicates the number of allocated objects, as indicated by the y-axis on the right.</a:t>
            </a:r>
          </a:p>
          <a:p>
            <a:pPr marL="742950" lvl="1" indent="-285750">
              <a:buFont typeface="Arial" charset="0"/>
              <a:buChar char="•"/>
            </a:pPr>
            <a:r>
              <a:rPr lang="en-US" sz="2000" dirty="0">
                <a:solidFill>
                  <a:schemeClr val="tx1">
                    <a:lumMod val="65000"/>
                    <a:lumOff val="35000"/>
                  </a:schemeClr>
                </a:solidFill>
                <a:latin typeface="Times" charset="0"/>
                <a:ea typeface="Times" charset="0"/>
                <a:cs typeface="Times" charset="0"/>
              </a:rPr>
              <a:t>An icon for each garbage collection event</a:t>
            </a:r>
            <a:r>
              <a:rPr lang="en-US" sz="2000" dirty="0" smtClean="0">
                <a:solidFill>
                  <a:schemeClr val="tx1">
                    <a:lumMod val="65000"/>
                    <a:lumOff val="35000"/>
                  </a:schemeClr>
                </a:solidFill>
                <a:latin typeface="Times" charset="0"/>
                <a:ea typeface="Times" charset="0"/>
                <a:cs typeface="Times" charset="0"/>
              </a:rPr>
              <a:t>.</a:t>
            </a:r>
            <a:endParaRPr lang="en-US" sz="2000" dirty="0">
              <a:solidFill>
                <a:schemeClr val="tx1">
                  <a:lumMod val="65000"/>
                  <a:lumOff val="35000"/>
                </a:schemeClr>
              </a:solidFill>
              <a:latin typeface="Times" charset="0"/>
              <a:ea typeface="Times" charset="0"/>
              <a:cs typeface="Times" charset="0"/>
            </a:endParaRPr>
          </a:p>
        </p:txBody>
      </p:sp>
      <p:sp>
        <p:nvSpPr>
          <p:cNvPr id="14" name="Rectangle 13"/>
          <p:cNvSpPr/>
          <p:nvPr/>
        </p:nvSpPr>
        <p:spPr>
          <a:xfrm>
            <a:off x="273692" y="303704"/>
            <a:ext cx="11698175" cy="492443"/>
          </a:xfrm>
          <a:prstGeom prst="rect">
            <a:avLst/>
          </a:prstGeom>
        </p:spPr>
        <p:txBody>
          <a:bodyPr wrap="square">
            <a:spAutoFit/>
          </a:bodyPr>
          <a:lstStyle/>
          <a:p>
            <a:r>
              <a:rPr lang="en-US" sz="2600" dirty="0">
                <a:solidFill>
                  <a:schemeClr val="accent1"/>
                </a:solidFill>
                <a:hlinkClick r:id="rId5"/>
              </a:rPr>
              <a:t>Memory Profiler overview</a:t>
            </a:r>
            <a:endParaRPr lang="en-US" sz="2600" dirty="0">
              <a:solidFill>
                <a:schemeClr val="accent1"/>
              </a:solidFill>
            </a:endParaRPr>
          </a:p>
        </p:txBody>
      </p:sp>
    </p:spTree>
    <p:extLst>
      <p:ext uri="{BB962C8B-B14F-4D97-AF65-F5344CB8AC3E}">
        <p14:creationId xmlns:p14="http://schemas.microsoft.com/office/powerpoint/2010/main" val="13861066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73692" y="303704"/>
            <a:ext cx="11698175" cy="523220"/>
          </a:xfrm>
          <a:prstGeom prst="rect">
            <a:avLst/>
          </a:prstGeom>
        </p:spPr>
        <p:txBody>
          <a:bodyPr wrap="square">
            <a:spAutoFit/>
          </a:bodyPr>
          <a:lstStyle/>
          <a:p>
            <a:r>
              <a:rPr lang="en-US" sz="2800" dirty="0">
                <a:solidFill>
                  <a:schemeClr val="accent1"/>
                </a:solidFill>
                <a:hlinkClick r:id="rId2"/>
              </a:rPr>
              <a:t>How memory is counted</a:t>
            </a:r>
            <a:endParaRPr lang="en-US" sz="2800" dirty="0">
              <a:solidFill>
                <a:schemeClr val="accent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79" y="2175010"/>
            <a:ext cx="12192000" cy="355916"/>
          </a:xfrm>
          <a:prstGeom prst="rect">
            <a:avLst/>
          </a:prstGeom>
        </p:spPr>
      </p:pic>
      <p:sp>
        <p:nvSpPr>
          <p:cNvPr id="3" name="TextBox 2"/>
          <p:cNvSpPr txBox="1"/>
          <p:nvPr/>
        </p:nvSpPr>
        <p:spPr>
          <a:xfrm>
            <a:off x="273692" y="988503"/>
            <a:ext cx="9601200" cy="1015663"/>
          </a:xfrm>
          <a:prstGeom prst="rect">
            <a:avLst/>
          </a:prstGeom>
          <a:noFill/>
        </p:spPr>
        <p:txBody>
          <a:bodyPr wrap="square" rtlCol="0">
            <a:spAutoFit/>
          </a:bodyPr>
          <a:lstStyle/>
          <a:p>
            <a:r>
              <a:rPr lang="en-US" sz="2000" dirty="0">
                <a:latin typeface="Times" charset="0"/>
                <a:ea typeface="Times" charset="0"/>
                <a:cs typeface="Times" charset="0"/>
              </a:rPr>
              <a:t>The numbers you see at the top of the Memory Profiler </a:t>
            </a:r>
            <a:r>
              <a:rPr lang="en-US" sz="2000" dirty="0" smtClean="0">
                <a:latin typeface="Times" charset="0"/>
                <a:ea typeface="Times" charset="0"/>
                <a:cs typeface="Times" charset="0"/>
              </a:rPr>
              <a:t>are </a:t>
            </a:r>
            <a:r>
              <a:rPr lang="en-US" sz="2000" b="1" dirty="0">
                <a:solidFill>
                  <a:srgbClr val="FF0000"/>
                </a:solidFill>
                <a:latin typeface="Times" charset="0"/>
                <a:ea typeface="Times" charset="0"/>
                <a:cs typeface="Times" charset="0"/>
              </a:rPr>
              <a:t>based on all the private memory pages that your app has committed</a:t>
            </a:r>
            <a:r>
              <a:rPr lang="en-US" sz="2000" dirty="0">
                <a:latin typeface="Times" charset="0"/>
                <a:ea typeface="Times" charset="0"/>
                <a:cs typeface="Times" charset="0"/>
              </a:rPr>
              <a:t>, according to the Android system. This count does not include pages shared with the system or other apps.</a:t>
            </a:r>
          </a:p>
        </p:txBody>
      </p:sp>
      <p:sp>
        <p:nvSpPr>
          <p:cNvPr id="4" name="TextBox 3"/>
          <p:cNvSpPr txBox="1"/>
          <p:nvPr/>
        </p:nvSpPr>
        <p:spPr>
          <a:xfrm>
            <a:off x="273692" y="2777171"/>
            <a:ext cx="11918308" cy="3477875"/>
          </a:xfrm>
          <a:prstGeom prst="rect">
            <a:avLst/>
          </a:prstGeom>
          <a:noFill/>
        </p:spPr>
        <p:txBody>
          <a:bodyPr wrap="square" rtlCol="0">
            <a:spAutoFit/>
          </a:bodyPr>
          <a:lstStyle/>
          <a:p>
            <a:pPr marL="285750" indent="-285750">
              <a:buFont typeface="Arial" charset="0"/>
              <a:buChar char="•"/>
            </a:pPr>
            <a:r>
              <a:rPr lang="en-US" sz="2000" b="1" dirty="0">
                <a:latin typeface="Times" charset="0"/>
                <a:ea typeface="Times" charset="0"/>
                <a:cs typeface="Times" charset="0"/>
              </a:rPr>
              <a:t>Java</a:t>
            </a:r>
            <a:r>
              <a:rPr lang="en-US" sz="2000" dirty="0" smtClean="0">
                <a:latin typeface="Times" charset="0"/>
                <a:ea typeface="Times" charset="0"/>
                <a:cs typeface="Times" charset="0"/>
              </a:rPr>
              <a:t>: </a:t>
            </a:r>
            <a:r>
              <a:rPr lang="en-US" sz="2000" dirty="0">
                <a:latin typeface="Times" charset="0"/>
                <a:ea typeface="Times" charset="0"/>
                <a:cs typeface="Times" charset="0"/>
              </a:rPr>
              <a:t>Memory from objects allocated from Java or </a:t>
            </a:r>
            <a:r>
              <a:rPr lang="en-US" sz="2000" dirty="0" err="1">
                <a:latin typeface="Times" charset="0"/>
                <a:ea typeface="Times" charset="0"/>
                <a:cs typeface="Times" charset="0"/>
              </a:rPr>
              <a:t>Kotlin</a:t>
            </a:r>
            <a:r>
              <a:rPr lang="en-US" sz="2000" dirty="0">
                <a:latin typeface="Times" charset="0"/>
                <a:ea typeface="Times" charset="0"/>
                <a:cs typeface="Times" charset="0"/>
              </a:rPr>
              <a:t> code.</a:t>
            </a:r>
          </a:p>
          <a:p>
            <a:pPr marL="285750" indent="-285750">
              <a:buFont typeface="Arial" charset="0"/>
              <a:buChar char="•"/>
            </a:pPr>
            <a:r>
              <a:rPr lang="en-US" sz="2000" b="1" dirty="0">
                <a:latin typeface="Times" charset="0"/>
                <a:ea typeface="Times" charset="0"/>
                <a:cs typeface="Times" charset="0"/>
              </a:rPr>
              <a:t>Native</a:t>
            </a:r>
            <a:r>
              <a:rPr lang="en-US" sz="2000" dirty="0">
                <a:latin typeface="Times" charset="0"/>
                <a:ea typeface="Times" charset="0"/>
                <a:cs typeface="Times" charset="0"/>
              </a:rPr>
              <a:t>: </a:t>
            </a:r>
            <a:r>
              <a:rPr lang="en-US" sz="2000" dirty="0" smtClean="0">
                <a:latin typeface="Times" charset="0"/>
                <a:ea typeface="Times" charset="0"/>
                <a:cs typeface="Times" charset="0"/>
              </a:rPr>
              <a:t>Memory </a:t>
            </a:r>
            <a:r>
              <a:rPr lang="en-US" sz="2000" dirty="0">
                <a:latin typeface="Times" charset="0"/>
                <a:ea typeface="Times" charset="0"/>
                <a:cs typeface="Times" charset="0"/>
              </a:rPr>
              <a:t>from objects allocated from C or C++ </a:t>
            </a:r>
            <a:r>
              <a:rPr lang="en-US" sz="2000" dirty="0" smtClean="0">
                <a:latin typeface="Times" charset="0"/>
                <a:ea typeface="Times" charset="0"/>
                <a:cs typeface="Times" charset="0"/>
              </a:rPr>
              <a:t>code.</a:t>
            </a:r>
          </a:p>
          <a:p>
            <a:pPr marL="285750" indent="-285750">
              <a:buFont typeface="Arial" charset="0"/>
              <a:buChar char="•"/>
            </a:pPr>
            <a:r>
              <a:rPr lang="en-US" sz="2000" b="1" dirty="0" smtClean="0">
                <a:latin typeface="Times" charset="0"/>
                <a:ea typeface="Times" charset="0"/>
                <a:cs typeface="Times" charset="0"/>
              </a:rPr>
              <a:t>Graphics</a:t>
            </a:r>
            <a:r>
              <a:rPr lang="en-US" sz="2000" dirty="0">
                <a:latin typeface="Times" charset="0"/>
                <a:ea typeface="Times" charset="0"/>
                <a:cs typeface="Times" charset="0"/>
              </a:rPr>
              <a:t>: </a:t>
            </a:r>
            <a:r>
              <a:rPr lang="en-US" sz="2000" dirty="0" smtClean="0">
                <a:latin typeface="Times" charset="0"/>
                <a:ea typeface="Times" charset="0"/>
                <a:cs typeface="Times" charset="0"/>
              </a:rPr>
              <a:t>Memory </a:t>
            </a:r>
            <a:r>
              <a:rPr lang="en-US" sz="2000" dirty="0">
                <a:latin typeface="Times" charset="0"/>
                <a:ea typeface="Times" charset="0"/>
                <a:cs typeface="Times" charset="0"/>
              </a:rPr>
              <a:t>used for graphics buffer queues to display pixels to the screen, including GL surfaces, GL textures, and so on. (Note that this is memory shared with the CPU, not dedicated GPU memory.)</a:t>
            </a:r>
          </a:p>
          <a:p>
            <a:pPr marL="285750" indent="-285750">
              <a:buFont typeface="Arial" charset="0"/>
              <a:buChar char="•"/>
            </a:pPr>
            <a:r>
              <a:rPr lang="en-US" sz="2000" b="1" dirty="0">
                <a:latin typeface="Times" charset="0"/>
                <a:ea typeface="Times" charset="0"/>
                <a:cs typeface="Times" charset="0"/>
              </a:rPr>
              <a:t>Stack</a:t>
            </a:r>
            <a:r>
              <a:rPr lang="en-US" sz="2000" dirty="0" smtClean="0">
                <a:latin typeface="Times" charset="0"/>
                <a:ea typeface="Times" charset="0"/>
                <a:cs typeface="Times" charset="0"/>
              </a:rPr>
              <a:t>: </a:t>
            </a:r>
            <a:r>
              <a:rPr lang="en-US" sz="2000" dirty="0">
                <a:latin typeface="Times" charset="0"/>
                <a:ea typeface="Times" charset="0"/>
                <a:cs typeface="Times" charset="0"/>
              </a:rPr>
              <a:t>Memory used by both native and Java stacks in your app. This usually relates to how many threads your app is running.</a:t>
            </a:r>
          </a:p>
          <a:p>
            <a:pPr marL="285750" indent="-285750">
              <a:buFont typeface="Arial" charset="0"/>
              <a:buChar char="•"/>
            </a:pPr>
            <a:r>
              <a:rPr lang="en-US" sz="2000" b="1" dirty="0">
                <a:latin typeface="Times" charset="0"/>
                <a:ea typeface="Times" charset="0"/>
                <a:cs typeface="Times" charset="0"/>
              </a:rPr>
              <a:t>Code</a:t>
            </a:r>
            <a:r>
              <a:rPr lang="en-US" sz="2000" dirty="0">
                <a:latin typeface="Times" charset="0"/>
                <a:ea typeface="Times" charset="0"/>
                <a:cs typeface="Times" charset="0"/>
              </a:rPr>
              <a:t>: Memory that your app uses for code and resources, such as </a:t>
            </a:r>
            <a:r>
              <a:rPr lang="en-US" sz="2000" dirty="0" err="1">
                <a:latin typeface="Times" charset="0"/>
                <a:ea typeface="Times" charset="0"/>
                <a:cs typeface="Times" charset="0"/>
              </a:rPr>
              <a:t>dex</a:t>
            </a:r>
            <a:r>
              <a:rPr lang="en-US" sz="2000" dirty="0">
                <a:latin typeface="Times" charset="0"/>
                <a:ea typeface="Times" charset="0"/>
                <a:cs typeface="Times" charset="0"/>
              </a:rPr>
              <a:t> bytecode, optimized or compiled </a:t>
            </a:r>
            <a:r>
              <a:rPr lang="en-US" sz="2000" dirty="0" err="1">
                <a:latin typeface="Times" charset="0"/>
                <a:ea typeface="Times" charset="0"/>
                <a:cs typeface="Times" charset="0"/>
              </a:rPr>
              <a:t>dex</a:t>
            </a:r>
            <a:r>
              <a:rPr lang="en-US" sz="2000" dirty="0">
                <a:latin typeface="Times" charset="0"/>
                <a:ea typeface="Times" charset="0"/>
                <a:cs typeface="Times" charset="0"/>
              </a:rPr>
              <a:t> code, .so libraries, and fonts.</a:t>
            </a:r>
          </a:p>
          <a:p>
            <a:pPr marL="285750" indent="-285750">
              <a:buFont typeface="Arial" charset="0"/>
              <a:buChar char="•"/>
            </a:pPr>
            <a:r>
              <a:rPr lang="en-US" sz="2000" b="1" dirty="0">
                <a:latin typeface="Times" charset="0"/>
                <a:ea typeface="Times" charset="0"/>
                <a:cs typeface="Times" charset="0"/>
              </a:rPr>
              <a:t>Others</a:t>
            </a:r>
            <a:r>
              <a:rPr lang="en-US" sz="2000" dirty="0">
                <a:latin typeface="Times" charset="0"/>
                <a:ea typeface="Times" charset="0"/>
                <a:cs typeface="Times" charset="0"/>
              </a:rPr>
              <a:t>: Memory used by your app that the system isn't sure how to categorize.</a:t>
            </a:r>
          </a:p>
          <a:p>
            <a:pPr marL="285750" indent="-285750">
              <a:buFont typeface="Arial" charset="0"/>
              <a:buChar char="•"/>
            </a:pPr>
            <a:r>
              <a:rPr lang="en-US" sz="2000" b="1" dirty="0">
                <a:latin typeface="Times" charset="0"/>
                <a:ea typeface="Times" charset="0"/>
                <a:cs typeface="Times" charset="0"/>
              </a:rPr>
              <a:t>Allocated</a:t>
            </a:r>
            <a:r>
              <a:rPr lang="en-US" sz="2000" dirty="0">
                <a:latin typeface="Times" charset="0"/>
                <a:ea typeface="Times" charset="0"/>
                <a:cs typeface="Times" charset="0"/>
              </a:rPr>
              <a:t>: The number of Java/</a:t>
            </a:r>
            <a:r>
              <a:rPr lang="en-US" sz="2000" dirty="0" err="1">
                <a:latin typeface="Times" charset="0"/>
                <a:ea typeface="Times" charset="0"/>
                <a:cs typeface="Times" charset="0"/>
              </a:rPr>
              <a:t>Kotlin</a:t>
            </a:r>
            <a:r>
              <a:rPr lang="en-US" sz="2000" dirty="0">
                <a:latin typeface="Times" charset="0"/>
                <a:ea typeface="Times" charset="0"/>
                <a:cs typeface="Times" charset="0"/>
              </a:rPr>
              <a:t> objects allocated by your app. This does not count objects allocated in C or C++.</a:t>
            </a:r>
          </a:p>
        </p:txBody>
      </p:sp>
    </p:spTree>
    <p:extLst>
      <p:ext uri="{BB962C8B-B14F-4D97-AF65-F5344CB8AC3E}">
        <p14:creationId xmlns:p14="http://schemas.microsoft.com/office/powerpoint/2010/main" val="8783093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73692" y="303704"/>
            <a:ext cx="11698175" cy="523220"/>
          </a:xfrm>
          <a:prstGeom prst="rect">
            <a:avLst/>
          </a:prstGeom>
        </p:spPr>
        <p:txBody>
          <a:bodyPr wrap="square">
            <a:spAutoFit/>
          </a:bodyPr>
          <a:lstStyle/>
          <a:p>
            <a:r>
              <a:rPr lang="en-US" sz="2800" dirty="0">
                <a:solidFill>
                  <a:schemeClr val="accent1"/>
                </a:solidFill>
                <a:hlinkClick r:id="rId2"/>
              </a:rPr>
              <a:t>View memory </a:t>
            </a:r>
            <a:r>
              <a:rPr lang="en-US" sz="2800" dirty="0" smtClean="0">
                <a:solidFill>
                  <a:schemeClr val="accent1"/>
                </a:solidFill>
                <a:hlinkClick r:id="rId2"/>
              </a:rPr>
              <a:t>allocation</a:t>
            </a:r>
            <a:r>
              <a:rPr lang="en-US" altLang="zh-CN" sz="2800" dirty="0" smtClean="0">
                <a:solidFill>
                  <a:schemeClr val="accent1"/>
                </a:solidFill>
                <a:hlinkClick r:id="rId2"/>
              </a:rPr>
              <a:t>s</a:t>
            </a:r>
            <a:endParaRPr lang="en-US" sz="2800" dirty="0">
              <a:solidFill>
                <a:schemeClr val="accent1"/>
              </a:solidFill>
            </a:endParaRPr>
          </a:p>
        </p:txBody>
      </p:sp>
      <p:sp>
        <p:nvSpPr>
          <p:cNvPr id="3" name="TextBox 2"/>
          <p:cNvSpPr txBox="1"/>
          <p:nvPr/>
        </p:nvSpPr>
        <p:spPr>
          <a:xfrm>
            <a:off x="273691" y="988503"/>
            <a:ext cx="9801641" cy="2862322"/>
          </a:xfrm>
          <a:prstGeom prst="rect">
            <a:avLst/>
          </a:prstGeom>
          <a:noFill/>
        </p:spPr>
        <p:txBody>
          <a:bodyPr wrap="square" rtlCol="0">
            <a:spAutoFit/>
          </a:bodyPr>
          <a:lstStyle/>
          <a:p>
            <a:r>
              <a:rPr lang="en-US" sz="2000" dirty="0">
                <a:latin typeface="Times" charset="0"/>
                <a:ea typeface="Times" charset="0"/>
                <a:cs typeface="Times" charset="0"/>
              </a:rPr>
              <a:t>Memory allocations show you </a:t>
            </a:r>
            <a:r>
              <a:rPr lang="en-US" sz="2000" i="1" dirty="0">
                <a:latin typeface="Times" charset="0"/>
                <a:ea typeface="Times" charset="0"/>
                <a:cs typeface="Times" charset="0"/>
              </a:rPr>
              <a:t>how</a:t>
            </a:r>
            <a:r>
              <a:rPr lang="en-US" sz="2000" dirty="0">
                <a:latin typeface="Times" charset="0"/>
                <a:ea typeface="Times" charset="0"/>
                <a:cs typeface="Times" charset="0"/>
              </a:rPr>
              <a:t> each Java object and JNI reference in your memory was allocated. Specifically, the Memory Profiler can show you the following about object allocations:</a:t>
            </a:r>
          </a:p>
          <a:p>
            <a:pPr marL="342900" indent="-342900">
              <a:lnSpc>
                <a:spcPct val="150000"/>
              </a:lnSpc>
              <a:buFont typeface="Arial" charset="0"/>
              <a:buChar char="•"/>
            </a:pPr>
            <a:r>
              <a:rPr lang="en-US" sz="2000" dirty="0">
                <a:latin typeface="Times" charset="0"/>
                <a:ea typeface="Times" charset="0"/>
                <a:cs typeface="Times" charset="0"/>
              </a:rPr>
              <a:t>What types of objects were allocated and how much space they use.</a:t>
            </a:r>
          </a:p>
          <a:p>
            <a:pPr marL="342900" indent="-342900">
              <a:lnSpc>
                <a:spcPct val="150000"/>
              </a:lnSpc>
              <a:buFont typeface="Arial" charset="0"/>
              <a:buChar char="•"/>
            </a:pPr>
            <a:r>
              <a:rPr lang="en-US" sz="2000" dirty="0">
                <a:latin typeface="Times" charset="0"/>
                <a:ea typeface="Times" charset="0"/>
                <a:cs typeface="Times" charset="0"/>
              </a:rPr>
              <a:t>The stack trace of each allocation, including in which thread.</a:t>
            </a:r>
          </a:p>
          <a:p>
            <a:pPr marL="342900" indent="-342900">
              <a:lnSpc>
                <a:spcPct val="150000"/>
              </a:lnSpc>
              <a:buFont typeface="Arial" charset="0"/>
              <a:buChar char="•"/>
            </a:pPr>
            <a:r>
              <a:rPr lang="en-US" sz="2000" dirty="0">
                <a:latin typeface="Times" charset="0"/>
                <a:ea typeface="Times" charset="0"/>
                <a:cs typeface="Times" charset="0"/>
              </a:rPr>
              <a:t>When the objects were </a:t>
            </a:r>
            <a:r>
              <a:rPr lang="en-US" sz="2000" i="1" dirty="0">
                <a:latin typeface="Times" charset="0"/>
                <a:ea typeface="Times" charset="0"/>
                <a:cs typeface="Times" charset="0"/>
              </a:rPr>
              <a:t>deallocated</a:t>
            </a:r>
            <a:r>
              <a:rPr lang="en-US" sz="2000" dirty="0">
                <a:latin typeface="Times" charset="0"/>
                <a:ea typeface="Times" charset="0"/>
                <a:cs typeface="Times" charset="0"/>
              </a:rPr>
              <a:t> (</a:t>
            </a:r>
            <a:r>
              <a:rPr lang="en-US" sz="2000" dirty="0">
                <a:solidFill>
                  <a:srgbClr val="FF0000"/>
                </a:solidFill>
                <a:latin typeface="Times" charset="0"/>
                <a:ea typeface="Times" charset="0"/>
                <a:cs typeface="Times" charset="0"/>
              </a:rPr>
              <a:t>only when using a device with Android 8.0 or higher</a:t>
            </a:r>
            <a:r>
              <a:rPr lang="en-US" sz="2000" dirty="0" smtClean="0">
                <a:latin typeface="Times" charset="0"/>
                <a:ea typeface="Times" charset="0"/>
                <a:cs typeface="Times" charset="0"/>
              </a:rPr>
              <a:t>).</a:t>
            </a:r>
            <a:br>
              <a:rPr lang="en-US" sz="2000" dirty="0" smtClean="0">
                <a:latin typeface="Times" charset="0"/>
                <a:ea typeface="Times" charset="0"/>
                <a:cs typeface="Times" charset="0"/>
              </a:rPr>
            </a:br>
            <a:r>
              <a:rPr lang="en-US" altLang="zh-CN" sz="2000" dirty="0" smtClean="0">
                <a:latin typeface="Times" charset="0"/>
                <a:ea typeface="Times" charset="0"/>
                <a:cs typeface="Times" charset="0"/>
              </a:rPr>
              <a:t>Note:</a:t>
            </a:r>
            <a:r>
              <a:rPr lang="zh-CN" altLang="en-US" sz="2000" dirty="0" smtClean="0">
                <a:latin typeface="Times" charset="0"/>
                <a:ea typeface="Times" charset="0"/>
                <a:cs typeface="Times" charset="0"/>
              </a:rPr>
              <a:t> </a:t>
            </a:r>
            <a:r>
              <a:rPr lang="en-US" altLang="zh-CN" sz="2000" dirty="0" smtClean="0">
                <a:latin typeface="Times" charset="0"/>
                <a:ea typeface="Times" charset="0"/>
                <a:cs typeface="Times" charset="0"/>
              </a:rPr>
              <a:t>The</a:t>
            </a:r>
            <a:r>
              <a:rPr lang="zh-CN" altLang="en-US" sz="2000" dirty="0" smtClean="0">
                <a:latin typeface="Times" charset="0"/>
                <a:ea typeface="Times" charset="0"/>
                <a:cs typeface="Times" charset="0"/>
              </a:rPr>
              <a:t> </a:t>
            </a:r>
            <a:r>
              <a:rPr lang="en-US" altLang="zh-CN" sz="2000" dirty="0" smtClean="0">
                <a:latin typeface="Times" charset="0"/>
                <a:ea typeface="Times" charset="0"/>
                <a:cs typeface="Times" charset="0"/>
              </a:rPr>
              <a:t>device</a:t>
            </a:r>
            <a:r>
              <a:rPr lang="zh-CN" altLang="en-US" sz="2000" dirty="0" smtClean="0">
                <a:latin typeface="Times" charset="0"/>
                <a:ea typeface="Times" charset="0"/>
                <a:cs typeface="Times" charset="0"/>
              </a:rPr>
              <a:t> </a:t>
            </a:r>
            <a:r>
              <a:rPr lang="en-US" altLang="zh-CN" sz="2000" dirty="0" smtClean="0">
                <a:latin typeface="Times" charset="0"/>
                <a:ea typeface="Times" charset="0"/>
                <a:cs typeface="Times" charset="0"/>
              </a:rPr>
              <a:t>with</a:t>
            </a:r>
            <a:r>
              <a:rPr lang="zh-CN" altLang="en-US" sz="2000" dirty="0" smtClean="0">
                <a:latin typeface="Times" charset="0"/>
                <a:ea typeface="Times" charset="0"/>
                <a:cs typeface="Times" charset="0"/>
              </a:rPr>
              <a:t> </a:t>
            </a:r>
            <a:r>
              <a:rPr lang="en-US" altLang="zh-CN" sz="2000" dirty="0" smtClean="0">
                <a:latin typeface="Times" charset="0"/>
                <a:ea typeface="Times" charset="0"/>
                <a:cs typeface="Times" charset="0"/>
              </a:rPr>
              <a:t>system</a:t>
            </a:r>
            <a:r>
              <a:rPr lang="zh-CN" altLang="en-US" sz="2000" dirty="0" smtClean="0">
                <a:latin typeface="Times" charset="0"/>
                <a:ea typeface="Times" charset="0"/>
                <a:cs typeface="Times" charset="0"/>
              </a:rPr>
              <a:t> </a:t>
            </a:r>
            <a:r>
              <a:rPr lang="en-US" altLang="zh-CN" sz="2000" dirty="0" smtClean="0">
                <a:latin typeface="Times" charset="0"/>
                <a:ea typeface="Times" charset="0"/>
                <a:cs typeface="Times" charset="0"/>
              </a:rPr>
              <a:t>lower</a:t>
            </a:r>
            <a:r>
              <a:rPr lang="zh-CN" altLang="en-US" sz="2000" dirty="0" smtClean="0">
                <a:latin typeface="Times" charset="0"/>
                <a:ea typeface="Times" charset="0"/>
                <a:cs typeface="Times" charset="0"/>
              </a:rPr>
              <a:t> </a:t>
            </a:r>
            <a:r>
              <a:rPr lang="en-US" altLang="zh-CN" sz="2000" dirty="0" smtClean="0">
                <a:latin typeface="Times" charset="0"/>
                <a:ea typeface="Times" charset="0"/>
                <a:cs typeface="Times" charset="0"/>
              </a:rPr>
              <a:t>than</a:t>
            </a:r>
            <a:r>
              <a:rPr lang="zh-CN" altLang="en-US" sz="2000" dirty="0" smtClean="0">
                <a:latin typeface="Times" charset="0"/>
                <a:ea typeface="Times" charset="0"/>
                <a:cs typeface="Times" charset="0"/>
              </a:rPr>
              <a:t> </a:t>
            </a:r>
            <a:r>
              <a:rPr lang="en-US" altLang="zh-CN" sz="2000" dirty="0" smtClean="0">
                <a:latin typeface="Times" charset="0"/>
                <a:ea typeface="Times" charset="0"/>
                <a:cs typeface="Times" charset="0"/>
              </a:rPr>
              <a:t>Android</a:t>
            </a:r>
            <a:r>
              <a:rPr lang="zh-CN" altLang="en-US" sz="2000" dirty="0" smtClean="0">
                <a:latin typeface="Times" charset="0"/>
                <a:ea typeface="Times" charset="0"/>
                <a:cs typeface="Times" charset="0"/>
              </a:rPr>
              <a:t> </a:t>
            </a:r>
            <a:r>
              <a:rPr lang="en-US" altLang="zh-CN" sz="2000" dirty="0" smtClean="0">
                <a:latin typeface="Times" charset="0"/>
                <a:ea typeface="Times" charset="0"/>
                <a:cs typeface="Times" charset="0"/>
              </a:rPr>
              <a:t>8.0,</a:t>
            </a:r>
            <a:r>
              <a:rPr lang="zh-CN" altLang="en-US" sz="2000" dirty="0" smtClean="0">
                <a:latin typeface="Times" charset="0"/>
                <a:ea typeface="Times" charset="0"/>
                <a:cs typeface="Times" charset="0"/>
              </a:rPr>
              <a:t> </a:t>
            </a:r>
            <a:r>
              <a:rPr lang="en-US" altLang="zh-CN" sz="2000" dirty="0" smtClean="0">
                <a:latin typeface="Times" charset="0"/>
                <a:ea typeface="Times" charset="0"/>
                <a:cs typeface="Times" charset="0"/>
              </a:rPr>
              <a:t>manually</a:t>
            </a:r>
            <a:r>
              <a:rPr lang="zh-CN" altLang="en-US" sz="2000" dirty="0" smtClean="0">
                <a:latin typeface="Times" charset="0"/>
                <a:ea typeface="Times" charset="0"/>
                <a:cs typeface="Times" charset="0"/>
              </a:rPr>
              <a:t> </a:t>
            </a:r>
            <a:r>
              <a:rPr lang="en-US" altLang="zh-CN" sz="2000" dirty="0" smtClean="0">
                <a:latin typeface="Times" charset="0"/>
                <a:ea typeface="Times" charset="0"/>
                <a:cs typeface="Times" charset="0"/>
              </a:rPr>
              <a:t>start/stop</a:t>
            </a:r>
            <a:r>
              <a:rPr lang="zh-CN" altLang="en-US" sz="2000" dirty="0" smtClean="0">
                <a:latin typeface="Times" charset="0"/>
                <a:ea typeface="Times" charset="0"/>
                <a:cs typeface="Times" charset="0"/>
              </a:rPr>
              <a:t> </a:t>
            </a:r>
            <a:r>
              <a:rPr lang="en-US" altLang="zh-CN" sz="2000" dirty="0" smtClean="0">
                <a:latin typeface="Times" charset="0"/>
                <a:ea typeface="Times" charset="0"/>
                <a:cs typeface="Times" charset="0"/>
              </a:rPr>
              <a:t>record</a:t>
            </a:r>
            <a:r>
              <a:rPr lang="zh-CN" altLang="en-US" sz="2000" dirty="0" smtClean="0">
                <a:latin typeface="Times" charset="0"/>
                <a:ea typeface="Times" charset="0"/>
                <a:cs typeface="Times" charset="0"/>
              </a:rPr>
              <a:t> </a:t>
            </a:r>
            <a:r>
              <a:rPr lang="en-US" altLang="zh-CN" sz="2000" dirty="0" smtClean="0">
                <a:latin typeface="Times" charset="0"/>
                <a:ea typeface="Times" charset="0"/>
                <a:cs typeface="Times" charset="0"/>
              </a:rPr>
              <a:t>is</a:t>
            </a:r>
            <a:r>
              <a:rPr lang="zh-CN" altLang="en-US" sz="2000" dirty="0" smtClean="0">
                <a:latin typeface="Times" charset="0"/>
                <a:ea typeface="Times" charset="0"/>
                <a:cs typeface="Times" charset="0"/>
              </a:rPr>
              <a:t> </a:t>
            </a:r>
            <a:r>
              <a:rPr lang="en-US" altLang="zh-CN" sz="2000" dirty="0" smtClean="0">
                <a:latin typeface="Times" charset="0"/>
                <a:ea typeface="Times" charset="0"/>
                <a:cs typeface="Times" charset="0"/>
              </a:rPr>
              <a:t>needed.</a:t>
            </a:r>
            <a:endParaRPr lang="en-US" sz="2000" dirty="0">
              <a:latin typeface="Times" charset="0"/>
              <a:ea typeface="Times" charset="0"/>
              <a:cs typeface="Times" charset="0"/>
            </a:endParaRPr>
          </a:p>
        </p:txBody>
      </p:sp>
    </p:spTree>
    <p:extLst>
      <p:ext uri="{BB962C8B-B14F-4D97-AF65-F5344CB8AC3E}">
        <p14:creationId xmlns:p14="http://schemas.microsoft.com/office/powerpoint/2010/main" val="9136829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176811" y="3572933"/>
            <a:ext cx="3015189" cy="3285067"/>
          </a:xfrm>
          <a:prstGeom prst="rect">
            <a:avLst/>
          </a:prstGeom>
        </p:spPr>
      </p:pic>
      <p:pic>
        <p:nvPicPr>
          <p:cNvPr id="5" name="Picture 4"/>
          <p:cNvPicPr>
            <a:picLocks noChangeAspect="1"/>
          </p:cNvPicPr>
          <p:nvPr/>
        </p:nvPicPr>
        <p:blipFill>
          <a:blip r:embed="rId3"/>
          <a:stretch>
            <a:fillRect/>
          </a:stretch>
        </p:blipFill>
        <p:spPr>
          <a:xfrm>
            <a:off x="6591946" y="3572932"/>
            <a:ext cx="2329243" cy="3285068"/>
          </a:xfrm>
          <a:prstGeom prst="rect">
            <a:avLst/>
          </a:prstGeom>
        </p:spPr>
      </p:pic>
      <p:pic>
        <p:nvPicPr>
          <p:cNvPr id="6" name="Picture 5"/>
          <p:cNvPicPr>
            <a:picLocks noChangeAspect="1"/>
          </p:cNvPicPr>
          <p:nvPr/>
        </p:nvPicPr>
        <p:blipFill>
          <a:blip r:embed="rId4"/>
          <a:stretch>
            <a:fillRect/>
          </a:stretch>
        </p:blipFill>
        <p:spPr>
          <a:xfrm>
            <a:off x="4027390" y="3572932"/>
            <a:ext cx="2308934" cy="3285068"/>
          </a:xfrm>
          <a:prstGeom prst="rect">
            <a:avLst/>
          </a:prstGeom>
        </p:spPr>
      </p:pic>
      <p:pic>
        <p:nvPicPr>
          <p:cNvPr id="7" name="Picture 6"/>
          <p:cNvPicPr>
            <a:picLocks noChangeAspect="1"/>
          </p:cNvPicPr>
          <p:nvPr/>
        </p:nvPicPr>
        <p:blipFill>
          <a:blip r:embed="rId5"/>
          <a:stretch>
            <a:fillRect/>
          </a:stretch>
        </p:blipFill>
        <p:spPr>
          <a:xfrm>
            <a:off x="87458" y="3572932"/>
            <a:ext cx="3812121" cy="1421469"/>
          </a:xfrm>
          <a:prstGeom prst="rect">
            <a:avLst/>
          </a:prstGeom>
        </p:spPr>
      </p:pic>
      <p:sp>
        <p:nvSpPr>
          <p:cNvPr id="8" name="Rectangle 7"/>
          <p:cNvSpPr/>
          <p:nvPr/>
        </p:nvSpPr>
        <p:spPr>
          <a:xfrm>
            <a:off x="273692" y="303704"/>
            <a:ext cx="11698175" cy="523220"/>
          </a:xfrm>
          <a:prstGeom prst="rect">
            <a:avLst/>
          </a:prstGeom>
        </p:spPr>
        <p:txBody>
          <a:bodyPr wrap="square">
            <a:spAutoFit/>
          </a:bodyPr>
          <a:lstStyle/>
          <a:p>
            <a:r>
              <a:rPr lang="en-US" altLang="zh-CN" sz="2800" dirty="0" smtClean="0">
                <a:solidFill>
                  <a:schemeClr val="accent1"/>
                </a:solidFill>
              </a:rPr>
              <a:t>Allocation</a:t>
            </a:r>
            <a:r>
              <a:rPr lang="zh-CN" altLang="en-US" sz="2800" dirty="0" smtClean="0">
                <a:solidFill>
                  <a:schemeClr val="accent1"/>
                </a:solidFill>
              </a:rPr>
              <a:t> </a:t>
            </a:r>
            <a:r>
              <a:rPr lang="en-US" altLang="zh-CN" sz="2800" dirty="0" smtClean="0">
                <a:solidFill>
                  <a:schemeClr val="accent1"/>
                </a:solidFill>
              </a:rPr>
              <a:t>Tracking</a:t>
            </a:r>
            <a:r>
              <a:rPr lang="zh-CN" altLang="en-US" sz="2800" dirty="0" smtClean="0">
                <a:solidFill>
                  <a:schemeClr val="accent1"/>
                </a:solidFill>
              </a:rPr>
              <a:t> </a:t>
            </a:r>
            <a:r>
              <a:rPr lang="en-US" altLang="zh-CN" sz="2800" dirty="0" smtClean="0">
                <a:solidFill>
                  <a:schemeClr val="accent1"/>
                </a:solidFill>
              </a:rPr>
              <a:t>options</a:t>
            </a:r>
            <a:endParaRPr lang="en-US" sz="2800" dirty="0">
              <a:solidFill>
                <a:schemeClr val="accent1"/>
              </a:solidFill>
            </a:endParaRPr>
          </a:p>
        </p:txBody>
      </p:sp>
      <p:sp>
        <p:nvSpPr>
          <p:cNvPr id="9" name="TextBox 8"/>
          <p:cNvSpPr txBox="1"/>
          <p:nvPr/>
        </p:nvSpPr>
        <p:spPr>
          <a:xfrm>
            <a:off x="0" y="989611"/>
            <a:ext cx="10159999" cy="2246769"/>
          </a:xfrm>
          <a:prstGeom prst="rect">
            <a:avLst/>
          </a:prstGeom>
          <a:noFill/>
        </p:spPr>
        <p:txBody>
          <a:bodyPr wrap="square" rtlCol="0">
            <a:spAutoFit/>
          </a:bodyPr>
          <a:lstStyle/>
          <a:p>
            <a:pPr marL="285750" indent="-285750">
              <a:buFont typeface="Arial" charset="0"/>
              <a:buChar char="•"/>
            </a:pPr>
            <a:r>
              <a:rPr lang="en-US" sz="2000" b="1" dirty="0">
                <a:latin typeface="Times" charset="0"/>
                <a:ea typeface="Times" charset="0"/>
                <a:cs typeface="Times" charset="0"/>
              </a:rPr>
              <a:t>Full</a:t>
            </a:r>
            <a:r>
              <a:rPr lang="en-US" sz="2000" dirty="0">
                <a:latin typeface="Times" charset="0"/>
                <a:ea typeface="Times" charset="0"/>
                <a:cs typeface="Times" charset="0"/>
              </a:rPr>
              <a:t>: Captures all object allocations in memory. This is the default behavior in Android Studio 3.2 and earlier. If you have an app that allocates a lot of objects, you might observe visible slowdowns with your app while profiling.</a:t>
            </a:r>
          </a:p>
          <a:p>
            <a:pPr marL="285750" indent="-285750">
              <a:buFont typeface="Arial" charset="0"/>
              <a:buChar char="•"/>
            </a:pPr>
            <a:r>
              <a:rPr lang="en-US" sz="2000" b="1" dirty="0">
                <a:latin typeface="Times" charset="0"/>
                <a:ea typeface="Times" charset="0"/>
                <a:cs typeface="Times" charset="0"/>
              </a:rPr>
              <a:t>Sampled</a:t>
            </a:r>
            <a:r>
              <a:rPr lang="en-US" sz="2000" dirty="0">
                <a:latin typeface="Times" charset="0"/>
                <a:ea typeface="Times" charset="0"/>
                <a:cs typeface="Times" charset="0"/>
              </a:rPr>
              <a:t>: Samples object allocations in memory at regular intervals. This is the default option and has less impact on app performance while profiling. Apps that allocate a lot of objects over a short span of time may still exhibit visible slowdowns.</a:t>
            </a:r>
          </a:p>
          <a:p>
            <a:pPr marL="285750" indent="-285750">
              <a:buFont typeface="Arial" charset="0"/>
              <a:buChar char="•"/>
            </a:pPr>
            <a:r>
              <a:rPr lang="en-US" altLang="zh-CN" sz="2000" b="1" dirty="0" smtClean="0">
                <a:latin typeface="Times" charset="0"/>
                <a:ea typeface="Times" charset="0"/>
                <a:cs typeface="Times" charset="0"/>
              </a:rPr>
              <a:t>None</a:t>
            </a:r>
            <a:r>
              <a:rPr lang="en-US" sz="2000" dirty="0" smtClean="0">
                <a:latin typeface="Times" charset="0"/>
                <a:ea typeface="Times" charset="0"/>
                <a:cs typeface="Times" charset="0"/>
              </a:rPr>
              <a:t>: </a:t>
            </a:r>
            <a:r>
              <a:rPr lang="en-US" sz="2000" dirty="0">
                <a:latin typeface="Times" charset="0"/>
                <a:ea typeface="Times" charset="0"/>
                <a:cs typeface="Times" charset="0"/>
              </a:rPr>
              <a:t>Stops tracking your app's memory allocation</a:t>
            </a:r>
            <a:r>
              <a:rPr lang="en-US" sz="2000" dirty="0" smtClean="0">
                <a:latin typeface="Times" charset="0"/>
                <a:ea typeface="Times" charset="0"/>
                <a:cs typeface="Times" charset="0"/>
              </a:rPr>
              <a:t>.</a:t>
            </a:r>
            <a:endParaRPr lang="en-US" sz="2000" dirty="0">
              <a:latin typeface="Times" charset="0"/>
              <a:ea typeface="Times" charset="0"/>
              <a:cs typeface="Times" charset="0"/>
            </a:endParaRPr>
          </a:p>
        </p:txBody>
      </p:sp>
    </p:spTree>
    <p:extLst>
      <p:ext uri="{BB962C8B-B14F-4D97-AF65-F5344CB8AC3E}">
        <p14:creationId xmlns:p14="http://schemas.microsoft.com/office/powerpoint/2010/main" val="98108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9">
                                            <p:txEl>
                                              <p:pRg st="1" end="1"/>
                                            </p:txEl>
                                          </p:spTgt>
                                        </p:tgtEl>
                                        <p:attrNameLst>
                                          <p:attrName>style.color</p:attrName>
                                        </p:attrNameLst>
                                      </p:cBhvr>
                                      <p:to>
                                        <a:schemeClr val="hlink"/>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0" y="7299"/>
            <a:ext cx="12192000" cy="6843402"/>
          </a:xfrm>
          <a:prstGeom prst="rect">
            <a:avLst/>
          </a:prstGeom>
        </p:spPr>
      </p:pic>
    </p:spTree>
    <p:extLst>
      <p:ext uri="{BB962C8B-B14F-4D97-AF65-F5344CB8AC3E}">
        <p14:creationId xmlns:p14="http://schemas.microsoft.com/office/powerpoint/2010/main" val="1512124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1525</TotalTime>
  <Words>529</Words>
  <Application>Microsoft Macintosh PowerPoint</Application>
  <PresentationFormat>Widescreen</PresentationFormat>
  <Paragraphs>59</Paragraphs>
  <Slides>14</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Calibri</vt:lpstr>
      <vt:lpstr>Mangal</vt:lpstr>
      <vt:lpstr>Times</vt:lpstr>
      <vt:lpstr>Trebuchet MS</vt:lpstr>
      <vt:lpstr>Wingdings 3</vt:lpstr>
      <vt:lpstr>华文新魏</vt:lpstr>
      <vt:lpstr>方正姚体</vt:lpstr>
      <vt:lpstr>Arial</vt:lpstr>
      <vt:lpstr>Facet</vt:lpstr>
      <vt:lpstr>Profiler</vt:lpstr>
      <vt:lpstr>PowerPoint Presentation</vt:lpstr>
      <vt:lpstr>PowerPoint Presentation</vt:lpstr>
      <vt:lpstr>Memory  --- Tool Window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Any quicker way?</vt:lpstr>
      <vt:lpstr>To be continue…</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Yuhao Liu</dc:creator>
  <cp:lastModifiedBy>Yuhao Liu</cp:lastModifiedBy>
  <cp:revision>28</cp:revision>
  <dcterms:created xsi:type="dcterms:W3CDTF">2019-06-22T04:31:59Z</dcterms:created>
  <dcterms:modified xsi:type="dcterms:W3CDTF">2019-06-23T05:57:48Z</dcterms:modified>
</cp:coreProperties>
</file>