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680435d40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680435d40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680435d40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680435d40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680435d40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680435d40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680435d40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680435d40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680435d40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680435d40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680435d40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680435d40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680435d40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680435d40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680435d40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680435d40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avid.losson3013/viz/Rockbuster-CountriesbyRevenueCustomers/TotalRevenuebyCountry?publish=yes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avid.losson3013/viz/Rockbuster-CustomerLifetimeValueTotalCustomersbyCountry/CLVbyCountry?publish=y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ediaplaynews.com/parks-netflix-amazon-hulu-dominate-ott-videohttps:/www.google.com/search?q=average+length+of+membership+on+a+streaming+service&amp;rlz=1C1ONGR_enUS998US998&amp;sxsrf=AJOqlzUEhyGi1voDM5ZPKOeRN_a8Tb_eRQ%3A1675875638968&amp;ei=NtXjY_zVOo-vqtsP7MiBgAQ&amp;ved=0ahUKEwj8yJehs4b9AhWPl2oFHWxkAEAQ4dUDCBE&amp;uact=5&amp;oq=average+length+of+membership+on+a+streaming+service&amp;gs_lcp=Cgxnd3Mtd2l6LXNlcnAQAzIICCEQoAEQwwQ6CggAEEcQ1gQQsAM6BAghEAo6BwgAEB4QogQ6BQgAEKIEOgoIIRCgARDDBBAKSgQIQRgASgQIRhgAUJUEWOoYYPYbaAFwAXgAgAGbAYgBtw-SAQQwLjE0mAEAoAEByAEHwAEB&amp;sclient=gws-wiz-serp-subscription-lengths/#:~:text=New%20data%20from%20Parks%20Research,and%2030%20months%20for%20Hulu.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@rockbuster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661" y="870152"/>
            <a:ext cx="5470500" cy="19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9144" lvl="0" indent="-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Rockbuster</a:t>
            </a:r>
            <a:endParaRPr u="sng"/>
          </a:p>
          <a:p>
            <a:pPr marL="9144" lvl="0" indent="-9144" algn="ctr" rtl="0">
              <a:spcBef>
                <a:spcPts val="0"/>
              </a:spcBef>
              <a:spcAft>
                <a:spcPts val="0"/>
              </a:spcAft>
              <a:buNone/>
            </a:pPr>
            <a:endParaRPr sz="1600" u="sng"/>
          </a:p>
          <a:p>
            <a:pPr marL="9144" lvl="0" indent="-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/>
              <a:t>State of the Business</a:t>
            </a:r>
            <a:endParaRPr sz="2266" i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08561" y="2663602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9144" lvl="0" indent="-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 i="1">
                <a:latin typeface="Montserrat"/>
                <a:ea typeface="Montserrat"/>
                <a:cs typeface="Montserrat"/>
                <a:sym typeface="Montserrat"/>
              </a:rPr>
              <a:t>February 2020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 amt="22000"/>
          </a:blip>
          <a:srcRect l="6881" b="-1916"/>
          <a:stretch/>
        </p:blipFill>
        <p:spPr>
          <a:xfrm>
            <a:off x="3513250" y="1128625"/>
            <a:ext cx="5265900" cy="38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Digital Transition</a:t>
            </a:r>
            <a:endParaRPr sz="2600" b="1"/>
          </a:p>
        </p:txBody>
      </p:sp>
      <p:sp>
        <p:nvSpPr>
          <p:cNvPr id="142" name="Google Shape;142;p14"/>
          <p:cNvSpPr/>
          <p:nvPr/>
        </p:nvSpPr>
        <p:spPr>
          <a:xfrm>
            <a:off x="1275176" y="1401487"/>
            <a:ext cx="3075900" cy="4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Current Business Model</a:t>
            </a:r>
            <a:endParaRPr sz="1600" b="1"/>
          </a:p>
        </p:txBody>
      </p:sp>
      <p:sp>
        <p:nvSpPr>
          <p:cNvPr id="143" name="Google Shape;143;p14"/>
          <p:cNvSpPr/>
          <p:nvPr/>
        </p:nvSpPr>
        <p:spPr>
          <a:xfrm>
            <a:off x="5087802" y="1401487"/>
            <a:ext cx="2964300" cy="4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Future Business Model</a:t>
            </a:r>
            <a:endParaRPr sz="1600" b="1"/>
          </a:p>
        </p:txBody>
      </p:sp>
      <p:sp>
        <p:nvSpPr>
          <p:cNvPr id="144" name="Google Shape;144;p14"/>
          <p:cNvSpPr/>
          <p:nvPr/>
        </p:nvSpPr>
        <p:spPr>
          <a:xfrm>
            <a:off x="4510638" y="1485487"/>
            <a:ext cx="417600" cy="294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75" y="1401475"/>
            <a:ext cx="524125" cy="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802" y="1401487"/>
            <a:ext cx="524125" cy="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/>
          <p:nvPr/>
        </p:nvSpPr>
        <p:spPr>
          <a:xfrm>
            <a:off x="1194450" y="2063500"/>
            <a:ext cx="3156000" cy="286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Rockbuster has relied on its global network of stores to rent physical copies of the movies it holds.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Times have forever changed and we need a strategy as we look to our digital streaming future</a:t>
            </a:r>
            <a:endParaRPr sz="1200"/>
          </a:p>
        </p:txBody>
      </p:sp>
      <p:sp>
        <p:nvSpPr>
          <p:cNvPr id="148" name="Google Shape;148;p14"/>
          <p:cNvSpPr/>
          <p:nvPr/>
        </p:nvSpPr>
        <p:spPr>
          <a:xfrm>
            <a:off x="5004450" y="2063500"/>
            <a:ext cx="3156000" cy="286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 we translate our existing success to a digital platform template?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We’ll need to understand: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Who our customers are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Where our customers are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Which movies are hits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often movies are consumed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Metrics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3755558" y="1963008"/>
            <a:ext cx="1587900" cy="8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Highest-Grossing Film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Telegraph Voyage </a:t>
            </a: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$215.75</a:t>
            </a:r>
            <a:endParaRPr sz="9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83308" y="1953201"/>
            <a:ext cx="158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 Rental Revenue: $61,312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171208" y="1953188"/>
            <a:ext cx="158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 Movie Titles 1000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5416108" y="2101451"/>
            <a:ext cx="15879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663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Lowest-Grossing Film</a:t>
            </a:r>
            <a:endParaRPr sz="1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Texas Watch       Oklahoma Jumanji Duffel Apocalypse  </a:t>
            </a:r>
            <a:r>
              <a:rPr lang="en" sz="1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$5.94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4148812" y="3840576"/>
            <a:ext cx="15879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663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Replacement Cost Range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$9.99-$29.99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5880656" y="3943050"/>
            <a:ext cx="1295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663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Rental Duration</a:t>
            </a:r>
            <a:endParaRPr sz="1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4.98 Days</a:t>
            </a:r>
            <a:endParaRPr sz="1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004008" y="1949751"/>
            <a:ext cx="16557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663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Rental Rate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$2.98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7326713" y="3818738"/>
            <a:ext cx="14133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663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Rental Rate Range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$0.99-$4.99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519662" y="3847439"/>
            <a:ext cx="1899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663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Revenue-to-Replacement Cost Ratio: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3.07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729700" y="1477250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2315825" y="1477250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4297963" y="3328150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189050" y="1477250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2565375" y="3341105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821750" y="3328150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5602375" y="1477250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3866850" y="1477250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5884163" y="3328150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7385823" y="3328157"/>
            <a:ext cx="12951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275" y="1451575"/>
            <a:ext cx="626225" cy="6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/>
        </p:nvSpPr>
        <p:spPr>
          <a:xfrm>
            <a:off x="2422301" y="3804202"/>
            <a:ext cx="15879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663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Replacement Cost:</a:t>
            </a:r>
            <a:endParaRPr sz="1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$19.98</a:t>
            </a:r>
            <a:endParaRPr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931" y="3331261"/>
            <a:ext cx="670844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25" y="1478575"/>
            <a:ext cx="626225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106" y="3328150"/>
            <a:ext cx="670844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906" y="3328150"/>
            <a:ext cx="670844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033" y="1477250"/>
            <a:ext cx="548682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328" y="1477245"/>
            <a:ext cx="548700" cy="54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703" y="1478557"/>
            <a:ext cx="548700" cy="54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2503" y="3328145"/>
            <a:ext cx="548700" cy="54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7350" y="33411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Metrics</a:t>
            </a:r>
            <a:endParaRPr/>
          </a:p>
        </p:txBody>
      </p:sp>
      <p:pic>
        <p:nvPicPr>
          <p:cNvPr id="189" name="Google Shape;18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535175"/>
            <a:ext cx="3717399" cy="229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1072425" y="965275"/>
            <a:ext cx="4858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largest genres in the film library are Sports, Foreign, Family, Documentary, and Animation films but only one of those genres, Sports, is a top-five revenue producer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Sports, Sci-Fi, Animation, Drama, and Comedy films were the top revenue-generating film genres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1000 film titles are in English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225" y="915444"/>
            <a:ext cx="2775125" cy="171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1225" y="3024390"/>
            <a:ext cx="2775126" cy="171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Market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4175675" y="2594250"/>
            <a:ext cx="50799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India, China, USA, Japan, and Mexico account for 34.4% of total revenue	</a:t>
            </a:r>
            <a:endParaRPr sz="44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European sales were relatively weak and Australia is completely missing	</a:t>
            </a:r>
            <a:endParaRPr sz="44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The average customer rented 26.8 titles in a year				</a:t>
            </a:r>
            <a:endParaRPr sz="44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The customer base within our most important national markets, is evenly distributed as indicated by the top 10 cities by total customers</a:t>
            </a:r>
            <a:endParaRPr sz="4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  </a:t>
            </a:r>
            <a:endParaRPr sz="2300"/>
          </a:p>
        </p:txBody>
      </p:sp>
      <p:pic>
        <p:nvPicPr>
          <p:cNvPr id="199" name="Google Shape;199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75" y="1611426"/>
            <a:ext cx="4154977" cy="289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76" y="3663725"/>
            <a:ext cx="868775" cy="8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/>
        </p:nvSpPr>
        <p:spPr>
          <a:xfrm>
            <a:off x="5781422" y="4193356"/>
            <a:ext cx="108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599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4514597" y="4193356"/>
            <a:ext cx="108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16,044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Rentals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7344622" y="4193356"/>
            <a:ext cx="136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26.8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Rentals per Customer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5469497" y="4363006"/>
            <a:ext cx="253200" cy="276300"/>
          </a:xfrm>
          <a:prstGeom prst="mathDivide">
            <a:avLst>
              <a:gd name="adj1" fmla="val 23520"/>
              <a:gd name="adj2" fmla="val 5880"/>
              <a:gd name="adj3" fmla="val 1176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6862922" y="4335706"/>
            <a:ext cx="414300" cy="3309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917" y="832050"/>
            <a:ext cx="1688208" cy="14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9" y="747776"/>
            <a:ext cx="2621190" cy="16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/>
          <p:nvPr/>
        </p:nvSpPr>
        <p:spPr>
          <a:xfrm>
            <a:off x="135763" y="4532050"/>
            <a:ext cx="438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Above: Click on the image above to view the map in Tableau Public</a:t>
            </a:r>
            <a:endParaRPr sz="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Lifetime Value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1"/>
          </p:nvPr>
        </p:nvSpPr>
        <p:spPr>
          <a:xfrm>
            <a:off x="5257575" y="1094250"/>
            <a:ext cx="3886200" cy="3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Customer Lifetime Value is a measure of a customer’s revenue potential to a firm over the course of a business relationship, not just a single purchase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FF0000"/>
                </a:solidFill>
              </a:rPr>
              <a:t>CLV = Average Value of a Purchase x No. Purchases per Year x Average Length of Customer Relationship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Customer Lifetime Value is relatively consistent across all markets.						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There are pockets of smaller markets with higher-spending customers. These are probably early adopters ushering in our entrance into a particular country.</a:t>
            </a:r>
            <a:endParaRPr sz="1100"/>
          </a:p>
        </p:txBody>
      </p:sp>
      <p:pic>
        <p:nvPicPr>
          <p:cNvPr id="215" name="Google Shape;21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00" y="1478200"/>
            <a:ext cx="5199375" cy="352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600" y="4033351"/>
            <a:ext cx="1116400" cy="9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4969" y="217288"/>
            <a:ext cx="2697750" cy="9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 txBox="1"/>
          <p:nvPr/>
        </p:nvSpPr>
        <p:spPr>
          <a:xfrm>
            <a:off x="595338" y="4935750"/>
            <a:ext cx="438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Above: Click on the image above to view the map in Tableau Public</a:t>
            </a:r>
            <a:endParaRPr sz="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Go Next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1"/>
          </p:nvPr>
        </p:nvSpPr>
        <p:spPr>
          <a:xfrm>
            <a:off x="1297500" y="917475"/>
            <a:ext cx="7099200" cy="4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 chart below  contains the top 16 countries by revenue and captures important metrics of customer behaviors in those markets.										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Revenue is a function of the number and the pricepoint of the movies customers choose to rent. In some of our top-performing markets, customers rent lots of cheap of movies in a year, like Taiwan where customers rent an average of  29 movies per year at a rate of $2.89 while in other markets such as the UK, where customers rent 22.6 movies per year at a rate of $3.00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00" y="2550950"/>
            <a:ext cx="6877423" cy="20505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/>
        </p:nvSpPr>
        <p:spPr>
          <a:xfrm>
            <a:off x="1741988" y="4591225"/>
            <a:ext cx="602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*Customer LIfetime Value (CLV) was calculated with the assumption of a two-year relationship which comes from a </a:t>
            </a:r>
            <a:r>
              <a:rPr lang="en" sz="800" i="1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study of subscription length for streaming service subscribers.</a:t>
            </a:r>
            <a:r>
              <a:rPr lang="en" sz="800" i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Netflix led the pack at 48 months, which is a standard Rockbuster will aspire to reach.</a:t>
            </a:r>
            <a:endParaRPr sz="800" i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297500" y="963525"/>
            <a:ext cx="7311000" cy="4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is a relatively even mix of different film genres, except for the Thriller category with only a single title. We should experiment with a larger selection of Thriller movies, to gauge traction (or lack thereof) with audiences.												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a larger selection of cheaper film titles available in high-volume, cost-conscious markets and make more high-cost titles available to consumers in low-volume, high-cost markets			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Alter the mix of film genres to reflect the top revenue-generators. This means more Sci-Fi, Animation, Drama, and Comedy films												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a concerted effort to enter the Australian market as entering this affluent, English-speaking country requires little change in our library									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Acquire more foreign language titles to expand in our most customer-dense markets, specifically: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Spanish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Russian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Chinese Mandarin/Cantonese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Japanese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Tagalog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Portuguese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Questions?</a:t>
            </a:r>
            <a:endParaRPr b="1"/>
          </a:p>
        </p:txBody>
      </p:sp>
      <p:sp>
        <p:nvSpPr>
          <p:cNvPr id="238" name="Google Shape;238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Please Contact </a:t>
            </a:r>
            <a:r>
              <a:rPr lang="en" u="sng">
                <a:solidFill>
                  <a:schemeClr val="hlink"/>
                </a:solidFill>
                <a:hlinkClick r:id="rId3"/>
              </a:rPr>
              <a:t>david@rockbuster.com</a:t>
            </a:r>
            <a:r>
              <a:rPr lang="en"/>
              <a:t>								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Visualizations Stored in Tableau Public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On-screen Show (16:9)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Montserrat</vt:lpstr>
      <vt:lpstr>Lato</vt:lpstr>
      <vt:lpstr>Arial</vt:lpstr>
      <vt:lpstr>Focus</vt:lpstr>
      <vt:lpstr>Rockbuster  State of the Business</vt:lpstr>
      <vt:lpstr>Digital Transition</vt:lpstr>
      <vt:lpstr>Movie Metrics</vt:lpstr>
      <vt:lpstr>Movie Metrics</vt:lpstr>
      <vt:lpstr>Our Market</vt:lpstr>
      <vt:lpstr>Customer Lifetime Value</vt:lpstr>
      <vt:lpstr>Where We Go Next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 State of the Business</dc:title>
  <cp:lastModifiedBy>Smack Daddy</cp:lastModifiedBy>
  <cp:revision>1</cp:revision>
  <dcterms:modified xsi:type="dcterms:W3CDTF">2023-03-11T06:06:21Z</dcterms:modified>
</cp:coreProperties>
</file>