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256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2AF78-D19B-4617-88EE-A716CC583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DADA1-C56F-4E36-ACDB-5767A7D2E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9683-BC35-4E70-9768-E5C734C4C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3FB35-85CE-43C9-B173-A2317F1BD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02128-3CEA-481F-A48C-B1ABB05F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8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F8B3-3075-45B7-9C47-6BFA6BCF5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DE1A3-6D93-4880-AFF2-28097BA52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904-FE83-4C7B-B574-FA884770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05B0A-9054-45AB-8E4B-CF87515A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72C1D-06AC-42B9-A8DB-8F865DEF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5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713BC-3392-4DCA-97E5-359F0B650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6FCFB-9D90-4ED4-A141-3119ECD8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DBAE3-3F39-4013-BFAD-E7084C0D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CCA87-E477-489C-B9EA-3D5679DE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10DDC-90A4-4874-B942-7A8883E7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E59A-0C5E-44C4-8775-45B788CF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2D43-FDEB-4E3F-ABE5-7849D66AB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424FB-0868-4003-911D-5FACF930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C1AF0-1D45-4548-8806-CAA1DFA8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C3970-1AC8-4E62-A624-A6A802F2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21F7-4506-4C6D-9D0E-E4164333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D2BD1-4E66-4E62-947B-2AC6E881A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1606-E1A2-4418-92FA-9700AA8D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9E1AD-0D1E-4150-B43C-D0A472E8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EEAC0-C53A-4E97-AB7A-AF4ECB24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1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7992-FDAB-498F-B2C2-C9C3E4CE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BD62-FA14-4CD0-8C99-392198F2A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68B66-9C23-4407-85F8-6473CE501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5B31E-2317-4496-BDC1-D2AA31285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F9172-4B1D-43F3-A8C4-C2092F54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BBB92-64E3-4F21-9184-53B1B607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6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5681-92DC-46B2-A675-6516799CD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3F10-E757-45A1-B38D-BC8A55BA6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5A571-B0CA-4912-86D5-C20019DB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8856A-1BB2-4854-B723-05CC59406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32283-AE1D-481B-A50B-02C37FF6A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1DC32-3EFA-4668-A7E2-4DD806F51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4C703-19DC-4037-B74A-D1DD6304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4DC7B-4F1D-4A7D-8F93-4218823C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5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75F57-5CE8-4A81-932F-5766D60C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B2792-3508-441B-832C-7ED9D9D9A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5872B-B8A7-43DD-90A8-4E65A7B6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9434E-E966-46E5-A934-4E1F6F85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0A0D1-482F-4110-924C-AA2792DF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CA638B-665C-4C6B-B896-8286B489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B8E0D-8412-4773-A7F3-859AD7D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5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55418-AA0C-4A23-AB8B-CF17CCEF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125CE-EE1B-48EE-96CD-85FC4D827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00-9479-4AA3-9AC1-581E34C22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E56C9-F8E6-4710-9DB4-FCB063BF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7DDDD-E603-4EB8-8EE7-6068AD2A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079F7-F742-4D4C-AC02-91E443D2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89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BF5D-6694-4900-800B-E4945DE8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7D289-8F92-475E-92CC-303872A9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5CE0-FE0E-4374-8E59-5F518675F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4D74-CFED-414C-AAB0-FB5BA9FE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383EE-4CF3-4DCF-9613-56BA6B9B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2846A-E5A9-4790-9BB4-E63AC472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7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64C013-A43E-4940-B149-F46DD65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C0775-402D-484D-A46D-113C783C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27BC-1C61-4EFB-BAF0-F9132FBB9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913EF-6E82-4A31-86BD-C23DA3A31867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E0F34-D371-4C99-93A1-EB998FB6A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2D6A1-A4CE-4DF3-8232-F5514E151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F38C-901C-4417-88E2-B232A084F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Introduction to Microsoft SQL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Samuel Yaula Dutse</a:t>
            </a:r>
          </a:p>
        </p:txBody>
      </p:sp>
    </p:spTree>
    <p:extLst>
      <p:ext uri="{BB962C8B-B14F-4D97-AF65-F5344CB8AC3E}">
        <p14:creationId xmlns:p14="http://schemas.microsoft.com/office/powerpoint/2010/main" val="64723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Why Use CREATE DATABASE and CREATE TABLE?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CREATE DATABASE:</a:t>
            </a:r>
            <a:endParaRPr lang="en-US" dirty="0"/>
          </a:p>
          <a:p>
            <a:pPr lvl="1"/>
            <a:r>
              <a:rPr lang="en-US" dirty="0"/>
              <a:t>Organizes data: Provides a logical container for data organization.</a:t>
            </a:r>
          </a:p>
          <a:p>
            <a:pPr lvl="1"/>
            <a:r>
              <a:rPr lang="en-US" dirty="0"/>
              <a:t>Security: Helps in managing access control and permissions.</a:t>
            </a:r>
          </a:p>
          <a:p>
            <a:pPr lvl="1"/>
            <a:r>
              <a:rPr lang="en-US" dirty="0"/>
              <a:t>Scalability: Facilitates scaling by segregating data logically.</a:t>
            </a:r>
          </a:p>
          <a:p>
            <a:r>
              <a:rPr lang="en-US" b="1" dirty="0"/>
              <a:t>CREATE TABLE:</a:t>
            </a:r>
            <a:endParaRPr lang="en-US" dirty="0"/>
          </a:p>
          <a:p>
            <a:pPr lvl="1"/>
            <a:r>
              <a:rPr lang="en-US" dirty="0"/>
              <a:t>Structure: Defines the structure of data storage.</a:t>
            </a:r>
          </a:p>
          <a:p>
            <a:pPr lvl="1"/>
            <a:r>
              <a:rPr lang="en-US" dirty="0"/>
              <a:t>Integrity: Enforces data integrity through constraints.</a:t>
            </a:r>
          </a:p>
          <a:p>
            <a:pPr lvl="1"/>
            <a:r>
              <a:rPr lang="en-US" dirty="0"/>
              <a:t>Relationships: Establishes relationships between entities</a:t>
            </a:r>
          </a:p>
        </p:txBody>
      </p:sp>
    </p:spTree>
    <p:extLst>
      <p:ext uri="{BB962C8B-B14F-4D97-AF65-F5344CB8AC3E}">
        <p14:creationId xmlns:p14="http://schemas.microsoft.com/office/powerpoint/2010/main" val="36718265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PARTITION BY clause is used in conjunction with window functions to divide the result set into partitions to perform calculations separately within each partition.</a:t>
            </a:r>
          </a:p>
          <a:p>
            <a:r>
              <a:rPr lang="en-US" dirty="0"/>
              <a:t>It is useful for analytical and reporting tasks.</a:t>
            </a:r>
          </a:p>
        </p:txBody>
      </p:sp>
    </p:spTree>
    <p:extLst>
      <p:ext uri="{BB962C8B-B14F-4D97-AF65-F5344CB8AC3E}">
        <p14:creationId xmlns:p14="http://schemas.microsoft.com/office/powerpoint/2010/main" val="34848694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Calculate the average salary within each department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PARTITION BY separates the result set into partitions by the 'Department' column, and AVG is calculated within each partition.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8296" y="3127512"/>
            <a:ext cx="5893904" cy="2796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Department,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Salary,</a:t>
            </a:r>
          </a:p>
          <a:p>
            <a:r>
              <a:rPr lang="en-US" dirty="0"/>
              <a:t>  AVG(Salary) OVER (PARTITION BY Department) AS </a:t>
            </a:r>
            <a:r>
              <a:rPr lang="en-US" dirty="0" err="1"/>
              <a:t>AvgSalary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6842071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PARTITION BY?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Analytical Functions:</a:t>
            </a:r>
            <a:r>
              <a:rPr lang="en-US" dirty="0"/>
              <a:t> PARTITION BY is commonly used with analytical functions to perform calculations within specific partitions.</a:t>
            </a:r>
          </a:p>
          <a:p>
            <a:r>
              <a:rPr lang="en-US" b="1" dirty="0"/>
              <a:t>Data Segmentation:</a:t>
            </a:r>
            <a:r>
              <a:rPr lang="en-US" dirty="0"/>
              <a:t> Divide the data into segments for more granular analysis.</a:t>
            </a:r>
          </a:p>
          <a:p>
            <a:r>
              <a:rPr lang="en-US" b="1" dirty="0"/>
              <a:t>Comparisons within Groups:</a:t>
            </a:r>
            <a:r>
              <a:rPr lang="en-US" dirty="0"/>
              <a:t> Compare values within groups without the need for explicit subqueries.</a:t>
            </a:r>
          </a:p>
        </p:txBody>
      </p:sp>
    </p:spTree>
    <p:extLst>
      <p:ext uri="{BB962C8B-B14F-4D97-AF65-F5344CB8AC3E}">
        <p14:creationId xmlns:p14="http://schemas.microsoft.com/office/powerpoint/2010/main" val="254247871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 BY with ROW_NUMBER()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Assign a unique row number within each department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PARTITION BY is used to create a unique row number within each department based on the salary in descending order.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652" y="4001294"/>
            <a:ext cx="8633791" cy="2796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Department,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ROW_NUMBER() OVER (PARTITION BY Department ORDER BY Salary DESC) AS </a:t>
            </a:r>
            <a:r>
              <a:rPr lang="en-US" dirty="0" err="1"/>
              <a:t>RowNum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427021284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 BY with RANK()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Rank employees within each department based on sales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PARTITION BY is used to rank employees within each department based on sales in descending order.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652" y="4001294"/>
            <a:ext cx="7494105" cy="2796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Department,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Sales,</a:t>
            </a:r>
          </a:p>
          <a:p>
            <a:r>
              <a:rPr lang="en-US" dirty="0"/>
              <a:t>  RANK() OVER (PARTITION BY Department ORDER BY Sales DESC) AS </a:t>
            </a:r>
            <a:r>
              <a:rPr lang="en-US" dirty="0" err="1"/>
              <a:t>SalesRank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9401725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 BY with SUM()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Calculate the running total of sales within each department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PARTITION BY is used to calculate the running total of sales within each department based on the order of </a:t>
            </a:r>
            <a:r>
              <a:rPr lang="en-US" dirty="0" err="1"/>
              <a:t>EmployeeID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651" y="4001294"/>
            <a:ext cx="8461513" cy="2796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Department,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Sales,</a:t>
            </a:r>
          </a:p>
          <a:p>
            <a:r>
              <a:rPr lang="en-US" dirty="0"/>
              <a:t>  SUM(Sales) OVER (PARTITION BY Department ORDER BY </a:t>
            </a:r>
            <a:r>
              <a:rPr lang="en-US" dirty="0" err="1"/>
              <a:t>EmployeeID</a:t>
            </a:r>
            <a:r>
              <a:rPr lang="en-US" dirty="0"/>
              <a:t>) AS </a:t>
            </a:r>
            <a:r>
              <a:rPr lang="en-US" dirty="0" err="1"/>
              <a:t>RunningTotal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9015144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 BY with DENSE_RANK()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Assign a dense rank to employees based on performance within each department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Explanation: PARTITION BY is used to assign a dense rank to employees within each department based on performance in descending order.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650" y="4001294"/>
            <a:ext cx="9654211" cy="2796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Department,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Performance,</a:t>
            </a:r>
          </a:p>
          <a:p>
            <a:r>
              <a:rPr lang="en-US" dirty="0"/>
              <a:t>  DENSE_RANK() OVER (PARTITION BY Department ORDER BY Performance DESC) AS </a:t>
            </a:r>
            <a:r>
              <a:rPr lang="en-US" dirty="0" err="1"/>
              <a:t>PerformanceRank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422093346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PARTITION BY with LAG()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Compare the current salary with the previous salary within each department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Explanation: PARTITION BY is used with LAG() to compare the current salary with the previous salary within each department based on the order of </a:t>
            </a:r>
            <a:r>
              <a:rPr lang="en-US" sz="2400" dirty="0" err="1"/>
              <a:t>EmployeeID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5650" y="4001294"/>
            <a:ext cx="9654211" cy="27962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Department,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Salary,</a:t>
            </a:r>
          </a:p>
          <a:p>
            <a:r>
              <a:rPr lang="en-US" dirty="0"/>
              <a:t>  LAG(Salary) OVER (PARTITION BY Department ORDER BY </a:t>
            </a:r>
            <a:r>
              <a:rPr lang="en-US" dirty="0" err="1"/>
              <a:t>EmployeeID</a:t>
            </a:r>
            <a:r>
              <a:rPr lang="en-US" dirty="0"/>
              <a:t>) AS </a:t>
            </a:r>
            <a:r>
              <a:rPr lang="en-US" dirty="0" err="1"/>
              <a:t>PreviousSalary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899988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about PARTITION BY.</a:t>
            </a:r>
          </a:p>
          <a:p>
            <a:r>
              <a:rPr lang="en-US" dirty="0"/>
              <a:t>Emphasize its role in performing analytical calculations within specific partitions, providing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419440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points.</a:t>
            </a:r>
          </a:p>
          <a:p>
            <a:r>
              <a:rPr lang="en-US" dirty="0"/>
              <a:t>Encourage exploration and further learning.</a:t>
            </a:r>
          </a:p>
        </p:txBody>
      </p:sp>
    </p:spTree>
    <p:extLst>
      <p:ext uri="{BB962C8B-B14F-4D97-AF65-F5344CB8AC3E}">
        <p14:creationId xmlns:p14="http://schemas.microsoft.com/office/powerpoint/2010/main" val="23706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94A4-D76F-40D1-9B16-9E9399350F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Mastering SELECT and FROM in Microsoft 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BFA98-9EE3-4BC3-811E-89C765488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SELECT and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SELECT statement retrieves data from one or more tables.</a:t>
            </a:r>
          </a:p>
          <a:p>
            <a:r>
              <a:rPr lang="en-US" dirty="0"/>
              <a:t>The FROM clause specifies the tables from which data is selected</a:t>
            </a:r>
          </a:p>
        </p:txBody>
      </p:sp>
    </p:spTree>
    <p:extLst>
      <p:ext uri="{BB962C8B-B14F-4D97-AF65-F5344CB8AC3E}">
        <p14:creationId xmlns:p14="http://schemas.microsoft.com/office/powerpoint/2010/main" val="259302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SELECT * (ALL)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Retrieve all columns from a table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Returns all columns for all rows in the 'Employees' table. Use cautiously for large tables due to potential performance impact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12" y="3366051"/>
            <a:ext cx="5025887" cy="1736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SELECT *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181859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SELECT 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Retrieve a specified number of rows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Explanation: Returns the top 10 rows from the 'Orders' table. Useful when you only need a subset of records.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12" y="3366051"/>
            <a:ext cx="5025887" cy="1736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SELECT TOP 10 * FROM Orders;</a:t>
            </a:r>
          </a:p>
        </p:txBody>
      </p:sp>
    </p:spTree>
    <p:extLst>
      <p:ext uri="{BB962C8B-B14F-4D97-AF65-F5344CB8AC3E}">
        <p14:creationId xmlns:p14="http://schemas.microsoft.com/office/powerpoint/2010/main" val="206933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SELECT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Retrieve unique values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Explanation: Returns distinct values from the 'Category' column in the 'Products' table. Eliminates duplicate values.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13" y="3133276"/>
            <a:ext cx="5025887" cy="1736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SELECT DISTINCT Category FROM Products;</a:t>
            </a:r>
          </a:p>
        </p:txBody>
      </p:sp>
    </p:spTree>
    <p:extLst>
      <p:ext uri="{BB962C8B-B14F-4D97-AF65-F5344CB8AC3E}">
        <p14:creationId xmlns:p14="http://schemas.microsoft.com/office/powerpoint/2010/main" val="37964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SELECT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Alias for column names</a:t>
            </a:r>
          </a:p>
          <a:p>
            <a:pPr marL="0" indent="0">
              <a:buNone/>
            </a:pPr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Explanation: Provides a more readable output by aliasing column names in the result set.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13" y="3133276"/>
            <a:ext cx="5025887" cy="17360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SELECT </a:t>
            </a:r>
            <a:r>
              <a:rPr lang="en-US" b="1" dirty="0" err="1"/>
              <a:t>FirstName</a:t>
            </a:r>
            <a:r>
              <a:rPr lang="en-US" b="1" dirty="0"/>
              <a:t> AS 'First Name', </a:t>
            </a:r>
            <a:r>
              <a:rPr lang="en-US" b="1" dirty="0" err="1"/>
              <a:t>LastName</a:t>
            </a:r>
            <a:r>
              <a:rPr lang="en-US" b="1" dirty="0"/>
              <a:t> AS 'Last Name'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356926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SELECT MAX, MIN,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Retrieve maximum, minimum, or average values</a:t>
            </a:r>
          </a:p>
          <a:p>
            <a:pPr marL="0" indent="0">
              <a:buNone/>
            </a:pPr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Explanation: Useful for analyzing numerical data in the 'Salary' column of the 'Employees' 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93913" y="3133276"/>
            <a:ext cx="5025887" cy="347955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6"/>
                </a:solidFill>
              </a:rPr>
              <a:t>-- select the maximum salary from the Salary column</a:t>
            </a:r>
          </a:p>
          <a:p>
            <a:r>
              <a:rPr lang="en-US" b="1" dirty="0"/>
              <a:t>SELECT MAX(Salary) AS 'Max Salary' FROM Employees;</a:t>
            </a:r>
          </a:p>
          <a:p>
            <a:endParaRPr lang="en-US" b="1" dirty="0"/>
          </a:p>
          <a:p>
            <a:pPr lvl="0"/>
            <a:r>
              <a:rPr lang="en-US" sz="1600" dirty="0">
                <a:solidFill>
                  <a:srgbClr val="70AD47"/>
                </a:solidFill>
              </a:rPr>
              <a:t>-- select the minimum salary from the Salary column</a:t>
            </a:r>
            <a:endParaRPr lang="en-US" b="1" dirty="0"/>
          </a:p>
          <a:p>
            <a:r>
              <a:rPr lang="en-US" b="1" dirty="0"/>
              <a:t>SELECT MIN(Salary) AS 'Min Salary' FROM Employees;</a:t>
            </a:r>
          </a:p>
          <a:p>
            <a:endParaRPr lang="en-US" b="1" dirty="0"/>
          </a:p>
          <a:p>
            <a:pPr lvl="0"/>
            <a:r>
              <a:rPr lang="en-US" sz="1600" dirty="0">
                <a:solidFill>
                  <a:srgbClr val="70AD47"/>
                </a:solidFill>
              </a:rPr>
              <a:t>-- select the average salary from the Salary column</a:t>
            </a:r>
            <a:endParaRPr lang="en-US" b="1" dirty="0"/>
          </a:p>
          <a:p>
            <a:r>
              <a:rPr lang="en-US" b="1" dirty="0"/>
              <a:t>SELECT AVG(Salary) AS '</a:t>
            </a:r>
            <a:r>
              <a:rPr lang="en-US" b="1" dirty="0" err="1"/>
              <a:t>Avg</a:t>
            </a:r>
            <a:r>
              <a:rPr lang="en-US" b="1" dirty="0"/>
              <a:t> Salary'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61253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 FROM Database and Master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Specify the database context</a:t>
            </a:r>
          </a:p>
          <a:p>
            <a:pPr marL="0" indent="0">
              <a:buNone/>
            </a:pPr>
            <a:r>
              <a:rPr lang="en-US" sz="2000" dirty="0"/>
              <a:t>Example code (from within a specific database):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Example code (from the master database):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Explanation: </a:t>
            </a:r>
            <a:r>
              <a:rPr lang="en-US" dirty="0"/>
              <a:t>Allows you to select data from a specific database. The master database is used to reference objects across databases.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056" y="3034748"/>
            <a:ext cx="5025887" cy="6228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USE </a:t>
            </a:r>
            <a:r>
              <a:rPr lang="en-US" b="1" dirty="0" err="1">
                <a:solidFill>
                  <a:schemeClr val="accent6"/>
                </a:solidFill>
              </a:rPr>
              <a:t>YourDatabase</a:t>
            </a:r>
            <a:r>
              <a:rPr lang="en-US" b="1" dirty="0">
                <a:solidFill>
                  <a:schemeClr val="accent6"/>
                </a:solidFill>
              </a:rPr>
              <a:t>;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* FROM </a:t>
            </a:r>
            <a:r>
              <a:rPr lang="en-US" b="1" dirty="0" err="1">
                <a:solidFill>
                  <a:schemeClr val="accent6"/>
                </a:solidFill>
              </a:rPr>
              <a:t>YourTable</a:t>
            </a:r>
            <a:r>
              <a:rPr lang="en-US" b="1" dirty="0">
                <a:solidFill>
                  <a:schemeClr val="accent6"/>
                </a:solidFill>
              </a:rPr>
              <a:t>;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419600"/>
            <a:ext cx="5025887" cy="788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USE master;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* FROM </a:t>
            </a:r>
            <a:r>
              <a:rPr lang="en-US" b="1" dirty="0" err="1">
                <a:solidFill>
                  <a:schemeClr val="accent6"/>
                </a:solidFill>
              </a:rPr>
              <a:t>YourDatabase.YourTable</a:t>
            </a:r>
            <a:r>
              <a:rPr lang="en-US" b="1" dirty="0">
                <a:solidFill>
                  <a:schemeClr val="accent6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0397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Database and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is a Database</a:t>
            </a:r>
          </a:p>
          <a:p>
            <a:r>
              <a:rPr lang="en-US" dirty="0"/>
              <a:t>A database is like a digital filing cabinet that helps organize and store information in a structured way, making it easy to retrieve, update, and manage data efficiently.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Introduction to SQL</a:t>
            </a:r>
          </a:p>
          <a:p>
            <a:r>
              <a:rPr lang="en-US" dirty="0"/>
              <a:t>SQL is a standard language for accessing and manipulating databases.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is SQL?</a:t>
            </a:r>
          </a:p>
          <a:p>
            <a:r>
              <a:rPr lang="en-US" dirty="0"/>
              <a:t>SQL stands for Structured Query Language</a:t>
            </a:r>
          </a:p>
          <a:p>
            <a:r>
              <a:rPr lang="en-US" dirty="0"/>
              <a:t>SQL lets you access and manipulate databases</a:t>
            </a:r>
          </a:p>
        </p:txBody>
      </p:sp>
    </p:spTree>
    <p:extLst>
      <p:ext uri="{BB962C8B-B14F-4D97-AF65-F5344CB8AC3E}">
        <p14:creationId xmlns:p14="http://schemas.microsoft.com/office/powerpoint/2010/main" val="64558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SELECT and FROM use cases.</a:t>
            </a:r>
          </a:p>
          <a:p>
            <a:r>
              <a:rPr lang="en-US" dirty="0"/>
              <a:t>Highlight the flexibility and power of SELECT statements for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774407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7F85-F34A-4AB1-A386-0A1761714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Mastering WHERE in Microsoft 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34A54-F587-450F-8DBE-436E47733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46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WHERE statement filters rows based on a specified condition.</a:t>
            </a:r>
          </a:p>
          <a:p>
            <a:r>
              <a:rPr lang="en-US" dirty="0"/>
              <a:t>It is used in conjunction with SELECT, UPDATE, DELETE, and other SQL statements.</a:t>
            </a:r>
          </a:p>
        </p:txBody>
      </p:sp>
    </p:spTree>
    <p:extLst>
      <p:ext uri="{BB962C8B-B14F-4D97-AF65-F5344CB8AC3E}">
        <p14:creationId xmlns:p14="http://schemas.microsoft.com/office/powerpoint/2010/main" val="3107041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= (Equal)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Retrieve rows where a column equals a specific value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Filters rows to include only those where the 'Country' column equals 'USA'.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312181"/>
            <a:ext cx="5181600" cy="1378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Customers </a:t>
            </a:r>
          </a:p>
          <a:p>
            <a:r>
              <a:rPr lang="en-US" dirty="0"/>
              <a:t>WHERE Country = 'USA';</a:t>
            </a:r>
          </a:p>
        </p:txBody>
      </p:sp>
    </p:spTree>
    <p:extLst>
      <p:ext uri="{BB962C8B-B14F-4D97-AF65-F5344CB8AC3E}">
        <p14:creationId xmlns:p14="http://schemas.microsoft.com/office/powerpoint/2010/main" val="4187356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&lt;&gt; (Not Equal)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Exclude rows where a column equals a specific value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Filters out rows where the 'Category' column is not equal to 'Electronics'.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312181"/>
            <a:ext cx="5181600" cy="13782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Products </a:t>
            </a:r>
          </a:p>
          <a:p>
            <a:r>
              <a:rPr lang="en-US" dirty="0"/>
              <a:t>WHERE Category &lt;&gt; 'Electronics';</a:t>
            </a:r>
          </a:p>
        </p:txBody>
      </p:sp>
    </p:spTree>
    <p:extLst>
      <p:ext uri="{BB962C8B-B14F-4D97-AF65-F5344CB8AC3E}">
        <p14:creationId xmlns:p14="http://schemas.microsoft.com/office/powerpoint/2010/main" val="363983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&gt; and WHERE &lt;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Retrieve rows where a column is greater or less than a specified value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Filters rows based on salary or order date criteria.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573438"/>
            <a:ext cx="5181600" cy="27384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Salary &gt; 50000;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en-US" dirty="0"/>
              <a:t>FROM Orders </a:t>
            </a:r>
          </a:p>
          <a:p>
            <a:r>
              <a:rPr lang="en-US" dirty="0"/>
              <a:t>WHERE </a:t>
            </a:r>
            <a:r>
              <a:rPr lang="en-US" dirty="0" err="1"/>
              <a:t>OrderDate</a:t>
            </a:r>
            <a:r>
              <a:rPr lang="en-US" dirty="0"/>
              <a:t> &lt; '2023-01-01';</a:t>
            </a:r>
          </a:p>
        </p:txBody>
      </p:sp>
    </p:spTree>
    <p:extLst>
      <p:ext uri="{BB962C8B-B14F-4D97-AF65-F5344CB8AC3E}">
        <p14:creationId xmlns:p14="http://schemas.microsoft.com/office/powerpoint/2010/main" val="6453525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Combine multiple conditions with AND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Retrieves rows where both conditions (category is 'Electronics' and price is greater than 500) are true.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225095"/>
            <a:ext cx="5181600" cy="1521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Products </a:t>
            </a:r>
          </a:p>
          <a:p>
            <a:r>
              <a:rPr lang="en-US" dirty="0"/>
              <a:t>WHERE Category = 'Electronics' AND Price &gt; 500;</a:t>
            </a:r>
          </a:p>
        </p:txBody>
      </p:sp>
    </p:spTree>
    <p:extLst>
      <p:ext uri="{BB962C8B-B14F-4D97-AF65-F5344CB8AC3E}">
        <p14:creationId xmlns:p14="http://schemas.microsoft.com/office/powerpoint/2010/main" val="384578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Combine multiple conditions with OR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Retrieves rows where either condition (category is 'Electronics' or stock quantity is greater than 100) is true.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225095"/>
            <a:ext cx="5461000" cy="1521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Products </a:t>
            </a:r>
          </a:p>
          <a:p>
            <a:r>
              <a:rPr lang="en-US" dirty="0"/>
              <a:t>WHERE Category = 'Electronics' OR </a:t>
            </a:r>
            <a:r>
              <a:rPr lang="en-US" dirty="0" err="1"/>
              <a:t>StockQuantity</a:t>
            </a:r>
            <a:r>
              <a:rPr lang="en-US" dirty="0"/>
              <a:t> &gt; 100;</a:t>
            </a:r>
          </a:p>
        </p:txBody>
      </p:sp>
    </p:spTree>
    <p:extLst>
      <p:ext uri="{BB962C8B-B14F-4D97-AF65-F5344CB8AC3E}">
        <p14:creationId xmlns:p14="http://schemas.microsoft.com/office/powerpoint/2010/main" val="2802980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Pattern matching with LIKE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Retrieves rows where the '</a:t>
            </a:r>
            <a:r>
              <a:rPr lang="en-US" dirty="0" err="1"/>
              <a:t>FirstName</a:t>
            </a:r>
            <a:r>
              <a:rPr lang="en-US" dirty="0"/>
              <a:t>' starts with the letter 'J'.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225095"/>
            <a:ext cx="5181600" cy="15210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Employees </a:t>
            </a:r>
          </a:p>
          <a:p>
            <a:r>
              <a:rPr lang="en-US" dirty="0"/>
              <a:t>WHERE </a:t>
            </a:r>
            <a:r>
              <a:rPr lang="en-US" dirty="0" err="1"/>
              <a:t>FirstName</a:t>
            </a:r>
            <a:r>
              <a:rPr lang="en-US" dirty="0"/>
              <a:t> LIKE 'J%';</a:t>
            </a:r>
          </a:p>
        </p:txBody>
      </p:sp>
    </p:spTree>
    <p:extLst>
      <p:ext uri="{BB962C8B-B14F-4D97-AF65-F5344CB8AC3E}">
        <p14:creationId xmlns:p14="http://schemas.microsoft.com/office/powerpoint/2010/main" val="1929758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NULL and WHERE NOT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Filtering for NULL or non-NULL values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Retrieves rows where the 'Email' is NULL or '</a:t>
            </a:r>
            <a:r>
              <a:rPr lang="en-US" dirty="0" err="1"/>
              <a:t>ExpiryDate</a:t>
            </a:r>
            <a:r>
              <a:rPr lang="en-US" dirty="0"/>
              <a:t>' is NOT NULL.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225095"/>
            <a:ext cx="5181600" cy="24354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Customers </a:t>
            </a:r>
          </a:p>
          <a:p>
            <a:r>
              <a:rPr lang="en-US" dirty="0"/>
              <a:t>WHERE Email IS NULL;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* </a:t>
            </a:r>
          </a:p>
          <a:p>
            <a:r>
              <a:rPr lang="en-US" dirty="0"/>
              <a:t>FROM Products </a:t>
            </a:r>
          </a:p>
          <a:p>
            <a:r>
              <a:rPr lang="en-US" dirty="0"/>
              <a:t>WHERE </a:t>
            </a:r>
            <a:r>
              <a:rPr lang="en-US" dirty="0" err="1"/>
              <a:t>ExpiryDate</a:t>
            </a:r>
            <a:r>
              <a:rPr lang="en-US" dirty="0"/>
              <a:t> IS NOT NULL;</a:t>
            </a:r>
          </a:p>
        </p:txBody>
      </p:sp>
    </p:spTree>
    <p:extLst>
      <p:ext uri="{BB962C8B-B14F-4D97-AF65-F5344CB8AC3E}">
        <p14:creationId xmlns:p14="http://schemas.microsoft.com/office/powerpoint/2010/main" val="3674555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Can SQL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SQL can retrieve data from a database</a:t>
            </a:r>
          </a:p>
          <a:p>
            <a:r>
              <a:rPr lang="en-US" dirty="0"/>
              <a:t>SQL can insert records in a database</a:t>
            </a:r>
          </a:p>
          <a:p>
            <a:r>
              <a:rPr lang="en-US" dirty="0"/>
              <a:t>SQL can update records in a database</a:t>
            </a:r>
          </a:p>
          <a:p>
            <a:r>
              <a:rPr lang="en-US" dirty="0"/>
              <a:t>SQL can delete records from a database</a:t>
            </a:r>
          </a:p>
          <a:p>
            <a:r>
              <a:rPr lang="en-US" dirty="0"/>
              <a:t>SQL can create new databases</a:t>
            </a:r>
          </a:p>
          <a:p>
            <a:r>
              <a:rPr lang="en-US" dirty="0"/>
              <a:t>SQL can create new tables in a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Using SQL in Your Web Site</a:t>
            </a:r>
            <a:r>
              <a:rPr lang="en-US" dirty="0"/>
              <a:t>: To build a web site that shows data from a database, you will need:</a:t>
            </a:r>
          </a:p>
          <a:p>
            <a:pPr marL="0" indent="0">
              <a:buNone/>
            </a:pPr>
            <a:r>
              <a:rPr lang="en-US" dirty="0"/>
              <a:t>	An RDBMS database program (i.e. MS Access, SQL Server, MySQL)</a:t>
            </a:r>
          </a:p>
        </p:txBody>
      </p:sp>
    </p:spTree>
    <p:extLst>
      <p:ext uri="{BB962C8B-B14F-4D97-AF65-F5344CB8AC3E}">
        <p14:creationId xmlns:p14="http://schemas.microsoft.com/office/powerpoint/2010/main" val="2965911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WHERE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Case: Filtering for multiple values</a:t>
            </a:r>
          </a:p>
          <a:p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Retrieves rows where '</a:t>
            </a:r>
            <a:r>
              <a:rPr lang="en-US" dirty="0" err="1"/>
              <a:t>CustomerID</a:t>
            </a:r>
            <a:r>
              <a:rPr lang="en-US" dirty="0"/>
              <a:t>' matches any of the specified values in the list.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225095"/>
            <a:ext cx="5181600" cy="1390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* </a:t>
            </a:r>
          </a:p>
          <a:p>
            <a:r>
              <a:rPr lang="en-US" dirty="0"/>
              <a:t>FROM Orders </a:t>
            </a:r>
          </a:p>
          <a:p>
            <a:r>
              <a:rPr lang="en-US" dirty="0"/>
              <a:t>WHERE </a:t>
            </a:r>
            <a:r>
              <a:rPr lang="en-US" dirty="0" err="1"/>
              <a:t>CustomerID</a:t>
            </a:r>
            <a:r>
              <a:rPr lang="en-US" dirty="0"/>
              <a:t> IN (1, 3, 5);</a:t>
            </a:r>
          </a:p>
        </p:txBody>
      </p:sp>
    </p:spTree>
    <p:extLst>
      <p:ext uri="{BB962C8B-B14F-4D97-AF65-F5344CB8AC3E}">
        <p14:creationId xmlns:p14="http://schemas.microsoft.com/office/powerpoint/2010/main" val="3223673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WHERE use cases.</a:t>
            </a:r>
          </a:p>
          <a:p>
            <a:r>
              <a:rPr lang="en-US" dirty="0"/>
              <a:t>Emphasize the importance of WHERE for data filtering and retrieval.</a:t>
            </a:r>
          </a:p>
        </p:txBody>
      </p:sp>
    </p:spTree>
    <p:extLst>
      <p:ext uri="{BB962C8B-B14F-4D97-AF65-F5344CB8AC3E}">
        <p14:creationId xmlns:p14="http://schemas.microsoft.com/office/powerpoint/2010/main" val="2436727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B7FD-8AF9-45C3-BD22-813904FA7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Mastering GROUP BY and ORDER BY in Microsoft 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10774-4BA8-418E-B39A-A15FA1D69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5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GROUP BY statement groups rows based on specified columns.</a:t>
            </a:r>
          </a:p>
          <a:p>
            <a:r>
              <a:rPr lang="en-US" dirty="0"/>
              <a:t>It is often used in conjunction with aggregate functions.</a:t>
            </a:r>
          </a:p>
        </p:txBody>
      </p:sp>
    </p:spTree>
    <p:extLst>
      <p:ext uri="{BB962C8B-B14F-4D97-AF65-F5344CB8AC3E}">
        <p14:creationId xmlns:p14="http://schemas.microsoft.com/office/powerpoint/2010/main" val="4160786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BY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Group rows by a specific column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Groups rows in the 'Products' table by the 'Category' column and counts the number of products in each category.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100145"/>
            <a:ext cx="5166692" cy="21344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Category, </a:t>
            </a:r>
          </a:p>
          <a:p>
            <a:r>
              <a:rPr lang="en-US" dirty="0"/>
              <a:t>	COUNT(*) AS </a:t>
            </a:r>
            <a:r>
              <a:rPr lang="en-US" dirty="0" err="1"/>
              <a:t>ProductCount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Products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Category;</a:t>
            </a:r>
          </a:p>
        </p:txBody>
      </p:sp>
    </p:spTree>
    <p:extLst>
      <p:ext uri="{BB962C8B-B14F-4D97-AF65-F5344CB8AC3E}">
        <p14:creationId xmlns:p14="http://schemas.microsoft.com/office/powerpoint/2010/main" val="720836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BY with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Apply aggregate functions to grouped data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Calculates the average salary for each department in the 'Employees' table.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246783"/>
            <a:ext cx="5181600" cy="24649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Department, </a:t>
            </a:r>
          </a:p>
          <a:p>
            <a:r>
              <a:rPr lang="en-US" dirty="0"/>
              <a:t>	AVG(Salary) AS </a:t>
            </a:r>
            <a:r>
              <a:rPr lang="en-US" dirty="0" err="1"/>
              <a:t>AvgSalary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Department;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114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GROUP BY with HAVING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Filter grouped data with HAVING clause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Groups customers by country and filters out countries with fewer than 6 customers.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127512"/>
            <a:ext cx="5165035" cy="28492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Country, </a:t>
            </a:r>
          </a:p>
          <a:p>
            <a:r>
              <a:rPr lang="en-US" dirty="0"/>
              <a:t>	COUNT(*) AS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Customers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Country</a:t>
            </a:r>
          </a:p>
          <a:p>
            <a:r>
              <a:rPr lang="en-US" dirty="0"/>
              <a:t>HAVING </a:t>
            </a:r>
          </a:p>
          <a:p>
            <a:r>
              <a:rPr lang="en-US" dirty="0"/>
              <a:t>	COUNT(*) &gt; 5;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47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BY statement sorts the result set based on specified columns.</a:t>
            </a:r>
          </a:p>
          <a:p>
            <a:r>
              <a:rPr lang="en-US" dirty="0"/>
              <a:t>It can be used with SELECT and other statements.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21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ORDER BY Ascending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Sort result set in ascending order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product names and prices from the 'Products' table, sorted in ascending order by price.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167270"/>
            <a:ext cx="5181600" cy="2054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ProductName</a:t>
            </a:r>
            <a:r>
              <a:rPr lang="en-US" dirty="0"/>
              <a:t>, </a:t>
            </a:r>
          </a:p>
          <a:p>
            <a:r>
              <a:rPr lang="en-US" dirty="0"/>
              <a:t>	Price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Products</a:t>
            </a:r>
          </a:p>
          <a:p>
            <a:r>
              <a:rPr lang="en-US" dirty="0"/>
              <a:t>ORDER BY </a:t>
            </a:r>
          </a:p>
          <a:p>
            <a:r>
              <a:rPr lang="en-US" dirty="0"/>
              <a:t>	Price ASC;</a:t>
            </a:r>
          </a:p>
        </p:txBody>
      </p:sp>
    </p:spTree>
    <p:extLst>
      <p:ext uri="{BB962C8B-B14F-4D97-AF65-F5344CB8AC3E}">
        <p14:creationId xmlns:p14="http://schemas.microsoft.com/office/powerpoint/2010/main" val="30057673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ORDER BY Descending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Sort result set in descending order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employee names and hire dates, sorted in descending order by hire date.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167270"/>
            <a:ext cx="5151783" cy="217335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EmployeeName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HireDate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ORDER BY </a:t>
            </a:r>
          </a:p>
          <a:p>
            <a:r>
              <a:rPr lang="en-US" dirty="0"/>
              <a:t>	</a:t>
            </a:r>
            <a:r>
              <a:rPr lang="en-US" dirty="0" err="1"/>
              <a:t>HireDate</a:t>
            </a:r>
            <a:r>
              <a:rPr lang="en-US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01249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RDBMS stands for Relational Database Management System.</a:t>
            </a:r>
          </a:p>
          <a:p>
            <a:r>
              <a:rPr lang="en-US" dirty="0"/>
              <a:t>RDBMS is the basis for SQL, and for all modern database systems such as MS SQL Server, IBM DB2, Oracle, MySQL, and Microsoft Access.</a:t>
            </a:r>
          </a:p>
          <a:p>
            <a:r>
              <a:rPr lang="en-US" dirty="0"/>
              <a:t>The data in RDBMS is stored in database objects called tables. A table is a collection of related data entries and it consists of columns and rows.</a:t>
            </a:r>
          </a:p>
          <a:p>
            <a:r>
              <a:rPr lang="en-US" dirty="0"/>
              <a:t>Look at the "Customers" table:</a:t>
            </a:r>
          </a:p>
          <a:p>
            <a:r>
              <a:rPr lang="en-US" dirty="0"/>
              <a:t>Example Get your own SQL Server</a:t>
            </a:r>
          </a:p>
          <a:p>
            <a:r>
              <a:rPr lang="en-US" dirty="0"/>
              <a:t>SELECT * FROM Customers;</a:t>
            </a:r>
          </a:p>
          <a:p>
            <a:pPr lvl="1"/>
            <a:r>
              <a:rPr lang="en-US" dirty="0"/>
              <a:t>Every table is broken up into smaller entities called fields. The fields in the Customers table consist of: </a:t>
            </a:r>
            <a:r>
              <a:rPr lang="en-US" dirty="0" err="1"/>
              <a:t>CustomerID</a:t>
            </a:r>
            <a:r>
              <a:rPr lang="en-US" dirty="0"/>
              <a:t>, </a:t>
            </a:r>
            <a:r>
              <a:rPr lang="en-US" dirty="0" err="1"/>
              <a:t>CustomerName</a:t>
            </a:r>
            <a:r>
              <a:rPr lang="en-US" dirty="0"/>
              <a:t>, </a:t>
            </a:r>
            <a:r>
              <a:rPr lang="en-US" dirty="0" err="1"/>
              <a:t>ContactName</a:t>
            </a:r>
            <a:r>
              <a:rPr lang="en-US" dirty="0"/>
              <a:t>, Address, City, </a:t>
            </a:r>
            <a:r>
              <a:rPr lang="en-US" dirty="0" err="1"/>
              <a:t>PostalCode</a:t>
            </a:r>
            <a:r>
              <a:rPr lang="en-US" dirty="0"/>
              <a:t> and  Country.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field is a column in a table that is designed to maintain specific information about every record in the table.</a:t>
            </a:r>
          </a:p>
          <a:p>
            <a:pPr lvl="1"/>
            <a:r>
              <a:rPr lang="en-US" dirty="0"/>
              <a:t>A record, also called a row, is each individual entry that exists in a table. For example, </a:t>
            </a:r>
          </a:p>
          <a:p>
            <a:pPr lvl="1"/>
            <a:r>
              <a:rPr lang="en-US" dirty="0"/>
              <a:t>there are 91 records in the above Customers table. A record is a horizontal entity in a table.</a:t>
            </a:r>
          </a:p>
          <a:p>
            <a:pPr lvl="1"/>
            <a:r>
              <a:rPr lang="en-US" dirty="0"/>
              <a:t>A column is a vertical entity in a table that contains all information associated with a specific field in a table</a:t>
            </a:r>
          </a:p>
        </p:txBody>
      </p:sp>
    </p:spTree>
    <p:extLst>
      <p:ext uri="{BB962C8B-B14F-4D97-AF65-F5344CB8AC3E}">
        <p14:creationId xmlns:p14="http://schemas.microsoft.com/office/powerpoint/2010/main" val="26347016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ORDER BY Multiple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Sort result set by multiple columns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Sorts employees first by salary in descending order, then by last name in ascending order.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101009"/>
            <a:ext cx="5151783" cy="29287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, </a:t>
            </a:r>
          </a:p>
          <a:p>
            <a:r>
              <a:rPr lang="en-US" dirty="0"/>
              <a:t>	Salary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ORDER BY </a:t>
            </a:r>
          </a:p>
          <a:p>
            <a:r>
              <a:rPr lang="en-US" dirty="0"/>
              <a:t>	Salary DESC, </a:t>
            </a:r>
          </a:p>
          <a:p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ASC;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39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GROUP BY and ORDER BY use cases.</a:t>
            </a:r>
          </a:p>
          <a:p>
            <a:r>
              <a:rPr lang="en-US" dirty="0"/>
              <a:t>Emphasize their role in organizing and presenting data effectively.</a:t>
            </a:r>
          </a:p>
        </p:txBody>
      </p:sp>
    </p:spTree>
    <p:extLst>
      <p:ext uri="{BB962C8B-B14F-4D97-AF65-F5344CB8AC3E}">
        <p14:creationId xmlns:p14="http://schemas.microsoft.com/office/powerpoint/2010/main" val="1429472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5FD2-D5FA-4443-8974-F171C5B17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Mastering SQL Joins in Microsoft 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2DA16-61B8-4316-91BA-78ADFB15C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00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SQL 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Joins are used to combine rows from two or more tables based on a related column between them.</a:t>
            </a:r>
          </a:p>
          <a:p>
            <a:r>
              <a:rPr lang="en-US" dirty="0"/>
              <a:t>Different types of joins: INNER, FULL, LEFT, RIGHT, OUTER.</a:t>
            </a:r>
          </a:p>
        </p:txBody>
      </p:sp>
    </p:spTree>
    <p:extLst>
      <p:ext uri="{BB962C8B-B14F-4D97-AF65-F5344CB8AC3E}">
        <p14:creationId xmlns:p14="http://schemas.microsoft.com/office/powerpoint/2010/main" val="2058170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INNER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Retrieve rows with matching values in both tables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orders along with customer names where the customer ID matches in both the 'Orders' and 'Customers' tables.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154017"/>
            <a:ext cx="5072270" cy="25709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Orders.OrderID</a:t>
            </a:r>
            <a:r>
              <a:rPr lang="en-US" dirty="0"/>
              <a:t>, 	</a:t>
            </a:r>
            <a:r>
              <a:rPr lang="en-US" dirty="0" err="1"/>
              <a:t>Customers.CustomerName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Orders</a:t>
            </a:r>
          </a:p>
          <a:p>
            <a:r>
              <a:rPr lang="en-US" dirty="0"/>
              <a:t>INNER JOIN </a:t>
            </a:r>
          </a:p>
          <a:p>
            <a:r>
              <a:rPr lang="en-US" dirty="0"/>
              <a:t>	Customers ON 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044216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LEFT JOIN (or LEFT OUTER JOIN)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Retrieve all rows from the left table and matching rows from the right table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all employees and their associated department names. If an employee has no department, the result will still include the employee with a NULL department.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338" y="3432313"/>
            <a:ext cx="5857461" cy="27446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Employees.EmployeeID</a:t>
            </a:r>
            <a:r>
              <a:rPr lang="en-US" dirty="0"/>
              <a:t>, 	</a:t>
            </a:r>
            <a:r>
              <a:rPr lang="en-US" dirty="0" err="1"/>
              <a:t>Employees.FirstName</a:t>
            </a:r>
            <a:r>
              <a:rPr lang="en-US" dirty="0"/>
              <a:t>, 	</a:t>
            </a:r>
            <a:r>
              <a:rPr lang="en-US" dirty="0" err="1"/>
              <a:t>Departments.DepartmentName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LEFT JOIN </a:t>
            </a:r>
          </a:p>
          <a:p>
            <a:r>
              <a:rPr lang="en-US" dirty="0"/>
              <a:t>	Departments </a:t>
            </a:r>
          </a:p>
          <a:p>
            <a:r>
              <a:rPr lang="en-US" dirty="0"/>
              <a:t>ON 	</a:t>
            </a:r>
            <a:r>
              <a:rPr lang="en-US" sz="1400" dirty="0" err="1"/>
              <a:t>Employees.DepartmentID</a:t>
            </a:r>
            <a:r>
              <a:rPr lang="en-US" sz="1400" dirty="0"/>
              <a:t> = </a:t>
            </a:r>
            <a:r>
              <a:rPr lang="en-US" sz="1400" dirty="0" err="1"/>
              <a:t>Departments.DepartmentID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34877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RIGHT JOIN (or RIGHT OUTER JOIN)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Retrieve all rows from the right table and matching rows from the left table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all orders and their associated customer names. If an order has no matching customer, the result will still include the order with a NULL customer name.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609" y="3447015"/>
            <a:ext cx="5628861" cy="2729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Orders.OrderID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Customers.CustomerName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Orders</a:t>
            </a:r>
          </a:p>
          <a:p>
            <a:r>
              <a:rPr lang="en-US" dirty="0"/>
              <a:t>RIGHT JOIN </a:t>
            </a:r>
          </a:p>
          <a:p>
            <a:r>
              <a:rPr lang="en-US" dirty="0"/>
              <a:t>	Customers </a:t>
            </a:r>
          </a:p>
          <a:p>
            <a:r>
              <a:rPr lang="en-US" dirty="0"/>
              <a:t>ON </a:t>
            </a:r>
          </a:p>
          <a:p>
            <a:r>
              <a:rPr lang="en-US" dirty="0"/>
              <a:t>	</a:t>
            </a:r>
            <a:r>
              <a:rPr lang="en-US" dirty="0" err="1"/>
              <a:t>Orders.CustomerID</a:t>
            </a:r>
            <a:r>
              <a:rPr lang="en-US" dirty="0"/>
              <a:t> = </a:t>
            </a:r>
            <a:r>
              <a:rPr lang="en-US" dirty="0" err="1"/>
              <a:t>Customers.CustomerID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79752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FULL JOIN (or FULL OUTER JOIN)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Retrieve all rows when there is a match in either the left or right table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all customers and their associated orders. If a customer has no orders or an order has no matching customer, the result will include NULL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609" y="3447015"/>
            <a:ext cx="5628861" cy="2729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Customers.CustomerID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Orders.OrderID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Customers</a:t>
            </a:r>
          </a:p>
          <a:p>
            <a:r>
              <a:rPr lang="en-US" dirty="0"/>
              <a:t>FULL JOIN </a:t>
            </a:r>
          </a:p>
          <a:p>
            <a:r>
              <a:rPr lang="en-US" dirty="0"/>
              <a:t>	Orders </a:t>
            </a:r>
          </a:p>
          <a:p>
            <a:r>
              <a:rPr lang="en-US" dirty="0"/>
              <a:t>ON </a:t>
            </a:r>
          </a:p>
          <a:p>
            <a:r>
              <a:rPr lang="en-US" dirty="0"/>
              <a:t>	</a:t>
            </a:r>
            <a:r>
              <a:rPr lang="en-US" dirty="0" err="1"/>
              <a:t>Customers.CustomerID</a:t>
            </a:r>
            <a:r>
              <a:rPr lang="en-US" dirty="0"/>
              <a:t> = </a:t>
            </a:r>
            <a:r>
              <a:rPr lang="en-US" dirty="0" err="1"/>
              <a:t>Orders.CustomerID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11589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CROSS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Retrieve the Cartesian product of two tables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all combinations of product names and category names, forming a Cartesian product.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1609" y="3447015"/>
            <a:ext cx="5628861" cy="2729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Products.ProductName</a:t>
            </a:r>
            <a:r>
              <a:rPr lang="en-US" dirty="0"/>
              <a:t>, 	</a:t>
            </a:r>
            <a:r>
              <a:rPr lang="en-US" dirty="0" err="1"/>
              <a:t>Categories.CategoryName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Products</a:t>
            </a:r>
          </a:p>
          <a:p>
            <a:r>
              <a:rPr lang="en-US" dirty="0"/>
              <a:t>CROSS JOIN </a:t>
            </a:r>
          </a:p>
          <a:p>
            <a:r>
              <a:rPr lang="en-US" dirty="0"/>
              <a:t>	Categories;</a:t>
            </a:r>
          </a:p>
        </p:txBody>
      </p:sp>
    </p:spTree>
    <p:extLst>
      <p:ext uri="{BB962C8B-B14F-4D97-AF65-F5344CB8AC3E}">
        <p14:creationId xmlns:p14="http://schemas.microsoft.com/office/powerpoint/2010/main" val="4546853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Joins?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Integration:</a:t>
            </a:r>
            <a:r>
              <a:rPr lang="en-US" dirty="0"/>
              <a:t> Combine data from multiple tables for comprehensive analysis.</a:t>
            </a:r>
          </a:p>
          <a:p>
            <a:r>
              <a:rPr lang="en-US" b="1" dirty="0"/>
              <a:t>Normalization:</a:t>
            </a:r>
            <a:r>
              <a:rPr lang="en-US" dirty="0"/>
              <a:t> Break down large tables into smaller, related tables for efficient storage.</a:t>
            </a:r>
          </a:p>
          <a:p>
            <a:r>
              <a:rPr lang="en-US" b="1" dirty="0"/>
              <a:t>Data Retrieval:</a:t>
            </a:r>
            <a:r>
              <a:rPr lang="en-US" dirty="0"/>
              <a:t> Retrieve specific information by connecting related data.</a:t>
            </a:r>
          </a:p>
        </p:txBody>
      </p:sp>
    </p:spTree>
    <p:extLst>
      <p:ext uri="{BB962C8B-B14F-4D97-AF65-F5344CB8AC3E}">
        <p14:creationId xmlns:p14="http://schemas.microsoft.com/office/powerpoint/2010/main" val="83333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Microsoft 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SQL (Structured Query Language) is a programming language designed for managing and manipulating relational databases.</a:t>
            </a:r>
          </a:p>
          <a:p>
            <a:r>
              <a:rPr lang="en-US" b="1" dirty="0"/>
              <a:t>RDBMS (Relational Database Management System):</a:t>
            </a:r>
            <a:endParaRPr lang="en-US" dirty="0"/>
          </a:p>
          <a:p>
            <a:pPr lvl="1"/>
            <a:r>
              <a:rPr lang="en-US" dirty="0"/>
              <a:t>A type of database management system that stores data in tables and establishes relationships between them.</a:t>
            </a:r>
          </a:p>
        </p:txBody>
      </p:sp>
    </p:spTree>
    <p:extLst>
      <p:ext uri="{BB962C8B-B14F-4D97-AF65-F5344CB8AC3E}">
        <p14:creationId xmlns:p14="http://schemas.microsoft.com/office/powerpoint/2010/main" val="2141725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JOIN types and use cases.</a:t>
            </a:r>
          </a:p>
          <a:p>
            <a:r>
              <a:rPr lang="en-US" dirty="0"/>
              <a:t>Emphasize the importance of understanding and using the appropriate join based on data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6625277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B0F5-3DA6-4C8F-8157-894F46160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Understanding SQL UNION and UNION ALL in Microsoft 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89745-5A10-4A38-B68B-F54E89DBF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441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UNION and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UNION and UNION ALL are used to combine rows from two or more queries into a single result set.</a:t>
            </a:r>
          </a:p>
          <a:p>
            <a:r>
              <a:rPr lang="en-US" dirty="0"/>
              <a:t>UNION removes duplicate rows, while UNION ALL includes all rows.</a:t>
            </a:r>
          </a:p>
        </p:txBody>
      </p:sp>
    </p:spTree>
    <p:extLst>
      <p:ext uri="{BB962C8B-B14F-4D97-AF65-F5344CB8AC3E}">
        <p14:creationId xmlns:p14="http://schemas.microsoft.com/office/powerpoint/2010/main" val="31415322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Combine distinct rows from two queries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unique employee and customer information from the 'Employees' and 'Customers' tables, respectively.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21496"/>
            <a:ext cx="5178287" cy="3836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LastName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UNION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CustomerID</a:t>
            </a:r>
            <a:r>
              <a:rPr lang="en-US" dirty="0"/>
              <a:t>, </a:t>
            </a:r>
          </a:p>
          <a:p>
            <a:r>
              <a:rPr lang="en-US" dirty="0"/>
              <a:t>	NULL, </a:t>
            </a:r>
          </a:p>
          <a:p>
            <a:r>
              <a:rPr lang="en-US" dirty="0"/>
              <a:t>	</a:t>
            </a:r>
            <a:r>
              <a:rPr lang="en-US" dirty="0" err="1"/>
              <a:t>CustomerName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Customers;</a:t>
            </a:r>
          </a:p>
        </p:txBody>
      </p:sp>
    </p:spTree>
    <p:extLst>
      <p:ext uri="{BB962C8B-B14F-4D97-AF65-F5344CB8AC3E}">
        <p14:creationId xmlns:p14="http://schemas.microsoft.com/office/powerpoint/2010/main" val="2659061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UNION ALL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Combine all rows from two queries, including duplicates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all products, including duplicates, from the 'Products' and '</a:t>
            </a:r>
            <a:r>
              <a:rPr lang="en-US" dirty="0" err="1"/>
              <a:t>DiscontinuedProducts</a:t>
            </a:r>
            <a:r>
              <a:rPr lang="en-US" dirty="0"/>
              <a:t>' tables.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21496"/>
            <a:ext cx="5178287" cy="3538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ProductID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ProductName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Products</a:t>
            </a:r>
          </a:p>
          <a:p>
            <a:r>
              <a:rPr lang="en-US" dirty="0"/>
              <a:t>UNION ALL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ProductID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ProductName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</a:t>
            </a:r>
            <a:r>
              <a:rPr lang="en-US" dirty="0" err="1"/>
              <a:t>DiscontinuedProducts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47089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UNION vs. UNION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UNION:</a:t>
            </a:r>
            <a:endParaRPr lang="en-US" dirty="0"/>
          </a:p>
          <a:p>
            <a:pPr lvl="1"/>
            <a:r>
              <a:rPr lang="en-US" dirty="0"/>
              <a:t>Removes duplicate rows.</a:t>
            </a:r>
          </a:p>
          <a:p>
            <a:pPr lvl="1"/>
            <a:r>
              <a:rPr lang="en-US" dirty="0"/>
              <a:t>More resource-intensive.</a:t>
            </a:r>
          </a:p>
          <a:p>
            <a:pPr lvl="1"/>
            <a:r>
              <a:rPr lang="en-US" dirty="0"/>
              <a:t>Slower than UNION ALL.</a:t>
            </a:r>
          </a:p>
          <a:p>
            <a:r>
              <a:rPr lang="en-US" b="1" dirty="0"/>
              <a:t>UNION ALL:</a:t>
            </a:r>
            <a:endParaRPr lang="en-US" dirty="0"/>
          </a:p>
          <a:p>
            <a:pPr lvl="1"/>
            <a:r>
              <a:rPr lang="en-US" dirty="0"/>
              <a:t>Includes all rows, including duplicates.</a:t>
            </a:r>
          </a:p>
          <a:p>
            <a:pPr lvl="1"/>
            <a:r>
              <a:rPr lang="en-US" dirty="0"/>
              <a:t>Faster than UNION.</a:t>
            </a:r>
          </a:p>
          <a:p>
            <a:pPr lvl="1"/>
            <a:r>
              <a:rPr lang="en-US" dirty="0"/>
              <a:t>Useful when duplicates are expected or desired.</a:t>
            </a:r>
          </a:p>
        </p:txBody>
      </p:sp>
    </p:spTree>
    <p:extLst>
      <p:ext uri="{BB962C8B-B14F-4D97-AF65-F5344CB8AC3E}">
        <p14:creationId xmlns:p14="http://schemas.microsoft.com/office/powerpoint/2010/main" val="1158703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UNION and UNION 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Integration:</a:t>
            </a:r>
            <a:r>
              <a:rPr lang="en-US" dirty="0"/>
              <a:t> Combine data from multiple tables or sources.</a:t>
            </a:r>
          </a:p>
          <a:p>
            <a:r>
              <a:rPr lang="en-US" b="1" dirty="0"/>
              <a:t>Data Cleanup:</a:t>
            </a:r>
            <a:r>
              <a:rPr lang="en-US" dirty="0"/>
              <a:t> Use UNION to remove duplicate rows and present a clean dataset.</a:t>
            </a:r>
          </a:p>
          <a:p>
            <a:r>
              <a:rPr lang="en-US" b="1" dirty="0"/>
              <a:t>Comparisons:</a:t>
            </a:r>
            <a:r>
              <a:rPr lang="en-US" dirty="0"/>
              <a:t> Analyze and compare similar data from different tables.</a:t>
            </a:r>
          </a:p>
        </p:txBody>
      </p:sp>
    </p:spTree>
    <p:extLst>
      <p:ext uri="{BB962C8B-B14F-4D97-AF65-F5344CB8AC3E}">
        <p14:creationId xmlns:p14="http://schemas.microsoft.com/office/powerpoint/2010/main" val="1131935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UNION with ORDER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Order the combined result set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Orders the combined result set by last name and then first name.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6"/>
            <a:ext cx="5204791" cy="3631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SELECT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EmployeeID</a:t>
            </a:r>
            <a:r>
              <a:rPr lang="en-US" sz="1400" b="1" dirty="0"/>
              <a:t>,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FirstName</a:t>
            </a:r>
            <a:r>
              <a:rPr lang="en-US" sz="1400" b="1" dirty="0"/>
              <a:t>,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LastName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FROM </a:t>
            </a:r>
          </a:p>
          <a:p>
            <a:r>
              <a:rPr lang="en-US" sz="1400" b="1" dirty="0"/>
              <a:t>	Employees</a:t>
            </a:r>
          </a:p>
          <a:p>
            <a:r>
              <a:rPr lang="en-US" sz="1400" b="1" dirty="0"/>
              <a:t>UNION</a:t>
            </a:r>
          </a:p>
          <a:p>
            <a:r>
              <a:rPr lang="en-US" sz="1400" b="1" dirty="0"/>
              <a:t>SELECT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CustomerID</a:t>
            </a:r>
            <a:r>
              <a:rPr lang="en-US" sz="1400" b="1" dirty="0"/>
              <a:t>, </a:t>
            </a:r>
          </a:p>
          <a:p>
            <a:r>
              <a:rPr lang="en-US" sz="1400" b="1" dirty="0"/>
              <a:t>	NULL,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CustomerName</a:t>
            </a:r>
            <a:r>
              <a:rPr lang="en-US" sz="1400" b="1" dirty="0"/>
              <a:t> </a:t>
            </a:r>
          </a:p>
          <a:p>
            <a:r>
              <a:rPr lang="en-US" sz="1400" b="1" dirty="0"/>
              <a:t>FROM </a:t>
            </a:r>
          </a:p>
          <a:p>
            <a:r>
              <a:rPr lang="en-US" sz="1400" b="1" dirty="0"/>
              <a:t>	Customers</a:t>
            </a:r>
          </a:p>
          <a:p>
            <a:r>
              <a:rPr lang="en-US" sz="1400" b="1" dirty="0"/>
              <a:t>ORDER BY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LastName</a:t>
            </a:r>
            <a:r>
              <a:rPr lang="en-US" sz="1400" b="1" dirty="0"/>
              <a:t>, </a:t>
            </a:r>
          </a:p>
          <a:p>
            <a:r>
              <a:rPr lang="en-US" sz="1400" b="1" dirty="0"/>
              <a:t>	</a:t>
            </a:r>
            <a:r>
              <a:rPr lang="en-US" sz="1400" b="1" dirty="0" err="1"/>
              <a:t>FirstName</a:t>
            </a:r>
            <a:r>
              <a:rPr lang="en-US" sz="14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47032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UNION ALL with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Apply conditions to each part of the UNION ALL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products with positive stock from both active and discontinued products.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6"/>
            <a:ext cx="5204791" cy="36310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SELECT 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ProductID</a:t>
            </a:r>
            <a:r>
              <a:rPr lang="en-US" sz="1600" b="1" dirty="0"/>
              <a:t>, 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ProductName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FROM </a:t>
            </a:r>
          </a:p>
          <a:p>
            <a:r>
              <a:rPr lang="en-US" sz="1600" b="1" dirty="0"/>
              <a:t>	Products </a:t>
            </a:r>
          </a:p>
          <a:p>
            <a:r>
              <a:rPr lang="en-US" sz="1600" b="1" dirty="0"/>
              <a:t>WHERE </a:t>
            </a:r>
          </a:p>
          <a:p>
            <a:r>
              <a:rPr lang="en-US" sz="1600" b="1" dirty="0"/>
              <a:t>	Stock &gt; 0</a:t>
            </a:r>
          </a:p>
          <a:p>
            <a:r>
              <a:rPr lang="en-US" sz="1600" b="1" dirty="0"/>
              <a:t>UNION ALL</a:t>
            </a:r>
          </a:p>
          <a:p>
            <a:r>
              <a:rPr lang="en-US" sz="1600" b="1" dirty="0"/>
              <a:t>SELECT 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ProductID</a:t>
            </a:r>
            <a:r>
              <a:rPr lang="en-US" sz="1600" b="1" dirty="0"/>
              <a:t>, 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ProductName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FROM 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DiscontinuedProducts</a:t>
            </a:r>
            <a:r>
              <a:rPr lang="en-US" sz="1600" b="1" dirty="0"/>
              <a:t> </a:t>
            </a:r>
          </a:p>
          <a:p>
            <a:r>
              <a:rPr lang="en-US" sz="1600" b="1" dirty="0"/>
              <a:t>WHERE </a:t>
            </a:r>
          </a:p>
          <a:p>
            <a:r>
              <a:rPr lang="en-US" sz="1600" b="1" dirty="0"/>
              <a:t>	Stock &gt; 0;</a:t>
            </a:r>
          </a:p>
        </p:txBody>
      </p:sp>
    </p:spTree>
    <p:extLst>
      <p:ext uri="{BB962C8B-B14F-4D97-AF65-F5344CB8AC3E}">
        <p14:creationId xmlns:p14="http://schemas.microsoft.com/office/powerpoint/2010/main" val="3057379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about UNION and UNION ALL.</a:t>
            </a:r>
          </a:p>
          <a:p>
            <a:r>
              <a:rPr lang="en-US" dirty="0"/>
              <a:t>Emphasize their role in combining and presenting data from multiple sources.</a:t>
            </a:r>
          </a:p>
        </p:txBody>
      </p:sp>
    </p:spTree>
    <p:extLst>
      <p:ext uri="{BB962C8B-B14F-4D97-AF65-F5344CB8AC3E}">
        <p14:creationId xmlns:p14="http://schemas.microsoft.com/office/powerpoint/2010/main" val="38868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Installing Microsoft SQL Management Studio and SQL Server</a:t>
            </a:r>
            <a:endParaRPr lang="en-US" dirty="0"/>
          </a:p>
          <a:p>
            <a:pPr lvl="1"/>
            <a:r>
              <a:rPr lang="en-US" dirty="0"/>
              <a:t>Download and Install Microsoft SQL Server</a:t>
            </a:r>
          </a:p>
          <a:p>
            <a:pPr lvl="1"/>
            <a:r>
              <a:rPr lang="en-US" dirty="0"/>
              <a:t>Download and Install SQL Server Management Studio (SSMS)</a:t>
            </a:r>
          </a:p>
          <a:p>
            <a:pPr lvl="1"/>
            <a:r>
              <a:rPr lang="en-US" b="1" dirty="0"/>
              <a:t>Importance of Management Studio:</a:t>
            </a:r>
            <a:endParaRPr lang="en-US" dirty="0"/>
          </a:p>
          <a:p>
            <a:pPr lvl="2"/>
            <a:r>
              <a:rPr lang="en-US" b="1" dirty="0"/>
              <a:t>Development:</a:t>
            </a:r>
            <a:r>
              <a:rPr lang="en-US" dirty="0"/>
              <a:t> Provides a comprehensive environment for database development.</a:t>
            </a:r>
          </a:p>
          <a:p>
            <a:pPr lvl="2"/>
            <a:r>
              <a:rPr lang="en-US" b="1" dirty="0"/>
              <a:t>Administration:</a:t>
            </a:r>
            <a:r>
              <a:rPr lang="en-US" dirty="0"/>
              <a:t> Offers tools for managing and monitoring SQL Server instances.</a:t>
            </a:r>
          </a:p>
        </p:txBody>
      </p:sp>
    </p:spTree>
    <p:extLst>
      <p:ext uri="{BB962C8B-B14F-4D97-AF65-F5344CB8AC3E}">
        <p14:creationId xmlns:p14="http://schemas.microsoft.com/office/powerpoint/2010/main" val="11006075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11538-716E-4605-9BAC-CBBDEBD30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Mastering the CASE Statement in Microsoft SQL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98097-CA34-4B46-85FE-DD1D945B6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458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CASE statement is a conditional expression that allows for branching in SQL queries.</a:t>
            </a:r>
          </a:p>
          <a:p>
            <a:r>
              <a:rPr lang="en-US" dirty="0"/>
              <a:t>It can be used in SELECT, WHERE, ORDER BY, and other clauses.</a:t>
            </a:r>
          </a:p>
        </p:txBody>
      </p:sp>
    </p:spTree>
    <p:extLst>
      <p:ext uri="{BB962C8B-B14F-4D97-AF65-F5344CB8AC3E}">
        <p14:creationId xmlns:p14="http://schemas.microsoft.com/office/powerpoint/2010/main" val="12289910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CASE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Perform conditional logic in SELECT clause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Categorizes products based on their price into 'Expensive', 'Moderate', or 'Affordable'.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34748"/>
            <a:ext cx="5178287" cy="314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	</a:t>
            </a:r>
            <a:r>
              <a:rPr lang="en-US" dirty="0" err="1"/>
              <a:t>ProductName</a:t>
            </a:r>
            <a:r>
              <a:rPr lang="en-US" dirty="0"/>
              <a:t>,</a:t>
            </a:r>
          </a:p>
          <a:p>
            <a:r>
              <a:rPr lang="en-US" dirty="0"/>
              <a:t>	Price,</a:t>
            </a:r>
          </a:p>
          <a:p>
            <a:r>
              <a:rPr lang="en-US" dirty="0"/>
              <a:t>  	CASE</a:t>
            </a:r>
          </a:p>
          <a:p>
            <a:r>
              <a:rPr lang="en-US" dirty="0"/>
              <a:t>    	    WHEN Price &gt; 100 THEN 'Expensive'</a:t>
            </a:r>
          </a:p>
          <a:p>
            <a:r>
              <a:rPr lang="en-US" dirty="0"/>
              <a:t>    	    WHEN Price &gt; 50 THEN 'Moderate'</a:t>
            </a:r>
          </a:p>
          <a:p>
            <a:r>
              <a:rPr lang="en-US" dirty="0"/>
              <a:t>    	ELSE 'Affordable'</a:t>
            </a:r>
          </a:p>
          <a:p>
            <a:r>
              <a:rPr lang="en-US" dirty="0"/>
              <a:t>  END AS </a:t>
            </a:r>
          </a:p>
          <a:p>
            <a:r>
              <a:rPr lang="en-US" dirty="0"/>
              <a:t>	</a:t>
            </a:r>
            <a:r>
              <a:rPr lang="en-US" dirty="0" err="1"/>
              <a:t>PriceCategory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Products;</a:t>
            </a:r>
          </a:p>
        </p:txBody>
      </p:sp>
    </p:spTree>
    <p:extLst>
      <p:ext uri="{BB962C8B-B14F-4D97-AF65-F5344CB8AC3E}">
        <p14:creationId xmlns:p14="http://schemas.microsoft.com/office/powerpoint/2010/main" val="1926267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CASE Statement in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i="1" dirty="0"/>
              <a:t>Use Case: Filter rows based on a condition using CASE in WHERE clause</a:t>
            </a:r>
            <a:endParaRPr lang="en-US" sz="2400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orders placed after a specific date using the CASE statement in the WHERE clause.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34748"/>
            <a:ext cx="5178287" cy="31422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OrderID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CustomerID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OrderDate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Orders</a:t>
            </a:r>
          </a:p>
          <a:p>
            <a:r>
              <a:rPr lang="en-US" dirty="0"/>
              <a:t>WHERE</a:t>
            </a:r>
          </a:p>
          <a:p>
            <a:r>
              <a:rPr lang="en-US" dirty="0"/>
              <a:t>  	CASE</a:t>
            </a:r>
          </a:p>
          <a:p>
            <a:r>
              <a:rPr lang="en-US" dirty="0"/>
              <a:t>    	   WHEN </a:t>
            </a:r>
            <a:r>
              <a:rPr lang="en-US" dirty="0" err="1"/>
              <a:t>OrderDate</a:t>
            </a:r>
            <a:r>
              <a:rPr lang="en-US" dirty="0"/>
              <a:t> &gt;= '2023-01-01' THEN 1</a:t>
            </a:r>
          </a:p>
          <a:p>
            <a:r>
              <a:rPr lang="en-US" dirty="0"/>
              <a:t>    	ELSE 0</a:t>
            </a:r>
          </a:p>
          <a:p>
            <a:r>
              <a:rPr lang="en-US" dirty="0"/>
              <a:t>  	END = 1;</a:t>
            </a:r>
          </a:p>
        </p:txBody>
      </p:sp>
    </p:spTree>
    <p:extLst>
      <p:ext uri="{BB962C8B-B14F-4D97-AF65-F5344CB8AC3E}">
        <p14:creationId xmlns:p14="http://schemas.microsoft.com/office/powerpoint/2010/main" val="3695964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Searched 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Use Case: Perform complex conditional logic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Explanation: Categorizes employees based on their gender and age into different groups.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8783" y="3034748"/>
            <a:ext cx="6374295" cy="37238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</a:t>
            </a:r>
          </a:p>
          <a:p>
            <a:r>
              <a:rPr lang="en-US" dirty="0"/>
              <a:t>  </a:t>
            </a:r>
            <a:r>
              <a:rPr lang="en-US" dirty="0" err="1"/>
              <a:t>EmployeeID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LastName</a:t>
            </a:r>
            <a:r>
              <a:rPr lang="en-US" dirty="0"/>
              <a:t>,</a:t>
            </a:r>
          </a:p>
          <a:p>
            <a:r>
              <a:rPr lang="en-US" dirty="0"/>
              <a:t>  CASE</a:t>
            </a:r>
          </a:p>
          <a:p>
            <a:r>
              <a:rPr lang="en-US" dirty="0"/>
              <a:t>    WHEN Gender = 'Male' AND Age &gt;= 30 THEN 'Mature Male'</a:t>
            </a:r>
          </a:p>
          <a:p>
            <a:r>
              <a:rPr lang="en-US" dirty="0"/>
              <a:t>    WHEN Gender = 'Male' AND Age &lt; 30 THEN 'Young Male'</a:t>
            </a:r>
          </a:p>
          <a:p>
            <a:r>
              <a:rPr lang="en-US" dirty="0"/>
              <a:t>    WHEN Gender = 'Female' AND Age &gt;= 30 THEN 'Mature Female'</a:t>
            </a:r>
          </a:p>
          <a:p>
            <a:r>
              <a:rPr lang="en-US" dirty="0"/>
              <a:t>    WHEN Gender = 'Female' AND Age &lt; 30 THEN 'Young Female'</a:t>
            </a:r>
          </a:p>
          <a:p>
            <a:r>
              <a:rPr lang="en-US" dirty="0"/>
              <a:t>    ELSE 'Unknown'</a:t>
            </a:r>
          </a:p>
          <a:p>
            <a:r>
              <a:rPr lang="en-US" dirty="0"/>
              <a:t>  END AS </a:t>
            </a:r>
            <a:r>
              <a:rPr lang="en-US" dirty="0" err="1"/>
              <a:t>AgeGroup</a:t>
            </a:r>
            <a:endParaRPr lang="en-US" dirty="0"/>
          </a:p>
          <a:p>
            <a:r>
              <a:rPr lang="en-US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42494458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CASE Statement in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Use Case: Change the sorting logic dynamically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Sorts products first by products with a unit price greater than 50, then by product name.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87897" y="3034748"/>
            <a:ext cx="5208103" cy="3277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  <a:r>
              <a:rPr lang="en-US" dirty="0" err="1"/>
              <a:t>ProductName</a:t>
            </a:r>
            <a:r>
              <a:rPr lang="en-US" dirty="0"/>
              <a:t>, </a:t>
            </a:r>
            <a:r>
              <a:rPr lang="en-US" dirty="0" err="1"/>
              <a:t>UnitPrice</a:t>
            </a:r>
            <a:endParaRPr lang="en-US" dirty="0"/>
          </a:p>
          <a:p>
            <a:r>
              <a:rPr lang="en-US" dirty="0"/>
              <a:t>FROM Products</a:t>
            </a:r>
          </a:p>
          <a:p>
            <a:r>
              <a:rPr lang="en-US" dirty="0"/>
              <a:t>ORDER BY</a:t>
            </a:r>
          </a:p>
          <a:p>
            <a:r>
              <a:rPr lang="en-US" dirty="0"/>
              <a:t>  CASE</a:t>
            </a:r>
          </a:p>
          <a:p>
            <a:r>
              <a:rPr lang="en-US" dirty="0"/>
              <a:t>    WHEN </a:t>
            </a:r>
            <a:r>
              <a:rPr lang="en-US" dirty="0" err="1"/>
              <a:t>UnitPrice</a:t>
            </a:r>
            <a:r>
              <a:rPr lang="en-US" dirty="0"/>
              <a:t> &gt; 50 THEN 1</a:t>
            </a:r>
          </a:p>
          <a:p>
            <a:r>
              <a:rPr lang="en-US" dirty="0"/>
              <a:t>    ELSE 2</a:t>
            </a:r>
          </a:p>
          <a:p>
            <a:r>
              <a:rPr lang="en-US" dirty="0"/>
              <a:t>  END,</a:t>
            </a:r>
          </a:p>
          <a:p>
            <a:r>
              <a:rPr lang="en-US" dirty="0"/>
              <a:t>  </a:t>
            </a:r>
            <a:r>
              <a:rPr lang="en-US" dirty="0" err="1"/>
              <a:t>ProductName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117881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Nested CASE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i="1" dirty="0"/>
              <a:t>Use Case: Use CASE statements within other CASE statements</a:t>
            </a:r>
            <a:endParaRPr lang="en-US" sz="1400" dirty="0"/>
          </a:p>
          <a:p>
            <a:pPr lvl="1"/>
            <a:r>
              <a:rPr lang="en-US" sz="1400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Explanation: Uses nested CASE statements to categorize employees based on gender and age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91548" y="2332383"/>
            <a:ext cx="5728252" cy="43599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SELECT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EmployeeID</a:t>
            </a:r>
            <a:r>
              <a:rPr lang="en-US" sz="1600" dirty="0"/>
              <a:t>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FirstName</a:t>
            </a:r>
            <a:r>
              <a:rPr lang="en-US" sz="1600" dirty="0"/>
              <a:t>,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LastName</a:t>
            </a:r>
            <a:r>
              <a:rPr lang="en-US" sz="1600" dirty="0"/>
              <a:t>,</a:t>
            </a:r>
          </a:p>
          <a:p>
            <a:r>
              <a:rPr lang="en-US" sz="1600" dirty="0"/>
              <a:t>  CASE</a:t>
            </a:r>
          </a:p>
          <a:p>
            <a:r>
              <a:rPr lang="en-US" sz="1600" dirty="0"/>
              <a:t>    WHEN Gender = 'Male' THEN</a:t>
            </a:r>
          </a:p>
          <a:p>
            <a:r>
              <a:rPr lang="en-US" sz="1600" dirty="0"/>
              <a:t>      CASE</a:t>
            </a:r>
          </a:p>
          <a:p>
            <a:r>
              <a:rPr lang="en-US" sz="1600" dirty="0"/>
              <a:t>        WHEN Age &gt;= 30 THEN 'Mature Male'</a:t>
            </a:r>
          </a:p>
          <a:p>
            <a:r>
              <a:rPr lang="en-US" sz="1600" dirty="0"/>
              <a:t>        ELSE 'Young Male'</a:t>
            </a:r>
          </a:p>
          <a:p>
            <a:r>
              <a:rPr lang="en-US" sz="1600" dirty="0"/>
              <a:t>      END</a:t>
            </a:r>
          </a:p>
          <a:p>
            <a:r>
              <a:rPr lang="en-US" sz="1600" dirty="0"/>
              <a:t>    WHEN Gender = 'Female' THEN</a:t>
            </a:r>
          </a:p>
          <a:p>
            <a:r>
              <a:rPr lang="en-US" sz="1600" dirty="0"/>
              <a:t>      CASE</a:t>
            </a:r>
          </a:p>
          <a:p>
            <a:r>
              <a:rPr lang="en-US" sz="1600" dirty="0"/>
              <a:t>        WHEN Age &gt;= 30 THEN 'Mature Female'</a:t>
            </a:r>
          </a:p>
          <a:p>
            <a:r>
              <a:rPr lang="en-US" sz="1600" dirty="0"/>
              <a:t>        ELSE 'Young Female'</a:t>
            </a:r>
          </a:p>
          <a:p>
            <a:r>
              <a:rPr lang="en-US" sz="1600" dirty="0"/>
              <a:t>      END</a:t>
            </a:r>
          </a:p>
          <a:p>
            <a:r>
              <a:rPr lang="en-US" sz="1600" dirty="0"/>
              <a:t>    ELSE 'Unknown'</a:t>
            </a:r>
          </a:p>
          <a:p>
            <a:r>
              <a:rPr lang="en-US" sz="1600" dirty="0"/>
              <a:t>  END AS </a:t>
            </a:r>
            <a:r>
              <a:rPr lang="en-US" sz="1600" dirty="0" err="1"/>
              <a:t>AgeGroup</a:t>
            </a:r>
            <a:endParaRPr lang="en-US" sz="1600" dirty="0"/>
          </a:p>
          <a:p>
            <a:r>
              <a:rPr lang="en-US" sz="1600" dirty="0"/>
              <a:t>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10969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CASE Statements?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Conditional Logic:</a:t>
            </a:r>
            <a:r>
              <a:rPr lang="en-US" dirty="0"/>
              <a:t> Allows for conditional logic in SQL queries.</a:t>
            </a:r>
          </a:p>
          <a:p>
            <a:r>
              <a:rPr lang="en-US" b="1" dirty="0"/>
              <a:t>Data Transformation:</a:t>
            </a:r>
            <a:r>
              <a:rPr lang="en-US" dirty="0"/>
              <a:t> Useful for transforming and categorizing data based on specific conditions.</a:t>
            </a:r>
          </a:p>
          <a:p>
            <a:r>
              <a:rPr lang="en-US" b="1" dirty="0"/>
              <a:t>Custom Sorting:</a:t>
            </a:r>
            <a:r>
              <a:rPr lang="en-US" dirty="0"/>
              <a:t> Facilitates dynamic sorting based on different criteria.</a:t>
            </a:r>
          </a:p>
        </p:txBody>
      </p:sp>
    </p:spTree>
    <p:extLst>
      <p:ext uri="{BB962C8B-B14F-4D97-AF65-F5344CB8AC3E}">
        <p14:creationId xmlns:p14="http://schemas.microsoft.com/office/powerpoint/2010/main" val="378964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about the CASE statement.</a:t>
            </a:r>
          </a:p>
          <a:p>
            <a:r>
              <a:rPr lang="en-US" dirty="0"/>
              <a:t>Emphasize the flexibility and power it brings to SQL queries for handling conditional scenarios.</a:t>
            </a:r>
          </a:p>
        </p:txBody>
      </p:sp>
    </p:spTree>
    <p:extLst>
      <p:ext uri="{BB962C8B-B14F-4D97-AF65-F5344CB8AC3E}">
        <p14:creationId xmlns:p14="http://schemas.microsoft.com/office/powerpoint/2010/main" val="156116596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Unlocking Data Insights with the HAVING Clause in Microsoft SQL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SQL Query to Create a Database</a:t>
            </a:r>
          </a:p>
          <a:p>
            <a:pPr marL="0" indent="0">
              <a:buNone/>
            </a:pPr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 Databases are used to organize and store data. Creating a database is the first step in building a data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3277309"/>
            <a:ext cx="4981163" cy="14997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968" tIns="105984" rIns="211968" bIns="105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98" b="1" dirty="0">
                <a:solidFill>
                  <a:schemeClr val="accent5"/>
                </a:solidFill>
              </a:rPr>
              <a:t>CREATE</a:t>
            </a:r>
            <a:r>
              <a:rPr lang="en-US" sz="1798" b="1" dirty="0"/>
              <a:t> DATABASE </a:t>
            </a:r>
            <a:r>
              <a:rPr lang="en-US" sz="1798" b="1" dirty="0" err="1"/>
              <a:t>SampleDatabase</a:t>
            </a:r>
            <a:r>
              <a:rPr lang="en-US" sz="1798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00022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Basics of the 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HAVING clause is used to filter the results of a GROUP BY clause based on a specified condition.</a:t>
            </a:r>
          </a:p>
          <a:p>
            <a:r>
              <a:rPr lang="en-US" dirty="0"/>
              <a:t>It works similarly to the WHERE clause but is applied after grouping.</a:t>
            </a:r>
          </a:p>
        </p:txBody>
      </p:sp>
    </p:spTree>
    <p:extLst>
      <p:ext uri="{BB962C8B-B14F-4D97-AF65-F5344CB8AC3E}">
        <p14:creationId xmlns:p14="http://schemas.microsoft.com/office/powerpoint/2010/main" val="6397899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HAVING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Filter grouped data based on a condition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the average salary per department and filters out departments where the average salary is greater than 60,000.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3008243"/>
            <a:ext cx="5165035" cy="2504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Department, </a:t>
            </a:r>
          </a:p>
          <a:p>
            <a:r>
              <a:rPr lang="en-US" dirty="0"/>
              <a:t>	AVG(Salary) AS </a:t>
            </a:r>
            <a:r>
              <a:rPr lang="en-US" dirty="0" err="1"/>
              <a:t>AvgSalary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Department</a:t>
            </a:r>
          </a:p>
          <a:p>
            <a:r>
              <a:rPr lang="en-US" dirty="0"/>
              <a:t>HAVING </a:t>
            </a:r>
          </a:p>
          <a:p>
            <a:r>
              <a:rPr lang="en-US" dirty="0"/>
              <a:t>	AVG(Salary) &gt; 60000;</a:t>
            </a:r>
          </a:p>
        </p:txBody>
      </p:sp>
    </p:spTree>
    <p:extLst>
      <p:ext uri="{BB962C8B-B14F-4D97-AF65-F5344CB8AC3E}">
        <p14:creationId xmlns:p14="http://schemas.microsoft.com/office/powerpoint/2010/main" val="4268052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HAVING with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Filter groups based on the count of rows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Counts the number of products in each category and filters out categories with fewer than 6 products.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08243"/>
            <a:ext cx="5165035" cy="2504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Category, </a:t>
            </a:r>
          </a:p>
          <a:p>
            <a:r>
              <a:rPr lang="en-US" dirty="0"/>
              <a:t>	COUNT(*) AS </a:t>
            </a:r>
            <a:r>
              <a:rPr lang="en-US" dirty="0" err="1"/>
              <a:t>ProductCount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Products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Category</a:t>
            </a:r>
          </a:p>
          <a:p>
            <a:r>
              <a:rPr lang="en-US" dirty="0"/>
              <a:t>HAVING </a:t>
            </a:r>
          </a:p>
          <a:p>
            <a:r>
              <a:rPr lang="en-US" dirty="0"/>
              <a:t>	COUNT(*) &gt; 5;</a:t>
            </a:r>
          </a:p>
        </p:txBody>
      </p:sp>
    </p:spTree>
    <p:extLst>
      <p:ext uri="{BB962C8B-B14F-4D97-AF65-F5344CB8AC3E}">
        <p14:creationId xmlns:p14="http://schemas.microsoft.com/office/powerpoint/2010/main" val="21304372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HAVING with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Apply conditions to aggregate functions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Counts the number of orders per customer and filters out customers with fewer than 3 orders.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08243"/>
            <a:ext cx="5165035" cy="25046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CustomerID</a:t>
            </a:r>
            <a:r>
              <a:rPr lang="en-US" dirty="0"/>
              <a:t>, </a:t>
            </a:r>
          </a:p>
          <a:p>
            <a:r>
              <a:rPr lang="en-US" dirty="0"/>
              <a:t>	COUNT(</a:t>
            </a:r>
            <a:r>
              <a:rPr lang="en-US" dirty="0" err="1"/>
              <a:t>OrderID</a:t>
            </a:r>
            <a:r>
              <a:rPr lang="en-US" dirty="0"/>
              <a:t>) AS </a:t>
            </a:r>
            <a:r>
              <a:rPr lang="en-US" dirty="0" err="1"/>
              <a:t>OrderCount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Orders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</a:t>
            </a:r>
            <a:r>
              <a:rPr lang="en-US" dirty="0" err="1"/>
              <a:t>CustomerID</a:t>
            </a:r>
            <a:endParaRPr lang="en-US" dirty="0"/>
          </a:p>
          <a:p>
            <a:r>
              <a:rPr lang="en-US" dirty="0"/>
              <a:t>HAVING </a:t>
            </a:r>
          </a:p>
          <a:p>
            <a:r>
              <a:rPr lang="en-US" dirty="0"/>
              <a:t>	COUNT(</a:t>
            </a:r>
            <a:r>
              <a:rPr lang="en-US" dirty="0" err="1"/>
              <a:t>OrderID</a:t>
            </a:r>
            <a:r>
              <a:rPr lang="en-US" dirty="0"/>
              <a:t>) &gt;= 3;</a:t>
            </a:r>
          </a:p>
        </p:txBody>
      </p:sp>
    </p:spTree>
    <p:extLst>
      <p:ext uri="{BB962C8B-B14F-4D97-AF65-F5344CB8AC3E}">
        <p14:creationId xmlns:p14="http://schemas.microsoft.com/office/powerpoint/2010/main" val="12422116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HAVING with 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Combine multiple conditions with logical operators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Retrieves average salaries per country and filters out countries where the average salary is between 50,000 and 80,000.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3008243"/>
            <a:ext cx="5483087" cy="27299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Country, </a:t>
            </a:r>
          </a:p>
          <a:p>
            <a:r>
              <a:rPr lang="en-US" dirty="0"/>
              <a:t>	AVG(Salary) AS </a:t>
            </a:r>
            <a:r>
              <a:rPr lang="en-US" dirty="0" err="1"/>
              <a:t>AvgSalary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Country</a:t>
            </a:r>
          </a:p>
          <a:p>
            <a:r>
              <a:rPr lang="en-US" dirty="0"/>
              <a:t>HAVING </a:t>
            </a:r>
          </a:p>
          <a:p>
            <a:r>
              <a:rPr lang="en-US" dirty="0"/>
              <a:t>	AVG(Salary) &gt; 50000 AND AVG(Salary) &lt; 80000;</a:t>
            </a:r>
          </a:p>
        </p:txBody>
      </p:sp>
    </p:spTree>
    <p:extLst>
      <p:ext uri="{BB962C8B-B14F-4D97-AF65-F5344CB8AC3E}">
        <p14:creationId xmlns:p14="http://schemas.microsoft.com/office/powerpoint/2010/main" val="15918306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the HAVING Clause?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Filtering Grouped Data:</a:t>
            </a:r>
            <a:r>
              <a:rPr lang="en-US" dirty="0"/>
              <a:t> Allows filtering based on aggregated results after using GROUP BY.</a:t>
            </a:r>
          </a:p>
          <a:p>
            <a:r>
              <a:rPr lang="en-US" b="1" dirty="0"/>
              <a:t>Statistical Analysis:</a:t>
            </a:r>
            <a:r>
              <a:rPr lang="en-US" dirty="0"/>
              <a:t> Useful for analyzing data based on statistical conditions.</a:t>
            </a:r>
          </a:p>
          <a:p>
            <a:r>
              <a:rPr lang="en-US" b="1" dirty="0"/>
              <a:t>Complex Conditions:</a:t>
            </a:r>
            <a:r>
              <a:rPr lang="en-US" dirty="0"/>
              <a:t> Provides flexibility in applying complex conditions to grouped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8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HAVING vs. 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HAVING:</a:t>
            </a:r>
            <a:r>
              <a:rPr lang="en-US" dirty="0"/>
              <a:t> Used with GROUP BY for filtering aggregated results.</a:t>
            </a:r>
          </a:p>
          <a:p>
            <a:r>
              <a:rPr lang="en-US" b="1" dirty="0"/>
              <a:t>WHERE:</a:t>
            </a:r>
            <a:r>
              <a:rPr lang="en-US" dirty="0"/>
              <a:t> Used with individual rows before grouping.</a:t>
            </a:r>
          </a:p>
        </p:txBody>
      </p:sp>
    </p:spTree>
    <p:extLst>
      <p:ext uri="{BB962C8B-B14F-4D97-AF65-F5344CB8AC3E}">
        <p14:creationId xmlns:p14="http://schemas.microsoft.com/office/powerpoint/2010/main" val="41617057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about the HAVING clause.</a:t>
            </a:r>
          </a:p>
          <a:p>
            <a:r>
              <a:rPr lang="en-US" dirty="0"/>
              <a:t>Emphasize its significance in analyzing and filtering aggregated data.</a:t>
            </a:r>
          </a:p>
        </p:txBody>
      </p:sp>
    </p:spTree>
    <p:extLst>
      <p:ext uri="{BB962C8B-B14F-4D97-AF65-F5344CB8AC3E}">
        <p14:creationId xmlns:p14="http://schemas.microsoft.com/office/powerpoint/2010/main" val="27948712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Mastering Data Manipulation in Microsoft SQL: UPDATE and DELETE Operations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and deleting data are essential operations for maintaining and managing databases.</a:t>
            </a:r>
          </a:p>
          <a:p>
            <a:r>
              <a:rPr lang="en-US" dirty="0"/>
              <a:t>These operations help keep data accurate, relevant, and in compliance with business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08022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SQL Query to Create a Table</a:t>
            </a:r>
          </a:p>
          <a:p>
            <a:pPr marL="0" indent="0">
              <a:buNone/>
            </a:pPr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 Tables define the structure of your data. In this case, we create a 'Users' table with columns for </a:t>
            </a:r>
            <a:r>
              <a:rPr lang="en-US" dirty="0" err="1"/>
              <a:t>UserID</a:t>
            </a:r>
            <a:r>
              <a:rPr lang="en-US" dirty="0"/>
              <a:t>, </a:t>
            </a:r>
            <a:r>
              <a:rPr lang="en-US" dirty="0" err="1"/>
              <a:t>UserName</a:t>
            </a:r>
            <a:r>
              <a:rPr lang="en-US" dirty="0"/>
              <a:t>, and Email.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994875"/>
            <a:ext cx="5087095" cy="20128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968" tIns="105984" rIns="211968" bIns="105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98" b="1" dirty="0">
                <a:solidFill>
                  <a:schemeClr val="bg1"/>
                </a:solidFill>
              </a:rPr>
              <a:t>USE </a:t>
            </a:r>
            <a:r>
              <a:rPr lang="en-US" sz="1798" b="1" dirty="0" err="1">
                <a:solidFill>
                  <a:schemeClr val="bg1"/>
                </a:solidFill>
              </a:rPr>
              <a:t>SampleDatabase</a:t>
            </a:r>
            <a:r>
              <a:rPr lang="en-US" sz="1798" b="1" dirty="0">
                <a:solidFill>
                  <a:schemeClr val="bg1"/>
                </a:solidFill>
              </a:rPr>
              <a:t>;</a:t>
            </a:r>
          </a:p>
          <a:p>
            <a:r>
              <a:rPr lang="en-US" sz="1798" b="1" dirty="0">
                <a:solidFill>
                  <a:schemeClr val="accent1"/>
                </a:solidFill>
              </a:rPr>
              <a:t>CREATE TABLE</a:t>
            </a:r>
            <a:r>
              <a:rPr lang="en-US" sz="1798" b="1" dirty="0">
                <a:solidFill>
                  <a:schemeClr val="bg1"/>
                </a:solidFill>
              </a:rPr>
              <a:t> Users (</a:t>
            </a:r>
          </a:p>
          <a:p>
            <a:r>
              <a:rPr lang="en-US" sz="1798" b="1" dirty="0">
                <a:solidFill>
                  <a:schemeClr val="bg1"/>
                </a:solidFill>
              </a:rPr>
              <a:t>    </a:t>
            </a:r>
            <a:r>
              <a:rPr lang="en-US" sz="1798" b="1" dirty="0" err="1">
                <a:solidFill>
                  <a:schemeClr val="bg1"/>
                </a:solidFill>
              </a:rPr>
              <a:t>UserID</a:t>
            </a:r>
            <a:r>
              <a:rPr lang="en-US" sz="1798" b="1" dirty="0">
                <a:solidFill>
                  <a:schemeClr val="bg1"/>
                </a:solidFill>
              </a:rPr>
              <a:t> </a:t>
            </a:r>
            <a:r>
              <a:rPr lang="en-US" sz="1798" b="1" dirty="0">
                <a:solidFill>
                  <a:srgbClr val="FF0000"/>
                </a:solidFill>
              </a:rPr>
              <a:t>INT</a:t>
            </a:r>
            <a:r>
              <a:rPr lang="en-US" sz="1798" b="1" dirty="0">
                <a:solidFill>
                  <a:schemeClr val="bg1"/>
                </a:solidFill>
              </a:rPr>
              <a:t> PRIMARY KEY,</a:t>
            </a:r>
          </a:p>
          <a:p>
            <a:r>
              <a:rPr lang="en-US" sz="1798" b="1" dirty="0">
                <a:solidFill>
                  <a:schemeClr val="bg1"/>
                </a:solidFill>
              </a:rPr>
              <a:t>    </a:t>
            </a:r>
            <a:r>
              <a:rPr lang="en-US" sz="1798" b="1" dirty="0" err="1">
                <a:solidFill>
                  <a:schemeClr val="bg1"/>
                </a:solidFill>
              </a:rPr>
              <a:t>UserName</a:t>
            </a:r>
            <a:r>
              <a:rPr lang="en-US" sz="1798" b="1" dirty="0">
                <a:solidFill>
                  <a:schemeClr val="bg1"/>
                </a:solidFill>
              </a:rPr>
              <a:t> </a:t>
            </a:r>
            <a:r>
              <a:rPr lang="en-US" sz="1798" b="1" dirty="0">
                <a:solidFill>
                  <a:srgbClr val="FF0000"/>
                </a:solidFill>
              </a:rPr>
              <a:t>VARCHAR</a:t>
            </a:r>
            <a:r>
              <a:rPr lang="en-US" sz="1798" b="1" dirty="0">
                <a:solidFill>
                  <a:schemeClr val="bg1"/>
                </a:solidFill>
              </a:rPr>
              <a:t>(50),</a:t>
            </a:r>
          </a:p>
          <a:p>
            <a:r>
              <a:rPr lang="en-US" sz="1798" b="1" dirty="0">
                <a:solidFill>
                  <a:schemeClr val="bg1"/>
                </a:solidFill>
              </a:rPr>
              <a:t>    Email </a:t>
            </a:r>
            <a:r>
              <a:rPr lang="en-US" sz="1798" b="1" dirty="0">
                <a:solidFill>
                  <a:srgbClr val="FF0000"/>
                </a:solidFill>
              </a:rPr>
              <a:t>VARCHAR</a:t>
            </a:r>
            <a:r>
              <a:rPr lang="en-US" sz="1798" b="1" dirty="0">
                <a:solidFill>
                  <a:schemeClr val="bg1"/>
                </a:solidFill>
              </a:rPr>
              <a:t>(100)</a:t>
            </a:r>
          </a:p>
          <a:p>
            <a:r>
              <a:rPr lang="en-US" sz="1798" b="1" dirty="0">
                <a:solidFill>
                  <a:schemeClr val="bg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49822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Updating Data with UPDATE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Modify existing data in a table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Increases the prices of electronic products by 10%.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409" y="3114261"/>
            <a:ext cx="5022574" cy="2557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UPDATE </a:t>
            </a:r>
          </a:p>
          <a:p>
            <a:r>
              <a:rPr lang="en-US" dirty="0"/>
              <a:t>	Products</a:t>
            </a:r>
          </a:p>
          <a:p>
            <a:r>
              <a:rPr lang="en-US" dirty="0"/>
              <a:t>SET </a:t>
            </a:r>
          </a:p>
          <a:p>
            <a:r>
              <a:rPr lang="en-US" dirty="0"/>
              <a:t>	Price = Price * 1.1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Category = 'Electronics';</a:t>
            </a:r>
          </a:p>
        </p:txBody>
      </p:sp>
    </p:spTree>
    <p:extLst>
      <p:ext uri="{BB962C8B-B14F-4D97-AF65-F5344CB8AC3E}">
        <p14:creationId xmlns:p14="http://schemas.microsoft.com/office/powerpoint/2010/main" val="5761121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UPDATE?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Corrections:</a:t>
            </a:r>
            <a:r>
              <a:rPr lang="en-US" dirty="0"/>
              <a:t> Correct inaccuracies or inconsistencies in the dataset.</a:t>
            </a:r>
          </a:p>
          <a:p>
            <a:r>
              <a:rPr lang="en-US" b="1" dirty="0"/>
              <a:t>Bulk Updates:</a:t>
            </a:r>
            <a:r>
              <a:rPr lang="en-US" dirty="0"/>
              <a:t> Efficiently update multiple records simultaneously.</a:t>
            </a:r>
          </a:p>
          <a:p>
            <a:r>
              <a:rPr lang="en-US" b="1" dirty="0"/>
              <a:t>Data Transformation:</a:t>
            </a:r>
            <a:r>
              <a:rPr lang="en-US" dirty="0"/>
              <a:t> Adjust values based on business rules or requirements.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3208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Updating Data with Conditional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Update data based on a condition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Grants a bonus to sales department employees with sales exceeding $100,000.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409" y="3114261"/>
            <a:ext cx="5022574" cy="2557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UPDATE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SET </a:t>
            </a:r>
          </a:p>
          <a:p>
            <a:r>
              <a:rPr lang="en-US" dirty="0"/>
              <a:t>	Bonus = Salary * 0.1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Department = 'Sales' AND Sales &gt; 100000;</a:t>
            </a:r>
          </a:p>
        </p:txBody>
      </p:sp>
    </p:spTree>
    <p:extLst>
      <p:ext uri="{BB962C8B-B14F-4D97-AF65-F5344CB8AC3E}">
        <p14:creationId xmlns:p14="http://schemas.microsoft.com/office/powerpoint/2010/main" val="22088382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Data with 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Remove one or more rows from a table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Removes customers who haven't made a purchase since January 1, 2022.</a:t>
            </a:r>
          </a:p>
        </p:txBody>
      </p:sp>
      <p:sp>
        <p:nvSpPr>
          <p:cNvPr id="5" name="Rectangle 4"/>
          <p:cNvSpPr/>
          <p:nvPr/>
        </p:nvSpPr>
        <p:spPr>
          <a:xfrm>
            <a:off x="967409" y="3114261"/>
            <a:ext cx="5022574" cy="25576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DELETE FROM </a:t>
            </a:r>
          </a:p>
          <a:p>
            <a:r>
              <a:rPr lang="en-US" dirty="0"/>
              <a:t>	Customers</a:t>
            </a:r>
          </a:p>
          <a:p>
            <a:r>
              <a:rPr lang="en-US" dirty="0"/>
              <a:t>WHERE </a:t>
            </a:r>
          </a:p>
          <a:p>
            <a:r>
              <a:rPr lang="en-US" dirty="0"/>
              <a:t>	</a:t>
            </a:r>
            <a:r>
              <a:rPr lang="en-US" dirty="0" err="1"/>
              <a:t>LastPurchaseDate</a:t>
            </a:r>
            <a:r>
              <a:rPr lang="en-US" dirty="0"/>
              <a:t> &lt; '2022-01-01';</a:t>
            </a:r>
          </a:p>
        </p:txBody>
      </p:sp>
    </p:spTree>
    <p:extLst>
      <p:ext uri="{BB962C8B-B14F-4D97-AF65-F5344CB8AC3E}">
        <p14:creationId xmlns:p14="http://schemas.microsoft.com/office/powerpoint/2010/main" val="50476000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DELETE?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Cleanup:</a:t>
            </a:r>
            <a:r>
              <a:rPr lang="en-US" dirty="0"/>
              <a:t> Remove unnecessary or outdated records.</a:t>
            </a:r>
          </a:p>
          <a:p>
            <a:r>
              <a:rPr lang="en-US" b="1" dirty="0"/>
              <a:t>Data Archiving:</a:t>
            </a:r>
            <a:r>
              <a:rPr lang="en-US" dirty="0"/>
              <a:t> Delete records that are no longer needed for historical purposes.</a:t>
            </a:r>
          </a:p>
          <a:p>
            <a:r>
              <a:rPr lang="en-US" b="1" dirty="0"/>
              <a:t>Maintaining Database Size:</a:t>
            </a:r>
            <a:r>
              <a:rPr lang="en-US" dirty="0"/>
              <a:t> Keep the database size manageable by removing unwanted data.</a:t>
            </a:r>
          </a:p>
        </p:txBody>
      </p:sp>
    </p:spTree>
    <p:extLst>
      <p:ext uri="{BB962C8B-B14F-4D97-AF65-F5344CB8AC3E}">
        <p14:creationId xmlns:p14="http://schemas.microsoft.com/office/powerpoint/2010/main" val="19750630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Data with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Delete data from multiple tables using JOIN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Deletes order details associated with orders placed before January 1, 2022.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343" y="3091543"/>
            <a:ext cx="5036457" cy="33382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DELETE FROM </a:t>
            </a:r>
          </a:p>
          <a:p>
            <a:r>
              <a:rPr lang="en-US" dirty="0"/>
              <a:t>	</a:t>
            </a:r>
            <a:r>
              <a:rPr lang="en-US" dirty="0" err="1"/>
              <a:t>OrderDetails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</a:t>
            </a:r>
            <a:r>
              <a:rPr lang="en-US" dirty="0" err="1"/>
              <a:t>OrderDetails</a:t>
            </a:r>
            <a:endParaRPr lang="en-US" dirty="0"/>
          </a:p>
          <a:p>
            <a:r>
              <a:rPr lang="en-US" dirty="0"/>
              <a:t>INNER JOIN </a:t>
            </a:r>
          </a:p>
          <a:p>
            <a:r>
              <a:rPr lang="en-US" dirty="0"/>
              <a:t>	Orders </a:t>
            </a:r>
          </a:p>
          <a:p>
            <a:endParaRPr lang="en-US" dirty="0"/>
          </a:p>
          <a:p>
            <a:r>
              <a:rPr lang="en-US" dirty="0"/>
              <a:t>ON </a:t>
            </a:r>
          </a:p>
          <a:p>
            <a:r>
              <a:rPr lang="en-US" dirty="0"/>
              <a:t>	</a:t>
            </a:r>
            <a:r>
              <a:rPr lang="en-US" dirty="0" err="1"/>
              <a:t>OrderDetails.OrderID</a:t>
            </a:r>
            <a:r>
              <a:rPr lang="en-US" dirty="0"/>
              <a:t> = </a:t>
            </a:r>
            <a:r>
              <a:rPr lang="en-US" dirty="0" err="1"/>
              <a:t>Orders.OrderID</a:t>
            </a:r>
            <a:endParaRPr lang="en-US" dirty="0"/>
          </a:p>
          <a:p>
            <a:r>
              <a:rPr lang="en-US" dirty="0"/>
              <a:t>WHERE </a:t>
            </a:r>
          </a:p>
          <a:p>
            <a:r>
              <a:rPr lang="en-US" dirty="0"/>
              <a:t>	</a:t>
            </a:r>
            <a:r>
              <a:rPr lang="en-US" dirty="0" err="1"/>
              <a:t>Orders.OrderDate</a:t>
            </a:r>
            <a:r>
              <a:rPr lang="en-US" dirty="0"/>
              <a:t> &lt; '2022-01-01';</a:t>
            </a:r>
          </a:p>
        </p:txBody>
      </p:sp>
    </p:spTree>
    <p:extLst>
      <p:ext uri="{BB962C8B-B14F-4D97-AF65-F5344CB8AC3E}">
        <p14:creationId xmlns:p14="http://schemas.microsoft.com/office/powerpoint/2010/main" val="8538746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Deleting All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Delete all rows from a table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Removes all records from the 'Products' table. Use with caution.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983343" y="3091543"/>
            <a:ext cx="5036457" cy="25835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DELETE FROM Products;</a:t>
            </a:r>
          </a:p>
        </p:txBody>
      </p:sp>
    </p:spTree>
    <p:extLst>
      <p:ext uri="{BB962C8B-B14F-4D97-AF65-F5344CB8AC3E}">
        <p14:creationId xmlns:p14="http://schemas.microsoft.com/office/powerpoint/2010/main" val="10527943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Considerations and Best Practices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Backup Data:</a:t>
            </a:r>
            <a:r>
              <a:rPr lang="en-US" dirty="0"/>
              <a:t> Always backup data before performing UPDATE or DELETE operations.</a:t>
            </a:r>
          </a:p>
          <a:p>
            <a:r>
              <a:rPr lang="en-US" b="1" dirty="0"/>
              <a:t>Transaction Management:</a:t>
            </a:r>
            <a:r>
              <a:rPr lang="en-US" dirty="0"/>
              <a:t> Use transactions to ensure data consistency and integrity.</a:t>
            </a:r>
          </a:p>
          <a:p>
            <a:r>
              <a:rPr lang="en-US" b="1" dirty="0"/>
              <a:t>Test Queries:</a:t>
            </a:r>
            <a:r>
              <a:rPr lang="en-US" dirty="0"/>
              <a:t> Test queries in a safe environment before running them on production data.</a:t>
            </a:r>
          </a:p>
        </p:txBody>
      </p:sp>
    </p:spTree>
    <p:extLst>
      <p:ext uri="{BB962C8B-B14F-4D97-AF65-F5344CB8AC3E}">
        <p14:creationId xmlns:p14="http://schemas.microsoft.com/office/powerpoint/2010/main" val="15606009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Recap </a:t>
            </a:r>
            <a:r>
              <a:rPr lang="en-US" dirty="0"/>
              <a:t>of key points about UPDATE and DELETE operations.</a:t>
            </a:r>
          </a:p>
          <a:p>
            <a:r>
              <a:rPr lang="en-US" dirty="0"/>
              <a:t>Emphasize the responsibility and caution required when manipulating data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28682289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Unlocking SQL Clarity: The Power of Aliasing in Microsoft SQL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Inserting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Using SQL Query to Insert Data into 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 Code: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 Insert statements add data to your tables. This example adds a user with </a:t>
            </a:r>
            <a:r>
              <a:rPr lang="en-US" dirty="0" err="1"/>
              <a:t>UserID</a:t>
            </a:r>
            <a:r>
              <a:rPr lang="en-US" dirty="0"/>
              <a:t> 1, </a:t>
            </a:r>
            <a:r>
              <a:rPr lang="en-US" dirty="0" err="1"/>
              <a:t>UserName</a:t>
            </a:r>
            <a:r>
              <a:rPr lang="en-US" dirty="0"/>
              <a:t> '</a:t>
            </a:r>
            <a:r>
              <a:rPr lang="en-US" dirty="0" err="1"/>
              <a:t>JohnDoe</a:t>
            </a:r>
            <a:r>
              <a:rPr lang="en-US" dirty="0"/>
              <a:t>', and Email 'john.doe@email.com'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3318970"/>
            <a:ext cx="4967628" cy="1673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11968" tIns="105984" rIns="211968" bIns="10598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798" dirty="0">
                <a:solidFill>
                  <a:schemeClr val="bg1"/>
                </a:solidFill>
              </a:rPr>
              <a:t>INSERT INTO Users (</a:t>
            </a:r>
            <a:r>
              <a:rPr lang="en-US" sz="1798" dirty="0" err="1">
                <a:solidFill>
                  <a:schemeClr val="bg1"/>
                </a:solidFill>
              </a:rPr>
              <a:t>UserID</a:t>
            </a:r>
            <a:r>
              <a:rPr lang="en-US" sz="1798" dirty="0">
                <a:solidFill>
                  <a:schemeClr val="bg1"/>
                </a:solidFill>
              </a:rPr>
              <a:t>, </a:t>
            </a:r>
            <a:r>
              <a:rPr lang="en-US" sz="1798" dirty="0" err="1">
                <a:solidFill>
                  <a:schemeClr val="bg1"/>
                </a:solidFill>
              </a:rPr>
              <a:t>UserName</a:t>
            </a:r>
            <a:r>
              <a:rPr lang="en-US" sz="1798" dirty="0">
                <a:solidFill>
                  <a:schemeClr val="bg1"/>
                </a:solidFill>
              </a:rPr>
              <a:t>, Email)</a:t>
            </a:r>
          </a:p>
          <a:p>
            <a:r>
              <a:rPr lang="en-US" sz="1798" dirty="0">
                <a:solidFill>
                  <a:schemeClr val="bg1"/>
                </a:solidFill>
              </a:rPr>
              <a:t>VALUES (1, '</a:t>
            </a:r>
            <a:r>
              <a:rPr lang="en-US" sz="1798" dirty="0" err="1">
                <a:solidFill>
                  <a:schemeClr val="bg1"/>
                </a:solidFill>
              </a:rPr>
              <a:t>JohnDoe</a:t>
            </a:r>
            <a:r>
              <a:rPr lang="en-US" sz="1798" dirty="0">
                <a:solidFill>
                  <a:schemeClr val="bg1"/>
                </a:solidFill>
              </a:rPr>
              <a:t>', 'john.doe@email.com');</a:t>
            </a:r>
          </a:p>
        </p:txBody>
      </p:sp>
    </p:spTree>
    <p:extLst>
      <p:ext uri="{BB962C8B-B14F-4D97-AF65-F5344CB8AC3E}">
        <p14:creationId xmlns:p14="http://schemas.microsoft.com/office/powerpoint/2010/main" val="21614628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Aliasing in SQL involves assigning temporary names to database objects like tables and columns.</a:t>
            </a:r>
          </a:p>
          <a:p>
            <a:r>
              <a:rPr lang="en-US" dirty="0"/>
              <a:t>It enhances readability, simplifies complex queries, and resolves naming conflicts.</a:t>
            </a:r>
          </a:p>
        </p:txBody>
      </p:sp>
    </p:spTree>
    <p:extLst>
      <p:ext uri="{BB962C8B-B14F-4D97-AF65-F5344CB8AC3E}">
        <p14:creationId xmlns:p14="http://schemas.microsoft.com/office/powerpoint/2010/main" val="16063663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Alias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Alias for table names in a query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Uses aliases 'p' and 'c' for the 'Products' and 'Categories' tables, respectively.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7"/>
            <a:ext cx="5191539" cy="294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p.ProductID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p.ProductName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c.CategoryName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Products p</a:t>
            </a:r>
          </a:p>
          <a:p>
            <a:r>
              <a:rPr lang="en-US" dirty="0"/>
              <a:t>INNER JOIN </a:t>
            </a:r>
          </a:p>
          <a:p>
            <a:r>
              <a:rPr lang="en-US" dirty="0"/>
              <a:t>	Categories c </a:t>
            </a:r>
          </a:p>
          <a:p>
            <a:r>
              <a:rPr lang="en-US" dirty="0"/>
              <a:t>ON </a:t>
            </a:r>
          </a:p>
          <a:p>
            <a:r>
              <a:rPr lang="en-US" dirty="0"/>
              <a:t>	</a:t>
            </a:r>
            <a:r>
              <a:rPr lang="en-US" dirty="0" err="1"/>
              <a:t>p.CategoryID</a:t>
            </a:r>
            <a:r>
              <a:rPr lang="en-US" dirty="0"/>
              <a:t> = </a:t>
            </a:r>
            <a:r>
              <a:rPr lang="en-US" dirty="0" err="1"/>
              <a:t>c.CategoryID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439229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Column Alias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Alias for column names in a query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Assigns aliases 'Product' and '</a:t>
            </a:r>
            <a:r>
              <a:rPr lang="en-US" dirty="0" err="1"/>
              <a:t>NewPrice</a:t>
            </a:r>
            <a:r>
              <a:rPr lang="en-US" dirty="0"/>
              <a:t>' to the '</a:t>
            </a:r>
            <a:r>
              <a:rPr lang="en-US" dirty="0" err="1"/>
              <a:t>ProductName</a:t>
            </a:r>
            <a:r>
              <a:rPr lang="en-US" dirty="0"/>
              <a:t>' and calculated column, respectively.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7"/>
            <a:ext cx="5191539" cy="294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ProductName</a:t>
            </a:r>
            <a:r>
              <a:rPr lang="en-US" dirty="0"/>
              <a:t> AS 'Product', </a:t>
            </a:r>
          </a:p>
          <a:p>
            <a:r>
              <a:rPr lang="en-US" dirty="0"/>
              <a:t>	</a:t>
            </a:r>
            <a:r>
              <a:rPr lang="en-US" dirty="0" err="1"/>
              <a:t>UnitPrice</a:t>
            </a:r>
            <a:r>
              <a:rPr lang="en-US" dirty="0"/>
              <a:t> * 1.1 AS '</a:t>
            </a:r>
            <a:r>
              <a:rPr lang="en-US" dirty="0" err="1"/>
              <a:t>NewPrice</a:t>
            </a:r>
            <a:r>
              <a:rPr lang="en-US" dirty="0"/>
              <a:t>'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Products;</a:t>
            </a:r>
          </a:p>
        </p:txBody>
      </p:sp>
    </p:spTree>
    <p:extLst>
      <p:ext uri="{BB962C8B-B14F-4D97-AF65-F5344CB8AC3E}">
        <p14:creationId xmlns:p14="http://schemas.microsoft.com/office/powerpoint/2010/main" val="13291994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Aliasing for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Alias for subquery results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Aliases the result of the subquery as '</a:t>
            </a:r>
            <a:r>
              <a:rPr lang="en-US" dirty="0" err="1"/>
              <a:t>AvgSalary</a:t>
            </a:r>
            <a:r>
              <a:rPr lang="en-US" dirty="0"/>
              <a:t>' for each employee.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7"/>
            <a:ext cx="5191539" cy="294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EmployeeID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FirstName</a:t>
            </a:r>
            <a:r>
              <a:rPr lang="en-US" dirty="0"/>
              <a:t>,</a:t>
            </a:r>
          </a:p>
          <a:p>
            <a:r>
              <a:rPr lang="en-US" dirty="0"/>
              <a:t>  	(SELECT </a:t>
            </a:r>
          </a:p>
          <a:p>
            <a:r>
              <a:rPr lang="en-US" dirty="0"/>
              <a:t>		AVG(Salary) </a:t>
            </a:r>
          </a:p>
          <a:p>
            <a:r>
              <a:rPr lang="en-US" dirty="0"/>
              <a:t>	FROM </a:t>
            </a:r>
          </a:p>
          <a:p>
            <a:r>
              <a:rPr lang="en-US" dirty="0"/>
              <a:t>		Employees) AS '</a:t>
            </a:r>
            <a:r>
              <a:rPr lang="en-US" dirty="0" err="1"/>
              <a:t>AvgSalary</a:t>
            </a:r>
            <a:r>
              <a:rPr lang="en-US" dirty="0"/>
              <a:t>'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Employees;</a:t>
            </a:r>
          </a:p>
        </p:txBody>
      </p:sp>
    </p:spTree>
    <p:extLst>
      <p:ext uri="{BB962C8B-B14F-4D97-AF65-F5344CB8AC3E}">
        <p14:creationId xmlns:p14="http://schemas.microsoft.com/office/powerpoint/2010/main" val="2786230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Aliasing for Improved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Improve query readability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Uses aliases 'o', 'c', and 'e' for improved readability in a multi-table join.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7"/>
            <a:ext cx="5536096" cy="294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o.OrderID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c.CustomerName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e.EmployeeName</a:t>
            </a:r>
            <a:endParaRPr lang="en-US" dirty="0"/>
          </a:p>
          <a:p>
            <a:r>
              <a:rPr lang="en-US" dirty="0"/>
              <a:t>FROM </a:t>
            </a:r>
          </a:p>
          <a:p>
            <a:r>
              <a:rPr lang="en-US" dirty="0"/>
              <a:t>	Orders o</a:t>
            </a:r>
          </a:p>
          <a:p>
            <a:r>
              <a:rPr lang="en-US" dirty="0"/>
              <a:t>JOIN </a:t>
            </a:r>
          </a:p>
          <a:p>
            <a:r>
              <a:rPr lang="en-US" dirty="0"/>
              <a:t>	Customers c ON </a:t>
            </a:r>
            <a:r>
              <a:rPr lang="en-US" dirty="0" err="1"/>
              <a:t>o.CustomerID</a:t>
            </a:r>
            <a:r>
              <a:rPr lang="en-US" dirty="0"/>
              <a:t> = </a:t>
            </a:r>
            <a:r>
              <a:rPr lang="en-US" dirty="0" err="1"/>
              <a:t>c.CustomerID</a:t>
            </a:r>
            <a:endParaRPr lang="en-US" dirty="0"/>
          </a:p>
          <a:p>
            <a:r>
              <a:rPr lang="en-US" dirty="0"/>
              <a:t>JOIN </a:t>
            </a:r>
          </a:p>
          <a:p>
            <a:r>
              <a:rPr lang="en-US" dirty="0"/>
              <a:t>	Employees e ON </a:t>
            </a:r>
            <a:r>
              <a:rPr lang="en-US" dirty="0" err="1"/>
              <a:t>o.EmployeeID</a:t>
            </a:r>
            <a:r>
              <a:rPr lang="en-US" dirty="0"/>
              <a:t> = </a:t>
            </a:r>
            <a:r>
              <a:rPr lang="en-US" dirty="0" err="1"/>
              <a:t>e.EmployeeID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60111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Aliasing with Aggregate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Alias for aggregate function results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Aliases the result of the AVG function as '</a:t>
            </a:r>
            <a:r>
              <a:rPr lang="en-US" dirty="0" err="1"/>
              <a:t>AverageSalary</a:t>
            </a:r>
            <a:r>
              <a:rPr lang="en-US" dirty="0"/>
              <a:t>' for each department.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3087757"/>
            <a:ext cx="5536096" cy="294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Department, </a:t>
            </a:r>
          </a:p>
          <a:p>
            <a:r>
              <a:rPr lang="en-US" dirty="0"/>
              <a:t>	AVG(Salary) AS '</a:t>
            </a:r>
            <a:r>
              <a:rPr lang="en-US" dirty="0" err="1"/>
              <a:t>AverageSalary</a:t>
            </a:r>
            <a:r>
              <a:rPr lang="en-US" dirty="0"/>
              <a:t>'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Employees</a:t>
            </a:r>
          </a:p>
          <a:p>
            <a:r>
              <a:rPr lang="en-US" dirty="0"/>
              <a:t>GROUP BY </a:t>
            </a:r>
          </a:p>
          <a:p>
            <a:r>
              <a:rPr lang="en-US" dirty="0"/>
              <a:t>	Department;</a:t>
            </a:r>
          </a:p>
        </p:txBody>
      </p:sp>
    </p:spTree>
    <p:extLst>
      <p:ext uri="{BB962C8B-B14F-4D97-AF65-F5344CB8AC3E}">
        <p14:creationId xmlns:p14="http://schemas.microsoft.com/office/powerpoint/2010/main" val="6329231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Use Aliasing?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Readability:</a:t>
            </a:r>
            <a:r>
              <a:rPr lang="en-US" dirty="0"/>
              <a:t> Enhance query readability and comprehension.</a:t>
            </a:r>
          </a:p>
          <a:p>
            <a:r>
              <a:rPr lang="en-US" b="1" dirty="0"/>
              <a:t>Avoid Naming Conflicts:</a:t>
            </a:r>
            <a:r>
              <a:rPr lang="en-US" dirty="0"/>
              <a:t> Resolve naming conflicts in complex queries.</a:t>
            </a:r>
          </a:p>
          <a:p>
            <a:r>
              <a:rPr lang="en-US" b="1" dirty="0"/>
              <a:t>Simplify Code:</a:t>
            </a:r>
            <a:r>
              <a:rPr lang="en-US" dirty="0"/>
              <a:t> Shorten and simplify code, making it more concise.</a:t>
            </a:r>
          </a:p>
        </p:txBody>
      </p:sp>
    </p:spTree>
    <p:extLst>
      <p:ext uri="{BB962C8B-B14F-4D97-AF65-F5344CB8AC3E}">
        <p14:creationId xmlns:p14="http://schemas.microsoft.com/office/powerpoint/2010/main" val="307716246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Aliasing in Self-Joins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Use Case: Aliasing for self-joins</a:t>
            </a:r>
            <a:endParaRPr lang="en-US" dirty="0"/>
          </a:p>
          <a:p>
            <a:pPr lvl="1"/>
            <a:r>
              <a:rPr lang="en-US" dirty="0"/>
              <a:t>Example code: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Explanation: Aliases the second instance of the 'Employees' table as 'm' for a self-join.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199" y="3087757"/>
            <a:ext cx="5334001" cy="29419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e.EmployeeID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e.FirstName</a:t>
            </a:r>
            <a:r>
              <a:rPr lang="en-US" dirty="0"/>
              <a:t>, </a:t>
            </a:r>
          </a:p>
          <a:p>
            <a:r>
              <a:rPr lang="en-US" dirty="0"/>
              <a:t>	</a:t>
            </a:r>
            <a:r>
              <a:rPr lang="en-US" dirty="0" err="1"/>
              <a:t>m.FirstName</a:t>
            </a:r>
            <a:r>
              <a:rPr lang="en-US" dirty="0"/>
              <a:t> AS 'Manager'</a:t>
            </a:r>
          </a:p>
          <a:p>
            <a:r>
              <a:rPr lang="en-US" dirty="0"/>
              <a:t>FROM </a:t>
            </a:r>
          </a:p>
          <a:p>
            <a:r>
              <a:rPr lang="en-US" dirty="0"/>
              <a:t>	Employees e</a:t>
            </a:r>
          </a:p>
          <a:p>
            <a:r>
              <a:rPr lang="en-US" dirty="0"/>
              <a:t>JOIN </a:t>
            </a:r>
          </a:p>
          <a:p>
            <a:r>
              <a:rPr lang="en-US" dirty="0"/>
              <a:t>	Employees m </a:t>
            </a:r>
          </a:p>
          <a:p>
            <a:r>
              <a:rPr lang="en-US" dirty="0"/>
              <a:t>ON </a:t>
            </a:r>
          </a:p>
          <a:p>
            <a:r>
              <a:rPr lang="en-US" dirty="0"/>
              <a:t>	</a:t>
            </a:r>
            <a:r>
              <a:rPr lang="en-US" dirty="0" err="1"/>
              <a:t>e.ManagerID</a:t>
            </a:r>
            <a:r>
              <a:rPr lang="en-US" dirty="0"/>
              <a:t> = </a:t>
            </a:r>
            <a:r>
              <a:rPr lang="en-US" dirty="0" err="1"/>
              <a:t>m.EmployeeID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193455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key points about aliasing in SQL.</a:t>
            </a:r>
          </a:p>
          <a:p>
            <a:r>
              <a:rPr lang="en-US" dirty="0"/>
              <a:t>Emphasize its role in improving query readability and simplifying complex queries.</a:t>
            </a:r>
          </a:p>
        </p:txBody>
      </p:sp>
    </p:spTree>
    <p:extLst>
      <p:ext uri="{BB962C8B-B14F-4D97-AF65-F5344CB8AC3E}">
        <p14:creationId xmlns:p14="http://schemas.microsoft.com/office/powerpoint/2010/main" val="1610989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Unlocking Analytical Power with PARTITION BY in Microsoft SQL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Welcome back to the Data Analyst Track! Today, we unravel the essence of Data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5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5389</Words>
  <Application>Microsoft Office PowerPoint</Application>
  <PresentationFormat>Widescreen</PresentationFormat>
  <Paragraphs>831</Paragraphs>
  <Slides>108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2" baseType="lpstr">
      <vt:lpstr>Arial</vt:lpstr>
      <vt:lpstr>Calibri</vt:lpstr>
      <vt:lpstr>Calibri Light</vt:lpstr>
      <vt:lpstr>Office Theme</vt:lpstr>
      <vt:lpstr>Introduction to Microsoft SQL</vt:lpstr>
      <vt:lpstr>Database and SQL</vt:lpstr>
      <vt:lpstr>What Can SQL do?</vt:lpstr>
      <vt:lpstr>RDBMS</vt:lpstr>
      <vt:lpstr>What is Microsoft SQL?</vt:lpstr>
      <vt:lpstr>Installation</vt:lpstr>
      <vt:lpstr>Creating a Database</vt:lpstr>
      <vt:lpstr>Creating a Table</vt:lpstr>
      <vt:lpstr>Inserting Records</vt:lpstr>
      <vt:lpstr>Why Use CREATE DATABASE and CREATE TABLE?</vt:lpstr>
      <vt:lpstr>Conclusion</vt:lpstr>
      <vt:lpstr>Mastering SELECT and FROM in Microsoft SQL</vt:lpstr>
      <vt:lpstr>Basics of SELECT and FROM</vt:lpstr>
      <vt:lpstr>SELECT * (ALL)</vt:lpstr>
      <vt:lpstr>SELECT TOP</vt:lpstr>
      <vt:lpstr>SELECT DISTINCT</vt:lpstr>
      <vt:lpstr>SELECT AS</vt:lpstr>
      <vt:lpstr>SELECT MAX, MIN, AVG</vt:lpstr>
      <vt:lpstr> FROM Database and Master Database</vt:lpstr>
      <vt:lpstr>Conclusion</vt:lpstr>
      <vt:lpstr>Mastering WHERE in Microsoft SQL</vt:lpstr>
      <vt:lpstr>Basics of WHERE</vt:lpstr>
      <vt:lpstr>WHERE = (Equal)</vt:lpstr>
      <vt:lpstr>WHERE &lt;&gt; (Not Equal)</vt:lpstr>
      <vt:lpstr>WHERE &gt; and WHERE &lt;</vt:lpstr>
      <vt:lpstr>WHERE AND</vt:lpstr>
      <vt:lpstr>WHERE OR</vt:lpstr>
      <vt:lpstr>WHERE LIKE</vt:lpstr>
      <vt:lpstr>WHERE NULL and WHERE NOT NULL</vt:lpstr>
      <vt:lpstr>WHERE IN</vt:lpstr>
      <vt:lpstr>Conclusion</vt:lpstr>
      <vt:lpstr>Mastering GROUP BY and ORDER BY in Microsoft SQL</vt:lpstr>
      <vt:lpstr>Basics of GROUP BY</vt:lpstr>
      <vt:lpstr>GROUP BY Example</vt:lpstr>
      <vt:lpstr>GROUP BY with Aggregate Functions</vt:lpstr>
      <vt:lpstr>GROUP BY with HAVING</vt:lpstr>
      <vt:lpstr>Basics of ORDER BY</vt:lpstr>
      <vt:lpstr>ORDER BY Ascending</vt:lpstr>
      <vt:lpstr>ORDER BY Descending</vt:lpstr>
      <vt:lpstr>ORDER BY Multiple Columns</vt:lpstr>
      <vt:lpstr>Conclusion</vt:lpstr>
      <vt:lpstr>Mastering SQL Joins in Microsoft SQL</vt:lpstr>
      <vt:lpstr>Basics of SQL Joins</vt:lpstr>
      <vt:lpstr>INNER JOIN</vt:lpstr>
      <vt:lpstr>LEFT JOIN (or LEFT OUTER JOIN)</vt:lpstr>
      <vt:lpstr>RIGHT JOIN (or RIGHT OUTER JOIN)</vt:lpstr>
      <vt:lpstr>FULL JOIN (or FULL OUTER JOIN)</vt:lpstr>
      <vt:lpstr>CROSS JOIN</vt:lpstr>
      <vt:lpstr>Why Use Joins?</vt:lpstr>
      <vt:lpstr>Conclusion</vt:lpstr>
      <vt:lpstr>Understanding SQL UNION and UNION ALL in Microsoft SQL</vt:lpstr>
      <vt:lpstr>Basics of UNION and UNION ALL</vt:lpstr>
      <vt:lpstr>UNION Example</vt:lpstr>
      <vt:lpstr>UNION ALL Example</vt:lpstr>
      <vt:lpstr>UNION vs. UNION ALL</vt:lpstr>
      <vt:lpstr>Why Use UNION and UNION ALL?</vt:lpstr>
      <vt:lpstr>UNION with ORDER BY</vt:lpstr>
      <vt:lpstr>UNION ALL with WHERE Clause</vt:lpstr>
      <vt:lpstr>Conclusion</vt:lpstr>
      <vt:lpstr>Mastering the CASE Statement in Microsoft SQL</vt:lpstr>
      <vt:lpstr>Basics of CASE Statement</vt:lpstr>
      <vt:lpstr>Simple CASE Statement</vt:lpstr>
      <vt:lpstr>Simple CASE Statement in WHERE Clause</vt:lpstr>
      <vt:lpstr>Searched CASE Statement</vt:lpstr>
      <vt:lpstr>CASE Statement in ORDER BY</vt:lpstr>
      <vt:lpstr>Nested CASE Statements</vt:lpstr>
      <vt:lpstr>Why Use CASE Statements?</vt:lpstr>
      <vt:lpstr>Conclusion</vt:lpstr>
      <vt:lpstr>Unlocking Data Insights with the HAVING Clause in Microsoft SQL</vt:lpstr>
      <vt:lpstr>Basics of the HAVING Clause</vt:lpstr>
      <vt:lpstr>HAVING Example</vt:lpstr>
      <vt:lpstr>HAVING with COUNT</vt:lpstr>
      <vt:lpstr>HAVING with Aggregate Functions</vt:lpstr>
      <vt:lpstr>HAVING with Logical Operators</vt:lpstr>
      <vt:lpstr>Why Use the HAVING Clause?</vt:lpstr>
      <vt:lpstr>HAVING vs. WHERE</vt:lpstr>
      <vt:lpstr>Conclusion</vt:lpstr>
      <vt:lpstr>Mastering Data Manipulation in Microsoft SQL: UPDATE and DELETE Operations</vt:lpstr>
      <vt:lpstr>Introduction</vt:lpstr>
      <vt:lpstr>Updating Data with UPDATE</vt:lpstr>
      <vt:lpstr>Why Use UPDATE?</vt:lpstr>
      <vt:lpstr>Updating Data with Conditional Logic</vt:lpstr>
      <vt:lpstr>Deleting Data with DELETE</vt:lpstr>
      <vt:lpstr>Why Use DELETE?</vt:lpstr>
      <vt:lpstr>Deleting Data with JOIN</vt:lpstr>
      <vt:lpstr>Deleting All Rows</vt:lpstr>
      <vt:lpstr>Considerations and Best Practices</vt:lpstr>
      <vt:lpstr>Conclusion</vt:lpstr>
      <vt:lpstr>Unlocking SQL Clarity: The Power of Aliasing in Microsoft SQL</vt:lpstr>
      <vt:lpstr>Introduction</vt:lpstr>
      <vt:lpstr>Table Alias Example</vt:lpstr>
      <vt:lpstr>Column Alias Example</vt:lpstr>
      <vt:lpstr>Aliasing for Subqueries</vt:lpstr>
      <vt:lpstr>Aliasing for Improved Readability</vt:lpstr>
      <vt:lpstr>Aliasing with Aggregate Functions</vt:lpstr>
      <vt:lpstr>Why Use Aliasing?</vt:lpstr>
      <vt:lpstr>Aliasing in Self-Joins</vt:lpstr>
      <vt:lpstr>Conclusion</vt:lpstr>
      <vt:lpstr>Unlocking Analytical Power with PARTITION BY in Microsoft SQL</vt:lpstr>
      <vt:lpstr>Introduction</vt:lpstr>
      <vt:lpstr>PARTITION BY Example</vt:lpstr>
      <vt:lpstr>Why Use PARTITION BY?</vt:lpstr>
      <vt:lpstr>PARTITION BY with ROW_NUMBER()</vt:lpstr>
      <vt:lpstr>PARTITION BY with RANK()</vt:lpstr>
      <vt:lpstr>PARTITION BY with SUM()</vt:lpstr>
      <vt:lpstr>PARTITION BY with DENSE_RANK()</vt:lpstr>
      <vt:lpstr>PARTITION BY with LAG()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Bluehouse Technologies Data Analytics Track</dc:title>
  <dc:creator>Samuel Dutse</dc:creator>
  <cp:lastModifiedBy>Samuel Dutse</cp:lastModifiedBy>
  <cp:revision>3</cp:revision>
  <dcterms:created xsi:type="dcterms:W3CDTF">2024-06-20T17:25:53Z</dcterms:created>
  <dcterms:modified xsi:type="dcterms:W3CDTF">2025-02-19T03:44:57Z</dcterms:modified>
</cp:coreProperties>
</file>