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61" r:id="rId5"/>
    <p:sldId id="263" r:id="rId6"/>
    <p:sldId id="264" r:id="rId7"/>
    <p:sldId id="265" r:id="rId8"/>
    <p:sldId id="259" r:id="rId9"/>
    <p:sldId id="266" r:id="rId10"/>
    <p:sldId id="270" r:id="rId11"/>
    <p:sldId id="271" r:id="rId12"/>
    <p:sldId id="267" r:id="rId13"/>
    <p:sldId id="256" r:id="rId14"/>
    <p:sldId id="272" r:id="rId15"/>
    <p:sldId id="258" r:id="rId16"/>
    <p:sldId id="273" r:id="rId17"/>
    <p:sldId id="260" r:id="rId18"/>
    <p:sldId id="274" r:id="rId19"/>
    <p:sldId id="26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E38C0-DD8A-462B-B9B5-4FB42DBF44CF}"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en-US"/>
        </a:p>
      </dgm:t>
    </dgm:pt>
    <dgm:pt modelId="{FA9BBA22-3B34-4B52-99CF-FBBA670205E0}">
      <dgm:prSet phldrT="[Text]"/>
      <dgm:spPr/>
      <dgm:t>
        <a:bodyPr/>
        <a:lstStyle/>
        <a:p>
          <a:r>
            <a:rPr lang="en-US" dirty="0"/>
            <a:t>Data</a:t>
          </a:r>
        </a:p>
      </dgm:t>
    </dgm:pt>
    <dgm:pt modelId="{C63331AC-6BF2-462D-81FB-9DCD3D95A7C5}" type="parTrans" cxnId="{FD553898-E03B-4AC7-A998-56F5289AA3A2}">
      <dgm:prSet/>
      <dgm:spPr/>
      <dgm:t>
        <a:bodyPr/>
        <a:lstStyle/>
        <a:p>
          <a:endParaRPr lang="en-US"/>
        </a:p>
      </dgm:t>
    </dgm:pt>
    <dgm:pt modelId="{BFA4E9A1-151C-4D65-A331-D30FF3B2316B}" type="sibTrans" cxnId="{FD553898-E03B-4AC7-A998-56F5289AA3A2}">
      <dgm:prSet/>
      <dgm:spPr/>
      <dgm:t>
        <a:bodyPr/>
        <a:lstStyle/>
        <a:p>
          <a:endParaRPr lang="en-US"/>
        </a:p>
      </dgm:t>
    </dgm:pt>
    <dgm:pt modelId="{970B8BFC-F3DB-4C74-AA28-77AFC462FFD0}">
      <dgm:prSet phldrT="[Text]"/>
      <dgm:spPr/>
      <dgm:t>
        <a:bodyPr/>
        <a:lstStyle/>
        <a:p>
          <a:r>
            <a:rPr lang="en-US" dirty="0"/>
            <a:t>Numerical</a:t>
          </a:r>
        </a:p>
      </dgm:t>
    </dgm:pt>
    <dgm:pt modelId="{6F26B9B3-92A6-4796-BD3E-B241435BACB2}" type="parTrans" cxnId="{599A42CD-94C5-4C3F-A3BF-4DB3A956D818}">
      <dgm:prSet/>
      <dgm:spPr/>
      <dgm:t>
        <a:bodyPr/>
        <a:lstStyle/>
        <a:p>
          <a:endParaRPr lang="en-US"/>
        </a:p>
      </dgm:t>
    </dgm:pt>
    <dgm:pt modelId="{FE17AECF-5AEF-4AA3-8B76-3214CAFCD603}" type="sibTrans" cxnId="{599A42CD-94C5-4C3F-A3BF-4DB3A956D818}">
      <dgm:prSet/>
      <dgm:spPr/>
      <dgm:t>
        <a:bodyPr/>
        <a:lstStyle/>
        <a:p>
          <a:endParaRPr lang="en-US"/>
        </a:p>
      </dgm:t>
    </dgm:pt>
    <dgm:pt modelId="{FA023ADE-9D34-4C8C-BAC3-C996A1B57221}">
      <dgm:prSet phldrT="[Text]"/>
      <dgm:spPr/>
      <dgm:t>
        <a:bodyPr/>
        <a:lstStyle/>
        <a:p>
          <a:r>
            <a:rPr lang="en-US" dirty="0"/>
            <a:t>Discrete</a:t>
          </a:r>
        </a:p>
      </dgm:t>
    </dgm:pt>
    <dgm:pt modelId="{997052E6-FBE1-4631-A8A0-DD2774C4FCED}" type="parTrans" cxnId="{7F93CB05-19E7-49C6-9EBF-7156FC60574F}">
      <dgm:prSet/>
      <dgm:spPr/>
      <dgm:t>
        <a:bodyPr/>
        <a:lstStyle/>
        <a:p>
          <a:endParaRPr lang="en-US"/>
        </a:p>
      </dgm:t>
    </dgm:pt>
    <dgm:pt modelId="{E3869F9E-3DA7-4D30-8C30-74AFB6E6CDD3}" type="sibTrans" cxnId="{7F93CB05-19E7-49C6-9EBF-7156FC60574F}">
      <dgm:prSet/>
      <dgm:spPr/>
      <dgm:t>
        <a:bodyPr/>
        <a:lstStyle/>
        <a:p>
          <a:endParaRPr lang="en-US"/>
        </a:p>
      </dgm:t>
    </dgm:pt>
    <dgm:pt modelId="{CD020FEC-0067-4E29-9A96-F70E85D26426}">
      <dgm:prSet phldrT="[Text]"/>
      <dgm:spPr/>
      <dgm:t>
        <a:bodyPr/>
        <a:lstStyle/>
        <a:p>
          <a:r>
            <a:rPr lang="en-US" dirty="0"/>
            <a:t>Continuous</a:t>
          </a:r>
        </a:p>
      </dgm:t>
    </dgm:pt>
    <dgm:pt modelId="{644B9AA8-5DC0-48FC-9A89-D028E4D4976B}" type="parTrans" cxnId="{4C1DB373-8546-41A0-8006-B07160BC3D54}">
      <dgm:prSet/>
      <dgm:spPr/>
      <dgm:t>
        <a:bodyPr/>
        <a:lstStyle/>
        <a:p>
          <a:endParaRPr lang="en-US"/>
        </a:p>
      </dgm:t>
    </dgm:pt>
    <dgm:pt modelId="{0120FAA6-7500-4EC3-A2BD-F5FD6BECD1E6}" type="sibTrans" cxnId="{4C1DB373-8546-41A0-8006-B07160BC3D54}">
      <dgm:prSet/>
      <dgm:spPr/>
      <dgm:t>
        <a:bodyPr/>
        <a:lstStyle/>
        <a:p>
          <a:endParaRPr lang="en-US"/>
        </a:p>
      </dgm:t>
    </dgm:pt>
    <dgm:pt modelId="{30B6A5DB-FA0C-483A-82EB-3012B2BA11F4}">
      <dgm:prSet phldrT="[Text]"/>
      <dgm:spPr/>
      <dgm:t>
        <a:bodyPr/>
        <a:lstStyle/>
        <a:p>
          <a:r>
            <a:rPr lang="en-US" dirty="0"/>
            <a:t>Categorical</a:t>
          </a:r>
        </a:p>
      </dgm:t>
    </dgm:pt>
    <dgm:pt modelId="{6CCEC3F1-ABC4-42CC-A731-49D9AA575E06}" type="parTrans" cxnId="{7D892F9D-2C5B-42CD-8F6E-FC1C3FD5C0BB}">
      <dgm:prSet/>
      <dgm:spPr/>
      <dgm:t>
        <a:bodyPr/>
        <a:lstStyle/>
        <a:p>
          <a:endParaRPr lang="en-US"/>
        </a:p>
      </dgm:t>
    </dgm:pt>
    <dgm:pt modelId="{31143AFB-3A26-43B0-A551-3E0CA584CB7B}" type="sibTrans" cxnId="{7D892F9D-2C5B-42CD-8F6E-FC1C3FD5C0BB}">
      <dgm:prSet/>
      <dgm:spPr/>
      <dgm:t>
        <a:bodyPr/>
        <a:lstStyle/>
        <a:p>
          <a:endParaRPr lang="en-US"/>
        </a:p>
      </dgm:t>
    </dgm:pt>
    <dgm:pt modelId="{47CE193D-8015-46A3-AC32-1B3567CCE4C1}" type="pres">
      <dgm:prSet presAssocID="{164E38C0-DD8A-462B-B9B5-4FB42DBF44CF}" presName="mainComposite" presStyleCnt="0">
        <dgm:presLayoutVars>
          <dgm:chPref val="1"/>
          <dgm:dir/>
          <dgm:animOne val="branch"/>
          <dgm:animLvl val="lvl"/>
          <dgm:resizeHandles val="exact"/>
        </dgm:presLayoutVars>
      </dgm:prSet>
      <dgm:spPr/>
    </dgm:pt>
    <dgm:pt modelId="{21510298-DEDF-4E16-B0AB-80E217C4A1C9}" type="pres">
      <dgm:prSet presAssocID="{164E38C0-DD8A-462B-B9B5-4FB42DBF44CF}" presName="hierFlow" presStyleCnt="0"/>
      <dgm:spPr/>
    </dgm:pt>
    <dgm:pt modelId="{8E2762D7-7730-4BF3-AD61-D03D9D58590C}" type="pres">
      <dgm:prSet presAssocID="{164E38C0-DD8A-462B-B9B5-4FB42DBF44CF}" presName="hierChild1" presStyleCnt="0">
        <dgm:presLayoutVars>
          <dgm:chPref val="1"/>
          <dgm:animOne val="branch"/>
          <dgm:animLvl val="lvl"/>
        </dgm:presLayoutVars>
      </dgm:prSet>
      <dgm:spPr/>
    </dgm:pt>
    <dgm:pt modelId="{69C889C6-3701-42A8-A18B-D716ED5A7BA6}" type="pres">
      <dgm:prSet presAssocID="{FA9BBA22-3B34-4B52-99CF-FBBA670205E0}" presName="Name14" presStyleCnt="0"/>
      <dgm:spPr/>
    </dgm:pt>
    <dgm:pt modelId="{18531E83-6F86-4966-A9D3-FA9BFC92F48C}" type="pres">
      <dgm:prSet presAssocID="{FA9BBA22-3B34-4B52-99CF-FBBA670205E0}" presName="level1Shape" presStyleLbl="node0" presStyleIdx="0" presStyleCnt="1" custScaleX="69036" custScaleY="19060" custLinFactNeighborX="-9117" custLinFactNeighborY="-30776">
        <dgm:presLayoutVars>
          <dgm:chPref val="3"/>
        </dgm:presLayoutVars>
      </dgm:prSet>
      <dgm:spPr/>
    </dgm:pt>
    <dgm:pt modelId="{5CBADD63-3E2D-49B6-B6FE-1451F846EBAC}" type="pres">
      <dgm:prSet presAssocID="{FA9BBA22-3B34-4B52-99CF-FBBA670205E0}" presName="hierChild2" presStyleCnt="0"/>
      <dgm:spPr/>
    </dgm:pt>
    <dgm:pt modelId="{EF79FA1F-F6EB-421D-A8BF-6B5DA00DAC4F}" type="pres">
      <dgm:prSet presAssocID="{6F26B9B3-92A6-4796-BD3E-B241435BACB2}" presName="Name19" presStyleLbl="parChTrans1D2" presStyleIdx="0" presStyleCnt="2"/>
      <dgm:spPr/>
    </dgm:pt>
    <dgm:pt modelId="{9D610E4C-8EA4-4282-810C-67E59A3E555E}" type="pres">
      <dgm:prSet presAssocID="{970B8BFC-F3DB-4C74-AA28-77AFC462FFD0}" presName="Name21" presStyleCnt="0"/>
      <dgm:spPr/>
    </dgm:pt>
    <dgm:pt modelId="{F7BAAA1C-3811-4656-BF4E-19216400F222}" type="pres">
      <dgm:prSet presAssocID="{970B8BFC-F3DB-4C74-AA28-77AFC462FFD0}" presName="level2Shape" presStyleLbl="node2" presStyleIdx="0" presStyleCnt="2" custScaleX="80156" custScaleY="26392" custLinFactNeighborX="-14787" custLinFactNeighborY="-49529"/>
      <dgm:spPr/>
    </dgm:pt>
    <dgm:pt modelId="{AC48C366-7883-4EC7-B717-D5651727DB6D}" type="pres">
      <dgm:prSet presAssocID="{970B8BFC-F3DB-4C74-AA28-77AFC462FFD0}" presName="hierChild3" presStyleCnt="0"/>
      <dgm:spPr/>
    </dgm:pt>
    <dgm:pt modelId="{D4BCA469-8126-4BB7-8FC7-8F4539120260}" type="pres">
      <dgm:prSet presAssocID="{997052E6-FBE1-4631-A8A0-DD2774C4FCED}" presName="Name19" presStyleLbl="parChTrans1D3" presStyleIdx="0" presStyleCnt="2"/>
      <dgm:spPr/>
    </dgm:pt>
    <dgm:pt modelId="{69A1E0CA-C8DE-4B40-8729-1B7BD4670651}" type="pres">
      <dgm:prSet presAssocID="{FA023ADE-9D34-4C8C-BAC3-C996A1B57221}" presName="Name21" presStyleCnt="0"/>
      <dgm:spPr/>
    </dgm:pt>
    <dgm:pt modelId="{A2122C46-7157-4081-822F-3EED041AA52E}" type="pres">
      <dgm:prSet presAssocID="{FA023ADE-9D34-4C8C-BAC3-C996A1B57221}" presName="level2Shape" presStyleLbl="node3" presStyleIdx="0" presStyleCnt="2" custScaleX="57245" custScaleY="26470" custLinFactNeighborX="-10384" custLinFactNeighborY="-50818"/>
      <dgm:spPr/>
    </dgm:pt>
    <dgm:pt modelId="{3FDD5946-BE4D-4738-A1A4-630026635889}" type="pres">
      <dgm:prSet presAssocID="{FA023ADE-9D34-4C8C-BAC3-C996A1B57221}" presName="hierChild3" presStyleCnt="0"/>
      <dgm:spPr/>
    </dgm:pt>
    <dgm:pt modelId="{05EF0270-148A-42D2-9ACF-5040D91E36FF}" type="pres">
      <dgm:prSet presAssocID="{644B9AA8-5DC0-48FC-9A89-D028E4D4976B}" presName="Name19" presStyleLbl="parChTrans1D3" presStyleIdx="1" presStyleCnt="2"/>
      <dgm:spPr/>
    </dgm:pt>
    <dgm:pt modelId="{456F480D-D405-4598-959E-60AD8E6AC6A0}" type="pres">
      <dgm:prSet presAssocID="{CD020FEC-0067-4E29-9A96-F70E85D26426}" presName="Name21" presStyleCnt="0"/>
      <dgm:spPr/>
    </dgm:pt>
    <dgm:pt modelId="{21B23E9A-8CB3-4279-B47B-0848A5FBD344}" type="pres">
      <dgm:prSet presAssocID="{CD020FEC-0067-4E29-9A96-F70E85D26426}" presName="level2Shape" presStyleLbl="node3" presStyleIdx="1" presStyleCnt="2" custScaleX="46612" custScaleY="23886" custLinFactNeighborX="-28664" custLinFactNeighborY="-51071"/>
      <dgm:spPr/>
    </dgm:pt>
    <dgm:pt modelId="{AE6FEE32-9090-4E59-9D4A-02B3F73CAB45}" type="pres">
      <dgm:prSet presAssocID="{CD020FEC-0067-4E29-9A96-F70E85D26426}" presName="hierChild3" presStyleCnt="0"/>
      <dgm:spPr/>
    </dgm:pt>
    <dgm:pt modelId="{B1CEA7EB-6EB8-462C-A5ED-3F01D3212CA8}" type="pres">
      <dgm:prSet presAssocID="{6CCEC3F1-ABC4-42CC-A731-49D9AA575E06}" presName="Name19" presStyleLbl="parChTrans1D2" presStyleIdx="1" presStyleCnt="2"/>
      <dgm:spPr/>
    </dgm:pt>
    <dgm:pt modelId="{45ACB7E2-F059-4C2F-98D3-F7C05ADF497F}" type="pres">
      <dgm:prSet presAssocID="{30B6A5DB-FA0C-483A-82EB-3012B2BA11F4}" presName="Name21" presStyleCnt="0"/>
      <dgm:spPr/>
    </dgm:pt>
    <dgm:pt modelId="{828F1FAD-EC88-4826-A21B-8DBE78216C82}" type="pres">
      <dgm:prSet presAssocID="{30B6A5DB-FA0C-483A-82EB-3012B2BA11F4}" presName="level2Shape" presStyleLbl="node2" presStyleIdx="1" presStyleCnt="2" custScaleX="70274" custScaleY="29245" custLinFactNeighborX="-15387" custLinFactNeighborY="-49075"/>
      <dgm:spPr/>
    </dgm:pt>
    <dgm:pt modelId="{F21EB003-820D-4A6C-BEFE-7A8E950D5F2A}" type="pres">
      <dgm:prSet presAssocID="{30B6A5DB-FA0C-483A-82EB-3012B2BA11F4}" presName="hierChild3" presStyleCnt="0"/>
      <dgm:spPr/>
    </dgm:pt>
    <dgm:pt modelId="{1D6371AF-8A8F-4D4F-9964-D0ACC2A5F094}" type="pres">
      <dgm:prSet presAssocID="{164E38C0-DD8A-462B-B9B5-4FB42DBF44CF}" presName="bgShapesFlow" presStyleCnt="0"/>
      <dgm:spPr/>
    </dgm:pt>
  </dgm:ptLst>
  <dgm:cxnLst>
    <dgm:cxn modelId="{7F93CB05-19E7-49C6-9EBF-7156FC60574F}" srcId="{970B8BFC-F3DB-4C74-AA28-77AFC462FFD0}" destId="{FA023ADE-9D34-4C8C-BAC3-C996A1B57221}" srcOrd="0" destOrd="0" parTransId="{997052E6-FBE1-4631-A8A0-DD2774C4FCED}" sibTransId="{E3869F9E-3DA7-4D30-8C30-74AFB6E6CDD3}"/>
    <dgm:cxn modelId="{5D123417-8059-4456-8489-152BCDB7CD2C}" type="presOf" srcId="{6F26B9B3-92A6-4796-BD3E-B241435BACB2}" destId="{EF79FA1F-F6EB-421D-A8BF-6B5DA00DAC4F}" srcOrd="0" destOrd="0" presId="urn:microsoft.com/office/officeart/2005/8/layout/hierarchy6"/>
    <dgm:cxn modelId="{B9552B6A-B1EF-4D12-8578-9EF618691BED}" type="presOf" srcId="{644B9AA8-5DC0-48FC-9A89-D028E4D4976B}" destId="{05EF0270-148A-42D2-9ACF-5040D91E36FF}" srcOrd="0" destOrd="0" presId="urn:microsoft.com/office/officeart/2005/8/layout/hierarchy6"/>
    <dgm:cxn modelId="{1DE7674F-8469-4BDF-9EF6-8D5DA7C36FB1}" type="presOf" srcId="{FA9BBA22-3B34-4B52-99CF-FBBA670205E0}" destId="{18531E83-6F86-4966-A9D3-FA9BFC92F48C}" srcOrd="0" destOrd="0" presId="urn:microsoft.com/office/officeart/2005/8/layout/hierarchy6"/>
    <dgm:cxn modelId="{4C1DB373-8546-41A0-8006-B07160BC3D54}" srcId="{970B8BFC-F3DB-4C74-AA28-77AFC462FFD0}" destId="{CD020FEC-0067-4E29-9A96-F70E85D26426}" srcOrd="1" destOrd="0" parTransId="{644B9AA8-5DC0-48FC-9A89-D028E4D4976B}" sibTransId="{0120FAA6-7500-4EC3-A2BD-F5FD6BECD1E6}"/>
    <dgm:cxn modelId="{F06D6A75-B40B-400B-9D99-C4928DA2CF13}" type="presOf" srcId="{970B8BFC-F3DB-4C74-AA28-77AFC462FFD0}" destId="{F7BAAA1C-3811-4656-BF4E-19216400F222}" srcOrd="0" destOrd="0" presId="urn:microsoft.com/office/officeart/2005/8/layout/hierarchy6"/>
    <dgm:cxn modelId="{3028DE8D-8B1C-42A6-A6B7-52D21671D9B2}" type="presOf" srcId="{164E38C0-DD8A-462B-B9B5-4FB42DBF44CF}" destId="{47CE193D-8015-46A3-AC32-1B3567CCE4C1}" srcOrd="0" destOrd="0" presId="urn:microsoft.com/office/officeart/2005/8/layout/hierarchy6"/>
    <dgm:cxn modelId="{FD553898-E03B-4AC7-A998-56F5289AA3A2}" srcId="{164E38C0-DD8A-462B-B9B5-4FB42DBF44CF}" destId="{FA9BBA22-3B34-4B52-99CF-FBBA670205E0}" srcOrd="0" destOrd="0" parTransId="{C63331AC-6BF2-462D-81FB-9DCD3D95A7C5}" sibTransId="{BFA4E9A1-151C-4D65-A331-D30FF3B2316B}"/>
    <dgm:cxn modelId="{7D892F9D-2C5B-42CD-8F6E-FC1C3FD5C0BB}" srcId="{FA9BBA22-3B34-4B52-99CF-FBBA670205E0}" destId="{30B6A5DB-FA0C-483A-82EB-3012B2BA11F4}" srcOrd="1" destOrd="0" parTransId="{6CCEC3F1-ABC4-42CC-A731-49D9AA575E06}" sibTransId="{31143AFB-3A26-43B0-A551-3E0CA584CB7B}"/>
    <dgm:cxn modelId="{5D1EC7A1-509A-4043-A293-93453C8EEE34}" type="presOf" srcId="{30B6A5DB-FA0C-483A-82EB-3012B2BA11F4}" destId="{828F1FAD-EC88-4826-A21B-8DBE78216C82}" srcOrd="0" destOrd="0" presId="urn:microsoft.com/office/officeart/2005/8/layout/hierarchy6"/>
    <dgm:cxn modelId="{6D69A9A6-3DC8-4786-9E0C-3B63989133D6}" type="presOf" srcId="{997052E6-FBE1-4631-A8A0-DD2774C4FCED}" destId="{D4BCA469-8126-4BB7-8FC7-8F4539120260}" srcOrd="0" destOrd="0" presId="urn:microsoft.com/office/officeart/2005/8/layout/hierarchy6"/>
    <dgm:cxn modelId="{C3341AC8-E176-4C74-84BE-234CEAF9E6DE}" type="presOf" srcId="{CD020FEC-0067-4E29-9A96-F70E85D26426}" destId="{21B23E9A-8CB3-4279-B47B-0848A5FBD344}" srcOrd="0" destOrd="0" presId="urn:microsoft.com/office/officeart/2005/8/layout/hierarchy6"/>
    <dgm:cxn modelId="{599A42CD-94C5-4C3F-A3BF-4DB3A956D818}" srcId="{FA9BBA22-3B34-4B52-99CF-FBBA670205E0}" destId="{970B8BFC-F3DB-4C74-AA28-77AFC462FFD0}" srcOrd="0" destOrd="0" parTransId="{6F26B9B3-92A6-4796-BD3E-B241435BACB2}" sibTransId="{FE17AECF-5AEF-4AA3-8B76-3214CAFCD603}"/>
    <dgm:cxn modelId="{595732E8-7E38-45F2-882C-4CE6A94F8696}" type="presOf" srcId="{6CCEC3F1-ABC4-42CC-A731-49D9AA575E06}" destId="{B1CEA7EB-6EB8-462C-A5ED-3F01D3212CA8}" srcOrd="0" destOrd="0" presId="urn:microsoft.com/office/officeart/2005/8/layout/hierarchy6"/>
    <dgm:cxn modelId="{AD24CAEA-808C-44BA-BD13-6A1B7E4CD6BD}" type="presOf" srcId="{FA023ADE-9D34-4C8C-BAC3-C996A1B57221}" destId="{A2122C46-7157-4081-822F-3EED041AA52E}" srcOrd="0" destOrd="0" presId="urn:microsoft.com/office/officeart/2005/8/layout/hierarchy6"/>
    <dgm:cxn modelId="{A92AB679-DF6B-4624-8F52-2D4615181AFC}" type="presParOf" srcId="{47CE193D-8015-46A3-AC32-1B3567CCE4C1}" destId="{21510298-DEDF-4E16-B0AB-80E217C4A1C9}" srcOrd="0" destOrd="0" presId="urn:microsoft.com/office/officeart/2005/8/layout/hierarchy6"/>
    <dgm:cxn modelId="{3CE15905-873C-4C92-93BB-E04ECD2D7CDE}" type="presParOf" srcId="{21510298-DEDF-4E16-B0AB-80E217C4A1C9}" destId="{8E2762D7-7730-4BF3-AD61-D03D9D58590C}" srcOrd="0" destOrd="0" presId="urn:microsoft.com/office/officeart/2005/8/layout/hierarchy6"/>
    <dgm:cxn modelId="{9C661ED3-0E49-4DD3-9D12-FB8001F486D7}" type="presParOf" srcId="{8E2762D7-7730-4BF3-AD61-D03D9D58590C}" destId="{69C889C6-3701-42A8-A18B-D716ED5A7BA6}" srcOrd="0" destOrd="0" presId="urn:microsoft.com/office/officeart/2005/8/layout/hierarchy6"/>
    <dgm:cxn modelId="{A31AAC3F-0CD8-4954-8E8D-088FCBBAB89F}" type="presParOf" srcId="{69C889C6-3701-42A8-A18B-D716ED5A7BA6}" destId="{18531E83-6F86-4966-A9D3-FA9BFC92F48C}" srcOrd="0" destOrd="0" presId="urn:microsoft.com/office/officeart/2005/8/layout/hierarchy6"/>
    <dgm:cxn modelId="{2D1778C5-E46F-4FCA-8856-70B1D5DDE6B4}" type="presParOf" srcId="{69C889C6-3701-42A8-A18B-D716ED5A7BA6}" destId="{5CBADD63-3E2D-49B6-B6FE-1451F846EBAC}" srcOrd="1" destOrd="0" presId="urn:microsoft.com/office/officeart/2005/8/layout/hierarchy6"/>
    <dgm:cxn modelId="{0814D1C8-CD31-4852-9EBB-F59AA3F1AF1D}" type="presParOf" srcId="{5CBADD63-3E2D-49B6-B6FE-1451F846EBAC}" destId="{EF79FA1F-F6EB-421D-A8BF-6B5DA00DAC4F}" srcOrd="0" destOrd="0" presId="urn:microsoft.com/office/officeart/2005/8/layout/hierarchy6"/>
    <dgm:cxn modelId="{818D33B9-54BD-482B-8FD6-D66A734558AB}" type="presParOf" srcId="{5CBADD63-3E2D-49B6-B6FE-1451F846EBAC}" destId="{9D610E4C-8EA4-4282-810C-67E59A3E555E}" srcOrd="1" destOrd="0" presId="urn:microsoft.com/office/officeart/2005/8/layout/hierarchy6"/>
    <dgm:cxn modelId="{BCF50734-B7A2-4551-8409-2DA2D568BFF2}" type="presParOf" srcId="{9D610E4C-8EA4-4282-810C-67E59A3E555E}" destId="{F7BAAA1C-3811-4656-BF4E-19216400F222}" srcOrd="0" destOrd="0" presId="urn:microsoft.com/office/officeart/2005/8/layout/hierarchy6"/>
    <dgm:cxn modelId="{EF250950-AE2F-46AF-B3D3-D70005207D9E}" type="presParOf" srcId="{9D610E4C-8EA4-4282-810C-67E59A3E555E}" destId="{AC48C366-7883-4EC7-B717-D5651727DB6D}" srcOrd="1" destOrd="0" presId="urn:microsoft.com/office/officeart/2005/8/layout/hierarchy6"/>
    <dgm:cxn modelId="{307ABF99-1D5E-4EBE-B1FF-17AC59388266}" type="presParOf" srcId="{AC48C366-7883-4EC7-B717-D5651727DB6D}" destId="{D4BCA469-8126-4BB7-8FC7-8F4539120260}" srcOrd="0" destOrd="0" presId="urn:microsoft.com/office/officeart/2005/8/layout/hierarchy6"/>
    <dgm:cxn modelId="{4EC4C82C-49F2-4665-BAE8-76E72996989D}" type="presParOf" srcId="{AC48C366-7883-4EC7-B717-D5651727DB6D}" destId="{69A1E0CA-C8DE-4B40-8729-1B7BD4670651}" srcOrd="1" destOrd="0" presId="urn:microsoft.com/office/officeart/2005/8/layout/hierarchy6"/>
    <dgm:cxn modelId="{1466EDD2-9A8C-4BC9-8973-BD486F44C429}" type="presParOf" srcId="{69A1E0CA-C8DE-4B40-8729-1B7BD4670651}" destId="{A2122C46-7157-4081-822F-3EED041AA52E}" srcOrd="0" destOrd="0" presId="urn:microsoft.com/office/officeart/2005/8/layout/hierarchy6"/>
    <dgm:cxn modelId="{1B475540-1317-479D-92C6-E06AD9C2C170}" type="presParOf" srcId="{69A1E0CA-C8DE-4B40-8729-1B7BD4670651}" destId="{3FDD5946-BE4D-4738-A1A4-630026635889}" srcOrd="1" destOrd="0" presId="urn:microsoft.com/office/officeart/2005/8/layout/hierarchy6"/>
    <dgm:cxn modelId="{ED8E7C60-F591-4E02-A474-D09A9990BDA8}" type="presParOf" srcId="{AC48C366-7883-4EC7-B717-D5651727DB6D}" destId="{05EF0270-148A-42D2-9ACF-5040D91E36FF}" srcOrd="2" destOrd="0" presId="urn:microsoft.com/office/officeart/2005/8/layout/hierarchy6"/>
    <dgm:cxn modelId="{0CEFD759-CD66-44C1-AAB6-1A6099E96C1C}" type="presParOf" srcId="{AC48C366-7883-4EC7-B717-D5651727DB6D}" destId="{456F480D-D405-4598-959E-60AD8E6AC6A0}" srcOrd="3" destOrd="0" presId="urn:microsoft.com/office/officeart/2005/8/layout/hierarchy6"/>
    <dgm:cxn modelId="{2CD2804E-40D5-487A-B97F-48C82A58266D}" type="presParOf" srcId="{456F480D-D405-4598-959E-60AD8E6AC6A0}" destId="{21B23E9A-8CB3-4279-B47B-0848A5FBD344}" srcOrd="0" destOrd="0" presId="urn:microsoft.com/office/officeart/2005/8/layout/hierarchy6"/>
    <dgm:cxn modelId="{8DD9C1D0-4391-4631-8527-CC8B35A09FB3}" type="presParOf" srcId="{456F480D-D405-4598-959E-60AD8E6AC6A0}" destId="{AE6FEE32-9090-4E59-9D4A-02B3F73CAB45}" srcOrd="1" destOrd="0" presId="urn:microsoft.com/office/officeart/2005/8/layout/hierarchy6"/>
    <dgm:cxn modelId="{D1F56E82-1B25-47DA-9813-48F398384858}" type="presParOf" srcId="{5CBADD63-3E2D-49B6-B6FE-1451F846EBAC}" destId="{B1CEA7EB-6EB8-462C-A5ED-3F01D3212CA8}" srcOrd="2" destOrd="0" presId="urn:microsoft.com/office/officeart/2005/8/layout/hierarchy6"/>
    <dgm:cxn modelId="{9A1758DA-F6C5-439B-ACE4-0A5DE016E36C}" type="presParOf" srcId="{5CBADD63-3E2D-49B6-B6FE-1451F846EBAC}" destId="{45ACB7E2-F059-4C2F-98D3-F7C05ADF497F}" srcOrd="3" destOrd="0" presId="urn:microsoft.com/office/officeart/2005/8/layout/hierarchy6"/>
    <dgm:cxn modelId="{72147F41-E52E-4D78-9EF5-871A2E54B570}" type="presParOf" srcId="{45ACB7E2-F059-4C2F-98D3-F7C05ADF497F}" destId="{828F1FAD-EC88-4826-A21B-8DBE78216C82}" srcOrd="0" destOrd="0" presId="urn:microsoft.com/office/officeart/2005/8/layout/hierarchy6"/>
    <dgm:cxn modelId="{2BA4A1BC-A5FE-4B33-8F69-B734FAF7D0AE}" type="presParOf" srcId="{45ACB7E2-F059-4C2F-98D3-F7C05ADF497F}" destId="{F21EB003-820D-4A6C-BEFE-7A8E950D5F2A}" srcOrd="1" destOrd="0" presId="urn:microsoft.com/office/officeart/2005/8/layout/hierarchy6"/>
    <dgm:cxn modelId="{F6DAF33E-E6EC-4967-AC5F-B00ABE49D352}" type="presParOf" srcId="{47CE193D-8015-46A3-AC32-1B3567CCE4C1}" destId="{1D6371AF-8A8F-4D4F-9964-D0ACC2A5F09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E38C0-DD8A-462B-B9B5-4FB42DBF44CF}"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en-US"/>
        </a:p>
      </dgm:t>
    </dgm:pt>
    <dgm:pt modelId="{970B8BFC-F3DB-4C74-AA28-77AFC462FFD0}">
      <dgm:prSet phldrT="[Text]"/>
      <dgm:spPr/>
      <dgm:t>
        <a:bodyPr/>
        <a:lstStyle/>
        <a:p>
          <a:r>
            <a:rPr lang="en-US" dirty="0"/>
            <a:t>Qualitative</a:t>
          </a:r>
        </a:p>
      </dgm:t>
    </dgm:pt>
    <dgm:pt modelId="{6F26B9B3-92A6-4796-BD3E-B241435BACB2}" type="parTrans" cxnId="{599A42CD-94C5-4C3F-A3BF-4DB3A956D818}">
      <dgm:prSet/>
      <dgm:spPr/>
      <dgm:t>
        <a:bodyPr/>
        <a:lstStyle/>
        <a:p>
          <a:endParaRPr lang="en-US"/>
        </a:p>
      </dgm:t>
    </dgm:pt>
    <dgm:pt modelId="{FE17AECF-5AEF-4AA3-8B76-3214CAFCD603}" type="sibTrans" cxnId="{599A42CD-94C5-4C3F-A3BF-4DB3A956D818}">
      <dgm:prSet/>
      <dgm:spPr/>
      <dgm:t>
        <a:bodyPr/>
        <a:lstStyle/>
        <a:p>
          <a:endParaRPr lang="en-US"/>
        </a:p>
      </dgm:t>
    </dgm:pt>
    <dgm:pt modelId="{FA023ADE-9D34-4C8C-BAC3-C996A1B57221}">
      <dgm:prSet phldrT="[Text]"/>
      <dgm:spPr/>
      <dgm:t>
        <a:bodyPr/>
        <a:lstStyle/>
        <a:p>
          <a:r>
            <a:rPr lang="en-US" dirty="0"/>
            <a:t>Nominal</a:t>
          </a:r>
        </a:p>
      </dgm:t>
    </dgm:pt>
    <dgm:pt modelId="{997052E6-FBE1-4631-A8A0-DD2774C4FCED}" type="parTrans" cxnId="{7F93CB05-19E7-49C6-9EBF-7156FC60574F}">
      <dgm:prSet/>
      <dgm:spPr/>
      <dgm:t>
        <a:bodyPr/>
        <a:lstStyle/>
        <a:p>
          <a:endParaRPr lang="en-US"/>
        </a:p>
      </dgm:t>
    </dgm:pt>
    <dgm:pt modelId="{E3869F9E-3DA7-4D30-8C30-74AFB6E6CDD3}" type="sibTrans" cxnId="{7F93CB05-19E7-49C6-9EBF-7156FC60574F}">
      <dgm:prSet/>
      <dgm:spPr/>
      <dgm:t>
        <a:bodyPr/>
        <a:lstStyle/>
        <a:p>
          <a:endParaRPr lang="en-US"/>
        </a:p>
      </dgm:t>
    </dgm:pt>
    <dgm:pt modelId="{CD020FEC-0067-4E29-9A96-F70E85D26426}">
      <dgm:prSet phldrT="[Text]"/>
      <dgm:spPr/>
      <dgm:t>
        <a:bodyPr/>
        <a:lstStyle/>
        <a:p>
          <a:r>
            <a:rPr lang="en-US" dirty="0"/>
            <a:t>Ordinal</a:t>
          </a:r>
        </a:p>
      </dgm:t>
    </dgm:pt>
    <dgm:pt modelId="{644B9AA8-5DC0-48FC-9A89-D028E4D4976B}" type="parTrans" cxnId="{4C1DB373-8546-41A0-8006-B07160BC3D54}">
      <dgm:prSet/>
      <dgm:spPr/>
      <dgm:t>
        <a:bodyPr/>
        <a:lstStyle/>
        <a:p>
          <a:endParaRPr lang="en-US"/>
        </a:p>
      </dgm:t>
    </dgm:pt>
    <dgm:pt modelId="{0120FAA6-7500-4EC3-A2BD-F5FD6BECD1E6}" type="sibTrans" cxnId="{4C1DB373-8546-41A0-8006-B07160BC3D54}">
      <dgm:prSet/>
      <dgm:spPr/>
      <dgm:t>
        <a:bodyPr/>
        <a:lstStyle/>
        <a:p>
          <a:endParaRPr lang="en-US"/>
        </a:p>
      </dgm:t>
    </dgm:pt>
    <dgm:pt modelId="{30B6A5DB-FA0C-483A-82EB-3012B2BA11F4}">
      <dgm:prSet phldrT="[Text]"/>
      <dgm:spPr/>
      <dgm:t>
        <a:bodyPr/>
        <a:lstStyle/>
        <a:p>
          <a:r>
            <a:rPr lang="en-US" dirty="0"/>
            <a:t>Quantitative </a:t>
          </a:r>
        </a:p>
      </dgm:t>
    </dgm:pt>
    <dgm:pt modelId="{6CCEC3F1-ABC4-42CC-A731-49D9AA575E06}" type="parTrans" cxnId="{7D892F9D-2C5B-42CD-8F6E-FC1C3FD5C0BB}">
      <dgm:prSet/>
      <dgm:spPr/>
      <dgm:t>
        <a:bodyPr/>
        <a:lstStyle/>
        <a:p>
          <a:endParaRPr lang="en-US"/>
        </a:p>
      </dgm:t>
    </dgm:pt>
    <dgm:pt modelId="{31143AFB-3A26-43B0-A551-3E0CA584CB7B}" type="sibTrans" cxnId="{7D892F9D-2C5B-42CD-8F6E-FC1C3FD5C0BB}">
      <dgm:prSet/>
      <dgm:spPr/>
      <dgm:t>
        <a:bodyPr/>
        <a:lstStyle/>
        <a:p>
          <a:endParaRPr lang="en-US"/>
        </a:p>
      </dgm:t>
    </dgm:pt>
    <dgm:pt modelId="{FA9BBA22-3B34-4B52-99CF-FBBA670205E0}">
      <dgm:prSet phldrT="[Text]"/>
      <dgm:spPr/>
      <dgm:t>
        <a:bodyPr/>
        <a:lstStyle/>
        <a:p>
          <a:r>
            <a:rPr lang="en-US" dirty="0"/>
            <a:t>Levels of Measurement</a:t>
          </a:r>
        </a:p>
      </dgm:t>
    </dgm:pt>
    <dgm:pt modelId="{BFA4E9A1-151C-4D65-A331-D30FF3B2316B}" type="sibTrans" cxnId="{FD553898-E03B-4AC7-A998-56F5289AA3A2}">
      <dgm:prSet/>
      <dgm:spPr/>
      <dgm:t>
        <a:bodyPr/>
        <a:lstStyle/>
        <a:p>
          <a:endParaRPr lang="en-US"/>
        </a:p>
      </dgm:t>
    </dgm:pt>
    <dgm:pt modelId="{C63331AC-6BF2-462D-81FB-9DCD3D95A7C5}" type="parTrans" cxnId="{FD553898-E03B-4AC7-A998-56F5289AA3A2}">
      <dgm:prSet/>
      <dgm:spPr/>
      <dgm:t>
        <a:bodyPr/>
        <a:lstStyle/>
        <a:p>
          <a:endParaRPr lang="en-US"/>
        </a:p>
      </dgm:t>
    </dgm:pt>
    <dgm:pt modelId="{47CE193D-8015-46A3-AC32-1B3567CCE4C1}" type="pres">
      <dgm:prSet presAssocID="{164E38C0-DD8A-462B-B9B5-4FB42DBF44CF}" presName="mainComposite" presStyleCnt="0">
        <dgm:presLayoutVars>
          <dgm:chPref val="1"/>
          <dgm:dir/>
          <dgm:animOne val="branch"/>
          <dgm:animLvl val="lvl"/>
          <dgm:resizeHandles val="exact"/>
        </dgm:presLayoutVars>
      </dgm:prSet>
      <dgm:spPr/>
    </dgm:pt>
    <dgm:pt modelId="{21510298-DEDF-4E16-B0AB-80E217C4A1C9}" type="pres">
      <dgm:prSet presAssocID="{164E38C0-DD8A-462B-B9B5-4FB42DBF44CF}" presName="hierFlow" presStyleCnt="0"/>
      <dgm:spPr/>
    </dgm:pt>
    <dgm:pt modelId="{8E2762D7-7730-4BF3-AD61-D03D9D58590C}" type="pres">
      <dgm:prSet presAssocID="{164E38C0-DD8A-462B-B9B5-4FB42DBF44CF}" presName="hierChild1" presStyleCnt="0">
        <dgm:presLayoutVars>
          <dgm:chPref val="1"/>
          <dgm:animOne val="branch"/>
          <dgm:animLvl val="lvl"/>
        </dgm:presLayoutVars>
      </dgm:prSet>
      <dgm:spPr/>
    </dgm:pt>
    <dgm:pt modelId="{69C889C6-3701-42A8-A18B-D716ED5A7BA6}" type="pres">
      <dgm:prSet presAssocID="{FA9BBA22-3B34-4B52-99CF-FBBA670205E0}" presName="Name14" presStyleCnt="0"/>
      <dgm:spPr/>
    </dgm:pt>
    <dgm:pt modelId="{18531E83-6F86-4966-A9D3-FA9BFC92F48C}" type="pres">
      <dgm:prSet presAssocID="{FA9BBA22-3B34-4B52-99CF-FBBA670205E0}" presName="level1Shape" presStyleLbl="node0" presStyleIdx="0" presStyleCnt="1" custScaleX="69036" custScaleY="19060" custLinFactNeighborX="-9117" custLinFactNeighborY="-30776">
        <dgm:presLayoutVars>
          <dgm:chPref val="3"/>
        </dgm:presLayoutVars>
      </dgm:prSet>
      <dgm:spPr/>
    </dgm:pt>
    <dgm:pt modelId="{5CBADD63-3E2D-49B6-B6FE-1451F846EBAC}" type="pres">
      <dgm:prSet presAssocID="{FA9BBA22-3B34-4B52-99CF-FBBA670205E0}" presName="hierChild2" presStyleCnt="0"/>
      <dgm:spPr/>
    </dgm:pt>
    <dgm:pt modelId="{EF79FA1F-F6EB-421D-A8BF-6B5DA00DAC4F}" type="pres">
      <dgm:prSet presAssocID="{6F26B9B3-92A6-4796-BD3E-B241435BACB2}" presName="Name19" presStyleLbl="parChTrans1D2" presStyleIdx="0" presStyleCnt="2"/>
      <dgm:spPr/>
    </dgm:pt>
    <dgm:pt modelId="{9D610E4C-8EA4-4282-810C-67E59A3E555E}" type="pres">
      <dgm:prSet presAssocID="{970B8BFC-F3DB-4C74-AA28-77AFC462FFD0}" presName="Name21" presStyleCnt="0"/>
      <dgm:spPr/>
    </dgm:pt>
    <dgm:pt modelId="{F7BAAA1C-3811-4656-BF4E-19216400F222}" type="pres">
      <dgm:prSet presAssocID="{970B8BFC-F3DB-4C74-AA28-77AFC462FFD0}" presName="level2Shape" presStyleLbl="node2" presStyleIdx="0" presStyleCnt="2" custScaleX="80156" custScaleY="26392" custLinFactNeighborX="-14787" custLinFactNeighborY="-49529"/>
      <dgm:spPr/>
    </dgm:pt>
    <dgm:pt modelId="{AC48C366-7883-4EC7-B717-D5651727DB6D}" type="pres">
      <dgm:prSet presAssocID="{970B8BFC-F3DB-4C74-AA28-77AFC462FFD0}" presName="hierChild3" presStyleCnt="0"/>
      <dgm:spPr/>
    </dgm:pt>
    <dgm:pt modelId="{D4BCA469-8126-4BB7-8FC7-8F4539120260}" type="pres">
      <dgm:prSet presAssocID="{997052E6-FBE1-4631-A8A0-DD2774C4FCED}" presName="Name19" presStyleLbl="parChTrans1D3" presStyleIdx="0" presStyleCnt="2"/>
      <dgm:spPr/>
    </dgm:pt>
    <dgm:pt modelId="{69A1E0CA-C8DE-4B40-8729-1B7BD4670651}" type="pres">
      <dgm:prSet presAssocID="{FA023ADE-9D34-4C8C-BAC3-C996A1B57221}" presName="Name21" presStyleCnt="0"/>
      <dgm:spPr/>
    </dgm:pt>
    <dgm:pt modelId="{A2122C46-7157-4081-822F-3EED041AA52E}" type="pres">
      <dgm:prSet presAssocID="{FA023ADE-9D34-4C8C-BAC3-C996A1B57221}" presName="level2Shape" presStyleLbl="node3" presStyleIdx="0" presStyleCnt="2" custScaleX="57245" custScaleY="26470" custLinFactNeighborX="-10384" custLinFactNeighborY="-50818"/>
      <dgm:spPr/>
    </dgm:pt>
    <dgm:pt modelId="{3FDD5946-BE4D-4738-A1A4-630026635889}" type="pres">
      <dgm:prSet presAssocID="{FA023ADE-9D34-4C8C-BAC3-C996A1B57221}" presName="hierChild3" presStyleCnt="0"/>
      <dgm:spPr/>
    </dgm:pt>
    <dgm:pt modelId="{05EF0270-148A-42D2-9ACF-5040D91E36FF}" type="pres">
      <dgm:prSet presAssocID="{644B9AA8-5DC0-48FC-9A89-D028E4D4976B}" presName="Name19" presStyleLbl="parChTrans1D3" presStyleIdx="1" presStyleCnt="2"/>
      <dgm:spPr/>
    </dgm:pt>
    <dgm:pt modelId="{456F480D-D405-4598-959E-60AD8E6AC6A0}" type="pres">
      <dgm:prSet presAssocID="{CD020FEC-0067-4E29-9A96-F70E85D26426}" presName="Name21" presStyleCnt="0"/>
      <dgm:spPr/>
    </dgm:pt>
    <dgm:pt modelId="{21B23E9A-8CB3-4279-B47B-0848A5FBD344}" type="pres">
      <dgm:prSet presAssocID="{CD020FEC-0067-4E29-9A96-F70E85D26426}" presName="level2Shape" presStyleLbl="node3" presStyleIdx="1" presStyleCnt="2" custScaleX="46612" custScaleY="23886" custLinFactNeighborX="-28664" custLinFactNeighborY="-51071"/>
      <dgm:spPr/>
    </dgm:pt>
    <dgm:pt modelId="{AE6FEE32-9090-4E59-9D4A-02B3F73CAB45}" type="pres">
      <dgm:prSet presAssocID="{CD020FEC-0067-4E29-9A96-F70E85D26426}" presName="hierChild3" presStyleCnt="0"/>
      <dgm:spPr/>
    </dgm:pt>
    <dgm:pt modelId="{B1CEA7EB-6EB8-462C-A5ED-3F01D3212CA8}" type="pres">
      <dgm:prSet presAssocID="{6CCEC3F1-ABC4-42CC-A731-49D9AA575E06}" presName="Name19" presStyleLbl="parChTrans1D2" presStyleIdx="1" presStyleCnt="2"/>
      <dgm:spPr/>
    </dgm:pt>
    <dgm:pt modelId="{45ACB7E2-F059-4C2F-98D3-F7C05ADF497F}" type="pres">
      <dgm:prSet presAssocID="{30B6A5DB-FA0C-483A-82EB-3012B2BA11F4}" presName="Name21" presStyleCnt="0"/>
      <dgm:spPr/>
    </dgm:pt>
    <dgm:pt modelId="{828F1FAD-EC88-4826-A21B-8DBE78216C82}" type="pres">
      <dgm:prSet presAssocID="{30B6A5DB-FA0C-483A-82EB-3012B2BA11F4}" presName="level2Shape" presStyleLbl="node2" presStyleIdx="1" presStyleCnt="2" custScaleX="70274" custScaleY="29245" custLinFactNeighborX="-15387" custLinFactNeighborY="-49075"/>
      <dgm:spPr/>
    </dgm:pt>
    <dgm:pt modelId="{F21EB003-820D-4A6C-BEFE-7A8E950D5F2A}" type="pres">
      <dgm:prSet presAssocID="{30B6A5DB-FA0C-483A-82EB-3012B2BA11F4}" presName="hierChild3" presStyleCnt="0"/>
      <dgm:spPr/>
    </dgm:pt>
    <dgm:pt modelId="{1D6371AF-8A8F-4D4F-9964-D0ACC2A5F094}" type="pres">
      <dgm:prSet presAssocID="{164E38C0-DD8A-462B-B9B5-4FB42DBF44CF}" presName="bgShapesFlow" presStyleCnt="0"/>
      <dgm:spPr/>
    </dgm:pt>
  </dgm:ptLst>
  <dgm:cxnLst>
    <dgm:cxn modelId="{7F93CB05-19E7-49C6-9EBF-7156FC60574F}" srcId="{970B8BFC-F3DB-4C74-AA28-77AFC462FFD0}" destId="{FA023ADE-9D34-4C8C-BAC3-C996A1B57221}" srcOrd="0" destOrd="0" parTransId="{997052E6-FBE1-4631-A8A0-DD2774C4FCED}" sibTransId="{E3869F9E-3DA7-4D30-8C30-74AFB6E6CDD3}"/>
    <dgm:cxn modelId="{5D123417-8059-4456-8489-152BCDB7CD2C}" type="presOf" srcId="{6F26B9B3-92A6-4796-BD3E-B241435BACB2}" destId="{EF79FA1F-F6EB-421D-A8BF-6B5DA00DAC4F}" srcOrd="0" destOrd="0" presId="urn:microsoft.com/office/officeart/2005/8/layout/hierarchy6"/>
    <dgm:cxn modelId="{B9552B6A-B1EF-4D12-8578-9EF618691BED}" type="presOf" srcId="{644B9AA8-5DC0-48FC-9A89-D028E4D4976B}" destId="{05EF0270-148A-42D2-9ACF-5040D91E36FF}" srcOrd="0" destOrd="0" presId="urn:microsoft.com/office/officeart/2005/8/layout/hierarchy6"/>
    <dgm:cxn modelId="{1DE7674F-8469-4BDF-9EF6-8D5DA7C36FB1}" type="presOf" srcId="{FA9BBA22-3B34-4B52-99CF-FBBA670205E0}" destId="{18531E83-6F86-4966-A9D3-FA9BFC92F48C}" srcOrd="0" destOrd="0" presId="urn:microsoft.com/office/officeart/2005/8/layout/hierarchy6"/>
    <dgm:cxn modelId="{4C1DB373-8546-41A0-8006-B07160BC3D54}" srcId="{970B8BFC-F3DB-4C74-AA28-77AFC462FFD0}" destId="{CD020FEC-0067-4E29-9A96-F70E85D26426}" srcOrd="1" destOrd="0" parTransId="{644B9AA8-5DC0-48FC-9A89-D028E4D4976B}" sibTransId="{0120FAA6-7500-4EC3-A2BD-F5FD6BECD1E6}"/>
    <dgm:cxn modelId="{F06D6A75-B40B-400B-9D99-C4928DA2CF13}" type="presOf" srcId="{970B8BFC-F3DB-4C74-AA28-77AFC462FFD0}" destId="{F7BAAA1C-3811-4656-BF4E-19216400F222}" srcOrd="0" destOrd="0" presId="urn:microsoft.com/office/officeart/2005/8/layout/hierarchy6"/>
    <dgm:cxn modelId="{3028DE8D-8B1C-42A6-A6B7-52D21671D9B2}" type="presOf" srcId="{164E38C0-DD8A-462B-B9B5-4FB42DBF44CF}" destId="{47CE193D-8015-46A3-AC32-1B3567CCE4C1}" srcOrd="0" destOrd="0" presId="urn:microsoft.com/office/officeart/2005/8/layout/hierarchy6"/>
    <dgm:cxn modelId="{FD553898-E03B-4AC7-A998-56F5289AA3A2}" srcId="{164E38C0-DD8A-462B-B9B5-4FB42DBF44CF}" destId="{FA9BBA22-3B34-4B52-99CF-FBBA670205E0}" srcOrd="0" destOrd="0" parTransId="{C63331AC-6BF2-462D-81FB-9DCD3D95A7C5}" sibTransId="{BFA4E9A1-151C-4D65-A331-D30FF3B2316B}"/>
    <dgm:cxn modelId="{7D892F9D-2C5B-42CD-8F6E-FC1C3FD5C0BB}" srcId="{FA9BBA22-3B34-4B52-99CF-FBBA670205E0}" destId="{30B6A5DB-FA0C-483A-82EB-3012B2BA11F4}" srcOrd="1" destOrd="0" parTransId="{6CCEC3F1-ABC4-42CC-A731-49D9AA575E06}" sibTransId="{31143AFB-3A26-43B0-A551-3E0CA584CB7B}"/>
    <dgm:cxn modelId="{5D1EC7A1-509A-4043-A293-93453C8EEE34}" type="presOf" srcId="{30B6A5DB-FA0C-483A-82EB-3012B2BA11F4}" destId="{828F1FAD-EC88-4826-A21B-8DBE78216C82}" srcOrd="0" destOrd="0" presId="urn:microsoft.com/office/officeart/2005/8/layout/hierarchy6"/>
    <dgm:cxn modelId="{6D69A9A6-3DC8-4786-9E0C-3B63989133D6}" type="presOf" srcId="{997052E6-FBE1-4631-A8A0-DD2774C4FCED}" destId="{D4BCA469-8126-4BB7-8FC7-8F4539120260}" srcOrd="0" destOrd="0" presId="urn:microsoft.com/office/officeart/2005/8/layout/hierarchy6"/>
    <dgm:cxn modelId="{C3341AC8-E176-4C74-84BE-234CEAF9E6DE}" type="presOf" srcId="{CD020FEC-0067-4E29-9A96-F70E85D26426}" destId="{21B23E9A-8CB3-4279-B47B-0848A5FBD344}" srcOrd="0" destOrd="0" presId="urn:microsoft.com/office/officeart/2005/8/layout/hierarchy6"/>
    <dgm:cxn modelId="{599A42CD-94C5-4C3F-A3BF-4DB3A956D818}" srcId="{FA9BBA22-3B34-4B52-99CF-FBBA670205E0}" destId="{970B8BFC-F3DB-4C74-AA28-77AFC462FFD0}" srcOrd="0" destOrd="0" parTransId="{6F26B9B3-92A6-4796-BD3E-B241435BACB2}" sibTransId="{FE17AECF-5AEF-4AA3-8B76-3214CAFCD603}"/>
    <dgm:cxn modelId="{595732E8-7E38-45F2-882C-4CE6A94F8696}" type="presOf" srcId="{6CCEC3F1-ABC4-42CC-A731-49D9AA575E06}" destId="{B1CEA7EB-6EB8-462C-A5ED-3F01D3212CA8}" srcOrd="0" destOrd="0" presId="urn:microsoft.com/office/officeart/2005/8/layout/hierarchy6"/>
    <dgm:cxn modelId="{AD24CAEA-808C-44BA-BD13-6A1B7E4CD6BD}" type="presOf" srcId="{FA023ADE-9D34-4C8C-BAC3-C996A1B57221}" destId="{A2122C46-7157-4081-822F-3EED041AA52E}" srcOrd="0" destOrd="0" presId="urn:microsoft.com/office/officeart/2005/8/layout/hierarchy6"/>
    <dgm:cxn modelId="{A92AB679-DF6B-4624-8F52-2D4615181AFC}" type="presParOf" srcId="{47CE193D-8015-46A3-AC32-1B3567CCE4C1}" destId="{21510298-DEDF-4E16-B0AB-80E217C4A1C9}" srcOrd="0" destOrd="0" presId="urn:microsoft.com/office/officeart/2005/8/layout/hierarchy6"/>
    <dgm:cxn modelId="{3CE15905-873C-4C92-93BB-E04ECD2D7CDE}" type="presParOf" srcId="{21510298-DEDF-4E16-B0AB-80E217C4A1C9}" destId="{8E2762D7-7730-4BF3-AD61-D03D9D58590C}" srcOrd="0" destOrd="0" presId="urn:microsoft.com/office/officeart/2005/8/layout/hierarchy6"/>
    <dgm:cxn modelId="{9C661ED3-0E49-4DD3-9D12-FB8001F486D7}" type="presParOf" srcId="{8E2762D7-7730-4BF3-AD61-D03D9D58590C}" destId="{69C889C6-3701-42A8-A18B-D716ED5A7BA6}" srcOrd="0" destOrd="0" presId="urn:microsoft.com/office/officeart/2005/8/layout/hierarchy6"/>
    <dgm:cxn modelId="{A31AAC3F-0CD8-4954-8E8D-088FCBBAB89F}" type="presParOf" srcId="{69C889C6-3701-42A8-A18B-D716ED5A7BA6}" destId="{18531E83-6F86-4966-A9D3-FA9BFC92F48C}" srcOrd="0" destOrd="0" presId="urn:microsoft.com/office/officeart/2005/8/layout/hierarchy6"/>
    <dgm:cxn modelId="{2D1778C5-E46F-4FCA-8856-70B1D5DDE6B4}" type="presParOf" srcId="{69C889C6-3701-42A8-A18B-D716ED5A7BA6}" destId="{5CBADD63-3E2D-49B6-B6FE-1451F846EBAC}" srcOrd="1" destOrd="0" presId="urn:microsoft.com/office/officeart/2005/8/layout/hierarchy6"/>
    <dgm:cxn modelId="{0814D1C8-CD31-4852-9EBB-F59AA3F1AF1D}" type="presParOf" srcId="{5CBADD63-3E2D-49B6-B6FE-1451F846EBAC}" destId="{EF79FA1F-F6EB-421D-A8BF-6B5DA00DAC4F}" srcOrd="0" destOrd="0" presId="urn:microsoft.com/office/officeart/2005/8/layout/hierarchy6"/>
    <dgm:cxn modelId="{818D33B9-54BD-482B-8FD6-D66A734558AB}" type="presParOf" srcId="{5CBADD63-3E2D-49B6-B6FE-1451F846EBAC}" destId="{9D610E4C-8EA4-4282-810C-67E59A3E555E}" srcOrd="1" destOrd="0" presId="urn:microsoft.com/office/officeart/2005/8/layout/hierarchy6"/>
    <dgm:cxn modelId="{BCF50734-B7A2-4551-8409-2DA2D568BFF2}" type="presParOf" srcId="{9D610E4C-8EA4-4282-810C-67E59A3E555E}" destId="{F7BAAA1C-3811-4656-BF4E-19216400F222}" srcOrd="0" destOrd="0" presId="urn:microsoft.com/office/officeart/2005/8/layout/hierarchy6"/>
    <dgm:cxn modelId="{EF250950-AE2F-46AF-B3D3-D70005207D9E}" type="presParOf" srcId="{9D610E4C-8EA4-4282-810C-67E59A3E555E}" destId="{AC48C366-7883-4EC7-B717-D5651727DB6D}" srcOrd="1" destOrd="0" presId="urn:microsoft.com/office/officeart/2005/8/layout/hierarchy6"/>
    <dgm:cxn modelId="{307ABF99-1D5E-4EBE-B1FF-17AC59388266}" type="presParOf" srcId="{AC48C366-7883-4EC7-B717-D5651727DB6D}" destId="{D4BCA469-8126-4BB7-8FC7-8F4539120260}" srcOrd="0" destOrd="0" presId="urn:microsoft.com/office/officeart/2005/8/layout/hierarchy6"/>
    <dgm:cxn modelId="{4EC4C82C-49F2-4665-BAE8-76E72996989D}" type="presParOf" srcId="{AC48C366-7883-4EC7-B717-D5651727DB6D}" destId="{69A1E0CA-C8DE-4B40-8729-1B7BD4670651}" srcOrd="1" destOrd="0" presId="urn:microsoft.com/office/officeart/2005/8/layout/hierarchy6"/>
    <dgm:cxn modelId="{1466EDD2-9A8C-4BC9-8973-BD486F44C429}" type="presParOf" srcId="{69A1E0CA-C8DE-4B40-8729-1B7BD4670651}" destId="{A2122C46-7157-4081-822F-3EED041AA52E}" srcOrd="0" destOrd="0" presId="urn:microsoft.com/office/officeart/2005/8/layout/hierarchy6"/>
    <dgm:cxn modelId="{1B475540-1317-479D-92C6-E06AD9C2C170}" type="presParOf" srcId="{69A1E0CA-C8DE-4B40-8729-1B7BD4670651}" destId="{3FDD5946-BE4D-4738-A1A4-630026635889}" srcOrd="1" destOrd="0" presId="urn:microsoft.com/office/officeart/2005/8/layout/hierarchy6"/>
    <dgm:cxn modelId="{ED8E7C60-F591-4E02-A474-D09A9990BDA8}" type="presParOf" srcId="{AC48C366-7883-4EC7-B717-D5651727DB6D}" destId="{05EF0270-148A-42D2-9ACF-5040D91E36FF}" srcOrd="2" destOrd="0" presId="urn:microsoft.com/office/officeart/2005/8/layout/hierarchy6"/>
    <dgm:cxn modelId="{0CEFD759-CD66-44C1-AAB6-1A6099E96C1C}" type="presParOf" srcId="{AC48C366-7883-4EC7-B717-D5651727DB6D}" destId="{456F480D-D405-4598-959E-60AD8E6AC6A0}" srcOrd="3" destOrd="0" presId="urn:microsoft.com/office/officeart/2005/8/layout/hierarchy6"/>
    <dgm:cxn modelId="{2CD2804E-40D5-487A-B97F-48C82A58266D}" type="presParOf" srcId="{456F480D-D405-4598-959E-60AD8E6AC6A0}" destId="{21B23E9A-8CB3-4279-B47B-0848A5FBD344}" srcOrd="0" destOrd="0" presId="urn:microsoft.com/office/officeart/2005/8/layout/hierarchy6"/>
    <dgm:cxn modelId="{8DD9C1D0-4391-4631-8527-CC8B35A09FB3}" type="presParOf" srcId="{456F480D-D405-4598-959E-60AD8E6AC6A0}" destId="{AE6FEE32-9090-4E59-9D4A-02B3F73CAB45}" srcOrd="1" destOrd="0" presId="urn:microsoft.com/office/officeart/2005/8/layout/hierarchy6"/>
    <dgm:cxn modelId="{D1F56E82-1B25-47DA-9813-48F398384858}" type="presParOf" srcId="{5CBADD63-3E2D-49B6-B6FE-1451F846EBAC}" destId="{B1CEA7EB-6EB8-462C-A5ED-3F01D3212CA8}" srcOrd="2" destOrd="0" presId="urn:microsoft.com/office/officeart/2005/8/layout/hierarchy6"/>
    <dgm:cxn modelId="{9A1758DA-F6C5-439B-ACE4-0A5DE016E36C}" type="presParOf" srcId="{5CBADD63-3E2D-49B6-B6FE-1451F846EBAC}" destId="{45ACB7E2-F059-4C2F-98D3-F7C05ADF497F}" srcOrd="3" destOrd="0" presId="urn:microsoft.com/office/officeart/2005/8/layout/hierarchy6"/>
    <dgm:cxn modelId="{72147F41-E52E-4D78-9EF5-871A2E54B570}" type="presParOf" srcId="{45ACB7E2-F059-4C2F-98D3-F7C05ADF497F}" destId="{828F1FAD-EC88-4826-A21B-8DBE78216C82}" srcOrd="0" destOrd="0" presId="urn:microsoft.com/office/officeart/2005/8/layout/hierarchy6"/>
    <dgm:cxn modelId="{2BA4A1BC-A5FE-4B33-8F69-B734FAF7D0AE}" type="presParOf" srcId="{45ACB7E2-F059-4C2F-98D3-F7C05ADF497F}" destId="{F21EB003-820D-4A6C-BEFE-7A8E950D5F2A}" srcOrd="1" destOrd="0" presId="urn:microsoft.com/office/officeart/2005/8/layout/hierarchy6"/>
    <dgm:cxn modelId="{F6DAF33E-E6EC-4967-AC5F-B00ABE49D352}" type="presParOf" srcId="{47CE193D-8015-46A3-AC32-1B3567CCE4C1}" destId="{1D6371AF-8A8F-4D4F-9964-D0ACC2A5F09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31E83-6F86-4966-A9D3-FA9BFC92F48C}">
      <dsp:nvSpPr>
        <dsp:cNvPr id="0" name=""/>
        <dsp:cNvSpPr/>
      </dsp:nvSpPr>
      <dsp:spPr>
        <a:xfrm>
          <a:off x="3971177" y="0"/>
          <a:ext cx="2940219" cy="54117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3987027" y="15850"/>
        <a:ext cx="2908519" cy="509472"/>
      </dsp:txXfrm>
    </dsp:sp>
    <dsp:sp modelId="{EF79FA1F-F6EB-421D-A8BF-6B5DA00DAC4F}">
      <dsp:nvSpPr>
        <dsp:cNvPr id="0" name=""/>
        <dsp:cNvSpPr/>
      </dsp:nvSpPr>
      <dsp:spPr>
        <a:xfrm>
          <a:off x="3064485" y="541172"/>
          <a:ext cx="2376800" cy="566399"/>
        </a:xfrm>
        <a:custGeom>
          <a:avLst/>
          <a:gdLst/>
          <a:ahLst/>
          <a:cxnLst/>
          <a:rect l="0" t="0" r="0" b="0"/>
          <a:pathLst>
            <a:path>
              <a:moveTo>
                <a:pt x="2376800" y="0"/>
              </a:moveTo>
              <a:lnTo>
                <a:pt x="2376800" y="283199"/>
              </a:lnTo>
              <a:lnTo>
                <a:pt x="0" y="283199"/>
              </a:lnTo>
              <a:lnTo>
                <a:pt x="0" y="5663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AAA1C-3811-4656-BF4E-19216400F222}">
      <dsp:nvSpPr>
        <dsp:cNvPr id="0" name=""/>
        <dsp:cNvSpPr/>
      </dsp:nvSpPr>
      <dsp:spPr>
        <a:xfrm>
          <a:off x="1357577" y="1107571"/>
          <a:ext cx="3413816" cy="4651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Numerical</a:t>
          </a:r>
        </a:p>
      </dsp:txBody>
      <dsp:txXfrm>
        <a:off x="1371200" y="1121194"/>
        <a:ext cx="3386570" cy="437874"/>
      </dsp:txXfrm>
    </dsp:sp>
    <dsp:sp modelId="{D4BCA469-8126-4BB7-8FC7-8F4539120260}">
      <dsp:nvSpPr>
        <dsp:cNvPr id="0" name=""/>
        <dsp:cNvSpPr/>
      </dsp:nvSpPr>
      <dsp:spPr>
        <a:xfrm>
          <a:off x="1620568" y="1572692"/>
          <a:ext cx="1443917" cy="682224"/>
        </a:xfrm>
        <a:custGeom>
          <a:avLst/>
          <a:gdLst/>
          <a:ahLst/>
          <a:cxnLst/>
          <a:rect l="0" t="0" r="0" b="0"/>
          <a:pathLst>
            <a:path>
              <a:moveTo>
                <a:pt x="1443917" y="0"/>
              </a:moveTo>
              <a:lnTo>
                <a:pt x="1443917" y="341112"/>
              </a:lnTo>
              <a:lnTo>
                <a:pt x="0" y="341112"/>
              </a:lnTo>
              <a:lnTo>
                <a:pt x="0" y="682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22C46-7157-4081-822F-3EED041AA52E}">
      <dsp:nvSpPr>
        <dsp:cNvPr id="0" name=""/>
        <dsp:cNvSpPr/>
      </dsp:nvSpPr>
      <dsp:spPr>
        <a:xfrm>
          <a:off x="401546" y="2254916"/>
          <a:ext cx="2438044" cy="4664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Discrete</a:t>
          </a:r>
        </a:p>
      </dsp:txBody>
      <dsp:txXfrm>
        <a:off x="415209" y="2268579"/>
        <a:ext cx="2410718" cy="439168"/>
      </dsp:txXfrm>
    </dsp:sp>
    <dsp:sp modelId="{05EF0270-148A-42D2-9ACF-5040D91E36FF}">
      <dsp:nvSpPr>
        <dsp:cNvPr id="0" name=""/>
        <dsp:cNvSpPr/>
      </dsp:nvSpPr>
      <dsp:spPr>
        <a:xfrm>
          <a:off x="3064485" y="1572692"/>
          <a:ext cx="1266850" cy="677765"/>
        </a:xfrm>
        <a:custGeom>
          <a:avLst/>
          <a:gdLst/>
          <a:ahLst/>
          <a:cxnLst/>
          <a:rect l="0" t="0" r="0" b="0"/>
          <a:pathLst>
            <a:path>
              <a:moveTo>
                <a:pt x="0" y="0"/>
              </a:moveTo>
              <a:lnTo>
                <a:pt x="0" y="338882"/>
              </a:lnTo>
              <a:lnTo>
                <a:pt x="1266850" y="338882"/>
              </a:lnTo>
              <a:lnTo>
                <a:pt x="1266850" y="6777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B23E9A-8CB3-4279-B47B-0848A5FBD344}">
      <dsp:nvSpPr>
        <dsp:cNvPr id="0" name=""/>
        <dsp:cNvSpPr/>
      </dsp:nvSpPr>
      <dsp:spPr>
        <a:xfrm>
          <a:off x="3338742" y="2250457"/>
          <a:ext cx="1985189" cy="4209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Continuous</a:t>
          </a:r>
        </a:p>
      </dsp:txBody>
      <dsp:txXfrm>
        <a:off x="3351071" y="2262786"/>
        <a:ext cx="1960531" cy="396297"/>
      </dsp:txXfrm>
    </dsp:sp>
    <dsp:sp modelId="{B1CEA7EB-6EB8-462C-A5ED-3F01D3212CA8}">
      <dsp:nvSpPr>
        <dsp:cNvPr id="0" name=""/>
        <dsp:cNvSpPr/>
      </dsp:nvSpPr>
      <dsp:spPr>
        <a:xfrm>
          <a:off x="5441286" y="541172"/>
          <a:ext cx="2078715" cy="574400"/>
        </a:xfrm>
        <a:custGeom>
          <a:avLst/>
          <a:gdLst/>
          <a:ahLst/>
          <a:cxnLst/>
          <a:rect l="0" t="0" r="0" b="0"/>
          <a:pathLst>
            <a:path>
              <a:moveTo>
                <a:pt x="0" y="0"/>
              </a:moveTo>
              <a:lnTo>
                <a:pt x="0" y="287200"/>
              </a:lnTo>
              <a:lnTo>
                <a:pt x="2078715" y="287200"/>
              </a:lnTo>
              <a:lnTo>
                <a:pt x="2078715" y="574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8F1FAD-EC88-4826-A21B-8DBE78216C82}">
      <dsp:nvSpPr>
        <dsp:cNvPr id="0" name=""/>
        <dsp:cNvSpPr/>
      </dsp:nvSpPr>
      <dsp:spPr>
        <a:xfrm>
          <a:off x="6023530" y="1115573"/>
          <a:ext cx="2992945" cy="5154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Categorical</a:t>
          </a:r>
        </a:p>
      </dsp:txBody>
      <dsp:txXfrm>
        <a:off x="6038626" y="1130669"/>
        <a:ext cx="2962753" cy="48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31E83-6F86-4966-A9D3-FA9BFC92F48C}">
      <dsp:nvSpPr>
        <dsp:cNvPr id="0" name=""/>
        <dsp:cNvSpPr/>
      </dsp:nvSpPr>
      <dsp:spPr>
        <a:xfrm>
          <a:off x="4201606" y="0"/>
          <a:ext cx="3148026" cy="57942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Levels of Measurement</a:t>
          </a:r>
        </a:p>
      </dsp:txBody>
      <dsp:txXfrm>
        <a:off x="4218577" y="16971"/>
        <a:ext cx="3114084" cy="545479"/>
      </dsp:txXfrm>
    </dsp:sp>
    <dsp:sp modelId="{EF79FA1F-F6EB-421D-A8BF-6B5DA00DAC4F}">
      <dsp:nvSpPr>
        <dsp:cNvPr id="0" name=""/>
        <dsp:cNvSpPr/>
      </dsp:nvSpPr>
      <dsp:spPr>
        <a:xfrm>
          <a:off x="3230833" y="579421"/>
          <a:ext cx="2544787" cy="630414"/>
        </a:xfrm>
        <a:custGeom>
          <a:avLst/>
          <a:gdLst/>
          <a:ahLst/>
          <a:cxnLst/>
          <a:rect l="0" t="0" r="0" b="0"/>
          <a:pathLst>
            <a:path>
              <a:moveTo>
                <a:pt x="2544787" y="0"/>
              </a:moveTo>
              <a:lnTo>
                <a:pt x="2544787" y="315207"/>
              </a:lnTo>
              <a:lnTo>
                <a:pt x="0" y="315207"/>
              </a:lnTo>
              <a:lnTo>
                <a:pt x="0" y="6304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AAA1C-3811-4656-BF4E-19216400F222}">
      <dsp:nvSpPr>
        <dsp:cNvPr id="0" name=""/>
        <dsp:cNvSpPr/>
      </dsp:nvSpPr>
      <dsp:spPr>
        <a:xfrm>
          <a:off x="1403285" y="1209835"/>
          <a:ext cx="3655096" cy="5234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Qualitative</a:t>
          </a:r>
        </a:p>
      </dsp:txBody>
      <dsp:txXfrm>
        <a:off x="1418617" y="1225167"/>
        <a:ext cx="3624432" cy="492801"/>
      </dsp:txXfrm>
    </dsp:sp>
    <dsp:sp modelId="{D4BCA469-8126-4BB7-8FC7-8F4539120260}">
      <dsp:nvSpPr>
        <dsp:cNvPr id="0" name=""/>
        <dsp:cNvSpPr/>
      </dsp:nvSpPr>
      <dsp:spPr>
        <a:xfrm>
          <a:off x="1684863" y="1733301"/>
          <a:ext cx="1545969" cy="767803"/>
        </a:xfrm>
        <a:custGeom>
          <a:avLst/>
          <a:gdLst/>
          <a:ahLst/>
          <a:cxnLst/>
          <a:rect l="0" t="0" r="0" b="0"/>
          <a:pathLst>
            <a:path>
              <a:moveTo>
                <a:pt x="1545969" y="0"/>
              </a:moveTo>
              <a:lnTo>
                <a:pt x="1545969" y="383901"/>
              </a:lnTo>
              <a:lnTo>
                <a:pt x="0" y="383901"/>
              </a:lnTo>
              <a:lnTo>
                <a:pt x="0" y="7678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22C46-7157-4081-822F-3EED041AA52E}">
      <dsp:nvSpPr>
        <dsp:cNvPr id="0" name=""/>
        <dsp:cNvSpPr/>
      </dsp:nvSpPr>
      <dsp:spPr>
        <a:xfrm>
          <a:off x="379683" y="2501105"/>
          <a:ext cx="2610359" cy="5250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Nominal</a:t>
          </a:r>
        </a:p>
      </dsp:txBody>
      <dsp:txXfrm>
        <a:off x="395060" y="2516482"/>
        <a:ext cx="2579605" cy="494258"/>
      </dsp:txXfrm>
    </dsp:sp>
    <dsp:sp modelId="{05EF0270-148A-42D2-9ACF-5040D91E36FF}">
      <dsp:nvSpPr>
        <dsp:cNvPr id="0" name=""/>
        <dsp:cNvSpPr/>
      </dsp:nvSpPr>
      <dsp:spPr>
        <a:xfrm>
          <a:off x="3230833" y="1733301"/>
          <a:ext cx="1356388" cy="762785"/>
        </a:xfrm>
        <a:custGeom>
          <a:avLst/>
          <a:gdLst/>
          <a:ahLst/>
          <a:cxnLst/>
          <a:rect l="0" t="0" r="0" b="0"/>
          <a:pathLst>
            <a:path>
              <a:moveTo>
                <a:pt x="0" y="0"/>
              </a:moveTo>
              <a:lnTo>
                <a:pt x="0" y="381392"/>
              </a:lnTo>
              <a:lnTo>
                <a:pt x="1356388" y="381392"/>
              </a:lnTo>
              <a:lnTo>
                <a:pt x="1356388" y="762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B23E9A-8CB3-4279-B47B-0848A5FBD344}">
      <dsp:nvSpPr>
        <dsp:cNvPr id="0" name=""/>
        <dsp:cNvSpPr/>
      </dsp:nvSpPr>
      <dsp:spPr>
        <a:xfrm>
          <a:off x="3524472" y="2496087"/>
          <a:ext cx="2125497" cy="47376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Ordinal</a:t>
          </a:r>
        </a:p>
      </dsp:txBody>
      <dsp:txXfrm>
        <a:off x="3538348" y="2509963"/>
        <a:ext cx="2097745" cy="446009"/>
      </dsp:txXfrm>
    </dsp:sp>
    <dsp:sp modelId="{B1CEA7EB-6EB8-462C-A5ED-3F01D3212CA8}">
      <dsp:nvSpPr>
        <dsp:cNvPr id="0" name=""/>
        <dsp:cNvSpPr/>
      </dsp:nvSpPr>
      <dsp:spPr>
        <a:xfrm>
          <a:off x="5775620" y="579421"/>
          <a:ext cx="2225634" cy="639418"/>
        </a:xfrm>
        <a:custGeom>
          <a:avLst/>
          <a:gdLst/>
          <a:ahLst/>
          <a:cxnLst/>
          <a:rect l="0" t="0" r="0" b="0"/>
          <a:pathLst>
            <a:path>
              <a:moveTo>
                <a:pt x="0" y="0"/>
              </a:moveTo>
              <a:lnTo>
                <a:pt x="0" y="319709"/>
              </a:lnTo>
              <a:lnTo>
                <a:pt x="2225634" y="319709"/>
              </a:lnTo>
              <a:lnTo>
                <a:pt x="2225634" y="6394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8F1FAD-EC88-4826-A21B-8DBE78216C82}">
      <dsp:nvSpPr>
        <dsp:cNvPr id="0" name=""/>
        <dsp:cNvSpPr/>
      </dsp:nvSpPr>
      <dsp:spPr>
        <a:xfrm>
          <a:off x="6399014" y="1218840"/>
          <a:ext cx="3204479" cy="58005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Quantitative </a:t>
          </a:r>
        </a:p>
      </dsp:txBody>
      <dsp:txXfrm>
        <a:off x="6416003" y="1235829"/>
        <a:ext cx="3170501" cy="546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48BA-378B-443F-B293-0CEAF964B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0CBA2-9AE3-4C84-B07F-E09785D79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52EA93-6378-4795-A099-29302D23ECFF}"/>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168CA921-7380-41BC-AF7B-C68089991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AAF21-581C-491B-834A-932408DA1326}"/>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5121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F38C-9085-4C97-9E2B-D3555C4D3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363AA-E139-40A8-A732-0749A5B179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546EA-0ED7-47FF-AD30-066F311F42AC}"/>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3AC1191D-2FEB-4324-8172-CE10D902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EF64-85E4-4C1C-BD71-126B3D00C28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00014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1FD22-8536-4CAA-B1F4-4102C20D6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779723-03DE-4803-8386-B3330915D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9E7C3-516E-4CC9-AABE-32935D4350E1}"/>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A3531524-0031-4D9E-91A9-9A0D8E8BA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D0016-FE1C-4ADC-8E5E-246F37DF37D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61831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510F-63D8-4035-816E-1332413E2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1E485-A142-40B6-8FD5-808C17DCB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93EA4-D1F3-4D4F-81CB-26244DC68ADC}"/>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F397F286-E9D5-4569-9060-C2ECE3D94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0E2F5-305F-47C7-A890-621FD186B525}"/>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340182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41A7-5F7C-4165-BA3D-397C97023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AA13B-930E-4724-8B9F-A42E20EFF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D8A86-DAB4-453F-8B80-AC5365F24B39}"/>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CE431E70-9F91-4493-8DA8-C7CAF8E4A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C758B-D739-412F-99EE-E1658C66301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407487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B9F3-0248-4BA3-A0B2-E9DD2072F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9F6A2-6852-4320-99AB-508614E85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93F62-2890-4E48-88F1-9C1C78918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DB0C4-9A10-4F22-BE44-719A60CC59A1}"/>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6" name="Footer Placeholder 5">
            <a:extLst>
              <a:ext uri="{FF2B5EF4-FFF2-40B4-BE49-F238E27FC236}">
                <a16:creationId xmlns:a16="http://schemas.microsoft.com/office/drawing/2014/main" id="{5EB6D698-F8EA-460E-92D4-0975F8DE5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7EC97-FDEF-49ED-B588-8ED75F2581A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82150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2371-3532-46A4-B47B-34787FACDF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1D24B-C7D3-497B-BA79-33F64D70D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A0E6E-8EFA-45D7-91A3-31009BCD4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29DEB-05BF-41AA-8BBF-F89453885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5F2ED-D38B-4112-9040-5D22715D96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56651-0D81-473B-9321-E1CC1F3E6E95}"/>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8" name="Footer Placeholder 7">
            <a:extLst>
              <a:ext uri="{FF2B5EF4-FFF2-40B4-BE49-F238E27FC236}">
                <a16:creationId xmlns:a16="http://schemas.microsoft.com/office/drawing/2014/main" id="{B8163E7F-6CD8-412E-AA7A-68DCD4ABF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95CEF-8B5D-4FDE-93E1-1B93A8EF96F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8152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14A-2C3A-4E68-AD38-11D409819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A110C-9B55-453D-B78E-3FD63868C346}"/>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4" name="Footer Placeholder 3">
            <a:extLst>
              <a:ext uri="{FF2B5EF4-FFF2-40B4-BE49-F238E27FC236}">
                <a16:creationId xmlns:a16="http://schemas.microsoft.com/office/drawing/2014/main" id="{4FD0816E-BE05-4BF1-9B96-8E2102C70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7D57A-CD61-41DF-8EE3-C993D97C3155}"/>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414863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845B0-C2B9-4E6B-AEB4-BC60DF580EE9}"/>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3" name="Footer Placeholder 2">
            <a:extLst>
              <a:ext uri="{FF2B5EF4-FFF2-40B4-BE49-F238E27FC236}">
                <a16:creationId xmlns:a16="http://schemas.microsoft.com/office/drawing/2014/main" id="{581B3695-37E1-4895-AC39-D86093FA1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631E87-3ED8-4AE2-8F3F-7DDFE8396DF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7862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1914-B5B9-48C3-8825-35CA60967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EC036-6D1E-4C9F-91DF-858237270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B5959-F02D-4868-B691-82A0E1127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202B3-6961-4844-8808-77A3515B576A}"/>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6" name="Footer Placeholder 5">
            <a:extLst>
              <a:ext uri="{FF2B5EF4-FFF2-40B4-BE49-F238E27FC236}">
                <a16:creationId xmlns:a16="http://schemas.microsoft.com/office/drawing/2014/main" id="{340728EB-68AB-42A8-AFB8-C5848D5F9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476E9-B971-43B6-87F3-A6C582F5CD5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31667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38A5-3AD0-4830-BE82-5D77983F9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C80A79-27C0-4C6B-9E61-91B4E2871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1595AC-44C3-4D7A-B018-B8A494F2F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D13F2-4386-4C36-B3F7-59D32859BA50}"/>
              </a:ext>
            </a:extLst>
          </p:cNvPr>
          <p:cNvSpPr>
            <a:spLocks noGrp="1"/>
          </p:cNvSpPr>
          <p:nvPr>
            <p:ph type="dt" sz="half" idx="10"/>
          </p:nvPr>
        </p:nvSpPr>
        <p:spPr/>
        <p:txBody>
          <a:bodyPr/>
          <a:lstStyle/>
          <a:p>
            <a:fld id="{3540748E-A5A9-4F34-B25A-B9BF70013652}" type="datetimeFigureOut">
              <a:rPr lang="en-US" smtClean="0"/>
              <a:t>6/21/2024</a:t>
            </a:fld>
            <a:endParaRPr lang="en-US"/>
          </a:p>
        </p:txBody>
      </p:sp>
      <p:sp>
        <p:nvSpPr>
          <p:cNvPr id="6" name="Footer Placeholder 5">
            <a:extLst>
              <a:ext uri="{FF2B5EF4-FFF2-40B4-BE49-F238E27FC236}">
                <a16:creationId xmlns:a16="http://schemas.microsoft.com/office/drawing/2014/main" id="{D129F78D-8BB7-40C2-A96C-98CF862C6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C4B8B-84F0-46D1-8B3F-BC9016579A73}"/>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29559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5CF9E-D615-4A0B-88BE-BE7E65368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62AEB-C7BC-46FF-9471-F6C96122F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11377-B848-4054-9BBD-975139DD1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748E-A5A9-4F34-B25A-B9BF70013652}" type="datetimeFigureOut">
              <a:rPr lang="en-US" smtClean="0"/>
              <a:t>6/21/2024</a:t>
            </a:fld>
            <a:endParaRPr lang="en-US"/>
          </a:p>
        </p:txBody>
      </p:sp>
      <p:sp>
        <p:nvSpPr>
          <p:cNvPr id="5" name="Footer Placeholder 4">
            <a:extLst>
              <a:ext uri="{FF2B5EF4-FFF2-40B4-BE49-F238E27FC236}">
                <a16:creationId xmlns:a16="http://schemas.microsoft.com/office/drawing/2014/main" id="{B1BA8245-6879-4AAE-94B8-AA0EFD4D1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F7751-8F60-48F8-8C72-18B3991CC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7C805-A95D-4F06-8A72-4C6C5097D16A}" type="slidenum">
              <a:rPr lang="en-US" smtClean="0"/>
              <a:t>‹#›</a:t>
            </a:fld>
            <a:endParaRPr lang="en-US"/>
          </a:p>
        </p:txBody>
      </p:sp>
    </p:spTree>
    <p:extLst>
      <p:ext uri="{BB962C8B-B14F-4D97-AF65-F5344CB8AC3E}">
        <p14:creationId xmlns:p14="http://schemas.microsoft.com/office/powerpoint/2010/main" val="347327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0070C0"/>
                </a:solidFill>
              </a:rPr>
              <a:t>Bluehouse</a:t>
            </a:r>
            <a:r>
              <a:rPr lang="en-US" b="1" dirty="0"/>
              <a:t> Technologies Data Analyst Track</a:t>
            </a:r>
            <a:endParaRPr lang="en-US" dirty="0"/>
          </a:p>
        </p:txBody>
      </p:sp>
      <p:sp>
        <p:nvSpPr>
          <p:cNvPr id="3" name="Subtitle 2"/>
          <p:cNvSpPr>
            <a:spLocks noGrp="1"/>
          </p:cNvSpPr>
          <p:nvPr>
            <p:ph type="subTitle" idx="1"/>
          </p:nvPr>
        </p:nvSpPr>
        <p:spPr/>
        <p:txBody>
          <a:bodyPr>
            <a:normAutofit/>
          </a:bodyPr>
          <a:lstStyle/>
          <a:p>
            <a:r>
              <a:rPr lang="en-US" dirty="0"/>
              <a:t>Basics of Statistics for Data Analyst</a:t>
            </a:r>
          </a:p>
        </p:txBody>
      </p:sp>
    </p:spTree>
    <p:extLst>
      <p:ext uri="{BB962C8B-B14F-4D97-AF65-F5344CB8AC3E}">
        <p14:creationId xmlns:p14="http://schemas.microsoft.com/office/powerpoint/2010/main" val="415909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Percentile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percentile is a comparison score between a particular score and the scores of the rest of a group.</a:t>
            </a:r>
          </a:p>
          <a:p>
            <a:pPr marL="0" indent="0">
              <a:buNone/>
            </a:pPr>
            <a:r>
              <a:rPr lang="en-US" dirty="0"/>
              <a:t>It shows the percentage of scores that a particular score surpassed. For example, if you score 75 points on a test, and are ranked in the 85</a:t>
            </a:r>
            <a:r>
              <a:rPr lang="en-US" baseline="30000" dirty="0"/>
              <a:t>th</a:t>
            </a:r>
            <a:r>
              <a:rPr lang="en-US" dirty="0"/>
              <a:t> percentile, it means that the score 75 is higher than 85% of the scores.</a:t>
            </a:r>
          </a:p>
          <a:p>
            <a:pPr marL="0" indent="0">
              <a:buNone/>
            </a:pPr>
            <a:r>
              <a:rPr lang="en-US" dirty="0"/>
              <a:t>     -The 25th percentile is also called the first quartile.</a:t>
            </a:r>
            <a:br>
              <a:rPr lang="en-US" dirty="0"/>
            </a:br>
            <a:r>
              <a:rPr lang="en-US" dirty="0"/>
              <a:t>     -The 50th percentile is generally the median </a:t>
            </a:r>
            <a:br>
              <a:rPr lang="en-US" dirty="0"/>
            </a:br>
            <a:r>
              <a:rPr lang="en-US" dirty="0"/>
              <a:t>     -The 75th percentile is also called the third quartile.</a:t>
            </a:r>
            <a:br>
              <a:rPr lang="en-US" dirty="0"/>
            </a:br>
            <a:r>
              <a:rPr lang="en-US" dirty="0"/>
              <a:t>     -The difference between the third and first quartiles is the interquartile range.</a:t>
            </a:r>
          </a:p>
          <a:p>
            <a:pPr marL="0" indent="0">
              <a:buNone/>
            </a:pPr>
            <a:r>
              <a:rPr lang="en-US" dirty="0"/>
              <a:t>The </a:t>
            </a:r>
            <a:r>
              <a:rPr lang="en-US" i="1" dirty="0"/>
              <a:t>n</a:t>
            </a:r>
            <a:r>
              <a:rPr lang="en-US" dirty="0"/>
              <a:t>th percentile is the smallest score that is greater than or equal to a certain percentage of the scores.</a:t>
            </a:r>
            <a:endParaRPr lang="en-NG" dirty="0"/>
          </a:p>
        </p:txBody>
      </p:sp>
    </p:spTree>
    <p:extLst>
      <p:ext uri="{BB962C8B-B14F-4D97-AF65-F5344CB8AC3E}">
        <p14:creationId xmlns:p14="http://schemas.microsoft.com/office/powerpoint/2010/main" val="119435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8E70-05DF-48F5-B1A3-C9D948FBD2AD}"/>
              </a:ext>
            </a:extLst>
          </p:cNvPr>
          <p:cNvSpPr>
            <a:spLocks noGrp="1"/>
          </p:cNvSpPr>
          <p:nvPr>
            <p:ph type="title"/>
          </p:nvPr>
        </p:nvSpPr>
        <p:spPr/>
        <p:txBody>
          <a:bodyPr/>
          <a:lstStyle/>
          <a:p>
            <a:pPr algn="ctr"/>
            <a:r>
              <a:rPr lang="en-US" b="1" dirty="0"/>
              <a:t>Quartile</a:t>
            </a:r>
            <a:endParaRPr lang="en-NG" b="1" dirty="0"/>
          </a:p>
        </p:txBody>
      </p:sp>
      <p:sp>
        <p:nvSpPr>
          <p:cNvPr id="3" name="Content Placeholder 2">
            <a:extLst>
              <a:ext uri="{FF2B5EF4-FFF2-40B4-BE49-F238E27FC236}">
                <a16:creationId xmlns:a16="http://schemas.microsoft.com/office/drawing/2014/main" id="{525C9EAD-B4D5-4CDA-B35A-9371DAEDD786}"/>
              </a:ext>
            </a:extLst>
          </p:cNvPr>
          <p:cNvSpPr>
            <a:spLocks noGrp="1"/>
          </p:cNvSpPr>
          <p:nvPr>
            <p:ph idx="1"/>
          </p:nvPr>
        </p:nvSpPr>
        <p:spPr/>
        <p:txBody>
          <a:bodyPr>
            <a:normAutofit fontScale="70000" lnSpcReduction="20000"/>
          </a:bodyPr>
          <a:lstStyle/>
          <a:p>
            <a:pPr marL="0" indent="0" algn="ctr">
              <a:buNone/>
            </a:pPr>
            <a:r>
              <a:rPr lang="en-US" dirty="0">
                <a:latin typeface="Times New Roman" panose="02020603050405020304" pitchFamily="18" charset="0"/>
                <a:cs typeface="Times New Roman" panose="02020603050405020304" pitchFamily="18" charset="0"/>
              </a:rPr>
              <a:t>Example{1,2,2,2,3,3,3,4,5,5,5,6,6,6,6,7, 8,8,9,27} </a:t>
            </a:r>
          </a:p>
          <a:p>
            <a:pPr marL="0" indent="0" algn="ctr">
              <a:buNone/>
            </a:pPr>
            <a:r>
              <a:rPr lang="en-US" dirty="0">
                <a:latin typeface="Times New Roman" panose="02020603050405020304" pitchFamily="18" charset="0"/>
                <a:cs typeface="Times New Roman" panose="02020603050405020304" pitchFamily="18" charset="0"/>
              </a:rPr>
              <a:t>Lower Fence = Q1 – 1.5*IQR </a:t>
            </a:r>
          </a:p>
          <a:p>
            <a:pPr marL="0" indent="0" algn="ctr">
              <a:buNone/>
            </a:pPr>
            <a:r>
              <a:rPr lang="en-US" dirty="0">
                <a:latin typeface="Times New Roman" panose="02020603050405020304" pitchFamily="18" charset="0"/>
                <a:cs typeface="Times New Roman" panose="02020603050405020304" pitchFamily="18" charset="0"/>
              </a:rPr>
              <a:t>Higher Fence = Q3 + 1.5*IQR </a:t>
            </a:r>
          </a:p>
          <a:p>
            <a:pPr marL="0" indent="0" algn="ctr">
              <a:buNone/>
            </a:pPr>
            <a:r>
              <a:rPr lang="en-US" dirty="0">
                <a:latin typeface="Times New Roman" panose="02020603050405020304" pitchFamily="18" charset="0"/>
                <a:cs typeface="Times New Roman" panose="02020603050405020304" pitchFamily="18" charset="0"/>
              </a:rPr>
              <a:t>IQR (Inter Quartile Range) = Q3 – Q1</a:t>
            </a:r>
          </a:p>
          <a:p>
            <a:pPr marL="0" indent="0" algn="ctr">
              <a:buNone/>
            </a:pPr>
            <a:r>
              <a:rPr lang="en-US" dirty="0">
                <a:latin typeface="Times New Roman" panose="02020603050405020304" pitchFamily="18" charset="0"/>
                <a:cs typeface="Times New Roman" panose="02020603050405020304" pitchFamily="18" charset="0"/>
              </a:rPr>
              <a:t>Q1 = 25/100 * (20+1) = 5.25 index (take average of 5th and 6th index = 3) </a:t>
            </a:r>
          </a:p>
          <a:p>
            <a:pPr marL="0" indent="0" algn="ctr">
              <a:buNone/>
            </a:pPr>
            <a:r>
              <a:rPr lang="en-US" dirty="0">
                <a:latin typeface="Times New Roman" panose="02020603050405020304" pitchFamily="18" charset="0"/>
                <a:cs typeface="Times New Roman" panose="02020603050405020304" pitchFamily="18" charset="0"/>
              </a:rPr>
              <a:t>Q3 = 75/100 * (20+1) = 15.75 index (take average of 15th and 16th index = 7.5) </a:t>
            </a:r>
          </a:p>
          <a:p>
            <a:pPr marL="0" indent="0" algn="ctr">
              <a:buNone/>
            </a:pPr>
            <a:r>
              <a:rPr lang="en-US" dirty="0">
                <a:latin typeface="Times New Roman" panose="02020603050405020304" pitchFamily="18" charset="0"/>
                <a:cs typeface="Times New Roman" panose="02020603050405020304" pitchFamily="18" charset="0"/>
              </a:rPr>
              <a:t>IQR = Q3 – Q1 = 7.5 – 3 = 4.5 </a:t>
            </a:r>
          </a:p>
          <a:p>
            <a:pPr marL="0" indent="0" algn="ctr">
              <a:buNone/>
            </a:pPr>
            <a:r>
              <a:rPr lang="en-US" dirty="0">
                <a:latin typeface="Times New Roman" panose="02020603050405020304" pitchFamily="18" charset="0"/>
                <a:cs typeface="Times New Roman" panose="02020603050405020304" pitchFamily="18" charset="0"/>
              </a:rPr>
              <a:t>Lower Fence = 3- (1.5 * 4.5) = -3.65 </a:t>
            </a:r>
          </a:p>
          <a:p>
            <a:pPr marL="0" indent="0" algn="ctr">
              <a:buNone/>
            </a:pPr>
            <a:r>
              <a:rPr lang="en-US" dirty="0">
                <a:latin typeface="Times New Roman" panose="02020603050405020304" pitchFamily="18" charset="0"/>
                <a:cs typeface="Times New Roman" panose="02020603050405020304" pitchFamily="18" charset="0"/>
              </a:rPr>
              <a:t>Higher Fence = 7.5 + (1.5*4.5) = 14.25 </a:t>
            </a:r>
          </a:p>
          <a:p>
            <a:pPr marL="0" indent="0" algn="ctr">
              <a:buNone/>
            </a:pPr>
            <a:r>
              <a:rPr lang="en-US" dirty="0">
                <a:latin typeface="Times New Roman" panose="02020603050405020304" pitchFamily="18" charset="0"/>
                <a:cs typeface="Times New Roman" panose="02020603050405020304" pitchFamily="18" charset="0"/>
              </a:rPr>
              <a:t>Conclusion: Since the lowest value in the dataset of 1, there is no outlier present in the lower fence. </a:t>
            </a:r>
          </a:p>
          <a:p>
            <a:pPr marL="0" indent="0" algn="ctr">
              <a:buNone/>
            </a:pPr>
            <a:r>
              <a:rPr lang="en-US" dirty="0">
                <a:latin typeface="Times New Roman" panose="02020603050405020304" pitchFamily="18" charset="0"/>
                <a:cs typeface="Times New Roman" panose="02020603050405020304" pitchFamily="18" charset="0"/>
              </a:rPr>
              <a:t>However, 27 is greater than higher fence value 14.25. Hence this can be treated as an outlier and </a:t>
            </a:r>
          </a:p>
          <a:p>
            <a:pPr marL="0" indent="0" algn="ctr">
              <a:buNone/>
            </a:pPr>
            <a:r>
              <a:rPr lang="en-US" dirty="0">
                <a:latin typeface="Times New Roman" panose="02020603050405020304" pitchFamily="18" charset="0"/>
                <a:cs typeface="Times New Roman" panose="02020603050405020304" pitchFamily="18" charset="0"/>
              </a:rPr>
              <a:t>eliminated from the list. </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40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Five Number Summary</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Minimum</a:t>
            </a:r>
          </a:p>
          <a:p>
            <a:pPr marL="514350" indent="-514350">
              <a:buFont typeface="+mj-lt"/>
              <a:buAutoNum type="arabicPeriod"/>
            </a:pPr>
            <a:r>
              <a:rPr lang="en-US" dirty="0"/>
              <a:t>First Quartile (Q1)</a:t>
            </a:r>
          </a:p>
          <a:p>
            <a:pPr marL="514350" indent="-514350">
              <a:buFont typeface="+mj-lt"/>
              <a:buAutoNum type="arabicPeriod"/>
            </a:pPr>
            <a:r>
              <a:rPr lang="en-US" dirty="0"/>
              <a:t>Median</a:t>
            </a:r>
          </a:p>
          <a:p>
            <a:pPr marL="514350" indent="-514350">
              <a:buFont typeface="+mj-lt"/>
              <a:buAutoNum type="arabicPeriod"/>
            </a:pPr>
            <a:r>
              <a:rPr lang="en-US" dirty="0"/>
              <a:t>Third Quartile (Q3)</a:t>
            </a:r>
          </a:p>
          <a:p>
            <a:pPr marL="514350" indent="-514350">
              <a:buFont typeface="+mj-lt"/>
              <a:buAutoNum type="arabicPeriod"/>
            </a:pPr>
            <a:r>
              <a:rPr lang="en-US" dirty="0"/>
              <a:t>Maximum</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i="1" dirty="0"/>
          </a:p>
          <a:p>
            <a:pPr marL="0" indent="0" algn="ctr">
              <a:buNone/>
            </a:pPr>
            <a:r>
              <a:rPr lang="en-US" b="1" i="1" dirty="0"/>
              <a:t>The five number summary can be Visualized with a boxplot.</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165" y="3127466"/>
            <a:ext cx="4359965" cy="2143033"/>
          </a:xfrm>
          <a:prstGeom prst="rect">
            <a:avLst/>
          </a:prstGeom>
        </p:spPr>
      </p:pic>
    </p:spTree>
    <p:extLst>
      <p:ext uri="{BB962C8B-B14F-4D97-AF65-F5344CB8AC3E}">
        <p14:creationId xmlns:p14="http://schemas.microsoft.com/office/powerpoint/2010/main" val="127377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Vital Role of Statistics II</a:t>
            </a:r>
          </a:p>
        </p:txBody>
      </p:sp>
      <p:sp>
        <p:nvSpPr>
          <p:cNvPr id="3" name="Subtitle 2"/>
          <p:cNvSpPr>
            <a:spLocks noGrp="1"/>
          </p:cNvSpPr>
          <p:nvPr>
            <p:ph type="subTitle" idx="1"/>
          </p:nvPr>
        </p:nvSpPr>
        <p:spPr/>
        <p:txBody>
          <a:bodyPr>
            <a:normAutofit/>
          </a:bodyPr>
          <a:lstStyle/>
          <a:p>
            <a:r>
              <a:rPr lang="en-US" i="1" dirty="0"/>
              <a:t>Welcome back to the Data Analyst Track! Today, we explore basic statistics II (probability)</a:t>
            </a:r>
            <a:endParaRPr lang="en-US" dirty="0"/>
          </a:p>
          <a:p>
            <a:endParaRPr lang="en-US" dirty="0"/>
          </a:p>
        </p:txBody>
      </p:sp>
    </p:spTree>
    <p:extLst>
      <p:ext uri="{BB962C8B-B14F-4D97-AF65-F5344CB8AC3E}">
        <p14:creationId xmlns:p14="http://schemas.microsoft.com/office/powerpoint/2010/main" val="283235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a:t>
            </a:r>
          </a:p>
        </p:txBody>
      </p:sp>
      <p:sp>
        <p:nvSpPr>
          <p:cNvPr id="3" name="Content Placeholder 2"/>
          <p:cNvSpPr>
            <a:spLocks noGrp="1"/>
          </p:cNvSpPr>
          <p:nvPr>
            <p:ph idx="1"/>
          </p:nvPr>
        </p:nvSpPr>
        <p:spPr/>
        <p:txBody>
          <a:bodyPr>
            <a:normAutofit/>
          </a:bodyPr>
          <a:lstStyle/>
          <a:p>
            <a:pPr marL="0" indent="0">
              <a:buNone/>
            </a:pPr>
            <a:r>
              <a:rPr lang="en-US" dirty="0"/>
              <a:t>The branch of mathematics that deals with measuring and quantifying uncertainty. Describing the likelihood of something happening.</a:t>
            </a:r>
          </a:p>
        </p:txBody>
      </p:sp>
    </p:spTree>
    <p:extLst>
      <p:ext uri="{BB962C8B-B14F-4D97-AF65-F5344CB8AC3E}">
        <p14:creationId xmlns:p14="http://schemas.microsoft.com/office/powerpoint/2010/main" val="261278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 of probability</a:t>
            </a:r>
          </a:p>
        </p:txBody>
      </p:sp>
      <p:sp>
        <p:nvSpPr>
          <p:cNvPr id="3" name="Content Placeholder 2"/>
          <p:cNvSpPr>
            <a:spLocks noGrp="1"/>
          </p:cNvSpPr>
          <p:nvPr>
            <p:ph idx="1"/>
          </p:nvPr>
        </p:nvSpPr>
        <p:spPr/>
        <p:txBody>
          <a:bodyPr/>
          <a:lstStyle/>
          <a:p>
            <a:pPr marL="514350" indent="-514350">
              <a:buAutoNum type="arabicPeriod"/>
            </a:pPr>
            <a:r>
              <a:rPr lang="en-US" dirty="0"/>
              <a:t>Objective probability: base on statistics, experiment and mathematical measurement.</a:t>
            </a:r>
          </a:p>
          <a:p>
            <a:pPr marL="0" indent="0">
              <a:buNone/>
            </a:pPr>
            <a:endParaRPr lang="en-US" dirty="0"/>
          </a:p>
          <a:p>
            <a:pPr marL="0" indent="0">
              <a:buNone/>
            </a:pPr>
            <a:r>
              <a:rPr lang="en-US" dirty="0"/>
              <a:t>2.	Subjective probability: based on personal feeling, experience or judgement </a:t>
            </a:r>
            <a:r>
              <a:rPr lang="en-US" dirty="0" err="1"/>
              <a:t>e.g</a:t>
            </a:r>
            <a:r>
              <a:rPr lang="en-US" dirty="0"/>
              <a:t> believing a horse will win  race, or your club will win a championship not on data but intuition and somehow bias</a:t>
            </a:r>
          </a:p>
        </p:txBody>
      </p:sp>
    </p:spTree>
    <p:extLst>
      <p:ext uri="{BB962C8B-B14F-4D97-AF65-F5344CB8AC3E}">
        <p14:creationId xmlns:p14="http://schemas.microsoft.com/office/powerpoint/2010/main" val="85467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 Distribution</a:t>
            </a:r>
          </a:p>
        </p:txBody>
      </p:sp>
      <p:sp>
        <p:nvSpPr>
          <p:cNvPr id="3" name="Content Placeholder 2"/>
          <p:cNvSpPr>
            <a:spLocks noGrp="1"/>
          </p:cNvSpPr>
          <p:nvPr>
            <p:ph idx="1"/>
          </p:nvPr>
        </p:nvSpPr>
        <p:spPr/>
        <p:txBody>
          <a:bodyPr/>
          <a:lstStyle/>
          <a:p>
            <a:pPr marL="0" indent="0">
              <a:buNone/>
            </a:pPr>
            <a:r>
              <a:rPr lang="en-US" dirty="0"/>
              <a:t>Probability Distribution</a:t>
            </a:r>
          </a:p>
          <a:p>
            <a:pPr marL="0" indent="0">
              <a:buNone/>
            </a:pPr>
            <a:r>
              <a:rPr lang="en-US" dirty="0"/>
              <a:t>Describes the likelihood of the possible outcomes of a random event</a:t>
            </a:r>
          </a:p>
          <a:p>
            <a:pPr marL="0" indent="0">
              <a:buNone/>
            </a:pPr>
            <a:endParaRPr lang="en-US" dirty="0"/>
          </a:p>
        </p:txBody>
      </p:sp>
    </p:spTree>
    <p:extLst>
      <p:ext uri="{BB962C8B-B14F-4D97-AF65-F5344CB8AC3E}">
        <p14:creationId xmlns:p14="http://schemas.microsoft.com/office/powerpoint/2010/main" val="41392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Random Variable</a:t>
            </a:r>
          </a:p>
        </p:txBody>
      </p:sp>
      <p:sp>
        <p:nvSpPr>
          <p:cNvPr id="3" name="Content Placeholder 2"/>
          <p:cNvSpPr>
            <a:spLocks noGrp="1"/>
          </p:cNvSpPr>
          <p:nvPr>
            <p:ph idx="1"/>
          </p:nvPr>
        </p:nvSpPr>
        <p:spPr/>
        <p:txBody>
          <a:bodyPr>
            <a:normAutofit lnSpcReduction="10000"/>
          </a:bodyPr>
          <a:lstStyle/>
          <a:p>
            <a:pPr marL="0" indent="0">
              <a:buNone/>
            </a:pPr>
            <a:r>
              <a:rPr lang="en-US" dirty="0"/>
              <a:t>Random variable: represent the values  for the possible outcomes of a random event which can be categorize as discrete or continuous random variable.</a:t>
            </a:r>
          </a:p>
          <a:p>
            <a:pPr marL="0" indent="0">
              <a:buNone/>
            </a:pPr>
            <a:endParaRPr lang="en-US" dirty="0"/>
          </a:p>
          <a:p>
            <a:pPr marL="0" indent="0">
              <a:buNone/>
            </a:pPr>
            <a:r>
              <a:rPr lang="en-US" dirty="0"/>
              <a:t>Discrete random variable: has countable number of possible values. This can be counted.</a:t>
            </a:r>
          </a:p>
          <a:p>
            <a:pPr marL="0" indent="0">
              <a:buNone/>
            </a:pPr>
            <a:endParaRPr lang="en-US" dirty="0"/>
          </a:p>
          <a:p>
            <a:pPr marL="0" indent="0">
              <a:buNone/>
            </a:pPr>
            <a:r>
              <a:rPr lang="en-US" dirty="0"/>
              <a:t>Continuous random variable. Takes all possible values in some range of numbers (measures decimal values no limits to number of possible values)</a:t>
            </a:r>
          </a:p>
        </p:txBody>
      </p:sp>
    </p:spTree>
    <p:extLst>
      <p:ext uri="{BB962C8B-B14F-4D97-AF65-F5344CB8AC3E}">
        <p14:creationId xmlns:p14="http://schemas.microsoft.com/office/powerpoint/2010/main" val="167243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Discrete probability distribution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discrete probability distribution that models the probability of events with only two possible outcomes success or failure.</a:t>
            </a:r>
          </a:p>
          <a:p>
            <a:pPr marL="0" indent="0">
              <a:buNone/>
            </a:pPr>
            <a:endParaRPr lang="en-US" dirty="0"/>
          </a:p>
          <a:p>
            <a:pPr marL="0" indent="0">
              <a:buNone/>
            </a:pPr>
            <a:r>
              <a:rPr lang="en-US" dirty="0"/>
              <a:t>In binomial distribution the assumption is that:</a:t>
            </a:r>
          </a:p>
          <a:p>
            <a:pPr marL="0" indent="0">
              <a:buNone/>
            </a:pPr>
            <a:r>
              <a:rPr lang="en-US" dirty="0"/>
              <a:t>-	Each event is independent</a:t>
            </a:r>
          </a:p>
          <a:p>
            <a:pPr marL="0" indent="0">
              <a:buNone/>
            </a:pPr>
            <a:r>
              <a:rPr lang="en-US" dirty="0"/>
              <a:t>-	The probability of success is the same for each events</a:t>
            </a:r>
          </a:p>
          <a:p>
            <a:pPr marL="0" indent="0">
              <a:buNone/>
            </a:pPr>
            <a:r>
              <a:rPr lang="en-US" dirty="0"/>
              <a:t>Mutually Exclusive events</a:t>
            </a:r>
          </a:p>
          <a:p>
            <a:pPr marL="0" indent="0">
              <a:buNone/>
            </a:pPr>
            <a:r>
              <a:rPr lang="en-US" dirty="0"/>
              <a:t>Two events are mutually exclusive if they cannot occur at the same time</a:t>
            </a:r>
          </a:p>
          <a:p>
            <a:pPr marL="0" indent="0">
              <a:buNone/>
            </a:pPr>
            <a:endParaRPr lang="en-US" dirty="0"/>
          </a:p>
          <a:p>
            <a:pPr marL="0" indent="0">
              <a:buNone/>
            </a:pPr>
            <a:r>
              <a:rPr lang="en-US" dirty="0"/>
              <a:t>Poisson Distribution</a:t>
            </a:r>
          </a:p>
          <a:p>
            <a:pPr marL="0" indent="0">
              <a:buNone/>
            </a:pPr>
            <a:r>
              <a:rPr lang="en-US" dirty="0"/>
              <a:t>Models probability that a certain number of events will occur during a specific time period.</a:t>
            </a:r>
          </a:p>
        </p:txBody>
      </p:sp>
    </p:spTree>
    <p:extLst>
      <p:ext uri="{BB962C8B-B14F-4D97-AF65-F5344CB8AC3E}">
        <p14:creationId xmlns:p14="http://schemas.microsoft.com/office/powerpoint/2010/main" val="260179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Continuous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r>
                  <a:rPr lang="en-US" dirty="0"/>
                  <a:t>Continuous probability distribution (takes all possible values within a range measured)</a:t>
                </a:r>
              </a:p>
              <a:p>
                <a:pPr marL="0" indent="0">
                  <a:buNone/>
                </a:pPr>
                <a:r>
                  <a:rPr lang="en-US" dirty="0"/>
                  <a:t>1.	Normal distribution: A continuous probability distribution that is symmetrical on both side of the mean and bell-shaped. Total area under this bell shaped curve is equal to 1.</a:t>
                </a:r>
              </a:p>
              <a:p>
                <a:pPr marL="0" indent="0">
                  <a:buNone/>
                </a:pPr>
                <a:r>
                  <a:rPr lang="en-US" dirty="0"/>
                  <a:t>The empirical rule</a:t>
                </a:r>
              </a:p>
              <a:p>
                <a:pPr marL="0" indent="0">
                  <a:buNone/>
                </a:pPr>
                <a:r>
                  <a:rPr lang="en-US" dirty="0"/>
                  <a:t>-	68% of values falls within one standard deviation of the mean.</a:t>
                </a:r>
              </a:p>
              <a:p>
                <a:pPr marL="0" indent="0">
                  <a:buNone/>
                </a:pPr>
                <a:r>
                  <a:rPr lang="en-US" dirty="0"/>
                  <a:t>-	98% of values falls within two standard deviation of the mean.</a:t>
                </a:r>
              </a:p>
              <a:p>
                <a:pPr marL="0" indent="0">
                  <a:buNone/>
                </a:pPr>
                <a:r>
                  <a:rPr lang="en-US" dirty="0"/>
                  <a:t>-	99.7% of values falls within three standard deviation of the mean.</a:t>
                </a:r>
              </a:p>
              <a:p>
                <a:pPr marL="0" indent="0">
                  <a:buNone/>
                </a:pPr>
                <a:endParaRPr lang="en-US" dirty="0"/>
              </a:p>
              <a:p>
                <a:pPr marL="0" indent="0">
                  <a:buNone/>
                </a:pPr>
                <a:r>
                  <a:rPr lang="en-US" dirty="0"/>
                  <a:t>Z-score (standard score) which is based on standard normal distribution</a:t>
                </a:r>
              </a:p>
              <a:p>
                <a:pPr marL="0" indent="0">
                  <a:buNone/>
                </a:pPr>
                <a:r>
                  <a:rPr lang="en-US" dirty="0"/>
                  <a:t>A measure of how many standard deviations below or above the population mean a data points is. When z score = 0 =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m:oMathPara>
                </a14:m>
                <a:endParaRPr lang="en-US" dirty="0"/>
              </a:p>
              <a:p>
                <a:pPr marL="0" indent="0">
                  <a:buNone/>
                </a:pPr>
                <a14:m>
                  <m:oMath xmlns:m="http://schemas.openxmlformats.org/officeDocument/2006/math">
                    <m:r>
                      <a:rPr lang="en-US" b="0" i="1" smtClean="0">
                        <a:latin typeface="Cambria Math" panose="02040503050406030204" pitchFamily="18" charset="0"/>
                      </a:rPr>
                      <m:t>𝑥</m:t>
                    </m:r>
                  </m:oMath>
                </a14:m>
                <a:r>
                  <a:rPr lang="en-US" dirty="0"/>
                  <a:t>= Score, </a:t>
                </a:r>
                <a14:m>
                  <m:oMath xmlns:m="http://schemas.openxmlformats.org/officeDocument/2006/math">
                    <m:r>
                      <a:rPr lang="en-US" b="0" i="1" smtClean="0">
                        <a:latin typeface="Cambria Math" panose="02040503050406030204" pitchFamily="18" charset="0"/>
                        <a:ea typeface="Cambria Math" panose="02040503050406030204" pitchFamily="18" charset="0"/>
                      </a:rPr>
                      <m:t>𝜇</m:t>
                    </m:r>
                  </m:oMath>
                </a14:m>
                <a:r>
                  <a:rPr lang="en-US" dirty="0"/>
                  <a:t> =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 Standard Deviation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2521" b="-840"/>
                </a:stretch>
              </a:blipFill>
            </p:spPr>
            <p:txBody>
              <a:bodyPr/>
              <a:lstStyle/>
              <a:p>
                <a:r>
                  <a:rPr lang="en-US">
                    <a:noFill/>
                  </a:rPr>
                  <a:t> </a:t>
                </a:r>
              </a:p>
            </p:txBody>
          </p:sp>
        </mc:Fallback>
      </mc:AlternateContent>
    </p:spTree>
    <p:extLst>
      <p:ext uri="{BB962C8B-B14F-4D97-AF65-F5344CB8AC3E}">
        <p14:creationId xmlns:p14="http://schemas.microsoft.com/office/powerpoint/2010/main" val="286281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22" y="115198"/>
            <a:ext cx="9144000" cy="2387600"/>
          </a:xfrm>
        </p:spPr>
        <p:txBody>
          <a:bodyPr>
            <a:normAutofit/>
          </a:bodyPr>
          <a:lstStyle/>
          <a:p>
            <a:r>
              <a:rPr lang="en-US" sz="4800" dirty="0"/>
              <a:t>Basics of Statistics for Data Analysis</a:t>
            </a:r>
          </a:p>
        </p:txBody>
      </p:sp>
      <p:sp>
        <p:nvSpPr>
          <p:cNvPr id="3" name="Subtitle 2"/>
          <p:cNvSpPr>
            <a:spLocks noGrp="1"/>
          </p:cNvSpPr>
          <p:nvPr>
            <p:ph type="subTitle" idx="1"/>
          </p:nvPr>
        </p:nvSpPr>
        <p:spPr/>
        <p:txBody>
          <a:bodyPr>
            <a:normAutofit/>
          </a:bodyPr>
          <a:lstStyle/>
          <a:p>
            <a:r>
              <a:rPr lang="en-US" i="1" dirty="0"/>
              <a:t>Welcome back to the Data Analyst Track! Today, we explore Basic Statistics in Data Analysis.</a:t>
            </a:r>
            <a:endParaRPr lang="en-US" dirty="0"/>
          </a:p>
        </p:txBody>
      </p:sp>
    </p:spTree>
    <p:extLst>
      <p:ext uri="{BB962C8B-B14F-4D97-AF65-F5344CB8AC3E}">
        <p14:creationId xmlns:p14="http://schemas.microsoft.com/office/powerpoint/2010/main" val="297942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Sampling</a:t>
            </a:r>
          </a:p>
        </p:txBody>
      </p:sp>
      <p:sp>
        <p:nvSpPr>
          <p:cNvPr id="3" name="Content Placeholder 2"/>
          <p:cNvSpPr>
            <a:spLocks noGrp="1"/>
          </p:cNvSpPr>
          <p:nvPr>
            <p:ph idx="1"/>
          </p:nvPr>
        </p:nvSpPr>
        <p:spPr/>
        <p:txBody>
          <a:bodyPr>
            <a:normAutofit fontScale="92500"/>
          </a:bodyPr>
          <a:lstStyle/>
          <a:p>
            <a:pPr marL="0" indent="0">
              <a:buNone/>
            </a:pPr>
            <a:r>
              <a:rPr lang="en-US" dirty="0"/>
              <a:t>The process of drawing a subset of a data from a population</a:t>
            </a:r>
          </a:p>
          <a:p>
            <a:pPr lvl="1"/>
            <a:r>
              <a:rPr lang="en-US" dirty="0"/>
              <a:t>A good model can’t overcome a bad sample</a:t>
            </a:r>
          </a:p>
          <a:p>
            <a:pPr lvl="1"/>
            <a:r>
              <a:rPr lang="en-US" dirty="0"/>
              <a:t>Quality of sample determines quality of insights</a:t>
            </a:r>
          </a:p>
          <a:p>
            <a:pPr marL="0" indent="0">
              <a:buNone/>
            </a:pPr>
            <a:endParaRPr lang="en-US" dirty="0"/>
          </a:p>
          <a:p>
            <a:pPr marL="0" indent="0">
              <a:buNone/>
            </a:pPr>
            <a:r>
              <a:rPr lang="en-US" dirty="0"/>
              <a:t>The sampling process </a:t>
            </a:r>
          </a:p>
          <a:p>
            <a:pPr lvl="1"/>
            <a:r>
              <a:rPr lang="en-US" dirty="0"/>
              <a:t>Step 1 identify the target population</a:t>
            </a:r>
          </a:p>
          <a:p>
            <a:pPr lvl="1"/>
            <a:r>
              <a:rPr lang="en-US" dirty="0"/>
              <a:t>Step 2 select the sampling frame i.e. list of every item in a target population specified.</a:t>
            </a:r>
          </a:p>
          <a:p>
            <a:pPr lvl="1"/>
            <a:r>
              <a:rPr lang="en-US" dirty="0"/>
              <a:t>Step 3 choose the sampling method: probability or non probability sampling method</a:t>
            </a:r>
          </a:p>
          <a:p>
            <a:pPr lvl="1"/>
            <a:r>
              <a:rPr lang="en-US" dirty="0"/>
              <a:t>Step 4 determine the sample size: number of individuals for study</a:t>
            </a:r>
          </a:p>
          <a:p>
            <a:pPr lvl="1"/>
            <a:r>
              <a:rPr lang="en-US" dirty="0"/>
              <a:t>Step 5 collect the sample data</a:t>
            </a:r>
          </a:p>
        </p:txBody>
      </p:sp>
    </p:spTree>
    <p:extLst>
      <p:ext uri="{BB962C8B-B14F-4D97-AF65-F5344CB8AC3E}">
        <p14:creationId xmlns:p14="http://schemas.microsoft.com/office/powerpoint/2010/main" val="131749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Sampling methods</a:t>
            </a:r>
          </a:p>
        </p:txBody>
      </p:sp>
      <p:sp>
        <p:nvSpPr>
          <p:cNvPr id="3" name="Content Placeholder 2"/>
          <p:cNvSpPr>
            <a:spLocks noGrp="1"/>
          </p:cNvSpPr>
          <p:nvPr>
            <p:ph idx="1"/>
          </p:nvPr>
        </p:nvSpPr>
        <p:spPr/>
        <p:txBody>
          <a:bodyPr/>
          <a:lstStyle/>
          <a:p>
            <a:r>
              <a:rPr lang="en-US" dirty="0"/>
              <a:t>Probability</a:t>
            </a:r>
          </a:p>
          <a:p>
            <a:r>
              <a:rPr lang="en-US" dirty="0"/>
              <a:t>Non probability sampling</a:t>
            </a:r>
          </a:p>
          <a:p>
            <a:pPr>
              <a:buFontTx/>
              <a:buChar char="-"/>
            </a:pPr>
            <a:endParaRPr lang="en-US" dirty="0"/>
          </a:p>
          <a:p>
            <a:pPr>
              <a:buFontTx/>
              <a:buChar char="-"/>
            </a:pPr>
            <a:endParaRPr lang="en-US" dirty="0"/>
          </a:p>
          <a:p>
            <a:pPr marL="0" indent="0">
              <a:buNone/>
            </a:pPr>
            <a:r>
              <a:rPr lang="en-US" dirty="0"/>
              <a:t>Sample space: is the set of all possible values for a random variable e.g. sample space for a single coin toss = {heads, tails}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900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 sampling method</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Simple random sampling method:</a:t>
            </a:r>
            <a:r>
              <a:rPr lang="en-US" dirty="0"/>
              <a:t> every member of a population is selected randomly and has an equal chance of being selected or chosen e.g. by random number generator</a:t>
            </a:r>
          </a:p>
          <a:p>
            <a:pPr marL="0" indent="0">
              <a:buNone/>
            </a:pPr>
            <a:endParaRPr lang="en-US" dirty="0"/>
          </a:p>
          <a:p>
            <a:pPr marL="0" indent="0">
              <a:buNone/>
            </a:pPr>
            <a:r>
              <a:rPr lang="en-US" b="1" dirty="0"/>
              <a:t>Stratified random sampling:</a:t>
            </a:r>
            <a:r>
              <a:rPr lang="en-US" dirty="0"/>
              <a:t> divide population into groups and randomly select some members from each group to be in the sample e.g. grouping high school student by age.</a:t>
            </a:r>
          </a:p>
          <a:p>
            <a:pPr marL="0" indent="0">
              <a:buNone/>
            </a:pPr>
            <a:endParaRPr lang="en-US" dirty="0"/>
          </a:p>
          <a:p>
            <a:pPr marL="0" indent="0">
              <a:buNone/>
            </a:pPr>
            <a:r>
              <a:rPr lang="en-US" b="1" dirty="0"/>
              <a:t>Cluster random sampling:</a:t>
            </a:r>
            <a:r>
              <a:rPr lang="en-US" dirty="0"/>
              <a:t> divide population into clusters and randomly select a certain clusters and include each member from the chosen to the sample e.g. companies with different branch, selecting just a single branch for as a sample for study</a:t>
            </a:r>
          </a:p>
          <a:p>
            <a:pPr marL="0" indent="0">
              <a:buNone/>
            </a:pPr>
            <a:endParaRPr lang="en-US" dirty="0"/>
          </a:p>
          <a:p>
            <a:pPr marL="0" indent="0">
              <a:buNone/>
            </a:pPr>
            <a:r>
              <a:rPr lang="en-US" b="1" dirty="0"/>
              <a:t>Systemic random sampling:</a:t>
            </a:r>
            <a:r>
              <a:rPr lang="en-US" dirty="0"/>
              <a:t> put every member of a population, into an ordered sequence, then you choose a random starting point in the sequence and select members for your sample at regular intervals.</a:t>
            </a:r>
          </a:p>
        </p:txBody>
      </p:sp>
    </p:spTree>
    <p:extLst>
      <p:ext uri="{BB962C8B-B14F-4D97-AF65-F5344CB8AC3E}">
        <p14:creationId xmlns:p14="http://schemas.microsoft.com/office/powerpoint/2010/main" val="162179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Non probability Sampling </a:t>
            </a:r>
            <a:r>
              <a:rPr lang="en-US" sz="1400" b="1" dirty="0"/>
              <a:t>(does not involve using random selection)</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Convenience Sampling:</a:t>
            </a:r>
            <a:r>
              <a:rPr lang="en-US" dirty="0"/>
              <a:t> choose members of a population that are easy to contact or reach e.g. opinion poll in high school, sample taken at convenience if home or workplace</a:t>
            </a:r>
          </a:p>
          <a:p>
            <a:pPr marL="0" indent="0">
              <a:buNone/>
            </a:pPr>
            <a:r>
              <a:rPr lang="en-US" dirty="0"/>
              <a:t>Disadvantage: under coverage bias</a:t>
            </a:r>
          </a:p>
          <a:p>
            <a:pPr marL="0" indent="0">
              <a:buNone/>
            </a:pPr>
            <a:endParaRPr lang="en-US" dirty="0"/>
          </a:p>
          <a:p>
            <a:pPr marL="0" indent="0">
              <a:buNone/>
            </a:pPr>
            <a:r>
              <a:rPr lang="en-US" b="1" dirty="0"/>
              <a:t>Voluntary response sampling:</a:t>
            </a:r>
            <a:r>
              <a:rPr lang="en-US" dirty="0"/>
              <a:t> members of a population who volunteer, to participate in a study </a:t>
            </a:r>
            <a:r>
              <a:rPr lang="en-US" dirty="0" err="1"/>
              <a:t>e,g</a:t>
            </a:r>
            <a:r>
              <a:rPr lang="en-US" dirty="0"/>
              <a:t> voluntary sample about food in restaurant (response)</a:t>
            </a:r>
          </a:p>
          <a:p>
            <a:pPr marL="0" indent="0">
              <a:buNone/>
            </a:pPr>
            <a:r>
              <a:rPr lang="en-US" dirty="0"/>
              <a:t>Disadvantage: non response bias</a:t>
            </a:r>
          </a:p>
          <a:p>
            <a:pPr marL="0" indent="0">
              <a:buNone/>
            </a:pPr>
            <a:endParaRPr lang="en-US" dirty="0"/>
          </a:p>
          <a:p>
            <a:pPr marL="0" indent="0">
              <a:buNone/>
            </a:pPr>
            <a:r>
              <a:rPr lang="en-US" b="1" dirty="0"/>
              <a:t>Snowball sampling:</a:t>
            </a:r>
            <a:r>
              <a:rPr lang="en-US" dirty="0"/>
              <a:t> researchers recruit initial participants to be in a study and then ask them to recruit other participants for the purpose of the study</a:t>
            </a:r>
          </a:p>
          <a:p>
            <a:pPr marL="0" indent="0">
              <a:buNone/>
            </a:pPr>
            <a:r>
              <a:rPr lang="en-US" dirty="0"/>
              <a:t>Disadvantage: unrepresentative of study population</a:t>
            </a:r>
          </a:p>
          <a:p>
            <a:pPr marL="0" indent="0">
              <a:buNone/>
            </a:pPr>
            <a:endParaRPr lang="en-US" dirty="0"/>
          </a:p>
          <a:p>
            <a:pPr marL="0" indent="0">
              <a:buNone/>
            </a:pPr>
            <a:r>
              <a:rPr lang="en-US" b="1" dirty="0"/>
              <a:t>Purposive sampling:</a:t>
            </a:r>
            <a:r>
              <a:rPr lang="en-US" dirty="0"/>
              <a:t> researchers select participants based on the purpose of their study</a:t>
            </a:r>
          </a:p>
          <a:p>
            <a:pPr marL="0" indent="0">
              <a:buNone/>
            </a:pPr>
            <a:r>
              <a:rPr lang="en-US" dirty="0"/>
              <a:t>Disadvantage: bias sample</a:t>
            </a:r>
          </a:p>
        </p:txBody>
      </p:sp>
    </p:spTree>
    <p:extLst>
      <p:ext uri="{BB962C8B-B14F-4D97-AF65-F5344CB8AC3E}">
        <p14:creationId xmlns:p14="http://schemas.microsoft.com/office/powerpoint/2010/main" val="34034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Vital Role of Statistics III</a:t>
            </a:r>
          </a:p>
        </p:txBody>
      </p:sp>
      <p:sp>
        <p:nvSpPr>
          <p:cNvPr id="3" name="Subtitle 2"/>
          <p:cNvSpPr>
            <a:spLocks noGrp="1"/>
          </p:cNvSpPr>
          <p:nvPr>
            <p:ph type="subTitle" idx="1"/>
          </p:nvPr>
        </p:nvSpPr>
        <p:spPr/>
        <p:txBody>
          <a:bodyPr>
            <a:normAutofit/>
          </a:bodyPr>
          <a:lstStyle/>
          <a:p>
            <a:r>
              <a:rPr lang="en-US" i="1" dirty="0"/>
              <a:t>Welcome back to the Data Analyst Track! Today, we explore inferential statistics</a:t>
            </a:r>
            <a:endParaRPr lang="en-US" dirty="0"/>
          </a:p>
        </p:txBody>
      </p:sp>
    </p:spTree>
    <p:extLst>
      <p:ext uri="{BB962C8B-B14F-4D97-AF65-F5344CB8AC3E}">
        <p14:creationId xmlns:p14="http://schemas.microsoft.com/office/powerpoint/2010/main" val="405520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Inferential Statistics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Inferential Statistics is a study where we make assumptions about the population (N) data with the help of sample (n) data and arrive at certain conclusions. In order to validate these assumptions / conclusions, we use HYPOTHESIS TESTING.</a:t>
            </a:r>
          </a:p>
        </p:txBody>
      </p:sp>
    </p:spTree>
    <p:extLst>
      <p:ext uri="{BB962C8B-B14F-4D97-AF65-F5344CB8AC3E}">
        <p14:creationId xmlns:p14="http://schemas.microsoft.com/office/powerpoint/2010/main" val="397906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Hypothesis Testing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Steps to be performed to carry out hypothesis testing: </a:t>
            </a:r>
          </a:p>
          <a:p>
            <a:pPr marL="971550" lvl="1" indent="-514350">
              <a:buFont typeface="+mj-lt"/>
              <a:buAutoNum type="arabicPeriod"/>
            </a:pPr>
            <a:r>
              <a:rPr lang="en-US" dirty="0"/>
              <a:t>Null hypothesis – Ex: A coin is fair </a:t>
            </a:r>
          </a:p>
          <a:p>
            <a:pPr marL="971550" lvl="1" indent="-514350">
              <a:buFont typeface="+mj-lt"/>
              <a:buAutoNum type="arabicPeriod"/>
            </a:pPr>
            <a:r>
              <a:rPr lang="en-US" dirty="0"/>
              <a:t>Alternative hypothesis – Ex: A coin is unfair </a:t>
            </a:r>
          </a:p>
          <a:p>
            <a:pPr marL="971550" lvl="1" indent="-514350">
              <a:buFont typeface="+mj-lt"/>
              <a:buAutoNum type="arabicPeriod"/>
            </a:pPr>
            <a:r>
              <a:rPr lang="en-US" dirty="0"/>
              <a:t>Perform experimentation –</a:t>
            </a:r>
          </a:p>
          <a:p>
            <a:pPr marL="1428750" lvl="2" indent="-514350">
              <a:buFont typeface="+mj-lt"/>
              <a:buAutoNum type="alphaLcParenR"/>
            </a:pPr>
            <a:r>
              <a:rPr lang="en-US" dirty="0"/>
              <a:t>Example: Toss the coin 100 times. record each result</a:t>
            </a:r>
          </a:p>
          <a:p>
            <a:pPr marL="1428750" lvl="2" indent="-514350">
              <a:buFont typeface="+mj-lt"/>
              <a:buAutoNum type="alphaLcParenR"/>
            </a:pPr>
            <a:r>
              <a:rPr lang="en-US" dirty="0"/>
              <a:t>Let’s say in one case, we got 50 times head and 50 times tail. </a:t>
            </a:r>
          </a:p>
          <a:p>
            <a:pPr marL="1428750" lvl="2" indent="-514350">
              <a:buFont typeface="+mj-lt"/>
              <a:buAutoNum type="alphaLcParenR"/>
            </a:pPr>
            <a:r>
              <a:rPr lang="en-US" dirty="0"/>
              <a:t>We can conclude that this is a fair coin. </a:t>
            </a:r>
          </a:p>
          <a:p>
            <a:pPr marL="1428750" lvl="2" indent="-514350">
              <a:buFont typeface="+mj-lt"/>
              <a:buAutoNum type="alphaLcParenR"/>
            </a:pPr>
            <a:endParaRPr lang="en-US" dirty="0"/>
          </a:p>
          <a:p>
            <a:pPr marL="1371600" lvl="2" indent="-457200">
              <a:buFont typeface="+mj-lt"/>
              <a:buAutoNum type="alphaLcPeriod"/>
            </a:pPr>
            <a:r>
              <a:rPr lang="en-US" dirty="0"/>
              <a:t>Consider another scenario where we got 60 times head and 40 times tail. </a:t>
            </a:r>
          </a:p>
          <a:p>
            <a:pPr marL="1371600" lvl="2" indent="-457200">
              <a:buFont typeface="+mj-lt"/>
              <a:buAutoNum type="alphaLcPeriod"/>
            </a:pPr>
            <a:r>
              <a:rPr lang="en-US" dirty="0"/>
              <a:t>We can still agree that the coin is fair. </a:t>
            </a:r>
          </a:p>
          <a:p>
            <a:pPr marL="1371600" lvl="2" indent="-457200">
              <a:buFont typeface="+mj-lt"/>
              <a:buAutoNum type="alphaLcPeriod"/>
            </a:pPr>
            <a:r>
              <a:rPr lang="en-US" dirty="0"/>
              <a:t>But what if we got 75 times head and 25 times tail??? </a:t>
            </a:r>
          </a:p>
          <a:p>
            <a:pPr marL="1371600" lvl="2" indent="-457200">
              <a:buFont typeface="+mj-lt"/>
              <a:buAutoNum type="alphaLcPeriod"/>
            </a:pPr>
            <a:r>
              <a:rPr lang="en-US" dirty="0"/>
              <a:t>We might tend to disagree with the null hypothesis which states the coin is fair.</a:t>
            </a:r>
          </a:p>
          <a:p>
            <a:pPr marL="914400" lvl="2" indent="0">
              <a:buNone/>
            </a:pPr>
            <a:r>
              <a:rPr lang="en-US" dirty="0"/>
              <a:t>In every situation, the range of acceptable outcomes will change and this range is called </a:t>
            </a:r>
            <a:r>
              <a:rPr lang="en-US" b="1" dirty="0"/>
              <a:t>CONFIDENCE INTERVAL.</a:t>
            </a:r>
            <a:r>
              <a:rPr lang="en-US" dirty="0"/>
              <a:t> </a:t>
            </a:r>
          </a:p>
          <a:p>
            <a:pPr marL="971550" lvl="1" indent="-514350">
              <a:buFont typeface="+mj-lt"/>
              <a:buAutoNum type="arabicPeriod"/>
            </a:pPr>
            <a:r>
              <a:rPr lang="en-US" dirty="0"/>
              <a:t>Conclusion – If the outcome is within the confidence interval, then </a:t>
            </a:r>
            <a:r>
              <a:rPr lang="en-US" b="1" dirty="0"/>
              <a:t>we fail to reject the null hypothesis</a:t>
            </a:r>
            <a:r>
              <a:rPr lang="en-US" dirty="0"/>
              <a:t>. Else we can say </a:t>
            </a:r>
            <a:r>
              <a:rPr lang="en-US" b="1" dirty="0"/>
              <a:t>null hypothesis is rejected.</a:t>
            </a:r>
          </a:p>
        </p:txBody>
      </p:sp>
    </p:spTree>
    <p:extLst>
      <p:ext uri="{BB962C8B-B14F-4D97-AF65-F5344CB8AC3E}">
        <p14:creationId xmlns:p14="http://schemas.microsoft.com/office/powerpoint/2010/main" val="232387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Point Estimate ()</a:t>
            </a:r>
          </a:p>
        </p:txBody>
      </p:sp>
      <p:sp>
        <p:nvSpPr>
          <p:cNvPr id="3" name="Content Placeholder 2"/>
          <p:cNvSpPr>
            <a:spLocks noGrp="1"/>
          </p:cNvSpPr>
          <p:nvPr>
            <p:ph idx="1"/>
          </p:nvPr>
        </p:nvSpPr>
        <p:spPr/>
        <p:txBody>
          <a:bodyPr/>
          <a:lstStyle/>
          <a:p>
            <a:pPr marL="0" indent="0">
              <a:buNone/>
            </a:pPr>
            <a:r>
              <a:rPr lang="en-US" dirty="0"/>
              <a:t>The value of any statistics (sample mean x ) that estimates the value of a parameter (population mean µ) is called point estimate.</a:t>
            </a:r>
          </a:p>
        </p:txBody>
      </p:sp>
    </p:spTree>
    <p:extLst>
      <p:ext uri="{BB962C8B-B14F-4D97-AF65-F5344CB8AC3E}">
        <p14:creationId xmlns:p14="http://schemas.microsoft.com/office/powerpoint/2010/main" val="352575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Finding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𝐶𝑜𝑛𝑓𝑖𝑑𝑒𝑛𝑐𝑒</m:t>
                      </m:r>
                      <m:r>
                        <a:rPr lang="en-US" b="0" i="1" smtClean="0">
                          <a:latin typeface="Cambria Math" panose="02040503050406030204" pitchFamily="18" charset="0"/>
                        </a:rPr>
                        <m:t> </m:t>
                      </m:r>
                      <m:r>
                        <a:rPr lang="en-US" b="0" i="1" smtClean="0">
                          <a:latin typeface="Cambria Math" panose="02040503050406030204" pitchFamily="18" charset="0"/>
                        </a:rPr>
                        <m:t>𝐼𝑛𝑡𝑒𝑟𝑣𝑎𝑙</m:t>
                      </m:r>
                      <m:r>
                        <a:rPr lang="en-US" i="1" smtClean="0">
                          <a:latin typeface="Cambria Math" panose="02040503050406030204" pitchFamily="18" charset="0"/>
                        </a:rPr>
                        <m:t>=</m:t>
                      </m:r>
                      <m:r>
                        <a:rPr lang="en-US" b="0" i="1" smtClean="0">
                          <a:latin typeface="Cambria Math" panose="02040503050406030204" pitchFamily="18" charset="0"/>
                        </a:rPr>
                        <m:t>𝑃𝑜𝑖𝑛𝑡</m:t>
                      </m:r>
                      <m:r>
                        <a:rPr lang="en-US" b="0" i="1" smtClean="0">
                          <a:latin typeface="Cambria Math" panose="02040503050406030204" pitchFamily="18" charset="0"/>
                        </a:rPr>
                        <m:t> </m:t>
                      </m:r>
                      <m:r>
                        <a:rPr lang="en-US" b="0" i="1" smtClean="0">
                          <a:latin typeface="Cambria Math" panose="02040503050406030204" pitchFamily="18" charset="0"/>
                        </a:rPr>
                        <m:t>𝐸𝑠𝑡𝑖𝑚𝑎𝑡𝑒</m:t>
                      </m:r>
                      <m:r>
                        <a:rPr lang="en-US" b="0" i="1" smtClean="0">
                          <a:latin typeface="Cambria Math" panose="02040503050406030204" pitchFamily="18" charset="0"/>
                        </a:rPr>
                        <m:t>(</m:t>
                      </m:r>
                      <m:r>
                        <a:rPr lang="en-US" b="0" i="1" smtClean="0">
                          <a:latin typeface="Cambria Math" panose="02040503050406030204" pitchFamily="18" charset="0"/>
                        </a:rPr>
                        <m:t>𝑆𝑡𝑎𝑡𝑖𝑠𝑡𝑖𝑐</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𝑀𝑎𝑟𝑔𝑖𝑛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𝐸𝑟𝑟𝑜𝑟</m:t>
                      </m:r>
                    </m:oMath>
                  </m:oMathPara>
                </a14:m>
                <a:endParaRPr lang="en-US" dirty="0"/>
              </a:p>
              <a:p>
                <a:pPr marL="0" indent="0">
                  <a:buNone/>
                </a:pPr>
                <a:r>
                  <a:rPr lang="en-US" dirty="0"/>
                  <a:t>𝑀𝑎𝑟𝑔𝑖𝑛 𝑜𝑓 𝐸𝑟𝑟𝑜𝑟 = ℤ−𝑆𝑐𝑜𝑟𝑒 ± </a:t>
                </a:r>
                <a14:m>
                  <m:oMath xmlns:m="http://schemas.openxmlformats.org/officeDocument/2006/math">
                    <m:r>
                      <a:rPr lang="en-US" i="1">
                        <a:latin typeface="Cambria Math" panose="02040503050406030204" pitchFamily="18" charset="0"/>
                        <a:ea typeface="Cambria Math" panose="02040503050406030204" pitchFamily="18" charset="0"/>
                      </a:rPr>
                      <m:t>𝑆𝑡𝑎𝑛𝑑𝑎𝑟𝑑</m:t>
                    </m:r>
                  </m:oMath>
                </a14:m>
                <a:r>
                  <a:rPr lang="en-US" dirty="0"/>
                  <a:t> 𝐸𝑟𝑟𝑜𝑟</a:t>
                </a:r>
              </a:p>
              <a:p>
                <a:pPr marL="0" indent="0">
                  <a:buNone/>
                </a:pPr>
                <a:r>
                  <a:rPr lang="en-US" dirty="0"/>
                  <a:t>ℤ−𝑆𝑐𝑜𝑟𝑒</a:t>
                </a:r>
                <a:r>
                  <a:rPr lang="en-US" dirty="0">
                    <a:latin typeface="Times New Roman" panose="02020603050405020304" pitchFamily="18" charset="0"/>
                    <a:cs typeface="Times New Roman" panose="02020603050405020304" pitchFamily="18" charset="0"/>
                  </a:rPr>
                  <a:t> used in the above case depends on the confidence level selected:</a:t>
                </a:r>
              </a:p>
              <a:p>
                <a:pPr lvl="2"/>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9</m:t>
                    </m:r>
                    <m:r>
                      <a:rPr lang="en-US" i="1">
                        <a:latin typeface="Cambria Math" panose="02040503050406030204" pitchFamily="18" charset="0"/>
                      </a:rPr>
                      <m:t>%=1.96</m:t>
                    </m:r>
                  </m:oMath>
                </a14:m>
                <a:endParaRPr lang="en-US" dirty="0"/>
              </a:p>
              <a:p>
                <a:pPr lvl="2"/>
                <a14:m>
                  <m:oMath xmlns:m="http://schemas.openxmlformats.org/officeDocument/2006/math">
                    <m:r>
                      <a:rPr lang="en-US" i="1">
                        <a:latin typeface="Cambria Math" panose="02040503050406030204" pitchFamily="18" charset="0"/>
                      </a:rPr>
                      <m:t>95%=1.96</m:t>
                    </m:r>
                  </m:oMath>
                </a14:m>
                <a:endParaRPr lang="en-US" dirty="0"/>
              </a:p>
              <a:p>
                <a:pPr lvl="2"/>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0</m:t>
                    </m:r>
                    <m:r>
                      <a:rPr lang="en-US" i="1">
                        <a:latin typeface="Cambria Math" panose="02040503050406030204" pitchFamily="18" charset="0"/>
                      </a:rPr>
                      <m:t>%=1.9</m:t>
                    </m:r>
                    <m:r>
                      <a:rPr lang="en-US" i="1" smtClean="0">
                        <a:latin typeface="Cambria Math" panose="02040503050406030204" pitchFamily="18" charset="0"/>
                      </a:rPr>
                      <m:t>6</m:t>
                    </m:r>
                  </m:oMath>
                </a14:m>
                <a:endParaRPr lang="en-US" dirty="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𝑆𝑡𝑎𝑛𝑑𝑎𝑟𝑑</m:t>
                    </m:r>
                  </m:oMath>
                </a14:m>
                <a:r>
                  <a:rPr lang="en-US" dirty="0"/>
                  <a:t> 𝐸𝑟𝑟𝑜𝑟 </a:t>
                </a:r>
                <a:r>
                  <a:rPr lang="en-US" dirty="0">
                    <a:latin typeface="Times New Roman" panose="02020603050405020304" pitchFamily="18" charset="0"/>
                    <a:cs typeface="Times New Roman" panose="02020603050405020304" pitchFamily="18" charset="0"/>
                  </a:rPr>
                  <a:t>can be obtain for sample mean and sample proportion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𝑆𝑡𝑎𝑛𝑑𝑎𝑟𝑑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𝐸𝑟𝑟𝑜𝑟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𝑀𝑒𝑎𝑛</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den>
                      </m:f>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𝑤h𝑒𝑟𝑒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𝑠𝑎𝑚𝑝𝑙𝑒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𝑠𝑡𝑎𝑛𝑑𝑎𝑟𝑑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𝐷𝑒𝑣𝑖𝑎𝑡𝑖𝑜𝑛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𝑆𝑎𝑚𝑝𝑙𝑒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𝑠𝑖𝑧𝑒</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𝑡𝑎𝑛𝑑𝑎𝑟𝑑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𝐸𝑟𝑟𝑜𝑟</m:t>
                      </m:r>
                      <m:r>
                        <a:rPr lang="en-US"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𝑃𝑟𝑜𝑝𝑜𝑟𝑡𝑖𝑜𝑛</m:t>
                      </m:r>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i="1">
                              <a:latin typeface="Cambria Math" panose="02040503050406030204" pitchFamily="18" charset="0"/>
                              <a:ea typeface="Cambria Math" panose="02040503050406030204" pitchFamily="18" charset="0"/>
                              <a:cs typeface="Times New Roman" panose="02020603050405020304" pitchFamily="18" charset="0"/>
                            </a:rPr>
                            <m:t>𝑛</m:t>
                          </m:r>
                        </m:den>
                      </m:f>
                    </m:oMath>
                  </m:oMathPara>
                </a14:m>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𝑤h𝑒𝑟𝑒</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𝑝𝑜𝑝𝑢𝑙𝑎𝑡𝑖𝑜𝑛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𝑝𝑟𝑜𝑝𝑜𝑟𝑡𝑖𝑜𝑛</m:t>
                      </m:r>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𝑛</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𝑆𝑎𝑚𝑝𝑙𝑒</m:t>
                      </m:r>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𝑠𝑖𝑧𝑒</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r>
                  <a:rPr lang="en-US" sz="1900" b="1" dirty="0">
                    <a:latin typeface="Times New Roman" panose="02020603050405020304" pitchFamily="18" charset="0"/>
                    <a:cs typeface="Times New Roman" panose="02020603050405020304" pitchFamily="18" charset="0"/>
                  </a:rPr>
                  <a:t>C.I = [Lower Confidence Interval = point Estimate – Margin of Error],[Higher Confidence Interval = point Estimate + Margin of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b="-840"/>
                </a:stretch>
              </a:blipFill>
            </p:spPr>
            <p:txBody>
              <a:bodyPr/>
              <a:lstStyle/>
              <a:p>
                <a:r>
                  <a:rPr lang="en-US">
                    <a:noFill/>
                  </a:rPr>
                  <a:t> </a:t>
                </a:r>
              </a:p>
            </p:txBody>
          </p:sp>
        </mc:Fallback>
      </mc:AlternateContent>
    </p:spTree>
    <p:extLst>
      <p:ext uri="{BB962C8B-B14F-4D97-AF65-F5344CB8AC3E}">
        <p14:creationId xmlns:p14="http://schemas.microsoft.com/office/powerpoint/2010/main" val="1583411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a:xfrm>
            <a:off x="838200" y="1553592"/>
            <a:ext cx="10515600" cy="4623371"/>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On the quant test of CAT exam, a sample of 25 students has a mean of 520 with a population standard deviation of 100. Construct a 95% CI about the mean. </a:t>
            </a:r>
          </a:p>
          <a:p>
            <a:pPr marL="0" indent="0" algn="ctr">
              <a:buNone/>
            </a:pPr>
            <a:r>
              <a:rPr lang="en-US" b="1" u="sng" dirty="0">
                <a:latin typeface="Times New Roman" panose="02020603050405020304" pitchFamily="18" charset="0"/>
                <a:cs typeface="Times New Roman" panose="02020603050405020304" pitchFamily="18" charset="0"/>
              </a:rPr>
              <a:t>Solution</a:t>
            </a:r>
          </a:p>
          <a:p>
            <a:pPr marL="0" indent="0" algn="ctr">
              <a:buNone/>
            </a:pPr>
            <a:r>
              <a:rPr lang="en-US" dirty="0">
                <a:latin typeface="Times New Roman" panose="02020603050405020304" pitchFamily="18" charset="0"/>
                <a:cs typeface="Times New Roman" panose="02020603050405020304" pitchFamily="18" charset="0"/>
              </a:rPr>
              <a:t>n= 5		sample mean (x) = 5		σ = 1		CI = 95% </a:t>
            </a:r>
          </a:p>
          <a:p>
            <a:pPr marL="0" indent="0">
              <a:buNone/>
            </a:pPr>
            <a:r>
              <a:rPr lang="en-US" dirty="0">
                <a:latin typeface="Times New Roman" panose="02020603050405020304" pitchFamily="18" charset="0"/>
                <a:cs typeface="Times New Roman" panose="02020603050405020304" pitchFamily="18" charset="0"/>
              </a:rPr>
              <a:t>Significance Value (SV) = 1 – Confidence level = 1 - 0.95 = 0.05 </a:t>
            </a:r>
          </a:p>
          <a:p>
            <a:pPr marL="0" indent="0">
              <a:buNone/>
            </a:pPr>
            <a:r>
              <a:rPr lang="en-US" dirty="0">
                <a:latin typeface="Times New Roman" panose="02020603050405020304" pitchFamily="18" charset="0"/>
                <a:cs typeface="Times New Roman" panose="02020603050405020304" pitchFamily="18" charset="0"/>
              </a:rPr>
              <a:t>Lower CI = Point estimate – Margin of error </a:t>
            </a:r>
          </a:p>
          <a:p>
            <a:pPr marL="0" indent="0">
              <a:buNone/>
            </a:pPr>
            <a:r>
              <a:rPr lang="en-US" dirty="0">
                <a:latin typeface="Times New Roman" panose="02020603050405020304" pitchFamily="18" charset="0"/>
                <a:cs typeface="Times New Roman" panose="02020603050405020304" pitchFamily="18" charset="0"/>
              </a:rPr>
              <a:t>Higher CI = Point estimate + Margin of error </a:t>
            </a:r>
          </a:p>
          <a:p>
            <a:pPr marL="0" indent="0">
              <a:buNone/>
            </a:pPr>
            <a:r>
              <a:rPr lang="en-US" dirty="0">
                <a:latin typeface="Times New Roman" panose="02020603050405020304" pitchFamily="18" charset="0"/>
                <a:cs typeface="Times New Roman" panose="02020603050405020304" pitchFamily="18" charset="0"/>
              </a:rPr>
              <a:t>Lower CI = 520 – 1.96*(20) = 520 – 39.2 = 480.8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Similarly;</a:t>
            </a:r>
          </a:p>
          <a:p>
            <a:pPr marL="0" indent="0">
              <a:buNone/>
            </a:pPr>
            <a:r>
              <a:rPr lang="en-US" dirty="0">
                <a:latin typeface="Times New Roman" panose="02020603050405020304" pitchFamily="18" charset="0"/>
                <a:cs typeface="Times New Roman" panose="02020603050405020304" pitchFamily="18" charset="0"/>
              </a:rPr>
              <a:t>Higher Confidence Interval = 520 + 1.96*(20) = 520 + 39.2 = 559.2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Since the sample mean 520 is within the range of confidence interval ranging between [480.8, 559.2]. we fail to reject the null hypothesis.</a:t>
            </a:r>
          </a:p>
        </p:txBody>
      </p:sp>
    </p:spTree>
    <p:extLst>
      <p:ext uri="{BB962C8B-B14F-4D97-AF65-F5344CB8AC3E}">
        <p14:creationId xmlns:p14="http://schemas.microsoft.com/office/powerpoint/2010/main" val="71057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Vital Role of Statistics</a:t>
            </a:r>
          </a:p>
        </p:txBody>
      </p:sp>
      <p:sp>
        <p:nvSpPr>
          <p:cNvPr id="3" name="Content Placeholder 2"/>
          <p:cNvSpPr>
            <a:spLocks noGrp="1"/>
          </p:cNvSpPr>
          <p:nvPr>
            <p:ph idx="1"/>
          </p:nvPr>
        </p:nvSpPr>
        <p:spPr/>
        <p:txBody>
          <a:bodyPr/>
          <a:lstStyle/>
          <a:p>
            <a:pPr marL="0" indent="0">
              <a:buNone/>
            </a:pPr>
            <a:r>
              <a:rPr lang="en-US" dirty="0"/>
              <a:t>Statistics is the study of collecting, analyzing, and interpreting data. It provides data professionals with powerful tools and methods to transform data into useful knowledge.</a:t>
            </a:r>
          </a:p>
          <a:p>
            <a:pPr marL="0" indent="0">
              <a:buNone/>
            </a:pPr>
            <a:endParaRPr lang="en-US" dirty="0"/>
          </a:p>
          <a:p>
            <a:pPr marL="0" indent="0">
              <a:buNone/>
            </a:pPr>
            <a:endParaRPr lang="en-US" dirty="0"/>
          </a:p>
          <a:p>
            <a:pPr marL="0" indent="0">
              <a:buNone/>
            </a:pPr>
            <a:r>
              <a:rPr lang="en-US" dirty="0"/>
              <a:t>“In data analysis, statistics is the lens through which we make sense of information”</a:t>
            </a:r>
          </a:p>
        </p:txBody>
      </p:sp>
    </p:spTree>
    <p:extLst>
      <p:ext uri="{BB962C8B-B14F-4D97-AF65-F5344CB8AC3E}">
        <p14:creationId xmlns:p14="http://schemas.microsoft.com/office/powerpoint/2010/main" val="242079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Interval</a:t>
            </a:r>
          </a:p>
        </p:txBody>
      </p:sp>
      <p:sp>
        <p:nvSpPr>
          <p:cNvPr id="3" name="Content Placeholder 2"/>
          <p:cNvSpPr>
            <a:spLocks noGrp="1"/>
          </p:cNvSpPr>
          <p:nvPr>
            <p:ph idx="1"/>
          </p:nvPr>
        </p:nvSpPr>
        <p:spPr/>
        <p:txBody>
          <a:bodyPr>
            <a:normAutofit fontScale="92500"/>
          </a:bodyPr>
          <a:lstStyle/>
          <a:p>
            <a:pPr marL="0" indent="0">
              <a:buNone/>
            </a:pPr>
            <a:r>
              <a:rPr lang="en-US" dirty="0"/>
              <a:t>A range of value that describes the uncertainty surrounding an estimate</a:t>
            </a:r>
          </a:p>
          <a:p>
            <a:pPr marL="0" indent="0">
              <a:buNone/>
            </a:pPr>
            <a:endParaRPr lang="en-US" dirty="0"/>
          </a:p>
          <a:p>
            <a:pPr marL="0" indent="0">
              <a:buNone/>
            </a:pPr>
            <a:r>
              <a:rPr lang="en-US" dirty="0"/>
              <a:t>Point Estimate: uses a single value to estimate a population parameter</a:t>
            </a:r>
          </a:p>
          <a:p>
            <a:pPr marL="0" indent="0">
              <a:buNone/>
            </a:pPr>
            <a:r>
              <a:rPr lang="en-US" dirty="0"/>
              <a:t>Interval Estimate: uses a range of value to estimate a population parameter</a:t>
            </a:r>
          </a:p>
          <a:p>
            <a:pPr marL="0" indent="0">
              <a:buNone/>
            </a:pPr>
            <a:endParaRPr lang="en-US" dirty="0"/>
          </a:p>
          <a:p>
            <a:pPr marL="0" indent="0">
              <a:buNone/>
            </a:pPr>
            <a:r>
              <a:rPr lang="en-US" dirty="0"/>
              <a:t>Margin of Error: the maximum expected difference between a population parameter and a sample estimate</a:t>
            </a:r>
          </a:p>
          <a:p>
            <a:pPr marL="0" indent="0">
              <a:buNone/>
            </a:pPr>
            <a:endParaRPr lang="en-US" dirty="0"/>
          </a:p>
          <a:p>
            <a:pPr marL="0" indent="0">
              <a:buNone/>
            </a:pPr>
            <a:r>
              <a:rPr lang="en-US" i="1" dirty="0"/>
              <a:t>Margin of Error = Z-Score × Standard Error</a:t>
            </a:r>
          </a:p>
        </p:txBody>
      </p:sp>
    </p:spTree>
    <p:extLst>
      <p:ext uri="{BB962C8B-B14F-4D97-AF65-F5344CB8AC3E}">
        <p14:creationId xmlns:p14="http://schemas.microsoft.com/office/powerpoint/2010/main" val="215041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Level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Confidence Level: describe the likelihood that a particular sampling method will produce a confidence interval that includes the population parameter</a:t>
            </a:r>
          </a:p>
          <a:p>
            <a:pPr marL="0" indent="0">
              <a:buNone/>
            </a:pPr>
            <a:endParaRPr lang="en-US" dirty="0"/>
          </a:p>
          <a:p>
            <a:pPr marL="0" indent="0">
              <a:buNone/>
            </a:pPr>
            <a:r>
              <a:rPr lang="en-US" dirty="0"/>
              <a:t>Technically it means 95% of the population parameter will be contain in the interval</a:t>
            </a:r>
          </a:p>
          <a:p>
            <a:pPr marL="0" indent="0">
              <a:buNone/>
            </a:pPr>
            <a:endParaRPr lang="en-US" dirty="0"/>
          </a:p>
          <a:p>
            <a:pPr marL="0" indent="0">
              <a:buNone/>
            </a:pPr>
            <a:r>
              <a:rPr lang="en-US" dirty="0"/>
              <a:t>Sales Revenue Forecasting example:</a:t>
            </a:r>
          </a:p>
          <a:p>
            <a:pPr marL="0" indent="0">
              <a:buNone/>
            </a:pPr>
            <a:r>
              <a:rPr lang="en-US" dirty="0"/>
              <a:t>“I think we will do $1,000,000 in sales” : </a:t>
            </a:r>
            <a:r>
              <a:rPr lang="en-US" i="1" dirty="0"/>
              <a:t>Point Estimate</a:t>
            </a:r>
          </a:p>
          <a:p>
            <a:pPr marL="0" indent="0">
              <a:buNone/>
            </a:pPr>
            <a:r>
              <a:rPr lang="en-US" dirty="0"/>
              <a:t>“Based on a 95% confidence level, I estimate that our sales revenue will be between $950,000 and $1,500,000” : </a:t>
            </a:r>
            <a:r>
              <a:rPr lang="en-US" i="1" dirty="0"/>
              <a:t>Confidence Level and Interval Estimate</a:t>
            </a:r>
          </a:p>
        </p:txBody>
      </p:sp>
    </p:spTree>
    <p:extLst>
      <p:ext uri="{BB962C8B-B14F-4D97-AF65-F5344CB8AC3E}">
        <p14:creationId xmlns:p14="http://schemas.microsoft.com/office/powerpoint/2010/main" val="2336839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Interval (Interpretation)</a:t>
            </a:r>
          </a:p>
        </p:txBody>
      </p:sp>
      <p:sp>
        <p:nvSpPr>
          <p:cNvPr id="3" name="Content Placeholder 2"/>
          <p:cNvSpPr>
            <a:spLocks noGrp="1"/>
          </p:cNvSpPr>
          <p:nvPr>
            <p:ph idx="1"/>
          </p:nvPr>
        </p:nvSpPr>
        <p:spPr/>
        <p:txBody>
          <a:bodyPr/>
          <a:lstStyle/>
          <a:p>
            <a:pPr lvl="0"/>
            <a:r>
              <a:rPr lang="en-US" dirty="0"/>
              <a:t>95% of interval capture the population mean</a:t>
            </a:r>
          </a:p>
          <a:p>
            <a:pPr lvl="0"/>
            <a:r>
              <a:rPr lang="en-US" dirty="0"/>
              <a:t>5% of the interval do not capture the population mean</a:t>
            </a:r>
          </a:p>
          <a:p>
            <a:pPr lvl="0"/>
            <a:r>
              <a:rPr lang="en-US" dirty="0"/>
              <a:t>95% of the total will capture the population mean</a:t>
            </a:r>
          </a:p>
          <a:p>
            <a:r>
              <a:rPr lang="en-US" dirty="0"/>
              <a:t>95% of the random interval generated to capture the population parameter</a:t>
            </a:r>
          </a:p>
        </p:txBody>
      </p:sp>
    </p:spTree>
    <p:extLst>
      <p:ext uri="{BB962C8B-B14F-4D97-AF65-F5344CB8AC3E}">
        <p14:creationId xmlns:p14="http://schemas.microsoft.com/office/powerpoint/2010/main" val="9238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5" y="166343"/>
            <a:ext cx="10515600" cy="602284"/>
          </a:xfrm>
        </p:spPr>
        <p:txBody>
          <a:bodyPr>
            <a:normAutofit/>
          </a:bodyPr>
          <a:lstStyle/>
          <a:p>
            <a:pPr algn="ctr"/>
            <a:r>
              <a:rPr lang="en-US" sz="3600" b="1" dirty="0"/>
              <a:t>Steps for constructing confidence interval with example</a:t>
            </a:r>
          </a:p>
        </p:txBody>
      </p:sp>
      <p:sp>
        <p:nvSpPr>
          <p:cNvPr id="3" name="Content Placeholder 2"/>
          <p:cNvSpPr>
            <a:spLocks noGrp="1"/>
          </p:cNvSpPr>
          <p:nvPr>
            <p:ph idx="1"/>
          </p:nvPr>
        </p:nvSpPr>
        <p:spPr>
          <a:xfrm>
            <a:off x="172277" y="768627"/>
            <a:ext cx="11794435" cy="5738190"/>
          </a:xfrm>
        </p:spPr>
        <p:txBody>
          <a:bodyPr>
            <a:noAutofit/>
          </a:bodyPr>
          <a:lstStyle/>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Identify a sample statistic: e.g. 50 (mean), 55% (proportion)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Choose a confidence level: 95%</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Find margin of error = z score * standard error </a:t>
            </a:r>
          </a:p>
          <a:p>
            <a:pPr lvl="1"/>
            <a:r>
              <a:rPr lang="en-US" sz="2000" dirty="0">
                <a:latin typeface="Times New Roman" panose="02020603050405020304" pitchFamily="18" charset="0"/>
                <a:cs typeface="Times New Roman" panose="02020603050405020304" pitchFamily="18" charset="0"/>
              </a:rPr>
              <a:t>(note: confidence level has it z score). </a:t>
            </a:r>
          </a:p>
          <a:p>
            <a:pPr lvl="1"/>
            <a:r>
              <a:rPr lang="en-US" sz="2000" dirty="0">
                <a:latin typeface="Times New Roman" panose="02020603050405020304" pitchFamily="18" charset="0"/>
                <a:cs typeface="Times New Roman" panose="02020603050405020304" pitchFamily="18" charset="0"/>
              </a:rPr>
              <a:t>Recall to find margin of error: first find the standard error, then multiply by corresponding z score of the chosen confidence level</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Calculate interval = [(sample statistic – margin of error), (sample statistic + margin of error)]</a:t>
            </a:r>
          </a:p>
          <a:p>
            <a:pPr lvl="1"/>
            <a:r>
              <a:rPr lang="en-US" sz="2000" dirty="0">
                <a:latin typeface="Times New Roman" panose="02020603050405020304" pitchFamily="18" charset="0"/>
                <a:cs typeface="Times New Roman" panose="02020603050405020304" pitchFamily="18" charset="0"/>
              </a:rPr>
              <a:t>As the sample size gets larger the confidence interval gets narrower</a:t>
            </a:r>
          </a:p>
          <a:p>
            <a:pPr lvl="1"/>
            <a:r>
              <a:rPr lang="en-US" sz="2000" dirty="0">
                <a:latin typeface="Times New Roman" panose="02020603050405020304" pitchFamily="18" charset="0"/>
                <a:cs typeface="Times New Roman" panose="02020603050405020304" pitchFamily="18" charset="0"/>
              </a:rPr>
              <a:t>Example:</a:t>
            </a:r>
          </a:p>
          <a:p>
            <a:pPr lvl="2"/>
            <a:r>
              <a:rPr lang="en-US" dirty="0">
                <a:latin typeface="Times New Roman" panose="02020603050405020304" pitchFamily="18" charset="0"/>
                <a:cs typeface="Times New Roman" panose="02020603050405020304" pitchFamily="18" charset="0"/>
              </a:rPr>
              <a:t>when sample size is 100 confidence interval [45.2, 64.8]= 19.6</a:t>
            </a:r>
          </a:p>
          <a:p>
            <a:pPr lvl="2"/>
            <a:r>
              <a:rPr lang="en-US" dirty="0">
                <a:latin typeface="Times New Roman" panose="02020603050405020304" pitchFamily="18" charset="0"/>
                <a:cs typeface="Times New Roman" panose="02020603050405020304" pitchFamily="18" charset="0"/>
              </a:rPr>
              <a:t>When it is 1,000 [50.9, 57.1] = 6.2</a:t>
            </a:r>
          </a:p>
          <a:p>
            <a:pPr marL="914400" lvl="2" indent="0">
              <a:buNone/>
            </a:pPr>
            <a:r>
              <a:rPr lang="en-US" dirty="0">
                <a:latin typeface="Times New Roman" panose="02020603050405020304" pitchFamily="18" charset="0"/>
                <a:cs typeface="Times New Roman" panose="02020603050405020304" pitchFamily="18" charset="0"/>
              </a:rPr>
              <a:t>From the above example as it has shown that the sample size gets larger the confidence interval gets narrower</a:t>
            </a:r>
          </a:p>
          <a:p>
            <a:pPr marL="0" indent="0">
              <a:buNone/>
            </a:pPr>
            <a:r>
              <a:rPr lang="en-US" sz="2000" dirty="0">
                <a:latin typeface="Times New Roman" panose="02020603050405020304" pitchFamily="18" charset="0"/>
                <a:cs typeface="Times New Roman" panose="02020603050405020304" pitchFamily="18" charset="0"/>
              </a:rPr>
              <a:t>	As sample size increases the margin of error decreases.</a:t>
            </a:r>
          </a:p>
          <a:p>
            <a:pPr marL="0" indent="0">
              <a:buNone/>
            </a:pPr>
            <a:r>
              <a:rPr lang="en-US" sz="2000" dirty="0">
                <a:latin typeface="Times New Roman" panose="02020603050405020304" pitchFamily="18" charset="0"/>
                <a:cs typeface="Times New Roman" panose="02020603050405020304" pitchFamily="18" charset="0"/>
              </a:rPr>
              <a:t>Sampling entire population  results to zero margin of error</a:t>
            </a:r>
          </a:p>
          <a:p>
            <a:pPr marL="0" indent="0">
              <a:buNone/>
            </a:pPr>
            <a:r>
              <a:rPr lang="en-US" sz="2000" dirty="0">
                <a:latin typeface="Times New Roman" panose="02020603050405020304" pitchFamily="18" charset="0"/>
                <a:cs typeface="Times New Roman" panose="02020603050405020304" pitchFamily="18" charset="0"/>
              </a:rPr>
              <a:t>As the confidence level gets higher (e.g. from 95% to 99%) the confidence interval gets wider.</a:t>
            </a:r>
          </a:p>
        </p:txBody>
      </p:sp>
    </p:spTree>
    <p:extLst>
      <p:ext uri="{BB962C8B-B14F-4D97-AF65-F5344CB8AC3E}">
        <p14:creationId xmlns:p14="http://schemas.microsoft.com/office/powerpoint/2010/main" val="231714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Hypothesis Testing</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Hypothesis Testing</a:t>
            </a:r>
          </a:p>
          <a:p>
            <a:pPr marL="0" indent="0">
              <a:buNone/>
            </a:pPr>
            <a:r>
              <a:rPr lang="en-US" dirty="0">
                <a:latin typeface="Times New Roman" panose="02020603050405020304" pitchFamily="18" charset="0"/>
                <a:cs typeface="Times New Roman" panose="02020603050405020304" pitchFamily="18" charset="0"/>
              </a:rPr>
              <a:t>A statistical procedure that uses sample data to evaluate an assumption about a population parameter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Statistical significance</a:t>
            </a:r>
          </a:p>
          <a:p>
            <a:pPr marL="0" indent="0">
              <a:buNone/>
            </a:pPr>
            <a:r>
              <a:rPr lang="en-US" dirty="0">
                <a:latin typeface="Times New Roman" panose="02020603050405020304" pitchFamily="18" charset="0"/>
                <a:cs typeface="Times New Roman" panose="02020603050405020304" pitchFamily="18" charset="0"/>
              </a:rPr>
              <a:t>The claim that the results of a test or experiment are not explainable by chance alone.</a:t>
            </a:r>
          </a:p>
        </p:txBody>
      </p:sp>
    </p:spTree>
    <p:extLst>
      <p:ext uri="{BB962C8B-B14F-4D97-AF65-F5344CB8AC3E}">
        <p14:creationId xmlns:p14="http://schemas.microsoft.com/office/powerpoint/2010/main" val="2331624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Steps for Performing a Hypothesis Test</a:t>
            </a:r>
          </a:p>
        </p:txBody>
      </p:sp>
      <p:sp>
        <p:nvSpPr>
          <p:cNvPr id="3" name="Content Placeholder 2"/>
          <p:cNvSpPr>
            <a:spLocks noGrp="1"/>
          </p:cNvSpPr>
          <p:nvPr>
            <p:ph idx="1"/>
          </p:nvPr>
        </p:nvSpPr>
        <p:spPr/>
        <p:txBody>
          <a:bodyPr>
            <a:normAutofit/>
          </a:bodyPr>
          <a:lstStyle/>
          <a:p>
            <a:pPr marL="0" indent="0">
              <a:buNone/>
            </a:pPr>
            <a:r>
              <a:rPr lang="en-US" dirty="0"/>
              <a:t>1.	State the null hypothesis and the alternate hypothesis</a:t>
            </a:r>
          </a:p>
          <a:p>
            <a:pPr marL="0" indent="0">
              <a:buNone/>
            </a:pPr>
            <a:r>
              <a:rPr lang="en-US" dirty="0"/>
              <a:t>2.	Choose a significance level</a:t>
            </a:r>
          </a:p>
          <a:p>
            <a:pPr marL="0" indent="0">
              <a:buNone/>
            </a:pPr>
            <a:r>
              <a:rPr lang="en-US" dirty="0"/>
              <a:t>3.	Find the p value</a:t>
            </a:r>
          </a:p>
          <a:p>
            <a:pPr marL="0" indent="0">
              <a:buNone/>
            </a:pPr>
            <a:r>
              <a:rPr lang="en-US" dirty="0"/>
              <a:t>4.	Reject or fail to reject the null hypothesis</a:t>
            </a:r>
          </a:p>
          <a:p>
            <a:pPr marL="0" indent="0">
              <a:buNone/>
            </a:pPr>
            <a:r>
              <a:rPr lang="en-US" dirty="0"/>
              <a:t>Null hypothesis: a statement that is assumed to be true unless there is a convincing evidence to the contrary</a:t>
            </a:r>
          </a:p>
          <a:p>
            <a:pPr marL="0" indent="0">
              <a:buNone/>
            </a:pPr>
            <a:r>
              <a:rPr lang="en-US" dirty="0"/>
              <a:t>Alternate hypothesis: is a statement that contradicts the null hypothesis and is accepted as true only if there is a convincing evidence for it.</a:t>
            </a:r>
          </a:p>
          <a:p>
            <a:pPr marL="0" indent="0">
              <a:buNone/>
            </a:pPr>
            <a:endParaRPr lang="en-US" dirty="0"/>
          </a:p>
        </p:txBody>
      </p:sp>
    </p:spTree>
    <p:extLst>
      <p:ext uri="{BB962C8B-B14F-4D97-AF65-F5344CB8AC3E}">
        <p14:creationId xmlns:p14="http://schemas.microsoft.com/office/powerpoint/2010/main" val="4081061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92"/>
          </a:xfrm>
        </p:spPr>
        <p:txBody>
          <a:bodyPr>
            <a:normAutofit fontScale="90000"/>
          </a:bodyPr>
          <a:lstStyle/>
          <a:p>
            <a:pPr algn="ctr"/>
            <a:r>
              <a:rPr lang="en-US" b="1" dirty="0"/>
              <a:t>Definitions</a:t>
            </a:r>
          </a:p>
        </p:txBody>
      </p:sp>
      <p:sp>
        <p:nvSpPr>
          <p:cNvPr id="3" name="Content Placeholder 2"/>
          <p:cNvSpPr>
            <a:spLocks noGrp="1"/>
          </p:cNvSpPr>
          <p:nvPr>
            <p:ph idx="1"/>
          </p:nvPr>
        </p:nvSpPr>
        <p:spPr>
          <a:xfrm>
            <a:off x="838200" y="1020418"/>
            <a:ext cx="10515600" cy="5156545"/>
          </a:xfrm>
        </p:spPr>
        <p:txBody>
          <a:bodyPr>
            <a:normAutofit fontScale="92500" lnSpcReduction="10000"/>
          </a:bodyPr>
          <a:lstStyle/>
          <a:p>
            <a:pPr marL="0" indent="0">
              <a:buNone/>
            </a:pPr>
            <a:r>
              <a:rPr lang="en-US" dirty="0"/>
              <a:t>Significance level: the probability of rejecting the null hypothesis when it is true</a:t>
            </a:r>
          </a:p>
          <a:p>
            <a:pPr marL="0" indent="0">
              <a:buNone/>
            </a:pPr>
            <a:endParaRPr lang="en-US" dirty="0"/>
          </a:p>
          <a:p>
            <a:pPr marL="0" indent="0">
              <a:buNone/>
            </a:pPr>
            <a:r>
              <a:rPr lang="en-US" dirty="0"/>
              <a:t>P value: the probability of observing results as or more extreme than those observed when the null hypothesis is true.</a:t>
            </a:r>
          </a:p>
          <a:p>
            <a:pPr marL="0" indent="0">
              <a:buNone/>
            </a:pPr>
            <a:endParaRPr lang="en-US" dirty="0"/>
          </a:p>
          <a:p>
            <a:pPr marL="0" indent="0">
              <a:buNone/>
            </a:pPr>
            <a:r>
              <a:rPr lang="en-US" dirty="0"/>
              <a:t>“A lower p value means there is stronger evidence for the alternate hypothesis”</a:t>
            </a:r>
          </a:p>
          <a:p>
            <a:pPr marL="0" indent="0">
              <a:buNone/>
            </a:pPr>
            <a:endParaRPr lang="en-US" dirty="0"/>
          </a:p>
          <a:p>
            <a:pPr marL="0" indent="0">
              <a:buNone/>
            </a:pPr>
            <a:r>
              <a:rPr lang="en-US" dirty="0"/>
              <a:t>Drawing a conclusion </a:t>
            </a:r>
          </a:p>
          <a:p>
            <a:pPr marL="0" indent="0">
              <a:buNone/>
            </a:pPr>
            <a:r>
              <a:rPr lang="en-US" dirty="0"/>
              <a:t>If p value &lt; significance level: reject the null hypothesis</a:t>
            </a:r>
          </a:p>
          <a:p>
            <a:pPr marL="0" indent="0">
              <a:buNone/>
            </a:pPr>
            <a:r>
              <a:rPr lang="en-US" dirty="0"/>
              <a:t>If p value &gt; significance level: fail to reject the null hypothesis</a:t>
            </a:r>
          </a:p>
        </p:txBody>
      </p:sp>
    </p:spTree>
    <p:extLst>
      <p:ext uri="{BB962C8B-B14F-4D97-AF65-F5344CB8AC3E}">
        <p14:creationId xmlns:p14="http://schemas.microsoft.com/office/powerpoint/2010/main" val="386484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pPr algn="ctr"/>
            <a:r>
              <a:rPr lang="en-US" b="1" dirty="0">
                <a:latin typeface="Times New Roman" panose="02020603050405020304" pitchFamily="18" charset="0"/>
                <a:cs typeface="Times New Roman" panose="02020603050405020304" pitchFamily="18" charset="0"/>
              </a:rPr>
              <a:t>Types of error in hypothesis testing</a:t>
            </a:r>
          </a:p>
        </p:txBody>
      </p:sp>
      <p:sp>
        <p:nvSpPr>
          <p:cNvPr id="3" name="Content Placeholder 2"/>
          <p:cNvSpPr>
            <a:spLocks noGrp="1"/>
          </p:cNvSpPr>
          <p:nvPr>
            <p:ph idx="1"/>
          </p:nvPr>
        </p:nvSpPr>
        <p:spPr>
          <a:xfrm>
            <a:off x="371061" y="1139688"/>
            <a:ext cx="11516139" cy="5037275"/>
          </a:xfrm>
        </p:spPr>
        <p:txBody>
          <a:bodyPr>
            <a:normAutofit fontScale="55000" lnSpcReduction="20000"/>
          </a:bodyPr>
          <a:lstStyle/>
          <a:p>
            <a:r>
              <a:rPr lang="en-US" dirty="0"/>
              <a:t>Type 1 error (false positive): the rejection of a null hypothesis that is actually true</a:t>
            </a:r>
          </a:p>
          <a:p>
            <a:endParaRPr lang="en-US" dirty="0"/>
          </a:p>
          <a:p>
            <a:r>
              <a:rPr lang="en-US" dirty="0"/>
              <a:t>Type 2 error (false negative): The failure to reject a null hypothesis which is actually false</a:t>
            </a:r>
          </a:p>
          <a:p>
            <a:endParaRPr lang="en-US" dirty="0"/>
          </a:p>
          <a:p>
            <a:r>
              <a:rPr lang="en-US" dirty="0"/>
              <a:t>Choosing a lower significance level increases chances of type 2 error (false negative) </a:t>
            </a:r>
            <a:r>
              <a:rPr lang="en-US" dirty="0" err="1"/>
              <a:t>i.e</a:t>
            </a:r>
            <a:r>
              <a:rPr lang="en-US" dirty="0"/>
              <a:t> failure to reject a null hypothesis which is actually false</a:t>
            </a:r>
          </a:p>
          <a:p>
            <a:endParaRPr lang="en-US" dirty="0"/>
          </a:p>
          <a:p>
            <a:r>
              <a:rPr lang="en-US" dirty="0"/>
              <a:t>To minimize the risk of type 1 error, choose a significance of level 1%</a:t>
            </a:r>
          </a:p>
          <a:p>
            <a:r>
              <a:rPr lang="en-US" dirty="0"/>
              <a:t>One sampled test</a:t>
            </a:r>
          </a:p>
          <a:p>
            <a:r>
              <a:rPr lang="en-US" dirty="0"/>
              <a:t>Determines whether or not a population parameter like a mean or proportion is equal to a specific value</a:t>
            </a:r>
          </a:p>
          <a:p>
            <a:endParaRPr lang="en-US" dirty="0"/>
          </a:p>
          <a:p>
            <a:r>
              <a:rPr lang="en-US" dirty="0"/>
              <a:t>Two sample test</a:t>
            </a:r>
          </a:p>
          <a:p>
            <a:r>
              <a:rPr lang="en-US" dirty="0"/>
              <a:t>Determines whether or not a population parameter such as two means or two proportion are equal to each other</a:t>
            </a:r>
          </a:p>
          <a:p>
            <a:endParaRPr lang="en-US" dirty="0"/>
          </a:p>
          <a:p>
            <a:r>
              <a:rPr lang="en-US" dirty="0"/>
              <a:t>Test statistic</a:t>
            </a:r>
          </a:p>
          <a:p>
            <a:r>
              <a:rPr lang="en-US" dirty="0"/>
              <a:t>A value that shows how closely your observed data matches the distribution expected under the null hypothesis</a:t>
            </a:r>
          </a:p>
          <a:p>
            <a:r>
              <a:rPr lang="en-US" dirty="0"/>
              <a:t>Z test: when population standard deviation is known</a:t>
            </a:r>
          </a:p>
          <a:p>
            <a:r>
              <a:rPr lang="en-US" dirty="0"/>
              <a:t>T test: when standard deviation is unknown and needs to be estimated from data</a:t>
            </a:r>
          </a:p>
        </p:txBody>
      </p:sp>
    </p:spTree>
    <p:extLst>
      <p:ext uri="{BB962C8B-B14F-4D97-AF65-F5344CB8AC3E}">
        <p14:creationId xmlns:p14="http://schemas.microsoft.com/office/powerpoint/2010/main" val="299671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pPr algn="ctr"/>
            <a:r>
              <a:rPr lang="en-US" b="1" dirty="0"/>
              <a:t>Type of Data</a:t>
            </a:r>
          </a:p>
        </p:txBody>
      </p:sp>
      <p:graphicFrame>
        <p:nvGraphicFramePr>
          <p:cNvPr id="4" name="Content Placeholder 3"/>
          <p:cNvGraphicFramePr>
            <a:graphicFrameLocks noGrp="1"/>
          </p:cNvGraphicFramePr>
          <p:nvPr>
            <p:ph idx="1"/>
          </p:nvPr>
        </p:nvGraphicFramePr>
        <p:xfrm>
          <a:off x="838200" y="140155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771862" y="3742612"/>
            <a:ext cx="3843130" cy="996170"/>
          </a:xfrm>
          <a:prstGeom prst="rect">
            <a:avLst/>
          </a:prstGeom>
          <a:noFill/>
        </p:spPr>
        <p:txBody>
          <a:bodyPr wrap="square" rtlCol="0">
            <a:spAutoFit/>
          </a:bodyPr>
          <a:lstStyle/>
          <a:p>
            <a:pPr lvl="0">
              <a:lnSpc>
                <a:spcPct val="90000"/>
              </a:lnSpc>
              <a:spcBef>
                <a:spcPts val="1000"/>
              </a:spcBef>
            </a:pPr>
            <a:r>
              <a:rPr lang="en-US" sz="1400" dirty="0">
                <a:solidFill>
                  <a:prstClr val="black"/>
                </a:solidFill>
              </a:rPr>
              <a:t>2. Categorical data: represents groups or categories. Examples:</a:t>
            </a:r>
          </a:p>
          <a:p>
            <a:pPr marL="685800" lvl="1" indent="-228600">
              <a:lnSpc>
                <a:spcPct val="90000"/>
              </a:lnSpc>
              <a:spcBef>
                <a:spcPts val="500"/>
              </a:spcBef>
              <a:buFont typeface="Arial" panose="020B0604020202020204" pitchFamily="34" charset="0"/>
              <a:buChar char="•"/>
            </a:pPr>
            <a:r>
              <a:rPr lang="en-US" sz="1400" dirty="0">
                <a:solidFill>
                  <a:prstClr val="black"/>
                </a:solidFill>
              </a:rPr>
              <a:t>Car brands: Audi, BMW and Mercedes.</a:t>
            </a:r>
          </a:p>
          <a:p>
            <a:pPr marL="685800" lvl="1" indent="-228600">
              <a:lnSpc>
                <a:spcPct val="90000"/>
              </a:lnSpc>
              <a:spcBef>
                <a:spcPts val="500"/>
              </a:spcBef>
              <a:buFont typeface="Arial" panose="020B0604020202020204" pitchFamily="34" charset="0"/>
              <a:buChar char="•"/>
            </a:pPr>
            <a:r>
              <a:rPr lang="en-US" sz="1400" dirty="0">
                <a:solidFill>
                  <a:prstClr val="black"/>
                </a:solidFill>
              </a:rPr>
              <a:t>Answers to yes/no questions: Yes and No</a:t>
            </a:r>
            <a:endParaRPr lang="en-US" sz="1400" dirty="0"/>
          </a:p>
        </p:txBody>
      </p:sp>
      <p:sp>
        <p:nvSpPr>
          <p:cNvPr id="8" name="TextBox 7"/>
          <p:cNvSpPr txBox="1"/>
          <p:nvPr/>
        </p:nvSpPr>
        <p:spPr>
          <a:xfrm>
            <a:off x="1182756" y="4240697"/>
            <a:ext cx="4767470" cy="1834348"/>
          </a:xfrm>
          <a:prstGeom prst="rect">
            <a:avLst/>
          </a:prstGeom>
          <a:noFill/>
        </p:spPr>
        <p:txBody>
          <a:bodyPr wrap="square" rtlCol="0">
            <a:spAutoFit/>
          </a:bodyPr>
          <a:lstStyle/>
          <a:p>
            <a:pPr marL="342900" lvl="0" indent="-342900">
              <a:lnSpc>
                <a:spcPct val="90000"/>
              </a:lnSpc>
              <a:spcBef>
                <a:spcPts val="1000"/>
              </a:spcBef>
              <a:buAutoNum type="arabicPeriod"/>
            </a:pPr>
            <a:r>
              <a:rPr lang="en-US" sz="1400" dirty="0">
                <a:solidFill>
                  <a:prstClr val="black"/>
                </a:solidFill>
              </a:rPr>
              <a:t>Numerical data represents numbers. It is divided into two groups: discrete and continuous. </a:t>
            </a:r>
          </a:p>
          <a:p>
            <a:pPr lvl="0">
              <a:lnSpc>
                <a:spcPct val="90000"/>
              </a:lnSpc>
              <a:spcBef>
                <a:spcPts val="1000"/>
              </a:spcBef>
            </a:pPr>
            <a:r>
              <a:rPr lang="en-US" sz="1400" dirty="0">
                <a:solidFill>
                  <a:prstClr val="black"/>
                </a:solidFill>
              </a:rPr>
              <a:t>- Discrete data can be usually counted in a finite matter, while -- Continuous is infinite and impossible to count. They see </a:t>
            </a:r>
            <a:r>
              <a:rPr lang="en-US" sz="1400" b="1" dirty="0">
                <a:solidFill>
                  <a:prstClr val="black"/>
                </a:solidFill>
              </a:rPr>
              <a:t>measured</a:t>
            </a:r>
            <a:r>
              <a:rPr lang="en-US" sz="1400" dirty="0">
                <a:solidFill>
                  <a:prstClr val="black"/>
                </a:solidFill>
              </a:rPr>
              <a:t>. Examples: </a:t>
            </a:r>
          </a:p>
          <a:p>
            <a:pPr marL="171450" lvl="0" indent="-171450">
              <a:lnSpc>
                <a:spcPct val="90000"/>
              </a:lnSpc>
              <a:spcBef>
                <a:spcPts val="1000"/>
              </a:spcBef>
              <a:buFont typeface="Arial" panose="020B0604020202020204" pitchFamily="34" charset="0"/>
              <a:buChar char="•"/>
            </a:pPr>
            <a:r>
              <a:rPr lang="en-US" sz="1400" dirty="0">
                <a:solidFill>
                  <a:prstClr val="black"/>
                </a:solidFill>
              </a:rPr>
              <a:t> Discrete: Number of children you want to have, SAT score</a:t>
            </a:r>
          </a:p>
          <a:p>
            <a:pPr marL="171450" lvl="0" indent="-171450">
              <a:lnSpc>
                <a:spcPct val="90000"/>
              </a:lnSpc>
              <a:spcBef>
                <a:spcPts val="1000"/>
              </a:spcBef>
              <a:buFont typeface="Arial" panose="020B0604020202020204" pitchFamily="34" charset="0"/>
              <a:buChar char="•"/>
            </a:pPr>
            <a:r>
              <a:rPr lang="en-US" sz="1400" dirty="0">
                <a:solidFill>
                  <a:prstClr val="black"/>
                </a:solidFill>
              </a:rPr>
              <a:t>Continuous: weight, height</a:t>
            </a:r>
            <a:endParaRPr lang="en-US" sz="1400" dirty="0"/>
          </a:p>
        </p:txBody>
      </p:sp>
    </p:spTree>
    <p:extLst>
      <p:ext uri="{BB962C8B-B14F-4D97-AF65-F5344CB8AC3E}">
        <p14:creationId xmlns:p14="http://schemas.microsoft.com/office/powerpoint/2010/main" val="423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2235"/>
          </a:xfrm>
        </p:spPr>
        <p:txBody>
          <a:bodyPr>
            <a:normAutofit fontScale="90000"/>
          </a:bodyPr>
          <a:lstStyle/>
          <a:p>
            <a:pPr algn="ctr"/>
            <a:r>
              <a:rPr lang="en-US" b="1" dirty="0"/>
              <a:t>Measurement</a:t>
            </a:r>
          </a:p>
        </p:txBody>
      </p:sp>
      <p:graphicFrame>
        <p:nvGraphicFramePr>
          <p:cNvPr id="4" name="Content Placeholder 3"/>
          <p:cNvGraphicFramePr>
            <a:graphicFrameLocks noGrp="1"/>
          </p:cNvGraphicFramePr>
          <p:nvPr>
            <p:ph idx="1"/>
          </p:nvPr>
        </p:nvGraphicFramePr>
        <p:xfrm>
          <a:off x="530087" y="1401556"/>
          <a:ext cx="11158330" cy="485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023730" y="4742817"/>
            <a:ext cx="4767470" cy="1965666"/>
          </a:xfrm>
          <a:prstGeom prst="rect">
            <a:avLst/>
          </a:prstGeom>
          <a:noFill/>
        </p:spPr>
        <p:txBody>
          <a:bodyPr wrap="square" rtlCol="0">
            <a:spAutoFit/>
          </a:bodyPr>
          <a:lstStyle/>
          <a:p>
            <a:pPr lvl="0">
              <a:lnSpc>
                <a:spcPct val="90000"/>
              </a:lnSpc>
              <a:spcBef>
                <a:spcPts val="1000"/>
              </a:spcBef>
            </a:pPr>
            <a:r>
              <a:rPr lang="en-US" dirty="0">
                <a:solidFill>
                  <a:prstClr val="black"/>
                </a:solidFill>
              </a:rPr>
              <a:t>Nominal: Categories with no order (e.g., seasons: winter, spring, summer, autumn. Gender (Male, Female, Non-Binary), Blood Types (A, B, AB, O)).</a:t>
            </a:r>
          </a:p>
          <a:p>
            <a:pPr lvl="0">
              <a:lnSpc>
                <a:spcPct val="90000"/>
              </a:lnSpc>
              <a:spcBef>
                <a:spcPts val="1000"/>
              </a:spcBef>
            </a:pPr>
            <a:r>
              <a:rPr lang="en-US" dirty="0">
                <a:solidFill>
                  <a:prstClr val="black"/>
                </a:solidFill>
              </a:rPr>
              <a:t>Ordinal: Categories with order (e.g., Educational Levels (High School, Bachelor's, Master’s), customer satisfaction ratings (poor, fair, good, excellent). ).</a:t>
            </a:r>
            <a:endParaRPr lang="en-US" dirty="0"/>
          </a:p>
        </p:txBody>
      </p:sp>
      <p:sp>
        <p:nvSpPr>
          <p:cNvPr id="3" name="Rounded Rectangle 2"/>
          <p:cNvSpPr/>
          <p:nvPr/>
        </p:nvSpPr>
        <p:spPr>
          <a:xfrm>
            <a:off x="6452152" y="3828291"/>
            <a:ext cx="2292626" cy="490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Interval</a:t>
            </a:r>
          </a:p>
        </p:txBody>
      </p:sp>
      <p:sp>
        <p:nvSpPr>
          <p:cNvPr id="10" name="Rounded Rectangle 9"/>
          <p:cNvSpPr/>
          <p:nvPr/>
        </p:nvSpPr>
        <p:spPr>
          <a:xfrm>
            <a:off x="9180444" y="3795223"/>
            <a:ext cx="2292626" cy="490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Ratio</a:t>
            </a:r>
          </a:p>
        </p:txBody>
      </p:sp>
      <p:sp>
        <p:nvSpPr>
          <p:cNvPr id="11" name="TextBox 10"/>
          <p:cNvSpPr txBox="1"/>
          <p:nvPr/>
        </p:nvSpPr>
        <p:spPr>
          <a:xfrm>
            <a:off x="6452152" y="4742817"/>
            <a:ext cx="4767470" cy="1217769"/>
          </a:xfrm>
          <a:prstGeom prst="rect">
            <a:avLst/>
          </a:prstGeom>
          <a:noFill/>
        </p:spPr>
        <p:txBody>
          <a:bodyPr wrap="square" rtlCol="0">
            <a:spAutoFit/>
          </a:bodyPr>
          <a:lstStyle/>
          <a:p>
            <a:pPr lvl="0">
              <a:lnSpc>
                <a:spcPct val="90000"/>
              </a:lnSpc>
              <a:spcBef>
                <a:spcPts val="1000"/>
              </a:spcBef>
            </a:pPr>
            <a:r>
              <a:rPr lang="en-US" dirty="0">
                <a:solidFill>
                  <a:prstClr val="black"/>
                </a:solidFill>
              </a:rPr>
              <a:t>Interval: Measurement with no true zero (e.g., degrees Celsius, Fahrenheit).</a:t>
            </a:r>
          </a:p>
          <a:p>
            <a:pPr lvl="0">
              <a:lnSpc>
                <a:spcPct val="90000"/>
              </a:lnSpc>
              <a:spcBef>
                <a:spcPts val="1000"/>
              </a:spcBef>
            </a:pPr>
            <a:r>
              <a:rPr lang="en-US" dirty="0">
                <a:solidFill>
                  <a:prstClr val="black"/>
                </a:solidFill>
              </a:rPr>
              <a:t>Ratio: Measurement with a true zero (e.g., degrees Kelvin, length).</a:t>
            </a:r>
            <a:endParaRPr lang="en-US" dirty="0"/>
          </a:p>
        </p:txBody>
      </p:sp>
      <p:sp>
        <p:nvSpPr>
          <p:cNvPr id="5" name="TextBox 4"/>
          <p:cNvSpPr txBox="1"/>
          <p:nvPr/>
        </p:nvSpPr>
        <p:spPr>
          <a:xfrm>
            <a:off x="5791200" y="6188890"/>
            <a:ext cx="5973418" cy="369332"/>
          </a:xfrm>
          <a:prstGeom prst="rect">
            <a:avLst/>
          </a:prstGeom>
          <a:noFill/>
        </p:spPr>
        <p:txBody>
          <a:bodyPr wrap="square" rtlCol="0">
            <a:spAutoFit/>
          </a:bodyPr>
          <a:lstStyle/>
          <a:p>
            <a:pPr algn="ctr"/>
            <a:r>
              <a:rPr lang="en-US" i="1" dirty="0">
                <a:solidFill>
                  <a:srgbClr val="FF0000"/>
                </a:solidFill>
              </a:rPr>
              <a:t>True zero means an absence of the attribute being measured.</a:t>
            </a:r>
            <a:endParaRPr lang="en-US" dirty="0">
              <a:solidFill>
                <a:srgbClr val="FF0000"/>
              </a:solidFill>
            </a:endParaRPr>
          </a:p>
        </p:txBody>
      </p:sp>
      <p:grpSp>
        <p:nvGrpSpPr>
          <p:cNvPr id="20" name="Group 19"/>
          <p:cNvGrpSpPr/>
          <p:nvPr/>
        </p:nvGrpSpPr>
        <p:grpSpPr>
          <a:xfrm>
            <a:off x="7513983" y="3193774"/>
            <a:ext cx="2676940" cy="634517"/>
            <a:chOff x="7513983" y="3193774"/>
            <a:chExt cx="2676940" cy="634517"/>
          </a:xfrm>
        </p:grpSpPr>
        <p:cxnSp>
          <p:nvCxnSpPr>
            <p:cNvPr id="7" name="Straight Connector 6"/>
            <p:cNvCxnSpPr/>
            <p:nvPr/>
          </p:nvCxnSpPr>
          <p:spPr>
            <a:xfrm>
              <a:off x="8560904" y="3193774"/>
              <a:ext cx="0" cy="27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513983" y="3472070"/>
              <a:ext cx="2676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13983" y="3454617"/>
              <a:ext cx="9939" cy="37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190922" y="3430727"/>
              <a:ext cx="1" cy="36449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18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Statistics</a:t>
            </a: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a:t>Descriptive Statistics: Summarizes main features of data.</a:t>
            </a:r>
          </a:p>
          <a:p>
            <a:pPr lvl="1"/>
            <a:r>
              <a:rPr lang="en-US" dirty="0"/>
              <a:t>Uses visuals (graphs, tables) and summary statistics.</a:t>
            </a:r>
          </a:p>
          <a:p>
            <a:pPr lvl="1"/>
            <a:r>
              <a:rPr lang="en-US" dirty="0"/>
              <a:t>Summary statistics include measures of central tendency, dispersion, and position.</a:t>
            </a:r>
          </a:p>
          <a:p>
            <a:pPr lvl="2"/>
            <a:r>
              <a:rPr lang="en-US" dirty="0"/>
              <a:t>Consists of organizing and summarizing the data using visualization plots. Extensively used in Exploratory Data Analysis + Feature Engineering. By using descriptive statistics, we can understand the data. </a:t>
            </a:r>
          </a:p>
          <a:p>
            <a:pPr lvl="2"/>
            <a:r>
              <a:rPr lang="en-US" dirty="0"/>
              <a:t>Example: Histogram, Bar chart, Pie chart, Distribution. What is the average age of students in the classroom? Relation between age and weight?</a:t>
            </a:r>
          </a:p>
          <a:p>
            <a:pPr marL="0" indent="0">
              <a:buNone/>
            </a:pPr>
            <a:endParaRPr lang="en-US" dirty="0"/>
          </a:p>
          <a:p>
            <a:pPr marL="514350" indent="-514350">
              <a:buAutoNum type="arabicPeriod" startAt="2"/>
            </a:pPr>
            <a:r>
              <a:rPr lang="en-US" dirty="0"/>
              <a:t>Inferential Statistics: Draws conclusions and makes predictions about a dataset based on population or sample data.</a:t>
            </a:r>
          </a:p>
          <a:p>
            <a:pPr lvl="2"/>
            <a:r>
              <a:rPr lang="en-US" dirty="0"/>
              <a:t>Conclusion can be made using hypothesis testing consisting of techniques like confidence interval, P-value, Z-test, t test, chi square test, ANOVA (F-test) </a:t>
            </a:r>
          </a:p>
          <a:p>
            <a:pPr lvl="2"/>
            <a:r>
              <a:rPr lang="en-US" dirty="0"/>
              <a:t>Example: University – 500 students (population); Class room A – 60 people (sample); Making conclusion of the average age of the entire university. Are the average age of the students in the classroom less than or greater than the average age of students in university?</a:t>
            </a:r>
          </a:p>
          <a:p>
            <a:pPr lvl="2"/>
            <a:endParaRPr lang="en-US" dirty="0"/>
          </a:p>
          <a:p>
            <a:pPr lvl="1"/>
            <a:endParaRPr lang="en-US" dirty="0"/>
          </a:p>
        </p:txBody>
      </p:sp>
    </p:spTree>
    <p:extLst>
      <p:ext uri="{BB962C8B-B14F-4D97-AF65-F5344CB8AC3E}">
        <p14:creationId xmlns:p14="http://schemas.microsoft.com/office/powerpoint/2010/main" val="31008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Central Tendency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a:t>Values that represent the center of a dataset:</a:t>
                </a:r>
              </a:p>
              <a:p>
                <a:pPr marL="0" indent="0">
                  <a:buNone/>
                </a:pPr>
                <a:endParaRPr lang="en-US" b="1" dirty="0"/>
              </a:p>
              <a:p>
                <a:r>
                  <a:rPr lang="en-US" b="1" dirty="0"/>
                  <a:t>Mean:</a:t>
                </a:r>
                <a:r>
                  <a:rPr lang="en-US" dirty="0"/>
                  <a:t> Average value. Example  say we have data; X = {1,2,3,4,5} </a:t>
                </a:r>
                <a:endParaRPr lang="en-US" b="0" i="1" dirty="0">
                  <a:latin typeface="Cambria Math" panose="02040503050406030204" pitchFamily="18" charset="0"/>
                </a:endParaRPr>
              </a:p>
              <a:p>
                <a:pPr lvl="2"/>
                <a:endParaRPr lang="en-US" b="0" i="1">
                  <a:latin typeface="Cambria Math" panose="02040503050406030204" pitchFamily="18" charset="0"/>
                </a:endParaRPr>
              </a:p>
              <a:p>
                <a:pPr lvl="2"/>
                <a14:m>
                  <m:oMath xmlns:m="http://schemas.openxmlformats.org/officeDocument/2006/math">
                    <m:r>
                      <a:rPr lang="en-US" b="0" i="1" smtClean="0">
                        <a:latin typeface="Cambria Math" panose="02040503050406030204" pitchFamily="18" charset="0"/>
                      </a:rPr>
                      <m:t>𝑀𝑒𝑎𝑛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nor/>
                          </m:rPr>
                          <a:rPr lang="en-US" dirty="0"/>
                          <m:t>(1+2+3+4+5)</m:t>
                        </m:r>
                      </m:num>
                      <m:den>
                        <m:r>
                          <m:rPr>
                            <m:nor/>
                          </m:rPr>
                          <a:rPr lang="en-US" dirty="0"/>
                          <m:t>5</m:t>
                        </m:r>
                      </m:den>
                    </m:f>
                  </m:oMath>
                </a14:m>
                <a:r>
                  <a:rPr lang="en-US" dirty="0"/>
                  <a:t> = 3</a:t>
                </a:r>
              </a:p>
              <a:p>
                <a:r>
                  <a:rPr lang="en-US" b="1" dirty="0"/>
                  <a:t>Median:</a:t>
                </a:r>
                <a:r>
                  <a:rPr lang="en-US" dirty="0"/>
                  <a:t> Middle value. From the above example, median = 3</a:t>
                </a:r>
              </a:p>
              <a:p>
                <a:endParaRPr lang="en-US" dirty="0"/>
              </a:p>
              <a:p>
                <a:r>
                  <a:rPr lang="en-US" b="1" dirty="0"/>
                  <a:t>Mode:</a:t>
                </a:r>
                <a:r>
                  <a:rPr lang="en-US" dirty="0"/>
                  <a:t> Most frequently occurring value. Example if x = {1,2,3,3,4,3,4,5}</a:t>
                </a:r>
              </a:p>
              <a:p>
                <a:pPr marL="0" indent="0">
                  <a:buNone/>
                </a:pPr>
                <a:r>
                  <a:rPr lang="en-US" dirty="0"/>
                  <a:t>mode = 3</a:t>
                </a:r>
              </a:p>
              <a:p>
                <a:pPr marL="0" indent="0">
                  <a:buNone/>
                </a:pPr>
                <a:endParaRPr lang="en-US" i="1" dirty="0"/>
              </a:p>
              <a:p>
                <a:pPr marL="0" indent="0">
                  <a:buNone/>
                </a:pPr>
                <a:r>
                  <a:rPr lang="en-US" i="1" dirty="0"/>
                  <a:t>Use: Mean for non-outlier datasets, Median for datasets with outliers, Mode for categorical data.</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b="-1681"/>
                </a:stretch>
              </a:blipFill>
            </p:spPr>
            <p:txBody>
              <a:bodyPr/>
              <a:lstStyle/>
              <a:p>
                <a:r>
                  <a:rPr lang="en-NG">
                    <a:noFill/>
                  </a:rPr>
                  <a:t> </a:t>
                </a:r>
              </a:p>
            </p:txBody>
          </p:sp>
        </mc:Fallback>
      </mc:AlternateContent>
    </p:spTree>
    <p:extLst>
      <p:ext uri="{BB962C8B-B14F-4D97-AF65-F5344CB8AC3E}">
        <p14:creationId xmlns:p14="http://schemas.microsoft.com/office/powerpoint/2010/main" val="140353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Dispersion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a:t>Quantifies the spread of a dataset:</a:t>
                </a:r>
              </a:p>
              <a:p>
                <a:r>
                  <a:rPr lang="en-US" b="1" dirty="0"/>
                  <a:t>Range:</a:t>
                </a:r>
                <a:r>
                  <a:rPr lang="en-US" dirty="0"/>
                  <a:t> Difference between the largest and smallest values.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r>
                        <a:rPr lang="en-US" b="0" i="1" smtClean="0">
                          <a:latin typeface="Cambria Math" panose="02040503050406030204" pitchFamily="18" charset="0"/>
                        </a:rPr>
                        <m:t>=</m:t>
                      </m:r>
                      <m:r>
                        <a:rPr lang="en-US" b="0" i="1" smtClean="0">
                          <a:latin typeface="Cambria Math" panose="02040503050406030204" pitchFamily="18" charset="0"/>
                        </a:rPr>
                        <m:t>𝐻𝑖𝑔h𝑒𝑠𝑡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m:t>
                      </m:r>
                      <m:r>
                        <a:rPr lang="en-US" b="0" i="1" smtClean="0">
                          <a:latin typeface="Cambria Math" panose="02040503050406030204" pitchFamily="18" charset="0"/>
                        </a:rPr>
                        <m:t>𝐿𝑜𝑤𝑒𝑠𝑡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a:p>
                <a:r>
                  <a:rPr lang="en-US" b="1" dirty="0"/>
                  <a:t>Variance:</a:t>
                </a:r>
                <a:r>
                  <a:rPr lang="en-US" dirty="0"/>
                  <a:t> Average of squared differences from the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𝑉𝑎𝑟𝑖𝑎𝑛𝑐𝑒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𝑆𝑎𝑚𝑝𝑙𝑒</m:t>
                      </m:r>
                      <m:r>
                        <a:rPr lang="en-US" b="0" i="1" smtClean="0">
                          <a:latin typeface="Cambria Math" panose="02040503050406030204" pitchFamily="18" charset="0"/>
                        </a:rPr>
                        <m:t> </m:t>
                      </m:r>
                      <m:r>
                        <a:rPr lang="en-US" i="1">
                          <a:latin typeface="Cambria Math" panose="02040503050406030204" pitchFamily="18" charset="0"/>
                        </a:rPr>
                        <m:t>𝑉𝑎𝑟𝑖𝑎𝑛𝑐𝑒</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oMath>
                  </m:oMathPara>
                </a14:m>
                <a:endParaRPr lang="en-US" dirty="0"/>
              </a:p>
              <a:p>
                <a:pPr marL="0" indent="0">
                  <a:buNone/>
                </a:pPr>
                <a:endParaRPr lang="en-US" dirty="0"/>
              </a:p>
              <a:p>
                <a:r>
                  <a:rPr lang="en-US" b="1" dirty="0"/>
                  <a:t>Standard Deviation:</a:t>
                </a:r>
                <a:r>
                  <a:rPr lang="en-US" dirty="0"/>
                  <a:t> Measures how spread out values are from the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𝑛</m:t>
                              </m:r>
                            </m:den>
                          </m:f>
                        </m:e>
                      </m:rad>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NG">
                    <a:noFill/>
                  </a:rPr>
                  <a:t> </a:t>
                </a:r>
              </a:p>
            </p:txBody>
          </p:sp>
        </mc:Fallback>
      </mc:AlternateContent>
    </p:spTree>
    <p:extLst>
      <p:ext uri="{BB962C8B-B14F-4D97-AF65-F5344CB8AC3E}">
        <p14:creationId xmlns:p14="http://schemas.microsoft.com/office/powerpoint/2010/main" val="14169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Position</a:t>
            </a:r>
            <a:endParaRPr lang="en-US" dirty="0"/>
          </a:p>
        </p:txBody>
      </p:sp>
      <p:sp>
        <p:nvSpPr>
          <p:cNvPr id="3" name="Content Placeholder 2"/>
          <p:cNvSpPr>
            <a:spLocks noGrp="1"/>
          </p:cNvSpPr>
          <p:nvPr>
            <p:ph idx="1"/>
          </p:nvPr>
        </p:nvSpPr>
        <p:spPr/>
        <p:txBody>
          <a:bodyPr/>
          <a:lstStyle/>
          <a:p>
            <a:pPr marL="0" indent="0">
              <a:buNone/>
            </a:pPr>
            <a:r>
              <a:rPr lang="en-US" dirty="0"/>
              <a:t>Determines a value's position relative to others:</a:t>
            </a:r>
          </a:p>
          <a:p>
            <a:pPr marL="0" indent="0">
              <a:buNone/>
            </a:pPr>
            <a:endParaRPr lang="en-US" dirty="0"/>
          </a:p>
          <a:p>
            <a:r>
              <a:rPr lang="en-US" b="1" dirty="0"/>
              <a:t>Percentile:</a:t>
            </a:r>
            <a:r>
              <a:rPr lang="en-US" dirty="0"/>
              <a:t> Value below which a percentage of data falls.</a:t>
            </a:r>
          </a:p>
          <a:p>
            <a:endParaRPr lang="en-US" dirty="0"/>
          </a:p>
          <a:p>
            <a:r>
              <a:rPr lang="en-US" b="1" dirty="0"/>
              <a:t>Quartile:</a:t>
            </a:r>
            <a:r>
              <a:rPr lang="en-US" dirty="0"/>
              <a:t> Divides data into four equal parts.</a:t>
            </a:r>
          </a:p>
          <a:p>
            <a:endParaRPr lang="en-US" dirty="0"/>
          </a:p>
          <a:p>
            <a:r>
              <a:rPr lang="en-US" b="1" dirty="0"/>
              <a:t>Interquartile Range (IQR):</a:t>
            </a:r>
            <a:r>
              <a:rPr lang="en-US" dirty="0"/>
              <a:t> Range between Q3 and Q1.</a:t>
            </a:r>
          </a:p>
        </p:txBody>
      </p:sp>
    </p:spTree>
    <p:extLst>
      <p:ext uri="{BB962C8B-B14F-4D97-AF65-F5344CB8AC3E}">
        <p14:creationId xmlns:p14="http://schemas.microsoft.com/office/powerpoint/2010/main" val="344877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3154</Words>
  <Application>Microsoft Office PowerPoint</Application>
  <PresentationFormat>Widescreen</PresentationFormat>
  <Paragraphs>308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Bluehouse Technologies Data Analyst Track</vt:lpstr>
      <vt:lpstr>Basics of Statistics for Data Analysis</vt:lpstr>
      <vt:lpstr>The Vital Role of Statistics</vt:lpstr>
      <vt:lpstr>Type of Data</vt:lpstr>
      <vt:lpstr>Measurement</vt:lpstr>
      <vt:lpstr>Types of Statistics</vt:lpstr>
      <vt:lpstr>Measures of Central Tendency</vt:lpstr>
      <vt:lpstr>Measures of Dispersion</vt:lpstr>
      <vt:lpstr>Measures of Position</vt:lpstr>
      <vt:lpstr>Percentile</vt:lpstr>
      <vt:lpstr>Quartile</vt:lpstr>
      <vt:lpstr>Five Number Summary</vt:lpstr>
      <vt:lpstr>The Vital Role of Statistics II</vt:lpstr>
      <vt:lpstr>Probability</vt:lpstr>
      <vt:lpstr>Type of probability</vt:lpstr>
      <vt:lpstr>Probability Distribution</vt:lpstr>
      <vt:lpstr>Random Variable</vt:lpstr>
      <vt:lpstr>Discrete probability distribution </vt:lpstr>
      <vt:lpstr>Continuous Probability Distribution</vt:lpstr>
      <vt:lpstr>Sampling</vt:lpstr>
      <vt:lpstr>Sampling methods</vt:lpstr>
      <vt:lpstr>Probability sampling method</vt:lpstr>
      <vt:lpstr>Non probability Sampling (does not involve using random selection)</vt:lpstr>
      <vt:lpstr>The Vital Role of Statistics III</vt:lpstr>
      <vt:lpstr>Inferential Statistics</vt:lpstr>
      <vt:lpstr>Hypothesis Testing</vt:lpstr>
      <vt:lpstr>Point Estimate ()</vt:lpstr>
      <vt:lpstr>Finding confidence Interval</vt:lpstr>
      <vt:lpstr>Problem Statement</vt:lpstr>
      <vt:lpstr>Confidence Interval</vt:lpstr>
      <vt:lpstr>Confidence Level</vt:lpstr>
      <vt:lpstr>Confidence Interval (Interpretation)</vt:lpstr>
      <vt:lpstr>Steps for constructing confidence interval with example</vt:lpstr>
      <vt:lpstr>Hypothesis Testing</vt:lpstr>
      <vt:lpstr>Steps for Performing a Hypothesis Test</vt:lpstr>
      <vt:lpstr>Definitions</vt:lpstr>
      <vt:lpstr>Types of error in 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Dutse</dc:creator>
  <cp:lastModifiedBy>Samuel Dutse</cp:lastModifiedBy>
  <cp:revision>6</cp:revision>
  <dcterms:created xsi:type="dcterms:W3CDTF">2024-06-19T18:26:49Z</dcterms:created>
  <dcterms:modified xsi:type="dcterms:W3CDTF">2024-06-21T15:00:44Z</dcterms:modified>
</cp:coreProperties>
</file>