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00" r:id="rId3"/>
    <p:sldId id="321" r:id="rId4"/>
    <p:sldId id="315" r:id="rId5"/>
    <p:sldId id="322" r:id="rId6"/>
    <p:sldId id="358" r:id="rId7"/>
    <p:sldId id="361" r:id="rId8"/>
    <p:sldId id="331" r:id="rId9"/>
    <p:sldId id="355" r:id="rId10"/>
    <p:sldId id="332" r:id="rId11"/>
    <p:sldId id="359" r:id="rId12"/>
    <p:sldId id="360" r:id="rId13"/>
    <p:sldId id="336" r:id="rId14"/>
    <p:sldId id="337" r:id="rId15"/>
    <p:sldId id="351" r:id="rId16"/>
    <p:sldId id="363" r:id="rId17"/>
    <p:sldId id="343" r:id="rId18"/>
    <p:sldId id="364" r:id="rId19"/>
    <p:sldId id="344" r:id="rId20"/>
    <p:sldId id="354" r:id="rId21"/>
    <p:sldId id="291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02188-4269-4071-B63F-057405A1B63B}">
          <p14:sldIdLst>
            <p14:sldId id="357"/>
            <p14:sldId id="300"/>
            <p14:sldId id="321"/>
            <p14:sldId id="315"/>
            <p14:sldId id="322"/>
            <p14:sldId id="358"/>
            <p14:sldId id="361"/>
            <p14:sldId id="331"/>
            <p14:sldId id="355"/>
            <p14:sldId id="332"/>
            <p14:sldId id="359"/>
            <p14:sldId id="360"/>
            <p14:sldId id="336"/>
            <p14:sldId id="337"/>
            <p14:sldId id="351"/>
            <p14:sldId id="363"/>
            <p14:sldId id="343"/>
            <p14:sldId id="364"/>
            <p14:sldId id="344"/>
            <p14:sldId id="35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F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5660" autoAdjust="0"/>
  </p:normalViewPr>
  <p:slideViewPr>
    <p:cSldViewPr showGuides="1">
      <p:cViewPr varScale="1">
        <p:scale>
          <a:sx n="82" d="100"/>
          <a:sy n="82" d="100"/>
        </p:scale>
        <p:origin x="96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MET\Business%20Efficiency%20Project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OMET\Business%20Efficiency%20Project\FINAL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OMET\Business%20Efficiency%20Project\FINA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DATA.xlsx]Sheet1!PivotTable27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Participants</a:t>
            </a:r>
            <a:r>
              <a:rPr lang="en-US" sz="2400" b="1" baseline="0" dirty="0"/>
              <a:t> Sorted By Sourcing Time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Sheet1!$G$47:$G$85</c:f>
              <c:strCache>
                <c:ptCount val="38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Loren Lazaroe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Kim Anderson</c:v>
                </c:pt>
                <c:pt idx="33">
                  <c:v>MONIQUE WITTIG</c:v>
                </c:pt>
                <c:pt idx="34">
                  <c:v>Shawn Smith</c:v>
                </c:pt>
                <c:pt idx="35">
                  <c:v>Maureen Billings</c:v>
                </c:pt>
                <c:pt idx="36">
                  <c:v>David Dye</c:v>
                </c:pt>
                <c:pt idx="37">
                  <c:v>Angela Hurshman</c:v>
                </c:pt>
              </c:strCache>
            </c:strRef>
          </c:cat>
          <c:val>
            <c:numRef>
              <c:f>Sheet1!$H$47:$H$85</c:f>
              <c:numCache>
                <c:formatCode>0.00</c:formatCode>
                <c:ptCount val="38"/>
                <c:pt idx="0">
                  <c:v>30</c:v>
                </c:pt>
                <c:pt idx="1">
                  <c:v>30</c:v>
                </c:pt>
                <c:pt idx="2">
                  <c:v>21</c:v>
                </c:pt>
                <c:pt idx="3">
                  <c:v>21</c:v>
                </c:pt>
                <c:pt idx="4">
                  <c:v>20.25</c:v>
                </c:pt>
                <c:pt idx="5">
                  <c:v>16.666666666666668</c:v>
                </c:pt>
                <c:pt idx="6">
                  <c:v>15.833333333333334</c:v>
                </c:pt>
                <c:pt idx="7">
                  <c:v>15.7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14</c:v>
                </c:pt>
                <c:pt idx="14">
                  <c:v>13.6</c:v>
                </c:pt>
                <c:pt idx="15">
                  <c:v>12.5</c:v>
                </c:pt>
                <c:pt idx="16">
                  <c:v>12</c:v>
                </c:pt>
                <c:pt idx="17">
                  <c:v>11.888888888888889</c:v>
                </c:pt>
                <c:pt idx="18">
                  <c:v>11</c:v>
                </c:pt>
                <c:pt idx="19">
                  <c:v>10.75</c:v>
                </c:pt>
                <c:pt idx="20">
                  <c:v>10.6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9.6666666666666661</c:v>
                </c:pt>
                <c:pt idx="25">
                  <c:v>6.5</c:v>
                </c:pt>
                <c:pt idx="26">
                  <c:v>6.333333333333333</c:v>
                </c:pt>
                <c:pt idx="27">
                  <c:v>6.25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4.333333333333333</c:v>
                </c:pt>
                <c:pt idx="33">
                  <c:v>4.0434782608695654</c:v>
                </c:pt>
                <c:pt idx="34">
                  <c:v>4</c:v>
                </c:pt>
                <c:pt idx="35">
                  <c:v>2.2857142857142856</c:v>
                </c:pt>
                <c:pt idx="36">
                  <c:v>2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A-4DFA-888E-863E1B9DE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3427152"/>
        <c:axId val="-1463427696"/>
      </c:barChart>
      <c:catAx>
        <c:axId val="-146342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63427696"/>
        <c:crosses val="autoZero"/>
        <c:auto val="1"/>
        <c:lblAlgn val="ctr"/>
        <c:lblOffset val="100"/>
        <c:noMultiLvlLbl val="0"/>
      </c:catAx>
      <c:valAx>
        <c:axId val="-146342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342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DATA.xlsx]Sheet1!PivotTable26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Sheet1!$E$55</c:f>
              <c:strCache>
                <c:ptCount val="1"/>
                <c:pt idx="0">
                  <c:v>Average of Time Elapsed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Sheet1!$D$56:$D$95</c:f>
              <c:strCache>
                <c:ptCount val="39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Karen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Loren Lazaroe</c:v>
                </c:pt>
                <c:pt idx="33">
                  <c:v>Kim Anderson</c:v>
                </c:pt>
                <c:pt idx="34">
                  <c:v>MONIQUE WITTIG</c:v>
                </c:pt>
                <c:pt idx="35">
                  <c:v>Shawn Smith</c:v>
                </c:pt>
                <c:pt idx="36">
                  <c:v>Maureen Billings</c:v>
                </c:pt>
                <c:pt idx="37">
                  <c:v>Angela Hurshman</c:v>
                </c:pt>
                <c:pt idx="38">
                  <c:v>David Dye</c:v>
                </c:pt>
              </c:strCache>
            </c:strRef>
          </c:cat>
          <c:val>
            <c:numRef>
              <c:f>Sheet1!$E$56:$E$95</c:f>
              <c:numCache>
                <c:formatCode>0.0</c:formatCode>
                <c:ptCount val="39"/>
                <c:pt idx="0">
                  <c:v>30</c:v>
                </c:pt>
                <c:pt idx="1">
                  <c:v>30</c:v>
                </c:pt>
                <c:pt idx="2">
                  <c:v>21</c:v>
                </c:pt>
                <c:pt idx="3">
                  <c:v>21</c:v>
                </c:pt>
                <c:pt idx="4">
                  <c:v>20.25</c:v>
                </c:pt>
                <c:pt idx="5">
                  <c:v>16.666666666666668</c:v>
                </c:pt>
                <c:pt idx="6">
                  <c:v>15.833333333333334</c:v>
                </c:pt>
                <c:pt idx="7">
                  <c:v>15.7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14</c:v>
                </c:pt>
                <c:pt idx="14">
                  <c:v>13.6</c:v>
                </c:pt>
                <c:pt idx="15">
                  <c:v>12.5</c:v>
                </c:pt>
                <c:pt idx="16">
                  <c:v>12</c:v>
                </c:pt>
                <c:pt idx="17">
                  <c:v>11.888888888888889</c:v>
                </c:pt>
                <c:pt idx="18">
                  <c:v>11</c:v>
                </c:pt>
                <c:pt idx="19">
                  <c:v>10.75</c:v>
                </c:pt>
                <c:pt idx="20">
                  <c:v>10.6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9.6666666666666661</c:v>
                </c:pt>
                <c:pt idx="25">
                  <c:v>6.5</c:v>
                </c:pt>
                <c:pt idx="26">
                  <c:v>6.333333333333333</c:v>
                </c:pt>
                <c:pt idx="27">
                  <c:v>6.25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4.333333333333333</c:v>
                </c:pt>
                <c:pt idx="34">
                  <c:v>4.0434782608695654</c:v>
                </c:pt>
                <c:pt idx="35">
                  <c:v>4</c:v>
                </c:pt>
                <c:pt idx="36">
                  <c:v>2.2857142857142856</c:v>
                </c:pt>
                <c:pt idx="37">
                  <c:v>2</c:v>
                </c:pt>
                <c:pt idx="3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0-45B2-8288-3AE4DB3E214C}"/>
            </c:ext>
          </c:extLst>
        </c:ser>
        <c:ser>
          <c:idx val="1"/>
          <c:order val="1"/>
          <c:tx>
            <c:strRef>
              <c:f>Sheet1!$F$55</c:f>
              <c:strCache>
                <c:ptCount val="1"/>
                <c:pt idx="0">
                  <c:v>Average of Experience (Y)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Sheet1!$D$56:$D$95</c:f>
              <c:strCache>
                <c:ptCount val="39"/>
                <c:pt idx="0">
                  <c:v>Tracy Boggan</c:v>
                </c:pt>
                <c:pt idx="1">
                  <c:v>Mike Elkins</c:v>
                </c:pt>
                <c:pt idx="2">
                  <c:v>Paula Oltremari</c:v>
                </c:pt>
                <c:pt idx="3">
                  <c:v>Charlotte Yoon</c:v>
                </c:pt>
                <c:pt idx="4">
                  <c:v>Alex Lemmen</c:v>
                </c:pt>
                <c:pt idx="5">
                  <c:v>Michael Nicholas</c:v>
                </c:pt>
                <c:pt idx="6">
                  <c:v>Robert Kirby</c:v>
                </c:pt>
                <c:pt idx="7">
                  <c:v>Brian Tharp</c:v>
                </c:pt>
                <c:pt idx="8">
                  <c:v>Sharon Poulicakos</c:v>
                </c:pt>
                <c:pt idx="9">
                  <c:v>Tim Baldwin</c:v>
                </c:pt>
                <c:pt idx="10">
                  <c:v>Tim Moore</c:v>
                </c:pt>
                <c:pt idx="11">
                  <c:v>Linda Robertson</c:v>
                </c:pt>
                <c:pt idx="12">
                  <c:v>Penny Anderson</c:v>
                </c:pt>
                <c:pt idx="13">
                  <c:v>Charlie Haglund</c:v>
                </c:pt>
                <c:pt idx="14">
                  <c:v>Lee Underwood</c:v>
                </c:pt>
                <c:pt idx="15">
                  <c:v>Marcia Oge-</c:v>
                </c:pt>
                <c:pt idx="16">
                  <c:v>Frank Miller</c:v>
                </c:pt>
                <c:pt idx="17">
                  <c:v>Scott Linton</c:v>
                </c:pt>
                <c:pt idx="18">
                  <c:v>Freddy Alvarez</c:v>
                </c:pt>
                <c:pt idx="19">
                  <c:v>Scott Patterson</c:v>
                </c:pt>
                <c:pt idx="20">
                  <c:v>Jim Cooper</c:v>
                </c:pt>
                <c:pt idx="21">
                  <c:v>John Estep</c:v>
                </c:pt>
                <c:pt idx="22">
                  <c:v>Andy Hilton</c:v>
                </c:pt>
                <c:pt idx="23">
                  <c:v>Marcia Oge-Graville</c:v>
                </c:pt>
                <c:pt idx="24">
                  <c:v>Rick Dillard</c:v>
                </c:pt>
                <c:pt idx="25">
                  <c:v>William White</c:v>
                </c:pt>
                <c:pt idx="26">
                  <c:v>M Sattler</c:v>
                </c:pt>
                <c:pt idx="27">
                  <c:v>Jason Tautfest</c:v>
                </c:pt>
                <c:pt idx="28">
                  <c:v>Karen</c:v>
                </c:pt>
                <c:pt idx="29">
                  <c:v>GERALD REYNOLDS</c:v>
                </c:pt>
                <c:pt idx="30">
                  <c:v>Ron Hood</c:v>
                </c:pt>
                <c:pt idx="31">
                  <c:v>Ryan Mccluskey</c:v>
                </c:pt>
                <c:pt idx="32">
                  <c:v>Loren Lazaroe</c:v>
                </c:pt>
                <c:pt idx="33">
                  <c:v>Kim Anderson</c:v>
                </c:pt>
                <c:pt idx="34">
                  <c:v>MONIQUE WITTIG</c:v>
                </c:pt>
                <c:pt idx="35">
                  <c:v>Shawn Smith</c:v>
                </c:pt>
                <c:pt idx="36">
                  <c:v>Maureen Billings</c:v>
                </c:pt>
                <c:pt idx="37">
                  <c:v>Angela Hurshman</c:v>
                </c:pt>
                <c:pt idx="38">
                  <c:v>David Dye</c:v>
                </c:pt>
              </c:strCache>
            </c:strRef>
          </c:cat>
          <c:val>
            <c:numRef>
              <c:f>Sheet1!$F$56:$F$95</c:f>
              <c:numCache>
                <c:formatCode>General</c:formatCode>
                <c:ptCount val="39"/>
                <c:pt idx="0">
                  <c:v>33.700000000000003</c:v>
                </c:pt>
                <c:pt idx="1">
                  <c:v>27.2</c:v>
                </c:pt>
                <c:pt idx="2">
                  <c:v>16.3</c:v>
                </c:pt>
                <c:pt idx="3">
                  <c:v>18.899999999999999</c:v>
                </c:pt>
                <c:pt idx="4">
                  <c:v>2</c:v>
                </c:pt>
                <c:pt idx="5">
                  <c:v>35.4</c:v>
                </c:pt>
                <c:pt idx="6">
                  <c:v>23</c:v>
                </c:pt>
                <c:pt idx="7">
                  <c:v>0.70000000000000007</c:v>
                </c:pt>
                <c:pt idx="8">
                  <c:v>9.6</c:v>
                </c:pt>
                <c:pt idx="9">
                  <c:v>1.8</c:v>
                </c:pt>
                <c:pt idx="10">
                  <c:v>17.899999999999999</c:v>
                </c:pt>
                <c:pt idx="11">
                  <c:v>0.6</c:v>
                </c:pt>
                <c:pt idx="12">
                  <c:v>39.299999999999997</c:v>
                </c:pt>
                <c:pt idx="13">
                  <c:v>0.8</c:v>
                </c:pt>
                <c:pt idx="14">
                  <c:v>6.6</c:v>
                </c:pt>
                <c:pt idx="15">
                  <c:v>6.4</c:v>
                </c:pt>
                <c:pt idx="16">
                  <c:v>18.7</c:v>
                </c:pt>
                <c:pt idx="17">
                  <c:v>1.1999999999999997</c:v>
                </c:pt>
                <c:pt idx="18">
                  <c:v>27.6</c:v>
                </c:pt>
                <c:pt idx="19">
                  <c:v>31.4</c:v>
                </c:pt>
                <c:pt idx="20">
                  <c:v>18.7</c:v>
                </c:pt>
                <c:pt idx="21">
                  <c:v>1.2</c:v>
                </c:pt>
                <c:pt idx="22">
                  <c:v>38.1</c:v>
                </c:pt>
                <c:pt idx="23">
                  <c:v>6.4</c:v>
                </c:pt>
                <c:pt idx="24">
                  <c:v>5.0999999999999996</c:v>
                </c:pt>
                <c:pt idx="25">
                  <c:v>32</c:v>
                </c:pt>
                <c:pt idx="26">
                  <c:v>11.5</c:v>
                </c:pt>
                <c:pt idx="27">
                  <c:v>0.7</c:v>
                </c:pt>
                <c:pt idx="29">
                  <c:v>22.8</c:v>
                </c:pt>
                <c:pt idx="30">
                  <c:v>17.8</c:v>
                </c:pt>
                <c:pt idx="31">
                  <c:v>2.7</c:v>
                </c:pt>
                <c:pt idx="32">
                  <c:v>1.3</c:v>
                </c:pt>
                <c:pt idx="33">
                  <c:v>36.5</c:v>
                </c:pt>
                <c:pt idx="34">
                  <c:v>2.7999999999999989</c:v>
                </c:pt>
                <c:pt idx="35">
                  <c:v>7.6</c:v>
                </c:pt>
                <c:pt idx="36">
                  <c:v>10.200000000000001</c:v>
                </c:pt>
                <c:pt idx="37">
                  <c:v>11.900000000000002</c:v>
                </c:pt>
                <c:pt idx="3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0-45B2-8288-3AE4DB3E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3426608"/>
        <c:axId val="-1463431504"/>
      </c:barChart>
      <c:catAx>
        <c:axId val="-146342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63431504"/>
        <c:crosses val="autoZero"/>
        <c:auto val="1"/>
        <c:lblAlgn val="ctr"/>
        <c:lblOffset val="100"/>
        <c:noMultiLvlLbl val="0"/>
      </c:catAx>
      <c:valAx>
        <c:axId val="-146343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6342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0451082231536958E-2"/>
          <c:y val="1.2519952863034978E-2"/>
          <c:w val="0.59323462863621246"/>
          <c:h val="0.16093282982484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DATA.xlsx]Sheet1!PivotTable7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COUNT by Experience</a:t>
            </a:r>
            <a:r>
              <a:rPr lang="en-US" baseline="0" dirty="0"/>
              <a:t> Bracket- Tribal Knowledge</a:t>
            </a:r>
            <a:endParaRPr lang="en-US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Sheet1!$A$72:$A$78</c:f>
              <c:multiLvlStrCache>
                <c:ptCount val="3"/>
                <c:lvl>
                  <c:pt idx="0">
                    <c:v>Tribal Knowledge</c:v>
                  </c:pt>
                  <c:pt idx="1">
                    <c:v>Tribal Knowledge</c:v>
                  </c:pt>
                  <c:pt idx="2">
                    <c:v>Tribal Knowledge</c:v>
                  </c:pt>
                </c:lvl>
                <c:lvl>
                  <c:pt idx="0">
                    <c:v>0-5</c:v>
                  </c:pt>
                  <c:pt idx="1">
                    <c:v>5-10</c:v>
                  </c:pt>
                  <c:pt idx="2">
                    <c:v>30-35</c:v>
                  </c:pt>
                </c:lvl>
              </c:multiLvlStrCache>
            </c:multiLvlStrRef>
          </c:cat>
          <c:val>
            <c:numRef>
              <c:f>Sheet1!$B$72:$B$78</c:f>
              <c:numCache>
                <c:formatCode>0.00</c:formatCode>
                <c:ptCount val="3"/>
                <c:pt idx="0">
                  <c:v>20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E-434C-ABC9-A01CE25B6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463419536"/>
        <c:axId val="-1463424976"/>
      </c:barChart>
      <c:catAx>
        <c:axId val="-1463419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-1463424976"/>
        <c:crosses val="autoZero"/>
        <c:auto val="1"/>
        <c:lblAlgn val="ctr"/>
        <c:lblOffset val="100"/>
        <c:noMultiLvlLbl val="0"/>
      </c:catAx>
      <c:valAx>
        <c:axId val="-146342497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1463419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97FDC7F0-B96A-4EAF-9981-2EBCFA2CF7D0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279AB962-3E86-4DE8-97A6-5F3210021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expected to see the times drop from Google to Vendor (3.61 minutes)</a:t>
            </a:r>
          </a:p>
          <a:p>
            <a:r>
              <a:rPr lang="en-US" baseline="0" dirty="0"/>
              <a:t>and from Vendor to Tribal Knowledge (additional 2.86 minutes)</a:t>
            </a:r>
          </a:p>
          <a:p>
            <a:endParaRPr lang="en-US" baseline="0" dirty="0"/>
          </a:p>
          <a:p>
            <a:r>
              <a:rPr lang="en-US" baseline="0" dirty="0"/>
              <a:t>We did not expect the average experience to drop along this progression</a:t>
            </a:r>
          </a:p>
          <a:p>
            <a:endParaRPr lang="en-US" baseline="0" dirty="0"/>
          </a:p>
          <a:p>
            <a:r>
              <a:rPr lang="en-US" baseline="0" dirty="0"/>
              <a:t>To further investigate this, we examined these three resources in more detail</a:t>
            </a:r>
          </a:p>
          <a:p>
            <a:endParaRPr lang="en-US" baseline="0" dirty="0"/>
          </a:p>
          <a:p>
            <a:r>
              <a:rPr lang="en-US" baseline="0" dirty="0"/>
              <a:t>Define tribal knowledge</a:t>
            </a:r>
          </a:p>
          <a:p>
            <a:endParaRPr lang="en-US" baseline="0" dirty="0"/>
          </a:p>
          <a:p>
            <a:r>
              <a:rPr lang="en-US" baseline="0" dirty="0"/>
              <a:t>What are the problems with finding items through Google?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(Reword </a:t>
            </a:r>
            <a:r>
              <a:rPr lang="en-US" dirty="0" err="1"/>
              <a:t>Bangbox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feel this slide will garner the audience’s curiosity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in Cleveland,</a:t>
            </a:r>
            <a:r>
              <a:rPr lang="en-US" baseline="0" dirty="0"/>
              <a:t> make an example for the die spring above, and hand out</a:t>
            </a:r>
          </a:p>
          <a:p>
            <a:endParaRPr lang="en-US" baseline="0" dirty="0"/>
          </a:p>
          <a:p>
            <a:r>
              <a:rPr lang="en-US" baseline="0" dirty="0"/>
              <a:t>Need help with making the document, and the order of presentation</a:t>
            </a:r>
          </a:p>
          <a:p>
            <a:endParaRPr lang="en-US" baseline="0" dirty="0"/>
          </a:p>
          <a:p>
            <a:r>
              <a:rPr lang="en-US" baseline="0" dirty="0"/>
              <a:t>Product you would like to see a PIG for? E-mail to nonstandardproduct@applied.com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5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is the topic we were assigned and expanded on. Followed by the steps we took to arrive at this presentation</a:t>
            </a:r>
          </a:p>
          <a:p>
            <a:endParaRPr lang="en-US" baseline="0" dirty="0"/>
          </a:p>
          <a:p>
            <a:r>
              <a:rPr lang="en-US" baseline="0" dirty="0"/>
              <a:t>We followed the business process assessment by:</a:t>
            </a:r>
          </a:p>
          <a:p>
            <a:endParaRPr lang="en-US" baseline="0" dirty="0"/>
          </a:p>
          <a:p>
            <a:r>
              <a:rPr lang="en-US" baseline="0" dirty="0"/>
              <a:t>We surveyed service centers to provide feedback on our focus topic</a:t>
            </a:r>
          </a:p>
          <a:p>
            <a:endParaRPr lang="en-US" baseline="0" dirty="0"/>
          </a:p>
          <a:p>
            <a:r>
              <a:rPr lang="en-US" baseline="0" dirty="0"/>
              <a:t>We participated in the User Acceptance Team to see the testing environment before a new SAP function is released. We also had the opportunity to see a live example of how one of these ideas is pitched company wide. </a:t>
            </a:r>
          </a:p>
          <a:p>
            <a:endParaRPr lang="en-US" baseline="0" dirty="0"/>
          </a:p>
          <a:p>
            <a:r>
              <a:rPr lang="en-US" baseline="0" dirty="0"/>
              <a:t>In this presentation we detail our findings on the PO Acknowledgement process and how we arrived to our conclusions.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Emphasize MSP is 1/6 of all</a:t>
            </a:r>
            <a:r>
              <a:rPr lang="en-US" baseline="0" dirty="0"/>
              <a:t> FPAs</a:t>
            </a:r>
          </a:p>
          <a:p>
            <a:pPr rtl="0"/>
            <a:endParaRPr lang="en-US" baseline="0" dirty="0"/>
          </a:p>
          <a:p>
            <a:pPr rtl="0"/>
            <a:r>
              <a:rPr lang="en-US" dirty="0"/>
              <a:t>Non-standard:</a:t>
            </a:r>
            <a:r>
              <a:rPr lang="en-US" baseline="0" dirty="0"/>
              <a:t> </a:t>
            </a:r>
            <a:r>
              <a:rPr lang="en-US" dirty="0"/>
              <a:t>(we should define during the presentation)</a:t>
            </a:r>
            <a:endParaRPr lang="en-US" baseline="0" dirty="0"/>
          </a:p>
          <a:p>
            <a:pPr rtl="0"/>
            <a:endParaRPr lang="en-US" baseline="0" dirty="0"/>
          </a:p>
          <a:p>
            <a:pPr marL="0" indent="0">
              <a:buNone/>
            </a:pPr>
            <a:endParaRPr lang="en-US" sz="10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200" b="1" dirty="0"/>
              <a:t>Field Products Add materials are a pivotal part of the Applied business model, accounting for nearly 47% of our annual revenue, and 21.4% of the total line items processed in 2015. While these items tend to garner a higher margin (need data here), they are typically more difficult to source, especially from non-core suppliers. </a:t>
            </a:r>
          </a:p>
          <a:p>
            <a:pPr marL="0" indent="0" algn="ctr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1200" b="1" dirty="0"/>
              <a:t>In 2015, we ordered 119,730 non-Core MSP line items. Using the average sourcing time of 10 ½ minutes shown from our survey, this translates to 44,000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man hours spent sourcing non-core MSP items in 2015. </a:t>
            </a:r>
          </a:p>
          <a:p>
            <a:pPr marL="0" indent="0" algn="ctr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1200" b="1" dirty="0"/>
              <a:t>Conservatively estimating that process improvement recommendations and refinements can reduce sourcing time by up to 5 minutes, this represents an annualized savings of approximately 10,000 man hours for AIT.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Enter</a:t>
            </a:r>
            <a:r>
              <a:rPr lang="en-US" baseline="0" dirty="0"/>
              <a:t> FPA into SAP should not happen until ready to start quote or purchasing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 can touch on how</a:t>
            </a:r>
            <a:r>
              <a:rPr lang="en-US" baseline="0" dirty="0"/>
              <a:t> data was collected – should we mention possible factors skewing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 can touch on how</a:t>
            </a:r>
            <a:r>
              <a:rPr lang="en-US" baseline="0" dirty="0"/>
              <a:t> data was collected – should we mention possible factors skewing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</a:t>
            </a:r>
            <a:r>
              <a:rPr lang="en-US" baseline="0" dirty="0"/>
              <a:t> didn’t see a correlation between associate experience </a:t>
            </a:r>
          </a:p>
          <a:p>
            <a:r>
              <a:rPr lang="en-US" dirty="0"/>
              <a:t>we didn’t see a correlation between </a:t>
            </a:r>
          </a:p>
          <a:p>
            <a:r>
              <a:rPr lang="en-US" dirty="0"/>
              <a:t>MSP</a:t>
            </a:r>
            <a:r>
              <a:rPr lang="en-US" baseline="0" dirty="0"/>
              <a:t> accounts for more than two times the line items of the line item count and revenue Dollars than the next Material group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AB962-3E86-4DE8-97A6-5F32100214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548640">
              <a:buClr>
                <a:schemeClr val="tx1"/>
              </a:buClr>
              <a:buSzPct val="100000"/>
              <a:buFont typeface="Arial" pitchFamily="34" charset="0"/>
              <a:buChar char="►"/>
              <a:defRPr/>
            </a:lvl1pPr>
            <a:lvl2pPr marL="742950" indent="-285750">
              <a:buClr>
                <a:schemeClr val="tx1"/>
              </a:buClr>
              <a:buSzPct val="100000"/>
              <a:buFont typeface="Arial" pitchFamily="34" charset="0"/>
              <a:buChar char="­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itchFamily="34" charset="0"/>
              <a:buChar char="­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6248400"/>
            <a:ext cx="8229600" cy="381000"/>
          </a:xfrm>
          <a:ln w="12700">
            <a:solidFill>
              <a:schemeClr val="tx2"/>
            </a:solidFill>
          </a:ln>
        </p:spPr>
        <p:txBody>
          <a:bodyPr tIns="91440" bIns="9144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3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315200" cy="2057400"/>
          </a:xfrm>
        </p:spPr>
        <p:txBody>
          <a:bodyPr tIns="91440" bIns="914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14400" y="1905000"/>
            <a:ext cx="7315200" cy="1371600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3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14400" y="3429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6248400"/>
            <a:ext cx="8229600" cy="381000"/>
          </a:xfrm>
          <a:ln>
            <a:solidFill>
              <a:schemeClr val="tx1"/>
            </a:solidFill>
          </a:ln>
        </p:spPr>
        <p:txBody>
          <a:bodyPr tIns="91440" bIns="9144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96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0647-1686-42C9-A5F6-35BC522C4BB7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960" y="0"/>
            <a:ext cx="7669840" cy="685800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89725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E5AD-2FBF-487E-9A2A-1C858114335A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89725"/>
            <a:ext cx="2895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705600"/>
            <a:ext cx="381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1944-9D66-47B7-B0CD-A0F81F400E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kfagan\My Documents\- LOGO -\- MSOffice - print logo -\Final-Symbol-WHITE-Transpar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770"/>
            <a:ext cx="559759" cy="5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6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marR="0" indent="-54864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­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­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95000"/>
            <a:lumOff val="5000"/>
          </a:schemeClr>
        </a:buClr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Process &amp; Efficiency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Jon Rapose, Charlie Haglund, Blair Kenimer, Mark Lewis, David Pearcill, Tim Sutton</a:t>
            </a:r>
          </a:p>
        </p:txBody>
      </p:sp>
    </p:spTree>
    <p:extLst>
      <p:ext uri="{BB962C8B-B14F-4D97-AF65-F5344CB8AC3E}">
        <p14:creationId xmlns:p14="http://schemas.microsoft.com/office/powerpoint/2010/main" val="1653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Material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56060"/>
            <a:ext cx="8229600" cy="5334000"/>
          </a:xfrm>
        </p:spPr>
        <p:txBody>
          <a:bodyPr/>
          <a:lstStyle/>
          <a:p>
            <a:r>
              <a:rPr lang="en-US" dirty="0"/>
              <a:t>Material Group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68594"/>
              </p:ext>
            </p:extLst>
          </p:nvPr>
        </p:nvGraphicFramePr>
        <p:xfrm>
          <a:off x="266700" y="1676400"/>
          <a:ext cx="4889498" cy="3593051"/>
        </p:xfrm>
        <a:graphic>
          <a:graphicData uri="http://schemas.openxmlformats.org/drawingml/2006/table">
            <a:tbl>
              <a:tblPr/>
              <a:tblGrid>
                <a:gridCol w="118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9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(Minutes)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Survey Line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Items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MTLS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SYSP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</a:t>
                      </a:r>
                      <a:endParaRPr lang="en-US" sz="2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MELM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-841907" y="1828009"/>
            <a:ext cx="15539517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4716" y="1580099"/>
            <a:ext cx="3987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MSP accounted for over 20% of our Survey FPA volume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Miscellaneous items made up 40% of survey FPA volume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more than 50 other groups with less than 4 line items each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00405" y="5753282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Other than MISC, FPA lines spread thin over many </a:t>
            </a:r>
            <a:r>
              <a:rPr lang="en-US" sz="2400" b="1" dirty="0" err="1"/>
              <a:t>Mat’l</a:t>
            </a:r>
            <a:r>
              <a:rPr lang="en-US" sz="2400" b="1" dirty="0"/>
              <a:t> Groups!</a:t>
            </a:r>
          </a:p>
        </p:txBody>
      </p:sp>
    </p:spTree>
    <p:extLst>
      <p:ext uri="{BB962C8B-B14F-4D97-AF65-F5344CB8AC3E}">
        <p14:creationId xmlns:p14="http://schemas.microsoft.com/office/powerpoint/2010/main" val="35855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Resource Used Vs. FPA Turnaround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96309"/>
              </p:ext>
            </p:extLst>
          </p:nvPr>
        </p:nvGraphicFramePr>
        <p:xfrm>
          <a:off x="155521" y="1594617"/>
          <a:ext cx="6404042" cy="3510786"/>
        </p:xfrm>
        <a:graphic>
          <a:graphicData uri="http://schemas.openxmlformats.org/drawingml/2006/table">
            <a:tbl>
              <a:tblPr/>
              <a:tblGrid>
                <a:gridCol w="228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2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Used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FPA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Elapsed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(Minutes)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Experience (Years)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Survey Line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Knowledge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 SALES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045" y="914400"/>
            <a:ext cx="7994755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203" y="9144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Resource Data Summary: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3527" y="2388004"/>
            <a:ext cx="583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}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6908438" y="3003202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&gt;80% of Lines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Google, Vendor, and Tribal knowledge need further  analysis!</a:t>
            </a:r>
          </a:p>
        </p:txBody>
      </p:sp>
    </p:spTree>
    <p:extLst>
      <p:ext uri="{BB962C8B-B14F-4D97-AF65-F5344CB8AC3E}">
        <p14:creationId xmlns:p14="http://schemas.microsoft.com/office/powerpoint/2010/main" val="42365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Common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852424"/>
            <a:ext cx="2438400" cy="25003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Google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 algn="ctr">
              <a:buNone/>
            </a:pPr>
            <a:r>
              <a:rPr lang="en-US" sz="2000" dirty="0"/>
              <a:t>33.7% of 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12.55 minutes ea.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3601" y="861568"/>
            <a:ext cx="2438400" cy="264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Vendor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31.9% of 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8.94 minutes ea.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16922" y="838200"/>
            <a:ext cx="2478" cy="419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516880" y="838200"/>
            <a:ext cx="3505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Tribal Knowledge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2000" dirty="0"/>
              <a:t>14.5% of lines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   6.08 minutes ea.</a:t>
            </a:r>
          </a:p>
          <a:p>
            <a:pPr marL="0" indent="0" algn="ctr">
              <a:buNone/>
            </a:pP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32675" y="870712"/>
            <a:ext cx="2478" cy="419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 are using our MOST efficient resource the least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" y="3352800"/>
            <a:ext cx="2438400" cy="41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sz="2000" dirty="0"/>
              <a:t>FY 2015:</a:t>
            </a:r>
          </a:p>
          <a:p>
            <a:pPr marL="0" indent="0" algn="ctr">
              <a:buFont typeface="Arial" pitchFamily="34" charset="0"/>
              <a:buNone/>
            </a:pPr>
            <a:endParaRPr lang="en-US" sz="2000" dirty="0"/>
          </a:p>
          <a:p>
            <a:pPr marL="0" indent="0" algn="ctr">
              <a:buFont typeface="Arial" pitchFamily="34" charset="0"/>
              <a:buNone/>
            </a:pPr>
            <a:r>
              <a:rPr lang="en-US" sz="2000" b="1" u="sng" dirty="0"/>
              <a:t>223,035</a:t>
            </a:r>
            <a:r>
              <a:rPr lang="en-US" sz="2000" b="1" dirty="0"/>
              <a:t> Lines /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b="1" u="sng" dirty="0"/>
              <a:t>46,651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06837" y="3505200"/>
            <a:ext cx="2438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FY 2015: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u="sng" dirty="0"/>
              <a:t>211,122</a:t>
            </a:r>
            <a:r>
              <a:rPr lang="en-US" sz="2000" b="1" dirty="0"/>
              <a:t> Lines /</a:t>
            </a:r>
          </a:p>
          <a:p>
            <a:pPr marL="0" indent="0" algn="ctr">
              <a:buNone/>
            </a:pPr>
            <a:r>
              <a:rPr lang="en-US" sz="2000" b="1" u="sng" dirty="0"/>
              <a:t>31,457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16880" y="3505200"/>
            <a:ext cx="35052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FY 2015: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u="sng" dirty="0"/>
              <a:t>95,964</a:t>
            </a:r>
            <a:r>
              <a:rPr lang="en-US" sz="2000" b="1" dirty="0"/>
              <a:t> Lines /</a:t>
            </a:r>
          </a:p>
          <a:p>
            <a:pPr marL="0" indent="0" algn="ctr">
              <a:buNone/>
            </a:pPr>
            <a:r>
              <a:rPr lang="en-US" sz="2000" b="1" u="sng" dirty="0"/>
              <a:t>9,724</a:t>
            </a:r>
            <a:r>
              <a:rPr lang="en-US" sz="2000" b="1" dirty="0"/>
              <a:t> Prod. </a:t>
            </a:r>
            <a:r>
              <a:rPr lang="en-US" sz="2000" b="1" dirty="0" err="1"/>
              <a:t>Hrs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2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5" grpId="0" animBg="1"/>
      <p:bldP spid="12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Tribal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578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42104"/>
              </p:ext>
            </p:extLst>
          </p:nvPr>
        </p:nvGraphicFramePr>
        <p:xfrm>
          <a:off x="304800" y="914400"/>
          <a:ext cx="4486275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38200"/>
            <a:ext cx="2438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91075" y="1666240"/>
            <a:ext cx="4267200" cy="511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marR="0" indent="-5486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­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Tribal knowledge is mainly used by new associates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Projected over FY15 Data: </a:t>
            </a:r>
          </a:p>
          <a:p>
            <a:pPr marL="0" indent="0">
              <a:buNone/>
            </a:pPr>
            <a:r>
              <a:rPr lang="en-US" sz="2400" dirty="0"/>
              <a:t>    79,969 lines</a:t>
            </a:r>
          </a:p>
          <a:p>
            <a:pPr marL="0" indent="0">
              <a:buNone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associates retire, this value leaves with them</a:t>
            </a:r>
          </a:p>
          <a:p>
            <a:pPr marL="342900" indent="-342900"/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181100" y="54864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 need a tool to grab this value!</a:t>
            </a:r>
          </a:p>
        </p:txBody>
      </p:sp>
    </p:spTree>
    <p:extLst>
      <p:ext uri="{BB962C8B-B14F-4D97-AF65-F5344CB8AC3E}">
        <p14:creationId xmlns:p14="http://schemas.microsoft.com/office/powerpoint/2010/main" val="35826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Efficiency Gained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3975" y="5303460"/>
            <a:ext cx="6496049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Even a small improvement has a significant impact!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91110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Waste Calculation: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752600"/>
            <a:ext cx="804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661,827 X 10.5 = 6,949,183min = 115,819 Working 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985" y="2590800"/>
            <a:ext cx="7827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For every minute we can reduce on sourcing Non Core FPA items: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u="sng" dirty="0"/>
              <a:t>11,030 Productivity Hours are Saved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398" y="4114800"/>
            <a:ext cx="716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will allow for more profitable activity such as Quote Follow-up &amp; Collections activity!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0"/>
            <a:ext cx="7315200" cy="2057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</a:rPr>
              <a:t>The Knowledge Bank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</a:rPr>
              <a:t>The Miscellaneous P.I.G (Product Identification Guide)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676400"/>
            <a:ext cx="7315200" cy="1371600"/>
          </a:xfrm>
        </p:spPr>
        <p:txBody>
          <a:bodyPr/>
          <a:lstStyle/>
          <a:p>
            <a:r>
              <a:rPr lang="en-US" dirty="0"/>
              <a:t>Our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861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Knowledge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Find Information By: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Searching by Manufacturer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Searching by Product Keywords</a:t>
            </a:r>
          </a:p>
          <a:p>
            <a:pPr marL="72009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Browsing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Examples of Information: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Order Minimums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Shipping Terms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Best Method of Contact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Alternative Sources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Link to Supplier’s Website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1100" y="5496339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Everything We Need in One Location</a:t>
            </a:r>
          </a:p>
        </p:txBody>
      </p:sp>
    </p:spTree>
    <p:extLst>
      <p:ext uri="{BB962C8B-B14F-4D97-AF65-F5344CB8AC3E}">
        <p14:creationId xmlns:p14="http://schemas.microsoft.com/office/powerpoint/2010/main" val="4119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Bank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28700"/>
            <a:ext cx="8229600" cy="5334000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response times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Deeper customer penetration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center collaboration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Leverage our spend with suppliers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Accelerated training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50292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Invest in the Bank, and Reap the Benefits</a:t>
            </a:r>
          </a:p>
        </p:txBody>
      </p:sp>
    </p:spTree>
    <p:extLst>
      <p:ext uri="{BB962C8B-B14F-4D97-AF65-F5344CB8AC3E}">
        <p14:creationId xmlns:p14="http://schemas.microsoft.com/office/powerpoint/2010/main" val="40219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Considerations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r>
              <a:rPr lang="en-US" sz="2800" dirty="0"/>
              <a:t>Governance</a:t>
            </a:r>
          </a:p>
          <a:p>
            <a:pPr lvl="3"/>
            <a:r>
              <a:rPr lang="en-US" sz="2800" dirty="0"/>
              <a:t>Field Adoption</a:t>
            </a:r>
          </a:p>
          <a:p>
            <a:pPr lvl="3"/>
            <a:r>
              <a:rPr lang="en-US" sz="2800" dirty="0"/>
              <a:t>Data Validation</a:t>
            </a:r>
          </a:p>
          <a:p>
            <a:pPr lvl="3"/>
            <a:r>
              <a:rPr lang="en-US" sz="2800" dirty="0"/>
              <a:t>Project Funding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5029200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Your investment will be worth it!</a:t>
            </a:r>
          </a:p>
        </p:txBody>
      </p:sp>
    </p:spTree>
    <p:extLst>
      <p:ext uri="{BB962C8B-B14F-4D97-AF65-F5344CB8AC3E}">
        <p14:creationId xmlns:p14="http://schemas.microsoft.com/office/powerpoint/2010/main" val="7651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Miscellaneous P.I.G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" y="746760"/>
            <a:ext cx="406352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67200" y="914400"/>
            <a:ext cx="4450080" cy="58978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600" dirty="0"/>
              <a:t>Online PDF 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guide to identify unknown parts based on criteria</a:t>
            </a:r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tool for associates to ask the right questions</a:t>
            </a:r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Eliminates communication waste with vendors and customers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80" y="1371600"/>
            <a:ext cx="8229600" cy="533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business processes that can be improved to eliminate rework and waste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Free up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 customer Experience </a:t>
            </a:r>
          </a:p>
          <a:p>
            <a:pPr marL="0" indent="0">
              <a:buNone/>
            </a:pPr>
            <a:r>
              <a:rPr lang="en-US" dirty="0"/>
              <a:t>    (Voice of Customer - VOC)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sz="2400" dirty="0"/>
          </a:p>
          <a:p>
            <a:pPr marL="342900" indent="-342900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454"/>
            <a:ext cx="81153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Improve efficiency with FPA sourcing Process</a:t>
            </a:r>
          </a:p>
        </p:txBody>
      </p:sp>
    </p:spTree>
    <p:extLst>
      <p:ext uri="{BB962C8B-B14F-4D97-AF65-F5344CB8AC3E}">
        <p14:creationId xmlns:p14="http://schemas.microsoft.com/office/powerpoint/2010/main" val="27505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33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Knowledge bank will improve efficiency with FPA sourcing process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response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Additional Benefits: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Captures intellectual capital</a:t>
            </a:r>
            <a:endParaRPr lang="en-US" dirty="0">
              <a:cs typeface="Times New Roman" panose="02020603050405020304" pitchFamily="18" charset="0"/>
            </a:endParaRP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Builds Customer Loyalty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Finds optimal supplier the first time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Consolidation of vendors</a:t>
            </a:r>
          </a:p>
          <a:p>
            <a:pPr marL="834390" lvl="1" indent="-457200">
              <a:buFont typeface="Arial" panose="020B0604020202020204" pitchFamily="34" charset="0"/>
              <a:buChar char="•"/>
            </a:pPr>
            <a:r>
              <a:rPr lang="en-US" dirty="0"/>
              <a:t>Improved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9052" y="2967335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443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60" y="-79444"/>
            <a:ext cx="7669840" cy="6858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2122" y="5562600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FPA’s have a huge impact on our business!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2" y="2980329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FPA’s were 47% of our annual revenue, and 21.4% of total line items processed in FY 15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FPA’s average profit margin was 22% in FY 15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Average research time for Non Core, Non Standard FPAs: 10.5 minutes (based on study findings)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MSP was the most frequent material group entered (119,730 FY 15)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80146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Centers process multiple requests from customers for non standard items daily. These non standard items can be difficult to source, resulting in excessive quote response time from Applied associates.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122" y="2403365"/>
            <a:ext cx="7335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Findings</a:t>
            </a:r>
          </a:p>
        </p:txBody>
      </p:sp>
    </p:spTree>
    <p:extLst>
      <p:ext uri="{BB962C8B-B14F-4D97-AF65-F5344CB8AC3E}">
        <p14:creationId xmlns:p14="http://schemas.microsoft.com/office/powerpoint/2010/main" val="27944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FPA Entry Process (Map/Flow)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8584793" cy="40907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9096" y="6019800"/>
            <a:ext cx="7543800" cy="709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Should the customer wait this long?   </a:t>
            </a:r>
          </a:p>
        </p:txBody>
      </p:sp>
    </p:spTree>
    <p:extLst>
      <p:ext uri="{BB962C8B-B14F-4D97-AF65-F5344CB8AC3E}">
        <p14:creationId xmlns:p14="http://schemas.microsoft.com/office/powerpoint/2010/main" val="3931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FPA Time Study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Our team polled service centers from across the US. Data was collected from:</a:t>
            </a:r>
          </a:p>
          <a:p>
            <a:pPr marL="0" indent="0">
              <a:buNone/>
            </a:pP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18 service centers selected by Operations Managers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39 associates logged the time it took to source non-standard items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 collection time of one week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166 entries were returned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7862" y="5460506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Associates were willing to participate in survey</a:t>
            </a:r>
          </a:p>
        </p:txBody>
      </p:sp>
    </p:spTree>
    <p:extLst>
      <p:ext uri="{BB962C8B-B14F-4D97-AF65-F5344CB8AC3E}">
        <p14:creationId xmlns:p14="http://schemas.microsoft.com/office/powerpoint/2010/main" val="15761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Template Used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asked for</a:t>
            </a:r>
          </a:p>
          <a:p>
            <a:pPr lvl="1"/>
            <a:r>
              <a:rPr lang="en-US" sz="2000" dirty="0"/>
              <a:t>Material Group </a:t>
            </a:r>
          </a:p>
          <a:p>
            <a:pPr lvl="1"/>
            <a:r>
              <a:rPr lang="en-US" sz="2000" dirty="0"/>
              <a:t>SAP Material Number</a:t>
            </a:r>
          </a:p>
          <a:p>
            <a:pPr lvl="1"/>
            <a:r>
              <a:rPr lang="en-US" sz="2000" dirty="0"/>
              <a:t>Part Number</a:t>
            </a:r>
          </a:p>
          <a:p>
            <a:pPr lvl="1"/>
            <a:r>
              <a:rPr lang="en-US" sz="2000" dirty="0"/>
              <a:t>Manufacturer</a:t>
            </a:r>
          </a:p>
          <a:p>
            <a:pPr lvl="1"/>
            <a:r>
              <a:rPr lang="en-US" sz="2000" dirty="0"/>
              <a:t>Distributor use</a:t>
            </a:r>
          </a:p>
          <a:p>
            <a:pPr lvl="1"/>
            <a:r>
              <a:rPr lang="en-US" sz="2000" dirty="0"/>
              <a:t>Resource used to find item</a:t>
            </a:r>
          </a:p>
          <a:p>
            <a:pPr lvl="1"/>
            <a:r>
              <a:rPr lang="en-US" sz="2000" dirty="0"/>
              <a:t>Active time sourcing part</a:t>
            </a:r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705600"/>
            <a:ext cx="381000" cy="152400"/>
          </a:xfrm>
        </p:spPr>
        <p:txBody>
          <a:bodyPr/>
          <a:lstStyle/>
          <a:p>
            <a:fld id="{F13D807F-9B15-4603-BD34-BBB3F7C492B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5995"/>
            <a:ext cx="10151774" cy="25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80691"/>
            <a:ext cx="8427396" cy="50069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7862" y="5768926"/>
            <a:ext cx="7543800" cy="894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 variable will have the biggest impact</a:t>
            </a:r>
          </a:p>
        </p:txBody>
      </p:sp>
    </p:spTree>
    <p:extLst>
      <p:ext uri="{BB962C8B-B14F-4D97-AF65-F5344CB8AC3E}">
        <p14:creationId xmlns:p14="http://schemas.microsoft.com/office/powerpoint/2010/main" val="3041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Experience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685800"/>
          </a:xfrm>
        </p:spPr>
        <p:txBody>
          <a:bodyPr/>
          <a:lstStyle/>
          <a:p>
            <a:r>
              <a:rPr lang="en-US" dirty="0"/>
              <a:t>Graph of Raw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20568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pair of bars represents an associate that took our survey</a:t>
            </a:r>
          </a:p>
          <a:p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is sorted in descending order by Turnaround time</a:t>
            </a:r>
          </a:p>
          <a:p>
            <a:endParaRPr lang="en-US" sz="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Associates’ averages ranged from 2-30 minutes</a:t>
            </a:r>
            <a:endParaRPr lang="en-US" sz="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72257"/>
              </p:ext>
            </p:extLst>
          </p:nvPr>
        </p:nvGraphicFramePr>
        <p:xfrm>
          <a:off x="152400" y="1404257"/>
          <a:ext cx="8686800" cy="3624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282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Experience Vs. FPA Turnaround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685800"/>
          </a:xfrm>
        </p:spPr>
        <p:txBody>
          <a:bodyPr/>
          <a:lstStyle/>
          <a:p>
            <a:r>
              <a:rPr lang="en-US" dirty="0"/>
              <a:t>Graph of Raw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07F-9B15-4603-BD34-BBB3F7C492B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880154"/>
              </p:ext>
            </p:extLst>
          </p:nvPr>
        </p:nvGraphicFramePr>
        <p:xfrm>
          <a:off x="-10886" y="1219200"/>
          <a:ext cx="12126686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81100" y="5623012"/>
            <a:ext cx="6781800" cy="828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There is no obvious correlation when graphing all associates</a:t>
            </a:r>
          </a:p>
        </p:txBody>
      </p:sp>
    </p:spTree>
    <p:extLst>
      <p:ext uri="{BB962C8B-B14F-4D97-AF65-F5344CB8AC3E}">
        <p14:creationId xmlns:p14="http://schemas.microsoft.com/office/powerpoint/2010/main" val="31239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IT_Investor and Strategy_Template">
      <a:dk1>
        <a:srgbClr val="000000"/>
      </a:dk1>
      <a:lt1>
        <a:sysClr val="window" lastClr="FFFFFF"/>
      </a:lt1>
      <a:dk2>
        <a:srgbClr val="1E1A6A"/>
      </a:dk2>
      <a:lt2>
        <a:srgbClr val="FFFFFF"/>
      </a:lt2>
      <a:accent1>
        <a:srgbClr val="007B8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T_Investor and Stragey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40200</TotalTime>
  <Words>1380</Words>
  <Application>Microsoft Office PowerPoint</Application>
  <PresentationFormat>On-screen Show (4:3)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Objective</vt:lpstr>
      <vt:lpstr>The Problem</vt:lpstr>
      <vt:lpstr>Existing FPA Entry Process (Map/Flow)</vt:lpstr>
      <vt:lpstr>FPA Time Study Activity</vt:lpstr>
      <vt:lpstr>Survey Template Used</vt:lpstr>
      <vt:lpstr>Data: Variables</vt:lpstr>
      <vt:lpstr>Data Analysis: Experience Vs. FPA Turnaround</vt:lpstr>
      <vt:lpstr>Data Analysis: Experience Vs. FPA Turnaround</vt:lpstr>
      <vt:lpstr>Data Analysis: Material Vs. FPA Turnaround</vt:lpstr>
      <vt:lpstr>Data Analysis: Resource Used Vs. FPA Turnaround</vt:lpstr>
      <vt:lpstr>Data Analysis: Common Resources</vt:lpstr>
      <vt:lpstr>Data Analysis: Tribal Knowledge</vt:lpstr>
      <vt:lpstr>Data Analysis: Efficiency Gained</vt:lpstr>
      <vt:lpstr>PowerPoint Presentation</vt:lpstr>
      <vt:lpstr>The Big Idea</vt:lpstr>
      <vt:lpstr>Knowledge Bank Benefits</vt:lpstr>
      <vt:lpstr>Challenges</vt:lpstr>
      <vt:lpstr>The Miscellaneous P.I.G</vt:lpstr>
      <vt:lpstr>Benefits Recap</vt:lpstr>
      <vt:lpstr>Thank you for your time!</vt:lpstr>
    </vt:vector>
  </TitlesOfParts>
  <Company>Applied Industrial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kfagan</dc:creator>
  <cp:lastModifiedBy>David Pearcill</cp:lastModifiedBy>
  <cp:revision>866</cp:revision>
  <cp:lastPrinted>2015-05-05T19:42:05Z</cp:lastPrinted>
  <dcterms:created xsi:type="dcterms:W3CDTF">2015-05-07T23:04:53Z</dcterms:created>
  <dcterms:modified xsi:type="dcterms:W3CDTF">2022-03-28T03:29:46Z</dcterms:modified>
</cp:coreProperties>
</file>