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90"/>
    <a:srgbClr val="011893"/>
    <a:srgbClr val="C0504D"/>
    <a:srgbClr val="9F3BDD"/>
    <a:srgbClr val="9933FF"/>
    <a:srgbClr val="D1AD47"/>
    <a:srgbClr val="67B93E"/>
    <a:srgbClr val="005493"/>
    <a:srgbClr val="143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50" autoAdjust="0"/>
    <p:restoredTop sz="96274" autoAdjust="0"/>
  </p:normalViewPr>
  <p:slideViewPr>
    <p:cSldViewPr>
      <p:cViewPr varScale="1">
        <p:scale>
          <a:sx n="93" d="100"/>
          <a:sy n="93" d="100"/>
        </p:scale>
        <p:origin x="114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13/08/2018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 dirty="0"/>
              <a:t>Haga clic para modificar el estilo </a:t>
            </a:r>
            <a:br>
              <a:rPr lang="es-ES" dirty="0"/>
            </a:br>
            <a:r>
              <a:rPr lang="es-ES" dirty="0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13/08/2018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13/08/2018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13/08/2018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13/08/2018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13/08/2018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520801-E3EC-47E1-BEBB-FB46F9D7D17D}"/>
              </a:ext>
            </a:extLst>
          </p:cNvPr>
          <p:cNvSpPr txBox="1"/>
          <p:nvPr/>
        </p:nvSpPr>
        <p:spPr>
          <a:xfrm>
            <a:off x="4552800" y="3105834"/>
            <a:ext cx="62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cap="all" dirty="0">
                <a:latin typeface="Garamond" panose="02020404030301010803" pitchFamily="18" charset="0"/>
                <a:ea typeface="+mj-ea"/>
                <a:cs typeface="+mj-cs"/>
              </a:rPr>
              <a:t>INTRODUCCIÓN A PYTHON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0C993968-2C0F-4329-8230-D59EEBD12713}"/>
              </a:ext>
            </a:extLst>
          </p:cNvPr>
          <p:cNvSpPr txBox="1">
            <a:spLocks/>
          </p:cNvSpPr>
          <p:nvPr/>
        </p:nvSpPr>
        <p:spPr>
          <a:xfrm>
            <a:off x="839416" y="5373216"/>
            <a:ext cx="6840760" cy="671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Garamond" panose="02020404030301010803" pitchFamily="18" charset="0"/>
              </a:rPr>
              <a:t>David Esteban Puentes Garzón</a:t>
            </a:r>
          </a:p>
          <a:p>
            <a:pPr algn="l"/>
            <a:endParaRPr lang="es-ES_tradnl" sz="18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Resultado de imagen para OPALO research group">
            <a:extLst>
              <a:ext uri="{FF2B5EF4-FFF2-40B4-BE49-F238E27FC236}">
                <a16:creationId xmlns:a16="http://schemas.microsoft.com/office/drawing/2014/main" id="{A2D4790B-EEB2-4E9E-9008-5EF4B3B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13" y="159104"/>
            <a:ext cx="1286199" cy="128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15106A06-2C03-4DED-8515-BB59A50CF5F5}"/>
              </a:ext>
            </a:extLst>
          </p:cNvPr>
          <p:cNvSpPr/>
          <p:nvPr/>
        </p:nvSpPr>
        <p:spPr>
          <a:xfrm>
            <a:off x="1585687" y="764704"/>
            <a:ext cx="20185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952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Agenda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E8CDCC4-2CB1-4B99-A883-64E94FCC9CAB}"/>
              </a:ext>
            </a:extLst>
          </p:cNvPr>
          <p:cNvGrpSpPr/>
          <p:nvPr/>
        </p:nvGrpSpPr>
        <p:grpSpPr>
          <a:xfrm>
            <a:off x="1354658" y="2132856"/>
            <a:ext cx="455251" cy="2911401"/>
            <a:chOff x="1354658" y="2276872"/>
            <a:chExt cx="455251" cy="2911401"/>
          </a:xfrm>
        </p:grpSpPr>
        <p:pic>
          <p:nvPicPr>
            <p:cNvPr id="2052" name="Picture 4" descr="Resultado de imagen para python">
              <a:extLst>
                <a:ext uri="{FF2B5EF4-FFF2-40B4-BE49-F238E27FC236}">
                  <a16:creationId xmlns:a16="http://schemas.microsoft.com/office/drawing/2014/main" id="{7C6DA677-600C-4A96-96DE-D86FCC48A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2276872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sultado de imagen para python">
              <a:extLst>
                <a:ext uri="{FF2B5EF4-FFF2-40B4-BE49-F238E27FC236}">
                  <a16:creationId xmlns:a16="http://schemas.microsoft.com/office/drawing/2014/main" id="{46248F21-3934-4B31-BEB0-D7CDAB223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3099805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sultado de imagen para python">
              <a:extLst>
                <a:ext uri="{FF2B5EF4-FFF2-40B4-BE49-F238E27FC236}">
                  <a16:creationId xmlns:a16="http://schemas.microsoft.com/office/drawing/2014/main" id="{4B0192D2-F075-4F97-8107-DC69E5B63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658" y="4739829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Resultado de imagen para python">
              <a:extLst>
                <a:ext uri="{FF2B5EF4-FFF2-40B4-BE49-F238E27FC236}">
                  <a16:creationId xmlns:a16="http://schemas.microsoft.com/office/drawing/2014/main" id="{A7B31E9F-0EBA-4A24-8080-2F93D6914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465" y="3919817"/>
              <a:ext cx="448444" cy="448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70E9DB06-8CE0-469E-BF18-BB610D77CE07}"/>
              </a:ext>
            </a:extLst>
          </p:cNvPr>
          <p:cNvSpPr txBox="1"/>
          <p:nvPr/>
        </p:nvSpPr>
        <p:spPr>
          <a:xfrm>
            <a:off x="1991544" y="201486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Garamond" panose="02020404030301010803" pitchFamily="18" charset="0"/>
              </a:rPr>
              <a:t>¿ Qué es Python? 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>
                <a:latin typeface="Garamond" panose="02020404030301010803" pitchFamily="18" charset="0"/>
              </a:rPr>
              <a:t>¿ Qué es IPython?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>
                <a:latin typeface="Garamond" panose="02020404030301010803" pitchFamily="18" charset="0"/>
              </a:rPr>
              <a:t>¿ Qué es </a:t>
            </a:r>
            <a:r>
              <a:rPr lang="es-CO" sz="2800" dirty="0" err="1">
                <a:latin typeface="Garamond" panose="02020404030301010803" pitchFamily="18" charset="0"/>
              </a:rPr>
              <a:t>Jupyter</a:t>
            </a:r>
            <a:r>
              <a:rPr lang="es-CO" sz="2800" dirty="0">
                <a:latin typeface="Garamond" panose="02020404030301010803" pitchFamily="18" charset="0"/>
              </a:rPr>
              <a:t> y los </a:t>
            </a:r>
            <a:r>
              <a:rPr lang="es-CO" sz="2800" i="1" dirty="0">
                <a:latin typeface="Garamond" panose="02020404030301010803" pitchFamily="18" charset="0"/>
              </a:rPr>
              <a:t>notebooks</a:t>
            </a:r>
            <a:r>
              <a:rPr lang="es-CO" sz="2800" dirty="0">
                <a:latin typeface="Garamond" panose="02020404030301010803" pitchFamily="18" charset="0"/>
              </a:rPr>
              <a:t>?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 smtClean="0">
                <a:latin typeface="Garamond" panose="02020404030301010803" pitchFamily="18" charset="0"/>
              </a:rPr>
              <a:t>Anaconda</a:t>
            </a:r>
          </a:p>
          <a:p>
            <a:endParaRPr lang="es-CO" sz="2800" dirty="0">
              <a:latin typeface="Garamond" panose="02020404030301010803" pitchFamily="18" charset="0"/>
            </a:endParaRPr>
          </a:p>
          <a:p>
            <a:r>
              <a:rPr lang="es-CO" sz="2800" dirty="0" smtClean="0">
                <a:latin typeface="Garamond" panose="02020404030301010803" pitchFamily="18" charset="0"/>
              </a:rPr>
              <a:t>Listas y diccionarios</a:t>
            </a:r>
            <a:endParaRPr lang="es-CO" sz="2800" dirty="0">
              <a:latin typeface="Garamond" panose="02020404030301010803" pitchFamily="18" charset="0"/>
            </a:endParaRPr>
          </a:p>
        </p:txBody>
      </p:sp>
      <p:pic>
        <p:nvPicPr>
          <p:cNvPr id="10" name="Picture 4" descr="Resultado de imagen para python">
            <a:extLst>
              <a:ext uri="{FF2B5EF4-FFF2-40B4-BE49-F238E27FC236}">
                <a16:creationId xmlns:a16="http://schemas.microsoft.com/office/drawing/2014/main" id="{4B0192D2-F075-4F97-8107-DC69E5B6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47" y="5415825"/>
            <a:ext cx="448444" cy="4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6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2DA95-27EF-4486-9B22-DFD2697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3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DB7283DA-64E7-4FFA-B9F3-75D00D45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53DF92-CEF1-41E7-BCCF-B32C6B4BD89B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9A888B-6D3C-4803-9786-7C68F4987F05}"/>
              </a:ext>
            </a:extLst>
          </p:cNvPr>
          <p:cNvSpPr txBox="1"/>
          <p:nvPr/>
        </p:nvSpPr>
        <p:spPr>
          <a:xfrm>
            <a:off x="1055440" y="2263816"/>
            <a:ext cx="100811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Python es un lenguaje de programación de alto nivel, dinámicamente tipado, interpretado y multiplataforma, a su vez, es orientado a objetos y de programación imperativa. Presentado en 1991 por Guido Van </a:t>
            </a:r>
            <a:r>
              <a:rPr lang="es-CO" sz="2600" dirty="0" err="1">
                <a:latin typeface="Garamond" panose="02020404030301010803" pitchFamily="18" charset="0"/>
              </a:rPr>
              <a:t>Rossum</a:t>
            </a:r>
            <a:r>
              <a:rPr lang="es-CO" sz="2600" dirty="0">
                <a:latin typeface="Garamond" panose="02020404030301010803" pitchFamily="18" charset="0"/>
              </a:rPr>
              <a:t>, en honor a Monty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F21526-6251-4892-9B8D-EC3FD05A2FF4}"/>
              </a:ext>
            </a:extLst>
          </p:cNvPr>
          <p:cNvSpPr txBox="1"/>
          <p:nvPr/>
        </p:nvSpPr>
        <p:spPr>
          <a:xfrm>
            <a:off x="1156556" y="4253533"/>
            <a:ext cx="987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Dinámico: </a:t>
            </a:r>
            <a:r>
              <a:rPr lang="es-CO" sz="2400" dirty="0">
                <a:latin typeface="Garamond" panose="02020404030301010803" pitchFamily="18" charset="0"/>
              </a:rPr>
              <a:t>No se define explícitamente el tipo de una variable, estas pueden tomar valores de distinto tipo en distintos momentos.</a:t>
            </a:r>
          </a:p>
          <a:p>
            <a:endParaRPr lang="es-CO" sz="2400" dirty="0">
              <a:latin typeface="Garamond" panose="02020404030301010803" pitchFamily="18" charset="0"/>
            </a:endParaRPr>
          </a:p>
          <a:p>
            <a:r>
              <a:rPr lang="es-CO" sz="2400" b="1" dirty="0">
                <a:solidFill>
                  <a:srgbClr val="184790"/>
                </a:solidFill>
                <a:latin typeface="Garamond" panose="02020404030301010803" pitchFamily="18" charset="0"/>
              </a:rPr>
              <a:t>Interpretado: </a:t>
            </a:r>
            <a:r>
              <a:rPr lang="es-CO" sz="2400" dirty="0">
                <a:latin typeface="Garamond" panose="02020404030301010803" pitchFamily="18" charset="0"/>
              </a:rPr>
              <a:t>Traducción del lenguaje de alto nivel a lenguaje de máquina sobre la marcha, es decir, instrucción por instrucción</a:t>
            </a:r>
          </a:p>
        </p:txBody>
      </p:sp>
    </p:spTree>
    <p:extLst>
      <p:ext uri="{BB962C8B-B14F-4D97-AF65-F5344CB8AC3E}">
        <p14:creationId xmlns:p14="http://schemas.microsoft.com/office/powerpoint/2010/main" val="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E2B4C2-D570-4EB1-87A5-C24CF8D3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4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103E94C3-06EA-4985-9D16-99C8C036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E58EB3-41C6-456E-B223-EF811B39B04D}"/>
              </a:ext>
            </a:extLst>
          </p:cNvPr>
          <p:cNvSpPr txBox="1"/>
          <p:nvPr/>
        </p:nvSpPr>
        <p:spPr>
          <a:xfrm>
            <a:off x="1585189" y="119675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IPython?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423D8D-D069-46C0-9533-C75A9170A846}"/>
              </a:ext>
            </a:extLst>
          </p:cNvPr>
          <p:cNvSpPr txBox="1"/>
          <p:nvPr/>
        </p:nvSpPr>
        <p:spPr>
          <a:xfrm>
            <a:off x="1055440" y="22279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>
                <a:latin typeface="Garamond" panose="02020404030301010803" pitchFamily="18" charset="0"/>
              </a:rPr>
              <a:t>Es una interfaz de computación interactiva en múltiples lenguajes de programación, inicialmente creada para Python. IPython añade funcionalidades como el resaltado de líneas, autocompletado  e historial, adicionalmente ofrece: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CO" sz="2600" dirty="0">
              <a:latin typeface="Garamond" panose="020204040303010108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Posibilidad de trabajo con notebooks, incluyendo código, texto, expresiones matemáticas y gráficos en línea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Visualización de datos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CO" sz="2600" dirty="0">
                <a:latin typeface="Garamond" panose="02020404030301010803" pitchFamily="18" charset="0"/>
              </a:rPr>
              <a:t>Herramientas para la programación en paralelo</a:t>
            </a:r>
          </a:p>
        </p:txBody>
      </p:sp>
    </p:spTree>
    <p:extLst>
      <p:ext uri="{BB962C8B-B14F-4D97-AF65-F5344CB8AC3E}">
        <p14:creationId xmlns:p14="http://schemas.microsoft.com/office/powerpoint/2010/main" val="16801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15EABF-BA1D-41FB-BAA5-B72822D1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5</a:t>
            </a:fld>
            <a:endParaRPr lang="es-ES"/>
          </a:p>
        </p:txBody>
      </p:sp>
      <p:pic>
        <p:nvPicPr>
          <p:cNvPr id="4" name="Picture 4" descr="Resultado de imagen para python">
            <a:extLst>
              <a:ext uri="{FF2B5EF4-FFF2-40B4-BE49-F238E27FC236}">
                <a16:creationId xmlns:a16="http://schemas.microsoft.com/office/drawing/2014/main" id="{95E652D2-4E65-4625-9EB0-CC6ACAFC2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96752"/>
            <a:ext cx="702087" cy="7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A27D17-07B9-4B4C-BF33-AE01987E8664}"/>
              </a:ext>
            </a:extLst>
          </p:cNvPr>
          <p:cNvSpPr txBox="1"/>
          <p:nvPr/>
        </p:nvSpPr>
        <p:spPr>
          <a:xfrm>
            <a:off x="1585188" y="1196752"/>
            <a:ext cx="746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latin typeface="Garamond" panose="02020404030301010803" pitchFamily="18" charset="0"/>
              </a:rPr>
              <a:t>¿ Qué es </a:t>
            </a:r>
            <a:r>
              <a:rPr lang="es-CO" sz="4000" dirty="0" err="1">
                <a:latin typeface="Garamond" panose="02020404030301010803" pitchFamily="18" charset="0"/>
              </a:rPr>
              <a:t>Jupyter</a:t>
            </a:r>
            <a:r>
              <a:rPr lang="es-CO" sz="4000" dirty="0">
                <a:latin typeface="Garamond" panose="02020404030301010803" pitchFamily="18" charset="0"/>
              </a:rPr>
              <a:t> y los </a:t>
            </a:r>
            <a:r>
              <a:rPr lang="es-CO" sz="4000" i="1" dirty="0">
                <a:latin typeface="Garamond" panose="02020404030301010803" pitchFamily="18" charset="0"/>
              </a:rPr>
              <a:t>notebooks</a:t>
            </a:r>
            <a:r>
              <a:rPr lang="es-CO" sz="4000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013EB6-7705-4A9D-8B6B-21AB3B45AFCA}"/>
              </a:ext>
            </a:extLst>
          </p:cNvPr>
          <p:cNvSpPr txBox="1"/>
          <p:nvPr/>
        </p:nvSpPr>
        <p:spPr>
          <a:xfrm>
            <a:off x="1055440" y="2227940"/>
            <a:ext cx="100811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dirty="0" err="1">
                <a:latin typeface="Garamond" panose="02020404030301010803" pitchFamily="18" charset="0"/>
              </a:rPr>
              <a:t>Jupyter</a:t>
            </a:r>
            <a:r>
              <a:rPr lang="es-CO" sz="2600" dirty="0">
                <a:latin typeface="Garamond" panose="02020404030301010803" pitchFamily="18" charset="0"/>
              </a:rPr>
              <a:t> es el acrónimo de Julia, Python y R, los cuáles fueron los primeros lenguajes en la aplicación, sin embargo, al día de hoy se han incluido otros lenguajes como </a:t>
            </a:r>
            <a:r>
              <a:rPr lang="es-CO" sz="2600" dirty="0" err="1">
                <a:latin typeface="Garamond" panose="02020404030301010803" pitchFamily="18" charset="0"/>
              </a:rPr>
              <a:t>Spark</a:t>
            </a:r>
            <a:r>
              <a:rPr lang="es-CO" sz="2600" dirty="0">
                <a:latin typeface="Garamond" panose="02020404030301010803" pitchFamily="18" charset="0"/>
              </a:rPr>
              <a:t>, Ruby y Matlab, entre otros.</a:t>
            </a:r>
          </a:p>
          <a:p>
            <a:pPr algn="just"/>
            <a:endParaRPr lang="es-CO" sz="2600" dirty="0">
              <a:latin typeface="Garamond" panose="02020404030301010803" pitchFamily="18" charset="0"/>
            </a:endParaRPr>
          </a:p>
          <a:p>
            <a:pPr algn="just"/>
            <a:r>
              <a:rPr lang="es-CO" sz="2600" dirty="0">
                <a:latin typeface="Garamond" panose="02020404030301010803" pitchFamily="18" charset="0"/>
              </a:rPr>
              <a:t>Es una aplicación web en la que se pueden crear, editar y compartir documentos que contengan texto enriquecido, código e imágenes, también conocidos como </a:t>
            </a:r>
            <a:r>
              <a:rPr lang="es-CO" sz="2600" i="1" dirty="0">
                <a:latin typeface="Garamond" panose="02020404030301010803" pitchFamily="18" charset="0"/>
              </a:rPr>
              <a:t>notebooks.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F0436FE-9A51-462E-9E18-6009EAF1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7" y="4880041"/>
            <a:ext cx="2972439" cy="14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4D2446-1DE7-46C8-A801-B58BFF2F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6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C1BCBD-0111-493F-B771-0814A9DF4A6A}"/>
              </a:ext>
            </a:extLst>
          </p:cNvPr>
          <p:cNvSpPr txBox="1"/>
          <p:nvPr/>
        </p:nvSpPr>
        <p:spPr>
          <a:xfrm>
            <a:off x="1055440" y="1582340"/>
            <a:ext cx="1008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600" b="1" dirty="0" err="1">
                <a:solidFill>
                  <a:srgbClr val="184790"/>
                </a:solidFill>
                <a:latin typeface="Garamond" panose="02020404030301010803" pitchFamily="18" charset="0"/>
              </a:rPr>
              <a:t>Kernel</a:t>
            </a:r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: </a:t>
            </a:r>
            <a:r>
              <a:rPr lang="es-CO" sz="2600" dirty="0">
                <a:latin typeface="Garamond" panose="02020404030301010803" pitchFamily="18" charset="0"/>
              </a:rPr>
              <a:t>“Motor computacional” que ejecuta el código almacenado en el </a:t>
            </a:r>
            <a:r>
              <a:rPr lang="es-CO" sz="2600" i="1" dirty="0">
                <a:latin typeface="Garamond" panose="02020404030301010803" pitchFamily="18" charset="0"/>
              </a:rPr>
              <a:t>notebook, </a:t>
            </a:r>
            <a:r>
              <a:rPr lang="es-CO" sz="2600" dirty="0">
                <a:latin typeface="Garamond" panose="02020404030301010803" pitchFamily="18" charset="0"/>
              </a:rPr>
              <a:t>para el caso de </a:t>
            </a:r>
            <a:r>
              <a:rPr lang="es-CO" sz="2600" dirty="0" err="1">
                <a:latin typeface="Garamond" panose="02020404030301010803" pitchFamily="18" charset="0"/>
              </a:rPr>
              <a:t>python</a:t>
            </a:r>
            <a:r>
              <a:rPr lang="es-CO" sz="2600" dirty="0">
                <a:latin typeface="Garamond" panose="02020404030301010803" pitchFamily="18" charset="0"/>
              </a:rPr>
              <a:t> el </a:t>
            </a:r>
            <a:r>
              <a:rPr lang="es-CO" sz="2600" dirty="0" err="1">
                <a:latin typeface="Garamond" panose="02020404030301010803" pitchFamily="18" charset="0"/>
              </a:rPr>
              <a:t>kernel</a:t>
            </a:r>
            <a:r>
              <a:rPr lang="es-CO" sz="2600" dirty="0">
                <a:latin typeface="Garamond" panose="02020404030301010803" pitchFamily="18" charset="0"/>
              </a:rPr>
              <a:t> que lo ejecuta es </a:t>
            </a:r>
            <a:r>
              <a:rPr lang="es-CO" sz="2600" dirty="0" err="1">
                <a:latin typeface="Garamond" panose="02020404030301010803" pitchFamily="18" charset="0"/>
              </a:rPr>
              <a:t>Ipython</a:t>
            </a:r>
            <a:r>
              <a:rPr lang="es-CO" sz="2600" dirty="0">
                <a:latin typeface="Garamond" panose="02020404030301010803" pitchFamily="18" charset="0"/>
              </a:rPr>
              <a:t>. Son lanzados automáticamente cuando se crea el documento y su consumo computacional varían en función del lenguaje.</a:t>
            </a:r>
          </a:p>
          <a:p>
            <a:pPr algn="just"/>
            <a:endParaRPr lang="es-CO" sz="2600" i="1" dirty="0">
              <a:latin typeface="Garamond" panose="02020404030301010803" pitchFamily="18" charset="0"/>
            </a:endParaRPr>
          </a:p>
          <a:p>
            <a:pPr algn="just"/>
            <a:r>
              <a:rPr lang="es-CO" sz="2600" b="1" dirty="0">
                <a:solidFill>
                  <a:srgbClr val="184790"/>
                </a:solidFill>
                <a:latin typeface="Garamond" panose="02020404030301010803" pitchFamily="18" charset="0"/>
              </a:rPr>
              <a:t>Tablero de comandos: </a:t>
            </a:r>
            <a:r>
              <a:rPr lang="es-CO" sz="2600" dirty="0">
                <a:latin typeface="Garamond" panose="02020404030301010803" pitchFamily="18" charset="0"/>
              </a:rPr>
              <a:t>Componente que permite la configuración de los </a:t>
            </a:r>
            <a:r>
              <a:rPr lang="es-CO" sz="2600" i="1" dirty="0">
                <a:latin typeface="Garamond" panose="02020404030301010803" pitchFamily="18" charset="0"/>
              </a:rPr>
              <a:t>notebooks</a:t>
            </a:r>
            <a:r>
              <a:rPr lang="es-CO" sz="2600" dirty="0">
                <a:latin typeface="Garamond" panose="02020404030301010803" pitchFamily="18" charset="0"/>
              </a:rPr>
              <a:t> y manipular los </a:t>
            </a:r>
            <a:r>
              <a:rPr lang="es-CO" sz="2600" dirty="0" err="1">
                <a:latin typeface="Garamond" panose="02020404030301010803" pitchFamily="18" charset="0"/>
              </a:rPr>
              <a:t>kernels</a:t>
            </a:r>
            <a:r>
              <a:rPr lang="es-CO" sz="2600" dirty="0">
                <a:latin typeface="Garamond" panose="02020404030301010803" pitchFamily="18" charset="0"/>
              </a:rPr>
              <a:t> que se estén ejecutando. Otras funciones asociadas al tablero de comando es el cambio de nombre, asignación de almacenamiento del archivo, entre otras.</a:t>
            </a:r>
          </a:p>
        </p:txBody>
      </p:sp>
    </p:spTree>
    <p:extLst>
      <p:ext uri="{BB962C8B-B14F-4D97-AF65-F5344CB8AC3E}">
        <p14:creationId xmlns:p14="http://schemas.microsoft.com/office/powerpoint/2010/main" val="40891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FF177E-F09B-415B-B710-20E9C26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7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1A3273-360F-48B6-8233-1F845144D7D2}"/>
              </a:ext>
            </a:extLst>
          </p:cNvPr>
          <p:cNvSpPr/>
          <p:nvPr/>
        </p:nvSpPr>
        <p:spPr>
          <a:xfrm>
            <a:off x="3229674" y="2967335"/>
            <a:ext cx="573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MANOS A LA OBRA</a:t>
            </a:r>
          </a:p>
        </p:txBody>
      </p:sp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C0F1274A-94E6-4FA0-8E40-9C11CBDE2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7310" y="1139883"/>
            <a:ext cx="914400" cy="914400"/>
          </a:xfrm>
          <a:prstGeom prst="rect">
            <a:avLst/>
          </a:prstGeom>
        </p:spPr>
      </p:pic>
      <p:pic>
        <p:nvPicPr>
          <p:cNvPr id="12" name="Gráfico 11" descr="Serpiente">
            <a:extLst>
              <a:ext uri="{FF2B5EF4-FFF2-40B4-BE49-F238E27FC236}">
                <a16:creationId xmlns:a16="http://schemas.microsoft.com/office/drawing/2014/main" id="{0C7ED95A-5B96-4BD0-8AB8-690B868EF3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5090" y="4457195"/>
            <a:ext cx="914400" cy="914400"/>
          </a:xfrm>
          <a:prstGeom prst="rect">
            <a:avLst/>
          </a:prstGeom>
        </p:spPr>
      </p:pic>
      <p:pic>
        <p:nvPicPr>
          <p:cNvPr id="14" name="Gráfico 13" descr="Serpiente">
            <a:extLst>
              <a:ext uri="{FF2B5EF4-FFF2-40B4-BE49-F238E27FC236}">
                <a16:creationId xmlns:a16="http://schemas.microsoft.com/office/drawing/2014/main" id="{293500C2-CDBD-45AA-A1C3-3389B9A1F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08568" y="1734491"/>
            <a:ext cx="914400" cy="914400"/>
          </a:xfrm>
          <a:prstGeom prst="rect">
            <a:avLst/>
          </a:prstGeom>
        </p:spPr>
      </p:pic>
      <p:pic>
        <p:nvPicPr>
          <p:cNvPr id="15" name="Gráfico 14" descr="Serpiente">
            <a:extLst>
              <a:ext uri="{FF2B5EF4-FFF2-40B4-BE49-F238E27FC236}">
                <a16:creationId xmlns:a16="http://schemas.microsoft.com/office/drawing/2014/main" id="{45BF5DF8-2499-494A-8772-F8AD2299B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47728" y="5247469"/>
            <a:ext cx="914400" cy="914400"/>
          </a:xfrm>
          <a:prstGeom prst="rect">
            <a:avLst/>
          </a:prstGeom>
        </p:spPr>
      </p:pic>
      <p:pic>
        <p:nvPicPr>
          <p:cNvPr id="16" name="Gráfico 15" descr="Serpiente">
            <a:extLst>
              <a:ext uri="{FF2B5EF4-FFF2-40B4-BE49-F238E27FC236}">
                <a16:creationId xmlns:a16="http://schemas.microsoft.com/office/drawing/2014/main" id="{440F0F52-282A-4E31-90CA-3F699863D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52510" y="4221088"/>
            <a:ext cx="914400" cy="914400"/>
          </a:xfrm>
          <a:prstGeom prst="rect">
            <a:avLst/>
          </a:prstGeom>
        </p:spPr>
      </p:pic>
      <p:pic>
        <p:nvPicPr>
          <p:cNvPr id="17" name="Gráfico 16" descr="Serpiente">
            <a:extLst>
              <a:ext uri="{FF2B5EF4-FFF2-40B4-BE49-F238E27FC236}">
                <a16:creationId xmlns:a16="http://schemas.microsoft.com/office/drawing/2014/main" id="{BD56D18B-F7DF-4D42-858C-D17D14722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87757" y="1734491"/>
            <a:ext cx="914400" cy="914400"/>
          </a:xfrm>
          <a:prstGeom prst="rect">
            <a:avLst/>
          </a:prstGeom>
        </p:spPr>
      </p:pic>
      <p:pic>
        <p:nvPicPr>
          <p:cNvPr id="18" name="Gráfico 17" descr="Serpiente">
            <a:extLst>
              <a:ext uri="{FF2B5EF4-FFF2-40B4-BE49-F238E27FC236}">
                <a16:creationId xmlns:a16="http://schemas.microsoft.com/office/drawing/2014/main" id="{7C56D09A-69FC-42F7-8D48-EAEBC250E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78251" y="851678"/>
            <a:ext cx="914400" cy="914400"/>
          </a:xfrm>
          <a:prstGeom prst="rect">
            <a:avLst/>
          </a:prstGeom>
        </p:spPr>
      </p:pic>
      <p:pic>
        <p:nvPicPr>
          <p:cNvPr id="19" name="Gráfico 18" descr="Serpiente">
            <a:extLst>
              <a:ext uri="{FF2B5EF4-FFF2-40B4-BE49-F238E27FC236}">
                <a16:creationId xmlns:a16="http://schemas.microsoft.com/office/drawing/2014/main" id="{283EA674-8319-48A6-A27D-F7BB27349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035146" y="4527584"/>
            <a:ext cx="914400" cy="914400"/>
          </a:xfrm>
          <a:prstGeom prst="rect">
            <a:avLst/>
          </a:prstGeom>
        </p:spPr>
      </p:pic>
      <p:pic>
        <p:nvPicPr>
          <p:cNvPr id="20" name="Gráfico 19" descr="Serpiente">
            <a:extLst>
              <a:ext uri="{FF2B5EF4-FFF2-40B4-BE49-F238E27FC236}">
                <a16:creationId xmlns:a16="http://schemas.microsoft.com/office/drawing/2014/main" id="{1E878DB5-9FD3-441D-8A79-328D89B0A6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1424" y="2976265"/>
            <a:ext cx="914400" cy="914400"/>
          </a:xfrm>
          <a:prstGeom prst="rect">
            <a:avLst/>
          </a:prstGeom>
        </p:spPr>
      </p:pic>
      <p:pic>
        <p:nvPicPr>
          <p:cNvPr id="21" name="Gráfico 20" descr="Serpiente">
            <a:extLst>
              <a:ext uri="{FF2B5EF4-FFF2-40B4-BE49-F238E27FC236}">
                <a16:creationId xmlns:a16="http://schemas.microsoft.com/office/drawing/2014/main" id="{9C3A9290-FBC1-4145-8A8C-D9DF683F5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47934" y="820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4999</TotalTime>
  <Words>367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Humanst521 BT</vt:lpstr>
      <vt:lpstr>Wingdings</vt:lpstr>
      <vt:lpstr>Presentación2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David Puentes</cp:lastModifiedBy>
  <cp:revision>793</cp:revision>
  <cp:lastPrinted>2017-02-21T21:39:30Z</cp:lastPrinted>
  <dcterms:created xsi:type="dcterms:W3CDTF">2016-12-05T15:13:19Z</dcterms:created>
  <dcterms:modified xsi:type="dcterms:W3CDTF">2018-08-13T22:47:36Z</dcterms:modified>
</cp:coreProperties>
</file>