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2" r:id="rId7"/>
    <p:sldId id="263" r:id="rId8"/>
    <p:sldId id="267"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77" d="100"/>
          <a:sy n="77" d="100"/>
        </p:scale>
        <p:origin x="86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EBADB95-2FFB-4A54-AADE-3AA2D275DF79}"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275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32BB-546C-4657-8769-8D28EAF8682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324080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3729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6326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3042477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203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391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609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581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3710907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2132BB-546C-4657-8769-8D28EAF8682E}" type="datetimeFigureOut">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BADB95-2FFB-4A54-AADE-3AA2D275DF79}"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9065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2132BB-546C-4657-8769-8D28EAF8682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238307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2132BB-546C-4657-8769-8D28EAF8682E}" type="datetimeFigureOut">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BADB95-2FFB-4A54-AADE-3AA2D275DF79}"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58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2132BB-546C-4657-8769-8D28EAF8682E}" type="datetimeFigureOut">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BADB95-2FFB-4A54-AADE-3AA2D275DF79}"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2251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2132BB-546C-4657-8769-8D28EAF8682E}" type="datetimeFigureOut">
              <a:rPr lang="en-US"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316501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32BB-546C-4657-8769-8D28EAF8682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ADB95-2FFB-4A54-AADE-3AA2D275DF79}"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430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2132BB-546C-4657-8769-8D28EAF8682E}" type="datetimeFigureOut">
              <a:rPr lang="en-US"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BADB95-2FFB-4A54-AADE-3AA2D275DF79}" type="slidenum">
              <a:rPr lang="en-US" smtClean="0"/>
              <a:t>‹#›</a:t>
            </a:fld>
            <a:endParaRPr lang="en-US"/>
          </a:p>
        </p:txBody>
      </p:sp>
    </p:spTree>
    <p:extLst>
      <p:ext uri="{BB962C8B-B14F-4D97-AF65-F5344CB8AC3E}">
        <p14:creationId xmlns:p14="http://schemas.microsoft.com/office/powerpoint/2010/main" val="2490405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2132BB-546C-4657-8769-8D28EAF8682E}" type="datetimeFigureOut">
              <a:rPr lang="en-US" smtClean="0"/>
              <a:t>5/6/2024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EBADB95-2FFB-4A54-AADE-3AA2D275DF79}" type="slidenum">
              <a:rPr lang="en-US" smtClean="0"/>
              <a:t>‹#›</a:t>
            </a:fld>
            <a:endParaRPr lang="en-US"/>
          </a:p>
        </p:txBody>
      </p:sp>
    </p:spTree>
    <p:extLst>
      <p:ext uri="{BB962C8B-B14F-4D97-AF65-F5344CB8AC3E}">
        <p14:creationId xmlns:p14="http://schemas.microsoft.com/office/powerpoint/2010/main" val="91300295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nces.ed.gov/ccd/pubschuniv.asp" TargetMode="External"/><Relationship Id="rId2" Type="http://schemas.openxmlformats.org/officeDocument/2006/relationships/hyperlink" Target="https://www.edgap.org/#4/37.71/-95.99" TargetMode="External"/><Relationship Id="rId1" Type="http://schemas.openxmlformats.org/officeDocument/2006/relationships/slideLayout" Target="../slideLayouts/slideLayout2.xml"/><Relationship Id="rId5" Type="http://schemas.openxmlformats.org/officeDocument/2006/relationships/hyperlink" Target="https://www.census.gov/" TargetMode="External"/><Relationship Id="rId4" Type="http://schemas.openxmlformats.org/officeDocument/2006/relationships/hyperlink" Target="https://www.unitedstateszipcodes.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BAC86-1269-8F3E-E7AD-6B5FB1B6FBA3}"/>
              </a:ext>
            </a:extLst>
          </p:cNvPr>
          <p:cNvSpPr>
            <a:spLocks noGrp="1"/>
          </p:cNvSpPr>
          <p:nvPr>
            <p:ph type="ctrTitle"/>
          </p:nvPr>
        </p:nvSpPr>
        <p:spPr>
          <a:xfrm>
            <a:off x="2692398" y="806825"/>
            <a:ext cx="6815669" cy="2579840"/>
          </a:xfrm>
        </p:spPr>
        <p:txBody>
          <a:bodyPr/>
          <a:lstStyle/>
          <a:p>
            <a:r>
              <a:rPr lang="en-US" sz="4800" dirty="0"/>
              <a:t>Are ACT Scores Predicted by Socioeconomic Factors?</a:t>
            </a:r>
          </a:p>
        </p:txBody>
      </p:sp>
      <p:sp>
        <p:nvSpPr>
          <p:cNvPr id="3" name="Subtitle 2">
            <a:extLst>
              <a:ext uri="{FF2B5EF4-FFF2-40B4-BE49-F238E27FC236}">
                <a16:creationId xmlns:a16="http://schemas.microsoft.com/office/drawing/2014/main" id="{1B21E935-F481-0176-70F3-95C13C6AA077}"/>
              </a:ext>
            </a:extLst>
          </p:cNvPr>
          <p:cNvSpPr>
            <a:spLocks noGrp="1"/>
          </p:cNvSpPr>
          <p:nvPr>
            <p:ph type="subTitle" idx="1"/>
          </p:nvPr>
        </p:nvSpPr>
        <p:spPr/>
        <p:txBody>
          <a:bodyPr/>
          <a:lstStyle/>
          <a:p>
            <a:r>
              <a:rPr lang="en-US" dirty="0"/>
              <a:t>David Stanko</a:t>
            </a:r>
          </a:p>
        </p:txBody>
      </p:sp>
    </p:spTree>
    <p:extLst>
      <p:ext uri="{BB962C8B-B14F-4D97-AF65-F5344CB8AC3E}">
        <p14:creationId xmlns:p14="http://schemas.microsoft.com/office/powerpoint/2010/main" val="406979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2D97-6063-621B-D6B1-CA5C546A40BB}"/>
              </a:ext>
            </a:extLst>
          </p:cNvPr>
          <p:cNvSpPr>
            <a:spLocks noGrp="1"/>
          </p:cNvSpPr>
          <p:nvPr>
            <p:ph type="title"/>
          </p:nvPr>
        </p:nvSpPr>
        <p:spPr/>
        <p:txBody>
          <a:bodyPr/>
          <a:lstStyle/>
          <a:p>
            <a:r>
              <a:rPr lang="en-US" dirty="0"/>
              <a:t>The Problem</a:t>
            </a:r>
          </a:p>
        </p:txBody>
      </p:sp>
      <p:sp>
        <p:nvSpPr>
          <p:cNvPr id="3" name="Content Placeholder 2">
            <a:extLst>
              <a:ext uri="{FF2B5EF4-FFF2-40B4-BE49-F238E27FC236}">
                <a16:creationId xmlns:a16="http://schemas.microsoft.com/office/drawing/2014/main" id="{B6EAC83A-7D28-570C-9243-02F9F4B6A9DC}"/>
              </a:ext>
            </a:extLst>
          </p:cNvPr>
          <p:cNvSpPr>
            <a:spLocks noGrp="1"/>
          </p:cNvSpPr>
          <p:nvPr>
            <p:ph idx="1"/>
          </p:nvPr>
        </p:nvSpPr>
        <p:spPr/>
        <p:txBody>
          <a:bodyPr/>
          <a:lstStyle/>
          <a:p>
            <a:r>
              <a:rPr lang="en-US" dirty="0"/>
              <a:t>We want to know whether students’ average ACT scores are predicted by socioeconomic factors, such as median income and percentage of students who qualify for free or reduced lunch. (This is the main question).</a:t>
            </a:r>
          </a:p>
          <a:p>
            <a:r>
              <a:rPr lang="en-US" dirty="0"/>
              <a:t>As an additional step, we want to know if there is a relationship between geographic location and average ACT scores.</a:t>
            </a:r>
          </a:p>
        </p:txBody>
      </p:sp>
    </p:spTree>
    <p:extLst>
      <p:ext uri="{BB962C8B-B14F-4D97-AF65-F5344CB8AC3E}">
        <p14:creationId xmlns:p14="http://schemas.microsoft.com/office/powerpoint/2010/main" val="2680519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BD12-0B6F-16A3-4E11-253DC70EAB6C}"/>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BE860DE0-29B8-6D6E-6B6E-08DD857518C1}"/>
              </a:ext>
            </a:extLst>
          </p:cNvPr>
          <p:cNvSpPr>
            <a:spLocks noGrp="1"/>
          </p:cNvSpPr>
          <p:nvPr>
            <p:ph idx="1"/>
          </p:nvPr>
        </p:nvSpPr>
        <p:spPr/>
        <p:txBody>
          <a:bodyPr>
            <a:normAutofit fontScale="92500" lnSpcReduction="20000"/>
          </a:bodyPr>
          <a:lstStyle/>
          <a:p>
            <a:r>
              <a:rPr lang="en-US" dirty="0"/>
              <a:t>I used four datasets:</a:t>
            </a:r>
          </a:p>
          <a:p>
            <a:pPr lvl="1"/>
            <a:r>
              <a:rPr lang="en-US" dirty="0"/>
              <a:t>The </a:t>
            </a:r>
            <a:r>
              <a:rPr lang="en-US" dirty="0" err="1"/>
              <a:t>EdGap</a:t>
            </a:r>
            <a:r>
              <a:rPr lang="en-US" dirty="0"/>
              <a:t> dataset, from </a:t>
            </a:r>
            <a:r>
              <a:rPr lang="en-US" dirty="0">
                <a:solidFill>
                  <a:srgbClr val="00B050"/>
                </a:solidFill>
                <a:hlinkClick r:id="rId2">
                  <a:extLst>
                    <a:ext uri="{A12FA001-AC4F-418D-AE19-62706E023703}">
                      <ahyp:hlinkClr xmlns:ahyp="http://schemas.microsoft.com/office/drawing/2018/hyperlinkcolor" val="tx"/>
                    </a:ext>
                  </a:extLst>
                </a:hlinkClick>
              </a:rPr>
              <a:t>EdGap.org</a:t>
            </a:r>
            <a:r>
              <a:rPr lang="en-US" dirty="0"/>
              <a:t>. This dataset contains average ACT scores per school and several socioeconomic variables.</a:t>
            </a:r>
          </a:p>
          <a:p>
            <a:pPr lvl="1"/>
            <a:r>
              <a:rPr lang="en-US" dirty="0"/>
              <a:t>The school information dataset from the </a:t>
            </a:r>
            <a:r>
              <a:rPr lang="en-US" dirty="0">
                <a:solidFill>
                  <a:srgbClr val="00B050"/>
                </a:solidFill>
                <a:hlinkClick r:id="rId3">
                  <a:extLst>
                    <a:ext uri="{A12FA001-AC4F-418D-AE19-62706E023703}">
                      <ahyp:hlinkClr xmlns:ahyp="http://schemas.microsoft.com/office/drawing/2018/hyperlinkcolor" val="tx"/>
                    </a:ext>
                  </a:extLst>
                </a:hlinkClick>
              </a:rPr>
              <a:t>National Center for Education Statistics</a:t>
            </a:r>
            <a:r>
              <a:rPr lang="en-US" dirty="0"/>
              <a:t>. This dataset contains additional information about each school, such as the state, the zip code, and the school type.</a:t>
            </a:r>
          </a:p>
          <a:p>
            <a:pPr lvl="1"/>
            <a:r>
              <a:rPr lang="en-US" dirty="0"/>
              <a:t>The zip code dataset from </a:t>
            </a:r>
            <a:r>
              <a:rPr lang="en-US" dirty="0">
                <a:solidFill>
                  <a:srgbClr val="00B050"/>
                </a:solidFill>
                <a:hlinkClick r:id="rId4">
                  <a:extLst>
                    <a:ext uri="{A12FA001-AC4F-418D-AE19-62706E023703}">
                      <ahyp:hlinkClr xmlns:ahyp="http://schemas.microsoft.com/office/drawing/2018/hyperlinkcolor" val="tx"/>
                    </a:ext>
                  </a:extLst>
                </a:hlinkClick>
              </a:rPr>
              <a:t>United States Zip Codes.org</a:t>
            </a:r>
            <a:r>
              <a:rPr lang="en-US" dirty="0"/>
              <a:t>, which contains demographic information for each U.S. zip code.</a:t>
            </a:r>
          </a:p>
          <a:p>
            <a:pPr lvl="1"/>
            <a:r>
              <a:rPr lang="en-US" dirty="0"/>
              <a:t>The state population dataset from the </a:t>
            </a:r>
            <a:r>
              <a:rPr lang="en-US" dirty="0">
                <a:solidFill>
                  <a:srgbClr val="00B050"/>
                </a:solidFill>
                <a:hlinkClick r:id="rId5">
                  <a:extLst>
                    <a:ext uri="{A12FA001-AC4F-418D-AE19-62706E023703}">
                      <ahyp:hlinkClr xmlns:ahyp="http://schemas.microsoft.com/office/drawing/2018/hyperlinkcolor" val="tx"/>
                    </a:ext>
                  </a:extLst>
                </a:hlinkClick>
              </a:rPr>
              <a:t>United States Census Bureau</a:t>
            </a:r>
            <a:r>
              <a:rPr lang="en-US" dirty="0"/>
              <a:t>. This dataset contains the population estimate for each U.S. state in different years.</a:t>
            </a:r>
          </a:p>
          <a:p>
            <a:pPr lvl="1"/>
            <a:endParaRPr lang="en-US" dirty="0"/>
          </a:p>
        </p:txBody>
      </p:sp>
    </p:spTree>
    <p:extLst>
      <p:ext uri="{BB962C8B-B14F-4D97-AF65-F5344CB8AC3E}">
        <p14:creationId xmlns:p14="http://schemas.microsoft.com/office/powerpoint/2010/main" val="2549072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BBC68-1A3E-3B04-1D6D-45D992791654}"/>
              </a:ext>
            </a:extLst>
          </p:cNvPr>
          <p:cNvSpPr>
            <a:spLocks noGrp="1"/>
          </p:cNvSpPr>
          <p:nvPr>
            <p:ph type="title"/>
          </p:nvPr>
        </p:nvSpPr>
        <p:spPr/>
        <p:txBody>
          <a:bodyPr/>
          <a:lstStyle/>
          <a:p>
            <a:r>
              <a:rPr lang="en-US" dirty="0"/>
              <a:t>Features Used in My Analysis</a:t>
            </a:r>
          </a:p>
        </p:txBody>
      </p:sp>
      <p:graphicFrame>
        <p:nvGraphicFramePr>
          <p:cNvPr id="6" name="Table 5">
            <a:extLst>
              <a:ext uri="{FF2B5EF4-FFF2-40B4-BE49-F238E27FC236}">
                <a16:creationId xmlns:a16="http://schemas.microsoft.com/office/drawing/2014/main" id="{5AFB195B-4974-795C-F249-2E5FB6C492E6}"/>
              </a:ext>
            </a:extLst>
          </p:cNvPr>
          <p:cNvGraphicFramePr>
            <a:graphicFrameLocks noGrp="1"/>
          </p:cNvGraphicFramePr>
          <p:nvPr>
            <p:extLst>
              <p:ext uri="{D42A27DB-BD31-4B8C-83A1-F6EECF244321}">
                <p14:modId xmlns:p14="http://schemas.microsoft.com/office/powerpoint/2010/main" val="592203033"/>
              </p:ext>
            </p:extLst>
          </p:nvPr>
        </p:nvGraphicFramePr>
        <p:xfrm>
          <a:off x="464416" y="2089276"/>
          <a:ext cx="9368073" cy="4419650"/>
        </p:xfrm>
        <a:graphic>
          <a:graphicData uri="http://schemas.openxmlformats.org/drawingml/2006/table">
            <a:tbl>
              <a:tblPr firstRow="1" bandRow="1">
                <a:tableStyleId>{5C22544A-7EE6-4342-B048-85BDC9FD1C3A}</a:tableStyleId>
              </a:tblPr>
              <a:tblGrid>
                <a:gridCol w="3195930">
                  <a:extLst>
                    <a:ext uri="{9D8B030D-6E8A-4147-A177-3AD203B41FA5}">
                      <a16:colId xmlns:a16="http://schemas.microsoft.com/office/drawing/2014/main" val="3223005809"/>
                    </a:ext>
                  </a:extLst>
                </a:gridCol>
                <a:gridCol w="6172143">
                  <a:extLst>
                    <a:ext uri="{9D8B030D-6E8A-4147-A177-3AD203B41FA5}">
                      <a16:colId xmlns:a16="http://schemas.microsoft.com/office/drawing/2014/main" val="414664281"/>
                    </a:ext>
                  </a:extLst>
                </a:gridCol>
              </a:tblGrid>
              <a:tr h="324822">
                <a:tc>
                  <a:txBody>
                    <a:bodyPr/>
                    <a:lstStyle/>
                    <a:p>
                      <a:r>
                        <a:rPr lang="en-US" dirty="0"/>
                        <a:t>Feature name</a:t>
                      </a:r>
                    </a:p>
                  </a:txBody>
                  <a:tcPr/>
                </a:tc>
                <a:tc>
                  <a:txBody>
                    <a:bodyPr/>
                    <a:lstStyle/>
                    <a:p>
                      <a:r>
                        <a:rPr lang="en-US" dirty="0"/>
                        <a:t>Description</a:t>
                      </a:r>
                    </a:p>
                  </a:txBody>
                  <a:tcPr/>
                </a:tc>
                <a:extLst>
                  <a:ext uri="{0D108BD9-81ED-4DB2-BD59-A6C34878D82A}">
                    <a16:rowId xmlns:a16="http://schemas.microsoft.com/office/drawing/2014/main" val="3362784443"/>
                  </a:ext>
                </a:extLst>
              </a:tr>
              <a:tr h="324822">
                <a:tc>
                  <a:txBody>
                    <a:bodyPr/>
                    <a:lstStyle/>
                    <a:p>
                      <a:r>
                        <a:rPr lang="en-US" dirty="0" err="1"/>
                        <a:t>average_act</a:t>
                      </a:r>
                      <a:endParaRPr lang="en-US" dirty="0"/>
                    </a:p>
                  </a:txBody>
                  <a:tcPr/>
                </a:tc>
                <a:tc>
                  <a:txBody>
                    <a:bodyPr/>
                    <a:lstStyle/>
                    <a:p>
                      <a:r>
                        <a:rPr lang="en-US" dirty="0"/>
                        <a:t>Average ACT score in a school</a:t>
                      </a:r>
                    </a:p>
                  </a:txBody>
                  <a:tcPr/>
                </a:tc>
                <a:extLst>
                  <a:ext uri="{0D108BD9-81ED-4DB2-BD59-A6C34878D82A}">
                    <a16:rowId xmlns:a16="http://schemas.microsoft.com/office/drawing/2014/main" val="2385340412"/>
                  </a:ext>
                </a:extLst>
              </a:tr>
              <a:tr h="3248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rate_unemployment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Unemployment rate</a:t>
                      </a:r>
                    </a:p>
                  </a:txBody>
                  <a:tcPr/>
                </a:tc>
                <a:extLst>
                  <a:ext uri="{0D108BD9-81ED-4DB2-BD59-A6C34878D82A}">
                    <a16:rowId xmlns:a16="http://schemas.microsoft.com/office/drawing/2014/main" val="1917380626"/>
                  </a:ext>
                </a:extLst>
              </a:tr>
              <a:tr h="4084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percent_college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parents with college degrees.</a:t>
                      </a:r>
                    </a:p>
                  </a:txBody>
                  <a:tcPr/>
                </a:tc>
                <a:extLst>
                  <a:ext uri="{0D108BD9-81ED-4DB2-BD59-A6C34878D82A}">
                    <a16:rowId xmlns:a16="http://schemas.microsoft.com/office/drawing/2014/main" val="1599926228"/>
                  </a:ext>
                </a:extLst>
              </a:tr>
              <a:tr h="4084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percent_married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children in a married couple family</a:t>
                      </a:r>
                    </a:p>
                  </a:txBody>
                  <a:tcPr/>
                </a:tc>
                <a:extLst>
                  <a:ext uri="{0D108BD9-81ED-4DB2-BD59-A6C34878D82A}">
                    <a16:rowId xmlns:a16="http://schemas.microsoft.com/office/drawing/2014/main" val="519141539"/>
                  </a:ext>
                </a:extLst>
              </a:tr>
              <a:tr h="4084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percent_lunch</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Percentage of students who qualify for free or reduced lunch</a:t>
                      </a:r>
                    </a:p>
                  </a:txBody>
                  <a:tcPr/>
                </a:tc>
                <a:extLst>
                  <a:ext uri="{0D108BD9-81ED-4DB2-BD59-A6C34878D82A}">
                    <a16:rowId xmlns:a16="http://schemas.microsoft.com/office/drawing/2014/main" val="985990826"/>
                  </a:ext>
                </a:extLst>
              </a:tr>
              <a:tr h="408442">
                <a:tc>
                  <a:txBody>
                    <a:bodyPr/>
                    <a:lstStyle/>
                    <a:p>
                      <a:r>
                        <a:rPr lang="en-US" dirty="0"/>
                        <a:t>zip_first_two_digits</a:t>
                      </a:r>
                    </a:p>
                  </a:txBody>
                  <a:tcPr/>
                </a:tc>
                <a:tc>
                  <a:txBody>
                    <a:bodyPr/>
                    <a:lstStyle/>
                    <a:p>
                      <a:r>
                        <a:rPr lang="en-US" dirty="0"/>
                        <a:t>The first two digits of every zip code</a:t>
                      </a:r>
                    </a:p>
                  </a:txBody>
                  <a:tcPr/>
                </a:tc>
                <a:extLst>
                  <a:ext uri="{0D108BD9-81ED-4DB2-BD59-A6C34878D82A}">
                    <a16:rowId xmlns:a16="http://schemas.microsoft.com/office/drawing/2014/main" val="2751676835"/>
                  </a:ext>
                </a:extLst>
              </a:tr>
              <a:tr h="5684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zip_first_two_digits_population</a:t>
                      </a:r>
                      <a:endParaRPr lang="en-US" dirty="0"/>
                    </a:p>
                  </a:txBody>
                  <a:tcPr/>
                </a:tc>
                <a:tc>
                  <a:txBody>
                    <a:bodyPr/>
                    <a:lstStyle/>
                    <a:p>
                      <a:r>
                        <a:rPr lang="en-US" dirty="0"/>
                        <a:t>The total population in all the zip codes that start with those two digits</a:t>
                      </a:r>
                    </a:p>
                  </a:txBody>
                  <a:tcPr/>
                </a:tc>
                <a:extLst>
                  <a:ext uri="{0D108BD9-81ED-4DB2-BD59-A6C34878D82A}">
                    <a16:rowId xmlns:a16="http://schemas.microsoft.com/office/drawing/2014/main" val="278573305"/>
                  </a:ext>
                </a:extLst>
              </a:tr>
              <a:tr h="408442">
                <a:tc>
                  <a:txBody>
                    <a:bodyPr/>
                    <a:lstStyle/>
                    <a:p>
                      <a:r>
                        <a:rPr lang="en-US" dirty="0"/>
                        <a:t>school_type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Regular, alternative, special education, or career and technical school</a:t>
                      </a:r>
                    </a:p>
                  </a:txBody>
                  <a:tcPr/>
                </a:tc>
                <a:extLst>
                  <a:ext uri="{0D108BD9-81ED-4DB2-BD59-A6C34878D82A}">
                    <a16:rowId xmlns:a16="http://schemas.microsoft.com/office/drawing/2014/main" val="3053409021"/>
                  </a:ext>
                </a:extLst>
              </a:tr>
              <a:tr h="408442">
                <a:tc>
                  <a:txBody>
                    <a:bodyPr/>
                    <a:lstStyle/>
                    <a:p>
                      <a:r>
                        <a:rPr lang="en-US" dirty="0" err="1"/>
                        <a:t>school_level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High, elementary, other, or not reported.</a:t>
                      </a:r>
                    </a:p>
                  </a:txBody>
                  <a:tcPr/>
                </a:tc>
                <a:extLst>
                  <a:ext uri="{0D108BD9-81ED-4DB2-BD59-A6C34878D82A}">
                    <a16:rowId xmlns:a16="http://schemas.microsoft.com/office/drawing/2014/main" val="2695343145"/>
                  </a:ext>
                </a:extLst>
              </a:tr>
            </a:tbl>
          </a:graphicData>
        </a:graphic>
      </p:graphicFrame>
      <p:graphicFrame>
        <p:nvGraphicFramePr>
          <p:cNvPr id="7" name="Table 6">
            <a:extLst>
              <a:ext uri="{FF2B5EF4-FFF2-40B4-BE49-F238E27FC236}">
                <a16:creationId xmlns:a16="http://schemas.microsoft.com/office/drawing/2014/main" id="{409B4D94-660D-41E5-2B47-BC50136A2458}"/>
              </a:ext>
            </a:extLst>
          </p:cNvPr>
          <p:cNvGraphicFramePr>
            <a:graphicFrameLocks noGrp="1"/>
          </p:cNvGraphicFramePr>
          <p:nvPr>
            <p:extLst>
              <p:ext uri="{D42A27DB-BD31-4B8C-83A1-F6EECF244321}">
                <p14:modId xmlns:p14="http://schemas.microsoft.com/office/powerpoint/2010/main" val="2395586058"/>
              </p:ext>
            </p:extLst>
          </p:nvPr>
        </p:nvGraphicFramePr>
        <p:xfrm>
          <a:off x="9929502" y="2089276"/>
          <a:ext cx="1919598" cy="1828800"/>
        </p:xfrm>
        <a:graphic>
          <a:graphicData uri="http://schemas.openxmlformats.org/drawingml/2006/table">
            <a:tbl>
              <a:tblPr firstRow="1" bandRow="1">
                <a:tableStyleId>{5C22544A-7EE6-4342-B048-85BDC9FD1C3A}</a:tableStyleId>
              </a:tblPr>
              <a:tblGrid>
                <a:gridCol w="1919598">
                  <a:extLst>
                    <a:ext uri="{9D8B030D-6E8A-4147-A177-3AD203B41FA5}">
                      <a16:colId xmlns:a16="http://schemas.microsoft.com/office/drawing/2014/main" val="3020296622"/>
                    </a:ext>
                  </a:extLst>
                </a:gridCol>
              </a:tblGrid>
              <a:tr h="266461">
                <a:tc>
                  <a:txBody>
                    <a:bodyPr/>
                    <a:lstStyle/>
                    <a:p>
                      <a:r>
                        <a:rPr lang="en-US" dirty="0"/>
                        <a:t>Feature name</a:t>
                      </a:r>
                    </a:p>
                  </a:txBody>
                  <a:tcPr/>
                </a:tc>
                <a:extLst>
                  <a:ext uri="{0D108BD9-81ED-4DB2-BD59-A6C34878D82A}">
                    <a16:rowId xmlns:a16="http://schemas.microsoft.com/office/drawing/2014/main" val="303350022"/>
                  </a:ext>
                </a:extLst>
              </a:tr>
              <a:tr h="266461">
                <a:tc>
                  <a:txBody>
                    <a:bodyPr/>
                    <a:lstStyle/>
                    <a:p>
                      <a:r>
                        <a:rPr lang="en-US" dirty="0"/>
                        <a:t>state</a:t>
                      </a:r>
                    </a:p>
                  </a:txBody>
                  <a:tcPr/>
                </a:tc>
                <a:extLst>
                  <a:ext uri="{0D108BD9-81ED-4DB2-BD59-A6C34878D82A}">
                    <a16:rowId xmlns:a16="http://schemas.microsoft.com/office/drawing/2014/main" val="2988922689"/>
                  </a:ext>
                </a:extLst>
              </a:tr>
              <a:tr h="266461">
                <a:tc>
                  <a:txBody>
                    <a:bodyPr/>
                    <a:lstStyle/>
                    <a:p>
                      <a:r>
                        <a:rPr lang="en-US" dirty="0" err="1"/>
                        <a:t>state_population</a:t>
                      </a:r>
                      <a:endParaRPr lang="en-US" dirty="0"/>
                    </a:p>
                  </a:txBody>
                  <a:tcPr/>
                </a:tc>
                <a:extLst>
                  <a:ext uri="{0D108BD9-81ED-4DB2-BD59-A6C34878D82A}">
                    <a16:rowId xmlns:a16="http://schemas.microsoft.com/office/drawing/2014/main" val="1289864678"/>
                  </a:ext>
                </a:extLst>
              </a:tr>
              <a:tr h="266461">
                <a:tc>
                  <a:txBody>
                    <a:bodyPr/>
                    <a:lstStyle/>
                    <a:p>
                      <a:r>
                        <a:rPr lang="en-US" dirty="0" err="1"/>
                        <a:t>zip_code</a:t>
                      </a:r>
                      <a:endParaRPr lang="en-US" dirty="0"/>
                    </a:p>
                  </a:txBody>
                  <a:tcPr/>
                </a:tc>
                <a:extLst>
                  <a:ext uri="{0D108BD9-81ED-4DB2-BD59-A6C34878D82A}">
                    <a16:rowId xmlns:a16="http://schemas.microsoft.com/office/drawing/2014/main" val="3552523412"/>
                  </a:ext>
                </a:extLst>
              </a:tr>
              <a:tr h="266461">
                <a:tc>
                  <a:txBody>
                    <a:bodyPr/>
                    <a:lstStyle/>
                    <a:p>
                      <a:r>
                        <a:rPr lang="en-US" dirty="0" err="1"/>
                        <a:t>median_income</a:t>
                      </a:r>
                      <a:endParaRPr lang="en-US" dirty="0"/>
                    </a:p>
                  </a:txBody>
                  <a:tcPr/>
                </a:tc>
                <a:extLst>
                  <a:ext uri="{0D108BD9-81ED-4DB2-BD59-A6C34878D82A}">
                    <a16:rowId xmlns:a16="http://schemas.microsoft.com/office/drawing/2014/main" val="756443783"/>
                  </a:ext>
                </a:extLst>
              </a:tr>
            </a:tbl>
          </a:graphicData>
        </a:graphic>
      </p:graphicFrame>
    </p:spTree>
    <p:extLst>
      <p:ext uri="{BB962C8B-B14F-4D97-AF65-F5344CB8AC3E}">
        <p14:creationId xmlns:p14="http://schemas.microsoft.com/office/powerpoint/2010/main" val="1776343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E596-326C-64C5-9D5B-5DE83AFBD098}"/>
              </a:ext>
            </a:extLst>
          </p:cNvPr>
          <p:cNvSpPr>
            <a:spLocks noGrp="1"/>
          </p:cNvSpPr>
          <p:nvPr>
            <p:ph type="title"/>
          </p:nvPr>
        </p:nvSpPr>
        <p:spPr/>
        <p:txBody>
          <a:bodyPr/>
          <a:lstStyle/>
          <a:p>
            <a:r>
              <a:rPr lang="en-US" dirty="0"/>
              <a:t>Analysis Methods</a:t>
            </a:r>
          </a:p>
        </p:txBody>
      </p:sp>
      <p:sp>
        <p:nvSpPr>
          <p:cNvPr id="3" name="Content Placeholder 2">
            <a:extLst>
              <a:ext uri="{FF2B5EF4-FFF2-40B4-BE49-F238E27FC236}">
                <a16:creationId xmlns:a16="http://schemas.microsoft.com/office/drawing/2014/main" id="{1EA2F8B7-945F-56BC-7C12-EDB68637B8C9}"/>
              </a:ext>
            </a:extLst>
          </p:cNvPr>
          <p:cNvSpPr>
            <a:spLocks noGrp="1"/>
          </p:cNvSpPr>
          <p:nvPr>
            <p:ph idx="1"/>
          </p:nvPr>
        </p:nvSpPr>
        <p:spPr/>
        <p:txBody>
          <a:bodyPr>
            <a:normAutofit fontScale="92500" lnSpcReduction="20000"/>
          </a:bodyPr>
          <a:lstStyle/>
          <a:p>
            <a:r>
              <a:rPr lang="en-US" dirty="0"/>
              <a:t>I ran regression models with the average ACT score as the target and the other variables as the predictors. </a:t>
            </a:r>
          </a:p>
          <a:p>
            <a:r>
              <a:rPr lang="en-US" dirty="0"/>
              <a:t>To answer the main question:</a:t>
            </a:r>
          </a:p>
          <a:p>
            <a:pPr lvl="1"/>
            <a:r>
              <a:rPr lang="en-US" dirty="0"/>
              <a:t>I excluded zip_first_two_digits, </a:t>
            </a:r>
            <a:r>
              <a:rPr lang="en-US" dirty="0" err="1"/>
              <a:t>zip_first_two_digits_population</a:t>
            </a:r>
            <a:r>
              <a:rPr lang="en-US" dirty="0"/>
              <a:t>, and </a:t>
            </a:r>
            <a:r>
              <a:rPr lang="en-US" dirty="0" err="1"/>
              <a:t>state_population</a:t>
            </a:r>
            <a:r>
              <a:rPr lang="en-US" dirty="0"/>
              <a:t> from the predictors.</a:t>
            </a:r>
          </a:p>
          <a:p>
            <a:pPr lvl="1"/>
            <a:r>
              <a:rPr lang="en-US" dirty="0"/>
              <a:t>I ran a random forest regressor and calculated the feature importances.</a:t>
            </a:r>
          </a:p>
          <a:p>
            <a:pPr lvl="1"/>
            <a:r>
              <a:rPr lang="en-US" dirty="0"/>
              <a:t>I ran multiple linear regression and calculated the coefficients.</a:t>
            </a:r>
          </a:p>
          <a:p>
            <a:r>
              <a:rPr lang="en-US" dirty="0"/>
              <a:t>To answer the geographic location question:</a:t>
            </a:r>
          </a:p>
          <a:p>
            <a:pPr lvl="1"/>
            <a:r>
              <a:rPr lang="en-US" dirty="0"/>
              <a:t>I ran a random forest regressor and calculated the feature importances.</a:t>
            </a:r>
          </a:p>
        </p:txBody>
      </p:sp>
    </p:spTree>
    <p:extLst>
      <p:ext uri="{BB962C8B-B14F-4D97-AF65-F5344CB8AC3E}">
        <p14:creationId xmlns:p14="http://schemas.microsoft.com/office/powerpoint/2010/main" val="630453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41AA-3A3E-BCE1-AB6E-3FA958D9741F}"/>
              </a:ext>
            </a:extLst>
          </p:cNvPr>
          <p:cNvSpPr>
            <a:spLocks noGrp="1"/>
          </p:cNvSpPr>
          <p:nvPr>
            <p:ph type="title"/>
          </p:nvPr>
        </p:nvSpPr>
        <p:spPr/>
        <p:txBody>
          <a:bodyPr/>
          <a:lstStyle/>
          <a:p>
            <a:r>
              <a:rPr lang="en-US" dirty="0"/>
              <a:t>Main Question: Random Forest</a:t>
            </a:r>
          </a:p>
        </p:txBody>
      </p:sp>
      <p:sp>
        <p:nvSpPr>
          <p:cNvPr id="3" name="Content Placeholder 2">
            <a:extLst>
              <a:ext uri="{FF2B5EF4-FFF2-40B4-BE49-F238E27FC236}">
                <a16:creationId xmlns:a16="http://schemas.microsoft.com/office/drawing/2014/main" id="{6AD89FF7-8932-4A70-725E-1566E7D6E7BC}"/>
              </a:ext>
            </a:extLst>
          </p:cNvPr>
          <p:cNvSpPr>
            <a:spLocks noGrp="1"/>
          </p:cNvSpPr>
          <p:nvPr>
            <p:ph idx="1"/>
          </p:nvPr>
        </p:nvSpPr>
        <p:spPr/>
        <p:txBody>
          <a:bodyPr/>
          <a:lstStyle/>
          <a:p>
            <a:r>
              <a:rPr lang="en-US" dirty="0" err="1"/>
              <a:t>percent_lunch</a:t>
            </a:r>
            <a:r>
              <a:rPr lang="en-US" dirty="0"/>
              <a:t> is the most important feature for predicting ACT scores, by a large amount. The other features are much less important. </a:t>
            </a:r>
          </a:p>
          <a:p>
            <a:r>
              <a:rPr lang="en-US" dirty="0"/>
              <a:t>So, there is a strong relationship between ACT scores and the percentage of students who qualify for free/reduced lunch. There is almost no relationship between ACT scores and the other socioeconomic variables.</a:t>
            </a:r>
          </a:p>
        </p:txBody>
      </p:sp>
      <p:pic>
        <p:nvPicPr>
          <p:cNvPr id="4" name="Content Placeholder 4">
            <a:extLst>
              <a:ext uri="{FF2B5EF4-FFF2-40B4-BE49-F238E27FC236}">
                <a16:creationId xmlns:a16="http://schemas.microsoft.com/office/drawing/2014/main" id="{D81DBB3B-77FE-37EA-BB44-3BD10393ED69}"/>
              </a:ext>
            </a:extLst>
          </p:cNvPr>
          <p:cNvPicPr>
            <a:picLocks noChangeAspect="1"/>
          </p:cNvPicPr>
          <p:nvPr/>
        </p:nvPicPr>
        <p:blipFill>
          <a:blip r:embed="rId2"/>
          <a:stretch>
            <a:fillRect/>
          </a:stretch>
        </p:blipFill>
        <p:spPr>
          <a:xfrm>
            <a:off x="256622" y="5320808"/>
            <a:ext cx="11678753" cy="737606"/>
          </a:xfrm>
          <a:prstGeom prst="rect">
            <a:avLst/>
          </a:prstGeom>
        </p:spPr>
      </p:pic>
      <p:sp>
        <p:nvSpPr>
          <p:cNvPr id="5" name="TextBox 4">
            <a:extLst>
              <a:ext uri="{FF2B5EF4-FFF2-40B4-BE49-F238E27FC236}">
                <a16:creationId xmlns:a16="http://schemas.microsoft.com/office/drawing/2014/main" id="{3E7D12A9-6F03-16DA-79C7-07CF4E1C5B1F}"/>
              </a:ext>
            </a:extLst>
          </p:cNvPr>
          <p:cNvSpPr txBox="1"/>
          <p:nvPr/>
        </p:nvSpPr>
        <p:spPr>
          <a:xfrm>
            <a:off x="4798085" y="4785232"/>
            <a:ext cx="2595825" cy="400110"/>
          </a:xfrm>
          <a:prstGeom prst="rect">
            <a:avLst/>
          </a:prstGeom>
          <a:noFill/>
        </p:spPr>
        <p:txBody>
          <a:bodyPr wrap="square" rtlCol="0">
            <a:spAutoFit/>
          </a:bodyPr>
          <a:lstStyle/>
          <a:p>
            <a:r>
              <a:rPr lang="en-US" sz="2000" dirty="0"/>
              <a:t>Feature importances:</a:t>
            </a:r>
          </a:p>
        </p:txBody>
      </p:sp>
    </p:spTree>
    <p:extLst>
      <p:ext uri="{BB962C8B-B14F-4D97-AF65-F5344CB8AC3E}">
        <p14:creationId xmlns:p14="http://schemas.microsoft.com/office/powerpoint/2010/main" val="4290761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F2C1-F9DE-9DC9-FB95-F70836C4DEC4}"/>
              </a:ext>
            </a:extLst>
          </p:cNvPr>
          <p:cNvSpPr>
            <a:spLocks noGrp="1"/>
          </p:cNvSpPr>
          <p:nvPr>
            <p:ph type="title"/>
          </p:nvPr>
        </p:nvSpPr>
        <p:spPr/>
        <p:txBody>
          <a:bodyPr/>
          <a:lstStyle/>
          <a:p>
            <a:r>
              <a:rPr lang="en-US" dirty="0"/>
              <a:t>Main Question: Linear Regression</a:t>
            </a:r>
          </a:p>
        </p:txBody>
      </p:sp>
      <p:sp>
        <p:nvSpPr>
          <p:cNvPr id="3" name="Content Placeholder 2">
            <a:extLst>
              <a:ext uri="{FF2B5EF4-FFF2-40B4-BE49-F238E27FC236}">
                <a16:creationId xmlns:a16="http://schemas.microsoft.com/office/drawing/2014/main" id="{48C356BD-74D2-6E55-DA2A-B2E2FB13C2BF}"/>
              </a:ext>
            </a:extLst>
          </p:cNvPr>
          <p:cNvSpPr>
            <a:spLocks noGrp="1"/>
          </p:cNvSpPr>
          <p:nvPr>
            <p:ph idx="1"/>
          </p:nvPr>
        </p:nvSpPr>
        <p:spPr/>
        <p:txBody>
          <a:bodyPr>
            <a:normAutofit fontScale="70000" lnSpcReduction="20000"/>
          </a:bodyPr>
          <a:lstStyle/>
          <a:p>
            <a:r>
              <a:rPr lang="en-US" dirty="0"/>
              <a:t>Linear regression coefficients:</a:t>
            </a:r>
          </a:p>
          <a:p>
            <a:endParaRPr lang="en-US" dirty="0"/>
          </a:p>
          <a:p>
            <a:pPr marL="0" indent="0">
              <a:buNone/>
            </a:pPr>
            <a:endParaRPr lang="en-US" dirty="0"/>
          </a:p>
          <a:p>
            <a:endParaRPr lang="en-US" dirty="0"/>
          </a:p>
          <a:p>
            <a:r>
              <a:rPr lang="en-US" dirty="0" err="1"/>
              <a:t>percent_lunch</a:t>
            </a:r>
            <a:r>
              <a:rPr lang="en-US" dirty="0"/>
              <a:t> has the largest-magnitude coefficient by a large amount (-1.82). So, for every 1% increase in students who qualify for free/reduced lunch, there is a 1.82-point decrease (a large decrease) in average ACT scores.</a:t>
            </a:r>
          </a:p>
          <a:p>
            <a:r>
              <a:rPr lang="en-US" dirty="0" err="1"/>
              <a:t>percent_college</a:t>
            </a:r>
            <a:r>
              <a:rPr lang="en-US" dirty="0"/>
              <a:t> also has a coefficient with a fairly large magnitude (0.28). For every 1% increase in the percentage of students whose parents have college degrees, the average ACT score increases by 0.28 points. </a:t>
            </a:r>
          </a:p>
          <a:p>
            <a:r>
              <a:rPr lang="en-US" dirty="0"/>
              <a:t>Again, </a:t>
            </a:r>
            <a:r>
              <a:rPr lang="en-US" dirty="0" err="1"/>
              <a:t>percent_lunch</a:t>
            </a:r>
            <a:r>
              <a:rPr lang="en-US" dirty="0"/>
              <a:t> has the largest effect on ACT scores.</a:t>
            </a:r>
          </a:p>
        </p:txBody>
      </p:sp>
      <p:pic>
        <p:nvPicPr>
          <p:cNvPr id="5" name="Picture 4">
            <a:extLst>
              <a:ext uri="{FF2B5EF4-FFF2-40B4-BE49-F238E27FC236}">
                <a16:creationId xmlns:a16="http://schemas.microsoft.com/office/drawing/2014/main" id="{EC2A088E-7FF9-C057-DD32-99629DE0721B}"/>
              </a:ext>
            </a:extLst>
          </p:cNvPr>
          <p:cNvPicPr>
            <a:picLocks noChangeAspect="1"/>
          </p:cNvPicPr>
          <p:nvPr/>
        </p:nvPicPr>
        <p:blipFill>
          <a:blip r:embed="rId2"/>
          <a:stretch>
            <a:fillRect/>
          </a:stretch>
        </p:blipFill>
        <p:spPr>
          <a:xfrm>
            <a:off x="642952" y="3015185"/>
            <a:ext cx="11199989" cy="827630"/>
          </a:xfrm>
          <a:prstGeom prst="rect">
            <a:avLst/>
          </a:prstGeom>
        </p:spPr>
      </p:pic>
    </p:spTree>
    <p:extLst>
      <p:ext uri="{BB962C8B-B14F-4D97-AF65-F5344CB8AC3E}">
        <p14:creationId xmlns:p14="http://schemas.microsoft.com/office/powerpoint/2010/main" val="171125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5AD2A-72E0-1EE4-EF3F-A96E18B4E707}"/>
              </a:ext>
            </a:extLst>
          </p:cNvPr>
          <p:cNvSpPr>
            <a:spLocks noGrp="1"/>
          </p:cNvSpPr>
          <p:nvPr>
            <p:ph type="title"/>
          </p:nvPr>
        </p:nvSpPr>
        <p:spPr/>
        <p:txBody>
          <a:bodyPr/>
          <a:lstStyle/>
          <a:p>
            <a:r>
              <a:rPr lang="en-US" dirty="0"/>
              <a:t>Additional Question: Random Forest</a:t>
            </a:r>
          </a:p>
        </p:txBody>
      </p:sp>
      <p:sp>
        <p:nvSpPr>
          <p:cNvPr id="3" name="Content Placeholder 2">
            <a:extLst>
              <a:ext uri="{FF2B5EF4-FFF2-40B4-BE49-F238E27FC236}">
                <a16:creationId xmlns:a16="http://schemas.microsoft.com/office/drawing/2014/main" id="{5FA02CFC-6890-1219-6A97-780E7E18364A}"/>
              </a:ext>
            </a:extLst>
          </p:cNvPr>
          <p:cNvSpPr>
            <a:spLocks noGrp="1"/>
          </p:cNvSpPr>
          <p:nvPr>
            <p:ph idx="1"/>
          </p:nvPr>
        </p:nvSpPr>
        <p:spPr>
          <a:xfrm>
            <a:off x="1295401" y="2556932"/>
            <a:ext cx="9601196" cy="3663246"/>
          </a:xfrm>
        </p:spPr>
        <p:txBody>
          <a:bodyPr>
            <a:normAutofit fontScale="92500" lnSpcReduction="20000"/>
          </a:bodyPr>
          <a:lstStyle/>
          <a:p>
            <a:pPr marL="3200400" lvl="7" indent="0">
              <a:buNone/>
            </a:pPr>
            <a:r>
              <a:rPr lang="en-US" sz="2400" dirty="0"/>
              <a:t>Feature importances</a:t>
            </a:r>
          </a:p>
          <a:p>
            <a:endParaRPr lang="en-US" dirty="0"/>
          </a:p>
          <a:p>
            <a:endParaRPr lang="en-US" dirty="0"/>
          </a:p>
          <a:p>
            <a:endParaRPr lang="en-US" dirty="0"/>
          </a:p>
          <a:p>
            <a:endParaRPr lang="en-US" dirty="0"/>
          </a:p>
          <a:p>
            <a:r>
              <a:rPr lang="en-US" dirty="0"/>
              <a:t>Even after adding geographic predictors, </a:t>
            </a:r>
            <a:r>
              <a:rPr lang="en-US" dirty="0" err="1"/>
              <a:t>percent_lunch</a:t>
            </a:r>
            <a:r>
              <a:rPr lang="en-US" dirty="0"/>
              <a:t> still has a very high feature importance compared to the other variables. Its feature importance barely changed. </a:t>
            </a:r>
            <a:r>
              <a:rPr lang="en-US" dirty="0" err="1"/>
              <a:t>zip_code</a:t>
            </a:r>
            <a:r>
              <a:rPr lang="en-US" dirty="0"/>
              <a:t>, zip_first_two_digits, and both of the population features have feature importances that are almost zero.</a:t>
            </a:r>
          </a:p>
          <a:p>
            <a:r>
              <a:rPr lang="en-US" dirty="0"/>
              <a:t>So, there is no relationship between geographic location and ACT scores.</a:t>
            </a:r>
          </a:p>
        </p:txBody>
      </p:sp>
      <p:pic>
        <p:nvPicPr>
          <p:cNvPr id="5" name="Picture 4">
            <a:extLst>
              <a:ext uri="{FF2B5EF4-FFF2-40B4-BE49-F238E27FC236}">
                <a16:creationId xmlns:a16="http://schemas.microsoft.com/office/drawing/2014/main" id="{1A958CCB-F2BD-82F1-BDA3-7C24EC42BF5B}"/>
              </a:ext>
            </a:extLst>
          </p:cNvPr>
          <p:cNvPicPr>
            <a:picLocks noChangeAspect="1"/>
          </p:cNvPicPr>
          <p:nvPr/>
        </p:nvPicPr>
        <p:blipFill>
          <a:blip r:embed="rId2"/>
          <a:stretch>
            <a:fillRect/>
          </a:stretch>
        </p:blipFill>
        <p:spPr>
          <a:xfrm>
            <a:off x="662131" y="3055494"/>
            <a:ext cx="11280167" cy="717918"/>
          </a:xfrm>
          <a:prstGeom prst="rect">
            <a:avLst/>
          </a:prstGeom>
        </p:spPr>
      </p:pic>
      <p:pic>
        <p:nvPicPr>
          <p:cNvPr id="7" name="Picture 6">
            <a:extLst>
              <a:ext uri="{FF2B5EF4-FFF2-40B4-BE49-F238E27FC236}">
                <a16:creationId xmlns:a16="http://schemas.microsoft.com/office/drawing/2014/main" id="{C2612381-148D-C649-20A5-E8277228F389}"/>
              </a:ext>
            </a:extLst>
          </p:cNvPr>
          <p:cNvPicPr>
            <a:picLocks noChangeAspect="1"/>
          </p:cNvPicPr>
          <p:nvPr/>
        </p:nvPicPr>
        <p:blipFill>
          <a:blip r:embed="rId3"/>
          <a:stretch>
            <a:fillRect/>
          </a:stretch>
        </p:blipFill>
        <p:spPr>
          <a:xfrm>
            <a:off x="2454144" y="3798315"/>
            <a:ext cx="7306287" cy="744590"/>
          </a:xfrm>
          <a:prstGeom prst="rect">
            <a:avLst/>
          </a:prstGeom>
        </p:spPr>
      </p:pic>
    </p:spTree>
    <p:extLst>
      <p:ext uri="{BB962C8B-B14F-4D97-AF65-F5344CB8AC3E}">
        <p14:creationId xmlns:p14="http://schemas.microsoft.com/office/powerpoint/2010/main" val="138545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D5BA1-C3BB-601B-76B5-7697853110A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8FDB8CA-67B2-817E-E3DB-DB6A6DF806BE}"/>
              </a:ext>
            </a:extLst>
          </p:cNvPr>
          <p:cNvSpPr>
            <a:spLocks noGrp="1"/>
          </p:cNvSpPr>
          <p:nvPr>
            <p:ph idx="1"/>
          </p:nvPr>
        </p:nvSpPr>
        <p:spPr/>
        <p:txBody>
          <a:bodyPr>
            <a:normAutofit fontScale="92500" lnSpcReduction="20000"/>
          </a:bodyPr>
          <a:lstStyle/>
          <a:p>
            <a:r>
              <a:rPr lang="en-US" b="0" i="0" dirty="0">
                <a:effectLst/>
              </a:rPr>
              <a:t>Average ACT scores can be predicted by some socioeconomic variables but not others. </a:t>
            </a:r>
          </a:p>
          <a:p>
            <a:pPr lvl="1"/>
            <a:r>
              <a:rPr lang="en-US" b="0" i="0" dirty="0">
                <a:effectLst/>
              </a:rPr>
              <a:t>The socioeconomic variable that influences ACT scores the most is the percentage of students who qualify for free or reduced lunch. When that percentage increases by 1%, the average ACT scores decrease by 1.28 points (a large decrease).</a:t>
            </a:r>
          </a:p>
          <a:p>
            <a:pPr lvl="1"/>
            <a:r>
              <a:rPr lang="en-US" b="0" i="0" dirty="0">
                <a:effectLst/>
              </a:rPr>
              <a:t>The percentage of students whose parents have college degrees also influences the ACT scores, but not as much. </a:t>
            </a:r>
          </a:p>
          <a:p>
            <a:pPr lvl="1"/>
            <a:r>
              <a:rPr lang="en-US" b="0" i="0" dirty="0">
                <a:effectLst/>
              </a:rPr>
              <a:t>There was no relationship between average ACT scores and any of the other socioeconomic variables.</a:t>
            </a:r>
          </a:p>
          <a:p>
            <a:r>
              <a:rPr lang="en-US" dirty="0"/>
              <a:t>T</a:t>
            </a:r>
            <a:r>
              <a:rPr lang="en-US" b="0" i="0" dirty="0">
                <a:effectLst/>
              </a:rPr>
              <a:t>here is no relationship between geographic location and average ACT scores.</a:t>
            </a:r>
            <a:endParaRPr lang="en-US" dirty="0"/>
          </a:p>
        </p:txBody>
      </p:sp>
    </p:spTree>
    <p:extLst>
      <p:ext uri="{BB962C8B-B14F-4D97-AF65-F5344CB8AC3E}">
        <p14:creationId xmlns:p14="http://schemas.microsoft.com/office/powerpoint/2010/main" val="2370904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84</TotalTime>
  <Words>779</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Garamond</vt:lpstr>
      <vt:lpstr>Organic</vt:lpstr>
      <vt:lpstr>Are ACT Scores Predicted by Socioeconomic Factors?</vt:lpstr>
      <vt:lpstr>The Problem</vt:lpstr>
      <vt:lpstr>The Data</vt:lpstr>
      <vt:lpstr>Features Used in My Analysis</vt:lpstr>
      <vt:lpstr>Analysis Methods</vt:lpstr>
      <vt:lpstr>Main Question: Random Forest</vt:lpstr>
      <vt:lpstr>Main Question: Linear Regression</vt:lpstr>
      <vt:lpstr>Additional Question: Random Forest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Are ACT Scores Predicted by Socioeconomic Factors?</dc:title>
  <dc:creator>David Stanko</dc:creator>
  <cp:lastModifiedBy>David Stanko</cp:lastModifiedBy>
  <cp:revision>28</cp:revision>
  <dcterms:created xsi:type="dcterms:W3CDTF">2024-05-07T04:43:23Z</dcterms:created>
  <dcterms:modified xsi:type="dcterms:W3CDTF">2024-05-07T06:26:00Z</dcterms:modified>
</cp:coreProperties>
</file>