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69" r:id="rId4"/>
    <p:sldId id="271" r:id="rId5"/>
    <p:sldId id="270" r:id="rId6"/>
    <p:sldId id="272" r:id="rId7"/>
    <p:sldId id="273" r:id="rId8"/>
    <p:sldId id="274" r:id="rId9"/>
    <p:sldId id="275" r:id="rId10"/>
    <p:sldId id="257" r:id="rId11"/>
    <p:sldId id="259" r:id="rId12"/>
    <p:sldId id="260" r:id="rId13"/>
    <p:sldId id="276" r:id="rId14"/>
    <p:sldId id="262" r:id="rId15"/>
    <p:sldId id="263" r:id="rId16"/>
    <p:sldId id="264" r:id="rId17"/>
    <p:sldId id="265" r:id="rId18"/>
    <p:sldId id="277" r:id="rId19"/>
    <p:sldId id="279" r:id="rId20"/>
    <p:sldId id="281" r:id="rId21"/>
    <p:sldId id="280" r:id="rId22"/>
    <p:sldId id="278" r:id="rId23"/>
    <p:sldId id="282"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183" autoAdjust="0"/>
    <p:restoredTop sz="94660"/>
  </p:normalViewPr>
  <p:slideViewPr>
    <p:cSldViewPr snapToGrid="0">
      <p:cViewPr>
        <p:scale>
          <a:sx n="69" d="100"/>
          <a:sy n="69" d="100"/>
        </p:scale>
        <p:origin x="-140" y="7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D7B42-4BF9-4FD2-8697-BAA4D128F75D}" type="datetimeFigureOut">
              <a:rPr lang="en-US" smtClean="0"/>
              <a:t>2025-04-24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F57D3-82F2-4F18-A53A-CD1DEB183929}" type="slidenum">
              <a:rPr lang="en-US" smtClean="0"/>
              <a:t>‹#›</a:t>
            </a:fld>
            <a:endParaRPr lang="en-US"/>
          </a:p>
        </p:txBody>
      </p:sp>
    </p:spTree>
    <p:extLst>
      <p:ext uri="{BB962C8B-B14F-4D97-AF65-F5344CB8AC3E}">
        <p14:creationId xmlns:p14="http://schemas.microsoft.com/office/powerpoint/2010/main" val="239412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F57D3-82F2-4F18-A53A-CD1DEB183929}" type="slidenum">
              <a:rPr lang="en-US" smtClean="0"/>
              <a:t>3</a:t>
            </a:fld>
            <a:endParaRPr lang="en-US"/>
          </a:p>
        </p:txBody>
      </p:sp>
    </p:spTree>
    <p:extLst>
      <p:ext uri="{BB962C8B-B14F-4D97-AF65-F5344CB8AC3E}">
        <p14:creationId xmlns:p14="http://schemas.microsoft.com/office/powerpoint/2010/main" val="269442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F57D3-82F2-4F18-A53A-CD1DEB183929}" type="slidenum">
              <a:rPr lang="en-US" smtClean="0"/>
              <a:t>6</a:t>
            </a:fld>
            <a:endParaRPr lang="en-US"/>
          </a:p>
        </p:txBody>
      </p:sp>
    </p:spTree>
    <p:extLst>
      <p:ext uri="{BB962C8B-B14F-4D97-AF65-F5344CB8AC3E}">
        <p14:creationId xmlns:p14="http://schemas.microsoft.com/office/powerpoint/2010/main" val="335625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F57D3-82F2-4F18-A53A-CD1DEB183929}" type="slidenum">
              <a:rPr lang="en-US" smtClean="0"/>
              <a:t>7</a:t>
            </a:fld>
            <a:endParaRPr lang="en-US"/>
          </a:p>
        </p:txBody>
      </p:sp>
    </p:spTree>
    <p:extLst>
      <p:ext uri="{BB962C8B-B14F-4D97-AF65-F5344CB8AC3E}">
        <p14:creationId xmlns:p14="http://schemas.microsoft.com/office/powerpoint/2010/main" val="97198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F57D3-82F2-4F18-A53A-CD1DEB183929}" type="slidenum">
              <a:rPr lang="en-US" smtClean="0"/>
              <a:t>13</a:t>
            </a:fld>
            <a:endParaRPr lang="en-US"/>
          </a:p>
        </p:txBody>
      </p:sp>
    </p:spTree>
    <p:extLst>
      <p:ext uri="{BB962C8B-B14F-4D97-AF65-F5344CB8AC3E}">
        <p14:creationId xmlns:p14="http://schemas.microsoft.com/office/powerpoint/2010/main" val="53927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F57D3-82F2-4F18-A53A-CD1DEB183929}" type="slidenum">
              <a:rPr lang="en-US" smtClean="0"/>
              <a:t>15</a:t>
            </a:fld>
            <a:endParaRPr lang="en-US"/>
          </a:p>
        </p:txBody>
      </p:sp>
    </p:spTree>
    <p:extLst>
      <p:ext uri="{BB962C8B-B14F-4D97-AF65-F5344CB8AC3E}">
        <p14:creationId xmlns:p14="http://schemas.microsoft.com/office/powerpoint/2010/main" val="393284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335514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DE943-94E3-4F12-B4A3-1171E0EC12B5}" type="datetimeFigureOut">
              <a:rPr lang="en-US" smtClean="0"/>
              <a:t>2025-04-23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36238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649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580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7439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951789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83361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1310541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62735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410907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35294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DE943-94E3-4F12-B4A3-1171E0EC12B5}" type="datetimeFigureOut">
              <a:rPr lang="en-US" smtClean="0"/>
              <a:t>2025-04-23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3575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DE943-94E3-4F12-B4A3-1171E0EC12B5}" type="datetimeFigureOut">
              <a:rPr lang="en-US" smtClean="0"/>
              <a:t>2025-04-23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28546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246545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315023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CDE943-94E3-4F12-B4A3-1171E0EC12B5}" type="datetimeFigureOut">
              <a:rPr lang="en-US" smtClean="0"/>
              <a:t>2025-04-23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66551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DE943-94E3-4F12-B4A3-1171E0EC12B5}" type="datetimeFigureOut">
              <a:rPr lang="en-US" smtClean="0"/>
              <a:t>2025-04-23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A0BCB-E614-4CC4-B3C6-CE96C26C7837}" type="slidenum">
              <a:rPr lang="en-US" smtClean="0"/>
              <a:t>‹#›</a:t>
            </a:fld>
            <a:endParaRPr lang="en-US"/>
          </a:p>
        </p:txBody>
      </p:sp>
    </p:spTree>
    <p:extLst>
      <p:ext uri="{BB962C8B-B14F-4D97-AF65-F5344CB8AC3E}">
        <p14:creationId xmlns:p14="http://schemas.microsoft.com/office/powerpoint/2010/main" val="134057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CDE943-94E3-4F12-B4A3-1171E0EC12B5}" type="datetimeFigureOut">
              <a:rPr lang="en-US" smtClean="0"/>
              <a:t>2025-04-23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2A0BCB-E614-4CC4-B3C6-CE96C26C7837}" type="slidenum">
              <a:rPr lang="en-US" smtClean="0"/>
              <a:t>‹#›</a:t>
            </a:fld>
            <a:endParaRPr lang="en-US"/>
          </a:p>
        </p:txBody>
      </p:sp>
    </p:spTree>
    <p:extLst>
      <p:ext uri="{BB962C8B-B14F-4D97-AF65-F5344CB8AC3E}">
        <p14:creationId xmlns:p14="http://schemas.microsoft.com/office/powerpoint/2010/main" val="19158413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A9EF-3B97-DB22-C989-262211897904}"/>
              </a:ext>
            </a:extLst>
          </p:cNvPr>
          <p:cNvSpPr>
            <a:spLocks noGrp="1"/>
          </p:cNvSpPr>
          <p:nvPr>
            <p:ph type="ctrTitle"/>
          </p:nvPr>
        </p:nvSpPr>
        <p:spPr>
          <a:xfrm>
            <a:off x="717631" y="0"/>
            <a:ext cx="11146420" cy="4869662"/>
          </a:xfrm>
        </p:spPr>
        <p:txBody>
          <a:bodyPr>
            <a:normAutofit/>
          </a:bodyPr>
          <a:lstStyle/>
          <a:p>
            <a:r>
              <a:rPr lang="en-US" dirty="0"/>
              <a:t>Investigating  </a:t>
            </a:r>
            <a:r>
              <a:rPr lang="en-US" kern="100" dirty="0">
                <a:effectLst/>
                <a:ea typeface="Aptos" panose="020B0004020202020204" pitchFamily="34" charset="0"/>
                <a:cs typeface="Times New Roman" panose="02020603050405020304" pitchFamily="18" charset="0"/>
              </a:rPr>
              <a:t>Relationships between Age of First Drug Use &amp; Current Drug Use</a:t>
            </a:r>
            <a:endParaRPr lang="en-US" dirty="0"/>
          </a:p>
        </p:txBody>
      </p:sp>
      <p:sp>
        <p:nvSpPr>
          <p:cNvPr id="3" name="Subtitle 2">
            <a:extLst>
              <a:ext uri="{FF2B5EF4-FFF2-40B4-BE49-F238E27FC236}">
                <a16:creationId xmlns:a16="http://schemas.microsoft.com/office/drawing/2014/main" id="{2B64F14A-04E5-6A18-2468-3F8F64B59A6C}"/>
              </a:ext>
            </a:extLst>
          </p:cNvPr>
          <p:cNvSpPr>
            <a:spLocks noGrp="1"/>
          </p:cNvSpPr>
          <p:nvPr>
            <p:ph type="subTitle" idx="1"/>
          </p:nvPr>
        </p:nvSpPr>
        <p:spPr>
          <a:xfrm>
            <a:off x="1143381" y="4951001"/>
            <a:ext cx="8825658" cy="861420"/>
          </a:xfrm>
        </p:spPr>
        <p:txBody>
          <a:bodyPr/>
          <a:lstStyle/>
          <a:p>
            <a:r>
              <a:rPr lang="en-US" dirty="0"/>
              <a:t>David Stanko</a:t>
            </a:r>
          </a:p>
        </p:txBody>
      </p:sp>
    </p:spTree>
    <p:extLst>
      <p:ext uri="{BB962C8B-B14F-4D97-AF65-F5344CB8AC3E}">
        <p14:creationId xmlns:p14="http://schemas.microsoft.com/office/powerpoint/2010/main" val="66828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109C-0905-B61E-838A-ACA8154DB927}"/>
              </a:ext>
            </a:extLst>
          </p:cNvPr>
          <p:cNvSpPr>
            <a:spLocks noGrp="1"/>
          </p:cNvSpPr>
          <p:nvPr>
            <p:ph type="title"/>
          </p:nvPr>
        </p:nvSpPr>
        <p:spPr/>
        <p:txBody>
          <a:bodyPr/>
          <a:lstStyle/>
          <a:p>
            <a:r>
              <a:rPr lang="en-US" dirty="0"/>
              <a:t>Results + Discussion</a:t>
            </a:r>
          </a:p>
        </p:txBody>
      </p:sp>
      <p:sp>
        <p:nvSpPr>
          <p:cNvPr id="3" name="Text Placeholder 2">
            <a:extLst>
              <a:ext uri="{FF2B5EF4-FFF2-40B4-BE49-F238E27FC236}">
                <a16:creationId xmlns:a16="http://schemas.microsoft.com/office/drawing/2014/main" id="{1B31D758-6DCA-B6D2-5A98-61C111BDE4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936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7212-DA2E-EF6B-39A0-B66CBF45B574}"/>
              </a:ext>
            </a:extLst>
          </p:cNvPr>
          <p:cNvSpPr>
            <a:spLocks noGrp="1"/>
          </p:cNvSpPr>
          <p:nvPr>
            <p:ph type="title"/>
          </p:nvPr>
        </p:nvSpPr>
        <p:spPr/>
        <p:txBody>
          <a:bodyPr/>
          <a:lstStyle/>
          <a:p>
            <a:r>
              <a:rPr lang="en-US" dirty="0"/>
              <a:t>Decision Tree</a:t>
            </a:r>
          </a:p>
        </p:txBody>
      </p:sp>
      <p:sp>
        <p:nvSpPr>
          <p:cNvPr id="4" name="TextBox 3">
            <a:extLst>
              <a:ext uri="{FF2B5EF4-FFF2-40B4-BE49-F238E27FC236}">
                <a16:creationId xmlns:a16="http://schemas.microsoft.com/office/drawing/2014/main" id="{7C9BC444-2A9B-E344-3284-498945A7E06F}"/>
              </a:ext>
            </a:extLst>
          </p:cNvPr>
          <p:cNvSpPr txBox="1"/>
          <p:nvPr/>
        </p:nvSpPr>
        <p:spPr>
          <a:xfrm>
            <a:off x="4175052" y="1744037"/>
            <a:ext cx="3492106" cy="369332"/>
          </a:xfrm>
          <a:prstGeom prst="rect">
            <a:avLst/>
          </a:prstGeom>
          <a:noFill/>
        </p:spPr>
        <p:txBody>
          <a:bodyPr wrap="square" rtlCol="0">
            <a:spAutoFit/>
          </a:bodyPr>
          <a:lstStyle/>
          <a:p>
            <a:r>
              <a:rPr lang="en-US" dirty="0"/>
              <a:t>Test RMSE: 1.81 years of age</a:t>
            </a:r>
          </a:p>
        </p:txBody>
      </p:sp>
      <p:pic>
        <p:nvPicPr>
          <p:cNvPr id="6" name="Picture 5" descr="A diagram of a tree&#10;&#10;AI-generated content may be incorrect.">
            <a:extLst>
              <a:ext uri="{FF2B5EF4-FFF2-40B4-BE49-F238E27FC236}">
                <a16:creationId xmlns:a16="http://schemas.microsoft.com/office/drawing/2014/main" id="{44D0252E-2855-3014-EDE4-F9EB342A2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394" y="2211508"/>
            <a:ext cx="7679212" cy="4274278"/>
          </a:xfrm>
          <a:prstGeom prst="rect">
            <a:avLst/>
          </a:prstGeom>
        </p:spPr>
      </p:pic>
    </p:spTree>
    <p:extLst>
      <p:ext uri="{BB962C8B-B14F-4D97-AF65-F5344CB8AC3E}">
        <p14:creationId xmlns:p14="http://schemas.microsoft.com/office/powerpoint/2010/main" val="134172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FB80-C04F-839F-C175-63F4CDA09A94}"/>
              </a:ext>
            </a:extLst>
          </p:cNvPr>
          <p:cNvSpPr>
            <a:spLocks noGrp="1"/>
          </p:cNvSpPr>
          <p:nvPr>
            <p:ph type="title"/>
          </p:nvPr>
        </p:nvSpPr>
        <p:spPr/>
        <p:txBody>
          <a:bodyPr/>
          <a:lstStyle/>
          <a:p>
            <a:r>
              <a:rPr lang="en-US" dirty="0"/>
              <a:t>Bagging</a:t>
            </a:r>
          </a:p>
        </p:txBody>
      </p:sp>
      <p:sp>
        <p:nvSpPr>
          <p:cNvPr id="5" name="TextBox 4">
            <a:extLst>
              <a:ext uri="{FF2B5EF4-FFF2-40B4-BE49-F238E27FC236}">
                <a16:creationId xmlns:a16="http://schemas.microsoft.com/office/drawing/2014/main" id="{2F687156-6F3C-F86B-892D-8EC305129624}"/>
              </a:ext>
            </a:extLst>
          </p:cNvPr>
          <p:cNvSpPr txBox="1"/>
          <p:nvPr/>
        </p:nvSpPr>
        <p:spPr>
          <a:xfrm>
            <a:off x="4713767" y="1321356"/>
            <a:ext cx="3424393" cy="369332"/>
          </a:xfrm>
          <a:prstGeom prst="rect">
            <a:avLst/>
          </a:prstGeom>
          <a:noFill/>
        </p:spPr>
        <p:txBody>
          <a:bodyPr wrap="square" rtlCol="0">
            <a:spAutoFit/>
          </a:bodyPr>
          <a:lstStyle/>
          <a:p>
            <a:r>
              <a:rPr lang="en-US" dirty="0"/>
              <a:t>Test RMSE: 2.49 years of age</a:t>
            </a:r>
          </a:p>
        </p:txBody>
      </p:sp>
      <p:pic>
        <p:nvPicPr>
          <p:cNvPr id="7" name="Picture 6">
            <a:extLst>
              <a:ext uri="{FF2B5EF4-FFF2-40B4-BE49-F238E27FC236}">
                <a16:creationId xmlns:a16="http://schemas.microsoft.com/office/drawing/2014/main" id="{57C97D8C-4FB7-9721-9EF0-67A4228564ED}"/>
              </a:ext>
            </a:extLst>
          </p:cNvPr>
          <p:cNvPicPr>
            <a:picLocks noChangeAspect="1"/>
          </p:cNvPicPr>
          <p:nvPr/>
        </p:nvPicPr>
        <p:blipFill>
          <a:blip r:embed="rId2"/>
          <a:stretch>
            <a:fillRect/>
          </a:stretch>
        </p:blipFill>
        <p:spPr>
          <a:xfrm>
            <a:off x="1950157" y="1797382"/>
            <a:ext cx="8733079" cy="4870503"/>
          </a:xfrm>
          <a:prstGeom prst="rect">
            <a:avLst/>
          </a:prstGeom>
        </p:spPr>
      </p:pic>
    </p:spTree>
    <p:extLst>
      <p:ext uri="{BB962C8B-B14F-4D97-AF65-F5344CB8AC3E}">
        <p14:creationId xmlns:p14="http://schemas.microsoft.com/office/powerpoint/2010/main" val="236789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EBED-3C0A-5F51-CEA2-C60B7CC3A11F}"/>
              </a:ext>
            </a:extLst>
          </p:cNvPr>
          <p:cNvSpPr>
            <a:spLocks noGrp="1"/>
          </p:cNvSpPr>
          <p:nvPr>
            <p:ph type="title"/>
          </p:nvPr>
        </p:nvSpPr>
        <p:spPr/>
        <p:txBody>
          <a:bodyPr/>
          <a:lstStyle/>
          <a:p>
            <a:r>
              <a:rPr lang="en-US" dirty="0"/>
              <a:t>Boosting: Metrics</a:t>
            </a:r>
          </a:p>
        </p:txBody>
      </p:sp>
      <p:graphicFrame>
        <p:nvGraphicFramePr>
          <p:cNvPr id="3" name="Table 2">
            <a:extLst>
              <a:ext uri="{FF2B5EF4-FFF2-40B4-BE49-F238E27FC236}">
                <a16:creationId xmlns:a16="http://schemas.microsoft.com/office/drawing/2014/main" id="{ADA3A06F-7A97-61C7-22BB-6E1BDC44130C}"/>
              </a:ext>
            </a:extLst>
          </p:cNvPr>
          <p:cNvGraphicFramePr>
            <a:graphicFrameLocks noGrp="1"/>
          </p:cNvGraphicFramePr>
          <p:nvPr>
            <p:extLst>
              <p:ext uri="{D42A27DB-BD31-4B8C-83A1-F6EECF244321}">
                <p14:modId xmlns:p14="http://schemas.microsoft.com/office/powerpoint/2010/main" val="3584540311"/>
              </p:ext>
            </p:extLst>
          </p:nvPr>
        </p:nvGraphicFramePr>
        <p:xfrm>
          <a:off x="751540" y="2429865"/>
          <a:ext cx="4383732" cy="1158240"/>
        </p:xfrm>
        <a:graphic>
          <a:graphicData uri="http://schemas.openxmlformats.org/drawingml/2006/table">
            <a:tbl>
              <a:tblPr firstRow="1" bandRow="1">
                <a:tableStyleId>{5C22544A-7EE6-4342-B048-85BDC9FD1C3A}</a:tableStyleId>
              </a:tblPr>
              <a:tblGrid>
                <a:gridCol w="1461244">
                  <a:extLst>
                    <a:ext uri="{9D8B030D-6E8A-4147-A177-3AD203B41FA5}">
                      <a16:colId xmlns:a16="http://schemas.microsoft.com/office/drawing/2014/main" val="576679042"/>
                    </a:ext>
                  </a:extLst>
                </a:gridCol>
                <a:gridCol w="1461244">
                  <a:extLst>
                    <a:ext uri="{9D8B030D-6E8A-4147-A177-3AD203B41FA5}">
                      <a16:colId xmlns:a16="http://schemas.microsoft.com/office/drawing/2014/main" val="676216696"/>
                    </a:ext>
                  </a:extLst>
                </a:gridCol>
                <a:gridCol w="1461244">
                  <a:extLst>
                    <a:ext uri="{9D8B030D-6E8A-4147-A177-3AD203B41FA5}">
                      <a16:colId xmlns:a16="http://schemas.microsoft.com/office/drawing/2014/main" val="2456318908"/>
                    </a:ext>
                  </a:extLst>
                </a:gridCol>
              </a:tblGrid>
              <a:tr h="370840">
                <a:tc>
                  <a:txBody>
                    <a:bodyPr/>
                    <a:lstStyle/>
                    <a:p>
                      <a:r>
                        <a:rPr lang="en-US" sz="1600" dirty="0"/>
                        <a:t>Class Name</a:t>
                      </a:r>
                    </a:p>
                  </a:txBody>
                  <a:tcPr/>
                </a:tc>
                <a:tc>
                  <a:txBody>
                    <a:bodyPr/>
                    <a:lstStyle/>
                    <a:p>
                      <a:r>
                        <a:rPr lang="en-US" sz="1600" dirty="0"/>
                        <a:t>12+ or never used</a:t>
                      </a:r>
                    </a:p>
                  </a:txBody>
                  <a:tcPr/>
                </a:tc>
                <a:tc>
                  <a:txBody>
                    <a:bodyPr/>
                    <a:lstStyle/>
                    <a:p>
                      <a:r>
                        <a:rPr lang="en-US" sz="1600" dirty="0"/>
                        <a:t>Under 12</a:t>
                      </a:r>
                    </a:p>
                  </a:txBody>
                  <a:tcPr/>
                </a:tc>
                <a:extLst>
                  <a:ext uri="{0D108BD9-81ED-4DB2-BD59-A6C34878D82A}">
                    <a16:rowId xmlns:a16="http://schemas.microsoft.com/office/drawing/2014/main" val="1713589953"/>
                  </a:ext>
                </a:extLst>
              </a:tr>
              <a:tr h="370840">
                <a:tc>
                  <a:txBody>
                    <a:bodyPr/>
                    <a:lstStyle/>
                    <a:p>
                      <a:r>
                        <a:rPr lang="en-US" sz="1600" dirty="0"/>
                        <a:t>Number of Samples</a:t>
                      </a:r>
                    </a:p>
                  </a:txBody>
                  <a:tcPr/>
                </a:tc>
                <a:tc>
                  <a:txBody>
                    <a:bodyPr/>
                    <a:lstStyle/>
                    <a:p>
                      <a:r>
                        <a:rPr lang="en-US" sz="1600" dirty="0"/>
                        <a:t>877</a:t>
                      </a:r>
                    </a:p>
                  </a:txBody>
                  <a:tcPr/>
                </a:tc>
                <a:tc>
                  <a:txBody>
                    <a:bodyPr/>
                    <a:lstStyle/>
                    <a:p>
                      <a:r>
                        <a:rPr lang="en-US" sz="1600" dirty="0"/>
                        <a:t>8</a:t>
                      </a:r>
                    </a:p>
                  </a:txBody>
                  <a:tcPr/>
                </a:tc>
                <a:extLst>
                  <a:ext uri="{0D108BD9-81ED-4DB2-BD59-A6C34878D82A}">
                    <a16:rowId xmlns:a16="http://schemas.microsoft.com/office/drawing/2014/main" val="2473845637"/>
                  </a:ext>
                </a:extLst>
              </a:tr>
            </a:tbl>
          </a:graphicData>
        </a:graphic>
      </p:graphicFrame>
      <p:graphicFrame>
        <p:nvGraphicFramePr>
          <p:cNvPr id="5" name="Table 4">
            <a:extLst>
              <a:ext uri="{FF2B5EF4-FFF2-40B4-BE49-F238E27FC236}">
                <a16:creationId xmlns:a16="http://schemas.microsoft.com/office/drawing/2014/main" id="{929D1C8B-BBD0-6F07-B69A-EFDBF1B00D27}"/>
              </a:ext>
            </a:extLst>
          </p:cNvPr>
          <p:cNvGraphicFramePr>
            <a:graphicFrameLocks noGrp="1"/>
          </p:cNvGraphicFramePr>
          <p:nvPr>
            <p:extLst>
              <p:ext uri="{D42A27DB-BD31-4B8C-83A1-F6EECF244321}">
                <p14:modId xmlns:p14="http://schemas.microsoft.com/office/powerpoint/2010/main" val="552006519"/>
              </p:ext>
            </p:extLst>
          </p:nvPr>
        </p:nvGraphicFramePr>
        <p:xfrm>
          <a:off x="751540" y="4585599"/>
          <a:ext cx="4383732" cy="1158240"/>
        </p:xfrm>
        <a:graphic>
          <a:graphicData uri="http://schemas.openxmlformats.org/drawingml/2006/table">
            <a:tbl>
              <a:tblPr firstRow="1" bandRow="1">
                <a:tableStyleId>{5C22544A-7EE6-4342-B048-85BDC9FD1C3A}</a:tableStyleId>
              </a:tblPr>
              <a:tblGrid>
                <a:gridCol w="1461244">
                  <a:extLst>
                    <a:ext uri="{9D8B030D-6E8A-4147-A177-3AD203B41FA5}">
                      <a16:colId xmlns:a16="http://schemas.microsoft.com/office/drawing/2014/main" val="576679042"/>
                    </a:ext>
                  </a:extLst>
                </a:gridCol>
                <a:gridCol w="1461244">
                  <a:extLst>
                    <a:ext uri="{9D8B030D-6E8A-4147-A177-3AD203B41FA5}">
                      <a16:colId xmlns:a16="http://schemas.microsoft.com/office/drawing/2014/main" val="676216696"/>
                    </a:ext>
                  </a:extLst>
                </a:gridCol>
                <a:gridCol w="1461244">
                  <a:extLst>
                    <a:ext uri="{9D8B030D-6E8A-4147-A177-3AD203B41FA5}">
                      <a16:colId xmlns:a16="http://schemas.microsoft.com/office/drawing/2014/main" val="2456318908"/>
                    </a:ext>
                  </a:extLst>
                </a:gridCol>
              </a:tblGrid>
              <a:tr h="370840">
                <a:tc>
                  <a:txBody>
                    <a:bodyPr/>
                    <a:lstStyle/>
                    <a:p>
                      <a:r>
                        <a:rPr lang="en-US" sz="1600" dirty="0"/>
                        <a:t>Class Name</a:t>
                      </a:r>
                    </a:p>
                  </a:txBody>
                  <a:tcPr/>
                </a:tc>
                <a:tc>
                  <a:txBody>
                    <a:bodyPr/>
                    <a:lstStyle/>
                    <a:p>
                      <a:r>
                        <a:rPr lang="en-US" sz="1600" dirty="0"/>
                        <a:t>12+ or never used</a:t>
                      </a:r>
                    </a:p>
                  </a:txBody>
                  <a:tcPr/>
                </a:tc>
                <a:tc>
                  <a:txBody>
                    <a:bodyPr/>
                    <a:lstStyle/>
                    <a:p>
                      <a:r>
                        <a:rPr lang="en-US" sz="1600" dirty="0"/>
                        <a:t>Under 12</a:t>
                      </a:r>
                    </a:p>
                  </a:txBody>
                  <a:tcPr/>
                </a:tc>
                <a:extLst>
                  <a:ext uri="{0D108BD9-81ED-4DB2-BD59-A6C34878D82A}">
                    <a16:rowId xmlns:a16="http://schemas.microsoft.com/office/drawing/2014/main" val="1713589953"/>
                  </a:ext>
                </a:extLst>
              </a:tr>
              <a:tr h="370840">
                <a:tc>
                  <a:txBody>
                    <a:bodyPr/>
                    <a:lstStyle/>
                    <a:p>
                      <a:r>
                        <a:rPr lang="en-US" sz="1600" dirty="0"/>
                        <a:t>Number of Samples</a:t>
                      </a:r>
                    </a:p>
                  </a:txBody>
                  <a:tcPr/>
                </a:tc>
                <a:tc>
                  <a:txBody>
                    <a:bodyPr/>
                    <a:lstStyle/>
                    <a:p>
                      <a:r>
                        <a:rPr lang="en-US" sz="1600" dirty="0"/>
                        <a:t>291</a:t>
                      </a:r>
                    </a:p>
                  </a:txBody>
                  <a:tcPr/>
                </a:tc>
                <a:tc>
                  <a:txBody>
                    <a:bodyPr/>
                    <a:lstStyle/>
                    <a:p>
                      <a:r>
                        <a:rPr lang="en-US" sz="1600" dirty="0"/>
                        <a:t>3</a:t>
                      </a:r>
                    </a:p>
                  </a:txBody>
                  <a:tcPr/>
                </a:tc>
                <a:extLst>
                  <a:ext uri="{0D108BD9-81ED-4DB2-BD59-A6C34878D82A}">
                    <a16:rowId xmlns:a16="http://schemas.microsoft.com/office/drawing/2014/main" val="2473845637"/>
                  </a:ext>
                </a:extLst>
              </a:tr>
            </a:tbl>
          </a:graphicData>
        </a:graphic>
      </p:graphicFrame>
      <p:sp>
        <p:nvSpPr>
          <p:cNvPr id="6" name="TextBox 5">
            <a:extLst>
              <a:ext uri="{FF2B5EF4-FFF2-40B4-BE49-F238E27FC236}">
                <a16:creationId xmlns:a16="http://schemas.microsoft.com/office/drawing/2014/main" id="{16CC7394-5D77-1288-4227-39802B7B62E2}"/>
              </a:ext>
            </a:extLst>
          </p:cNvPr>
          <p:cNvSpPr txBox="1"/>
          <p:nvPr/>
        </p:nvSpPr>
        <p:spPr>
          <a:xfrm>
            <a:off x="1244855" y="1632321"/>
            <a:ext cx="5184648" cy="369332"/>
          </a:xfrm>
          <a:prstGeom prst="rect">
            <a:avLst/>
          </a:prstGeom>
          <a:noFill/>
        </p:spPr>
        <p:txBody>
          <a:bodyPr wrap="square" rtlCol="0">
            <a:spAutoFit/>
          </a:bodyPr>
          <a:lstStyle/>
          <a:p>
            <a:r>
              <a:rPr lang="en-US" b="1" dirty="0"/>
              <a:t>Class Distribution in Training Set</a:t>
            </a:r>
          </a:p>
        </p:txBody>
      </p:sp>
      <p:sp>
        <p:nvSpPr>
          <p:cNvPr id="7" name="TextBox 6">
            <a:extLst>
              <a:ext uri="{FF2B5EF4-FFF2-40B4-BE49-F238E27FC236}">
                <a16:creationId xmlns:a16="http://schemas.microsoft.com/office/drawing/2014/main" id="{5C67109C-F1BB-04C1-6370-D4864DB04156}"/>
              </a:ext>
            </a:extLst>
          </p:cNvPr>
          <p:cNvSpPr txBox="1"/>
          <p:nvPr/>
        </p:nvSpPr>
        <p:spPr>
          <a:xfrm>
            <a:off x="1424435" y="4129384"/>
            <a:ext cx="3418331" cy="369332"/>
          </a:xfrm>
          <a:prstGeom prst="rect">
            <a:avLst/>
          </a:prstGeom>
          <a:noFill/>
        </p:spPr>
        <p:txBody>
          <a:bodyPr wrap="square" rtlCol="0">
            <a:spAutoFit/>
          </a:bodyPr>
          <a:lstStyle/>
          <a:p>
            <a:r>
              <a:rPr lang="en-US" b="1" dirty="0"/>
              <a:t>Class Distribution in Test Set</a:t>
            </a:r>
          </a:p>
        </p:txBody>
      </p:sp>
      <p:sp>
        <p:nvSpPr>
          <p:cNvPr id="8" name="TextBox 7">
            <a:extLst>
              <a:ext uri="{FF2B5EF4-FFF2-40B4-BE49-F238E27FC236}">
                <a16:creationId xmlns:a16="http://schemas.microsoft.com/office/drawing/2014/main" id="{0FE8C30E-E118-4FEF-2076-CD98D50BD94B}"/>
              </a:ext>
            </a:extLst>
          </p:cNvPr>
          <p:cNvSpPr txBox="1"/>
          <p:nvPr/>
        </p:nvSpPr>
        <p:spPr>
          <a:xfrm>
            <a:off x="7735011" y="1632321"/>
            <a:ext cx="3247136" cy="369332"/>
          </a:xfrm>
          <a:prstGeom prst="rect">
            <a:avLst/>
          </a:prstGeom>
          <a:noFill/>
        </p:spPr>
        <p:txBody>
          <a:bodyPr wrap="square" rtlCol="0">
            <a:spAutoFit/>
          </a:bodyPr>
          <a:lstStyle/>
          <a:p>
            <a:r>
              <a:rPr lang="en-US" b="1" dirty="0"/>
              <a:t>Confusion Matrix for Test Set</a:t>
            </a:r>
          </a:p>
        </p:txBody>
      </p:sp>
      <p:graphicFrame>
        <p:nvGraphicFramePr>
          <p:cNvPr id="10" name="Table 9">
            <a:extLst>
              <a:ext uri="{FF2B5EF4-FFF2-40B4-BE49-F238E27FC236}">
                <a16:creationId xmlns:a16="http://schemas.microsoft.com/office/drawing/2014/main" id="{F0020068-60FB-E2FF-E4B7-08B0BF7101A2}"/>
              </a:ext>
            </a:extLst>
          </p:cNvPr>
          <p:cNvGraphicFramePr>
            <a:graphicFrameLocks noGrp="1"/>
          </p:cNvGraphicFramePr>
          <p:nvPr>
            <p:extLst>
              <p:ext uri="{D42A27DB-BD31-4B8C-83A1-F6EECF244321}">
                <p14:modId xmlns:p14="http://schemas.microsoft.com/office/powerpoint/2010/main" val="2666432251"/>
              </p:ext>
            </p:extLst>
          </p:nvPr>
        </p:nvGraphicFramePr>
        <p:xfrm>
          <a:off x="6922618" y="2429865"/>
          <a:ext cx="4871922" cy="1158240"/>
        </p:xfrm>
        <a:graphic>
          <a:graphicData uri="http://schemas.openxmlformats.org/drawingml/2006/table">
            <a:tbl>
              <a:tblPr firstRow="1" bandRow="1">
                <a:tableStyleId>{5C22544A-7EE6-4342-B048-85BDC9FD1C3A}</a:tableStyleId>
              </a:tblPr>
              <a:tblGrid>
                <a:gridCol w="1623974">
                  <a:extLst>
                    <a:ext uri="{9D8B030D-6E8A-4147-A177-3AD203B41FA5}">
                      <a16:colId xmlns:a16="http://schemas.microsoft.com/office/drawing/2014/main" val="3279201599"/>
                    </a:ext>
                  </a:extLst>
                </a:gridCol>
                <a:gridCol w="1623974">
                  <a:extLst>
                    <a:ext uri="{9D8B030D-6E8A-4147-A177-3AD203B41FA5}">
                      <a16:colId xmlns:a16="http://schemas.microsoft.com/office/drawing/2014/main" val="1282866616"/>
                    </a:ext>
                  </a:extLst>
                </a:gridCol>
                <a:gridCol w="1623974">
                  <a:extLst>
                    <a:ext uri="{9D8B030D-6E8A-4147-A177-3AD203B41FA5}">
                      <a16:colId xmlns:a16="http://schemas.microsoft.com/office/drawing/2014/main" val="1724674008"/>
                    </a:ext>
                  </a:extLst>
                </a:gridCol>
              </a:tblGrid>
              <a:tr h="370840">
                <a:tc>
                  <a:txBody>
                    <a:bodyPr/>
                    <a:lstStyle/>
                    <a:p>
                      <a:endParaRPr lang="en-US" sz="1600" dirty="0"/>
                    </a:p>
                  </a:txBody>
                  <a:tcPr/>
                </a:tc>
                <a:tc>
                  <a:txBody>
                    <a:bodyPr/>
                    <a:lstStyle/>
                    <a:p>
                      <a:r>
                        <a:rPr lang="en-US" sz="1600" dirty="0"/>
                        <a:t>12+ or never used</a:t>
                      </a:r>
                    </a:p>
                  </a:txBody>
                  <a:tcPr/>
                </a:tc>
                <a:tc>
                  <a:txBody>
                    <a:bodyPr/>
                    <a:lstStyle/>
                    <a:p>
                      <a:r>
                        <a:rPr lang="en-US" sz="1600" dirty="0"/>
                        <a:t>Under 12</a:t>
                      </a:r>
                    </a:p>
                  </a:txBody>
                  <a:tcPr/>
                </a:tc>
                <a:extLst>
                  <a:ext uri="{0D108BD9-81ED-4DB2-BD59-A6C34878D82A}">
                    <a16:rowId xmlns:a16="http://schemas.microsoft.com/office/drawing/2014/main" val="1764967703"/>
                  </a:ext>
                </a:extLst>
              </a:tr>
              <a:tr h="370840">
                <a:tc>
                  <a:txBody>
                    <a:bodyPr/>
                    <a:lstStyle/>
                    <a:p>
                      <a:r>
                        <a:rPr lang="en-US" sz="1600" dirty="0"/>
                        <a:t>12+ or never used</a:t>
                      </a:r>
                    </a:p>
                  </a:txBody>
                  <a:tcPr/>
                </a:tc>
                <a:tc>
                  <a:txBody>
                    <a:bodyPr/>
                    <a:lstStyle/>
                    <a:p>
                      <a:r>
                        <a:rPr lang="en-US" sz="1600" dirty="0"/>
                        <a:t>291</a:t>
                      </a:r>
                    </a:p>
                  </a:txBody>
                  <a:tcPr/>
                </a:tc>
                <a:tc>
                  <a:txBody>
                    <a:bodyPr/>
                    <a:lstStyle/>
                    <a:p>
                      <a:r>
                        <a:rPr lang="en-US" sz="1600" dirty="0"/>
                        <a:t>3</a:t>
                      </a:r>
                    </a:p>
                  </a:txBody>
                  <a:tcPr/>
                </a:tc>
                <a:extLst>
                  <a:ext uri="{0D108BD9-81ED-4DB2-BD59-A6C34878D82A}">
                    <a16:rowId xmlns:a16="http://schemas.microsoft.com/office/drawing/2014/main" val="828653441"/>
                  </a:ext>
                </a:extLst>
              </a:tr>
            </a:tbl>
          </a:graphicData>
        </a:graphic>
      </p:graphicFrame>
      <p:sp>
        <p:nvSpPr>
          <p:cNvPr id="11" name="TextBox 10">
            <a:extLst>
              <a:ext uri="{FF2B5EF4-FFF2-40B4-BE49-F238E27FC236}">
                <a16:creationId xmlns:a16="http://schemas.microsoft.com/office/drawing/2014/main" id="{938A8D62-1EF4-8521-4271-BE9BA370151C}"/>
              </a:ext>
            </a:extLst>
          </p:cNvPr>
          <p:cNvSpPr txBox="1"/>
          <p:nvPr/>
        </p:nvSpPr>
        <p:spPr>
          <a:xfrm>
            <a:off x="8898636" y="2029140"/>
            <a:ext cx="1595120" cy="338554"/>
          </a:xfrm>
          <a:prstGeom prst="rect">
            <a:avLst/>
          </a:prstGeom>
          <a:noFill/>
        </p:spPr>
        <p:txBody>
          <a:bodyPr wrap="square" rtlCol="0">
            <a:spAutoFit/>
          </a:bodyPr>
          <a:lstStyle/>
          <a:p>
            <a:r>
              <a:rPr lang="en-US" sz="1600" dirty="0"/>
              <a:t>Actual</a:t>
            </a:r>
          </a:p>
        </p:txBody>
      </p:sp>
      <p:sp>
        <p:nvSpPr>
          <p:cNvPr id="12" name="TextBox 11">
            <a:extLst>
              <a:ext uri="{FF2B5EF4-FFF2-40B4-BE49-F238E27FC236}">
                <a16:creationId xmlns:a16="http://schemas.microsoft.com/office/drawing/2014/main" id="{F46D7EA3-EC03-A1FA-F419-3E3FDF866F39}"/>
              </a:ext>
            </a:extLst>
          </p:cNvPr>
          <p:cNvSpPr txBox="1"/>
          <p:nvPr/>
        </p:nvSpPr>
        <p:spPr>
          <a:xfrm>
            <a:off x="5747295" y="2829870"/>
            <a:ext cx="1196587" cy="338554"/>
          </a:xfrm>
          <a:prstGeom prst="rect">
            <a:avLst/>
          </a:prstGeom>
          <a:noFill/>
        </p:spPr>
        <p:txBody>
          <a:bodyPr wrap="square" rtlCol="0">
            <a:spAutoFit/>
          </a:bodyPr>
          <a:lstStyle/>
          <a:p>
            <a:r>
              <a:rPr lang="en-US" sz="1600" dirty="0"/>
              <a:t>Predicted</a:t>
            </a:r>
          </a:p>
        </p:txBody>
      </p:sp>
      <p:graphicFrame>
        <p:nvGraphicFramePr>
          <p:cNvPr id="13" name="Table 12">
            <a:extLst>
              <a:ext uri="{FF2B5EF4-FFF2-40B4-BE49-F238E27FC236}">
                <a16:creationId xmlns:a16="http://schemas.microsoft.com/office/drawing/2014/main" id="{CDC2275F-9659-DC8C-E0FB-042A31769428}"/>
              </a:ext>
            </a:extLst>
          </p:cNvPr>
          <p:cNvGraphicFramePr>
            <a:graphicFrameLocks noGrp="1"/>
          </p:cNvGraphicFramePr>
          <p:nvPr>
            <p:extLst>
              <p:ext uri="{D42A27DB-BD31-4B8C-83A1-F6EECF244321}">
                <p14:modId xmlns:p14="http://schemas.microsoft.com/office/powerpoint/2010/main" val="493408150"/>
              </p:ext>
            </p:extLst>
          </p:nvPr>
        </p:nvGraphicFramePr>
        <p:xfrm>
          <a:off x="6922618" y="4585599"/>
          <a:ext cx="4871922" cy="1193800"/>
        </p:xfrm>
        <a:graphic>
          <a:graphicData uri="http://schemas.openxmlformats.org/drawingml/2006/table">
            <a:tbl>
              <a:tblPr firstRow="1" bandRow="1">
                <a:tableStyleId>{5C22544A-7EE6-4342-B048-85BDC9FD1C3A}</a:tableStyleId>
              </a:tblPr>
              <a:tblGrid>
                <a:gridCol w="1623974">
                  <a:extLst>
                    <a:ext uri="{9D8B030D-6E8A-4147-A177-3AD203B41FA5}">
                      <a16:colId xmlns:a16="http://schemas.microsoft.com/office/drawing/2014/main" val="386466941"/>
                    </a:ext>
                  </a:extLst>
                </a:gridCol>
                <a:gridCol w="1623974">
                  <a:extLst>
                    <a:ext uri="{9D8B030D-6E8A-4147-A177-3AD203B41FA5}">
                      <a16:colId xmlns:a16="http://schemas.microsoft.com/office/drawing/2014/main" val="2493255477"/>
                    </a:ext>
                  </a:extLst>
                </a:gridCol>
                <a:gridCol w="1623974">
                  <a:extLst>
                    <a:ext uri="{9D8B030D-6E8A-4147-A177-3AD203B41FA5}">
                      <a16:colId xmlns:a16="http://schemas.microsoft.com/office/drawing/2014/main" val="3339249086"/>
                    </a:ext>
                  </a:extLst>
                </a:gridCol>
              </a:tblGrid>
              <a:tr h="370840">
                <a:tc>
                  <a:txBody>
                    <a:bodyPr/>
                    <a:lstStyle/>
                    <a:p>
                      <a:r>
                        <a:rPr lang="en-US" sz="1600" dirty="0"/>
                        <a:t>Test accuracy for 12+ or never used</a:t>
                      </a:r>
                    </a:p>
                  </a:txBody>
                  <a:tcPr/>
                </a:tc>
                <a:tc>
                  <a:txBody>
                    <a:bodyPr/>
                    <a:lstStyle/>
                    <a:p>
                      <a:r>
                        <a:rPr lang="en-US" sz="1600" dirty="0"/>
                        <a:t>Test accuracy for under 12</a:t>
                      </a:r>
                    </a:p>
                  </a:txBody>
                  <a:tcPr/>
                </a:tc>
                <a:tc>
                  <a:txBody>
                    <a:bodyPr/>
                    <a:lstStyle/>
                    <a:p>
                      <a:r>
                        <a:rPr lang="en-US" sz="1600" dirty="0"/>
                        <a:t>Overall test accuracy</a:t>
                      </a:r>
                    </a:p>
                  </a:txBody>
                  <a:tcPr/>
                </a:tc>
                <a:extLst>
                  <a:ext uri="{0D108BD9-81ED-4DB2-BD59-A6C34878D82A}">
                    <a16:rowId xmlns:a16="http://schemas.microsoft.com/office/drawing/2014/main" val="2315959469"/>
                  </a:ext>
                </a:extLst>
              </a:tr>
              <a:tr h="370840">
                <a:tc>
                  <a:txBody>
                    <a:bodyPr/>
                    <a:lstStyle/>
                    <a:p>
                      <a:r>
                        <a:rPr lang="en-US" sz="1600" dirty="0"/>
                        <a:t>100%</a:t>
                      </a:r>
                    </a:p>
                  </a:txBody>
                  <a:tcPr/>
                </a:tc>
                <a:tc>
                  <a:txBody>
                    <a:bodyPr/>
                    <a:lstStyle/>
                    <a:p>
                      <a:r>
                        <a:rPr lang="en-US" sz="1600" dirty="0"/>
                        <a:t>N/A</a:t>
                      </a:r>
                    </a:p>
                  </a:txBody>
                  <a:tcPr/>
                </a:tc>
                <a:tc>
                  <a:txBody>
                    <a:bodyPr/>
                    <a:lstStyle/>
                    <a:p>
                      <a:r>
                        <a:rPr lang="en-US" sz="1600" dirty="0"/>
                        <a:t>99%</a:t>
                      </a:r>
                    </a:p>
                  </a:txBody>
                  <a:tcPr/>
                </a:tc>
                <a:extLst>
                  <a:ext uri="{0D108BD9-81ED-4DB2-BD59-A6C34878D82A}">
                    <a16:rowId xmlns:a16="http://schemas.microsoft.com/office/drawing/2014/main" val="322929779"/>
                  </a:ext>
                </a:extLst>
              </a:tr>
            </a:tbl>
          </a:graphicData>
        </a:graphic>
      </p:graphicFrame>
      <p:sp>
        <p:nvSpPr>
          <p:cNvPr id="14" name="TextBox 13">
            <a:extLst>
              <a:ext uri="{FF2B5EF4-FFF2-40B4-BE49-F238E27FC236}">
                <a16:creationId xmlns:a16="http://schemas.microsoft.com/office/drawing/2014/main" id="{DD59C208-6E0B-7EE2-87BB-DE19372B5893}"/>
              </a:ext>
            </a:extLst>
          </p:cNvPr>
          <p:cNvSpPr txBox="1"/>
          <p:nvPr/>
        </p:nvSpPr>
        <p:spPr>
          <a:xfrm>
            <a:off x="8659506" y="4094454"/>
            <a:ext cx="3418331" cy="369332"/>
          </a:xfrm>
          <a:prstGeom prst="rect">
            <a:avLst/>
          </a:prstGeom>
          <a:noFill/>
        </p:spPr>
        <p:txBody>
          <a:bodyPr wrap="square" rtlCol="0">
            <a:spAutoFit/>
          </a:bodyPr>
          <a:lstStyle/>
          <a:p>
            <a:r>
              <a:rPr lang="en-US" b="1" dirty="0"/>
              <a:t>Test Metrics</a:t>
            </a:r>
          </a:p>
        </p:txBody>
      </p:sp>
    </p:spTree>
    <p:extLst>
      <p:ext uri="{BB962C8B-B14F-4D97-AF65-F5344CB8AC3E}">
        <p14:creationId xmlns:p14="http://schemas.microsoft.com/office/powerpoint/2010/main" val="149154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D885-C93A-8FE7-6D48-D77BC3AF0781}"/>
              </a:ext>
            </a:extLst>
          </p:cNvPr>
          <p:cNvSpPr>
            <a:spLocks noGrp="1"/>
          </p:cNvSpPr>
          <p:nvPr>
            <p:ph type="title"/>
          </p:nvPr>
        </p:nvSpPr>
        <p:spPr/>
        <p:txBody>
          <a:bodyPr/>
          <a:lstStyle/>
          <a:p>
            <a:r>
              <a:rPr lang="en-US" dirty="0"/>
              <a:t>Boosting: Relative Influence Plot</a:t>
            </a:r>
          </a:p>
        </p:txBody>
      </p:sp>
      <p:pic>
        <p:nvPicPr>
          <p:cNvPr id="5122" name="Picture 2" descr="No description has been provided for this image">
            <a:extLst>
              <a:ext uri="{FF2B5EF4-FFF2-40B4-BE49-F238E27FC236}">
                <a16:creationId xmlns:a16="http://schemas.microsoft.com/office/drawing/2014/main" id="{19AB46D5-264D-FC1A-EA27-0DC453C74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44" y="1241785"/>
            <a:ext cx="4829259" cy="542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2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2A5D6E9-B2C4-971D-A7AC-C9668504C0F1}"/>
              </a:ext>
            </a:extLst>
          </p:cNvPr>
          <p:cNvSpPr>
            <a:spLocks noGrp="1"/>
          </p:cNvSpPr>
          <p:nvPr>
            <p:ph type="title"/>
          </p:nvPr>
        </p:nvSpPr>
        <p:spPr>
          <a:xfrm>
            <a:off x="629132" y="360394"/>
            <a:ext cx="9181185" cy="703287"/>
          </a:xfrm>
        </p:spPr>
        <p:txBody>
          <a:bodyPr vert="horz" lIns="91440" tIns="45720" rIns="91440" bIns="45720" rtlCol="0" anchor="b">
            <a:normAutofit/>
          </a:bodyPr>
          <a:lstStyle/>
          <a:p>
            <a:pPr>
              <a:lnSpc>
                <a:spcPct val="90000"/>
              </a:lnSpc>
            </a:pPr>
            <a:r>
              <a:rPr lang="en-US" dirty="0"/>
              <a:t>Boosting</a:t>
            </a:r>
            <a:r>
              <a:rPr lang="en-US" sz="3800" dirty="0"/>
              <a:t>: Partial Dependence Plots</a:t>
            </a:r>
          </a:p>
        </p:txBody>
      </p:sp>
      <p:pic>
        <p:nvPicPr>
          <p:cNvPr id="8" name="Picture 7">
            <a:extLst>
              <a:ext uri="{FF2B5EF4-FFF2-40B4-BE49-F238E27FC236}">
                <a16:creationId xmlns:a16="http://schemas.microsoft.com/office/drawing/2014/main" id="{D6201937-0CD6-7B88-A8B4-649A3F1B6F20}"/>
              </a:ext>
            </a:extLst>
          </p:cNvPr>
          <p:cNvPicPr>
            <a:picLocks noChangeAspect="1"/>
          </p:cNvPicPr>
          <p:nvPr/>
        </p:nvPicPr>
        <p:blipFill>
          <a:blip r:embed="rId8"/>
          <a:stretch>
            <a:fillRect/>
          </a:stretch>
        </p:blipFill>
        <p:spPr>
          <a:xfrm>
            <a:off x="582893" y="1676400"/>
            <a:ext cx="5434991" cy="3383280"/>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9F1F8CBA-25AC-F15F-E6B5-3CB9DC0BD7BC}"/>
              </a:ext>
            </a:extLst>
          </p:cNvPr>
          <p:cNvPicPr>
            <a:picLocks noChangeAspect="1"/>
          </p:cNvPicPr>
          <p:nvPr/>
        </p:nvPicPr>
        <p:blipFill>
          <a:blip r:embed="rId9"/>
          <a:stretch>
            <a:fillRect/>
          </a:stretch>
        </p:blipFill>
        <p:spPr>
          <a:xfrm>
            <a:off x="6262802" y="1684014"/>
            <a:ext cx="5410528" cy="336805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51628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A17D-C1ED-2CB6-B2E3-37A827571255}"/>
              </a:ext>
            </a:extLst>
          </p:cNvPr>
          <p:cNvSpPr>
            <a:spLocks noGrp="1"/>
          </p:cNvSpPr>
          <p:nvPr>
            <p:ph type="title"/>
          </p:nvPr>
        </p:nvSpPr>
        <p:spPr/>
        <p:txBody>
          <a:bodyPr/>
          <a:lstStyle/>
          <a:p>
            <a:r>
              <a:rPr lang="en-US" dirty="0"/>
              <a:t>Random Forest: Metrics</a:t>
            </a:r>
          </a:p>
        </p:txBody>
      </p:sp>
      <p:graphicFrame>
        <p:nvGraphicFramePr>
          <p:cNvPr id="4" name="Content Placeholder 3">
            <a:extLst>
              <a:ext uri="{FF2B5EF4-FFF2-40B4-BE49-F238E27FC236}">
                <a16:creationId xmlns:a16="http://schemas.microsoft.com/office/drawing/2014/main" id="{D70487CE-E35C-DFAE-EC43-851C83F5EB45}"/>
              </a:ext>
            </a:extLst>
          </p:cNvPr>
          <p:cNvGraphicFramePr>
            <a:graphicFrameLocks noGrp="1"/>
          </p:cNvGraphicFramePr>
          <p:nvPr>
            <p:ph idx="1"/>
            <p:extLst>
              <p:ext uri="{D42A27DB-BD31-4B8C-83A1-F6EECF244321}">
                <p14:modId xmlns:p14="http://schemas.microsoft.com/office/powerpoint/2010/main" val="470852698"/>
              </p:ext>
            </p:extLst>
          </p:nvPr>
        </p:nvGraphicFramePr>
        <p:xfrm>
          <a:off x="1177204" y="1853248"/>
          <a:ext cx="8947148" cy="239776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1269873984"/>
                    </a:ext>
                  </a:extLst>
                </a:gridCol>
                <a:gridCol w="2236787">
                  <a:extLst>
                    <a:ext uri="{9D8B030D-6E8A-4147-A177-3AD203B41FA5}">
                      <a16:colId xmlns:a16="http://schemas.microsoft.com/office/drawing/2014/main" val="456915600"/>
                    </a:ext>
                  </a:extLst>
                </a:gridCol>
                <a:gridCol w="2236787">
                  <a:extLst>
                    <a:ext uri="{9D8B030D-6E8A-4147-A177-3AD203B41FA5}">
                      <a16:colId xmlns:a16="http://schemas.microsoft.com/office/drawing/2014/main" val="3560453069"/>
                    </a:ext>
                  </a:extLst>
                </a:gridCol>
                <a:gridCol w="2236787">
                  <a:extLst>
                    <a:ext uri="{9D8B030D-6E8A-4147-A177-3AD203B41FA5}">
                      <a16:colId xmlns:a16="http://schemas.microsoft.com/office/drawing/2014/main" val="1500901469"/>
                    </a:ext>
                  </a:extLst>
                </a:gridCol>
              </a:tblGrid>
              <a:tr h="370840">
                <a:tc>
                  <a:txBody>
                    <a:bodyPr/>
                    <a:lstStyle/>
                    <a:p>
                      <a:r>
                        <a:rPr lang="en-US" dirty="0"/>
                        <a:t>Class</a:t>
                      </a:r>
                    </a:p>
                  </a:txBody>
                  <a:tcPr marL="77801" marR="77801"/>
                </a:tc>
                <a:tc>
                  <a:txBody>
                    <a:bodyPr/>
                    <a:lstStyle/>
                    <a:p>
                      <a:r>
                        <a:rPr lang="en-US" dirty="0"/>
                        <a:t>Number of Samples in Training Set</a:t>
                      </a:r>
                    </a:p>
                  </a:txBody>
                  <a:tcPr marL="77801" marR="77801"/>
                </a:tc>
                <a:tc>
                  <a:txBody>
                    <a:bodyPr/>
                    <a:lstStyle/>
                    <a:p>
                      <a:r>
                        <a:rPr lang="en-US" dirty="0"/>
                        <a:t>Number of Samples in Test Set</a:t>
                      </a:r>
                    </a:p>
                  </a:txBody>
                  <a:tcPr marL="77801" marR="77801"/>
                </a:tc>
                <a:tc>
                  <a:txBody>
                    <a:bodyPr/>
                    <a:lstStyle/>
                    <a:p>
                      <a:r>
                        <a:rPr lang="en-US" dirty="0"/>
                        <a:t>Test Accuracy for that Class</a:t>
                      </a:r>
                    </a:p>
                  </a:txBody>
                  <a:tcPr marL="77801" marR="77801"/>
                </a:tc>
                <a:extLst>
                  <a:ext uri="{0D108BD9-81ED-4DB2-BD59-A6C34878D82A}">
                    <a16:rowId xmlns:a16="http://schemas.microsoft.com/office/drawing/2014/main" val="3832361766"/>
                  </a:ext>
                </a:extLst>
              </a:tr>
              <a:tr h="370840">
                <a:tc>
                  <a:txBody>
                    <a:bodyPr/>
                    <a:lstStyle/>
                    <a:p>
                      <a:r>
                        <a:rPr lang="en-US" dirty="0"/>
                        <a:t>Under 12</a:t>
                      </a:r>
                    </a:p>
                  </a:txBody>
                  <a:tcPr marL="77801" marR="77801"/>
                </a:tc>
                <a:tc>
                  <a:txBody>
                    <a:bodyPr/>
                    <a:lstStyle/>
                    <a:p>
                      <a:r>
                        <a:rPr lang="en-US" dirty="0"/>
                        <a:t>87</a:t>
                      </a:r>
                    </a:p>
                  </a:txBody>
                  <a:tcPr marL="77801" marR="77801"/>
                </a:tc>
                <a:tc>
                  <a:txBody>
                    <a:bodyPr/>
                    <a:lstStyle/>
                    <a:p>
                      <a:r>
                        <a:rPr lang="en-US" dirty="0"/>
                        <a:t>25</a:t>
                      </a:r>
                    </a:p>
                  </a:txBody>
                  <a:tcPr marL="77801" marR="77801"/>
                </a:tc>
                <a:tc>
                  <a:txBody>
                    <a:bodyPr/>
                    <a:lstStyle/>
                    <a:p>
                      <a:r>
                        <a:rPr lang="en-US" dirty="0"/>
                        <a:t>0%</a:t>
                      </a:r>
                    </a:p>
                  </a:txBody>
                  <a:tcPr marL="77801" marR="77801"/>
                </a:tc>
                <a:extLst>
                  <a:ext uri="{0D108BD9-81ED-4DB2-BD59-A6C34878D82A}">
                    <a16:rowId xmlns:a16="http://schemas.microsoft.com/office/drawing/2014/main" val="3647243772"/>
                  </a:ext>
                </a:extLst>
              </a:tr>
              <a:tr h="370840">
                <a:tc>
                  <a:txBody>
                    <a:bodyPr/>
                    <a:lstStyle/>
                    <a:p>
                      <a:r>
                        <a:rPr lang="en-US" dirty="0"/>
                        <a:t>12-13</a:t>
                      </a:r>
                    </a:p>
                  </a:txBody>
                  <a:tcPr marL="77801" marR="77801"/>
                </a:tc>
                <a:tc>
                  <a:txBody>
                    <a:bodyPr/>
                    <a:lstStyle/>
                    <a:p>
                      <a:r>
                        <a:rPr lang="en-US" dirty="0"/>
                        <a:t>105</a:t>
                      </a:r>
                    </a:p>
                  </a:txBody>
                  <a:tcPr marL="77801" marR="77801"/>
                </a:tc>
                <a:tc>
                  <a:txBody>
                    <a:bodyPr/>
                    <a:lstStyle/>
                    <a:p>
                      <a:r>
                        <a:rPr lang="en-US" dirty="0"/>
                        <a:t>35</a:t>
                      </a:r>
                    </a:p>
                  </a:txBody>
                  <a:tcPr marL="77801" marR="77801"/>
                </a:tc>
                <a:tc>
                  <a:txBody>
                    <a:bodyPr/>
                    <a:lstStyle/>
                    <a:p>
                      <a:r>
                        <a:rPr lang="en-US" dirty="0"/>
                        <a:t>0%</a:t>
                      </a:r>
                    </a:p>
                  </a:txBody>
                  <a:tcPr marL="77801" marR="77801"/>
                </a:tc>
                <a:extLst>
                  <a:ext uri="{0D108BD9-81ED-4DB2-BD59-A6C34878D82A}">
                    <a16:rowId xmlns:a16="http://schemas.microsoft.com/office/drawing/2014/main" val="621905106"/>
                  </a:ext>
                </a:extLst>
              </a:tr>
              <a:tr h="370840">
                <a:tc>
                  <a:txBody>
                    <a:bodyPr/>
                    <a:lstStyle/>
                    <a:p>
                      <a:r>
                        <a:rPr lang="en-US" dirty="0"/>
                        <a:t>14-17</a:t>
                      </a:r>
                    </a:p>
                  </a:txBody>
                  <a:tcPr marL="77801" marR="77801"/>
                </a:tc>
                <a:tc>
                  <a:txBody>
                    <a:bodyPr/>
                    <a:lstStyle/>
                    <a:p>
                      <a:r>
                        <a:rPr lang="en-US" dirty="0"/>
                        <a:t>171</a:t>
                      </a:r>
                    </a:p>
                  </a:txBody>
                  <a:tcPr marL="77801" marR="77801"/>
                </a:tc>
                <a:tc>
                  <a:txBody>
                    <a:bodyPr/>
                    <a:lstStyle/>
                    <a:p>
                      <a:r>
                        <a:rPr lang="en-US" dirty="0"/>
                        <a:t>62</a:t>
                      </a:r>
                    </a:p>
                  </a:txBody>
                  <a:tcPr marL="77801" marR="77801"/>
                </a:tc>
                <a:tc>
                  <a:txBody>
                    <a:bodyPr/>
                    <a:lstStyle/>
                    <a:p>
                      <a:r>
                        <a:rPr lang="en-US" dirty="0"/>
                        <a:t>27.4%</a:t>
                      </a:r>
                    </a:p>
                  </a:txBody>
                  <a:tcPr marL="77801" marR="77801"/>
                </a:tc>
                <a:extLst>
                  <a:ext uri="{0D108BD9-81ED-4DB2-BD59-A6C34878D82A}">
                    <a16:rowId xmlns:a16="http://schemas.microsoft.com/office/drawing/2014/main" val="3270004335"/>
                  </a:ext>
                </a:extLst>
              </a:tr>
              <a:tr h="370840">
                <a:tc>
                  <a:txBody>
                    <a:bodyPr/>
                    <a:lstStyle/>
                    <a:p>
                      <a:r>
                        <a:rPr lang="en-US" dirty="0"/>
                        <a:t>Never used</a:t>
                      </a:r>
                    </a:p>
                  </a:txBody>
                  <a:tcPr marL="77801" marR="77801"/>
                </a:tc>
                <a:tc>
                  <a:txBody>
                    <a:bodyPr/>
                    <a:lstStyle/>
                    <a:p>
                      <a:r>
                        <a:rPr lang="en-US" dirty="0"/>
                        <a:t>522</a:t>
                      </a:r>
                    </a:p>
                  </a:txBody>
                  <a:tcPr marL="77801" marR="77801"/>
                </a:tc>
                <a:tc>
                  <a:txBody>
                    <a:bodyPr/>
                    <a:lstStyle/>
                    <a:p>
                      <a:r>
                        <a:rPr lang="en-US" dirty="0"/>
                        <a:t>172</a:t>
                      </a:r>
                    </a:p>
                  </a:txBody>
                  <a:tcPr marL="77801" marR="77801"/>
                </a:tc>
                <a:tc>
                  <a:txBody>
                    <a:bodyPr/>
                    <a:lstStyle/>
                    <a:p>
                      <a:r>
                        <a:rPr lang="en-US" dirty="0"/>
                        <a:t>100%</a:t>
                      </a:r>
                    </a:p>
                  </a:txBody>
                  <a:tcPr marL="77801" marR="77801"/>
                </a:tc>
                <a:extLst>
                  <a:ext uri="{0D108BD9-81ED-4DB2-BD59-A6C34878D82A}">
                    <a16:rowId xmlns:a16="http://schemas.microsoft.com/office/drawing/2014/main" val="333585362"/>
                  </a:ext>
                </a:extLst>
              </a:tr>
            </a:tbl>
          </a:graphicData>
        </a:graphic>
      </p:graphicFrame>
      <p:graphicFrame>
        <p:nvGraphicFramePr>
          <p:cNvPr id="5" name="Table 4">
            <a:extLst>
              <a:ext uri="{FF2B5EF4-FFF2-40B4-BE49-F238E27FC236}">
                <a16:creationId xmlns:a16="http://schemas.microsoft.com/office/drawing/2014/main" id="{B6DC55F7-8DC1-1255-D5F1-0AC40FF916F5}"/>
              </a:ext>
            </a:extLst>
          </p:cNvPr>
          <p:cNvGraphicFramePr>
            <a:graphicFrameLocks noGrp="1"/>
          </p:cNvGraphicFramePr>
          <p:nvPr>
            <p:extLst>
              <p:ext uri="{D42A27DB-BD31-4B8C-83A1-F6EECF244321}">
                <p14:modId xmlns:p14="http://schemas.microsoft.com/office/powerpoint/2010/main" val="3381733645"/>
              </p:ext>
            </p:extLst>
          </p:nvPr>
        </p:nvGraphicFramePr>
        <p:xfrm>
          <a:off x="838200" y="4730886"/>
          <a:ext cx="10515600" cy="37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44822959"/>
                    </a:ext>
                  </a:extLst>
                </a:gridCol>
                <a:gridCol w="5257800">
                  <a:extLst>
                    <a:ext uri="{9D8B030D-6E8A-4147-A177-3AD203B41FA5}">
                      <a16:colId xmlns:a16="http://schemas.microsoft.com/office/drawing/2014/main" val="4037578746"/>
                    </a:ext>
                  </a:extLst>
                </a:gridCol>
              </a:tblGrid>
              <a:tr h="370840">
                <a:tc>
                  <a:txBody>
                    <a:bodyPr/>
                    <a:lstStyle/>
                    <a:p>
                      <a:r>
                        <a:rPr lang="en-US" dirty="0"/>
                        <a:t>Overall Accuracy</a:t>
                      </a:r>
                    </a:p>
                  </a:txBody>
                  <a:tcPr/>
                </a:tc>
                <a:tc>
                  <a:txBody>
                    <a:bodyPr/>
                    <a:lstStyle/>
                    <a:p>
                      <a:r>
                        <a:rPr lang="en-US" dirty="0"/>
                        <a:t>64.2%</a:t>
                      </a:r>
                    </a:p>
                  </a:txBody>
                  <a:tcPr/>
                </a:tc>
                <a:extLst>
                  <a:ext uri="{0D108BD9-81ED-4DB2-BD59-A6C34878D82A}">
                    <a16:rowId xmlns:a16="http://schemas.microsoft.com/office/drawing/2014/main" val="677364807"/>
                  </a:ext>
                </a:extLst>
              </a:tr>
            </a:tbl>
          </a:graphicData>
        </a:graphic>
      </p:graphicFrame>
    </p:spTree>
    <p:extLst>
      <p:ext uri="{BB962C8B-B14F-4D97-AF65-F5344CB8AC3E}">
        <p14:creationId xmlns:p14="http://schemas.microsoft.com/office/powerpoint/2010/main" val="395480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8C2A-96DC-133C-C9AC-0871FB633BDA}"/>
              </a:ext>
            </a:extLst>
          </p:cNvPr>
          <p:cNvSpPr>
            <a:spLocks noGrp="1"/>
          </p:cNvSpPr>
          <p:nvPr>
            <p:ph type="title"/>
          </p:nvPr>
        </p:nvSpPr>
        <p:spPr>
          <a:xfrm>
            <a:off x="646111" y="452718"/>
            <a:ext cx="11319061" cy="1400530"/>
          </a:xfrm>
        </p:spPr>
        <p:txBody>
          <a:bodyPr/>
          <a:lstStyle/>
          <a:p>
            <a:r>
              <a:rPr lang="en-US" sz="3600" dirty="0"/>
              <a:t>Random Forest: Variable Importance Plot</a:t>
            </a:r>
          </a:p>
        </p:txBody>
      </p:sp>
      <p:pic>
        <p:nvPicPr>
          <p:cNvPr id="6" name="Picture 5">
            <a:extLst>
              <a:ext uri="{FF2B5EF4-FFF2-40B4-BE49-F238E27FC236}">
                <a16:creationId xmlns:a16="http://schemas.microsoft.com/office/drawing/2014/main" id="{868CFCE8-DA50-4DFF-909A-0B02A401BFD6}"/>
              </a:ext>
            </a:extLst>
          </p:cNvPr>
          <p:cNvPicPr>
            <a:picLocks noChangeAspect="1"/>
          </p:cNvPicPr>
          <p:nvPr/>
        </p:nvPicPr>
        <p:blipFill>
          <a:blip r:embed="rId2"/>
          <a:stretch>
            <a:fillRect/>
          </a:stretch>
        </p:blipFill>
        <p:spPr>
          <a:xfrm>
            <a:off x="1323701" y="1644345"/>
            <a:ext cx="9396549" cy="4848530"/>
          </a:xfrm>
          <a:prstGeom prst="rect">
            <a:avLst/>
          </a:prstGeom>
        </p:spPr>
      </p:pic>
    </p:spTree>
    <p:extLst>
      <p:ext uri="{BB962C8B-B14F-4D97-AF65-F5344CB8AC3E}">
        <p14:creationId xmlns:p14="http://schemas.microsoft.com/office/powerpoint/2010/main" val="34268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68A7-422C-8752-2648-D0146BD2E0AC}"/>
              </a:ext>
            </a:extLst>
          </p:cNvPr>
          <p:cNvSpPr>
            <a:spLocks noGrp="1"/>
          </p:cNvSpPr>
          <p:nvPr>
            <p:ph type="title"/>
          </p:nvPr>
        </p:nvSpPr>
        <p:spPr/>
        <p:txBody>
          <a:bodyPr/>
          <a:lstStyle/>
          <a:p>
            <a:r>
              <a:rPr lang="en-US" dirty="0"/>
              <a:t>Limitations, Improvements, and Extensions</a:t>
            </a:r>
          </a:p>
        </p:txBody>
      </p:sp>
      <p:sp>
        <p:nvSpPr>
          <p:cNvPr id="3" name="Content Placeholder 2">
            <a:extLst>
              <a:ext uri="{FF2B5EF4-FFF2-40B4-BE49-F238E27FC236}">
                <a16:creationId xmlns:a16="http://schemas.microsoft.com/office/drawing/2014/main" id="{83CCF8A1-6F70-744F-2C9A-BAC6F747DA6C}"/>
              </a:ext>
            </a:extLst>
          </p:cNvPr>
          <p:cNvSpPr>
            <a:spLocks noGrp="1"/>
          </p:cNvSpPr>
          <p:nvPr>
            <p:ph idx="1"/>
          </p:nvPr>
        </p:nvSpPr>
        <p:spPr/>
        <p:txBody>
          <a:bodyPr/>
          <a:lstStyle/>
          <a:p>
            <a:r>
              <a:rPr lang="en-US" dirty="0"/>
              <a:t>Limitations</a:t>
            </a:r>
          </a:p>
          <a:p>
            <a:pPr lvl="1"/>
            <a:r>
              <a:rPr lang="en-US" dirty="0"/>
              <a:t>Class imbalance problem!</a:t>
            </a:r>
          </a:p>
          <a:p>
            <a:pPr lvl="1"/>
            <a:r>
              <a:rPr lang="en-US" dirty="0"/>
              <a:t>No yearly frequency variables for tobacco or cigarettes</a:t>
            </a:r>
          </a:p>
          <a:p>
            <a:r>
              <a:rPr lang="en-US" dirty="0"/>
              <a:t>Improvements/extensions</a:t>
            </a:r>
          </a:p>
          <a:p>
            <a:pPr lvl="1"/>
            <a:r>
              <a:rPr lang="en-US" dirty="0"/>
              <a:t>Oversampling or </a:t>
            </a:r>
            <a:r>
              <a:rPr lang="en-US" dirty="0" err="1"/>
              <a:t>undersampling</a:t>
            </a:r>
            <a:r>
              <a:rPr lang="en-US" dirty="0"/>
              <a:t> algorithms</a:t>
            </a:r>
          </a:p>
          <a:p>
            <a:pPr lvl="1"/>
            <a:r>
              <a:rPr lang="en-US" dirty="0"/>
              <a:t>Much potential for future research questions</a:t>
            </a:r>
          </a:p>
          <a:p>
            <a:pPr lvl="2"/>
            <a:r>
              <a:rPr lang="en-US" dirty="0"/>
              <a:t>Relationship between family/peer experiences &amp; age of first drug use</a:t>
            </a:r>
          </a:p>
          <a:p>
            <a:pPr lvl="2"/>
            <a:r>
              <a:rPr lang="en-US" dirty="0"/>
              <a:t>Effect of age of first drug use on mental health</a:t>
            </a:r>
          </a:p>
        </p:txBody>
      </p:sp>
    </p:spTree>
    <p:extLst>
      <p:ext uri="{BB962C8B-B14F-4D97-AF65-F5344CB8AC3E}">
        <p14:creationId xmlns:p14="http://schemas.microsoft.com/office/powerpoint/2010/main" val="28816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766A-EF25-9C69-2EFB-620AC8F2BB8F}"/>
              </a:ext>
            </a:extLst>
          </p:cNvPr>
          <p:cNvSpPr>
            <a:spLocks noGrp="1"/>
          </p:cNvSpPr>
          <p:nvPr>
            <p:ph type="ctrTitle"/>
          </p:nvPr>
        </p:nvSpPr>
        <p:spPr>
          <a:xfrm>
            <a:off x="1524000" y="2049211"/>
            <a:ext cx="9144000" cy="3723598"/>
          </a:xfrm>
        </p:spPr>
        <p:txBody>
          <a:bodyPr>
            <a:noAutofit/>
          </a:bodyPr>
          <a:lstStyle/>
          <a:p>
            <a:r>
              <a:rPr lang="en-US" sz="3600" b="1" kern="100" dirty="0">
                <a:effectLst/>
                <a:latin typeface="+mn-lt"/>
                <a:ea typeface="Aptos" panose="020B0004020202020204" pitchFamily="34" charset="0"/>
                <a:cs typeface="Times New Roman" panose="02020603050405020304" pitchFamily="18" charset="0"/>
              </a:rPr>
              <a:t>Discussion Question 1: </a:t>
            </a:r>
            <a:br>
              <a:rPr lang="en-US" sz="3600" kern="100" dirty="0">
                <a:effectLst/>
                <a:latin typeface="+mn-lt"/>
                <a:ea typeface="Aptos" panose="020B0004020202020204" pitchFamily="34" charset="0"/>
                <a:cs typeface="Times New Roman" panose="02020603050405020304" pitchFamily="18" charset="0"/>
              </a:rPr>
            </a:br>
            <a:r>
              <a:rPr lang="en-US" sz="3600" kern="100" dirty="0">
                <a:effectLst/>
                <a:latin typeface="+mn-lt"/>
                <a:ea typeface="Aptos" panose="020B0004020202020204" pitchFamily="34" charset="0"/>
                <a:cs typeface="Times New Roman" panose="02020603050405020304" pitchFamily="18" charset="0"/>
              </a:rPr>
              <a:t>Some of these variables are the same information coded into binary, ordinal (categorical and ordered), and numerical variables. How do the predictions change using each data type? What is each telling you, and when is it appropriate to use each?</a:t>
            </a:r>
            <a:endParaRPr lang="en-US" sz="3600" dirty="0">
              <a:latin typeface="+mn-lt"/>
            </a:endParaRPr>
          </a:p>
        </p:txBody>
      </p:sp>
    </p:spTree>
    <p:extLst>
      <p:ext uri="{BB962C8B-B14F-4D97-AF65-F5344CB8AC3E}">
        <p14:creationId xmlns:p14="http://schemas.microsoft.com/office/powerpoint/2010/main" val="386823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F004-7279-0FCE-CFE3-B0D5FDE8D7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DED5529-095E-402C-0A00-0B8707560958}"/>
              </a:ext>
            </a:extLst>
          </p:cNvPr>
          <p:cNvSpPr>
            <a:spLocks noGrp="1"/>
          </p:cNvSpPr>
          <p:nvPr>
            <p:ph idx="1"/>
          </p:nvPr>
        </p:nvSpPr>
        <p:spPr/>
        <p:txBody>
          <a:bodyPr>
            <a:normAutofit fontScale="92500" lnSpcReduction="20000"/>
          </a:bodyPr>
          <a:lstStyle/>
          <a:p>
            <a:r>
              <a:rPr lang="en-US" kern="100" dirty="0">
                <a:effectLst/>
                <a:ea typeface="Aptos" panose="020B0004020202020204" pitchFamily="34" charset="0"/>
                <a:cs typeface="Times New Roman" panose="02020603050405020304" pitchFamily="18" charset="0"/>
              </a:rPr>
              <a:t>What is the relationship between age of first drug use and current drug use?</a:t>
            </a:r>
          </a:p>
          <a:p>
            <a:r>
              <a:rPr lang="en-US" dirty="0"/>
              <a:t>Data</a:t>
            </a:r>
          </a:p>
          <a:p>
            <a:pPr lvl="1"/>
            <a:r>
              <a:rPr lang="en-US" dirty="0"/>
              <a:t>Survey data from the </a:t>
            </a:r>
            <a:r>
              <a:rPr lang="en-US" dirty="0">
                <a:effectLst/>
                <a:ea typeface="Aptos" panose="020B0004020202020204" pitchFamily="34" charset="0"/>
              </a:rPr>
              <a:t>National Survey on Drug Use and Health</a:t>
            </a:r>
          </a:p>
          <a:p>
            <a:pPr lvl="1"/>
            <a:r>
              <a:rPr lang="en-US" dirty="0"/>
              <a:t>About 3,000 questions and 33,000 responses</a:t>
            </a:r>
          </a:p>
          <a:p>
            <a:pPr lvl="1"/>
            <a:r>
              <a:rPr lang="en-US" dirty="0"/>
              <a:t>One variable per question + imputed variables</a:t>
            </a:r>
          </a:p>
          <a:p>
            <a:pPr lvl="1"/>
            <a:r>
              <a:rPr lang="en-US" dirty="0"/>
              <a:t>Numerical, categorical, and binary variables for the same question</a:t>
            </a:r>
          </a:p>
          <a:p>
            <a:r>
              <a:rPr lang="en-US" dirty="0"/>
              <a:t>Models</a:t>
            </a:r>
          </a:p>
          <a:p>
            <a:pPr lvl="1"/>
            <a:r>
              <a:rPr lang="en-US" dirty="0"/>
              <a:t>Decision tree: marijuana use</a:t>
            </a:r>
          </a:p>
          <a:p>
            <a:pPr lvl="1"/>
            <a:r>
              <a:rPr lang="en-US" dirty="0"/>
              <a:t>Bagging: alcohol use</a:t>
            </a:r>
          </a:p>
          <a:p>
            <a:pPr lvl="1"/>
            <a:r>
              <a:rPr lang="en-US" dirty="0"/>
              <a:t>Boosting: tobacco use</a:t>
            </a:r>
          </a:p>
          <a:p>
            <a:pPr lvl="1"/>
            <a:r>
              <a:rPr lang="en-US" dirty="0"/>
              <a:t>Random forest: cigarette use</a:t>
            </a:r>
          </a:p>
        </p:txBody>
      </p:sp>
    </p:spTree>
    <p:extLst>
      <p:ext uri="{BB962C8B-B14F-4D97-AF65-F5344CB8AC3E}">
        <p14:creationId xmlns:p14="http://schemas.microsoft.com/office/powerpoint/2010/main" val="3715835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030B-657B-BDDF-E276-A0FD9410E01F}"/>
              </a:ext>
            </a:extLst>
          </p:cNvPr>
          <p:cNvSpPr>
            <a:spLocks noGrp="1"/>
          </p:cNvSpPr>
          <p:nvPr>
            <p:ph type="title"/>
          </p:nvPr>
        </p:nvSpPr>
        <p:spPr/>
        <p:txBody>
          <a:bodyPr/>
          <a:lstStyle/>
          <a:p>
            <a:r>
              <a:rPr lang="en-US" dirty="0"/>
              <a:t>Discussion Question 1</a:t>
            </a:r>
          </a:p>
        </p:txBody>
      </p:sp>
      <p:sp>
        <p:nvSpPr>
          <p:cNvPr id="3" name="Content Placeholder 2">
            <a:extLst>
              <a:ext uri="{FF2B5EF4-FFF2-40B4-BE49-F238E27FC236}">
                <a16:creationId xmlns:a16="http://schemas.microsoft.com/office/drawing/2014/main" id="{3EB6F22D-F6AA-9CC8-EB71-51D3742D43B5}"/>
              </a:ext>
            </a:extLst>
          </p:cNvPr>
          <p:cNvSpPr>
            <a:spLocks noGrp="1"/>
          </p:cNvSpPr>
          <p:nvPr>
            <p:ph idx="1"/>
          </p:nvPr>
        </p:nvSpPr>
        <p:spPr/>
        <p:txBody>
          <a:bodyPr>
            <a:normAutofit fontScale="92500" lnSpcReduction="10000"/>
          </a:bodyPr>
          <a:lstStyle/>
          <a:p>
            <a:r>
              <a:rPr lang="en-US" dirty="0"/>
              <a:t>Numerical variables are exact and precise</a:t>
            </a:r>
          </a:p>
          <a:p>
            <a:r>
              <a:rPr lang="en-US" dirty="0"/>
              <a:t>Ordinal or binary variables are broader and less specific</a:t>
            </a:r>
          </a:p>
          <a:p>
            <a:r>
              <a:rPr lang="en-US" dirty="0"/>
              <a:t>Use binary or ordinal variables when classes are balanced</a:t>
            </a:r>
          </a:p>
          <a:p>
            <a:r>
              <a:rPr lang="en-US" dirty="0"/>
              <a:t>Use numerical variables when predicting a precise quantity </a:t>
            </a:r>
          </a:p>
          <a:p>
            <a:r>
              <a:rPr lang="en-US" dirty="0"/>
              <a:t>Predictions for ordinal variables</a:t>
            </a:r>
          </a:p>
          <a:p>
            <a:pPr lvl="1"/>
            <a:r>
              <a:rPr lang="en-US" dirty="0"/>
              <a:t>Perform classification, not regression</a:t>
            </a:r>
          </a:p>
          <a:p>
            <a:pPr lvl="1"/>
            <a:r>
              <a:rPr lang="en-US" dirty="0"/>
              <a:t>Be careful about what the categories represent</a:t>
            </a:r>
          </a:p>
          <a:p>
            <a:r>
              <a:rPr lang="en-US" dirty="0"/>
              <a:t>Predictions for binary variables</a:t>
            </a:r>
          </a:p>
          <a:p>
            <a:pPr lvl="1"/>
            <a:r>
              <a:rPr lang="en-US" dirty="0"/>
              <a:t>0/1 is easier to interpret</a:t>
            </a:r>
          </a:p>
          <a:p>
            <a:r>
              <a:rPr lang="en-US" dirty="0"/>
              <a:t>Predictions for numerical variables</a:t>
            </a:r>
          </a:p>
          <a:p>
            <a:pPr lvl="1"/>
            <a:r>
              <a:rPr lang="en-US" dirty="0"/>
              <a:t>Easiest to interpret </a:t>
            </a:r>
          </a:p>
        </p:txBody>
      </p:sp>
    </p:spTree>
    <p:extLst>
      <p:ext uri="{BB962C8B-B14F-4D97-AF65-F5344CB8AC3E}">
        <p14:creationId xmlns:p14="http://schemas.microsoft.com/office/powerpoint/2010/main" val="8724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36A70-CC3D-3698-9451-CD3AE18CC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05FE8-1833-1AFA-7F63-09FD54C2B6CA}"/>
              </a:ext>
            </a:extLst>
          </p:cNvPr>
          <p:cNvSpPr>
            <a:spLocks noGrp="1"/>
          </p:cNvSpPr>
          <p:nvPr>
            <p:ph type="ctrTitle"/>
          </p:nvPr>
        </p:nvSpPr>
        <p:spPr>
          <a:xfrm>
            <a:off x="1524000" y="1822383"/>
            <a:ext cx="9144000" cy="3723598"/>
          </a:xfrm>
        </p:spPr>
        <p:txBody>
          <a:bodyPr>
            <a:noAutofit/>
          </a:bodyPr>
          <a:lstStyle/>
          <a:p>
            <a:r>
              <a:rPr lang="en-US" sz="3600" b="1" kern="100" dirty="0">
                <a:effectLst/>
                <a:latin typeface="+mn-lt"/>
                <a:ea typeface="Aptos" panose="020B0004020202020204" pitchFamily="34" charset="0"/>
                <a:cs typeface="Times New Roman" panose="02020603050405020304" pitchFamily="18" charset="0"/>
              </a:rPr>
              <a:t>Discussion Question 2: </a:t>
            </a:r>
            <a:br>
              <a:rPr lang="en-US" sz="3600" kern="100" dirty="0">
                <a:effectLst/>
                <a:latin typeface="+mn-lt"/>
                <a:ea typeface="Aptos" panose="020B0004020202020204" pitchFamily="34" charset="0"/>
                <a:cs typeface="Times New Roman" panose="02020603050405020304" pitchFamily="18" charset="0"/>
              </a:rPr>
            </a:br>
            <a:r>
              <a:rPr lang="en-US" sz="3600" kern="100" dirty="0">
                <a:effectLst/>
                <a:latin typeface="+mn-lt"/>
                <a:ea typeface="Aptos" panose="020B0004020202020204" pitchFamily="34" charset="0"/>
                <a:cs typeface="Times New Roman" panose="02020603050405020304" pitchFamily="18" charset="0"/>
              </a:rPr>
              <a:t>Which variables tend to be important for predicting drug use? How can these be interpreted? What are the implications of this outcome? How can you, as the data science communicator, discuss these findings in an ethical way?</a:t>
            </a:r>
            <a:endParaRPr lang="en-US" sz="3600" dirty="0">
              <a:latin typeface="+mn-lt"/>
            </a:endParaRPr>
          </a:p>
        </p:txBody>
      </p:sp>
    </p:spTree>
    <p:extLst>
      <p:ext uri="{BB962C8B-B14F-4D97-AF65-F5344CB8AC3E}">
        <p14:creationId xmlns:p14="http://schemas.microsoft.com/office/powerpoint/2010/main" val="794749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E174-0698-C943-8F1A-7BB8761F1397}"/>
              </a:ext>
            </a:extLst>
          </p:cNvPr>
          <p:cNvSpPr>
            <a:spLocks noGrp="1"/>
          </p:cNvSpPr>
          <p:nvPr>
            <p:ph type="title"/>
          </p:nvPr>
        </p:nvSpPr>
        <p:spPr/>
        <p:txBody>
          <a:bodyPr/>
          <a:lstStyle/>
          <a:p>
            <a:r>
              <a:rPr lang="en-US" dirty="0"/>
              <a:t>Discussion Question 2</a:t>
            </a:r>
          </a:p>
        </p:txBody>
      </p:sp>
      <p:sp>
        <p:nvSpPr>
          <p:cNvPr id="3" name="Content Placeholder 2">
            <a:extLst>
              <a:ext uri="{FF2B5EF4-FFF2-40B4-BE49-F238E27FC236}">
                <a16:creationId xmlns:a16="http://schemas.microsoft.com/office/drawing/2014/main" id="{7C1DB468-6502-F681-75DE-E0ED334D7811}"/>
              </a:ext>
            </a:extLst>
          </p:cNvPr>
          <p:cNvSpPr>
            <a:spLocks noGrp="1"/>
          </p:cNvSpPr>
          <p:nvPr>
            <p:ph idx="1"/>
          </p:nvPr>
        </p:nvSpPr>
        <p:spPr/>
        <p:txBody>
          <a:bodyPr>
            <a:normAutofit fontScale="85000" lnSpcReduction="20000"/>
          </a:bodyPr>
          <a:lstStyle/>
          <a:p>
            <a:r>
              <a:rPr lang="en-US" dirty="0"/>
              <a:t>Important variables</a:t>
            </a:r>
          </a:p>
          <a:p>
            <a:pPr lvl="1"/>
            <a:r>
              <a:rPr lang="en-US" dirty="0"/>
              <a:t>Marijuana frequency (3 times)</a:t>
            </a:r>
          </a:p>
          <a:p>
            <a:pPr lvl="1"/>
            <a:r>
              <a:rPr lang="en-US" dirty="0"/>
              <a:t>Alcohol frequency (3 times)</a:t>
            </a:r>
          </a:p>
          <a:p>
            <a:pPr lvl="1"/>
            <a:r>
              <a:rPr lang="en-US" dirty="0"/>
              <a:t>Cigarette frequency </a:t>
            </a:r>
            <a:r>
              <a:rPr lang="en-US" i="1" dirty="0"/>
              <a:t>only</a:t>
            </a:r>
            <a:r>
              <a:rPr lang="en-US" dirty="0"/>
              <a:t> important for age of cigarette use</a:t>
            </a:r>
          </a:p>
          <a:p>
            <a:pPr lvl="1"/>
            <a:r>
              <a:rPr lang="en-US" dirty="0"/>
              <a:t>Tobacco frequency not important</a:t>
            </a:r>
          </a:p>
          <a:p>
            <a:r>
              <a:rPr lang="en-US" dirty="0"/>
              <a:t>Youth who started using drugs younger, currently use more alcohol and marijuana now</a:t>
            </a:r>
          </a:p>
          <a:p>
            <a:r>
              <a:rPr lang="en-US" dirty="0"/>
              <a:t>Implications </a:t>
            </a:r>
          </a:p>
          <a:p>
            <a:pPr lvl="1"/>
            <a:r>
              <a:rPr lang="en-US" dirty="0"/>
              <a:t>Younger youth might be more at risk of addiction</a:t>
            </a:r>
          </a:p>
          <a:p>
            <a:r>
              <a:rPr lang="en-US" dirty="0"/>
              <a:t>Ethics</a:t>
            </a:r>
          </a:p>
          <a:p>
            <a:pPr lvl="1"/>
            <a:r>
              <a:rPr lang="en-US" dirty="0"/>
              <a:t>Discuss only findings that are supported by the models</a:t>
            </a:r>
          </a:p>
          <a:p>
            <a:pPr lvl="1"/>
            <a:r>
              <a:rPr lang="en-US" dirty="0"/>
              <a:t>Don’t jump to conclusions about addiction: harmful consequences</a:t>
            </a:r>
          </a:p>
          <a:p>
            <a:pPr lvl="1"/>
            <a:r>
              <a:rPr lang="en-US" dirty="0"/>
              <a:t>Don’t release the trained model</a:t>
            </a:r>
          </a:p>
        </p:txBody>
      </p:sp>
    </p:spTree>
    <p:extLst>
      <p:ext uri="{BB962C8B-B14F-4D97-AF65-F5344CB8AC3E}">
        <p14:creationId xmlns:p14="http://schemas.microsoft.com/office/powerpoint/2010/main" val="101334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F061-03AF-5F2E-744C-A1E165A5F1B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3534929-5DE1-B406-32FF-FCF236A0954D}"/>
              </a:ext>
            </a:extLst>
          </p:cNvPr>
          <p:cNvSpPr>
            <a:spLocks noGrp="1"/>
          </p:cNvSpPr>
          <p:nvPr>
            <p:ph idx="1"/>
          </p:nvPr>
        </p:nvSpPr>
        <p:spPr/>
        <p:txBody>
          <a:bodyPr/>
          <a:lstStyle/>
          <a:p>
            <a:r>
              <a:rPr lang="en-US" dirty="0"/>
              <a:t>Youth who started using drugs younger, use more alcohol and marijuana now</a:t>
            </a:r>
          </a:p>
          <a:p>
            <a:r>
              <a:rPr lang="en-US" dirty="0"/>
              <a:t>Positive &amp; negative impacts of these findings</a:t>
            </a:r>
          </a:p>
          <a:p>
            <a:r>
              <a:rPr lang="en-US" dirty="0"/>
              <a:t>Real world use</a:t>
            </a:r>
          </a:p>
          <a:p>
            <a:pPr lvl="1"/>
            <a:r>
              <a:rPr lang="en-US" dirty="0"/>
              <a:t>Extend this research to see how mental health, peer/family relationships, etc., influence long-term drug use patterns</a:t>
            </a:r>
          </a:p>
        </p:txBody>
      </p:sp>
    </p:spTree>
    <p:extLst>
      <p:ext uri="{BB962C8B-B14F-4D97-AF65-F5344CB8AC3E}">
        <p14:creationId xmlns:p14="http://schemas.microsoft.com/office/powerpoint/2010/main" val="416689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1A16-CC48-B24C-9BA3-C4DED32A2C7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64CE184-B2AB-7344-DCB0-E61AAB94A817}"/>
              </a:ext>
            </a:extLst>
          </p:cNvPr>
          <p:cNvSpPr>
            <a:spLocks noGrp="1"/>
          </p:cNvSpPr>
          <p:nvPr>
            <p:ph idx="1"/>
          </p:nvPr>
        </p:nvSpPr>
        <p:spPr/>
        <p:txBody>
          <a:bodyPr/>
          <a:lstStyle/>
          <a:p>
            <a:pPr marL="457200" indent="-457200" algn="l">
              <a:buNone/>
            </a:pPr>
            <a:r>
              <a:rPr lang="en-US" dirty="0"/>
              <a:t>1. </a:t>
            </a:r>
            <a:r>
              <a:rPr lang="en-US" b="0" i="0" dirty="0">
                <a:effectLst/>
                <a:latin typeface="Calibri" panose="020F0502020204030204" pitchFamily="34" charset="0"/>
              </a:rPr>
              <a:t>Gulati, J. (2025, February 5). </a:t>
            </a:r>
            <a:r>
              <a:rPr lang="en-US" b="0" i="1" dirty="0">
                <a:effectLst/>
                <a:latin typeface="Calibri" panose="020F0502020204030204" pitchFamily="34" charset="0"/>
              </a:rPr>
              <a:t>How to Implement Gradient Boosting Machines in R</a:t>
            </a:r>
            <a:r>
              <a:rPr lang="en-US" b="0" i="0" dirty="0">
                <a:effectLst/>
                <a:latin typeface="Calibri" panose="020F0502020204030204" pitchFamily="34" charset="0"/>
              </a:rPr>
              <a:t>. </a:t>
            </a:r>
            <a:r>
              <a:rPr lang="en-US" b="0" i="0" dirty="0" err="1">
                <a:effectLst/>
                <a:latin typeface="Calibri" panose="020F0502020204030204" pitchFamily="34" charset="0"/>
              </a:rPr>
              <a:t>Statology</a:t>
            </a:r>
            <a:r>
              <a:rPr lang="en-US" b="0" i="0" dirty="0">
                <a:effectLst/>
                <a:latin typeface="Calibri" panose="020F0502020204030204" pitchFamily="34" charset="0"/>
              </a:rPr>
              <a:t>. https://www.statology.org/how-to-implement-gradient-boosting-machines-r/</a:t>
            </a:r>
          </a:p>
          <a:p>
            <a:pPr marL="457200" indent="-457200" algn="l">
              <a:buNone/>
            </a:pPr>
            <a:r>
              <a:rPr lang="en-US" dirty="0">
                <a:latin typeface="Calibri" panose="020F0502020204030204" pitchFamily="34" charset="0"/>
              </a:rPr>
              <a:t>2. </a:t>
            </a:r>
            <a:r>
              <a:rPr lang="en-US" b="0" i="0" dirty="0">
                <a:effectLst/>
                <a:latin typeface="Calibri" panose="020F0502020204030204" pitchFamily="34" charset="0"/>
              </a:rPr>
              <a:t>Kearns, M., &amp; Roth, A. (2020). </a:t>
            </a:r>
            <a:r>
              <a:rPr lang="en-US" b="0" i="1" dirty="0">
                <a:effectLst/>
                <a:latin typeface="Calibri" panose="020F0502020204030204" pitchFamily="34" charset="0"/>
              </a:rPr>
              <a:t>The ethical algorithm: the science of socially aware algorithm design</a:t>
            </a:r>
            <a:r>
              <a:rPr lang="en-US" b="0" i="0" dirty="0">
                <a:effectLst/>
                <a:latin typeface="Calibri" panose="020F0502020204030204" pitchFamily="34" charset="0"/>
              </a:rPr>
              <a:t>. Oxford University Press.</a:t>
            </a:r>
          </a:p>
        </p:txBody>
      </p:sp>
    </p:spTree>
    <p:extLst>
      <p:ext uri="{BB962C8B-B14F-4D97-AF65-F5344CB8AC3E}">
        <p14:creationId xmlns:p14="http://schemas.microsoft.com/office/powerpoint/2010/main" val="335431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33E0-119E-9FB1-DCBF-566375402114}"/>
              </a:ext>
            </a:extLst>
          </p:cNvPr>
          <p:cNvSpPr>
            <a:spLocks noGrp="1"/>
          </p:cNvSpPr>
          <p:nvPr>
            <p:ph type="title"/>
          </p:nvPr>
        </p:nvSpPr>
        <p:spPr/>
        <p:txBody>
          <a:bodyPr/>
          <a:lstStyle/>
          <a:p>
            <a:r>
              <a:rPr lang="en-US" dirty="0"/>
              <a:t>Theoretical Background</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6CE1E361-2AD9-67C9-C2A0-8D996071023B}"/>
                  </a:ext>
                </a:extLst>
              </p:cNvPr>
              <p:cNvGraphicFramePr>
                <a:graphicFrameLocks noGrp="1"/>
              </p:cNvGraphicFramePr>
              <p:nvPr>
                <p:ph idx="1"/>
                <p:extLst>
                  <p:ext uri="{D42A27DB-BD31-4B8C-83A1-F6EECF244321}">
                    <p14:modId xmlns:p14="http://schemas.microsoft.com/office/powerpoint/2010/main" val="4281139755"/>
                  </p:ext>
                </p:extLst>
              </p:nvPr>
            </p:nvGraphicFramePr>
            <p:xfrm>
              <a:off x="567758" y="1400694"/>
              <a:ext cx="11230567" cy="4790440"/>
            </p:xfrm>
            <a:graphic>
              <a:graphicData uri="http://schemas.openxmlformats.org/drawingml/2006/table">
                <a:tbl>
                  <a:tblPr firstRow="1" firstCol="1" bandRow="1">
                    <a:tableStyleId>{5C22544A-7EE6-4342-B048-85BDC9FD1C3A}</a:tableStyleId>
                  </a:tblPr>
                  <a:tblGrid>
                    <a:gridCol w="1452937">
                      <a:extLst>
                        <a:ext uri="{9D8B030D-6E8A-4147-A177-3AD203B41FA5}">
                          <a16:colId xmlns:a16="http://schemas.microsoft.com/office/drawing/2014/main" val="2686966784"/>
                        </a:ext>
                      </a:extLst>
                    </a:gridCol>
                    <a:gridCol w="2489162">
                      <a:extLst>
                        <a:ext uri="{9D8B030D-6E8A-4147-A177-3AD203B41FA5}">
                          <a16:colId xmlns:a16="http://schemas.microsoft.com/office/drawing/2014/main" val="2863244252"/>
                        </a:ext>
                      </a:extLst>
                    </a:gridCol>
                    <a:gridCol w="2521258">
                      <a:extLst>
                        <a:ext uri="{9D8B030D-6E8A-4147-A177-3AD203B41FA5}">
                          <a16:colId xmlns:a16="http://schemas.microsoft.com/office/drawing/2014/main" val="317137511"/>
                        </a:ext>
                      </a:extLst>
                    </a:gridCol>
                    <a:gridCol w="1949123">
                      <a:extLst>
                        <a:ext uri="{9D8B030D-6E8A-4147-A177-3AD203B41FA5}">
                          <a16:colId xmlns:a16="http://schemas.microsoft.com/office/drawing/2014/main" val="1606469000"/>
                        </a:ext>
                      </a:extLst>
                    </a:gridCol>
                    <a:gridCol w="2818087">
                      <a:extLst>
                        <a:ext uri="{9D8B030D-6E8A-4147-A177-3AD203B41FA5}">
                          <a16:colId xmlns:a16="http://schemas.microsoft.com/office/drawing/2014/main" val="96015653"/>
                        </a:ext>
                      </a:extLst>
                    </a:gridCol>
                  </a:tblGrid>
                  <a:tr h="370840">
                    <a:tc>
                      <a:txBody>
                        <a:bodyPr/>
                        <a:lstStyle/>
                        <a:p>
                          <a:endParaRPr lang="en-US" sz="1600" dirty="0"/>
                        </a:p>
                      </a:txBody>
                      <a:tcPr/>
                    </a:tc>
                    <a:tc>
                      <a:txBody>
                        <a:bodyPr/>
                        <a:lstStyle/>
                        <a:p>
                          <a:r>
                            <a:rPr lang="en-US" sz="1600" dirty="0"/>
                            <a:t>Decision Trees</a:t>
                          </a:r>
                        </a:p>
                      </a:txBody>
                      <a:tcPr/>
                    </a:tc>
                    <a:tc>
                      <a:txBody>
                        <a:bodyPr/>
                        <a:lstStyle/>
                        <a:p>
                          <a:r>
                            <a:rPr lang="en-US" sz="1600" dirty="0"/>
                            <a:t>Bagging</a:t>
                          </a:r>
                        </a:p>
                      </a:txBody>
                      <a:tcPr/>
                    </a:tc>
                    <a:tc>
                      <a:txBody>
                        <a:bodyPr/>
                        <a:lstStyle/>
                        <a:p>
                          <a:r>
                            <a:rPr lang="en-US" sz="1600" dirty="0"/>
                            <a:t>Random Forest</a:t>
                          </a:r>
                        </a:p>
                      </a:txBody>
                      <a:tcPr/>
                    </a:tc>
                    <a:tc>
                      <a:txBody>
                        <a:bodyPr/>
                        <a:lstStyle/>
                        <a:p>
                          <a:r>
                            <a:rPr lang="en-US" sz="1600" dirty="0"/>
                            <a:t>Boosting</a:t>
                          </a:r>
                        </a:p>
                      </a:txBody>
                      <a:tcPr/>
                    </a:tc>
                    <a:extLst>
                      <a:ext uri="{0D108BD9-81ED-4DB2-BD59-A6C34878D82A}">
                        <a16:rowId xmlns:a16="http://schemas.microsoft.com/office/drawing/2014/main" val="1812043839"/>
                      </a:ext>
                    </a:extLst>
                  </a:tr>
                  <a:tr h="370840">
                    <a:tc>
                      <a:txBody>
                        <a:bodyPr/>
                        <a:lstStyle/>
                        <a:p>
                          <a:r>
                            <a:rPr lang="en-US" sz="1600" dirty="0"/>
                            <a:t>How it Works</a:t>
                          </a:r>
                        </a:p>
                      </a:txBody>
                      <a:tcPr/>
                    </a:tc>
                    <a:tc>
                      <a:txBody>
                        <a:bodyPr/>
                        <a:lstStyle/>
                        <a:p>
                          <a:r>
                            <a:rPr lang="en-US" sz="1600" dirty="0"/>
                            <a:t>Split the input space into regions.</a:t>
                          </a:r>
                        </a:p>
                        <a:p>
                          <a:r>
                            <a:rPr lang="en-US" sz="1600" dirty="0"/>
                            <a:t>Classification: take mode of region. Regression: mean of region.</a:t>
                          </a:r>
                        </a:p>
                      </a:txBody>
                      <a:tcPr/>
                    </a:tc>
                    <a:tc>
                      <a:txBody>
                        <a:bodyPr/>
                        <a:lstStyle/>
                        <a:p>
                          <a:r>
                            <a:rPr lang="en-US" sz="1600" kern="1200" dirty="0">
                              <a:solidFill>
                                <a:schemeClr val="dk1"/>
                              </a:solidFill>
                              <a:effectLst/>
                              <a:latin typeface="+mn-lt"/>
                              <a:ea typeface="+mn-ea"/>
                              <a:cs typeface="+mn-cs"/>
                            </a:rPr>
                            <a:t>Take random samples of the data. Build a tree on each sample. Regression: take mean of predictions. Classification: take majority vote.</a:t>
                          </a:r>
                          <a:endParaRPr lang="en-US" sz="1600" dirty="0"/>
                        </a:p>
                      </a:txBody>
                      <a:tcPr/>
                    </a:tc>
                    <a:tc>
                      <a:txBody>
                        <a:bodyPr/>
                        <a:lstStyle/>
                        <a:p>
                          <a:r>
                            <a:rPr lang="en-US" sz="1600" dirty="0"/>
                            <a:t>Take random samples of the data. Take a random sample of </a:t>
                          </a:r>
                          <a:r>
                            <a:rPr lang="en-US" sz="1600" i="1" dirty="0"/>
                            <a:t>m</a:t>
                          </a:r>
                          <a:r>
                            <a:rPr lang="en-US" sz="1600" i="0" dirty="0"/>
                            <a:t> predictors at each tree split.</a:t>
                          </a:r>
                          <a:endParaRPr lang="en-US" sz="1600" dirty="0"/>
                        </a:p>
                      </a:txBody>
                      <a:tcPr/>
                    </a:tc>
                    <a:tc>
                      <a:txBody>
                        <a:bodyPr/>
                        <a:lstStyle/>
                        <a:p>
                          <a:r>
                            <a:rPr lang="en-US" sz="1600" dirty="0"/>
                            <a:t>Build a small tree. Build a new tree that predicts the residuals. Repeat until done. Take weighted sum of all predictions.</a:t>
                          </a:r>
                        </a:p>
                      </a:txBody>
                      <a:tcPr/>
                    </a:tc>
                    <a:extLst>
                      <a:ext uri="{0D108BD9-81ED-4DB2-BD59-A6C34878D82A}">
                        <a16:rowId xmlns:a16="http://schemas.microsoft.com/office/drawing/2014/main" val="802476854"/>
                      </a:ext>
                    </a:extLst>
                  </a:tr>
                  <a:tr h="370840">
                    <a:tc>
                      <a:txBody>
                        <a:bodyPr/>
                        <a:lstStyle/>
                        <a:p>
                          <a:r>
                            <a:rPr lang="en-US" sz="1600" dirty="0"/>
                            <a:t>Tuning Parameters</a:t>
                          </a:r>
                        </a:p>
                      </a:txBody>
                      <a:tcPr/>
                    </a:tc>
                    <a:tc>
                      <a:txBody>
                        <a:bodyPr/>
                        <a:lstStyle/>
                        <a:p>
                          <a14:m>
                            <m:oMath xmlns:m="http://schemas.openxmlformats.org/officeDocument/2006/math">
                              <m:r>
                                <a:rPr lang="en-US" sz="1600" b="0" i="1" smtClean="0">
                                  <a:latin typeface="Cambria Math" panose="02040503050406030204" pitchFamily="18" charset="0"/>
                                </a:rPr>
                                <m:t>𝛼</m:t>
                              </m:r>
                            </m:oMath>
                          </a14:m>
                          <a:r>
                            <a:rPr lang="en-US" sz="1600" dirty="0"/>
                            <a:t>: determines</a:t>
                          </a:r>
                          <a:r>
                            <a:rPr lang="en-US" sz="1600" baseline="0" dirty="0"/>
                            <a:t> tree complexity</a:t>
                          </a:r>
                          <a:endParaRPr lang="en-US" sz="1600" dirty="0"/>
                        </a:p>
                      </a:txBody>
                      <a:tcPr/>
                    </a:tc>
                    <a:tc>
                      <a:txBody>
                        <a:bodyPr/>
                        <a:lstStyle/>
                        <a:p>
                          <a:r>
                            <a:rPr lang="en-US" sz="1600" dirty="0"/>
                            <a:t>Number of trees</a:t>
                          </a:r>
                        </a:p>
                      </a:txBody>
                      <a:tcPr/>
                    </a:tc>
                    <a:tc>
                      <a:txBody>
                        <a:bodyPr/>
                        <a:lstStyle/>
                        <a:p>
                          <a:pPr marL="285750" indent="-285750">
                            <a:buFont typeface="Arial" panose="020B0604020202020204" pitchFamily="34" charset="0"/>
                            <a:buChar char="•"/>
                          </a:pPr>
                          <a:r>
                            <a:rPr lang="en-US" sz="1600" dirty="0"/>
                            <a:t>Number of trees</a:t>
                          </a:r>
                        </a:p>
                        <a:p>
                          <a:pPr marL="285750" indent="-285750">
                            <a:buFont typeface="Arial" panose="020B0604020202020204" pitchFamily="34" charset="0"/>
                            <a:buChar char="•"/>
                          </a:pPr>
                          <a:r>
                            <a:rPr lang="en-US" sz="1600" i="1" dirty="0"/>
                            <a:t>m</a:t>
                          </a:r>
                          <a:r>
                            <a:rPr lang="en-US" sz="1600" dirty="0"/>
                            <a:t>: no. predictors considered at each split</a:t>
                          </a:r>
                        </a:p>
                      </a:txBody>
                      <a:tcPr/>
                    </a:tc>
                    <a:tc>
                      <a:txBody>
                        <a:bodyPr/>
                        <a:lstStyle/>
                        <a:p>
                          <a:pPr marL="285750" indent="-285750">
                            <a:buFont typeface="Arial" panose="020B0604020202020204" pitchFamily="34" charset="0"/>
                            <a:buChar char="•"/>
                          </a:pPr>
                          <a:r>
                            <a:rPr lang="en-US" sz="1600" dirty="0"/>
                            <a:t>Number of trees</a:t>
                          </a:r>
                        </a:p>
                        <a:p>
                          <a:pPr marL="285750" indent="-285750">
                            <a:buFont typeface="Arial" panose="020B0604020202020204" pitchFamily="34" charset="0"/>
                            <a:buChar char="•"/>
                          </a:pPr>
                          <a:r>
                            <a:rPr lang="en-US" sz="1600" dirty="0"/>
                            <a:t>Shrinkage parameter/learning rate </a:t>
                          </a:r>
                          <a14:m>
                            <m:oMath xmlns:m="http://schemas.openxmlformats.org/officeDocument/2006/math">
                              <m:r>
                                <a:rPr lang="en-US" sz="1600" b="0" i="1" smtClean="0">
                                  <a:latin typeface="Cambria Math" panose="02040503050406030204" pitchFamily="18" charset="0"/>
                                </a:rPr>
                                <m:t>𝜆</m:t>
                              </m:r>
                            </m:oMath>
                          </a14:m>
                          <a:r>
                            <a:rPr lang="en-US" sz="1600" dirty="0"/>
                            <a:t> (small &amp; positive)</a:t>
                          </a:r>
                        </a:p>
                        <a:p>
                          <a:pPr marL="285750" indent="-285750">
                            <a:buFont typeface="Arial" panose="020B0604020202020204" pitchFamily="34" charset="0"/>
                            <a:buChar char="•"/>
                          </a:pPr>
                          <a:r>
                            <a:rPr lang="en-US" sz="1600" dirty="0"/>
                            <a:t>Interaction depth (small)</a:t>
                          </a:r>
                        </a:p>
                      </a:txBody>
                      <a:tcPr/>
                    </a:tc>
                    <a:extLst>
                      <a:ext uri="{0D108BD9-81ED-4DB2-BD59-A6C34878D82A}">
                        <a16:rowId xmlns:a16="http://schemas.microsoft.com/office/drawing/2014/main" val="966174022"/>
                      </a:ext>
                    </a:extLst>
                  </a:tr>
                  <a:tr h="370840">
                    <a:tc>
                      <a:txBody>
                        <a:bodyPr/>
                        <a:lstStyle/>
                        <a:p>
                          <a:r>
                            <a:rPr lang="en-US" sz="1600" dirty="0"/>
                            <a:t>Pros and Cons</a:t>
                          </a:r>
                        </a:p>
                      </a:txBody>
                      <a:tcPr/>
                    </a:tc>
                    <a:tc>
                      <a:txBody>
                        <a:bodyPr/>
                        <a:lstStyle/>
                        <a:p>
                          <a:r>
                            <a:rPr lang="en-US" sz="1600" dirty="0"/>
                            <a:t>Not as accurate as other models. Easily overfit.</a:t>
                          </a:r>
                        </a:p>
                      </a:txBody>
                      <a:tcPr/>
                    </a:tc>
                    <a:tc>
                      <a:txBody>
                        <a:bodyPr/>
                        <a:lstStyle/>
                        <a:p>
                          <a:r>
                            <a:rPr lang="en-US" sz="1600" dirty="0"/>
                            <a:t>Trees often identical =&gt; correlated ensemble. Can’t overfit</a:t>
                          </a:r>
                        </a:p>
                      </a:txBody>
                      <a:tcPr/>
                    </a:tc>
                    <a:tc>
                      <a:txBody>
                        <a:bodyPr/>
                        <a:lstStyle/>
                        <a:p>
                          <a:r>
                            <a:rPr lang="en-US" sz="1600" dirty="0"/>
                            <a:t>Creates uncorrelated trees. Can’t overfit.</a:t>
                          </a:r>
                        </a:p>
                      </a:txBody>
                      <a:tcPr/>
                    </a:tc>
                    <a:tc>
                      <a:txBody>
                        <a:bodyPr/>
                        <a:lstStyle/>
                        <a:p>
                          <a:r>
                            <a:rPr lang="en-US" sz="1600" dirty="0"/>
                            <a:t>Learns slowly</a:t>
                          </a:r>
                        </a:p>
                      </a:txBody>
                      <a:tcPr/>
                    </a:tc>
                    <a:extLst>
                      <a:ext uri="{0D108BD9-81ED-4DB2-BD59-A6C34878D82A}">
                        <a16:rowId xmlns:a16="http://schemas.microsoft.com/office/drawing/2014/main" val="2004215141"/>
                      </a:ext>
                    </a:extLst>
                  </a:tr>
                </a:tbl>
              </a:graphicData>
            </a:graphic>
          </p:graphicFrame>
        </mc:Choice>
        <mc:Fallback>
          <p:graphicFrame>
            <p:nvGraphicFramePr>
              <p:cNvPr id="4" name="Content Placeholder 3">
                <a:extLst>
                  <a:ext uri="{FF2B5EF4-FFF2-40B4-BE49-F238E27FC236}">
                    <a16:creationId xmlns:a16="http://schemas.microsoft.com/office/drawing/2014/main" id="{6CE1E361-2AD9-67C9-C2A0-8D996071023B}"/>
                  </a:ext>
                </a:extLst>
              </p:cNvPr>
              <p:cNvGraphicFramePr>
                <a:graphicFrameLocks noGrp="1"/>
              </p:cNvGraphicFramePr>
              <p:nvPr>
                <p:ph idx="1"/>
                <p:extLst>
                  <p:ext uri="{D42A27DB-BD31-4B8C-83A1-F6EECF244321}">
                    <p14:modId xmlns:p14="http://schemas.microsoft.com/office/powerpoint/2010/main" val="4281139755"/>
                  </p:ext>
                </p:extLst>
              </p:nvPr>
            </p:nvGraphicFramePr>
            <p:xfrm>
              <a:off x="567758" y="1400694"/>
              <a:ext cx="11230567" cy="4790440"/>
            </p:xfrm>
            <a:graphic>
              <a:graphicData uri="http://schemas.openxmlformats.org/drawingml/2006/table">
                <a:tbl>
                  <a:tblPr firstRow="1" firstCol="1" bandRow="1">
                    <a:tableStyleId>{5C22544A-7EE6-4342-B048-85BDC9FD1C3A}</a:tableStyleId>
                  </a:tblPr>
                  <a:tblGrid>
                    <a:gridCol w="1452937">
                      <a:extLst>
                        <a:ext uri="{9D8B030D-6E8A-4147-A177-3AD203B41FA5}">
                          <a16:colId xmlns:a16="http://schemas.microsoft.com/office/drawing/2014/main" val="2686966784"/>
                        </a:ext>
                      </a:extLst>
                    </a:gridCol>
                    <a:gridCol w="2489162">
                      <a:extLst>
                        <a:ext uri="{9D8B030D-6E8A-4147-A177-3AD203B41FA5}">
                          <a16:colId xmlns:a16="http://schemas.microsoft.com/office/drawing/2014/main" val="2863244252"/>
                        </a:ext>
                      </a:extLst>
                    </a:gridCol>
                    <a:gridCol w="2521258">
                      <a:extLst>
                        <a:ext uri="{9D8B030D-6E8A-4147-A177-3AD203B41FA5}">
                          <a16:colId xmlns:a16="http://schemas.microsoft.com/office/drawing/2014/main" val="317137511"/>
                        </a:ext>
                      </a:extLst>
                    </a:gridCol>
                    <a:gridCol w="1949123">
                      <a:extLst>
                        <a:ext uri="{9D8B030D-6E8A-4147-A177-3AD203B41FA5}">
                          <a16:colId xmlns:a16="http://schemas.microsoft.com/office/drawing/2014/main" val="1606469000"/>
                        </a:ext>
                      </a:extLst>
                    </a:gridCol>
                    <a:gridCol w="2818087">
                      <a:extLst>
                        <a:ext uri="{9D8B030D-6E8A-4147-A177-3AD203B41FA5}">
                          <a16:colId xmlns:a16="http://schemas.microsoft.com/office/drawing/2014/main" val="96015653"/>
                        </a:ext>
                      </a:extLst>
                    </a:gridCol>
                  </a:tblGrid>
                  <a:tr h="370840">
                    <a:tc>
                      <a:txBody>
                        <a:bodyPr/>
                        <a:lstStyle/>
                        <a:p>
                          <a:endParaRPr lang="en-US" sz="1600" dirty="0"/>
                        </a:p>
                      </a:txBody>
                      <a:tcPr/>
                    </a:tc>
                    <a:tc>
                      <a:txBody>
                        <a:bodyPr/>
                        <a:lstStyle/>
                        <a:p>
                          <a:r>
                            <a:rPr lang="en-US" sz="1600" dirty="0"/>
                            <a:t>Decision Trees</a:t>
                          </a:r>
                        </a:p>
                      </a:txBody>
                      <a:tcPr/>
                    </a:tc>
                    <a:tc>
                      <a:txBody>
                        <a:bodyPr/>
                        <a:lstStyle/>
                        <a:p>
                          <a:r>
                            <a:rPr lang="en-US" sz="1600" dirty="0"/>
                            <a:t>Bagging</a:t>
                          </a:r>
                        </a:p>
                      </a:txBody>
                      <a:tcPr/>
                    </a:tc>
                    <a:tc>
                      <a:txBody>
                        <a:bodyPr/>
                        <a:lstStyle/>
                        <a:p>
                          <a:r>
                            <a:rPr lang="en-US" sz="1600" dirty="0"/>
                            <a:t>Random Forest</a:t>
                          </a:r>
                        </a:p>
                      </a:txBody>
                      <a:tcPr/>
                    </a:tc>
                    <a:tc>
                      <a:txBody>
                        <a:bodyPr/>
                        <a:lstStyle/>
                        <a:p>
                          <a:r>
                            <a:rPr lang="en-US" sz="1600" dirty="0"/>
                            <a:t>Boosting</a:t>
                          </a:r>
                        </a:p>
                      </a:txBody>
                      <a:tcPr/>
                    </a:tc>
                    <a:extLst>
                      <a:ext uri="{0D108BD9-81ED-4DB2-BD59-A6C34878D82A}">
                        <a16:rowId xmlns:a16="http://schemas.microsoft.com/office/drawing/2014/main" val="1812043839"/>
                      </a:ext>
                    </a:extLst>
                  </a:tr>
                  <a:tr h="1798320">
                    <a:tc>
                      <a:txBody>
                        <a:bodyPr/>
                        <a:lstStyle/>
                        <a:p>
                          <a:r>
                            <a:rPr lang="en-US" sz="1600" dirty="0"/>
                            <a:t>How it Works</a:t>
                          </a:r>
                        </a:p>
                      </a:txBody>
                      <a:tcPr/>
                    </a:tc>
                    <a:tc>
                      <a:txBody>
                        <a:bodyPr/>
                        <a:lstStyle/>
                        <a:p>
                          <a:r>
                            <a:rPr lang="en-US" sz="1600" dirty="0"/>
                            <a:t>Split the input space into regions.</a:t>
                          </a:r>
                        </a:p>
                        <a:p>
                          <a:r>
                            <a:rPr lang="en-US" sz="1600" dirty="0"/>
                            <a:t>Classification: take mode of region. Regression: mean of region.</a:t>
                          </a:r>
                        </a:p>
                      </a:txBody>
                      <a:tcPr/>
                    </a:tc>
                    <a:tc>
                      <a:txBody>
                        <a:bodyPr/>
                        <a:lstStyle/>
                        <a:p>
                          <a:r>
                            <a:rPr lang="en-US" sz="1600" kern="1200" dirty="0">
                              <a:solidFill>
                                <a:schemeClr val="dk1"/>
                              </a:solidFill>
                              <a:effectLst/>
                              <a:latin typeface="+mn-lt"/>
                              <a:ea typeface="+mn-ea"/>
                              <a:cs typeface="+mn-cs"/>
                            </a:rPr>
                            <a:t>Take random samples of the data. Build a tree on each sample. Regression: take mean of predictions. Classification: take majority vote.</a:t>
                          </a:r>
                          <a:endParaRPr lang="en-US" sz="1600" dirty="0"/>
                        </a:p>
                      </a:txBody>
                      <a:tcPr/>
                    </a:tc>
                    <a:tc>
                      <a:txBody>
                        <a:bodyPr/>
                        <a:lstStyle/>
                        <a:p>
                          <a:r>
                            <a:rPr lang="en-US" sz="1600" dirty="0"/>
                            <a:t>Take random samples of the data. Take a random sample of </a:t>
                          </a:r>
                          <a:r>
                            <a:rPr lang="en-US" sz="1600" i="1" dirty="0"/>
                            <a:t>m</a:t>
                          </a:r>
                          <a:r>
                            <a:rPr lang="en-US" sz="1600" i="0" dirty="0"/>
                            <a:t> predictors at each tree split.</a:t>
                          </a:r>
                          <a:endParaRPr lang="en-US" sz="1600" dirty="0"/>
                        </a:p>
                      </a:txBody>
                      <a:tcPr/>
                    </a:tc>
                    <a:tc>
                      <a:txBody>
                        <a:bodyPr/>
                        <a:lstStyle/>
                        <a:p>
                          <a:r>
                            <a:rPr lang="en-US" sz="1600" dirty="0"/>
                            <a:t>Build a small tree. Build a new tree that predicts the residuals. Repeat until done. Take weighted sum of all predictions.</a:t>
                          </a:r>
                        </a:p>
                      </a:txBody>
                      <a:tcPr/>
                    </a:tc>
                    <a:extLst>
                      <a:ext uri="{0D108BD9-81ED-4DB2-BD59-A6C34878D82A}">
                        <a16:rowId xmlns:a16="http://schemas.microsoft.com/office/drawing/2014/main" val="802476854"/>
                      </a:ext>
                    </a:extLst>
                  </a:tr>
                  <a:tr h="1554480">
                    <a:tc>
                      <a:txBody>
                        <a:bodyPr/>
                        <a:lstStyle/>
                        <a:p>
                          <a:r>
                            <a:rPr lang="en-US" sz="1600" dirty="0"/>
                            <a:t>Tuning Parameters</a:t>
                          </a:r>
                        </a:p>
                      </a:txBody>
                      <a:tcPr/>
                    </a:tc>
                    <a:tc>
                      <a:txBody>
                        <a:bodyPr/>
                        <a:lstStyle/>
                        <a:p>
                          <a:endParaRPr lang="en-US"/>
                        </a:p>
                      </a:txBody>
                      <a:tcPr>
                        <a:blipFill>
                          <a:blip r:embed="rId3"/>
                          <a:stretch>
                            <a:fillRect l="-58435" t="-139844" r="-293399" b="-73438"/>
                          </a:stretch>
                        </a:blipFill>
                      </a:tcPr>
                    </a:tc>
                    <a:tc>
                      <a:txBody>
                        <a:bodyPr/>
                        <a:lstStyle/>
                        <a:p>
                          <a:r>
                            <a:rPr lang="en-US" sz="1600" dirty="0"/>
                            <a:t>Number of trees</a:t>
                          </a:r>
                        </a:p>
                      </a:txBody>
                      <a:tcPr/>
                    </a:tc>
                    <a:tc>
                      <a:txBody>
                        <a:bodyPr/>
                        <a:lstStyle/>
                        <a:p>
                          <a:pPr marL="285750" indent="-285750">
                            <a:buFont typeface="Arial" panose="020B0604020202020204" pitchFamily="34" charset="0"/>
                            <a:buChar char="•"/>
                          </a:pPr>
                          <a:r>
                            <a:rPr lang="en-US" sz="1600" dirty="0"/>
                            <a:t>Number of trees</a:t>
                          </a:r>
                        </a:p>
                        <a:p>
                          <a:pPr marL="285750" indent="-285750">
                            <a:buFont typeface="Arial" panose="020B0604020202020204" pitchFamily="34" charset="0"/>
                            <a:buChar char="•"/>
                          </a:pPr>
                          <a:r>
                            <a:rPr lang="en-US" sz="1600" i="1" dirty="0"/>
                            <a:t>m</a:t>
                          </a:r>
                          <a:r>
                            <a:rPr lang="en-US" sz="1600" dirty="0"/>
                            <a:t>: no. predictors considered at each split</a:t>
                          </a:r>
                        </a:p>
                      </a:txBody>
                      <a:tcPr/>
                    </a:tc>
                    <a:tc>
                      <a:txBody>
                        <a:bodyPr/>
                        <a:lstStyle/>
                        <a:p>
                          <a:endParaRPr lang="en-US"/>
                        </a:p>
                      </a:txBody>
                      <a:tcPr>
                        <a:blipFill>
                          <a:blip r:embed="rId3"/>
                          <a:stretch>
                            <a:fillRect l="-299134" t="-139844" r="-866" b="-73438"/>
                          </a:stretch>
                        </a:blipFill>
                      </a:tcPr>
                    </a:tc>
                    <a:extLst>
                      <a:ext uri="{0D108BD9-81ED-4DB2-BD59-A6C34878D82A}">
                        <a16:rowId xmlns:a16="http://schemas.microsoft.com/office/drawing/2014/main" val="966174022"/>
                      </a:ext>
                    </a:extLst>
                  </a:tr>
                  <a:tr h="1066800">
                    <a:tc>
                      <a:txBody>
                        <a:bodyPr/>
                        <a:lstStyle/>
                        <a:p>
                          <a:r>
                            <a:rPr lang="en-US" sz="1600" dirty="0"/>
                            <a:t>Pros and Cons</a:t>
                          </a:r>
                        </a:p>
                      </a:txBody>
                      <a:tcPr/>
                    </a:tc>
                    <a:tc>
                      <a:txBody>
                        <a:bodyPr/>
                        <a:lstStyle/>
                        <a:p>
                          <a:r>
                            <a:rPr lang="en-US" sz="1600" dirty="0"/>
                            <a:t>Not as accurate as other models. Easily overfit.</a:t>
                          </a:r>
                        </a:p>
                      </a:txBody>
                      <a:tcPr/>
                    </a:tc>
                    <a:tc>
                      <a:txBody>
                        <a:bodyPr/>
                        <a:lstStyle/>
                        <a:p>
                          <a:r>
                            <a:rPr lang="en-US" sz="1600" dirty="0"/>
                            <a:t>Trees often identical =&gt; correlated ensemble. Can’t overfit</a:t>
                          </a:r>
                        </a:p>
                      </a:txBody>
                      <a:tcPr/>
                    </a:tc>
                    <a:tc>
                      <a:txBody>
                        <a:bodyPr/>
                        <a:lstStyle/>
                        <a:p>
                          <a:r>
                            <a:rPr lang="en-US" sz="1600" dirty="0"/>
                            <a:t>Creates uncorrelated trees. Can’t overfit.</a:t>
                          </a:r>
                        </a:p>
                      </a:txBody>
                      <a:tcPr/>
                    </a:tc>
                    <a:tc>
                      <a:txBody>
                        <a:bodyPr/>
                        <a:lstStyle/>
                        <a:p>
                          <a:r>
                            <a:rPr lang="en-US" sz="1600" dirty="0"/>
                            <a:t>Learns slowly</a:t>
                          </a:r>
                        </a:p>
                      </a:txBody>
                      <a:tcPr/>
                    </a:tc>
                    <a:extLst>
                      <a:ext uri="{0D108BD9-81ED-4DB2-BD59-A6C34878D82A}">
                        <a16:rowId xmlns:a16="http://schemas.microsoft.com/office/drawing/2014/main" val="2004215141"/>
                      </a:ext>
                    </a:extLst>
                  </a:tr>
                </a:tbl>
              </a:graphicData>
            </a:graphic>
          </p:graphicFrame>
        </mc:Fallback>
      </mc:AlternateContent>
    </p:spTree>
    <p:extLst>
      <p:ext uri="{BB962C8B-B14F-4D97-AF65-F5344CB8AC3E}">
        <p14:creationId xmlns:p14="http://schemas.microsoft.com/office/powerpoint/2010/main" val="288298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3EB0-616F-A5E3-F57A-6005FD6CB561}"/>
              </a:ext>
            </a:extLst>
          </p:cNvPr>
          <p:cNvSpPr>
            <a:spLocks noGrp="1"/>
          </p:cNvSpPr>
          <p:nvPr>
            <p:ph type="ctrTitle"/>
          </p:nvPr>
        </p:nvSpPr>
        <p:spPr/>
        <p:txBody>
          <a:bodyPr/>
          <a:lstStyle/>
          <a:p>
            <a:r>
              <a:rPr lang="en-US" dirty="0"/>
              <a:t>Methodology</a:t>
            </a:r>
          </a:p>
        </p:txBody>
      </p:sp>
      <p:sp>
        <p:nvSpPr>
          <p:cNvPr id="3" name="Subtitle 2">
            <a:extLst>
              <a:ext uri="{FF2B5EF4-FFF2-40B4-BE49-F238E27FC236}">
                <a16:creationId xmlns:a16="http://schemas.microsoft.com/office/drawing/2014/main" id="{6B4C482F-730F-2BD9-AF81-800C99D3DF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87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270B-8B4E-4E7D-2DCD-234258D502A5}"/>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C2330493-0220-1D99-1BE7-0CAD257E5BF1}"/>
              </a:ext>
            </a:extLst>
          </p:cNvPr>
          <p:cNvSpPr>
            <a:spLocks noGrp="1"/>
          </p:cNvSpPr>
          <p:nvPr>
            <p:ph idx="1"/>
          </p:nvPr>
        </p:nvSpPr>
        <p:spPr/>
        <p:txBody>
          <a:bodyPr>
            <a:normAutofit fontScale="62500" lnSpcReduction="20000"/>
          </a:bodyPr>
          <a:lstStyle/>
          <a:p>
            <a:r>
              <a:rPr lang="en-US" dirty="0"/>
              <a:t>Variables kept</a:t>
            </a:r>
          </a:p>
          <a:p>
            <a:pPr lvl="1"/>
            <a:r>
              <a:rPr lang="en-US" dirty="0" err="1"/>
              <a:t>num_alc_days_past_year</a:t>
            </a:r>
            <a:endParaRPr lang="en-US" dirty="0"/>
          </a:p>
          <a:p>
            <a:pPr lvl="1"/>
            <a:r>
              <a:rPr lang="en-US" dirty="0" err="1"/>
              <a:t>num_marij_days_past_year</a:t>
            </a:r>
            <a:endParaRPr lang="en-US" dirty="0"/>
          </a:p>
          <a:p>
            <a:pPr lvl="1"/>
            <a:r>
              <a:rPr lang="en-US" dirty="0" err="1"/>
              <a:t>num_cig_days_past_month</a:t>
            </a:r>
            <a:endParaRPr lang="en-US" dirty="0"/>
          </a:p>
          <a:p>
            <a:pPr lvl="1"/>
            <a:r>
              <a:rPr lang="en-US" dirty="0" err="1"/>
              <a:t>num_tobacco_days_past_month</a:t>
            </a:r>
            <a:endParaRPr lang="en-US" dirty="0"/>
          </a:p>
          <a:p>
            <a:pPr lvl="1"/>
            <a:r>
              <a:rPr lang="en-US" dirty="0" err="1"/>
              <a:t>num_alc_days_past_month</a:t>
            </a:r>
            <a:endParaRPr lang="en-US" dirty="0"/>
          </a:p>
          <a:p>
            <a:pPr lvl="1"/>
            <a:r>
              <a:rPr lang="en-US" dirty="0" err="1"/>
              <a:t>num_marij_days_past_month</a:t>
            </a:r>
            <a:endParaRPr lang="en-US" dirty="0"/>
          </a:p>
          <a:p>
            <a:pPr lvl="1"/>
            <a:r>
              <a:rPr lang="en-US" dirty="0" err="1"/>
              <a:t>cig_age_class</a:t>
            </a:r>
            <a:endParaRPr lang="en-US" dirty="0"/>
          </a:p>
          <a:p>
            <a:pPr lvl="1"/>
            <a:r>
              <a:rPr lang="en-US" dirty="0" err="1"/>
              <a:t>tobacco_age_class</a:t>
            </a:r>
            <a:endParaRPr lang="en-US" dirty="0"/>
          </a:p>
          <a:p>
            <a:pPr lvl="1"/>
            <a:r>
              <a:rPr lang="en-US" dirty="0" err="1"/>
              <a:t>first_alc_use_age</a:t>
            </a:r>
            <a:endParaRPr lang="en-US" dirty="0"/>
          </a:p>
          <a:p>
            <a:pPr lvl="1"/>
            <a:r>
              <a:rPr lang="en-US" dirty="0" err="1"/>
              <a:t>first_marij_use_age</a:t>
            </a:r>
            <a:endParaRPr lang="en-US" dirty="0"/>
          </a:p>
          <a:p>
            <a:r>
              <a:rPr lang="en-US" dirty="0"/>
              <a:t>Removed decimal values for drug use frequencies</a:t>
            </a:r>
          </a:p>
          <a:p>
            <a:r>
              <a:rPr lang="en-US" dirty="0"/>
              <a:t>Replaced special codes (91, 93, …) with 0</a:t>
            </a:r>
          </a:p>
          <a:p>
            <a:r>
              <a:rPr lang="en-US" dirty="0"/>
              <a:t>Converted some numerical age variables into bins</a:t>
            </a:r>
          </a:p>
          <a:p>
            <a:r>
              <a:rPr lang="en-US" dirty="0"/>
              <a:t>Made a feature set for each model (75% training, 25% test)</a:t>
            </a:r>
          </a:p>
        </p:txBody>
      </p:sp>
    </p:spTree>
    <p:extLst>
      <p:ext uri="{BB962C8B-B14F-4D97-AF65-F5344CB8AC3E}">
        <p14:creationId xmlns:p14="http://schemas.microsoft.com/office/powerpoint/2010/main" val="191392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A85B-2F23-83FC-2F65-903B35E7AED5}"/>
              </a:ext>
            </a:extLst>
          </p:cNvPr>
          <p:cNvSpPr>
            <a:spLocks noGrp="1"/>
          </p:cNvSpPr>
          <p:nvPr>
            <p:ph type="title"/>
          </p:nvPr>
        </p:nvSpPr>
        <p:spPr/>
        <p:txBody>
          <a:bodyPr/>
          <a:lstStyle/>
          <a:p>
            <a:r>
              <a:rPr lang="en-US" dirty="0"/>
              <a:t>Decision Tree: Age of First Marijuana Use </a:t>
            </a:r>
          </a:p>
        </p:txBody>
      </p:sp>
      <p:pic>
        <p:nvPicPr>
          <p:cNvPr id="12" name="Picture 11" descr="A graph with a line&#10;&#10;AI-generated content may be incorrect.">
            <a:extLst>
              <a:ext uri="{FF2B5EF4-FFF2-40B4-BE49-F238E27FC236}">
                <a16:creationId xmlns:a16="http://schemas.microsoft.com/office/drawing/2014/main" id="{559650FE-B748-1076-F3A2-214B33F78F61}"/>
              </a:ext>
            </a:extLst>
          </p:cNvPr>
          <p:cNvPicPr>
            <a:picLocks noChangeAspect="1"/>
          </p:cNvPicPr>
          <p:nvPr/>
        </p:nvPicPr>
        <p:blipFill>
          <a:blip r:embed="rId3">
            <a:extLst>
              <a:ext uri="{28A0092B-C50C-407E-A947-70E740481C1C}">
                <a14:useLocalDpi xmlns:a14="http://schemas.microsoft.com/office/drawing/2010/main" val="0"/>
              </a:ext>
            </a:extLst>
          </a:blip>
          <a:srcRect t="4580" b="2830"/>
          <a:stretch/>
        </p:blipFill>
        <p:spPr>
          <a:xfrm>
            <a:off x="2141166" y="1853248"/>
            <a:ext cx="6611273" cy="3775046"/>
          </a:xfrm>
          <a:prstGeom prst="rect">
            <a:avLst/>
          </a:prstGeom>
        </p:spPr>
      </p:pic>
      <p:sp>
        <p:nvSpPr>
          <p:cNvPr id="13" name="TextBox 12">
            <a:extLst>
              <a:ext uri="{FF2B5EF4-FFF2-40B4-BE49-F238E27FC236}">
                <a16:creationId xmlns:a16="http://schemas.microsoft.com/office/drawing/2014/main" id="{4C0CA1DA-38BE-D897-3C8D-2439D5ADBEF0}"/>
              </a:ext>
            </a:extLst>
          </p:cNvPr>
          <p:cNvSpPr txBox="1"/>
          <p:nvPr/>
        </p:nvSpPr>
        <p:spPr>
          <a:xfrm>
            <a:off x="2049294" y="5711504"/>
            <a:ext cx="70272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Numerical response variable </a:t>
            </a:r>
          </a:p>
          <a:p>
            <a:pPr marL="285750" indent="-285750">
              <a:buFont typeface="Arial" panose="020B0604020202020204" pitchFamily="34" charset="0"/>
              <a:buChar char="•"/>
            </a:pPr>
            <a:r>
              <a:rPr lang="en-US" dirty="0"/>
              <a:t>10-fold cross validation for tree complexity using </a:t>
            </a:r>
            <a:r>
              <a:rPr lang="en-US" dirty="0" err="1"/>
              <a:t>cv.tree</a:t>
            </a:r>
            <a:r>
              <a:rPr lang="en-US" dirty="0"/>
              <a:t>()</a:t>
            </a:r>
          </a:p>
          <a:p>
            <a:pPr marL="285750" indent="-285750">
              <a:buFont typeface="Arial" panose="020B0604020202020204" pitchFamily="34" charset="0"/>
              <a:buChar char="•"/>
            </a:pPr>
            <a:r>
              <a:rPr lang="en-US" dirty="0"/>
              <a:t>Test metric: RMSE</a:t>
            </a:r>
          </a:p>
        </p:txBody>
      </p:sp>
      <p:sp>
        <p:nvSpPr>
          <p:cNvPr id="14" name="Oval 13">
            <a:extLst>
              <a:ext uri="{FF2B5EF4-FFF2-40B4-BE49-F238E27FC236}">
                <a16:creationId xmlns:a16="http://schemas.microsoft.com/office/drawing/2014/main" id="{A9531E7D-02F6-37BD-C951-9C7803D9E0A3}"/>
              </a:ext>
            </a:extLst>
          </p:cNvPr>
          <p:cNvSpPr/>
          <p:nvPr/>
        </p:nvSpPr>
        <p:spPr>
          <a:xfrm>
            <a:off x="7991668" y="4566425"/>
            <a:ext cx="339704" cy="32300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533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D8B0-E925-9503-5F3F-32DDB33EC01A}"/>
              </a:ext>
            </a:extLst>
          </p:cNvPr>
          <p:cNvSpPr>
            <a:spLocks noGrp="1"/>
          </p:cNvSpPr>
          <p:nvPr>
            <p:ph type="title"/>
          </p:nvPr>
        </p:nvSpPr>
        <p:spPr/>
        <p:txBody>
          <a:bodyPr/>
          <a:lstStyle/>
          <a:p>
            <a:r>
              <a:rPr lang="en-US" dirty="0"/>
              <a:t>Bagging: Age of First Alcohol Use</a:t>
            </a:r>
          </a:p>
        </p:txBody>
      </p:sp>
      <p:pic>
        <p:nvPicPr>
          <p:cNvPr id="9" name="Content Placeholder 8" descr="A graph of a number of trees&#10;&#10;AI-generated content may be incorrect.">
            <a:extLst>
              <a:ext uri="{FF2B5EF4-FFF2-40B4-BE49-F238E27FC236}">
                <a16:creationId xmlns:a16="http://schemas.microsoft.com/office/drawing/2014/main" id="{6631678A-022E-385A-305C-9B3D9357E5C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278" b="3145"/>
          <a:stretch/>
        </p:blipFill>
        <p:spPr>
          <a:xfrm>
            <a:off x="2790362" y="1541721"/>
            <a:ext cx="6611273" cy="3774558"/>
          </a:xfrm>
        </p:spPr>
      </p:pic>
      <p:sp>
        <p:nvSpPr>
          <p:cNvPr id="10" name="TextBox 9">
            <a:extLst>
              <a:ext uri="{FF2B5EF4-FFF2-40B4-BE49-F238E27FC236}">
                <a16:creationId xmlns:a16="http://schemas.microsoft.com/office/drawing/2014/main" id="{B3FE95AD-02D6-7B56-1E23-48D45E72B1F3}"/>
              </a:ext>
            </a:extLst>
          </p:cNvPr>
          <p:cNvSpPr txBox="1"/>
          <p:nvPr/>
        </p:nvSpPr>
        <p:spPr>
          <a:xfrm>
            <a:off x="4591492" y="5507666"/>
            <a:ext cx="36682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Numerical response variable</a:t>
            </a:r>
          </a:p>
          <a:p>
            <a:pPr marL="285750" indent="-285750">
              <a:buFont typeface="Arial" panose="020B0604020202020204" pitchFamily="34" charset="0"/>
              <a:buChar char="•"/>
            </a:pPr>
            <a:r>
              <a:rPr lang="en-US" dirty="0"/>
              <a:t>Test metric: RMSE</a:t>
            </a:r>
          </a:p>
        </p:txBody>
      </p:sp>
      <p:cxnSp>
        <p:nvCxnSpPr>
          <p:cNvPr id="11" name="Straight Arrow Connector 10">
            <a:extLst>
              <a:ext uri="{FF2B5EF4-FFF2-40B4-BE49-F238E27FC236}">
                <a16:creationId xmlns:a16="http://schemas.microsoft.com/office/drawing/2014/main" id="{8033C052-CADA-22CA-1489-877AA79D6639}"/>
              </a:ext>
            </a:extLst>
          </p:cNvPr>
          <p:cNvCxnSpPr/>
          <p:nvPr/>
        </p:nvCxnSpPr>
        <p:spPr>
          <a:xfrm>
            <a:off x="4764343" y="3608214"/>
            <a:ext cx="0" cy="7239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49383CCB-47D6-50D3-2B78-BED6A1743843}"/>
              </a:ext>
            </a:extLst>
          </p:cNvPr>
          <p:cNvSpPr txBox="1"/>
          <p:nvPr/>
        </p:nvSpPr>
        <p:spPr>
          <a:xfrm>
            <a:off x="4168944" y="3364984"/>
            <a:ext cx="1190798" cy="276999"/>
          </a:xfrm>
          <a:prstGeom prst="rect">
            <a:avLst/>
          </a:prstGeom>
          <a:noFill/>
        </p:spPr>
        <p:txBody>
          <a:bodyPr wrap="square" rtlCol="0">
            <a:spAutoFit/>
          </a:bodyPr>
          <a:lstStyle/>
          <a:p>
            <a:r>
              <a:rPr lang="en-US" sz="1200" dirty="0">
                <a:solidFill>
                  <a:schemeClr val="accent6"/>
                </a:solidFill>
              </a:rPr>
              <a:t>Best: 100 trees</a:t>
            </a:r>
          </a:p>
        </p:txBody>
      </p:sp>
    </p:spTree>
    <p:extLst>
      <p:ext uri="{BB962C8B-B14F-4D97-AF65-F5344CB8AC3E}">
        <p14:creationId xmlns:p14="http://schemas.microsoft.com/office/powerpoint/2010/main" val="273351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937B-7944-80B9-69A4-9A6880650BE9}"/>
              </a:ext>
            </a:extLst>
          </p:cNvPr>
          <p:cNvSpPr>
            <a:spLocks noGrp="1"/>
          </p:cNvSpPr>
          <p:nvPr>
            <p:ph type="title"/>
          </p:nvPr>
        </p:nvSpPr>
        <p:spPr/>
        <p:txBody>
          <a:bodyPr/>
          <a:lstStyle/>
          <a:p>
            <a:r>
              <a:rPr lang="en-US" dirty="0"/>
              <a:t>Boosting: Age of First Tobacco Use</a:t>
            </a:r>
          </a:p>
        </p:txBody>
      </p:sp>
      <p:sp>
        <p:nvSpPr>
          <p:cNvPr id="3" name="Content Placeholder 2">
            <a:extLst>
              <a:ext uri="{FF2B5EF4-FFF2-40B4-BE49-F238E27FC236}">
                <a16:creationId xmlns:a16="http://schemas.microsoft.com/office/drawing/2014/main" id="{EFEFB4A1-3E73-4EE2-1F11-00476E8061B2}"/>
              </a:ext>
            </a:extLst>
          </p:cNvPr>
          <p:cNvSpPr>
            <a:spLocks noGrp="1"/>
          </p:cNvSpPr>
          <p:nvPr>
            <p:ph idx="1"/>
          </p:nvPr>
        </p:nvSpPr>
        <p:spPr/>
        <p:txBody>
          <a:bodyPr>
            <a:normAutofit fontScale="92500" lnSpcReduction="20000"/>
          </a:bodyPr>
          <a:lstStyle/>
          <a:p>
            <a:pPr marL="0" indent="0">
              <a:buNone/>
            </a:pPr>
            <a:r>
              <a:rPr lang="en-US" dirty="0"/>
              <a:t>Classes</a:t>
            </a:r>
          </a:p>
          <a:p>
            <a:pPr marL="914400" lvl="1" indent="-457200">
              <a:buFont typeface="+mj-lt"/>
              <a:buAutoNum type="arabicPeriod"/>
            </a:pPr>
            <a:r>
              <a:rPr lang="en-US" dirty="0"/>
              <a:t>First tobacco use under 12</a:t>
            </a:r>
          </a:p>
          <a:p>
            <a:pPr marL="914400" lvl="1" indent="-457200">
              <a:buFont typeface="+mj-lt"/>
              <a:buAutoNum type="arabicPeriod"/>
            </a:pPr>
            <a:r>
              <a:rPr lang="en-US" dirty="0"/>
              <a:t>First tobacco use at 12+, </a:t>
            </a:r>
            <a:r>
              <a:rPr lang="en-US" i="1" dirty="0"/>
              <a:t>or</a:t>
            </a:r>
            <a:r>
              <a:rPr lang="en-US" dirty="0"/>
              <a:t> never used tobacco</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Test metrics</a:t>
            </a:r>
          </a:p>
          <a:p>
            <a:pPr lvl="1"/>
            <a:r>
              <a:rPr lang="en-US" dirty="0"/>
              <a:t>Accuracy for each class</a:t>
            </a:r>
          </a:p>
          <a:p>
            <a:pPr lvl="1"/>
            <a:r>
              <a:rPr lang="en-US" dirty="0"/>
              <a:t>Accuracy across all classes</a:t>
            </a:r>
          </a:p>
        </p:txBody>
      </p:sp>
      <p:graphicFrame>
        <p:nvGraphicFramePr>
          <p:cNvPr id="4" name="Table 3">
            <a:extLst>
              <a:ext uri="{FF2B5EF4-FFF2-40B4-BE49-F238E27FC236}">
                <a16:creationId xmlns:a16="http://schemas.microsoft.com/office/drawing/2014/main" id="{68E4E2B6-DEFF-581C-8774-2A6AD64414C2}"/>
              </a:ext>
            </a:extLst>
          </p:cNvPr>
          <p:cNvGraphicFramePr>
            <a:graphicFrameLocks noGrp="1"/>
          </p:cNvGraphicFramePr>
          <p:nvPr>
            <p:extLst>
              <p:ext uri="{D42A27DB-BD31-4B8C-83A1-F6EECF244321}">
                <p14:modId xmlns:p14="http://schemas.microsoft.com/office/powerpoint/2010/main" val="3133543412"/>
              </p:ext>
            </p:extLst>
          </p:nvPr>
        </p:nvGraphicFramePr>
        <p:xfrm>
          <a:off x="968895" y="3150553"/>
          <a:ext cx="8465904" cy="1854200"/>
        </p:xfrm>
        <a:graphic>
          <a:graphicData uri="http://schemas.openxmlformats.org/drawingml/2006/table">
            <a:tbl>
              <a:tblPr firstRow="1" bandRow="1">
                <a:tableStyleId>{5C22544A-7EE6-4342-B048-85BDC9FD1C3A}</a:tableStyleId>
              </a:tblPr>
              <a:tblGrid>
                <a:gridCol w="4134810">
                  <a:extLst>
                    <a:ext uri="{9D8B030D-6E8A-4147-A177-3AD203B41FA5}">
                      <a16:colId xmlns:a16="http://schemas.microsoft.com/office/drawing/2014/main" val="284061365"/>
                    </a:ext>
                  </a:extLst>
                </a:gridCol>
                <a:gridCol w="2347608">
                  <a:extLst>
                    <a:ext uri="{9D8B030D-6E8A-4147-A177-3AD203B41FA5}">
                      <a16:colId xmlns:a16="http://schemas.microsoft.com/office/drawing/2014/main" val="3073307880"/>
                    </a:ext>
                  </a:extLst>
                </a:gridCol>
                <a:gridCol w="1983486">
                  <a:extLst>
                    <a:ext uri="{9D8B030D-6E8A-4147-A177-3AD203B41FA5}">
                      <a16:colId xmlns:a16="http://schemas.microsoft.com/office/drawing/2014/main" val="4274201721"/>
                    </a:ext>
                  </a:extLst>
                </a:gridCol>
              </a:tblGrid>
              <a:tr h="370840">
                <a:tc>
                  <a:txBody>
                    <a:bodyPr/>
                    <a:lstStyle/>
                    <a:p>
                      <a:r>
                        <a:rPr lang="en-US" sz="1600" dirty="0"/>
                        <a:t>Tuning Parameter</a:t>
                      </a:r>
                    </a:p>
                  </a:txBody>
                  <a:tcPr/>
                </a:tc>
                <a:tc>
                  <a:txBody>
                    <a:bodyPr/>
                    <a:lstStyle/>
                    <a:p>
                      <a:r>
                        <a:rPr lang="en-US" sz="1600" dirty="0"/>
                        <a:t>Values Tried</a:t>
                      </a:r>
                    </a:p>
                  </a:txBody>
                  <a:tcPr/>
                </a:tc>
                <a:tc>
                  <a:txBody>
                    <a:bodyPr/>
                    <a:lstStyle/>
                    <a:p>
                      <a:r>
                        <a:rPr lang="en-US" sz="1600" dirty="0"/>
                        <a:t>Best Value</a:t>
                      </a:r>
                    </a:p>
                  </a:txBody>
                  <a:tcPr/>
                </a:tc>
                <a:extLst>
                  <a:ext uri="{0D108BD9-81ED-4DB2-BD59-A6C34878D82A}">
                    <a16:rowId xmlns:a16="http://schemas.microsoft.com/office/drawing/2014/main" val="910680331"/>
                  </a:ext>
                </a:extLst>
              </a:tr>
              <a:tr h="370840">
                <a:tc>
                  <a:txBody>
                    <a:bodyPr/>
                    <a:lstStyle/>
                    <a:p>
                      <a:r>
                        <a:rPr lang="en-US" sz="1600" dirty="0"/>
                        <a:t>Interaction depth</a:t>
                      </a:r>
                    </a:p>
                  </a:txBody>
                  <a:tcPr/>
                </a:tc>
                <a:tc>
                  <a:txBody>
                    <a:bodyPr/>
                    <a:lstStyle/>
                    <a:p>
                      <a:r>
                        <a:rPr lang="en-US" sz="1600" dirty="0"/>
                        <a:t>1, 2, 3, 4</a:t>
                      </a:r>
                    </a:p>
                  </a:txBody>
                  <a:tcPr/>
                </a:tc>
                <a:tc>
                  <a:txBody>
                    <a:bodyPr/>
                    <a:lstStyle/>
                    <a:p>
                      <a:r>
                        <a:rPr lang="en-US" sz="1600" dirty="0"/>
                        <a:t>1</a:t>
                      </a:r>
                    </a:p>
                  </a:txBody>
                  <a:tcPr/>
                </a:tc>
                <a:extLst>
                  <a:ext uri="{0D108BD9-81ED-4DB2-BD59-A6C34878D82A}">
                    <a16:rowId xmlns:a16="http://schemas.microsoft.com/office/drawing/2014/main" val="2475564321"/>
                  </a:ext>
                </a:extLst>
              </a:tr>
              <a:tr h="370840">
                <a:tc>
                  <a:txBody>
                    <a:bodyPr/>
                    <a:lstStyle/>
                    <a:p>
                      <a:r>
                        <a:rPr lang="en-US" sz="1600" dirty="0"/>
                        <a:t>Number of trees</a:t>
                      </a:r>
                    </a:p>
                  </a:txBody>
                  <a:tcPr/>
                </a:tc>
                <a:tc>
                  <a:txBody>
                    <a:bodyPr/>
                    <a:lstStyle/>
                    <a:p>
                      <a:r>
                        <a:rPr lang="en-US" sz="1600" dirty="0"/>
                        <a:t>10, 50, 100, 500, 1000</a:t>
                      </a:r>
                    </a:p>
                  </a:txBody>
                  <a:tcPr/>
                </a:tc>
                <a:tc>
                  <a:txBody>
                    <a:bodyPr/>
                    <a:lstStyle/>
                    <a:p>
                      <a:r>
                        <a:rPr lang="en-US" sz="1600" dirty="0"/>
                        <a:t>10</a:t>
                      </a:r>
                    </a:p>
                  </a:txBody>
                  <a:tcPr/>
                </a:tc>
                <a:extLst>
                  <a:ext uri="{0D108BD9-81ED-4DB2-BD59-A6C34878D82A}">
                    <a16:rowId xmlns:a16="http://schemas.microsoft.com/office/drawing/2014/main" val="1422508998"/>
                  </a:ext>
                </a:extLst>
              </a:tr>
              <a:tr h="370840">
                <a:tc>
                  <a:txBody>
                    <a:bodyPr/>
                    <a:lstStyle/>
                    <a:p>
                      <a:r>
                        <a:rPr lang="en-US" sz="1600" dirty="0"/>
                        <a:t>Shrinkage parameter</a:t>
                      </a:r>
                    </a:p>
                  </a:txBody>
                  <a:tcPr/>
                </a:tc>
                <a:tc>
                  <a:txBody>
                    <a:bodyPr/>
                    <a:lstStyle/>
                    <a:p>
                      <a:r>
                        <a:rPr lang="en-US" sz="1600" dirty="0"/>
                        <a:t>0.001, 0.01, 0.1</a:t>
                      </a:r>
                    </a:p>
                  </a:txBody>
                  <a:tcPr/>
                </a:tc>
                <a:tc>
                  <a:txBody>
                    <a:bodyPr/>
                    <a:lstStyle/>
                    <a:p>
                      <a:r>
                        <a:rPr lang="en-US" sz="1600" dirty="0"/>
                        <a:t>0.001</a:t>
                      </a:r>
                    </a:p>
                  </a:txBody>
                  <a:tcPr/>
                </a:tc>
                <a:extLst>
                  <a:ext uri="{0D108BD9-81ED-4DB2-BD59-A6C34878D82A}">
                    <a16:rowId xmlns:a16="http://schemas.microsoft.com/office/drawing/2014/main" val="711578719"/>
                  </a:ext>
                </a:extLst>
              </a:tr>
              <a:tr h="370840">
                <a:tc>
                  <a:txBody>
                    <a:bodyPr/>
                    <a:lstStyle/>
                    <a:p>
                      <a:r>
                        <a:rPr lang="en-US" sz="1600" dirty="0"/>
                        <a:t>Min. no. observations in terminal nodes</a:t>
                      </a:r>
                    </a:p>
                  </a:txBody>
                  <a:tcPr/>
                </a:tc>
                <a:tc>
                  <a:txBody>
                    <a:bodyPr/>
                    <a:lstStyle/>
                    <a:p>
                      <a:r>
                        <a:rPr lang="en-US" sz="1600" dirty="0"/>
                        <a:t>10</a:t>
                      </a:r>
                    </a:p>
                  </a:txBody>
                  <a:tcPr/>
                </a:tc>
                <a:tc>
                  <a:txBody>
                    <a:bodyPr/>
                    <a:lstStyle/>
                    <a:p>
                      <a:r>
                        <a:rPr lang="en-US" sz="1600" dirty="0"/>
                        <a:t>10</a:t>
                      </a:r>
                    </a:p>
                  </a:txBody>
                  <a:tcPr/>
                </a:tc>
                <a:extLst>
                  <a:ext uri="{0D108BD9-81ED-4DB2-BD59-A6C34878D82A}">
                    <a16:rowId xmlns:a16="http://schemas.microsoft.com/office/drawing/2014/main" val="328475446"/>
                  </a:ext>
                </a:extLst>
              </a:tr>
            </a:tbl>
          </a:graphicData>
        </a:graphic>
      </p:graphicFrame>
    </p:spTree>
    <p:extLst>
      <p:ext uri="{BB962C8B-B14F-4D97-AF65-F5344CB8AC3E}">
        <p14:creationId xmlns:p14="http://schemas.microsoft.com/office/powerpoint/2010/main" val="69554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87373-A2FE-8AF6-D629-31DE0BF97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DA58D-C759-9F4F-B80D-0A96B41820F0}"/>
              </a:ext>
            </a:extLst>
          </p:cNvPr>
          <p:cNvSpPr>
            <a:spLocks noGrp="1"/>
          </p:cNvSpPr>
          <p:nvPr>
            <p:ph type="title"/>
          </p:nvPr>
        </p:nvSpPr>
        <p:spPr/>
        <p:txBody>
          <a:bodyPr/>
          <a:lstStyle/>
          <a:p>
            <a:r>
              <a:rPr lang="en-US" dirty="0"/>
              <a:t>Random Forest: Age of First Cigarette Use</a:t>
            </a:r>
          </a:p>
        </p:txBody>
      </p:sp>
      <p:sp>
        <p:nvSpPr>
          <p:cNvPr id="3" name="Content Placeholder 2">
            <a:extLst>
              <a:ext uri="{FF2B5EF4-FFF2-40B4-BE49-F238E27FC236}">
                <a16:creationId xmlns:a16="http://schemas.microsoft.com/office/drawing/2014/main" id="{0AC0EAA3-D7D1-68C2-EE9A-201C8566A535}"/>
              </a:ext>
            </a:extLst>
          </p:cNvPr>
          <p:cNvSpPr>
            <a:spLocks noGrp="1"/>
          </p:cNvSpPr>
          <p:nvPr>
            <p:ph idx="1"/>
          </p:nvPr>
        </p:nvSpPr>
        <p:spPr>
          <a:xfrm>
            <a:off x="838200" y="1825625"/>
            <a:ext cx="5165797" cy="4351338"/>
          </a:xfrm>
        </p:spPr>
        <p:txBody>
          <a:bodyPr>
            <a:normAutofit fontScale="92500" lnSpcReduction="10000"/>
          </a:bodyPr>
          <a:lstStyle/>
          <a:p>
            <a:r>
              <a:rPr lang="en-US" dirty="0"/>
              <a:t>Classes</a:t>
            </a:r>
          </a:p>
          <a:p>
            <a:pPr marL="914400" lvl="1" indent="-457200">
              <a:buFont typeface="+mj-lt"/>
              <a:buAutoNum type="arabicPeriod"/>
            </a:pPr>
            <a:r>
              <a:rPr lang="en-US" dirty="0"/>
              <a:t>Under 12</a:t>
            </a:r>
          </a:p>
          <a:p>
            <a:pPr marL="914400" lvl="1" indent="-457200">
              <a:buFont typeface="+mj-lt"/>
              <a:buAutoNum type="arabicPeriod"/>
            </a:pPr>
            <a:r>
              <a:rPr lang="en-US" dirty="0"/>
              <a:t>12-13</a:t>
            </a:r>
          </a:p>
          <a:p>
            <a:pPr marL="914400" lvl="1" indent="-457200">
              <a:buFont typeface="+mj-lt"/>
              <a:buAutoNum type="arabicPeriod"/>
            </a:pPr>
            <a:r>
              <a:rPr lang="en-US" dirty="0"/>
              <a:t>14-17</a:t>
            </a:r>
          </a:p>
          <a:p>
            <a:pPr marL="914400" lvl="1" indent="-457200">
              <a:buFont typeface="+mj-lt"/>
              <a:buAutoNum type="arabicPeriod"/>
            </a:pPr>
            <a:r>
              <a:rPr lang="en-US" dirty="0"/>
              <a:t>Never used cigarettes</a:t>
            </a:r>
          </a:p>
          <a:p>
            <a:r>
              <a:rPr lang="en-US" dirty="0"/>
              <a:t>Tuning </a:t>
            </a:r>
            <a:r>
              <a:rPr lang="en-US" i="1" dirty="0"/>
              <a:t>m</a:t>
            </a:r>
            <a:r>
              <a:rPr lang="en-US" dirty="0"/>
              <a:t> (number of predictors at each split)</a:t>
            </a:r>
          </a:p>
          <a:p>
            <a:pPr lvl="1"/>
            <a:r>
              <a:rPr lang="en-US" dirty="0"/>
              <a:t>Tried </a:t>
            </a:r>
            <a:r>
              <a:rPr lang="en-US" i="1" dirty="0"/>
              <a:t>m</a:t>
            </a:r>
            <a:r>
              <a:rPr lang="en-US" dirty="0"/>
              <a:t> = 1, 2, and 4</a:t>
            </a:r>
          </a:p>
          <a:p>
            <a:pPr lvl="1"/>
            <a:r>
              <a:rPr lang="en-US" dirty="0"/>
              <a:t>Best: </a:t>
            </a:r>
            <a:r>
              <a:rPr lang="en-US" i="1" dirty="0"/>
              <a:t>m</a:t>
            </a:r>
            <a:r>
              <a:rPr lang="en-US" dirty="0"/>
              <a:t> = 1</a:t>
            </a:r>
          </a:p>
          <a:p>
            <a:r>
              <a:rPr lang="en-US" dirty="0"/>
              <a:t>Test metrics</a:t>
            </a:r>
          </a:p>
          <a:p>
            <a:pPr lvl="1"/>
            <a:r>
              <a:rPr lang="en-US" dirty="0"/>
              <a:t>Accuracy for each class</a:t>
            </a:r>
          </a:p>
          <a:p>
            <a:pPr lvl="1"/>
            <a:r>
              <a:rPr lang="en-US" dirty="0"/>
              <a:t>Accuracy across all classes</a:t>
            </a:r>
          </a:p>
          <a:p>
            <a:pPr lvl="1"/>
            <a:endParaRPr lang="en-US" dirty="0"/>
          </a:p>
        </p:txBody>
      </p:sp>
      <p:pic>
        <p:nvPicPr>
          <p:cNvPr id="5" name="Picture 4" descr="A graph of trees with numbers and a number of trees&#10;&#10;AI-generated content may be incorrect.">
            <a:extLst>
              <a:ext uri="{FF2B5EF4-FFF2-40B4-BE49-F238E27FC236}">
                <a16:creationId xmlns:a16="http://schemas.microsoft.com/office/drawing/2014/main" id="{83074375-E718-2934-4343-750756FA8AB2}"/>
              </a:ext>
            </a:extLst>
          </p:cNvPr>
          <p:cNvPicPr>
            <a:picLocks noChangeAspect="1"/>
          </p:cNvPicPr>
          <p:nvPr/>
        </p:nvPicPr>
        <p:blipFill>
          <a:blip r:embed="rId2">
            <a:extLst>
              <a:ext uri="{28A0092B-C50C-407E-A947-70E740481C1C}">
                <a14:useLocalDpi xmlns:a14="http://schemas.microsoft.com/office/drawing/2010/main" val="0"/>
              </a:ext>
            </a:extLst>
          </a:blip>
          <a:srcRect t="5767" b="3536"/>
          <a:stretch/>
        </p:blipFill>
        <p:spPr>
          <a:xfrm>
            <a:off x="6188004" y="2244501"/>
            <a:ext cx="5877745" cy="3291840"/>
          </a:xfrm>
          <a:prstGeom prst="rect">
            <a:avLst/>
          </a:prstGeom>
        </p:spPr>
      </p:pic>
      <p:cxnSp>
        <p:nvCxnSpPr>
          <p:cNvPr id="7" name="Straight Arrow Connector 6">
            <a:extLst>
              <a:ext uri="{FF2B5EF4-FFF2-40B4-BE49-F238E27FC236}">
                <a16:creationId xmlns:a16="http://schemas.microsoft.com/office/drawing/2014/main" id="{CE7824C0-89C4-CDE5-AD6E-FC0D82DB8016}"/>
              </a:ext>
            </a:extLst>
          </p:cNvPr>
          <p:cNvCxnSpPr/>
          <p:nvPr/>
        </p:nvCxnSpPr>
        <p:spPr>
          <a:xfrm>
            <a:off x="9296087" y="3763490"/>
            <a:ext cx="0" cy="7239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FA4AEBDB-5BFD-DCBD-4ADC-78ADB19D875C}"/>
              </a:ext>
            </a:extLst>
          </p:cNvPr>
          <p:cNvSpPr txBox="1"/>
          <p:nvPr/>
        </p:nvSpPr>
        <p:spPr>
          <a:xfrm>
            <a:off x="8756844" y="3554032"/>
            <a:ext cx="1190625" cy="261610"/>
          </a:xfrm>
          <a:prstGeom prst="rect">
            <a:avLst/>
          </a:prstGeom>
          <a:noFill/>
        </p:spPr>
        <p:txBody>
          <a:bodyPr wrap="square" rtlCol="0">
            <a:spAutoFit/>
          </a:bodyPr>
          <a:lstStyle/>
          <a:p>
            <a:r>
              <a:rPr lang="en-US" sz="1100" dirty="0">
                <a:solidFill>
                  <a:schemeClr val="accent6"/>
                </a:solidFill>
              </a:rPr>
              <a:t>Best: 250 trees</a:t>
            </a:r>
          </a:p>
        </p:txBody>
      </p:sp>
    </p:spTree>
    <p:extLst>
      <p:ext uri="{BB962C8B-B14F-4D97-AF65-F5344CB8AC3E}">
        <p14:creationId xmlns:p14="http://schemas.microsoft.com/office/powerpoint/2010/main" val="326398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1023</TotalTime>
  <Words>1145</Words>
  <Application>Microsoft Office PowerPoint</Application>
  <PresentationFormat>Widescreen</PresentationFormat>
  <Paragraphs>214</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Arial</vt:lpstr>
      <vt:lpstr>Calibri</vt:lpstr>
      <vt:lpstr>Cambria Math</vt:lpstr>
      <vt:lpstr>Century Gothic</vt:lpstr>
      <vt:lpstr>Wingdings 3</vt:lpstr>
      <vt:lpstr>Ion</vt:lpstr>
      <vt:lpstr>Investigating  Relationships between Age of First Drug Use &amp; Current Drug Use</vt:lpstr>
      <vt:lpstr>Introduction</vt:lpstr>
      <vt:lpstr>Theoretical Background</vt:lpstr>
      <vt:lpstr>Methodology</vt:lpstr>
      <vt:lpstr>Data Processing</vt:lpstr>
      <vt:lpstr>Decision Tree: Age of First Marijuana Use </vt:lpstr>
      <vt:lpstr>Bagging: Age of First Alcohol Use</vt:lpstr>
      <vt:lpstr>Boosting: Age of First Tobacco Use</vt:lpstr>
      <vt:lpstr>Random Forest: Age of First Cigarette Use</vt:lpstr>
      <vt:lpstr>Results + Discussion</vt:lpstr>
      <vt:lpstr>Decision Tree</vt:lpstr>
      <vt:lpstr>Bagging</vt:lpstr>
      <vt:lpstr>Boosting: Metrics</vt:lpstr>
      <vt:lpstr>Boosting: Relative Influence Plot</vt:lpstr>
      <vt:lpstr>Boosting: Partial Dependence Plots</vt:lpstr>
      <vt:lpstr>Random Forest: Metrics</vt:lpstr>
      <vt:lpstr>Random Forest: Variable Importance Plot</vt:lpstr>
      <vt:lpstr>Limitations, Improvements, and Extensions</vt:lpstr>
      <vt:lpstr>Discussion Question 1:  Some of these variables are the same information coded into binary, ordinal (categorical and ordered), and numerical variables. How do the predictions change using each data type? What is each telling you, and when is it appropriate to use each?</vt:lpstr>
      <vt:lpstr>Discussion Question 1</vt:lpstr>
      <vt:lpstr>Discussion Question 2:  Which variables tend to be important for predicting drug use? How can these be interpreted? What are the implications of this outcome? How can you, as the data science communicator, discuss these findings in an ethical way?</vt:lpstr>
      <vt:lpstr>Discussion Question 2</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Stanko</dc:creator>
  <cp:lastModifiedBy>David Stanko</cp:lastModifiedBy>
  <cp:revision>71</cp:revision>
  <dcterms:created xsi:type="dcterms:W3CDTF">2025-04-24T03:38:05Z</dcterms:created>
  <dcterms:modified xsi:type="dcterms:W3CDTF">2025-04-24T20:41:39Z</dcterms:modified>
</cp:coreProperties>
</file>