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22"/>
    <p:restoredTop autoAdjust="0" sz="95033"/>
  </p:normalViewPr>
  <p:slideViewPr>
    <p:cSldViewPr snapToGrid="0" snapToObjects="1">
      <p:cViewPr varScale="1">
        <p:scale>
          <a:sx d="100" n="83"/>
          <a:sy d="100" n="83"/>
        </p:scale>
        <p:origin x="658" y="67"/>
      </p:cViewPr>
      <p:guideLst/>
    </p:cSldViewPr>
  </p:slideViewPr>
  <p:outlineViewPr>
    <p:cViewPr>
      <p:scale>
        <a:sx d="100" n="33"/>
        <a:sy d="100" n="33"/>
      </p:scale>
      <p:origin x="0" y="0"/>
    </p:cViewPr>
  </p:outlin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20" Type="http://schemas.microsoft.com/office/2015/10/relationships/revisionInfo" Target="revisionInfo.xml" /><Relationship Id="rId15" Type="http://schemas.openxmlformats.org/officeDocument/2006/relationships/presProps" Target="presProps.xml" /><Relationship Id="rId19" Type="http://schemas.microsoft.com/office/2016/11/relationships/changesInfo" Target="changesInfos/changesInfo1.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 Id="rId1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jp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nchor="b">
            <a:normAutofit/>
          </a:bodyPr>
          <a:lstStyle>
            <a:lvl1pPr algn="l">
              <a:defRPr sz="4400" b="1">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Subtitle 2">
            <a:extLst>
              <a:ext uri="{FF2B5EF4-FFF2-40B4-BE49-F238E27FC236}">
                <a16:creationId xmlns:a16="http://schemas.microsoft.com/office/drawing/2014/main" id="{BF44A228-4166-1643-924D-86DE66A17D50}"/>
              </a:ext>
            </a:extLst>
          </p:cNvPr>
          <p:cNvSpPr>
            <a:spLocks noGrp="1"/>
          </p:cNvSpPr>
          <p:nvPr>
            <p:ph type="subTitle" idx="1"/>
          </p:nvPr>
        </p:nvSpPr>
        <p:spPr>
          <a:xfrm>
            <a:off x="1205947" y="3602038"/>
            <a:ext cx="7315200" cy="1655762"/>
          </a:xfrm>
        </p:spPr>
        <p:txBody>
          <a:bodyPr>
            <a:normAutofit/>
          </a:bodyPr>
          <a:lstStyle>
            <a:lvl1pPr marL="0" indent="0" algn="l">
              <a:buNone/>
              <a:defRPr sz="16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ES" dirty="0"/>
          </a:p>
        </p:txBody>
      </p:sp>
      <p:sp>
        <p:nvSpPr>
          <p:cNvPr id="4" name="Date Placeholder 3">
            <a:extLst>
              <a:ext uri="{FF2B5EF4-FFF2-40B4-BE49-F238E27FC236}">
                <a16:creationId xmlns:a16="http://schemas.microsoft.com/office/drawing/2014/main" id="{9FA690FC-7E6E-794C-BE34-6825384B309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DB62695-F51B-414D-BE12-D476DFCD511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7053D815-93DF-BA49-90DB-A5CD6033DBB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Picture 6" descr="Dibujo en blanco y negro&#10;&#10;Descripción generada automáticamente con confianza baja">
            <a:extLst>
              <a:ext uri="{FF2B5EF4-FFF2-40B4-BE49-F238E27FC236}">
                <a16:creationId xmlns:a16="http://schemas.microsoft.com/office/drawing/2014/main" id="{6AE87929-FA0D-8142-9B00-5674B4907AC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4777" r="19259" b="-1"/>
          <a:stretch/>
        </p:blipFill>
        <p:spPr bwMode="auto">
          <a:xfrm>
            <a:off x="7331534" y="1270333"/>
            <a:ext cx="4022266" cy="397125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40F7415A-B90C-1D49-AD3A-BB76B053D21A}"/>
              </a:ext>
            </a:extLst>
          </p:cNvPr>
          <p:cNvCxnSpPr/>
          <p:nvPr userDrawn="1"/>
        </p:nvCxnSpPr>
        <p:spPr>
          <a:xfrm>
            <a:off x="1205947" y="3509963"/>
            <a:ext cx="5423453"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81629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25E28-497B-B046-9BD6-B31EAD563964}"/>
              </a:ext>
            </a:extLst>
          </p:cNvPr>
          <p:cNvSpPr>
            <a:spLocks noGrp="1"/>
          </p:cNvSpPr>
          <p:nvPr>
            <p:ph type="title"/>
          </p:nvPr>
        </p:nvSpPr>
        <p:spPr/>
        <p:txBody>
          <a:bodyPr/>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FC472CA2-3A8C-6F49-941F-04444192CA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235B2369-BC0F-D14A-BF2F-85B8D55205A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7A75437A-7C68-8C48-B776-8C46D4D8960F}"/>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D2989222-6535-1742-9A69-B150C164CAF9}"/>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537384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8FBE24-8A6D-8D40-AC1A-4AF66C964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S"/>
          </a:p>
        </p:txBody>
      </p:sp>
      <p:sp>
        <p:nvSpPr>
          <p:cNvPr id="3" name="Vertical Text Placeholder 2">
            <a:extLst>
              <a:ext uri="{FF2B5EF4-FFF2-40B4-BE49-F238E27FC236}">
                <a16:creationId xmlns:a16="http://schemas.microsoft.com/office/drawing/2014/main" id="{22EFF254-509D-8740-96B1-BB11CC1105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45DD94CF-235F-7D4B-B3A9-84BB585EED99}"/>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DD1462DC-5192-F846-9095-95C321FB8177}"/>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49D7C8D8-B704-7642-9322-591B0C2C10B6}"/>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72143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normAutofit/>
          </a:bodyPr>
          <a:lstStyle>
            <a:lvl1pPr>
              <a:defRPr sz="28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Date Placeholder 3">
            <a:extLst>
              <a:ext uri="{FF2B5EF4-FFF2-40B4-BE49-F238E27FC236}">
                <a16:creationId xmlns:a16="http://schemas.microsoft.com/office/drawing/2014/main" id="{5D923F53-505D-D447-9599-58FDDF0E90FE}"/>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0900FBD2-A685-CA4A-AF45-B135E42EC57B}"/>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6A4C69F4-B354-B14F-B253-923B418E865A}"/>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7" name="Imagen 7">
            <a:extLst>
              <a:ext uri="{FF2B5EF4-FFF2-40B4-BE49-F238E27FC236}">
                <a16:creationId xmlns:a16="http://schemas.microsoft.com/office/drawing/2014/main" id="{CC9263D5-6DB6-AE4A-BD82-FF5BB3548101}"/>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9" name="Picture 2" descr="Fundació Bosch i Gimpera - KID'S CLUSTER">
            <a:extLst>
              <a:ext uri="{FF2B5EF4-FFF2-40B4-BE49-F238E27FC236}">
                <a16:creationId xmlns:a16="http://schemas.microsoft.com/office/drawing/2014/main" id="{C6D56509-A9AE-664C-B958-7B93EDE8F80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3" name="Imatge 12">
            <a:extLst>
              <a:ext uri="{FF2B5EF4-FFF2-40B4-BE49-F238E27FC236}">
                <a16:creationId xmlns:a16="http://schemas.microsoft.com/office/drawing/2014/main" id="{3DA0F6A0-1C7F-DB9C-3AD6-EF5E44250092}"/>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5" name="Imatge 14">
            <a:extLst>
              <a:ext uri="{FF2B5EF4-FFF2-40B4-BE49-F238E27FC236}">
                <a16:creationId xmlns:a16="http://schemas.microsoft.com/office/drawing/2014/main" id="{666450DC-85C9-6F7D-1BC6-8D6A53C0D807}"/>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249961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AD502-536C-864B-82A0-549470962B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S"/>
          </a:p>
        </p:txBody>
      </p:sp>
      <p:sp>
        <p:nvSpPr>
          <p:cNvPr id="3" name="Text Placeholder 2">
            <a:extLst>
              <a:ext uri="{FF2B5EF4-FFF2-40B4-BE49-F238E27FC236}">
                <a16:creationId xmlns:a16="http://schemas.microsoft.com/office/drawing/2014/main" id="{14516C35-CC67-1C40-9343-50E1D70C37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5E023-31C7-6243-8495-834BF825D436}"/>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E15DFD78-D339-154A-83E9-4823455CC385}"/>
              </a:ext>
            </a:extLst>
          </p:cNvPr>
          <p:cNvSpPr>
            <a:spLocks noGrp="1"/>
          </p:cNvSpPr>
          <p:nvPr>
            <p:ph type="ftr" sz="quarter" idx="11"/>
          </p:nvPr>
        </p:nvSpPr>
        <p:spPr/>
        <p:txBody>
          <a:bodyPr/>
          <a:lstStyle/>
          <a:p>
            <a:endParaRPr lang="en-ES"/>
          </a:p>
        </p:txBody>
      </p:sp>
      <p:sp>
        <p:nvSpPr>
          <p:cNvPr id="6" name="Slide Number Placeholder 5">
            <a:extLst>
              <a:ext uri="{FF2B5EF4-FFF2-40B4-BE49-F238E27FC236}">
                <a16:creationId xmlns:a16="http://schemas.microsoft.com/office/drawing/2014/main" id="{C845C76B-A043-0543-BCE5-D5A0826C5E0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229353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normAutofit/>
          </a:bodyPr>
          <a:lstStyle>
            <a:lvl1pPr>
              <a:defRPr sz="3200">
                <a:latin typeface="Arial" panose="020B0604020202020204" pitchFamily="34" charset="0"/>
                <a:cs typeface="Arial" panose="020B0604020202020204" pitchFamily="34" charset="0"/>
              </a:defRPr>
            </a:lvl1pPr>
          </a:lstStyle>
          <a:p>
            <a:r>
              <a:rPr lang="en-US" dirty="0"/>
              <a:t>Click to edit Master title style</a:t>
            </a:r>
            <a:endParaRPr lang="en-ES" dirty="0"/>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sz="half" idx="1"/>
          </p:nvPr>
        </p:nvSpPr>
        <p:spPr>
          <a:xfrm>
            <a:off x="838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4" name="Content Placeholder 3">
            <a:extLst>
              <a:ext uri="{FF2B5EF4-FFF2-40B4-BE49-F238E27FC236}">
                <a16:creationId xmlns:a16="http://schemas.microsoft.com/office/drawing/2014/main" id="{D545A047-2D30-B948-A7F6-DD48538F1739}"/>
              </a:ext>
            </a:extLst>
          </p:cNvPr>
          <p:cNvSpPr>
            <a:spLocks noGrp="1"/>
          </p:cNvSpPr>
          <p:nvPr>
            <p:ph sz="half" idx="2"/>
          </p:nvPr>
        </p:nvSpPr>
        <p:spPr>
          <a:xfrm>
            <a:off x="6172200" y="1825625"/>
            <a:ext cx="5181600" cy="4351338"/>
          </a:xfrm>
        </p:spPr>
        <p:txBody>
          <a:bodyPr>
            <a:normAutofit/>
          </a:bodyPr>
          <a:lstStyle>
            <a:lvl1pPr>
              <a:defRPr sz="1400">
                <a:latin typeface="Arial" panose="020B0604020202020204" pitchFamily="34" charset="0"/>
                <a:cs typeface="Arial" panose="020B0604020202020204" pitchFamily="34" charset="0"/>
              </a:defRPr>
            </a:lvl1pPr>
            <a:lvl2pPr>
              <a:defRPr sz="1200">
                <a:latin typeface="Arial" panose="020B0604020202020204" pitchFamily="34" charset="0"/>
                <a:cs typeface="Arial" panose="020B0604020202020204" pitchFamily="34" charset="0"/>
              </a:defRPr>
            </a:lvl2pPr>
            <a:lvl3pPr>
              <a:defRPr sz="1100">
                <a:latin typeface="Arial" panose="020B0604020202020204" pitchFamily="34" charset="0"/>
                <a:cs typeface="Arial" panose="020B0604020202020204" pitchFamily="34" charset="0"/>
              </a:defRPr>
            </a:lvl3pPr>
            <a:lvl4pPr>
              <a:defRPr sz="1050">
                <a:latin typeface="Arial" panose="020B0604020202020204" pitchFamily="34" charset="0"/>
                <a:cs typeface="Arial" panose="020B0604020202020204" pitchFamily="34" charset="0"/>
              </a:defRPr>
            </a:lvl4pPr>
            <a:lvl5pPr>
              <a:defRPr sz="105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S" dirty="0"/>
          </a:p>
        </p:txBody>
      </p:sp>
      <p:sp>
        <p:nvSpPr>
          <p:cNvPr id="5" name="Date Placeholder 4">
            <a:extLst>
              <a:ext uri="{FF2B5EF4-FFF2-40B4-BE49-F238E27FC236}">
                <a16:creationId xmlns:a16="http://schemas.microsoft.com/office/drawing/2014/main" id="{7B913B5D-48DB-964A-BD65-40B8D5DEF84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35AF180C-ED25-C84A-B549-ECEE1F4BC015}"/>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18F3BD7B-4CC9-7C4B-9F75-139B74DDC7A1}"/>
              </a:ext>
            </a:extLst>
          </p:cNvPr>
          <p:cNvSpPr>
            <a:spLocks noGrp="1"/>
          </p:cNvSpPr>
          <p:nvPr>
            <p:ph type="sldNum" sz="quarter" idx="12"/>
          </p:nvPr>
        </p:nvSpPr>
        <p:spPr/>
        <p:txBody>
          <a:bodyPr/>
          <a:lstStyle/>
          <a:p>
            <a:fld id="{B01FAF18-95BC-A745-B000-A43348E29390}" type="slidenum">
              <a:rPr lang="en-ES" smtClean="0"/>
              <a:t>‹Nº›</a:t>
            </a:fld>
            <a:endParaRPr lang="en-ES"/>
          </a:p>
        </p:txBody>
      </p:sp>
      <p:pic>
        <p:nvPicPr>
          <p:cNvPr id="8" name="Imagen 7">
            <a:extLst>
              <a:ext uri="{FF2B5EF4-FFF2-40B4-BE49-F238E27FC236}">
                <a16:creationId xmlns:a16="http://schemas.microsoft.com/office/drawing/2014/main" id="{9E06146D-E1BA-0B48-A72D-B866BA5CD4B4}"/>
              </a:ext>
            </a:extLst>
          </p:cNvPr>
          <p:cNvPicPr>
            <a:picLocks noChangeAspect="1"/>
          </p:cNvPicPr>
          <p:nvPr userDrawn="1"/>
        </p:nvPicPr>
        <p:blipFill>
          <a:blip r:embed="rId2"/>
          <a:stretch>
            <a:fillRect/>
          </a:stretch>
        </p:blipFill>
        <p:spPr>
          <a:xfrm>
            <a:off x="6187044" y="6356350"/>
            <a:ext cx="1385455" cy="376151"/>
          </a:xfrm>
          <a:prstGeom prst="rect">
            <a:avLst/>
          </a:prstGeom>
        </p:spPr>
      </p:pic>
      <p:pic>
        <p:nvPicPr>
          <p:cNvPr id="10" name="Picture 2" descr="Fundació Bosch i Gimpera - KID'S CLUSTER">
            <a:extLst>
              <a:ext uri="{FF2B5EF4-FFF2-40B4-BE49-F238E27FC236}">
                <a16:creationId xmlns:a16="http://schemas.microsoft.com/office/drawing/2014/main" id="{FC7311F8-BFE1-FF4A-A542-1955EFF0BCD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172197" y="6286515"/>
            <a:ext cx="1468582" cy="57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tge 12">
            <a:extLst>
              <a:ext uri="{FF2B5EF4-FFF2-40B4-BE49-F238E27FC236}">
                <a16:creationId xmlns:a16="http://schemas.microsoft.com/office/drawing/2014/main" id="{1FF0FC64-26BB-FBC8-2FAB-A98052C5D231}"/>
              </a:ext>
            </a:extLst>
          </p:cNvPr>
          <p:cNvPicPr>
            <a:picLocks noChangeAspect="1"/>
          </p:cNvPicPr>
          <p:nvPr userDrawn="1"/>
        </p:nvPicPr>
        <p:blipFill rotWithShape="1">
          <a:blip r:embed="rId4"/>
          <a:srcRect l="1381" t="4580" r="1381" b="7192"/>
          <a:stretch/>
        </p:blipFill>
        <p:spPr>
          <a:xfrm>
            <a:off x="8118764" y="6319467"/>
            <a:ext cx="1794783" cy="446859"/>
          </a:xfrm>
          <a:prstGeom prst="rect">
            <a:avLst/>
          </a:prstGeom>
        </p:spPr>
      </p:pic>
      <p:pic>
        <p:nvPicPr>
          <p:cNvPr id="12" name="Imatge 14">
            <a:extLst>
              <a:ext uri="{FF2B5EF4-FFF2-40B4-BE49-F238E27FC236}">
                <a16:creationId xmlns:a16="http://schemas.microsoft.com/office/drawing/2014/main" id="{A6EA0CAE-6C9D-03C1-A606-D7CFDA322988}"/>
              </a:ext>
            </a:extLst>
          </p:cNvPr>
          <p:cNvPicPr>
            <a:picLocks noChangeAspect="1"/>
          </p:cNvPicPr>
          <p:nvPr userDrawn="1"/>
        </p:nvPicPr>
        <p:blipFill>
          <a:blip r:embed="rId5"/>
          <a:stretch>
            <a:fillRect/>
          </a:stretch>
        </p:blipFill>
        <p:spPr>
          <a:xfrm>
            <a:off x="3043492" y="6311900"/>
            <a:ext cx="448843" cy="454426"/>
          </a:xfrm>
          <a:prstGeom prst="rect">
            <a:avLst/>
          </a:prstGeom>
        </p:spPr>
      </p:pic>
    </p:spTree>
    <p:extLst>
      <p:ext uri="{BB962C8B-B14F-4D97-AF65-F5344CB8AC3E}">
        <p14:creationId xmlns:p14="http://schemas.microsoft.com/office/powerpoint/2010/main" val="4051094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6DCF-7FFC-644B-AA84-BD8CD2DD7169}"/>
              </a:ext>
            </a:extLst>
          </p:cNvPr>
          <p:cNvSpPr>
            <a:spLocks noGrp="1"/>
          </p:cNvSpPr>
          <p:nvPr>
            <p:ph type="title"/>
          </p:nvPr>
        </p:nvSpPr>
        <p:spPr>
          <a:xfrm>
            <a:off x="839788" y="365125"/>
            <a:ext cx="10515600" cy="1325563"/>
          </a:xfrm>
        </p:spPr>
        <p:txBody>
          <a:bodyPr/>
          <a:lstStyle/>
          <a:p>
            <a:r>
              <a:rPr lang="en-US"/>
              <a:t>Click to edit Master title style</a:t>
            </a:r>
            <a:endParaRPr lang="en-ES"/>
          </a:p>
        </p:txBody>
      </p:sp>
      <p:sp>
        <p:nvSpPr>
          <p:cNvPr id="3" name="Text Placeholder 2">
            <a:extLst>
              <a:ext uri="{FF2B5EF4-FFF2-40B4-BE49-F238E27FC236}">
                <a16:creationId xmlns:a16="http://schemas.microsoft.com/office/drawing/2014/main" id="{45225832-6917-B64A-AF0C-3D56B3A40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4ED464-C4F0-8745-B1AC-28E2D6B6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5" name="Text Placeholder 4">
            <a:extLst>
              <a:ext uri="{FF2B5EF4-FFF2-40B4-BE49-F238E27FC236}">
                <a16:creationId xmlns:a16="http://schemas.microsoft.com/office/drawing/2014/main" id="{247EE5A9-5FAF-D442-BB91-B99D9C1AD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D48DEE-BD6D-164E-9EC5-C56E3991B6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7" name="Date Placeholder 6">
            <a:extLst>
              <a:ext uri="{FF2B5EF4-FFF2-40B4-BE49-F238E27FC236}">
                <a16:creationId xmlns:a16="http://schemas.microsoft.com/office/drawing/2014/main" id="{7142CB03-8D87-E343-BD11-6A5A81D6FD6B}"/>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8" name="Footer Placeholder 7">
            <a:extLst>
              <a:ext uri="{FF2B5EF4-FFF2-40B4-BE49-F238E27FC236}">
                <a16:creationId xmlns:a16="http://schemas.microsoft.com/office/drawing/2014/main" id="{920A2C1E-8713-B64E-931A-200D97452398}"/>
              </a:ext>
            </a:extLst>
          </p:cNvPr>
          <p:cNvSpPr>
            <a:spLocks noGrp="1"/>
          </p:cNvSpPr>
          <p:nvPr>
            <p:ph type="ftr" sz="quarter" idx="11"/>
          </p:nvPr>
        </p:nvSpPr>
        <p:spPr/>
        <p:txBody>
          <a:bodyPr/>
          <a:lstStyle/>
          <a:p>
            <a:endParaRPr lang="en-ES"/>
          </a:p>
        </p:txBody>
      </p:sp>
      <p:sp>
        <p:nvSpPr>
          <p:cNvPr id="9" name="Slide Number Placeholder 8">
            <a:extLst>
              <a:ext uri="{FF2B5EF4-FFF2-40B4-BE49-F238E27FC236}">
                <a16:creationId xmlns:a16="http://schemas.microsoft.com/office/drawing/2014/main" id="{8168C341-2FD2-7E4D-8CFA-F972239F520F}"/>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1127421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61381-328C-5940-AE22-B6795717B527}"/>
              </a:ext>
            </a:extLst>
          </p:cNvPr>
          <p:cNvSpPr>
            <a:spLocks noGrp="1"/>
          </p:cNvSpPr>
          <p:nvPr>
            <p:ph type="title"/>
          </p:nvPr>
        </p:nvSpPr>
        <p:spPr/>
        <p:txBody>
          <a:bodyPr/>
          <a:lstStyle/>
          <a:p>
            <a:r>
              <a:rPr lang="en-US"/>
              <a:t>Click to edit Master title style</a:t>
            </a:r>
            <a:endParaRPr lang="en-ES"/>
          </a:p>
        </p:txBody>
      </p:sp>
      <p:sp>
        <p:nvSpPr>
          <p:cNvPr id="3" name="Date Placeholder 2">
            <a:extLst>
              <a:ext uri="{FF2B5EF4-FFF2-40B4-BE49-F238E27FC236}">
                <a16:creationId xmlns:a16="http://schemas.microsoft.com/office/drawing/2014/main" id="{88A4E65B-E146-174C-9F8D-3A25E1C57C91}"/>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4" name="Footer Placeholder 3">
            <a:extLst>
              <a:ext uri="{FF2B5EF4-FFF2-40B4-BE49-F238E27FC236}">
                <a16:creationId xmlns:a16="http://schemas.microsoft.com/office/drawing/2014/main" id="{33F516B7-5877-F84D-8BC4-55861D9A11C9}"/>
              </a:ext>
            </a:extLst>
          </p:cNvPr>
          <p:cNvSpPr>
            <a:spLocks noGrp="1"/>
          </p:cNvSpPr>
          <p:nvPr>
            <p:ph type="ftr" sz="quarter" idx="11"/>
          </p:nvPr>
        </p:nvSpPr>
        <p:spPr/>
        <p:txBody>
          <a:bodyPr/>
          <a:lstStyle/>
          <a:p>
            <a:endParaRPr lang="en-ES"/>
          </a:p>
        </p:txBody>
      </p:sp>
      <p:sp>
        <p:nvSpPr>
          <p:cNvPr id="5" name="Slide Number Placeholder 4">
            <a:extLst>
              <a:ext uri="{FF2B5EF4-FFF2-40B4-BE49-F238E27FC236}">
                <a16:creationId xmlns:a16="http://schemas.microsoft.com/office/drawing/2014/main" id="{CE96731C-ECDC-644E-8B0F-2D291229D88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65255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0679A-94E7-6A46-8390-884F43028BFF}"/>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3" name="Footer Placeholder 2">
            <a:extLst>
              <a:ext uri="{FF2B5EF4-FFF2-40B4-BE49-F238E27FC236}">
                <a16:creationId xmlns:a16="http://schemas.microsoft.com/office/drawing/2014/main" id="{C48C6FA1-2D61-D94A-B544-BF7F71441B80}"/>
              </a:ext>
            </a:extLst>
          </p:cNvPr>
          <p:cNvSpPr>
            <a:spLocks noGrp="1"/>
          </p:cNvSpPr>
          <p:nvPr>
            <p:ph type="ftr" sz="quarter" idx="11"/>
          </p:nvPr>
        </p:nvSpPr>
        <p:spPr/>
        <p:txBody>
          <a:bodyPr/>
          <a:lstStyle/>
          <a:p>
            <a:endParaRPr lang="en-ES"/>
          </a:p>
        </p:txBody>
      </p:sp>
      <p:sp>
        <p:nvSpPr>
          <p:cNvPr id="4" name="Slide Number Placeholder 3">
            <a:extLst>
              <a:ext uri="{FF2B5EF4-FFF2-40B4-BE49-F238E27FC236}">
                <a16:creationId xmlns:a16="http://schemas.microsoft.com/office/drawing/2014/main" id="{C85296E1-946C-254F-8F82-B6AEA431E565}"/>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3494427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A7838-9FDF-1F44-B113-8AA383900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Content Placeholder 2">
            <a:extLst>
              <a:ext uri="{FF2B5EF4-FFF2-40B4-BE49-F238E27FC236}">
                <a16:creationId xmlns:a16="http://schemas.microsoft.com/office/drawing/2014/main" id="{EB98CCA2-28CF-7A48-A54F-975D2430A3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Text Placeholder 3">
            <a:extLst>
              <a:ext uri="{FF2B5EF4-FFF2-40B4-BE49-F238E27FC236}">
                <a16:creationId xmlns:a16="http://schemas.microsoft.com/office/drawing/2014/main" id="{22C6C10B-432A-5941-9CA8-48A80E214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9897F0-865C-794E-8DD2-374694180574}"/>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6C06F42B-9DC3-9147-9E1D-6339DED5D7E8}"/>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CF24406E-99B3-3F43-AA2F-4F85D6F2E5EB}"/>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408894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8305-EF1C-5741-9BAE-900A94274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S"/>
          </a:p>
        </p:txBody>
      </p:sp>
      <p:sp>
        <p:nvSpPr>
          <p:cNvPr id="3" name="Picture Placeholder 2">
            <a:extLst>
              <a:ext uri="{FF2B5EF4-FFF2-40B4-BE49-F238E27FC236}">
                <a16:creationId xmlns:a16="http://schemas.microsoft.com/office/drawing/2014/main" id="{24D3BC07-C5DF-5240-BC82-4BEFCAF2C4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S"/>
          </a:p>
        </p:txBody>
      </p:sp>
      <p:sp>
        <p:nvSpPr>
          <p:cNvPr id="4" name="Text Placeholder 3">
            <a:extLst>
              <a:ext uri="{FF2B5EF4-FFF2-40B4-BE49-F238E27FC236}">
                <a16:creationId xmlns:a16="http://schemas.microsoft.com/office/drawing/2014/main" id="{C4DD8B03-A485-3B4C-9503-5E0505FE4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9953E8-27EA-B744-9F8B-185907EC33EA}"/>
              </a:ext>
            </a:extLst>
          </p:cNvPr>
          <p:cNvSpPr>
            <a:spLocks noGrp="1"/>
          </p:cNvSpPr>
          <p:nvPr>
            <p:ph type="dt" sz="half" idx="10"/>
          </p:nvPr>
        </p:nvSpPr>
        <p:spPr/>
        <p:txBody>
          <a:bodyPr/>
          <a:lstStyle/>
          <a:p>
            <a:fld id="{E88A9B9E-3386-BD41-A2D0-7AA788DD4664}" type="datetimeFigureOut">
              <a:rPr lang="en-ES" smtClean="0"/>
              <a:t>11/20/2022</a:t>
            </a:fld>
            <a:endParaRPr lang="en-ES"/>
          </a:p>
        </p:txBody>
      </p:sp>
      <p:sp>
        <p:nvSpPr>
          <p:cNvPr id="6" name="Footer Placeholder 5">
            <a:extLst>
              <a:ext uri="{FF2B5EF4-FFF2-40B4-BE49-F238E27FC236}">
                <a16:creationId xmlns:a16="http://schemas.microsoft.com/office/drawing/2014/main" id="{9C5290F1-B659-0540-95E8-734DBC938876}"/>
              </a:ext>
            </a:extLst>
          </p:cNvPr>
          <p:cNvSpPr>
            <a:spLocks noGrp="1"/>
          </p:cNvSpPr>
          <p:nvPr>
            <p:ph type="ftr" sz="quarter" idx="11"/>
          </p:nvPr>
        </p:nvSpPr>
        <p:spPr/>
        <p:txBody>
          <a:bodyPr/>
          <a:lstStyle/>
          <a:p>
            <a:endParaRPr lang="en-ES"/>
          </a:p>
        </p:txBody>
      </p:sp>
      <p:sp>
        <p:nvSpPr>
          <p:cNvPr id="7" name="Slide Number Placeholder 6">
            <a:extLst>
              <a:ext uri="{FF2B5EF4-FFF2-40B4-BE49-F238E27FC236}">
                <a16:creationId xmlns:a16="http://schemas.microsoft.com/office/drawing/2014/main" id="{23D057AA-A0CA-F04B-8809-A1235A1318E8}"/>
              </a:ext>
            </a:extLst>
          </p:cNvPr>
          <p:cNvSpPr>
            <a:spLocks noGrp="1"/>
          </p:cNvSpPr>
          <p:nvPr>
            <p:ph type="sldNum" sz="quarter" idx="12"/>
          </p:nvPr>
        </p:nvSpPr>
        <p:spPr/>
        <p:txBody>
          <a:bodyPr/>
          <a:lstStyle/>
          <a:p>
            <a:fld id="{B01FAF18-95BC-A745-B000-A43348E29390}" type="slidenum">
              <a:rPr lang="en-ES" smtClean="0"/>
              <a:t>‹Nº›</a:t>
            </a:fld>
            <a:endParaRPr lang="en-ES"/>
          </a:p>
        </p:txBody>
      </p:sp>
    </p:spTree>
    <p:extLst>
      <p:ext uri="{BB962C8B-B14F-4D97-AF65-F5344CB8AC3E}">
        <p14:creationId xmlns:p14="http://schemas.microsoft.com/office/powerpoint/2010/main" val="720083916"/>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media/image1.png" Type="http://schemas.openxmlformats.org/officeDocument/2006/relationships/imag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0E6F2A-C810-1046-A906-D167F8C3BCE1}"/>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endParaRPr lang="en-ES"/>
          </a:p>
        </p:txBody>
      </p:sp>
      <p:sp>
        <p:nvSpPr>
          <p:cNvPr id="3" name="Text Placeholder 2">
            <a:extLst>
              <a:ext uri="{FF2B5EF4-FFF2-40B4-BE49-F238E27FC236}">
                <a16:creationId xmlns:a16="http://schemas.microsoft.com/office/drawing/2014/main" id="{6659B482-4337-2245-8C14-FABF8C17A2FD}"/>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S"/>
          </a:p>
        </p:txBody>
      </p:sp>
      <p:sp>
        <p:nvSpPr>
          <p:cNvPr id="4" name="Date Placeholder 3">
            <a:extLst>
              <a:ext uri="{FF2B5EF4-FFF2-40B4-BE49-F238E27FC236}">
                <a16:creationId xmlns:a16="http://schemas.microsoft.com/office/drawing/2014/main" id="{6DDD4816-EC9D-B24D-83E9-43F7075C0A4D}"/>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E88A9B9E-3386-BD41-A2D0-7AA788DD4664}" type="datetimeFigureOut">
              <a:rPr lang="en-ES" smtClean="0"/>
              <a:t>11/20/2022</a:t>
            </a:fld>
            <a:endParaRPr lang="en-ES"/>
          </a:p>
        </p:txBody>
      </p:sp>
      <p:sp>
        <p:nvSpPr>
          <p:cNvPr id="5" name="Footer Placeholder 4">
            <a:extLst>
              <a:ext uri="{FF2B5EF4-FFF2-40B4-BE49-F238E27FC236}">
                <a16:creationId xmlns:a16="http://schemas.microsoft.com/office/drawing/2014/main" id="{8FAE4089-61FC-F94B-8A9A-BCA2DB9256FD}"/>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ES"/>
          </a:p>
        </p:txBody>
      </p:sp>
      <p:sp>
        <p:nvSpPr>
          <p:cNvPr id="6" name="Slide Number Placeholder 5">
            <a:extLst>
              <a:ext uri="{FF2B5EF4-FFF2-40B4-BE49-F238E27FC236}">
                <a16:creationId xmlns:a16="http://schemas.microsoft.com/office/drawing/2014/main" id="{8357357C-5281-864D-A976-C88C2676D047}"/>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B01FAF18-95BC-A745-B000-A43348E29390}" type="slidenum">
              <a:rPr lang="en-ES" smtClean="0"/>
              <a:t>‹Nº›</a:t>
            </a:fld>
            <a:endParaRPr lang="en-ES"/>
          </a:p>
        </p:txBody>
      </p:sp>
      <p:pic>
        <p:nvPicPr>
          <p:cNvPr id="8" name="Imagen 9">
            <a:extLst>
              <a:ext uri="{FF2B5EF4-FFF2-40B4-BE49-F238E27FC236}">
                <a16:creationId xmlns:a16="http://schemas.microsoft.com/office/drawing/2014/main" id="{1493545E-8515-0B4F-982B-7B1F757CEB6E}"/>
              </a:ext>
            </a:extLst>
          </p:cNvPr>
          <p:cNvPicPr>
            <a:picLocks noChangeAspect="1"/>
          </p:cNvPicPr>
          <p:nvPr userDrawn="1"/>
        </p:nvPicPr>
        <p:blipFill rotWithShape="1">
          <a:blip r:embed="rId13"/>
          <a:srcRect l="-1" r="-17131"/>
          <a:stretch/>
        </p:blipFill>
        <p:spPr>
          <a:xfrm>
            <a:off x="0" y="2565400"/>
            <a:ext cx="876300" cy="863600"/>
          </a:xfrm>
          <a:prstGeom prst="rect">
            <a:avLst/>
          </a:prstGeom>
        </p:spPr>
      </p:pic>
    </p:spTree>
    <p:extLst>
      <p:ext uri="{BB962C8B-B14F-4D97-AF65-F5344CB8AC3E}">
        <p14:creationId xmlns:p14="http://schemas.microsoft.com/office/powerpoint/2010/main" val="2701983576"/>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E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7.xml" /><Relationship Id="rId7" Type="http://schemas.openxmlformats.org/officeDocument/2006/relationships/slide" Target="slide8.xml" /><Relationship Id="rId8" Type="http://schemas.openxmlformats.org/officeDocument/2006/relationships/slide" Target="slide8.xml" /><Relationship Id="rId9" Type="http://schemas.openxmlformats.org/officeDocument/2006/relationships/slide" Target="slide9.xml" /><Relationship Id="rId10" Type="http://schemas.openxmlformats.org/officeDocument/2006/relationships/slide" Target="slide10.xml" /><Relationship Id="rId11" Type="http://schemas.openxmlformats.org/officeDocument/2006/relationships/slide" Target="slide11.xml" /><Relationship Id="rId12" Type="http://schemas.openxmlformats.org/officeDocument/2006/relationships/slide" Target="slide12.xml" /><Relationship Id="rId13" Type="http://schemas.openxmlformats.org/officeDocument/2006/relationships/slide" Target="slide1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6156-D214-F141-B6F8-E321E34D343D}"/>
              </a:ext>
            </a:extLst>
          </p:cNvPr>
          <p:cNvSpPr>
            <a:spLocks noGrp="1"/>
          </p:cNvSpPr>
          <p:nvPr>
            <p:ph type="ctrTitle"/>
          </p:nvPr>
        </p:nvSpPr>
        <p:spPr>
          <a:xfrm>
            <a:off x="1205948" y="1122363"/>
            <a:ext cx="5423452" cy="2387600"/>
          </a:xfrm>
        </p:spPr>
        <p:txBody>
          <a:bodyPr/>
          <a:lstStyle/>
          <a:p>
            <a:pPr lvl="0" indent="0" marL="0">
              <a:buNone/>
            </a:pPr>
            <a:r>
              <a:rPr/>
              <a:t>Evaluación Psicológica POSS-2022</a:t>
            </a:r>
          </a:p>
        </p:txBody>
      </p:sp>
      <p:sp>
        <p:nvSpPr>
          <p:cNvPr id="3" name="Subtitle 2">
            <a:extLst>
              <a:ext uri="{FF2B5EF4-FFF2-40B4-BE49-F238E27FC236}">
                <a16:creationId xmlns:a16="http://schemas.microsoft.com/office/drawing/2014/main" id="{BF44A228-4166-1643-924D-86DE66A17D50}"/>
              </a:ext>
            </a:extLst>
          </p:cNvPr>
          <p:cNvSpPr>
            <a:spLocks noGrp="1"/>
          </p:cNvSpPr>
          <p:nvPr>
            <p:ph idx="1" type="subTitle"/>
          </p:nvPr>
        </p:nvSpPr>
        <p:spPr>
          <a:xfrm>
            <a:off x="1205947" y="3602038"/>
            <a:ext cx="7315200" cy="1655762"/>
          </a:xfrm>
        </p:spPr>
        <p:txBody>
          <a:bodyPr/>
          <a:lstStyle/>
          <a:p>
            <a:pPr lvl="0" indent="0" marL="0">
              <a:buNone/>
            </a:pPr>
            <a:br/>
            <a:br/>
            <a:r>
              <a:rPr/>
              <a:t>Identificador: R_1r7AfBGL4nFTqTd</a:t>
            </a:r>
          </a:p>
        </p:txBody>
      </p:sp>
      <p:sp>
        <p:nvSpPr>
          <p:cNvPr id="4" name="Date Placeholder 3">
            <a:extLst>
              <a:ext uri="{FF2B5EF4-FFF2-40B4-BE49-F238E27FC236}">
                <a16:creationId xmlns:a16="http://schemas.microsoft.com/office/drawing/2014/main" id="{9FA690FC-7E6E-794C-BE34-6825384B309B}"/>
              </a:ext>
            </a:extLst>
          </p:cNvPr>
          <p:cNvSpPr>
            <a:spLocks noGrp="1"/>
          </p:cNvSpPr>
          <p:nvPr>
            <p:ph idx="10" sz="half" type="dt"/>
          </p:nvPr>
        </p:nvSpPr>
        <p:spPr/>
        <p:txBody>
          <a:bodyPr/>
          <a:lstStyle/>
          <a:p>
            <a:pPr lvl="0" indent="0" marL="0">
              <a:buNone/>
            </a:pPr>
            <a:r>
              <a:rPr/>
              <a:t>2022-11-21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Carga y ritmo de trabajo. La persona muestra </a:t>
            </a:r>
            <a:r>
              <a:rPr i="1"/>
              <a:t>generalmente</a:t>
            </a:r>
            <a:r>
              <a:rPr/>
              <a:t> una carga de trabajo media: algo de presión por entregas a tiempo pero la cantidad de trabajo de la que es responsable la puede gestionar sin problemas.</a:t>
            </a:r>
          </a:p>
          <a:p>
            <a:pPr lvl="0"/>
            <a:r>
              <a:rPr/>
              <a:t>Contenido del trabajo. La persona experimenta </a:t>
            </a:r>
            <a:r>
              <a:rPr i="1"/>
              <a:t>generalmente</a:t>
            </a:r>
            <a:r>
              <a:rPr/>
              <a:t> algo de variedad en su trabajo.</a:t>
            </a:r>
          </a:p>
          <a:p>
            <a:pPr lvl="0"/>
            <a:r>
              <a:rPr/>
              <a:t>Relaciones personales. La persona experimenta </a:t>
            </a:r>
            <a:r>
              <a:rPr i="1"/>
              <a:t>generalmente</a:t>
            </a:r>
            <a:r>
              <a:rPr/>
              <a:t> algunas buenas relaciones interpersonales dentro de su contexto laboral.</a:t>
            </a:r>
          </a:p>
          <a:p>
            <a:pPr lvl="0"/>
            <a:r>
              <a:rPr/>
              <a:t>Participación y control. La persona experimentas </a:t>
            </a:r>
            <a:r>
              <a:rPr i="1"/>
              <a:t>generalmente</a:t>
            </a:r>
            <a:r>
              <a:rPr/>
              <a:t> pocas o ninguna oportunidad para tomar decisiones en su ámbito laboral.</a:t>
            </a:r>
          </a:p>
        </p:txBody>
      </p:sp>
      <p:pic>
        <p:nvPicPr>
          <p:cNvPr descr="fig:  results\Lucia%20Pedrero%20_resultats_R_1r7AfBGL4nFTqTd_files/figure-pptx/unnamed-chunk-8-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Marco europeo para la gestión del riesgo psicosocial (PRIMA-EF)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Desarrollo personal. La persona experimenta </a:t>
            </a:r>
            <a:r>
              <a:rPr i="1"/>
              <a:t>generalmente</a:t>
            </a:r>
            <a:r>
              <a:rPr/>
              <a:t> algunas oportunidades de recibir una promoción en su trabajo.</a:t>
            </a:r>
          </a:p>
          <a:p>
            <a:pPr lvl="0"/>
            <a:r>
              <a:rPr/>
              <a:t>Cultura organizacional. La persona experimenta </a:t>
            </a:r>
            <a:r>
              <a:rPr i="1"/>
              <a:t>generalmente</a:t>
            </a:r>
            <a:r>
              <a:rPr/>
              <a:t> que en su trabajo existen algunas ocasiones en las que se ha sentido apoyado y que las comunicaciones son oportunas y efectivas.</a:t>
            </a:r>
          </a:p>
          <a:p>
            <a:pPr lvl="0"/>
            <a:r>
              <a:rPr/>
              <a:t>Interacción casa-trabajo. La persona experimenta </a:t>
            </a:r>
            <a:r>
              <a:rPr i="1"/>
              <a:t>generalmente</a:t>
            </a:r>
            <a:r>
              <a:rPr/>
              <a:t> ciertos problemas para coordinar su horario laboral con sus actividades personales y familiares.</a:t>
            </a:r>
          </a:p>
          <a:p>
            <a:pPr lvl="0" indent="0" marL="0">
              <a:buNone/>
            </a:pPr>
            <a:r>
              <a:rPr/>
              <a:t>Esta interpretación se basa en Leka, S., &amp; Cox, T. (2008). PRIMA-EF. Best practise in work-related stress management interventions.</a:t>
            </a:r>
          </a:p>
        </p:txBody>
      </p:sp>
      <p:pic>
        <p:nvPicPr>
          <p:cNvPr descr="fig:  results\Lucia%20Pedrero%20_resultats_R_1r7AfBGL4nFTqTd_files/figure-pptx/unnamed-chunk-10-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1)</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Autoeficacia: esta persona se describe </a:t>
            </a:r>
            <a:r>
              <a:rPr i="1"/>
              <a:t>en general</a:t>
            </a:r>
            <a:r>
              <a:rPr/>
              <a:t> con algunos recursos para lidiar con las situaciones laborales.</a:t>
            </a:r>
          </a:p>
          <a:p>
            <a:pPr lvl="0"/>
            <a:r>
              <a:rPr/>
              <a:t>Esperanza: esta persona se describe </a:t>
            </a:r>
            <a:r>
              <a:rPr i="1"/>
              <a:t>en general</a:t>
            </a:r>
            <a:r>
              <a:rPr/>
              <a:t> con cierta capacidad para planificar su futuro y para motivarse en conseguir lo que se propone.</a:t>
            </a:r>
          </a:p>
          <a:p>
            <a:pPr lvl="0"/>
            <a:r>
              <a:rPr/>
              <a:t>Resiliencia: esta persona se percibe </a:t>
            </a:r>
            <a:r>
              <a:rPr i="1"/>
              <a:t>en general</a:t>
            </a:r>
            <a:r>
              <a:rPr/>
              <a:t> con cierta capacidad para enfrentar adversidades y recuperarse de sus efectos negativos.</a:t>
            </a:r>
          </a:p>
          <a:p>
            <a:pPr lvl="0"/>
            <a:r>
              <a:rPr/>
              <a:t>Optimismo: esta persona percibe </a:t>
            </a:r>
            <a:r>
              <a:rPr i="1"/>
              <a:t>en general</a:t>
            </a:r>
            <a:r>
              <a:rPr/>
              <a:t> su entorno y sus situaciones con cierto optimismo.</a:t>
            </a:r>
          </a:p>
        </p:txBody>
      </p:sp>
      <p:pic>
        <p:nvPicPr>
          <p:cNvPr descr="fig:  results\Lucia%20Pedrero%20_resultats_R_1r7AfBGL4nFTqTd_files/figure-pptx/unnamed-chunk-1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Cuestionario de capital psicológico (PCQ-12) (parte 2)</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Capital psicológico: esta persona presenta </a:t>
            </a:r>
            <a:r>
              <a:rPr i="1"/>
              <a:t>en general</a:t>
            </a:r>
            <a:r>
              <a:rPr/>
              <a:t> un perfil con niveles medios de confianza, esperanza, resilencia y optimismo.</a:t>
            </a:r>
          </a:p>
          <a:p>
            <a:pPr lvl="0" indent="0" marL="0">
              <a:buNone/>
            </a:pPr>
            <a:r>
              <a:rPr/>
              <a:t>Esta interpretación se basa en López-Núñez, MI, de Jesús, SN, Viseu, J, &amp; Santana-Cárdenas, S. </a:t>
            </a:r>
            <a:r>
              <a:rPr i="1"/>
              <a:t>Capital psicológico de los trabajadores en España. Análisis factorial confirmatorio del PCQ-12.</a:t>
            </a:r>
            <a:r>
              <a:rPr/>
              <a:t> Revista Iberoamericana de Diagnóstico y Evaluación-e Avaliação Psicológica, 3(48), 67-79.</a:t>
            </a:r>
          </a:p>
        </p:txBody>
      </p:sp>
      <p:pic>
        <p:nvPicPr>
          <p:cNvPr descr="fig:  results\Lucia%20Pedrero%20_resultats_R_1r7AfBGL4nFTqTd_files/figure-pptx/unnamed-chunk-1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Table of Contents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a:r>
              <a:rPr>
                <a:hlinkClick r:id="rId2" action="ppaction://hlinksldjump"/>
              </a:rPr>
              <a:t>Descripción</a:t>
            </a:r>
          </a:p>
          <a:p>
            <a:pPr lvl="0"/>
            <a:r>
              <a:rPr>
                <a:hlinkClick r:id="rId3" action="ppaction://hlinksldjump"/>
              </a:rPr>
              <a:t>Estrés ocupacional percibido (POSS)</a:t>
            </a:r>
          </a:p>
          <a:p>
            <a:pPr lvl="0"/>
            <a:r>
              <a:rPr>
                <a:hlinkClick r:id="rId4" action="ppaction://hlinksldjump"/>
              </a:rPr>
              <a:t>Índice de capacidad laboral (WAS)</a:t>
            </a:r>
          </a:p>
          <a:p>
            <a:pPr lvl="0"/>
            <a:r>
              <a:rPr>
                <a:hlinkClick r:id="rId5" action="ppaction://hlinksldjump"/>
              </a:rPr>
              <a:t>Síntomas psicopatológicos (BSI-18)</a:t>
            </a:r>
          </a:p>
          <a:p>
            <a:pPr lvl="0"/>
            <a:r>
              <a:rPr>
                <a:hlinkClick r:id="rId6" action="ppaction://hlinksldjump"/>
              </a:rPr>
              <a:t>Escala Utrecht de Engagement en el Trabajo (UWES)</a:t>
            </a:r>
          </a:p>
          <a:p>
            <a:pPr lvl="0"/>
            <a:r>
              <a:rPr>
                <a:hlinkClick r:id="rId7" action="ppaction://hlinksldjump"/>
              </a:rPr>
              <a:t>Personalidad general (BFI 2 XS)</a:t>
            </a:r>
          </a:p>
          <a:p>
            <a:pPr lvl="1"/>
            <a:r>
              <a:rPr>
                <a:hlinkClick r:id="rId8" action="ppaction://hlinksldjump"/>
              </a:rPr>
              <a:t>Descripción</a:t>
            </a:r>
          </a:p>
          <a:p>
            <a:pPr lvl="0"/>
            <a:r>
              <a:rPr>
                <a:hlinkClick r:id="rId9" action="ppaction://hlinksldjump"/>
              </a:rPr>
              <a:t>Perfil general de personalidad</a:t>
            </a:r>
          </a:p>
          <a:p>
            <a:pPr lvl="0"/>
            <a:r>
              <a:rPr>
                <a:hlinkClick r:id="rId10" action="ppaction://hlinksldjump"/>
              </a:rPr>
              <a:t>Marco europeo para la gestión del riesgo psicosocial (PRIMA-EF) (parte 1)</a:t>
            </a:r>
          </a:p>
          <a:p>
            <a:pPr lvl="0"/>
            <a:r>
              <a:rPr>
                <a:hlinkClick r:id="rId11" action="ppaction://hlinksldjump"/>
              </a:rPr>
              <a:t>Marco europeo para la gestión del riesgo psicosocial (PRIMA-EF) (parte 2)</a:t>
            </a:r>
          </a:p>
          <a:p>
            <a:pPr lvl="0"/>
            <a:r>
              <a:rPr>
                <a:hlinkClick r:id="rId12" action="ppaction://hlinksldjump"/>
              </a:rPr>
              <a:t>Cuestionario de capital psicológico (PCQ-12) (parte 1)</a:t>
            </a:r>
          </a:p>
          <a:p>
            <a:pPr lvl="0"/>
            <a:r>
              <a:rPr>
                <a:hlinkClick r:id="rId13" action="ppaction://hlinksldjump"/>
              </a:rPr>
              <a:t>Cuestionario de capital psicológico (PCQ-12) (parte 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Descripción</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Este informe recoje los datos de la evaluación que se llevó a cabo por la Universidad de Barcelona, Universidad de Murcia y la Asociación de Medicina del Trabajo, a través de una batería de cuestionarios que comprendía varios componentes.</a:t>
            </a:r>
          </a:p>
          <a:p>
            <a:pPr lvl="0" indent="0" marL="0">
              <a:buNone/>
            </a:pPr>
            <a:r>
              <a:rPr/>
              <a:t>En esta batería, hemos evaluado los siguientes aspectos:</a:t>
            </a:r>
          </a:p>
          <a:p>
            <a:pPr lvl="0"/>
            <a:r>
              <a:rPr/>
              <a:t>Estrés ocupacional percibido (POSS)</a:t>
            </a:r>
          </a:p>
          <a:p>
            <a:pPr lvl="0"/>
            <a:r>
              <a:rPr/>
              <a:t>Índice de capacidad laboral (WAS)</a:t>
            </a:r>
          </a:p>
          <a:p>
            <a:pPr lvl="0"/>
            <a:r>
              <a:rPr/>
              <a:t>Síntomas psicopatológicos (BSI-18)</a:t>
            </a:r>
          </a:p>
          <a:p>
            <a:pPr lvl="0"/>
            <a:r>
              <a:rPr/>
              <a:t>Escala Utrecht de Engagement en el Trabajo (UWES)</a:t>
            </a:r>
          </a:p>
          <a:p>
            <a:pPr lvl="0"/>
            <a:r>
              <a:rPr/>
              <a:t>Personalidad general (BFI 2 XS)</a:t>
            </a:r>
          </a:p>
          <a:p>
            <a:pPr lvl="0"/>
            <a:r>
              <a:rPr/>
              <a:t>Marco europeo para la gestión del riesgo psicosocial (PRIMA-EF)</a:t>
            </a:r>
          </a:p>
          <a:p>
            <a:pPr lvl="0"/>
            <a:r>
              <a:rPr/>
              <a:t>Cuestionario de capital psicológico (PCQ-12)</a:t>
            </a:r>
          </a:p>
          <a:p>
            <a:pPr lvl="0" indent="0" marL="0">
              <a:buNone/>
            </a:pPr>
            <a:r>
              <a:rPr/>
              <a:t>En las siguientes páginas, encontrará los datos indentificativos de la persona evaluada y sus resultados en las diferentes pruebas, así como las interpretaciones correspondientes, que han se ser complementadas con la opinión de un técnico especialista.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Estrés ocupacional percibido (POSS)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Estos son los resultados de la persona </a:t>
            </a:r>
            <a:r>
              <a:rPr b="1"/>
              <a:t>R_1r7AfBGL4nFTqTd</a:t>
            </a:r>
            <a:r>
              <a:rPr/>
              <a:t>, de sexo </a:t>
            </a:r>
            <a:r>
              <a:rPr b="1"/>
              <a:t>Femenino</a:t>
            </a:r>
            <a:r>
              <a:rPr/>
              <a:t> de </a:t>
            </a:r>
            <a:r>
              <a:rPr b="1"/>
              <a:t>44</a:t>
            </a:r>
            <a:r>
              <a:rPr/>
              <a:t> años de edad, con estudios </a:t>
            </a:r>
            <a:r>
              <a:rPr b="1"/>
              <a:t>Otro</a:t>
            </a:r>
            <a:r>
              <a:rPr/>
              <a:t>, con un puesto de </a:t>
            </a:r>
            <a:r>
              <a:rPr b="1"/>
              <a:t>Tecnico Auxiliar de Biblioteca</a:t>
            </a:r>
            <a:r>
              <a:rPr/>
              <a:t>, de la provincia de </a:t>
            </a:r>
            <a:r>
              <a:rPr b="1"/>
              <a:t>Murcia</a:t>
            </a:r>
            <a:r>
              <a:rPr/>
              <a:t>.</a:t>
            </a:r>
          </a:p>
          <a:p>
            <a:pPr lvl="0" indent="0" marL="0">
              <a:buNone/>
            </a:pPr>
            <a:r>
              <a:rPr/>
              <a:t>El estrés ocupacional percibido es la cantidad de estrés de la que un individuo es consciente y que ocurre en su ambiente laboral y por motivos laborales.</a:t>
            </a:r>
          </a:p>
          <a:p>
            <a:pPr lvl="0" indent="0" marL="0">
              <a:buNone/>
            </a:pPr>
            <a:r>
              <a:rPr/>
              <a:t>La persona candidata </a:t>
            </a:r>
            <a:r>
              <a:rPr b="1"/>
              <a:t>R_1r7AfBGL4nFTqTd</a:t>
            </a:r>
            <a:r>
              <a:rPr/>
              <a:t> ha respondido al POSS, obteniendo una puntuación de </a:t>
            </a:r>
            <a:r>
              <a:rPr b="1"/>
              <a:t>36.0795455</a:t>
            </a:r>
            <a:r>
              <a:rPr/>
              <a:t> que corresponde a un nivel medio de percepción de estrés ocupacional.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Índice de capacidad laboral (WAS)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buNone/>
            </a:pPr>
            <a:r>
              <a:rPr/>
              <a:t>El Índice de capacidad laboral es una medida de la percepción de un individuo sobre su capacidad para trabajar y desempeñarse en su trabajo.</a:t>
            </a:r>
          </a:p>
          <a:p>
            <a:pPr lvl="0" indent="0" marL="0">
              <a:buNone/>
            </a:pPr>
            <a:r>
              <a:rPr/>
              <a:t>La persona candidata </a:t>
            </a:r>
            <a:r>
              <a:rPr b="1"/>
              <a:t>R_1r7AfBGL4nFTqTd</a:t>
            </a:r>
            <a:r>
              <a:rPr/>
              <a:t> ha respondido al WAS, obteniendo una puntuación de </a:t>
            </a:r>
            <a:r>
              <a:rPr b="1"/>
              <a:t>56.9674253</a:t>
            </a:r>
            <a:r>
              <a:rPr/>
              <a:t> que corresponde a un nivel medio de percepción de capacidad laboral.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Síntomas psicopatológicos (BSI-18)</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Ansiedad vasovagal (buena salud).</a:t>
            </a:r>
          </a:p>
          <a:p>
            <a:pPr lvl="0"/>
            <a:r>
              <a:rPr/>
              <a:t>Ansiedad simpática (buena salud).</a:t>
            </a:r>
          </a:p>
          <a:p>
            <a:pPr lvl="0"/>
            <a:r>
              <a:rPr/>
              <a:t>Depresión (buena salud).</a:t>
            </a:r>
          </a:p>
          <a:p>
            <a:pPr lvl="0"/>
            <a:r>
              <a:rPr/>
              <a:t>Malestar psicológico (salud estable).</a:t>
            </a:r>
          </a:p>
          <a:p>
            <a:pPr lvl="0" indent="0" marL="0">
              <a:buNone/>
            </a:pPr>
            <a:r>
              <a:rPr/>
              <a:t>Esta interpretación se basa en Derogatis LR. </a:t>
            </a:r>
            <a:r>
              <a:rPr i="1"/>
              <a:t>Brief Symptom Inventory (BSI)-18. Administration, scoring and procedures manual.</a:t>
            </a:r>
            <a:r>
              <a:rPr/>
              <a:t> Minneapolis: NCS Pearson, 2001.</a:t>
            </a:r>
          </a:p>
        </p:txBody>
      </p:sp>
      <p:pic>
        <p:nvPicPr>
          <p:cNvPr descr="fig:  results\Lucia%20Pedrero%20_resultats_R_1r7AfBGL4nFTqTd_files/figure-pptx/unnamed-chunk-2-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Escala Utrecht de Engagement en el Trabajo (UWES)</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Vigor (bajo). Esta persona muestra </a:t>
            </a:r>
            <a:r>
              <a:rPr i="1"/>
              <a:t>generalmente</a:t>
            </a:r>
            <a:r>
              <a:rPr/>
              <a:t> niveles bajos de vigor que se pueden manifestar en poca energía en el trabajo, pocas ganas de trabajar y poca persistencia.</a:t>
            </a:r>
          </a:p>
          <a:p>
            <a:pPr lvl="0"/>
            <a:r>
              <a:rPr/>
              <a:t>Dedicación (baja). Esta persona muestra </a:t>
            </a:r>
            <a:r>
              <a:rPr i="1"/>
              <a:t>generalmente</a:t>
            </a:r>
            <a:r>
              <a:rPr/>
              <a:t> niveles bajos de dedicación que se pueden manifestar en no encontrarle un propósito al trabajo, poco entusiasmo e inspiración en su trabajo, no sentir orgullo por lo que se hace y no sentirse retado por el trabajo.</a:t>
            </a:r>
          </a:p>
          <a:p>
            <a:pPr lvl="0"/>
            <a:r>
              <a:rPr/>
              <a:t>Absorción (baja). Esta persona muestra </a:t>
            </a:r>
            <a:r>
              <a:rPr i="1"/>
              <a:t>generalmente</a:t>
            </a:r>
            <a:r>
              <a:rPr/>
              <a:t> niveles bajos de absorción que se pueden manifestar en distracciones con cualquier cosa que no pertenezca al trabajo y una desconexión con su trabajo.</a:t>
            </a:r>
          </a:p>
          <a:p>
            <a:pPr lvl="0"/>
            <a:r>
              <a:rPr/>
              <a:t>Compromiso de trabajo (medio). Esta persona muestra </a:t>
            </a:r>
            <a:r>
              <a:rPr i="1"/>
              <a:t>generalmente</a:t>
            </a:r>
            <a:r>
              <a:rPr/>
              <a:t> un compromiso con el trabajo medio, igual que la mayoría de la población.</a:t>
            </a:r>
          </a:p>
          <a:p>
            <a:pPr lvl="0" indent="0" marL="0">
              <a:buNone/>
            </a:pPr>
            <a:r>
              <a:rPr/>
              <a:t>Esta interpretación se basa en Schaufeli, W. B., Salanova, M., González-Romá, V., &amp; Bakker, A. B. </a:t>
            </a:r>
            <a:r>
              <a:rPr i="1"/>
              <a:t>The measurement of engagement and burnout: A two sample confirmatory factor analytic approach.</a:t>
            </a:r>
            <a:r>
              <a:rPr/>
              <a:t> Journal of Happiness studies, 3(1), 71-92, 2002.</a:t>
            </a:r>
          </a:p>
        </p:txBody>
      </p:sp>
      <p:pic>
        <p:nvPicPr>
          <p:cNvPr descr="fig:  results\Lucia%20Pedrero%20_resultats_R_1r7AfBGL4nFTqTd_files/figure-pptx/unnamed-chunk-4-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69955-08FF-A444-B4BD-B83B130DAC22}"/>
              </a:ext>
            </a:extLst>
          </p:cNvPr>
          <p:cNvSpPr>
            <a:spLocks noGrp="1"/>
          </p:cNvSpPr>
          <p:nvPr>
            <p:ph type="title"/>
          </p:nvPr>
        </p:nvSpPr>
        <p:spPr/>
        <p:txBody>
          <a:bodyPr/>
          <a:lstStyle/>
          <a:p>
            <a:pPr lvl="0" indent="0" marL="0">
              <a:buNone/>
            </a:pPr>
            <a:r>
              <a:rPr/>
              <a:t>Personalidad general (BFI 2 XS)</a:t>
            </a:r>
          </a:p>
        </p:txBody>
      </p:sp>
      <p:sp>
        <p:nvSpPr>
          <p:cNvPr id="3" name="Content Placeholder 2">
            <a:extLst>
              <a:ext uri="{FF2B5EF4-FFF2-40B4-BE49-F238E27FC236}">
                <a16:creationId xmlns:a16="http://schemas.microsoft.com/office/drawing/2014/main" id="{49DFD55D-7942-1A47-A59E-B5A18D49F279}"/>
              </a:ext>
            </a:extLst>
          </p:cNvPr>
          <p:cNvSpPr>
            <a:spLocks noGrp="1"/>
          </p:cNvSpPr>
          <p:nvPr>
            <p:ph idx="1"/>
          </p:nvPr>
        </p:nvSpPr>
        <p:spPr/>
        <p:txBody>
          <a:bodyPr/>
          <a:lstStyle/>
          <a:p>
            <a:pPr lvl="0" indent="0" marL="0">
              <a:spcBef>
                <a:spcPts val="3000"/>
              </a:spcBef>
              <a:buNone/>
            </a:pPr>
            <a:r>
              <a:rPr b="1"/>
              <a:t>Descripción</a:t>
            </a:r>
          </a:p>
          <a:p>
            <a:pPr lvl="0" indent="0" marL="0">
              <a:buNone/>
            </a:pPr>
            <a:r>
              <a:rPr/>
              <a:t>Las escalas usadas resumen la personalidad en 5 dimensiones:</a:t>
            </a:r>
          </a:p>
          <a:p>
            <a:pPr lvl="0"/>
            <a:r>
              <a:rPr/>
              <a:t>Emocionalidad negativa o la tendencia a presentar inestabilidad emocional</a:t>
            </a:r>
          </a:p>
          <a:p>
            <a:pPr lvl="0"/>
            <a:r>
              <a:rPr/>
              <a:t>Extraversión o la tendencia a ser sociable y hablador.</a:t>
            </a:r>
          </a:p>
          <a:p>
            <a:pPr lvl="0"/>
            <a:r>
              <a:rPr/>
              <a:t>Cordialidad o la tendencia a pensar bien de los demás y estar en buenos términos con los otros.</a:t>
            </a:r>
          </a:p>
          <a:p>
            <a:pPr lvl="0"/>
            <a:r>
              <a:rPr/>
              <a:t>Responsabilidad (Consciencia) o la tendencia a llevar a término las tareas con orden y perseverancia.</a:t>
            </a:r>
          </a:p>
          <a:p>
            <a:pPr lvl="0"/>
            <a:r>
              <a:rPr/>
              <a:t>Apertura a la experiencia o la tendencia a buscar estímulos nuevos y poco comunes, sentirse llamado por el arte y la belleza.</a:t>
            </a:r>
          </a:p>
          <a:p>
            <a:pPr lvl="0" indent="0" marL="0">
              <a:buNone/>
            </a:pPr>
            <a:r>
              <a:rPr/>
              <a:t>En la siguiente página se muestra el puntaje en estas dimensiones. Estos puntajes no son ni buenos ni malos, solamente describen recursos que posee la persona para lidiar con las necesidades del medio ambiente.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FA71-B75B-5942-9A66-01120775D4F5}"/>
              </a:ext>
            </a:extLst>
          </p:cNvPr>
          <p:cNvSpPr>
            <a:spLocks noGrp="1"/>
          </p:cNvSpPr>
          <p:nvPr>
            <p:ph type="title"/>
          </p:nvPr>
        </p:nvSpPr>
        <p:spPr/>
        <p:txBody>
          <a:bodyPr/>
          <a:lstStyle/>
          <a:p>
            <a:pPr lvl="0" indent="0" marL="0">
              <a:buNone/>
            </a:pPr>
            <a:r>
              <a:rPr/>
              <a:t>Perfil general de personalidad</a:t>
            </a:r>
          </a:p>
        </p:txBody>
      </p:sp>
      <p:sp>
        <p:nvSpPr>
          <p:cNvPr id="3" name="Content Placeholder 2">
            <a:extLst>
              <a:ext uri="{FF2B5EF4-FFF2-40B4-BE49-F238E27FC236}">
                <a16:creationId xmlns:a16="http://schemas.microsoft.com/office/drawing/2014/main" id="{E8E489DE-295C-B44C-822E-FEEA7FD7E905}"/>
              </a:ext>
            </a:extLst>
          </p:cNvPr>
          <p:cNvSpPr>
            <a:spLocks noGrp="1"/>
          </p:cNvSpPr>
          <p:nvPr>
            <p:ph idx="1" sz="half"/>
          </p:nvPr>
        </p:nvSpPr>
        <p:spPr/>
        <p:txBody>
          <a:bodyPr/>
          <a:lstStyle/>
          <a:p>
            <a:pPr lvl="0" indent="0" marL="0">
              <a:buNone/>
            </a:pPr>
            <a:r>
              <a:rPr b="1"/>
              <a:t>Interpretación</a:t>
            </a:r>
          </a:p>
          <a:p>
            <a:pPr lvl="0"/>
            <a:r>
              <a:rPr/>
              <a:t>Responsabilidad (medio).</a:t>
            </a:r>
          </a:p>
          <a:p>
            <a:pPr lvl="0"/>
            <a:r>
              <a:rPr/>
              <a:t>Cordialidad (medio).</a:t>
            </a:r>
          </a:p>
          <a:p>
            <a:pPr lvl="0"/>
            <a:r>
              <a:rPr/>
              <a:t>Emocionalidad negativa (medio).</a:t>
            </a:r>
          </a:p>
          <a:p>
            <a:pPr lvl="0"/>
            <a:r>
              <a:rPr/>
              <a:t>Apertura (medio).</a:t>
            </a:r>
          </a:p>
          <a:p>
            <a:pPr lvl="0"/>
            <a:r>
              <a:rPr/>
              <a:t>Extraversión (medio).</a:t>
            </a:r>
          </a:p>
          <a:p>
            <a:pPr lvl="0" indent="0" marL="0">
              <a:buNone/>
            </a:pPr>
            <a:r>
              <a:rPr/>
              <a:t>Esta interpretación se basa en Gallardo-Pujol, D., Rouco, V., Cortijos-Bernabeu, A., Oceja, L., Soto, C. J., &amp; John, O. P. (2022). Factor structure, gender invariance, measurement properties, and short forms of the Spanish adaptation of the Big Five Inventory-2. </a:t>
            </a:r>
            <a:r>
              <a:rPr i="1"/>
              <a:t>Psychological Test Adaptation and Development</a:t>
            </a:r>
          </a:p>
        </p:txBody>
      </p:sp>
      <p:pic>
        <p:nvPicPr>
          <p:cNvPr descr="fig:  results\Lucia%20Pedrero%20_resultats_R_1r7AfBGL4nFTqTd_files/figure-pptx/unnamed-chunk-6-1.png" id="0" name="Picture 1"/>
          <p:cNvPicPr>
            <a:picLocks noGrp="1" noChangeAspect="1"/>
          </p:cNvPicPr>
          <p:nvPr/>
        </p:nvPicPr>
        <p:blipFill>
          <a:blip r:embed="rId2"/>
          <a:stretch>
            <a:fillRect/>
          </a:stretch>
        </p:blipFill>
        <p:spPr bwMode="auto">
          <a:xfrm>
            <a:off x="6362700" y="1816100"/>
            <a:ext cx="48006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a:t>Notas 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0</Words>
  <Application>Microsoft Office PowerPoint</Application>
  <PresentationFormat>Panorámica</PresentationFormat>
  <Paragraphs>0</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Office Theme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Psicológica POSS-2022</dc:title>
  <dc:creator>Identificador: R_1r7AfBGL4nFTqTd</dc:creator>
  <cp:keywords/>
  <dcterms:created xsi:type="dcterms:W3CDTF">2022-11-21T11:02:09Z</dcterms:created>
  <dcterms:modified xsi:type="dcterms:W3CDTF">2022-11-21T11:02:09Z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2022-11-21</vt:lpwstr>
  </property>
  <property fmtid="{D5CDD505-2E9C-101B-9397-08002B2CF9AE}" pid="3" name="output">
    <vt:lpwstr/>
  </property>
  <property fmtid="{D5CDD505-2E9C-101B-9397-08002B2CF9AE}" pid="4" name="params">
    <vt:lpwstr/>
  </property>
</Properties>
</file>