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63" r:id="rId4"/>
    <p:sldId id="280"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72" d="100"/>
          <a:sy n="72" d="100"/>
        </p:scale>
        <p:origin x="6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7/16/2025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3384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7/16/2025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147048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7/16/2025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7968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1E82E-F0DF-4CBF-E16A-BF68D7FE8C8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9D0DFB3C-BEFD-54A7-DB44-ED3B0AA94302}"/>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BAA63-82C3-A64B-183E-5D2A898A9041}"/>
              </a:ext>
            </a:extLst>
          </p:cNvPr>
          <p:cNvSpPr>
            <a:spLocks noGrp="1"/>
          </p:cNvSpPr>
          <p:nvPr>
            <p:ph type="dt" sz="half" idx="10"/>
          </p:nvPr>
        </p:nvSpPr>
        <p:spPr/>
        <p:txBody>
          <a:bodyPr/>
          <a:lstStyle/>
          <a:p>
            <a:fld id="{019ACA60-8491-411F-9F1E-B1C7906F9720}" type="datetimeFigureOut">
              <a:rPr lang="en-US" smtClean="0"/>
              <a:t>7/16/2025</a:t>
            </a:fld>
            <a:endParaRPr lang="en-US"/>
          </a:p>
        </p:txBody>
      </p:sp>
      <p:sp>
        <p:nvSpPr>
          <p:cNvPr id="5" name="Footer Placeholder 4">
            <a:extLst>
              <a:ext uri="{FF2B5EF4-FFF2-40B4-BE49-F238E27FC236}">
                <a16:creationId xmlns:a16="http://schemas.microsoft.com/office/drawing/2014/main" id="{4DC1F93C-B0CB-D182-24C0-FEDB1BF59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E520F-0A1C-2923-0590-2DE43765AD69}"/>
              </a:ext>
            </a:extLst>
          </p:cNvPr>
          <p:cNvSpPr>
            <a:spLocks noGrp="1"/>
          </p:cNvSpPr>
          <p:nvPr>
            <p:ph type="sldNum" sz="quarter" idx="12"/>
          </p:nvPr>
        </p:nvSpPr>
        <p:spPr/>
        <p:txBody>
          <a:bodyPr/>
          <a:lstStyle/>
          <a:p>
            <a:fld id="{72FACADA-65A0-4BA5-BA93-A992B6024277}" type="slidenum">
              <a:rPr lang="en-US" smtClean="0"/>
              <a:t>‹#›</a:t>
            </a:fld>
            <a:endParaRPr lang="en-US"/>
          </a:p>
        </p:txBody>
      </p:sp>
    </p:spTree>
    <p:extLst>
      <p:ext uri="{BB962C8B-B14F-4D97-AF65-F5344CB8AC3E}">
        <p14:creationId xmlns:p14="http://schemas.microsoft.com/office/powerpoint/2010/main" val="25790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7/16/2025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3635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7/16/2025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712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7/16/2025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808880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7/16/2025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57872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7/16/2025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27878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7/16/2025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2944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7/16/2025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184950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7/16/2025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1881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7/16/2025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7262602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B1E9-7698-EE68-95F0-3F945E97C9FC}"/>
              </a:ext>
            </a:extLst>
          </p:cNvPr>
          <p:cNvSpPr>
            <a:spLocks noGrp="1"/>
          </p:cNvSpPr>
          <p:nvPr>
            <p:ph type="ctrTitle"/>
          </p:nvPr>
        </p:nvSpPr>
        <p:spPr/>
        <p:txBody>
          <a:bodyPr/>
          <a:lstStyle/>
          <a:p>
            <a:pPr marR="0" rtl="0"/>
            <a:r>
              <a:rPr lang="en-US" b="0" i="0" u="none" strike="noStrike" kern="100" baseline="0">
                <a:solidFill>
                  <a:srgbClr val="0F4761"/>
                </a:solidFill>
                <a:latin typeface="Times New Roman" panose="02020603050405020304" pitchFamily="18" charset="0"/>
              </a:rPr>
              <a:t>Slide 1: Title Slide</a:t>
            </a:r>
          </a:p>
        </p:txBody>
      </p:sp>
      <p:sp>
        <p:nvSpPr>
          <p:cNvPr id="3" name="Text Placeholder 2">
            <a:extLst>
              <a:ext uri="{FF2B5EF4-FFF2-40B4-BE49-F238E27FC236}">
                <a16:creationId xmlns:a16="http://schemas.microsoft.com/office/drawing/2014/main" id="{37E60371-247C-C14B-7BB6-DB71EAE52F85}"/>
              </a:ext>
            </a:extLst>
          </p:cNvPr>
          <p:cNvSpPr>
            <a:spLocks noGrp="1"/>
          </p:cNvSpPr>
          <p:nvPr>
            <p:ph type="subTitle" idx="1"/>
          </p:nvPr>
        </p:nvSpPr>
        <p:spPr/>
        <p:txBody>
          <a:bodyPr>
            <a:normAutofit fontScale="47500" lnSpcReduction="20000"/>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Session Title</a:t>
            </a:r>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Build a Custom Monitoring Solution for your SQL Server Environment</a:t>
            </a:r>
            <a:r>
              <a:rPr lang="en-US" b="0" i="0" u="none" strike="noStrike" kern="100" baseline="0">
                <a:solidFill>
                  <a:srgbClr val="0F4761"/>
                </a:solidFill>
                <a:latin typeface="Times New Roman" panose="02020603050405020304" pitchFamily="18" charset="0"/>
              </a:rPr>
              <a:t> [1-3]</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Speaker Name/Affiliation</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Abstract</a:t>
            </a:r>
            <a:r>
              <a:rPr lang="en-US" b="0" i="0" u="none" strike="noStrike" kern="100" baseline="0">
                <a:solidFill>
                  <a:srgbClr val="0F4761"/>
                </a:solidFill>
                <a:latin typeface="Times New Roman" panose="02020603050405020304" pitchFamily="18" charset="0"/>
              </a:rPr>
              <a:t>: Increasing the </a:t>
            </a:r>
            <a:r>
              <a:rPr lang="en-US" b="1" i="0" u="none" strike="noStrike" kern="100" baseline="0">
                <a:solidFill>
                  <a:srgbClr val="0F4761"/>
                </a:solidFill>
                <a:latin typeface="Times New Roman" panose="02020603050405020304" pitchFamily="18" charset="0"/>
              </a:rPr>
              <a:t>observability of your SQL Server Estate is key to making informed decisions</a:t>
            </a:r>
            <a:r>
              <a:rPr lang="en-US" b="0" i="0" u="none" strike="noStrike" kern="100" baseline="0">
                <a:solidFill>
                  <a:srgbClr val="0F4761"/>
                </a:solidFill>
                <a:latin typeface="Times New Roman" panose="02020603050405020304" pitchFamily="18" charset="0"/>
              </a:rPr>
              <a:t> [1, 2]. While many paid options exist, </a:t>
            </a:r>
            <a:r>
              <a:rPr lang="en-US" b="1" i="0" u="none" strike="noStrike" kern="100" baseline="0">
                <a:solidFill>
                  <a:srgbClr val="0F4761"/>
                </a:solidFill>
                <a:latin typeface="Times New Roman" panose="02020603050405020304" pitchFamily="18" charset="0"/>
              </a:rPr>
              <a:t>"every tool is missing something"</a:t>
            </a:r>
            <a:r>
              <a:rPr lang="en-US" b="0" i="0" u="none" strike="noStrike" kern="100" baseline="0">
                <a:solidFill>
                  <a:srgbClr val="0F4761"/>
                </a:solidFill>
                <a:latin typeface="Times New Roman" panose="02020603050405020304" pitchFamily="18" charset="0"/>
              </a:rPr>
              <a:t> [1, 2]. Learn how to </a:t>
            </a:r>
            <a:r>
              <a:rPr lang="en-US" b="1" i="0" u="none" strike="noStrike" kern="100" baseline="0">
                <a:solidFill>
                  <a:srgbClr val="0F4761"/>
                </a:solidFill>
                <a:latin typeface="Times New Roman" panose="02020603050405020304" pitchFamily="18" charset="0"/>
              </a:rPr>
              <a:t>build a custom tool, for free</a:t>
            </a:r>
            <a:r>
              <a:rPr lang="en-US" b="0" i="0" u="none" strike="noStrike" kern="100" baseline="0">
                <a:solidFill>
                  <a:srgbClr val="0F4761"/>
                </a:solidFill>
                <a:latin typeface="Times New Roman" panose="02020603050405020304" pitchFamily="18" charset="0"/>
              </a:rPr>
              <a:t>, to </a:t>
            </a:r>
            <a:r>
              <a:rPr lang="en-US" b="1" i="0" u="none" strike="noStrike" kern="100" baseline="0">
                <a:solidFill>
                  <a:srgbClr val="0F4761"/>
                </a:solidFill>
                <a:latin typeface="Times New Roman" panose="02020603050405020304" pitchFamily="18" charset="0"/>
              </a:rPr>
              <a:t>monitor the specific metrics you care about</a:t>
            </a:r>
            <a:r>
              <a:rPr lang="en-US" b="0" i="0" u="none" strike="noStrike" kern="100" baseline="0">
                <a:solidFill>
                  <a:srgbClr val="0F4761"/>
                </a:solidFill>
                <a:latin typeface="Times New Roman" panose="02020603050405020304" pitchFamily="18" charset="0"/>
              </a:rPr>
              <a:t> [1, 2].</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Target Audience</a:t>
            </a:r>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Database Administrators (DBAs) and Developers</a:t>
            </a:r>
            <a:r>
              <a:rPr lang="en-US" b="0" i="0" u="none" strike="noStrike" kern="100" baseline="0">
                <a:solidFill>
                  <a:srgbClr val="0F4761"/>
                </a:solidFill>
                <a:latin typeface="Times New Roman" panose="02020603050405020304" pitchFamily="18" charset="0"/>
              </a:rPr>
              <a:t> [1-3]</a:t>
            </a:r>
          </a:p>
        </p:txBody>
      </p:sp>
    </p:spTree>
    <p:extLst>
      <p:ext uri="{BB962C8B-B14F-4D97-AF65-F5344CB8AC3E}">
        <p14:creationId xmlns:p14="http://schemas.microsoft.com/office/powerpoint/2010/main" val="1102444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C07F1-9A13-97E2-6F53-F92E7AD38A43}"/>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10: Part 2: SQL Server - Demonstration/Lab Prep</a:t>
            </a:r>
          </a:p>
        </p:txBody>
      </p:sp>
      <p:sp>
        <p:nvSpPr>
          <p:cNvPr id="3" name="Text Placeholder 2">
            <a:extLst>
              <a:ext uri="{FF2B5EF4-FFF2-40B4-BE49-F238E27FC236}">
                <a16:creationId xmlns:a16="http://schemas.microsoft.com/office/drawing/2014/main" id="{D14D7AEF-8565-EF99-EE6E-98F3C0B02F6B}"/>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Brief Demo</a:t>
            </a:r>
            <a:r>
              <a:rPr lang="en-US" b="0" i="0" u="none" strike="noStrike" kern="100" baseline="0">
                <a:solidFill>
                  <a:srgbClr val="0F4761"/>
                </a:solidFill>
                <a:latin typeface="Times New Roman" panose="02020603050405020304" pitchFamily="18" charset="0"/>
              </a:rPr>
              <a:t>: Show the database schema and a few rows of collected data.</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Transition to Lab</a:t>
            </a:r>
            <a:r>
              <a:rPr lang="en-US" b="0" i="0" u="none" strike="noStrike" kern="100" baseline="0">
                <a:solidFill>
                  <a:srgbClr val="0F4761"/>
                </a:solidFill>
                <a:latin typeface="Times New Roman" panose="02020603050405020304" pitchFamily="18" charset="0"/>
              </a:rPr>
              <a:t>: Guide attendees to populate their monitoring database.</a:t>
            </a:r>
          </a:p>
          <a:p>
            <a:pPr marR="0" lvl="0" rtl="0"/>
            <a:r>
              <a:rPr lang="en-US" b="0" i="0" u="none" strike="noStrike" kern="100" baseline="0">
                <a:solidFill>
                  <a:srgbClr val="0F4761"/>
                </a:solidFill>
                <a:latin typeface="Times New Roman" panose="02020603050405020304" pitchFamily="18" charset="0"/>
              </a:rPr>
              <a:t>--------------------------------------------------------------------------------</a:t>
            </a:r>
          </a:p>
        </p:txBody>
      </p:sp>
    </p:spTree>
    <p:extLst>
      <p:ext uri="{BB962C8B-B14F-4D97-AF65-F5344CB8AC3E}">
        <p14:creationId xmlns:p14="http://schemas.microsoft.com/office/powerpoint/2010/main" val="4097416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4D37-A06C-D62C-DBE6-F18C259232AE}"/>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11: Part 3: PowerBI to Visualize Your Data - Introduction</a:t>
            </a:r>
          </a:p>
        </p:txBody>
      </p:sp>
      <p:sp>
        <p:nvSpPr>
          <p:cNvPr id="3" name="Text Placeholder 2">
            <a:extLst>
              <a:ext uri="{FF2B5EF4-FFF2-40B4-BE49-F238E27FC236}">
                <a16:creationId xmlns:a16="http://schemas.microsoft.com/office/drawing/2014/main" id="{FB5035E7-6646-8A3C-7A31-B9025CE38FC4}"/>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Purpose</a:t>
            </a:r>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Creating interactive and insightful visualizations</a:t>
            </a:r>
            <a:r>
              <a:rPr lang="en-US" b="0" i="0" u="none" strike="noStrike" kern="100" baseline="0">
                <a:solidFill>
                  <a:srgbClr val="0F4761"/>
                </a:solidFill>
                <a:latin typeface="Times New Roman" panose="02020603050405020304" pitchFamily="18" charset="0"/>
              </a:rPr>
              <a:t> of the collected data [2, 4].</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Why PowerBI?</a:t>
            </a:r>
            <a:r>
              <a:rPr lang="en-US" b="0" i="0" u="none" strike="noStrike" kern="100" baseline="0">
                <a:solidFill>
                  <a:srgbClr val="0F4761"/>
                </a:solidFill>
                <a:latin typeface="Times New Roman" panose="02020603050405020304" pitchFamily="18" charset="0"/>
              </a:rPr>
              <a:t>: Enables </a:t>
            </a:r>
            <a:r>
              <a:rPr lang="en-US" b="1" i="0" u="none" strike="noStrike" kern="100" baseline="0">
                <a:solidFill>
                  <a:srgbClr val="0F4761"/>
                </a:solidFill>
                <a:latin typeface="Times New Roman" panose="02020603050405020304" pitchFamily="18" charset="0"/>
              </a:rPr>
              <a:t>easy interpretation of complex data</a:t>
            </a:r>
            <a:r>
              <a:rPr lang="en-US" b="0" i="0" u="none" strike="noStrike" kern="100" baseline="0">
                <a:solidFill>
                  <a:srgbClr val="0F4761"/>
                </a:solidFill>
                <a:latin typeface="Times New Roman" panose="02020603050405020304" pitchFamily="18" charset="0"/>
              </a:rPr>
              <a:t> [2, 4].</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Benefits</a:t>
            </a:r>
            <a:r>
              <a:rPr lang="en-US" b="0" i="0" u="none" strike="noStrike" kern="100" baseline="0">
                <a:solidFill>
                  <a:srgbClr val="0F4761"/>
                </a:solidFill>
                <a:latin typeface="Times New Roman" panose="02020603050405020304" pitchFamily="18" charset="0"/>
              </a:rPr>
              <a:t>: Helps </a:t>
            </a:r>
            <a:r>
              <a:rPr lang="en-US" b="1" i="0" u="none" strike="noStrike" kern="100" baseline="0">
                <a:solidFill>
                  <a:srgbClr val="0F4761"/>
                </a:solidFill>
                <a:latin typeface="Times New Roman" panose="02020603050405020304" pitchFamily="18" charset="0"/>
              </a:rPr>
              <a:t>identify performance bottlenecks</a:t>
            </a:r>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monitor trends</a:t>
            </a:r>
            <a:r>
              <a:rPr lang="en-US" b="0" i="0" u="none" strike="noStrike" kern="100" baseline="0">
                <a:solidFill>
                  <a:srgbClr val="0F4761"/>
                </a:solidFill>
                <a:latin typeface="Times New Roman" panose="02020603050405020304" pitchFamily="18" charset="0"/>
              </a:rPr>
              <a:t>, and gain a </a:t>
            </a:r>
            <a:r>
              <a:rPr lang="en-US" b="1" i="0" u="none" strike="noStrike" kern="100" baseline="0">
                <a:solidFill>
                  <a:srgbClr val="0F4761"/>
                </a:solidFill>
                <a:latin typeface="Times New Roman" panose="02020603050405020304" pitchFamily="18" charset="0"/>
              </a:rPr>
              <a:t>clear, at-a-glance understanding</a:t>
            </a:r>
            <a:r>
              <a:rPr lang="en-US" b="0" i="0" u="none" strike="noStrike" kern="100" baseline="0">
                <a:solidFill>
                  <a:srgbClr val="0F4761"/>
                </a:solidFill>
                <a:latin typeface="Times New Roman" panose="02020603050405020304" pitchFamily="18" charset="0"/>
              </a:rPr>
              <a:t> of your SQL Server estate's status [2, 4].</a:t>
            </a:r>
          </a:p>
        </p:txBody>
      </p:sp>
    </p:spTree>
    <p:extLst>
      <p:ext uri="{BB962C8B-B14F-4D97-AF65-F5344CB8AC3E}">
        <p14:creationId xmlns:p14="http://schemas.microsoft.com/office/powerpoint/2010/main" val="1747642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5AFC-1855-B5AA-A241-BC1CE93A9C81}"/>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12: Part 3: PowerBI - Connecting &amp; Transforming Data</a:t>
            </a:r>
          </a:p>
        </p:txBody>
      </p:sp>
      <p:sp>
        <p:nvSpPr>
          <p:cNvPr id="3" name="Text Placeholder 2">
            <a:extLst>
              <a:ext uri="{FF2B5EF4-FFF2-40B4-BE49-F238E27FC236}">
                <a16:creationId xmlns:a16="http://schemas.microsoft.com/office/drawing/2014/main" id="{69544E8B-C604-BCF7-0AE3-0BA779769181}"/>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Connecting to SQL Server</a:t>
            </a:r>
            <a:r>
              <a:rPr lang="en-US" b="0" i="0" u="none" strike="noStrike" kern="100" baseline="0">
                <a:solidFill>
                  <a:srgbClr val="0F4761"/>
                </a:solidFill>
                <a:latin typeface="Times New Roman" panose="02020603050405020304" pitchFamily="18" charset="0"/>
              </a:rPr>
              <a:t>: Using PowerBI Desktop to connect to your monitoring database.</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Querying Data</a:t>
            </a:r>
            <a:r>
              <a:rPr lang="en-US" b="0" i="0" u="none" strike="noStrike" kern="100" baseline="0">
                <a:solidFill>
                  <a:srgbClr val="0F4761"/>
                </a:solidFill>
                <a:latin typeface="Times New Roman" panose="02020603050405020304" pitchFamily="18" charset="0"/>
              </a:rPr>
              <a:t>: Building T-SQL queries for specific reports (e.g., CPU usage over time, disk space trends).</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Data Transformation (Power Query)</a:t>
            </a:r>
            <a:r>
              <a:rPr lang="en-US" b="0" i="0" u="none" strike="noStrike" kern="100" baseline="0">
                <a:solidFill>
                  <a:srgbClr val="0F4761"/>
                </a:solidFill>
                <a:latin typeface="Times New Roman" panose="02020603050405020304" pitchFamily="18" charset="0"/>
              </a:rPr>
              <a:t>: Cleaning, shaping, and combining data for optimal visualization.</a:t>
            </a:r>
          </a:p>
        </p:txBody>
      </p:sp>
    </p:spTree>
    <p:extLst>
      <p:ext uri="{BB962C8B-B14F-4D97-AF65-F5344CB8AC3E}">
        <p14:creationId xmlns:p14="http://schemas.microsoft.com/office/powerpoint/2010/main" val="3201385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9C1E-E2D9-6C9B-B0C9-0B08C184446F}"/>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13: Part 3: PowerBI - Creating Visualizations</a:t>
            </a:r>
          </a:p>
        </p:txBody>
      </p:sp>
      <p:sp>
        <p:nvSpPr>
          <p:cNvPr id="3" name="Text Placeholder 2">
            <a:extLst>
              <a:ext uri="{FF2B5EF4-FFF2-40B4-BE49-F238E27FC236}">
                <a16:creationId xmlns:a16="http://schemas.microsoft.com/office/drawing/2014/main" id="{3F606311-21BA-022C-536D-2D90826DD310}"/>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Choosing the Right Visual</a:t>
            </a:r>
            <a:r>
              <a:rPr lang="en-US" b="0" i="0" u="none" strike="noStrike" kern="100" baseline="0">
                <a:solidFill>
                  <a:srgbClr val="0F4761"/>
                </a:solidFill>
                <a:latin typeface="Times New Roman" panose="02020603050405020304" pitchFamily="18" charset="0"/>
              </a:rPr>
              <a:t>: Bar charts, line charts, tables, gauges for different metrics.</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Designing Effective Dashboards</a:t>
            </a:r>
            <a:r>
              <a:rPr lang="en-US" b="0" i="0" u="none" strike="noStrike" kern="100" baseline="0">
                <a:solidFill>
                  <a:srgbClr val="0F4761"/>
                </a:solidFill>
                <a:latin typeface="Times New Roman" panose="02020603050405020304" pitchFamily="18" charset="0"/>
              </a:rPr>
              <a:t>: Layout, interactivity, filtering.</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Examples</a:t>
            </a:r>
            <a:r>
              <a:rPr lang="en-US" b="0" i="0" u="none" strike="noStrike" kern="100" baseline="0">
                <a:solidFill>
                  <a:srgbClr val="0F4761"/>
                </a:solidFill>
                <a:latin typeface="Times New Roman" panose="02020603050405020304" pitchFamily="18" charset="0"/>
              </a:rPr>
              <a:t>: CPU utilization dashboard, Disk Space trending report, SQL Agent Job status monitor.</a:t>
            </a:r>
          </a:p>
        </p:txBody>
      </p:sp>
    </p:spTree>
    <p:extLst>
      <p:ext uri="{BB962C8B-B14F-4D97-AF65-F5344CB8AC3E}">
        <p14:creationId xmlns:p14="http://schemas.microsoft.com/office/powerpoint/2010/main" val="2150714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6E619-088D-AA86-2A84-4E05BFB39AF5}"/>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14: Part 3: PowerBI - Publishing &amp; Sharing</a:t>
            </a:r>
          </a:p>
        </p:txBody>
      </p:sp>
      <p:sp>
        <p:nvSpPr>
          <p:cNvPr id="3" name="Text Placeholder 2">
            <a:extLst>
              <a:ext uri="{FF2B5EF4-FFF2-40B4-BE49-F238E27FC236}">
                <a16:creationId xmlns:a16="http://schemas.microsoft.com/office/drawing/2014/main" id="{8D62B37F-9297-A7A2-553D-758E1127083A}"/>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PowerBI Service</a:t>
            </a:r>
            <a:r>
              <a:rPr lang="en-US" b="0" i="0" u="none" strike="noStrike" kern="100" baseline="0">
                <a:solidFill>
                  <a:srgbClr val="0F4761"/>
                </a:solidFill>
                <a:latin typeface="Times New Roman" panose="02020603050405020304" pitchFamily="18" charset="0"/>
              </a:rPr>
              <a:t>: Publishing reports to the cloud.</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Sharing with Teams</a:t>
            </a:r>
            <a:r>
              <a:rPr lang="en-US" b="0" i="0" u="none" strike="noStrike" kern="100" baseline="0">
                <a:solidFill>
                  <a:srgbClr val="0F4761"/>
                </a:solidFill>
                <a:latin typeface="Times New Roman" panose="02020603050405020304" pitchFamily="18" charset="0"/>
              </a:rPr>
              <a:t>: Granting access and setting up refresh schedules.</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Alerts</a:t>
            </a:r>
            <a:r>
              <a:rPr lang="en-US" b="0" i="0" u="none" strike="noStrike" kern="100" baseline="0">
                <a:solidFill>
                  <a:srgbClr val="0F4761"/>
                </a:solidFill>
                <a:latin typeface="Times New Roman" panose="02020603050405020304" pitchFamily="18" charset="0"/>
              </a:rPr>
              <a:t>: Setting up data-driven alerts for critical thresholds.</a:t>
            </a:r>
          </a:p>
        </p:txBody>
      </p:sp>
    </p:spTree>
    <p:extLst>
      <p:ext uri="{BB962C8B-B14F-4D97-AF65-F5344CB8AC3E}">
        <p14:creationId xmlns:p14="http://schemas.microsoft.com/office/powerpoint/2010/main" val="3248119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612-0A29-243A-2FD7-0B844C8E5F15}"/>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15: Part 3: PowerBI - Demonstration/Lab Prep</a:t>
            </a:r>
          </a:p>
        </p:txBody>
      </p:sp>
      <p:sp>
        <p:nvSpPr>
          <p:cNvPr id="3" name="Text Placeholder 2">
            <a:extLst>
              <a:ext uri="{FF2B5EF4-FFF2-40B4-BE49-F238E27FC236}">
                <a16:creationId xmlns:a16="http://schemas.microsoft.com/office/drawing/2014/main" id="{B86D2796-9E04-4679-DF6F-E027E6264146}"/>
              </a:ext>
            </a:extLst>
          </p:cNvPr>
          <p:cNvSpPr>
            <a:spLocks noGrp="1"/>
          </p:cNvSpPr>
          <p:nvPr>
            <p:ph type="body" idx="1"/>
          </p:nvPr>
        </p:nvSpPr>
        <p:spPr/>
        <p:txBody>
          <a:bodyPr/>
          <a:lstStyle/>
          <a:p>
            <a:pPr marR="0" lvl="0" rtl="0"/>
            <a:r>
              <a:rPr lang="en-US" b="0" i="0" u="none" strike="noStrike" kern="100" baseline="0" dirty="0">
                <a:solidFill>
                  <a:srgbClr val="0F4761"/>
                </a:solidFill>
                <a:latin typeface="Times New Roman" panose="02020603050405020304" pitchFamily="18" charset="0"/>
              </a:rPr>
              <a:t> </a:t>
            </a:r>
            <a:r>
              <a:rPr lang="en-US" b="1" i="0" u="none" strike="noStrike" kern="100" baseline="0" dirty="0">
                <a:solidFill>
                  <a:srgbClr val="0F4761"/>
                </a:solidFill>
                <a:latin typeface="Times New Roman" panose="02020603050405020304" pitchFamily="18" charset="0"/>
              </a:rPr>
              <a:t>Brief Demo</a:t>
            </a:r>
            <a:r>
              <a:rPr lang="en-US" b="0" i="0" u="none" strike="noStrike" kern="100" baseline="0" dirty="0">
                <a:solidFill>
                  <a:srgbClr val="0F4761"/>
                </a:solidFill>
                <a:latin typeface="Times New Roman" panose="02020603050405020304" pitchFamily="18" charset="0"/>
              </a:rPr>
              <a:t>: Showcase a pre-built PowerBI dashboard leveraging the collected data.</a:t>
            </a:r>
          </a:p>
          <a:p>
            <a:pPr marR="0" lvl="0" rtl="0"/>
            <a:r>
              <a:rPr lang="en-US" b="0" i="0" u="none" strike="noStrike" kern="100" baseline="0" dirty="0">
                <a:solidFill>
                  <a:srgbClr val="0F4761"/>
                </a:solidFill>
                <a:latin typeface="Times New Roman" panose="02020603050405020304" pitchFamily="18" charset="0"/>
              </a:rPr>
              <a:t> </a:t>
            </a:r>
            <a:r>
              <a:rPr lang="en-US" b="1" i="0" u="none" strike="noStrike" kern="100" baseline="0" dirty="0">
                <a:solidFill>
                  <a:srgbClr val="0F4761"/>
                </a:solidFill>
                <a:latin typeface="Times New Roman" panose="02020603050405020304" pitchFamily="18" charset="0"/>
              </a:rPr>
              <a:t>Transition to Lab</a:t>
            </a:r>
            <a:r>
              <a:rPr lang="en-US" b="0" i="0" u="none" strike="noStrike" kern="100" baseline="0" dirty="0">
                <a:solidFill>
                  <a:srgbClr val="0F4761"/>
                </a:solidFill>
                <a:latin typeface="Times New Roman" panose="02020603050405020304" pitchFamily="18" charset="0"/>
              </a:rPr>
              <a:t>: Prepare attendees to build their own basic report.</a:t>
            </a:r>
          </a:p>
        </p:txBody>
      </p:sp>
    </p:spTree>
    <p:extLst>
      <p:ext uri="{BB962C8B-B14F-4D97-AF65-F5344CB8AC3E}">
        <p14:creationId xmlns:p14="http://schemas.microsoft.com/office/powerpoint/2010/main" val="1381814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FB08-5538-10CB-5411-03EC8014015C}"/>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16: Key Takeaways &amp; Next Steps</a:t>
            </a:r>
          </a:p>
        </p:txBody>
      </p:sp>
      <p:sp>
        <p:nvSpPr>
          <p:cNvPr id="3" name="Text Placeholder 2">
            <a:extLst>
              <a:ext uri="{FF2B5EF4-FFF2-40B4-BE49-F238E27FC236}">
                <a16:creationId xmlns:a16="http://schemas.microsoft.com/office/drawing/2014/main" id="{9BCE943D-438C-D7FC-7297-A31C12C01CA9}"/>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Recap</a:t>
            </a:r>
            <a:r>
              <a:rPr lang="en-US" b="0" i="0" u="none" strike="noStrike" kern="100" baseline="0">
                <a:solidFill>
                  <a:srgbClr val="0F4761"/>
                </a:solidFill>
                <a:latin typeface="Times New Roman" panose="02020603050405020304" pitchFamily="18" charset="0"/>
              </a:rPr>
              <a:t>: You can </a:t>
            </a:r>
            <a:r>
              <a:rPr lang="en-US" b="1" i="0" u="none" strike="noStrike" kern="100" baseline="0">
                <a:solidFill>
                  <a:srgbClr val="0F4761"/>
                </a:solidFill>
                <a:latin typeface="Times New Roman" panose="02020603050405020304" pitchFamily="18" charset="0"/>
              </a:rPr>
              <a:t>build a custom monitoring tool, for free</a:t>
            </a:r>
            <a:r>
              <a:rPr lang="en-US" b="0" i="0" u="none" strike="noStrike" kern="100" baseline="0">
                <a:solidFill>
                  <a:srgbClr val="0F4761"/>
                </a:solidFill>
                <a:latin typeface="Times New Roman" panose="02020603050405020304" pitchFamily="18" charset="0"/>
              </a:rPr>
              <a:t> [1-3], using </a:t>
            </a:r>
            <a:r>
              <a:rPr lang="en-US" b="1" i="0" u="none" strike="noStrike" kern="100" baseline="0">
                <a:solidFill>
                  <a:srgbClr val="0F4761"/>
                </a:solidFill>
                <a:latin typeface="Times New Roman" panose="02020603050405020304" pitchFamily="18" charset="0"/>
              </a:rPr>
              <a:t>Powershell, SQL Server, and PowerBI</a:t>
            </a:r>
            <a:r>
              <a:rPr lang="en-US" b="0" i="0" u="none" strike="noStrike" kern="100" baseline="0">
                <a:solidFill>
                  <a:srgbClr val="0F4761"/>
                </a:solidFill>
                <a:latin typeface="Times New Roman" panose="02020603050405020304" pitchFamily="18" charset="0"/>
              </a:rPr>
              <a:t> [2, 4].</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Benefits</a:t>
            </a:r>
            <a:r>
              <a:rPr lang="en-US" b="0" i="0" u="none" strike="noStrike" kern="100" baseline="0">
                <a:solidFill>
                  <a:srgbClr val="0F4761"/>
                </a:solidFill>
                <a:latin typeface="Times New Roman" panose="02020603050405020304" pitchFamily="18" charset="0"/>
              </a:rPr>
              <a:t>: Gain </a:t>
            </a:r>
            <a:r>
              <a:rPr lang="en-US" b="1" i="0" u="none" strike="noStrike" kern="100" baseline="0">
                <a:solidFill>
                  <a:srgbClr val="0F4761"/>
                </a:solidFill>
                <a:latin typeface="Times New Roman" panose="02020603050405020304" pitchFamily="18" charset="0"/>
              </a:rPr>
              <a:t>deeper insights</a:t>
            </a:r>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take control of your monitoring</a:t>
            </a:r>
            <a:r>
              <a:rPr lang="en-US" b="0" i="0" u="none" strike="noStrike" kern="100" baseline="0">
                <a:solidFill>
                  <a:srgbClr val="0F4761"/>
                </a:solidFill>
                <a:latin typeface="Times New Roman" panose="02020603050405020304" pitchFamily="18" charset="0"/>
              </a:rPr>
              <a:t>, and make </a:t>
            </a:r>
            <a:r>
              <a:rPr lang="en-US" b="1" i="0" u="none" strike="noStrike" kern="100" baseline="0">
                <a:solidFill>
                  <a:srgbClr val="0F4761"/>
                </a:solidFill>
                <a:latin typeface="Times New Roman" panose="02020603050405020304" pitchFamily="18" charset="0"/>
              </a:rPr>
              <a:t>informed decisions</a:t>
            </a:r>
            <a:r>
              <a:rPr lang="en-US" b="0" i="0" u="none" strike="noStrike" kern="100" baseline="0">
                <a:solidFill>
                  <a:srgbClr val="0F4761"/>
                </a:solidFill>
                <a:latin typeface="Times New Roman" panose="02020603050405020304" pitchFamily="18" charset="0"/>
              </a:rPr>
              <a:t> [1-3].</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Further Exploration</a:t>
            </a:r>
            <a:r>
              <a:rPr lang="en-US" b="0" i="0" u="none" strike="noStrike" kern="100" baseline="0">
                <a:solidFill>
                  <a:srgbClr val="0F4761"/>
                </a:solidFill>
                <a:latin typeface="Times New Roman" panose="02020603050405020304" pitchFamily="18" charset="0"/>
              </a:rPr>
              <a:t>: What other metrics can you collect? How can you expand this solution?</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Resources</a:t>
            </a:r>
            <a:r>
              <a:rPr lang="en-US" b="0" i="0" u="none" strike="noStrike" kern="100" baseline="0">
                <a:solidFill>
                  <a:srgbClr val="0F4761"/>
                </a:solidFill>
                <a:latin typeface="Times New Roman" panose="02020603050405020304" pitchFamily="18" charset="0"/>
              </a:rPr>
              <a:t>: Links to sample scripts, PowerBI templates, and additional learning materials.</a:t>
            </a:r>
          </a:p>
        </p:txBody>
      </p:sp>
    </p:spTree>
    <p:extLst>
      <p:ext uri="{BB962C8B-B14F-4D97-AF65-F5344CB8AC3E}">
        <p14:creationId xmlns:p14="http://schemas.microsoft.com/office/powerpoint/2010/main" val="3545578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6A19-934B-D4A8-D6FA-0DF65614C229}"/>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17: Q&amp;A / Thank You</a:t>
            </a:r>
          </a:p>
        </p:txBody>
      </p:sp>
      <p:sp>
        <p:nvSpPr>
          <p:cNvPr id="3" name="Text Placeholder 2">
            <a:extLst>
              <a:ext uri="{FF2B5EF4-FFF2-40B4-BE49-F238E27FC236}">
                <a16:creationId xmlns:a16="http://schemas.microsoft.com/office/drawing/2014/main" id="{30CE9D2C-F27A-85AA-5286-61D4000A287A}"/>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Open for Questions</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Contact Information</a:t>
            </a:r>
          </a:p>
          <a:p>
            <a:pPr marR="0" lvl="0" rtl="0"/>
            <a:r>
              <a:rPr lang="en-US" b="0" i="0" u="none" strike="noStrike" kern="100" baseline="0">
                <a:solidFill>
                  <a:srgbClr val="0F4761"/>
                </a:solidFill>
                <a:latin typeface="Times New Roman" panose="02020603050405020304" pitchFamily="18" charset="0"/>
              </a:rPr>
              <a:t>--------------------------------------------------------------------------------</a:t>
            </a:r>
          </a:p>
          <a:p>
            <a:pPr marR="0" lvl="0" rtl="0"/>
            <a:r>
              <a:rPr lang="en-US" b="1" i="0" u="none" strike="noStrike" kern="100" baseline="0">
                <a:solidFill>
                  <a:srgbClr val="0F4761"/>
                </a:solidFill>
                <a:latin typeface="Times New Roman" panose="02020603050405020304" pitchFamily="18" charset="0"/>
              </a:rPr>
              <a:t>Supporting Labs</a:t>
            </a:r>
          </a:p>
          <a:p>
            <a:pPr marR="0" lvl="0" rtl="0"/>
            <a:r>
              <a:rPr lang="en-US" b="0" i="0" u="none" strike="noStrike" kern="100" baseline="0">
                <a:solidFill>
                  <a:srgbClr val="0F4761"/>
                </a:solidFill>
                <a:latin typeface="Times New Roman" panose="02020603050405020304" pitchFamily="18" charset="0"/>
              </a:rPr>
              <a:t>These labs are designed to be hands-on and directly reinforce the concepts taught in each section, aiming for active participation within the 60-minute session. Each lab should have pre-requisites set up (e.g., SQL Server instance accessible, Powershell ISE/VS Code, PowerBI Desktop installed).</a:t>
            </a:r>
          </a:p>
        </p:txBody>
      </p:sp>
    </p:spTree>
    <p:extLst>
      <p:ext uri="{BB962C8B-B14F-4D97-AF65-F5344CB8AC3E}">
        <p14:creationId xmlns:p14="http://schemas.microsoft.com/office/powerpoint/2010/main" val="321380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3FDD-86F6-F17C-3820-8ABDB64132AE}"/>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Lab 1: Powershell to Collect Your Data (Approx. 10-15 minutes)</a:t>
            </a:r>
          </a:p>
        </p:txBody>
      </p:sp>
      <p:sp>
        <p:nvSpPr>
          <p:cNvPr id="3" name="Text Placeholder 2">
            <a:extLst>
              <a:ext uri="{FF2B5EF4-FFF2-40B4-BE49-F238E27FC236}">
                <a16:creationId xmlns:a16="http://schemas.microsoft.com/office/drawing/2014/main" id="{489FEDA4-CEE4-C388-CCA2-4DC1157F4C38}"/>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Objective</a:t>
            </a:r>
            <a:r>
              <a:rPr lang="en-US" b="0" i="0" u="none" strike="noStrike" kern="100" baseline="0">
                <a:solidFill>
                  <a:srgbClr val="0F4761"/>
                </a:solidFill>
                <a:latin typeface="Times New Roman" panose="02020603050405020304" pitchFamily="18" charset="0"/>
              </a:rPr>
              <a:t>: To execute a basic Powershell script to collect a specific SQL Server metric and observe its output.</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Task</a:t>
            </a:r>
            <a:r>
              <a:rPr lang="en-US" b="0" i="0" u="none" strike="noStrike" kern="100" baseline="0">
                <a:solidFill>
                  <a:srgbClr val="0F4761"/>
                </a:solidFill>
                <a:latin typeface="Times New Roman" panose="02020603050405020304" pitchFamily="18" charset="0"/>
              </a:rPr>
              <a:t>:</a:t>
            </a:r>
          </a:p>
          <a:p>
            <a:pPr marR="0" lvl="0" rtl="0"/>
            <a:r>
              <a:rPr lang="en-US" b="0" i="0" u="none" strike="noStrike" kern="100" baseline="0">
                <a:solidFill>
                  <a:srgbClr val="0F4761"/>
                </a:solidFill>
                <a:latin typeface="Times New Roman" panose="02020603050405020304" pitchFamily="18" charset="0"/>
              </a:rPr>
              <a:t>    1. </a:t>
            </a:r>
            <a:r>
              <a:rPr lang="en-US" b="1" i="0" u="none" strike="noStrike" kern="100" baseline="0">
                <a:solidFill>
                  <a:srgbClr val="0F4761"/>
                </a:solidFill>
                <a:latin typeface="Times New Roman" panose="02020603050405020304" pitchFamily="18" charset="0"/>
              </a:rPr>
              <a:t>Open Powershell ISE/VS Code</a:t>
            </a:r>
            <a:r>
              <a:rPr lang="en-US" b="0" i="0" u="none" strike="noStrike" kern="100" baseline="0">
                <a:solidFill>
                  <a:srgbClr val="0F4761"/>
                </a:solidFill>
                <a:latin typeface="Times New Roman" panose="02020603050405020304" pitchFamily="18" charset="0"/>
              </a:rPr>
              <a:t>.</a:t>
            </a:r>
          </a:p>
          <a:p>
            <a:pPr marR="0" lvl="0" rtl="0"/>
            <a:r>
              <a:rPr lang="en-US" b="0" i="0" u="none" strike="noStrike" kern="100" baseline="0">
                <a:solidFill>
                  <a:srgbClr val="0F4761"/>
                </a:solidFill>
                <a:latin typeface="Times New Roman" panose="02020603050405020304" pitchFamily="18" charset="0"/>
              </a:rPr>
              <a:t>    2. </a:t>
            </a:r>
            <a:r>
              <a:rPr lang="en-US" b="1" i="0" u="none" strike="noStrike" kern="100" baseline="0">
                <a:solidFill>
                  <a:srgbClr val="0F4761"/>
                </a:solidFill>
                <a:latin typeface="Times New Roman" panose="02020603050405020304" pitchFamily="18" charset="0"/>
              </a:rPr>
              <a:t>Create a new Powershell script (Get-SqlCpu.ps1)</a:t>
            </a:r>
            <a:r>
              <a:rPr lang="en-US" b="0" i="0" u="none" strike="noStrike" kern="100" baseline="0">
                <a:solidFill>
                  <a:srgbClr val="0F4761"/>
                </a:solidFill>
                <a:latin typeface="Times New Roman" panose="02020603050405020304" pitchFamily="18" charset="0"/>
              </a:rPr>
              <a:t>.</a:t>
            </a:r>
          </a:p>
          <a:p>
            <a:pPr marR="0" lvl="0" rtl="0"/>
            <a:r>
              <a:rPr lang="en-US" b="0" i="0" u="none" strike="noStrike" kern="100" baseline="0">
                <a:solidFill>
                  <a:srgbClr val="0F4761"/>
                </a:solidFill>
                <a:latin typeface="Times New Roman" panose="02020603050405020304" pitchFamily="18" charset="0"/>
              </a:rPr>
              <a:t>    3. </a:t>
            </a:r>
            <a:r>
              <a:rPr lang="en-US" b="1" i="0" u="none" strike="noStrike" kern="100" baseline="0">
                <a:solidFill>
                  <a:srgbClr val="0F4761"/>
                </a:solidFill>
                <a:latin typeface="Times New Roman" panose="02020603050405020304" pitchFamily="18" charset="0"/>
              </a:rPr>
              <a:t>Write a script</a:t>
            </a:r>
            <a:r>
              <a:rPr lang="en-US" b="0" i="0" u="none" strike="noStrike" kern="100" baseline="0">
                <a:solidFill>
                  <a:srgbClr val="0F4761"/>
                </a:solidFill>
                <a:latin typeface="Times New Roman" panose="02020603050405020304" pitchFamily="18" charset="0"/>
              </a:rPr>
              <a:t> to connect to your local (or provided) SQL Server instance and retrieve the current CPU utilization (e.g., using dm_os_performance_counters or sys.dm_os_ring_buffers).</a:t>
            </a:r>
          </a:p>
          <a:p>
            <a:pPr marR="0" lvl="0" rtl="0"/>
            <a:r>
              <a:rPr lang="en-US" b="0" i="0" u="none" strike="noStrike" kern="100" baseline="0">
                <a:solidFill>
                  <a:srgbClr val="0F4761"/>
                </a:solidFill>
                <a:latin typeface="Times New Roman" panose="02020603050405020304" pitchFamily="18" charset="0"/>
              </a:rPr>
              <a:t>    4. </a:t>
            </a:r>
            <a:r>
              <a:rPr lang="en-US" b="1" i="0" u="none" strike="noStrike" kern="100" baseline="0">
                <a:solidFill>
                  <a:srgbClr val="0F4761"/>
                </a:solidFill>
                <a:latin typeface="Times New Roman" panose="02020603050405020304" pitchFamily="18" charset="0"/>
              </a:rPr>
              <a:t>Execute the script</a:t>
            </a:r>
            <a:r>
              <a:rPr lang="en-US" b="0" i="0" u="none" strike="noStrike" kern="100" baseline="0">
                <a:solidFill>
                  <a:srgbClr val="0F4761"/>
                </a:solidFill>
                <a:latin typeface="Times New Roman" panose="02020603050405020304" pitchFamily="18" charset="0"/>
              </a:rPr>
              <a:t> and </a:t>
            </a:r>
            <a:r>
              <a:rPr lang="en-US" b="1" i="0" u="none" strike="noStrike" kern="100" baseline="0">
                <a:solidFill>
                  <a:srgbClr val="0F4761"/>
                </a:solidFill>
                <a:latin typeface="Times New Roman" panose="02020603050405020304" pitchFamily="18" charset="0"/>
              </a:rPr>
              <a:t>inspect the output</a:t>
            </a:r>
            <a:r>
              <a:rPr lang="en-US" b="0" i="0" u="none" strike="noStrike" kern="100" baseline="0">
                <a:solidFill>
                  <a:srgbClr val="0F4761"/>
                </a:solidFill>
                <a:latin typeface="Times New Roman" panose="02020603050405020304" pitchFamily="18" charset="0"/>
              </a:rPr>
              <a:t> (e.g., to console or a simple text file).</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Learning Outcome</a:t>
            </a:r>
            <a:r>
              <a:rPr lang="en-US" b="0" i="0" u="none" strike="noStrike" kern="100" baseline="0">
                <a:solidFill>
                  <a:srgbClr val="0F4761"/>
                </a:solidFill>
                <a:latin typeface="Times New Roman" panose="02020603050405020304" pitchFamily="18" charset="0"/>
              </a:rPr>
              <a:t>: Understand how to initiate data collection using Powershell, a </a:t>
            </a:r>
            <a:r>
              <a:rPr lang="en-US" b="1" i="0" u="none" strike="noStrike" kern="100" baseline="0">
                <a:solidFill>
                  <a:srgbClr val="0F4761"/>
                </a:solidFill>
                <a:latin typeface="Times New Roman" panose="02020603050405020304" pitchFamily="18" charset="0"/>
              </a:rPr>
              <a:t>versatile tool</a:t>
            </a:r>
            <a:r>
              <a:rPr lang="en-US" b="0" i="0" u="none" strike="noStrike" kern="100" baseline="0">
                <a:solidFill>
                  <a:srgbClr val="0F4761"/>
                </a:solidFill>
                <a:latin typeface="Times New Roman" panose="02020603050405020304" pitchFamily="18" charset="0"/>
              </a:rPr>
              <a:t> for gathering performance metrics [2, 4].</a:t>
            </a:r>
          </a:p>
        </p:txBody>
      </p:sp>
    </p:spTree>
    <p:extLst>
      <p:ext uri="{BB962C8B-B14F-4D97-AF65-F5344CB8AC3E}">
        <p14:creationId xmlns:p14="http://schemas.microsoft.com/office/powerpoint/2010/main" val="4009258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1E73-C46B-21A4-B723-B904DCB3A417}"/>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Lab 2: SQL Server to Host Your Data (Approx. 10-15 minutes)</a:t>
            </a:r>
          </a:p>
        </p:txBody>
      </p:sp>
      <p:sp>
        <p:nvSpPr>
          <p:cNvPr id="3" name="Text Placeholder 2">
            <a:extLst>
              <a:ext uri="{FF2B5EF4-FFF2-40B4-BE49-F238E27FC236}">
                <a16:creationId xmlns:a16="http://schemas.microsoft.com/office/drawing/2014/main" id="{C16F8E84-8D76-42D1-4DDC-C31BE1798A10}"/>
              </a:ext>
            </a:extLst>
          </p:cNvPr>
          <p:cNvSpPr>
            <a:spLocks noGrp="1"/>
          </p:cNvSpPr>
          <p:nvPr>
            <p:ph type="body" idx="1"/>
          </p:nvPr>
        </p:nvSpPr>
        <p:spPr/>
        <p:txBody>
          <a:bodyPr>
            <a:normAutofit fontScale="92500" lnSpcReduction="20000"/>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Objective</a:t>
            </a:r>
            <a:r>
              <a:rPr lang="en-US" b="0" i="0" u="none" strike="noStrike" kern="100" baseline="0">
                <a:solidFill>
                  <a:srgbClr val="0F4761"/>
                </a:solidFill>
                <a:latin typeface="Times New Roman" panose="02020603050405020304" pitchFamily="18" charset="0"/>
              </a:rPr>
              <a:t>: To create a simple table in a SQL Server database and manually insert data collected from the previous lab.</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Task</a:t>
            </a:r>
            <a:r>
              <a:rPr lang="en-US" b="0" i="0" u="none" strike="noStrike" kern="100" baseline="0">
                <a:solidFill>
                  <a:srgbClr val="0F4761"/>
                </a:solidFill>
                <a:latin typeface="Times New Roman" panose="02020603050405020304" pitchFamily="18" charset="0"/>
              </a:rPr>
              <a:t>:</a:t>
            </a:r>
          </a:p>
          <a:p>
            <a:pPr marR="0" lvl="0" rtl="0"/>
            <a:r>
              <a:rPr lang="en-US" b="0" i="0" u="none" strike="noStrike" kern="100" baseline="0">
                <a:solidFill>
                  <a:srgbClr val="0F4761"/>
                </a:solidFill>
                <a:latin typeface="Times New Roman" panose="02020603050405020304" pitchFamily="18" charset="0"/>
              </a:rPr>
              <a:t>    1. </a:t>
            </a:r>
            <a:r>
              <a:rPr lang="en-US" b="1" i="0" u="none" strike="noStrike" kern="100" baseline="0">
                <a:solidFill>
                  <a:srgbClr val="0F4761"/>
                </a:solidFill>
                <a:latin typeface="Times New Roman" panose="02020603050405020304" pitchFamily="18" charset="0"/>
              </a:rPr>
              <a:t>Connect to your SQL Server instance</a:t>
            </a:r>
            <a:r>
              <a:rPr lang="en-US" b="0" i="0" u="none" strike="noStrike" kern="100" baseline="0">
                <a:solidFill>
                  <a:srgbClr val="0F4761"/>
                </a:solidFill>
                <a:latin typeface="Times New Roman" panose="02020603050405020304" pitchFamily="18" charset="0"/>
              </a:rPr>
              <a:t> using SQL Server Management Studio (SSMS).</a:t>
            </a:r>
          </a:p>
          <a:p>
            <a:pPr marR="0" lvl="0" rtl="0"/>
            <a:r>
              <a:rPr lang="en-US" b="0" i="0" u="none" strike="noStrike" kern="100" baseline="0">
                <a:solidFill>
                  <a:srgbClr val="0F4761"/>
                </a:solidFill>
                <a:latin typeface="Times New Roman" panose="02020603050405020304" pitchFamily="18" charset="0"/>
              </a:rPr>
              <a:t>    2. </a:t>
            </a:r>
            <a:r>
              <a:rPr lang="en-US" b="1" i="0" u="none" strike="noStrike" kern="100" baseline="0">
                <a:solidFill>
                  <a:srgbClr val="0F4761"/>
                </a:solidFill>
                <a:latin typeface="Times New Roman" panose="02020603050405020304" pitchFamily="18" charset="0"/>
              </a:rPr>
              <a:t>Create a new database</a:t>
            </a:r>
            <a:r>
              <a:rPr lang="en-US" b="0" i="0" u="none" strike="noStrike" kern="100" baseline="0">
                <a:solidFill>
                  <a:srgbClr val="0F4761"/>
                </a:solidFill>
                <a:latin typeface="Times New Roman" panose="02020603050405020304" pitchFamily="18" charset="0"/>
              </a:rPr>
              <a:t> specifically for monitoring (e.g., SQLMonitorDB).</a:t>
            </a:r>
          </a:p>
          <a:p>
            <a:pPr marR="0" lvl="0" rtl="0"/>
            <a:r>
              <a:rPr lang="en-US" b="0" i="0" u="none" strike="noStrike" kern="100" baseline="0">
                <a:solidFill>
                  <a:srgbClr val="0F4761"/>
                </a:solidFill>
                <a:latin typeface="Times New Roman" panose="02020603050405020304" pitchFamily="18" charset="0"/>
              </a:rPr>
              <a:t>    3. </a:t>
            </a:r>
            <a:r>
              <a:rPr lang="en-US" b="1" i="0" u="none" strike="noStrike" kern="100" baseline="0">
                <a:solidFill>
                  <a:srgbClr val="0F4761"/>
                </a:solidFill>
                <a:latin typeface="Times New Roman" panose="02020603050405020304" pitchFamily="18" charset="0"/>
              </a:rPr>
              <a:t>Create a table</a:t>
            </a:r>
            <a:r>
              <a:rPr lang="en-US" b="0" i="0" u="none" strike="noStrike" kern="100" baseline="0">
                <a:solidFill>
                  <a:srgbClr val="0F4761"/>
                </a:solidFill>
                <a:latin typeface="Times New Roman" panose="02020603050405020304" pitchFamily="18" charset="0"/>
              </a:rPr>
              <a:t> within SQLMonitorDB (e.g., dbo.CpuHistory) with appropriate columns to store the CPU utilization and a timestamp.</a:t>
            </a:r>
          </a:p>
          <a:p>
            <a:pPr marR="0" lvl="0" rtl="0"/>
            <a:r>
              <a:rPr lang="en-US" b="0" i="0" u="none" strike="noStrike" kern="100" baseline="0">
                <a:solidFill>
                  <a:srgbClr val="0F4761"/>
                </a:solidFill>
                <a:latin typeface="Times New Roman" panose="02020603050405020304" pitchFamily="18" charset="0"/>
              </a:rPr>
              <a:t>    4. </a:t>
            </a:r>
            <a:r>
              <a:rPr lang="en-US" b="1" i="0" u="none" strike="noStrike" kern="100" baseline="0">
                <a:solidFill>
                  <a:srgbClr val="0F4761"/>
                </a:solidFill>
                <a:latin typeface="Times New Roman" panose="02020603050405020304" pitchFamily="18" charset="0"/>
              </a:rPr>
              <a:t>Write and execute an INSERT statement</a:t>
            </a:r>
            <a:r>
              <a:rPr lang="en-US" b="0" i="0" u="none" strike="noStrike" kern="100" baseline="0">
                <a:solidFill>
                  <a:srgbClr val="0F4761"/>
                </a:solidFill>
                <a:latin typeface="Times New Roman" panose="02020603050405020304" pitchFamily="18" charset="0"/>
              </a:rPr>
              <a:t> to manually add a few rows of sample CPU data into your new dbo.CpuHistory table, mimicking data collected by Powershell.</a:t>
            </a:r>
          </a:p>
          <a:p>
            <a:pPr marR="0" lvl="0" rtl="0"/>
            <a:r>
              <a:rPr lang="en-US" b="0" i="0" u="none" strike="noStrike" kern="100" baseline="0">
                <a:solidFill>
                  <a:srgbClr val="0F4761"/>
                </a:solidFill>
                <a:latin typeface="Times New Roman" panose="02020603050405020304" pitchFamily="18" charset="0"/>
              </a:rPr>
              <a:t>    5. </a:t>
            </a:r>
            <a:r>
              <a:rPr lang="en-US" b="1" i="0" u="none" strike="noStrike" kern="100" baseline="0">
                <a:solidFill>
                  <a:srgbClr val="0F4761"/>
                </a:solidFill>
                <a:latin typeface="Times New Roman" panose="02020603050405020304" pitchFamily="18" charset="0"/>
              </a:rPr>
              <a:t>Run a SELECT query</a:t>
            </a:r>
            <a:r>
              <a:rPr lang="en-US" b="0" i="0" u="none" strike="noStrike" kern="100" baseline="0">
                <a:solidFill>
                  <a:srgbClr val="0F4761"/>
                </a:solidFill>
                <a:latin typeface="Times New Roman" panose="02020603050405020304" pitchFamily="18" charset="0"/>
              </a:rPr>
              <a:t> to verify the data is stored [2, 4].</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Learning Outcome</a:t>
            </a:r>
            <a:r>
              <a:rPr lang="en-US" b="0" i="0" u="none" strike="noStrike" kern="100" baseline="0">
                <a:solidFill>
                  <a:srgbClr val="0F4761"/>
                </a:solidFill>
                <a:latin typeface="Times New Roman" panose="02020603050405020304" pitchFamily="18" charset="0"/>
              </a:rPr>
              <a:t>: Grasp the concept of SQL Server as a </a:t>
            </a:r>
            <a:r>
              <a:rPr lang="en-US" b="1" i="0" u="none" strike="noStrike" kern="100" baseline="0">
                <a:solidFill>
                  <a:srgbClr val="0F4761"/>
                </a:solidFill>
                <a:latin typeface="Times New Roman" panose="02020603050405020304" pitchFamily="18" charset="0"/>
              </a:rPr>
              <a:t>central repository for structured storage of historical information</a:t>
            </a:r>
            <a:r>
              <a:rPr lang="en-US" b="0" i="0" u="none" strike="noStrike" kern="100" baseline="0">
                <a:solidFill>
                  <a:srgbClr val="0F4761"/>
                </a:solidFill>
                <a:latin typeface="Times New Roman" panose="02020603050405020304" pitchFamily="18" charset="0"/>
              </a:rPr>
              <a:t> [2, 4].</a:t>
            </a:r>
          </a:p>
        </p:txBody>
      </p:sp>
    </p:spTree>
    <p:extLst>
      <p:ext uri="{BB962C8B-B14F-4D97-AF65-F5344CB8AC3E}">
        <p14:creationId xmlns:p14="http://schemas.microsoft.com/office/powerpoint/2010/main" val="2248362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E82B-7A7B-0F52-273D-A16C48843434}"/>
              </a:ext>
            </a:extLst>
          </p:cNvPr>
          <p:cNvSpPr>
            <a:spLocks noGrp="1"/>
          </p:cNvSpPr>
          <p:nvPr>
            <p:ph type="title"/>
          </p:nvPr>
        </p:nvSpPr>
        <p:spPr/>
        <p:txBody>
          <a:bodyPr>
            <a:normAutofit fontScale="90000"/>
          </a:bodyPr>
          <a:lstStyle/>
          <a:p>
            <a:pPr marR="0" rtl="0"/>
            <a:r>
              <a:rPr lang="en-US" b="0" i="0" u="none" strike="noStrike" kern="100" baseline="0">
                <a:solidFill>
                  <a:srgbClr val="0F4761"/>
                </a:solidFill>
                <a:latin typeface="Times New Roman" panose="02020603050405020304" pitchFamily="18" charset="0"/>
              </a:rPr>
              <a:t>Slide 2: Why Custom Monitoring? (Problem &amp; Objective)</a:t>
            </a:r>
          </a:p>
        </p:txBody>
      </p:sp>
      <p:sp>
        <p:nvSpPr>
          <p:cNvPr id="5" name="Text Placeholder 4">
            <a:extLst>
              <a:ext uri="{FF2B5EF4-FFF2-40B4-BE49-F238E27FC236}">
                <a16:creationId xmlns:a16="http://schemas.microsoft.com/office/drawing/2014/main" id="{FD26B76E-D4DB-EE59-2867-03713BDA428A}"/>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4097C8D4-43E6-73F8-6760-665E02598834}"/>
              </a:ext>
            </a:extLst>
          </p:cNvPr>
          <p:cNvSpPr>
            <a:spLocks noGrp="1"/>
          </p:cNvSpPr>
          <p:nvPr>
            <p:ph sz="half" idx="2"/>
          </p:nvPr>
        </p:nvSpPr>
        <p:spPr/>
        <p:txBody>
          <a:bodyPr>
            <a:normAutofit fontScale="85000" lnSpcReduction="20000"/>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The Challenge with Off-the-Shelf Tools</a:t>
            </a:r>
            <a:r>
              <a:rPr lang="en-US" b="0" i="0" u="none" strike="noStrike" kern="100" baseline="0">
                <a:solidFill>
                  <a:srgbClr val="0F4761"/>
                </a:solidFill>
                <a:latin typeface="Times New Roman" panose="02020603050405020304" pitchFamily="18" charset="0"/>
              </a:rPr>
              <a:t>: "Every tool is missing something" [1, 2]. They may not fully satisfy tailored needs [2].</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The Goal</a:t>
            </a:r>
            <a:r>
              <a:rPr lang="en-US" b="0" i="0" u="none" strike="noStrike" kern="100" baseline="0">
                <a:solidFill>
                  <a:srgbClr val="0F4761"/>
                </a:solidFill>
                <a:latin typeface="Times New Roman" panose="02020603050405020304" pitchFamily="18" charset="0"/>
              </a:rPr>
              <a:t>: To </a:t>
            </a:r>
            <a:r>
              <a:rPr lang="en-US" b="1" i="0" u="none" strike="noStrike" kern="100" baseline="0">
                <a:solidFill>
                  <a:srgbClr val="0F4761"/>
                </a:solidFill>
                <a:latin typeface="Times New Roman" panose="02020603050405020304" pitchFamily="18" charset="0"/>
              </a:rPr>
              <a:t>increase the observability of your SQL Server Estate</a:t>
            </a:r>
            <a:r>
              <a:rPr lang="en-US" b="0" i="0" u="none" strike="noStrike" kern="100" baseline="0">
                <a:solidFill>
                  <a:srgbClr val="0F4761"/>
                </a:solidFill>
                <a:latin typeface="Times New Roman" panose="02020603050405020304" pitchFamily="18" charset="0"/>
              </a:rPr>
              <a:t> [1-3].</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The Benefit</a:t>
            </a:r>
            <a:r>
              <a:rPr lang="en-US" b="0" i="0" u="none" strike="noStrike" kern="100" baseline="0">
                <a:solidFill>
                  <a:srgbClr val="0F4761"/>
                </a:solidFill>
                <a:latin typeface="Times New Roman" panose="02020603050405020304" pitchFamily="18" charset="0"/>
              </a:rPr>
              <a:t>: Enabling </a:t>
            </a:r>
            <a:r>
              <a:rPr lang="en-US" b="1" i="0" u="none" strike="noStrike" kern="100" baseline="0">
                <a:solidFill>
                  <a:srgbClr val="0F4761"/>
                </a:solidFill>
                <a:latin typeface="Times New Roman" panose="02020603050405020304" pitchFamily="18" charset="0"/>
              </a:rPr>
              <a:t>informed decisions</a:t>
            </a:r>
            <a:r>
              <a:rPr lang="en-US" b="0" i="0" u="none" strike="noStrike" kern="100" baseline="0">
                <a:solidFill>
                  <a:srgbClr val="0F4761"/>
                </a:solidFill>
                <a:latin typeface="Times New Roman" panose="02020603050405020304" pitchFamily="18" charset="0"/>
              </a:rPr>
              <a:t> regarding your database environment [1-3].</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Solution</a:t>
            </a:r>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Build a custom tool, for free</a:t>
            </a:r>
            <a:r>
              <a:rPr lang="en-US" b="0" i="0" u="none" strike="noStrike" kern="100" baseline="0">
                <a:solidFill>
                  <a:srgbClr val="0F4761"/>
                </a:solidFill>
                <a:latin typeface="Times New Roman" panose="02020603050405020304" pitchFamily="18" charset="0"/>
              </a:rPr>
              <a:t> [1-3], allowing you to </a:t>
            </a:r>
            <a:r>
              <a:rPr lang="en-US" b="1" i="0" u="none" strike="noStrike" kern="100" baseline="0">
                <a:solidFill>
                  <a:srgbClr val="0F4761"/>
                </a:solidFill>
                <a:latin typeface="Times New Roman" panose="02020603050405020304" pitchFamily="18" charset="0"/>
              </a:rPr>
              <a:t>monitor the specific metrics you care about</a:t>
            </a:r>
            <a:r>
              <a:rPr lang="en-US" b="0" i="0" u="none" strike="noStrike" kern="100" baseline="0">
                <a:solidFill>
                  <a:srgbClr val="0F4761"/>
                </a:solidFill>
                <a:latin typeface="Times New Roman" panose="02020603050405020304" pitchFamily="18" charset="0"/>
              </a:rPr>
              <a:t> [1-3].</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What this session will empower you to do</a:t>
            </a:r>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Take control of your SQL Server monitoring</a:t>
            </a:r>
            <a:r>
              <a:rPr lang="en-US" b="0" i="0" u="none" strike="noStrike" kern="100" baseline="0">
                <a:solidFill>
                  <a:srgbClr val="0F4761"/>
                </a:solidFill>
                <a:latin typeface="Times New Roman" panose="02020603050405020304" pitchFamily="18" charset="0"/>
              </a:rPr>
              <a:t> and gain </a:t>
            </a:r>
            <a:r>
              <a:rPr lang="en-US" b="1" i="0" u="none" strike="noStrike" kern="100" baseline="0">
                <a:solidFill>
                  <a:srgbClr val="0F4761"/>
                </a:solidFill>
                <a:latin typeface="Times New Roman" panose="02020603050405020304" pitchFamily="18" charset="0"/>
              </a:rPr>
              <a:t>deeper insights into your systems</a:t>
            </a:r>
            <a:r>
              <a:rPr lang="en-US" b="0" i="0" u="none" strike="noStrike" kern="100" baseline="0">
                <a:solidFill>
                  <a:srgbClr val="0F4761"/>
                </a:solidFill>
                <a:latin typeface="Times New Roman" panose="02020603050405020304" pitchFamily="18" charset="0"/>
              </a:rPr>
              <a:t> [1-3].</a:t>
            </a:r>
          </a:p>
        </p:txBody>
      </p:sp>
      <p:sp>
        <p:nvSpPr>
          <p:cNvPr id="6" name="Text Placeholder 5">
            <a:extLst>
              <a:ext uri="{FF2B5EF4-FFF2-40B4-BE49-F238E27FC236}">
                <a16:creationId xmlns:a16="http://schemas.microsoft.com/office/drawing/2014/main" id="{7F6E804B-05A5-4CB1-39F6-29C3E53752E9}"/>
              </a:ext>
            </a:extLst>
          </p:cNvPr>
          <p:cNvSpPr>
            <a:spLocks noGrp="1"/>
          </p:cNvSpPr>
          <p:nvPr>
            <p:ph type="body" sz="quarter" idx="3"/>
          </p:nvPr>
        </p:nvSpPr>
        <p:spPr/>
        <p:txBody>
          <a:bodyPr/>
          <a:lstStyle/>
          <a:p>
            <a:endParaRPr lang="en-US"/>
          </a:p>
        </p:txBody>
      </p:sp>
      <p:sp>
        <p:nvSpPr>
          <p:cNvPr id="7" name="Content Placeholder 6">
            <a:extLst>
              <a:ext uri="{FF2B5EF4-FFF2-40B4-BE49-F238E27FC236}">
                <a16:creationId xmlns:a16="http://schemas.microsoft.com/office/drawing/2014/main" id="{BBA2F860-99F4-01E4-E398-8B3ED7D9D5AD}"/>
              </a:ext>
            </a:extLst>
          </p:cNvPr>
          <p:cNvSpPr>
            <a:spLocks noGrp="1"/>
          </p:cNvSpPr>
          <p:nvPr>
            <p:ph sz="quarter" idx="4"/>
          </p:nvPr>
        </p:nvSpPr>
        <p:spPr/>
        <p:txBody>
          <a:bodyPr>
            <a:normAutofit fontScale="85000" lnSpcReduction="20000"/>
          </a:bodyPr>
          <a:lstStyle/>
          <a:p>
            <a:endParaRPr lang="en-US"/>
          </a:p>
        </p:txBody>
      </p:sp>
    </p:spTree>
    <p:extLst>
      <p:ext uri="{BB962C8B-B14F-4D97-AF65-F5344CB8AC3E}">
        <p14:creationId xmlns:p14="http://schemas.microsoft.com/office/powerpoint/2010/main" val="907734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2FB2-B4F4-3350-4F7A-7B4DB3C8A086}"/>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Lab 3: PowerBI to Visualize Your Data (Approx. 10-15 minutes)</a:t>
            </a:r>
          </a:p>
        </p:txBody>
      </p:sp>
      <p:sp>
        <p:nvSpPr>
          <p:cNvPr id="3" name="Text Placeholder 2">
            <a:extLst>
              <a:ext uri="{FF2B5EF4-FFF2-40B4-BE49-F238E27FC236}">
                <a16:creationId xmlns:a16="http://schemas.microsoft.com/office/drawing/2014/main" id="{EDDDB4CC-80BE-2459-5976-402E7D09B75D}"/>
              </a:ext>
            </a:extLst>
          </p:cNvPr>
          <p:cNvSpPr>
            <a:spLocks noGrp="1"/>
          </p:cNvSpPr>
          <p:nvPr>
            <p:ph type="body" idx="1"/>
          </p:nvPr>
        </p:nvSpPr>
        <p:spPr/>
        <p:txBody>
          <a:bodyPr>
            <a:normAutofit fontScale="77500" lnSpcReduction="20000"/>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Objective</a:t>
            </a:r>
            <a:r>
              <a:rPr lang="en-US" b="0" i="0" u="none" strike="noStrike" kern="100" baseline="0">
                <a:solidFill>
                  <a:srgbClr val="0F4761"/>
                </a:solidFill>
                <a:latin typeface="Times New Roman" panose="02020603050405020304" pitchFamily="18" charset="0"/>
              </a:rPr>
              <a:t>: To connect PowerBI to the newly created SQL Server table and create a basic visualization.</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Task</a:t>
            </a:r>
            <a:r>
              <a:rPr lang="en-US" b="0" i="0" u="none" strike="noStrike" kern="100" baseline="0">
                <a:solidFill>
                  <a:srgbClr val="0F4761"/>
                </a:solidFill>
                <a:latin typeface="Times New Roman" panose="02020603050405020304" pitchFamily="18" charset="0"/>
              </a:rPr>
              <a:t>:</a:t>
            </a:r>
          </a:p>
          <a:p>
            <a:pPr marR="0" lvl="0" rtl="0"/>
            <a:r>
              <a:rPr lang="en-US" b="0" i="0" u="none" strike="noStrike" kern="100" baseline="0">
                <a:solidFill>
                  <a:srgbClr val="0F4761"/>
                </a:solidFill>
                <a:latin typeface="Times New Roman" panose="02020603050405020304" pitchFamily="18" charset="0"/>
              </a:rPr>
              <a:t>    1. </a:t>
            </a:r>
            <a:r>
              <a:rPr lang="en-US" b="1" i="0" u="none" strike="noStrike" kern="100" baseline="0">
                <a:solidFill>
                  <a:srgbClr val="0F4761"/>
                </a:solidFill>
                <a:latin typeface="Times New Roman" panose="02020603050405020304" pitchFamily="18" charset="0"/>
              </a:rPr>
              <a:t>Open PowerBI Desktop</a:t>
            </a:r>
            <a:r>
              <a:rPr lang="en-US" b="0" i="0" u="none" strike="noStrike" kern="100" baseline="0">
                <a:solidFill>
                  <a:srgbClr val="0F4761"/>
                </a:solidFill>
                <a:latin typeface="Times New Roman" panose="02020603050405020304" pitchFamily="18" charset="0"/>
              </a:rPr>
              <a:t>.</a:t>
            </a:r>
          </a:p>
          <a:p>
            <a:pPr marR="0" lvl="0" rtl="0"/>
            <a:r>
              <a:rPr lang="en-US" b="0" i="0" u="none" strike="noStrike" kern="100" baseline="0">
                <a:solidFill>
                  <a:srgbClr val="0F4761"/>
                </a:solidFill>
                <a:latin typeface="Times New Roman" panose="02020603050405020304" pitchFamily="18" charset="0"/>
              </a:rPr>
              <a:t>    2. </a:t>
            </a:r>
            <a:r>
              <a:rPr lang="en-US" b="1" i="0" u="none" strike="noStrike" kern="100" baseline="0">
                <a:solidFill>
                  <a:srgbClr val="0F4761"/>
                </a:solidFill>
                <a:latin typeface="Times New Roman" panose="02020603050405020304" pitchFamily="18" charset="0"/>
              </a:rPr>
              <a:t>Connect to your SQL Server instance</a:t>
            </a:r>
            <a:r>
              <a:rPr lang="en-US" b="0" i="0" u="none" strike="noStrike" kern="100" baseline="0">
                <a:solidFill>
                  <a:srgbClr val="0F4761"/>
                </a:solidFill>
                <a:latin typeface="Times New Roman" panose="02020603050405020304" pitchFamily="18" charset="0"/>
              </a:rPr>
              <a:t> and select the SQLMonitorDB and the dbo.CpuHistory table.</a:t>
            </a:r>
          </a:p>
          <a:p>
            <a:pPr marR="0" lvl="0" rtl="0"/>
            <a:r>
              <a:rPr lang="en-US" b="0" i="0" u="none" strike="noStrike" kern="100" baseline="0">
                <a:solidFill>
                  <a:srgbClr val="0F4761"/>
                </a:solidFill>
                <a:latin typeface="Times New Roman" panose="02020603050405020304" pitchFamily="18" charset="0"/>
              </a:rPr>
              <a:t>    3. </a:t>
            </a:r>
            <a:r>
              <a:rPr lang="en-US" b="1" i="0" u="none" strike="noStrike" kern="100" baseline="0">
                <a:solidFill>
                  <a:srgbClr val="0F4761"/>
                </a:solidFill>
                <a:latin typeface="Times New Roman" panose="02020603050405020304" pitchFamily="18" charset="0"/>
              </a:rPr>
              <a:t>Load the data</a:t>
            </a:r>
            <a:r>
              <a:rPr lang="en-US" b="0" i="0" u="none" strike="noStrike" kern="100" baseline="0">
                <a:solidFill>
                  <a:srgbClr val="0F4761"/>
                </a:solidFill>
                <a:latin typeface="Times New Roman" panose="02020603050405020304" pitchFamily="18" charset="0"/>
              </a:rPr>
              <a:t> into PowerBI.</a:t>
            </a:r>
          </a:p>
          <a:p>
            <a:pPr marR="0" lvl="0" rtl="0"/>
            <a:r>
              <a:rPr lang="en-US" b="0" i="0" u="none" strike="noStrike" kern="100" baseline="0">
                <a:solidFill>
                  <a:srgbClr val="0F4761"/>
                </a:solidFill>
                <a:latin typeface="Times New Roman" panose="02020603050405020304" pitchFamily="18" charset="0"/>
              </a:rPr>
              <a:t>    4. </a:t>
            </a:r>
            <a:r>
              <a:rPr lang="en-US" b="1" i="0" u="none" strike="noStrike" kern="100" baseline="0">
                <a:solidFill>
                  <a:srgbClr val="0F4761"/>
                </a:solidFill>
                <a:latin typeface="Times New Roman" panose="02020603050405020304" pitchFamily="18" charset="0"/>
              </a:rPr>
              <a:t>Create a simple Line Chart</a:t>
            </a:r>
            <a:r>
              <a:rPr lang="en-US" b="0" i="0" u="none" strike="noStrike" kern="100" baseline="0">
                <a:solidFill>
                  <a:srgbClr val="0F4761"/>
                </a:solidFill>
                <a:latin typeface="Times New Roman" panose="02020603050405020304" pitchFamily="18" charset="0"/>
              </a:rPr>
              <a:t> visualization showing CPU utilization over time, using the timestamp and CPU value columns.</a:t>
            </a:r>
          </a:p>
          <a:p>
            <a:pPr marR="0" lvl="0" rtl="0"/>
            <a:r>
              <a:rPr lang="en-US" b="0" i="0" u="none" strike="noStrike" kern="100" baseline="0">
                <a:solidFill>
                  <a:srgbClr val="0F4761"/>
                </a:solidFill>
                <a:latin typeface="Times New Roman" panose="02020603050405020304" pitchFamily="18" charset="0"/>
              </a:rPr>
              <a:t>    5. </a:t>
            </a:r>
            <a:r>
              <a:rPr lang="en-US" b="1" i="0" u="none" strike="noStrike" kern="100" baseline="0">
                <a:solidFill>
                  <a:srgbClr val="0F4761"/>
                </a:solidFill>
                <a:latin typeface="Times New Roman" panose="02020603050405020304" pitchFamily="18" charset="0"/>
              </a:rPr>
              <a:t>Add a Title</a:t>
            </a:r>
            <a:r>
              <a:rPr lang="en-US" b="0" i="0" u="none" strike="noStrike" kern="100" baseline="0">
                <a:solidFill>
                  <a:srgbClr val="0F4761"/>
                </a:solidFill>
                <a:latin typeface="Times New Roman" panose="02020603050405020304" pitchFamily="18" charset="0"/>
              </a:rPr>
              <a:t> to the report.</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Learning Outcome</a:t>
            </a:r>
            <a:r>
              <a:rPr lang="en-US" b="0" i="0" u="none" strike="noStrike" kern="100" baseline="0">
                <a:solidFill>
                  <a:srgbClr val="0F4761"/>
                </a:solidFill>
                <a:latin typeface="Times New Roman" panose="02020603050405020304" pitchFamily="18" charset="0"/>
              </a:rPr>
              <a:t>: Experience how PowerBI enables </a:t>
            </a:r>
            <a:r>
              <a:rPr lang="en-US" b="1" i="0" u="none" strike="noStrike" kern="100" baseline="0">
                <a:solidFill>
                  <a:srgbClr val="0F4761"/>
                </a:solidFill>
                <a:latin typeface="Times New Roman" panose="02020603050405020304" pitchFamily="18" charset="0"/>
              </a:rPr>
              <a:t>creating interactive and insightful visualizations</a:t>
            </a:r>
            <a:r>
              <a:rPr lang="en-US" b="0" i="0" u="none" strike="noStrike" kern="100" baseline="0">
                <a:solidFill>
                  <a:srgbClr val="0F4761"/>
                </a:solidFill>
                <a:latin typeface="Times New Roman" panose="02020603050405020304" pitchFamily="18" charset="0"/>
              </a:rPr>
              <a:t> and helps </a:t>
            </a:r>
            <a:r>
              <a:rPr lang="en-US" b="1" i="0" u="none" strike="noStrike" kern="100" baseline="0">
                <a:solidFill>
                  <a:srgbClr val="0F4761"/>
                </a:solidFill>
                <a:latin typeface="Times New Roman" panose="02020603050405020304" pitchFamily="18" charset="0"/>
              </a:rPr>
              <a:t>interpret complex data</a:t>
            </a:r>
            <a:r>
              <a:rPr lang="en-US" b="0" i="0" u="none" strike="noStrike" kern="100" baseline="0">
                <a:solidFill>
                  <a:srgbClr val="0F4761"/>
                </a:solidFill>
                <a:latin typeface="Times New Roman" panose="02020603050405020304" pitchFamily="18" charset="0"/>
              </a:rPr>
              <a:t> [2, 4].</a:t>
            </a:r>
          </a:p>
          <a:p>
            <a:pPr marR="0" lvl="0" rtl="0"/>
            <a:r>
              <a:rPr lang="en-US" b="0" i="0" u="none" strike="noStrike" kern="100" baseline="0">
                <a:solidFill>
                  <a:srgbClr val="0F4761"/>
                </a:solidFill>
                <a:latin typeface="Times New Roman" panose="02020603050405020304" pitchFamily="18" charset="0"/>
              </a:rPr>
              <a:t>--------------------------------------------------------------------------------</a:t>
            </a:r>
          </a:p>
          <a:p>
            <a:pPr marR="0" lvl="0" rtl="0"/>
            <a:r>
              <a:rPr lang="en-US" b="0" i="1" u="none" strike="noStrike" kern="100" baseline="0">
                <a:solidFill>
                  <a:srgbClr val="0F4761"/>
                </a:solidFill>
                <a:latin typeface="Times New Roman" panose="02020603050405020304" pitchFamily="18" charset="0"/>
              </a:rPr>
              <a:t>Note: The specific tools like dbatools or SQLCMD were not explicitly detailed in the provided sources [1-4] as part of the session's key components. They are generally known tools for Powershell and SQL Server interaction. This information is provided to enhance the practicality of the labs but is not directly from the given sources. Please independently verify the appropriateness of including them in your session.</a:t>
            </a:r>
            <a:endParaRPr lang="en-US" b="0" i="0" u="none" strike="noStrike" kern="100" baseline="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363223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72A78-4454-EB8B-EFD2-22AD63D512FA}"/>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3: Session Overview (The 3 Pillars)</a:t>
            </a:r>
          </a:p>
        </p:txBody>
      </p:sp>
      <p:sp>
        <p:nvSpPr>
          <p:cNvPr id="3" name="Text Placeholder 2">
            <a:extLst>
              <a:ext uri="{FF2B5EF4-FFF2-40B4-BE49-F238E27FC236}">
                <a16:creationId xmlns:a16="http://schemas.microsoft.com/office/drawing/2014/main" id="{8445D056-6A9F-8D99-1D44-ECA399014C93}"/>
              </a:ext>
            </a:extLst>
          </p:cNvPr>
          <p:cNvSpPr>
            <a:spLocks noGrp="1"/>
          </p:cNvSpPr>
          <p:nvPr>
            <p:ph type="body" idx="1"/>
          </p:nvPr>
        </p:nvSpPr>
        <p:spPr/>
        <p:txBody>
          <a:bodyPr>
            <a:normAutofit/>
          </a:bodyPr>
          <a:lstStyle/>
          <a:p>
            <a:pPr marR="0" lvl="0" rtl="0"/>
            <a:r>
              <a:rPr lang="en-US" b="0" i="0" u="none" strike="noStrike" kern="100" baseline="0" dirty="0">
                <a:solidFill>
                  <a:srgbClr val="0F4761"/>
                </a:solidFill>
                <a:latin typeface="Times New Roman" panose="02020603050405020304" pitchFamily="18" charset="0"/>
              </a:rPr>
              <a:t> </a:t>
            </a:r>
            <a:r>
              <a:rPr lang="en-US" b="1" i="0" u="none" strike="noStrike" kern="100" baseline="0" dirty="0">
                <a:solidFill>
                  <a:srgbClr val="0F4761"/>
                </a:solidFill>
                <a:latin typeface="Times New Roman" panose="02020603050405020304" pitchFamily="18" charset="0"/>
              </a:rPr>
              <a:t>Our Approach</a:t>
            </a:r>
            <a:r>
              <a:rPr lang="en-US" b="0" i="0" u="none" strike="noStrike" kern="100" baseline="0" dirty="0">
                <a:solidFill>
                  <a:srgbClr val="0F4761"/>
                </a:solidFill>
                <a:latin typeface="Times New Roman" panose="02020603050405020304" pitchFamily="18" charset="0"/>
              </a:rPr>
              <a:t>: Building a custom solution with three key components:</a:t>
            </a:r>
          </a:p>
          <a:p>
            <a:pPr marR="0" lvl="0" rtl="0"/>
            <a:r>
              <a:rPr lang="en-US" b="0" i="0" u="none" strike="noStrike" kern="100" baseline="0" dirty="0">
                <a:solidFill>
                  <a:srgbClr val="0F4761"/>
                </a:solidFill>
                <a:latin typeface="Times New Roman" panose="02020603050405020304" pitchFamily="18" charset="0"/>
              </a:rPr>
              <a:t>    ◦ </a:t>
            </a:r>
            <a:r>
              <a:rPr lang="en-US" b="1" i="0" u="none" strike="noStrike" kern="100" baseline="0" dirty="0">
                <a:solidFill>
                  <a:srgbClr val="0F4761"/>
                </a:solidFill>
                <a:latin typeface="Times New Roman" panose="02020603050405020304" pitchFamily="18" charset="0"/>
              </a:rPr>
              <a:t>Part 1: </a:t>
            </a:r>
            <a:r>
              <a:rPr lang="en-US" b="1" i="0" u="none" strike="noStrike" kern="100" baseline="0" dirty="0" err="1">
                <a:solidFill>
                  <a:srgbClr val="0F4761"/>
                </a:solidFill>
                <a:latin typeface="Times New Roman" panose="02020603050405020304" pitchFamily="18" charset="0"/>
              </a:rPr>
              <a:t>Powershell</a:t>
            </a:r>
            <a:r>
              <a:rPr lang="en-US" b="1" i="0" u="none" strike="noStrike" kern="100" baseline="0" dirty="0">
                <a:solidFill>
                  <a:srgbClr val="0F4761"/>
                </a:solidFill>
                <a:latin typeface="Times New Roman" panose="02020603050405020304" pitchFamily="18" charset="0"/>
              </a:rPr>
              <a:t> to Collect Your Data</a:t>
            </a:r>
            <a:r>
              <a:rPr lang="en-US" b="0" i="0" u="none" strike="noStrike" kern="100" baseline="0" dirty="0">
                <a:solidFill>
                  <a:srgbClr val="0F4761"/>
                </a:solidFill>
                <a:latin typeface="Times New Roman" panose="02020603050405020304" pitchFamily="18" charset="0"/>
              </a:rPr>
              <a:t> [3, 4]</a:t>
            </a:r>
          </a:p>
          <a:p>
            <a:pPr marR="0" lvl="0" rtl="0"/>
            <a:r>
              <a:rPr lang="en-US" b="0" i="0" u="none" strike="noStrike" kern="100" baseline="0" dirty="0">
                <a:solidFill>
                  <a:srgbClr val="0F4761"/>
                </a:solidFill>
                <a:latin typeface="Times New Roman" panose="02020603050405020304" pitchFamily="18" charset="0"/>
              </a:rPr>
              <a:t>    ◦ </a:t>
            </a:r>
            <a:r>
              <a:rPr lang="en-US" b="1" i="0" u="none" strike="noStrike" kern="100" baseline="0" dirty="0">
                <a:solidFill>
                  <a:srgbClr val="0F4761"/>
                </a:solidFill>
                <a:latin typeface="Times New Roman" panose="02020603050405020304" pitchFamily="18" charset="0"/>
              </a:rPr>
              <a:t>Part 2: SQL Server to Host Your Data</a:t>
            </a:r>
            <a:r>
              <a:rPr lang="en-US" b="0" i="0" u="none" strike="noStrike" kern="100" baseline="0" dirty="0">
                <a:solidFill>
                  <a:srgbClr val="0F4761"/>
                </a:solidFill>
                <a:latin typeface="Times New Roman" panose="02020603050405020304" pitchFamily="18" charset="0"/>
              </a:rPr>
              <a:t> [3, 4]</a:t>
            </a:r>
          </a:p>
          <a:p>
            <a:pPr marR="0" lvl="0" rtl="0"/>
            <a:r>
              <a:rPr lang="en-US" b="0" i="0" u="none" strike="noStrike" kern="100" baseline="0" dirty="0">
                <a:solidFill>
                  <a:srgbClr val="0F4761"/>
                </a:solidFill>
                <a:latin typeface="Times New Roman" panose="02020603050405020304" pitchFamily="18" charset="0"/>
              </a:rPr>
              <a:t>    ◦ </a:t>
            </a:r>
            <a:r>
              <a:rPr lang="en-US" b="1" i="0" u="none" strike="noStrike" kern="100" baseline="0" dirty="0">
                <a:solidFill>
                  <a:srgbClr val="0F4761"/>
                </a:solidFill>
                <a:latin typeface="Times New Roman" panose="02020603050405020304" pitchFamily="18" charset="0"/>
              </a:rPr>
              <a:t>Part 3: PowerBI to Visualize Your Data</a:t>
            </a:r>
            <a:r>
              <a:rPr lang="en-US" b="0" i="0" u="none" strike="noStrike" kern="100" baseline="0" dirty="0">
                <a:solidFill>
                  <a:srgbClr val="0F4761"/>
                </a:solidFill>
                <a:latin typeface="Times New Roman" panose="02020603050405020304" pitchFamily="18" charset="0"/>
              </a:rPr>
              <a:t> [3, 4]</a:t>
            </a:r>
          </a:p>
          <a:p>
            <a:pPr marR="0" lvl="0" rtl="0"/>
            <a:r>
              <a:rPr lang="en-US" b="0" i="0" u="none" strike="noStrike" kern="100" baseline="0" dirty="0">
                <a:solidFill>
                  <a:srgbClr val="0F4761"/>
                </a:solidFill>
                <a:latin typeface="Times New Roman" panose="02020603050405020304" pitchFamily="18" charset="0"/>
              </a:rPr>
              <a:t> </a:t>
            </a:r>
            <a:r>
              <a:rPr lang="en-US" b="1" i="0" u="none" strike="noStrike" kern="100" baseline="0" dirty="0">
                <a:solidFill>
                  <a:srgbClr val="0F4761"/>
                </a:solidFill>
                <a:latin typeface="Times New Roman" panose="02020603050405020304" pitchFamily="18" charset="0"/>
              </a:rPr>
              <a:t>Time Allocation</a:t>
            </a:r>
            <a:r>
              <a:rPr lang="en-US" b="0" i="0" u="none" strike="noStrike" kern="100" baseline="0" dirty="0">
                <a:solidFill>
                  <a:srgbClr val="0F4761"/>
                </a:solidFill>
                <a:latin typeface="Times New Roman" panose="02020603050405020304" pitchFamily="18" charset="0"/>
              </a:rPr>
              <a:t>: Each part will be approximately 15-20 minutes [4].</a:t>
            </a:r>
          </a:p>
        </p:txBody>
      </p:sp>
    </p:spTree>
    <p:extLst>
      <p:ext uri="{BB962C8B-B14F-4D97-AF65-F5344CB8AC3E}">
        <p14:creationId xmlns:p14="http://schemas.microsoft.com/office/powerpoint/2010/main" val="3064316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535B4-2BD7-A6E3-A75B-568E667FB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C561D-BB4B-1C3A-3DFB-B5DCF050CCE9}"/>
              </a:ext>
            </a:extLst>
          </p:cNvPr>
          <p:cNvSpPr>
            <a:spLocks noGrp="1"/>
          </p:cNvSpPr>
          <p:nvPr>
            <p:ph type="title"/>
          </p:nvPr>
        </p:nvSpPr>
        <p:spPr/>
        <p:txBody>
          <a:bodyPr/>
          <a:lstStyle/>
          <a:p>
            <a:pPr lvl="0"/>
            <a:r>
              <a:rPr lang="en-US" kern="100" dirty="0">
                <a:solidFill>
                  <a:srgbClr val="0F4761"/>
                </a:solidFill>
                <a:latin typeface="Times New Roman" panose="02020603050405020304" pitchFamily="18" charset="0"/>
              </a:rPr>
              <a:t>Slide 4: Part 1: </a:t>
            </a:r>
            <a:r>
              <a:rPr lang="en-US" kern="100" dirty="0" err="1">
                <a:solidFill>
                  <a:srgbClr val="0F4761"/>
                </a:solidFill>
                <a:latin typeface="Times New Roman" panose="02020603050405020304" pitchFamily="18" charset="0"/>
              </a:rPr>
              <a:t>Powershell</a:t>
            </a:r>
            <a:r>
              <a:rPr lang="en-US" kern="100" dirty="0">
                <a:solidFill>
                  <a:srgbClr val="0F4761"/>
                </a:solidFill>
                <a:latin typeface="Times New Roman" panose="02020603050405020304" pitchFamily="18" charset="0"/>
              </a:rPr>
              <a:t> to Collect Your Data - Introduction</a:t>
            </a:r>
          </a:p>
        </p:txBody>
      </p:sp>
      <p:sp>
        <p:nvSpPr>
          <p:cNvPr id="3" name="Text Placeholder 2">
            <a:extLst>
              <a:ext uri="{FF2B5EF4-FFF2-40B4-BE49-F238E27FC236}">
                <a16:creationId xmlns:a16="http://schemas.microsoft.com/office/drawing/2014/main" id="{0C9EF6A5-46B9-4760-EE3E-7CD78E3390AE}"/>
              </a:ext>
            </a:extLst>
          </p:cNvPr>
          <p:cNvSpPr>
            <a:spLocks noGrp="1"/>
          </p:cNvSpPr>
          <p:nvPr>
            <p:ph type="body" idx="1"/>
          </p:nvPr>
        </p:nvSpPr>
        <p:spPr/>
        <p:txBody>
          <a:bodyPr>
            <a:normAutofit/>
          </a:bodyPr>
          <a:lstStyle/>
          <a:p>
            <a:pPr lvl="0"/>
            <a:r>
              <a:rPr lang="en-US" kern="100" dirty="0">
                <a:solidFill>
                  <a:srgbClr val="0F4761"/>
                </a:solidFill>
                <a:latin typeface="Times New Roman" panose="02020603050405020304" pitchFamily="18" charset="0"/>
              </a:rPr>
              <a:t> </a:t>
            </a:r>
            <a:r>
              <a:rPr lang="en-US" b="1" kern="100" dirty="0">
                <a:solidFill>
                  <a:srgbClr val="0F4761"/>
                </a:solidFill>
                <a:latin typeface="Times New Roman" panose="02020603050405020304" pitchFamily="18" charset="0"/>
              </a:rPr>
              <a:t>Purpose</a:t>
            </a:r>
            <a:r>
              <a:rPr lang="en-US" kern="100" dirty="0">
                <a:solidFill>
                  <a:srgbClr val="0F4761"/>
                </a:solidFill>
                <a:latin typeface="Times New Roman" panose="02020603050405020304" pitchFamily="18" charset="0"/>
              </a:rPr>
              <a:t>: </a:t>
            </a:r>
            <a:r>
              <a:rPr lang="en-US" b="1" kern="100" dirty="0">
                <a:solidFill>
                  <a:srgbClr val="0F4761"/>
                </a:solidFill>
                <a:latin typeface="Times New Roman" panose="02020603050405020304" pitchFamily="18" charset="0"/>
              </a:rPr>
              <a:t>Automated collection of data</a:t>
            </a:r>
            <a:r>
              <a:rPr lang="en-US" kern="100" dirty="0">
                <a:solidFill>
                  <a:srgbClr val="0F4761"/>
                </a:solidFill>
                <a:latin typeface="Times New Roman" panose="02020603050405020304" pitchFamily="18" charset="0"/>
              </a:rPr>
              <a:t> from SQL Server instances [2, 4].</a:t>
            </a:r>
          </a:p>
          <a:p>
            <a:pPr lvl="0"/>
            <a:r>
              <a:rPr lang="en-US" kern="100" dirty="0">
                <a:solidFill>
                  <a:srgbClr val="0F4761"/>
                </a:solidFill>
                <a:latin typeface="Times New Roman" panose="02020603050405020304" pitchFamily="18" charset="0"/>
              </a:rPr>
              <a:t> </a:t>
            </a:r>
            <a:r>
              <a:rPr lang="en-US" b="1" kern="100" dirty="0">
                <a:solidFill>
                  <a:srgbClr val="0F4761"/>
                </a:solidFill>
                <a:latin typeface="Times New Roman" panose="02020603050405020304" pitchFamily="18" charset="0"/>
              </a:rPr>
              <a:t>Why </a:t>
            </a:r>
            <a:r>
              <a:rPr lang="en-US" b="1" kern="100" dirty="0" err="1">
                <a:solidFill>
                  <a:srgbClr val="0F4761"/>
                </a:solidFill>
                <a:latin typeface="Times New Roman" panose="02020603050405020304" pitchFamily="18" charset="0"/>
              </a:rPr>
              <a:t>Powershell</a:t>
            </a:r>
            <a:r>
              <a:rPr lang="en-US" b="1" kern="100" dirty="0">
                <a:solidFill>
                  <a:srgbClr val="0F4761"/>
                </a:solidFill>
                <a:latin typeface="Times New Roman" panose="02020603050405020304" pitchFamily="18" charset="0"/>
              </a:rPr>
              <a:t>?</a:t>
            </a:r>
            <a:r>
              <a:rPr lang="en-US" kern="100" dirty="0">
                <a:solidFill>
                  <a:srgbClr val="0F4761"/>
                </a:solidFill>
                <a:latin typeface="Times New Roman" panose="02020603050405020304" pitchFamily="18" charset="0"/>
              </a:rPr>
              <a:t>: It's a </a:t>
            </a:r>
            <a:r>
              <a:rPr lang="en-US" b="1" kern="100" dirty="0">
                <a:solidFill>
                  <a:srgbClr val="0F4761"/>
                </a:solidFill>
                <a:latin typeface="Times New Roman" panose="02020603050405020304" pitchFamily="18" charset="0"/>
              </a:rPr>
              <a:t>versatile tool</a:t>
            </a:r>
            <a:r>
              <a:rPr lang="en-US" kern="100" dirty="0">
                <a:solidFill>
                  <a:srgbClr val="0F4761"/>
                </a:solidFill>
                <a:latin typeface="Times New Roman" panose="02020603050405020304" pitchFamily="18" charset="0"/>
              </a:rPr>
              <a:t> for interacting with SQL Server and operating systems [2, 4].</a:t>
            </a:r>
          </a:p>
          <a:p>
            <a:pPr lvl="0"/>
            <a:r>
              <a:rPr lang="en-US" kern="100" dirty="0">
                <a:solidFill>
                  <a:srgbClr val="0F4761"/>
                </a:solidFill>
                <a:latin typeface="Times New Roman" panose="02020603050405020304" pitchFamily="18" charset="0"/>
              </a:rPr>
              <a:t> </a:t>
            </a:r>
            <a:r>
              <a:rPr lang="en-US" b="1" kern="100" dirty="0">
                <a:solidFill>
                  <a:srgbClr val="0F4761"/>
                </a:solidFill>
                <a:latin typeface="Times New Roman" panose="02020603050405020304" pitchFamily="18" charset="0"/>
              </a:rPr>
              <a:t>What data can we collect?</a:t>
            </a:r>
            <a:r>
              <a:rPr lang="en-US" kern="100" dirty="0">
                <a:solidFill>
                  <a:srgbClr val="0F4761"/>
                </a:solidFill>
                <a:latin typeface="Times New Roman" panose="02020603050405020304" pitchFamily="18" charset="0"/>
              </a:rPr>
              <a:t>: A </a:t>
            </a:r>
            <a:r>
              <a:rPr lang="en-US" b="1" kern="100" dirty="0">
                <a:solidFill>
                  <a:srgbClr val="0F4761"/>
                </a:solidFill>
                <a:latin typeface="Times New Roman" panose="02020603050405020304" pitchFamily="18" charset="0"/>
              </a:rPr>
              <a:t>wide array of performance metrics, configuration details, and health checks</a:t>
            </a:r>
            <a:r>
              <a:rPr lang="en-US" kern="100" dirty="0">
                <a:solidFill>
                  <a:srgbClr val="0F4761"/>
                </a:solidFill>
                <a:latin typeface="Times New Roman" panose="02020603050405020304" pitchFamily="18" charset="0"/>
              </a:rPr>
              <a:t> [2, 4].</a:t>
            </a:r>
          </a:p>
        </p:txBody>
      </p:sp>
    </p:spTree>
    <p:extLst>
      <p:ext uri="{BB962C8B-B14F-4D97-AF65-F5344CB8AC3E}">
        <p14:creationId xmlns:p14="http://schemas.microsoft.com/office/powerpoint/2010/main" val="52364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BA5C-A915-AE8B-9B4E-51B2A1290EC6}"/>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5: Part 1: Powershell - Key Concepts &amp; Examples</a:t>
            </a:r>
          </a:p>
        </p:txBody>
      </p:sp>
      <p:sp>
        <p:nvSpPr>
          <p:cNvPr id="3" name="Text Placeholder 2">
            <a:extLst>
              <a:ext uri="{FF2B5EF4-FFF2-40B4-BE49-F238E27FC236}">
                <a16:creationId xmlns:a16="http://schemas.microsoft.com/office/drawing/2014/main" id="{B5FAF281-33C3-5E14-7464-7ADD324EEB43}"/>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Connecting to SQL Server</a:t>
            </a:r>
            <a:r>
              <a:rPr lang="en-US" b="0" i="0" u="none" strike="noStrike" kern="100" baseline="0">
                <a:solidFill>
                  <a:srgbClr val="0F4761"/>
                </a:solidFill>
                <a:latin typeface="Times New Roman" panose="02020603050405020304" pitchFamily="18" charset="0"/>
              </a:rPr>
              <a:t> using SQLCMD or dbatools (if time permits to mention external tools - </a:t>
            </a:r>
            <a:r>
              <a:rPr lang="en-US" b="0" i="1" u="none" strike="noStrike" kern="100" baseline="0">
                <a:solidFill>
                  <a:srgbClr val="0F4761"/>
                </a:solidFill>
                <a:latin typeface="Times New Roman" panose="02020603050405020304" pitchFamily="18" charset="0"/>
              </a:rPr>
              <a:t>note to presenter: this specific tool is not in sources, consider if it's necessary to mention outside info</a:t>
            </a:r>
            <a:r>
              <a:rPr lang="en-US" b="0" i="0" u="none" strike="noStrike" kern="100" baseline="0">
                <a:solidFill>
                  <a:srgbClr val="0F4761"/>
                </a:solidFill>
                <a:latin typeface="Times New Roman" panose="02020603050405020304" pitchFamily="18" charset="0"/>
              </a:rPr>
              <a:t>).</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Collecting Performance Counters</a:t>
            </a:r>
            <a:r>
              <a:rPr lang="en-US" b="0" i="0" u="none" strike="noStrike" kern="100" baseline="0">
                <a:solidFill>
                  <a:srgbClr val="0F4761"/>
                </a:solidFill>
                <a:latin typeface="Times New Roman" panose="02020603050405020304" pitchFamily="18" charset="0"/>
              </a:rPr>
              <a:t> (e.g., CPU, Memory, Disk I/O).</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Gathering Configuration Details</a:t>
            </a:r>
            <a:r>
              <a:rPr lang="en-US" b="0" i="0" u="none" strike="noStrike" kern="100" baseline="0">
                <a:solidFill>
                  <a:srgbClr val="0F4761"/>
                </a:solidFill>
                <a:latin typeface="Times New Roman" panose="02020603050405020304" pitchFamily="18" charset="0"/>
              </a:rPr>
              <a:t> (e.g., database settings, instance properties).</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Executing Custom T-SQL Queries</a:t>
            </a:r>
            <a:r>
              <a:rPr lang="en-US" b="0" i="0" u="none" strike="noStrike" kern="100" baseline="0">
                <a:solidFill>
                  <a:srgbClr val="0F4761"/>
                </a:solidFill>
                <a:latin typeface="Times New Roman" panose="02020603050405020304" pitchFamily="18" charset="0"/>
              </a:rPr>
              <a:t> for specific health checks.</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Outputting Data</a:t>
            </a:r>
            <a:r>
              <a:rPr lang="en-US" b="0" i="0" u="none" strike="noStrike" kern="100" baseline="0">
                <a:solidFill>
                  <a:srgbClr val="0F4761"/>
                </a:solidFill>
                <a:latin typeface="Times New Roman" panose="02020603050405020304" pitchFamily="18" charset="0"/>
              </a:rPr>
              <a:t>: How to format and prepare data for SQL Server.</a:t>
            </a:r>
          </a:p>
        </p:txBody>
      </p:sp>
    </p:spTree>
    <p:extLst>
      <p:ext uri="{BB962C8B-B14F-4D97-AF65-F5344CB8AC3E}">
        <p14:creationId xmlns:p14="http://schemas.microsoft.com/office/powerpoint/2010/main" val="182504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4D80-518F-331A-F809-819F23AA084E}"/>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6: Part 1: Powershell - Demonstration/Lab Prep</a:t>
            </a:r>
          </a:p>
        </p:txBody>
      </p:sp>
      <p:sp>
        <p:nvSpPr>
          <p:cNvPr id="3" name="Text Placeholder 2">
            <a:extLst>
              <a:ext uri="{FF2B5EF4-FFF2-40B4-BE49-F238E27FC236}">
                <a16:creationId xmlns:a16="http://schemas.microsoft.com/office/drawing/2014/main" id="{7F6C322F-4DEA-ED54-6451-080DBA3B0F68}"/>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Brief Demo</a:t>
            </a:r>
            <a:r>
              <a:rPr lang="en-US" b="0" i="0" u="none" strike="noStrike" kern="100" baseline="0">
                <a:solidFill>
                  <a:srgbClr val="0F4761"/>
                </a:solidFill>
                <a:latin typeface="Times New Roman" panose="02020603050405020304" pitchFamily="18" charset="0"/>
              </a:rPr>
              <a:t>: Show a simple Powershell script collecting a few key metrics.</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Transition to Lab</a:t>
            </a:r>
            <a:r>
              <a:rPr lang="en-US" b="0" i="0" u="none" strike="noStrike" kern="100" baseline="0">
                <a:solidFill>
                  <a:srgbClr val="0F4761"/>
                </a:solidFill>
                <a:latin typeface="Times New Roman" panose="02020603050405020304" pitchFamily="18" charset="0"/>
              </a:rPr>
              <a:t>: Prepare attendees for their first hands-on exercise.</a:t>
            </a:r>
          </a:p>
        </p:txBody>
      </p:sp>
    </p:spTree>
    <p:extLst>
      <p:ext uri="{BB962C8B-B14F-4D97-AF65-F5344CB8AC3E}">
        <p14:creationId xmlns:p14="http://schemas.microsoft.com/office/powerpoint/2010/main" val="1347132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0878-92F7-B37D-1C4D-F90D4340B77A}"/>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7: Part 2: SQL Server to Host Your Data - Introduction</a:t>
            </a:r>
          </a:p>
        </p:txBody>
      </p:sp>
      <p:sp>
        <p:nvSpPr>
          <p:cNvPr id="3" name="Text Placeholder 2">
            <a:extLst>
              <a:ext uri="{FF2B5EF4-FFF2-40B4-BE49-F238E27FC236}">
                <a16:creationId xmlns:a16="http://schemas.microsoft.com/office/drawing/2014/main" id="{B3706914-ADB7-AB35-3675-DA0E149272AB}"/>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Purpose</a:t>
            </a:r>
            <a:r>
              <a:rPr lang="en-US" b="0" i="0" u="none" strike="noStrike" kern="100" baseline="0">
                <a:solidFill>
                  <a:srgbClr val="0F4761"/>
                </a:solidFill>
                <a:latin typeface="Times New Roman" panose="02020603050405020304" pitchFamily="18" charset="0"/>
              </a:rPr>
              <a:t>: Serving as the </a:t>
            </a:r>
            <a:r>
              <a:rPr lang="en-US" b="1" i="0" u="none" strike="noStrike" kern="100" baseline="0">
                <a:solidFill>
                  <a:srgbClr val="0F4761"/>
                </a:solidFill>
                <a:latin typeface="Times New Roman" panose="02020603050405020304" pitchFamily="18" charset="0"/>
              </a:rPr>
              <a:t>central repository for all the collected monitoring data</a:t>
            </a:r>
            <a:r>
              <a:rPr lang="en-US" b="0" i="0" u="none" strike="noStrike" kern="100" baseline="0">
                <a:solidFill>
                  <a:srgbClr val="0F4761"/>
                </a:solidFill>
                <a:latin typeface="Times New Roman" panose="02020603050405020304" pitchFamily="18" charset="0"/>
              </a:rPr>
              <a:t> [2, 4].</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Why SQL Server itself?</a:t>
            </a:r>
            <a:r>
              <a:rPr lang="en-US" b="0" i="0" u="none" strike="noStrike" kern="100" baseline="0">
                <a:solidFill>
                  <a:srgbClr val="0F4761"/>
                </a:solidFill>
                <a:latin typeface="Times New Roman" panose="02020603050405020304" pitchFamily="18" charset="0"/>
              </a:rPr>
              <a:t>: Facilitates </a:t>
            </a:r>
            <a:r>
              <a:rPr lang="en-US" b="1" i="0" u="none" strike="noStrike" kern="100" baseline="0">
                <a:solidFill>
                  <a:srgbClr val="0F4761"/>
                </a:solidFill>
                <a:latin typeface="Times New Roman" panose="02020603050405020304" pitchFamily="18" charset="0"/>
              </a:rPr>
              <a:t>structured storage of historical information</a:t>
            </a:r>
            <a:r>
              <a:rPr lang="en-US" b="0" i="0" u="none" strike="noStrike" kern="100" baseline="0">
                <a:solidFill>
                  <a:srgbClr val="0F4761"/>
                </a:solidFill>
                <a:latin typeface="Times New Roman" panose="02020603050405020304" pitchFamily="18" charset="0"/>
              </a:rPr>
              <a:t> [2, 4].</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Benefits</a:t>
            </a:r>
            <a:r>
              <a:rPr lang="en-US" b="0" i="0" u="none" strike="noStrike" kern="100" baseline="0">
                <a:solidFill>
                  <a:srgbClr val="0F4761"/>
                </a:solidFill>
                <a:latin typeface="Times New Roman" panose="02020603050405020304" pitchFamily="18" charset="0"/>
              </a:rPr>
              <a:t>: Enables </a:t>
            </a:r>
            <a:r>
              <a:rPr lang="en-US" b="1" i="0" u="none" strike="noStrike" kern="100" baseline="0">
                <a:solidFill>
                  <a:srgbClr val="0F4761"/>
                </a:solidFill>
                <a:latin typeface="Times New Roman" panose="02020603050405020304" pitchFamily="18" charset="0"/>
              </a:rPr>
              <a:t>easy querying, reporting, and long-term trend analysis</a:t>
            </a:r>
            <a:r>
              <a:rPr lang="en-US" b="0" i="0" u="none" strike="noStrike" kern="100" baseline="0">
                <a:solidFill>
                  <a:srgbClr val="0F4761"/>
                </a:solidFill>
                <a:latin typeface="Times New Roman" panose="02020603050405020304" pitchFamily="18" charset="0"/>
              </a:rPr>
              <a:t> [2, 4].</a:t>
            </a:r>
          </a:p>
        </p:txBody>
      </p:sp>
    </p:spTree>
    <p:extLst>
      <p:ext uri="{BB962C8B-B14F-4D97-AF65-F5344CB8AC3E}">
        <p14:creationId xmlns:p14="http://schemas.microsoft.com/office/powerpoint/2010/main" val="1487260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47D5-8E14-6094-9612-BE925E5B9D8D}"/>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8: Part 2: SQL Server - Key Concepts &amp; Schema Design</a:t>
            </a:r>
          </a:p>
        </p:txBody>
      </p:sp>
      <p:sp>
        <p:nvSpPr>
          <p:cNvPr id="3" name="Text Placeholder 2">
            <a:extLst>
              <a:ext uri="{FF2B5EF4-FFF2-40B4-BE49-F238E27FC236}">
                <a16:creationId xmlns:a16="http://schemas.microsoft.com/office/drawing/2014/main" id="{AFFA12FE-4FA0-4588-5B97-136CFA37974A}"/>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Database Design Principles</a:t>
            </a:r>
            <a:r>
              <a:rPr lang="en-US" b="0" i="0" u="none" strike="noStrike" kern="100" baseline="0">
                <a:solidFill>
                  <a:srgbClr val="0F4761"/>
                </a:solidFill>
                <a:latin typeface="Times New Roman" panose="02020603050405020304" pitchFamily="18" charset="0"/>
              </a:rPr>
              <a:t>: Considerations for performance and scalability of monitoring data.</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Table Structures</a:t>
            </a:r>
            <a:r>
              <a:rPr lang="en-US" b="0" i="0" u="none" strike="noStrike" kern="100" baseline="0">
                <a:solidFill>
                  <a:srgbClr val="0F4761"/>
                </a:solidFill>
                <a:latin typeface="Times New Roman" panose="02020603050405020304" pitchFamily="18" charset="0"/>
              </a:rPr>
              <a:t>: Examples of tables for different metric types (e.g., instance metrics, database metrics, job status).</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Data Types</a:t>
            </a:r>
            <a:r>
              <a:rPr lang="en-US" b="0" i="0" u="none" strike="noStrike" kern="100" baseline="0">
                <a:solidFill>
                  <a:srgbClr val="0F4761"/>
                </a:solidFill>
                <a:latin typeface="Times New Roman" panose="02020603050405020304" pitchFamily="18" charset="0"/>
              </a:rPr>
              <a:t>: Choosing appropriate data types for efficient storage.</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Indexes</a:t>
            </a:r>
            <a:r>
              <a:rPr lang="en-US" b="0" i="0" u="none" strike="noStrike" kern="100" baseline="0">
                <a:solidFill>
                  <a:srgbClr val="0F4761"/>
                </a:solidFill>
                <a:latin typeface="Times New Roman" panose="02020603050405020304" pitchFamily="18" charset="0"/>
              </a:rPr>
              <a:t>: Crucial for query performance when analyzing historical data.</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Data Retention</a:t>
            </a:r>
            <a:r>
              <a:rPr lang="en-US" b="0" i="0" u="none" strike="noStrike" kern="100" baseline="0">
                <a:solidFill>
                  <a:srgbClr val="0F4761"/>
                </a:solidFill>
                <a:latin typeface="Times New Roman" panose="02020603050405020304" pitchFamily="18" charset="0"/>
              </a:rPr>
              <a:t>: Strategies for managing data growth (e.g., archiving, purging).</a:t>
            </a:r>
          </a:p>
        </p:txBody>
      </p:sp>
    </p:spTree>
    <p:extLst>
      <p:ext uri="{BB962C8B-B14F-4D97-AF65-F5344CB8AC3E}">
        <p14:creationId xmlns:p14="http://schemas.microsoft.com/office/powerpoint/2010/main" val="753310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C270-A8F5-32AA-2CD4-134C7D696FD9}"/>
              </a:ext>
            </a:extLst>
          </p:cNvPr>
          <p:cNvSpPr>
            <a:spLocks noGrp="1"/>
          </p:cNvSpPr>
          <p:nvPr>
            <p:ph type="title"/>
          </p:nvPr>
        </p:nvSpPr>
        <p:spPr/>
        <p:txBody>
          <a:bodyPr/>
          <a:lstStyle/>
          <a:p>
            <a:pPr marR="0" rtl="0"/>
            <a:r>
              <a:rPr lang="fr-FR" b="0" i="0" u="none" strike="noStrike" kern="100" baseline="0">
                <a:solidFill>
                  <a:srgbClr val="0F4761"/>
                </a:solidFill>
                <a:latin typeface="Times New Roman" panose="02020603050405020304" pitchFamily="18" charset="0"/>
              </a:rPr>
              <a:t>Slide 9: Part 2: SQL Server - Ingestion &amp; Maintenance</a:t>
            </a:r>
          </a:p>
        </p:txBody>
      </p:sp>
      <p:sp>
        <p:nvSpPr>
          <p:cNvPr id="3" name="Text Placeholder 2">
            <a:extLst>
              <a:ext uri="{FF2B5EF4-FFF2-40B4-BE49-F238E27FC236}">
                <a16:creationId xmlns:a16="http://schemas.microsoft.com/office/drawing/2014/main" id="{29CE66E4-11E3-7A37-07F0-862AF07B50B4}"/>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Ingestion Methods</a:t>
            </a:r>
            <a:r>
              <a:rPr lang="en-US" b="0" i="0" u="none" strike="noStrike" kern="100" baseline="0">
                <a:solidFill>
                  <a:srgbClr val="0F4761"/>
                </a:solidFill>
                <a:latin typeface="Times New Roman" panose="02020603050405020304" pitchFamily="18" charset="0"/>
              </a:rPr>
              <a:t>: How Powershell will insert data into SQL Server (e.g., Invoke-Sqlcmd, Bulk Insert).</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SQL Server Agent Jobs</a:t>
            </a:r>
            <a:r>
              <a:rPr lang="en-US" b="0" i="0" u="none" strike="noStrike" kern="100" baseline="0">
                <a:solidFill>
                  <a:srgbClr val="0F4761"/>
                </a:solidFill>
                <a:latin typeface="Times New Roman" panose="02020603050405020304" pitchFamily="18" charset="0"/>
              </a:rPr>
              <a:t>: Scheduling Powershell scripts for automated data collection.</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Maintenance Tasks</a:t>
            </a:r>
            <a:r>
              <a:rPr lang="en-US" b="0" i="0" u="none" strike="noStrike" kern="100" baseline="0">
                <a:solidFill>
                  <a:srgbClr val="0F4761"/>
                </a:solidFill>
                <a:latin typeface="Times New Roman" panose="02020603050405020304" pitchFamily="18" charset="0"/>
              </a:rPr>
              <a:t>: Backup, index maintenance, and cleanup.</a:t>
            </a:r>
          </a:p>
        </p:txBody>
      </p:sp>
    </p:spTree>
    <p:extLst>
      <p:ext uri="{BB962C8B-B14F-4D97-AF65-F5344CB8AC3E}">
        <p14:creationId xmlns:p14="http://schemas.microsoft.com/office/powerpoint/2010/main" val="3579246247"/>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33</TotalTime>
  <Words>1789</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Bierstadt</vt:lpstr>
      <vt:lpstr>Times New Roman</vt:lpstr>
      <vt:lpstr>GestaltVTI</vt:lpstr>
      <vt:lpstr>Slide 1: Title Slide</vt:lpstr>
      <vt:lpstr>Slide 2: Why Custom Monitoring? (Problem &amp; Objective)</vt:lpstr>
      <vt:lpstr>Slide 3: Session Overview (The 3 Pillars)</vt:lpstr>
      <vt:lpstr>Slide 4: Part 1: Powershell to Collect Your Data - Introduction</vt:lpstr>
      <vt:lpstr>Slide 5: Part 1: Powershell - Key Concepts &amp; Examples</vt:lpstr>
      <vt:lpstr>Slide 6: Part 1: Powershell - Demonstration/Lab Prep</vt:lpstr>
      <vt:lpstr>Slide 7: Part 2: SQL Server to Host Your Data - Introduction</vt:lpstr>
      <vt:lpstr>Slide 8: Part 2: SQL Server - Key Concepts &amp; Schema Design</vt:lpstr>
      <vt:lpstr>Slide 9: Part 2: SQL Server - Ingestion &amp; Maintenance</vt:lpstr>
      <vt:lpstr>Slide 10: Part 2: SQL Server - Demonstration/Lab Prep</vt:lpstr>
      <vt:lpstr>Slide 11: Part 3: PowerBI to Visualize Your Data - Introduction</vt:lpstr>
      <vt:lpstr>Slide 12: Part 3: PowerBI - Connecting &amp; Transforming Data</vt:lpstr>
      <vt:lpstr>Slide 13: Part 3: PowerBI - Creating Visualizations</vt:lpstr>
      <vt:lpstr>Slide 14: Part 3: PowerBI - Publishing &amp; Sharing</vt:lpstr>
      <vt:lpstr>Slide 15: Part 3: PowerBI - Demonstration/Lab Prep</vt:lpstr>
      <vt:lpstr>Slide 16: Key Takeaways &amp; Next Steps</vt:lpstr>
      <vt:lpstr>Slide 17: Q&amp;A / Thank You</vt:lpstr>
      <vt:lpstr>Lab 1: Powershell to Collect Your Data (Approx. 10-15 minutes)</vt:lpstr>
      <vt:lpstr>Lab 2: SQL Server to Host Your Data (Approx. 10-15 minutes)</vt:lpstr>
      <vt:lpstr>Lab 3: PowerBI to Visualize Your Data (Approx. 10-15 minutes)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Seis</dc:creator>
  <cp:lastModifiedBy>David Seis</cp:lastModifiedBy>
  <cp:revision>1</cp:revision>
  <dcterms:created xsi:type="dcterms:W3CDTF">2025-07-17T02:51:02Z</dcterms:created>
  <dcterms:modified xsi:type="dcterms:W3CDTF">2025-07-17T03:24:39Z</dcterms:modified>
</cp:coreProperties>
</file>