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4660"/>
  </p:normalViewPr>
  <p:slideViewPr>
    <p:cSldViewPr snapToGrid="0">
      <p:cViewPr varScale="1">
        <p:scale>
          <a:sx n="50" d="100"/>
          <a:sy n="50" d="100"/>
        </p:scale>
        <p:origin x="60" y="8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2E12A-7016-E590-C340-E3F786AE50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E6F21F-9A55-2FFB-199A-86D6233EDD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BBACA1-AEC4-CD6A-2114-F8284B33CB6F}"/>
              </a:ext>
            </a:extLst>
          </p:cNvPr>
          <p:cNvSpPr>
            <a:spLocks noGrp="1"/>
          </p:cNvSpPr>
          <p:nvPr>
            <p:ph type="dt" sz="half" idx="10"/>
          </p:nvPr>
        </p:nvSpPr>
        <p:spPr/>
        <p:txBody>
          <a:bodyPr/>
          <a:lstStyle/>
          <a:p>
            <a:fld id="{13C20130-F02E-4337-9601-169F8A599734}" type="datetimeFigureOut">
              <a:rPr lang="en-US" smtClean="0"/>
              <a:t>7/16/2025</a:t>
            </a:fld>
            <a:endParaRPr lang="en-US"/>
          </a:p>
        </p:txBody>
      </p:sp>
      <p:sp>
        <p:nvSpPr>
          <p:cNvPr id="5" name="Footer Placeholder 4">
            <a:extLst>
              <a:ext uri="{FF2B5EF4-FFF2-40B4-BE49-F238E27FC236}">
                <a16:creationId xmlns:a16="http://schemas.microsoft.com/office/drawing/2014/main" id="{E10E795B-2445-C3A5-39FA-B838A7840D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339674-941A-CFE1-DCC0-3F954DBC35CB}"/>
              </a:ext>
            </a:extLst>
          </p:cNvPr>
          <p:cNvSpPr>
            <a:spLocks noGrp="1"/>
          </p:cNvSpPr>
          <p:nvPr>
            <p:ph type="sldNum" sz="quarter" idx="12"/>
          </p:nvPr>
        </p:nvSpPr>
        <p:spPr/>
        <p:txBody>
          <a:bodyPr/>
          <a:lstStyle/>
          <a:p>
            <a:fld id="{A1451519-98AE-41C5-9896-22ECEEA24616}" type="slidenum">
              <a:rPr lang="en-US" smtClean="0"/>
              <a:t>‹#›</a:t>
            </a:fld>
            <a:endParaRPr lang="en-US"/>
          </a:p>
        </p:txBody>
      </p:sp>
    </p:spTree>
    <p:extLst>
      <p:ext uri="{BB962C8B-B14F-4D97-AF65-F5344CB8AC3E}">
        <p14:creationId xmlns:p14="http://schemas.microsoft.com/office/powerpoint/2010/main" val="66134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7D718-C099-C9F4-DAAE-B687BE9732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71F685-68CD-404F-A1AE-8A7B445E3B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861CFC-80B1-DC94-9761-C52E04CA3DF8}"/>
              </a:ext>
            </a:extLst>
          </p:cNvPr>
          <p:cNvSpPr>
            <a:spLocks noGrp="1"/>
          </p:cNvSpPr>
          <p:nvPr>
            <p:ph type="dt" sz="half" idx="10"/>
          </p:nvPr>
        </p:nvSpPr>
        <p:spPr/>
        <p:txBody>
          <a:bodyPr/>
          <a:lstStyle/>
          <a:p>
            <a:fld id="{13C20130-F02E-4337-9601-169F8A599734}" type="datetimeFigureOut">
              <a:rPr lang="en-US" smtClean="0"/>
              <a:t>7/16/2025</a:t>
            </a:fld>
            <a:endParaRPr lang="en-US"/>
          </a:p>
        </p:txBody>
      </p:sp>
      <p:sp>
        <p:nvSpPr>
          <p:cNvPr id="5" name="Footer Placeholder 4">
            <a:extLst>
              <a:ext uri="{FF2B5EF4-FFF2-40B4-BE49-F238E27FC236}">
                <a16:creationId xmlns:a16="http://schemas.microsoft.com/office/drawing/2014/main" id="{AFC54881-3AAE-D4A6-6DDA-70E61E083A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54E6A-83B7-D154-D7AC-74E6A10E27C1}"/>
              </a:ext>
            </a:extLst>
          </p:cNvPr>
          <p:cNvSpPr>
            <a:spLocks noGrp="1"/>
          </p:cNvSpPr>
          <p:nvPr>
            <p:ph type="sldNum" sz="quarter" idx="12"/>
          </p:nvPr>
        </p:nvSpPr>
        <p:spPr/>
        <p:txBody>
          <a:bodyPr/>
          <a:lstStyle/>
          <a:p>
            <a:fld id="{A1451519-98AE-41C5-9896-22ECEEA24616}" type="slidenum">
              <a:rPr lang="en-US" smtClean="0"/>
              <a:t>‹#›</a:t>
            </a:fld>
            <a:endParaRPr lang="en-US"/>
          </a:p>
        </p:txBody>
      </p:sp>
    </p:spTree>
    <p:extLst>
      <p:ext uri="{BB962C8B-B14F-4D97-AF65-F5344CB8AC3E}">
        <p14:creationId xmlns:p14="http://schemas.microsoft.com/office/powerpoint/2010/main" val="276581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7DA711-A0FC-9CD5-343A-BE4329C7CD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49D482-DB98-0001-587D-E42B12589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826572-75B3-769C-AD60-E1834DE47B3D}"/>
              </a:ext>
            </a:extLst>
          </p:cNvPr>
          <p:cNvSpPr>
            <a:spLocks noGrp="1"/>
          </p:cNvSpPr>
          <p:nvPr>
            <p:ph type="dt" sz="half" idx="10"/>
          </p:nvPr>
        </p:nvSpPr>
        <p:spPr/>
        <p:txBody>
          <a:bodyPr/>
          <a:lstStyle/>
          <a:p>
            <a:fld id="{13C20130-F02E-4337-9601-169F8A599734}" type="datetimeFigureOut">
              <a:rPr lang="en-US" smtClean="0"/>
              <a:t>7/16/2025</a:t>
            </a:fld>
            <a:endParaRPr lang="en-US"/>
          </a:p>
        </p:txBody>
      </p:sp>
      <p:sp>
        <p:nvSpPr>
          <p:cNvPr id="5" name="Footer Placeholder 4">
            <a:extLst>
              <a:ext uri="{FF2B5EF4-FFF2-40B4-BE49-F238E27FC236}">
                <a16:creationId xmlns:a16="http://schemas.microsoft.com/office/drawing/2014/main" id="{FC300D8A-2373-BDF7-1D98-06D14CBFC1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D7BF80-0171-6D8A-5F9B-17A7E19B1793}"/>
              </a:ext>
            </a:extLst>
          </p:cNvPr>
          <p:cNvSpPr>
            <a:spLocks noGrp="1"/>
          </p:cNvSpPr>
          <p:nvPr>
            <p:ph type="sldNum" sz="quarter" idx="12"/>
          </p:nvPr>
        </p:nvSpPr>
        <p:spPr/>
        <p:txBody>
          <a:bodyPr/>
          <a:lstStyle/>
          <a:p>
            <a:fld id="{A1451519-98AE-41C5-9896-22ECEEA24616}" type="slidenum">
              <a:rPr lang="en-US" smtClean="0"/>
              <a:t>‹#›</a:t>
            </a:fld>
            <a:endParaRPr lang="en-US"/>
          </a:p>
        </p:txBody>
      </p:sp>
    </p:spTree>
    <p:extLst>
      <p:ext uri="{BB962C8B-B14F-4D97-AF65-F5344CB8AC3E}">
        <p14:creationId xmlns:p14="http://schemas.microsoft.com/office/powerpoint/2010/main" val="2952536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AD795-22C1-7735-E549-B583AB348730}"/>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087376E4-4467-ECCC-D58E-123C9E6C2A45}"/>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A0C4AC-CA01-84BF-0CD2-DF715154C2F4}"/>
              </a:ext>
            </a:extLst>
          </p:cNvPr>
          <p:cNvSpPr>
            <a:spLocks noGrp="1"/>
          </p:cNvSpPr>
          <p:nvPr>
            <p:ph type="dt" sz="half" idx="10"/>
          </p:nvPr>
        </p:nvSpPr>
        <p:spPr/>
        <p:txBody>
          <a:bodyPr/>
          <a:lstStyle/>
          <a:p>
            <a:fld id="{D58E4039-57DF-4B02-98BA-7161F61EEB51}" type="datetimeFigureOut">
              <a:rPr lang="en-US" smtClean="0"/>
              <a:t>7/16/2025</a:t>
            </a:fld>
            <a:endParaRPr lang="en-US"/>
          </a:p>
        </p:txBody>
      </p:sp>
      <p:sp>
        <p:nvSpPr>
          <p:cNvPr id="5" name="Footer Placeholder 4">
            <a:extLst>
              <a:ext uri="{FF2B5EF4-FFF2-40B4-BE49-F238E27FC236}">
                <a16:creationId xmlns:a16="http://schemas.microsoft.com/office/drawing/2014/main" id="{4CA436FF-DDE5-247F-0381-2BD9677CF4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D9D395-15EC-79EB-94D8-73E4A9D6BA0B}"/>
              </a:ext>
            </a:extLst>
          </p:cNvPr>
          <p:cNvSpPr>
            <a:spLocks noGrp="1"/>
          </p:cNvSpPr>
          <p:nvPr>
            <p:ph type="sldNum" sz="quarter" idx="12"/>
          </p:nvPr>
        </p:nvSpPr>
        <p:spPr/>
        <p:txBody>
          <a:bodyPr/>
          <a:lstStyle/>
          <a:p>
            <a:fld id="{E1F5241D-48B4-4132-8BBA-274242AF052A}" type="slidenum">
              <a:rPr lang="en-US" smtClean="0"/>
              <a:t>‹#›</a:t>
            </a:fld>
            <a:endParaRPr lang="en-US"/>
          </a:p>
        </p:txBody>
      </p:sp>
    </p:spTree>
    <p:extLst>
      <p:ext uri="{BB962C8B-B14F-4D97-AF65-F5344CB8AC3E}">
        <p14:creationId xmlns:p14="http://schemas.microsoft.com/office/powerpoint/2010/main" val="3154325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C89E-718C-4E05-806C-0B914842DF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1D619D-E37B-AF73-A158-3A1632FF78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22EEDB-FFEA-96D0-077C-3C4354E17FFB}"/>
              </a:ext>
            </a:extLst>
          </p:cNvPr>
          <p:cNvSpPr>
            <a:spLocks noGrp="1"/>
          </p:cNvSpPr>
          <p:nvPr>
            <p:ph type="dt" sz="half" idx="10"/>
          </p:nvPr>
        </p:nvSpPr>
        <p:spPr/>
        <p:txBody>
          <a:bodyPr/>
          <a:lstStyle/>
          <a:p>
            <a:fld id="{13C20130-F02E-4337-9601-169F8A599734}" type="datetimeFigureOut">
              <a:rPr lang="en-US" smtClean="0"/>
              <a:t>7/16/2025</a:t>
            </a:fld>
            <a:endParaRPr lang="en-US"/>
          </a:p>
        </p:txBody>
      </p:sp>
      <p:sp>
        <p:nvSpPr>
          <p:cNvPr id="5" name="Footer Placeholder 4">
            <a:extLst>
              <a:ext uri="{FF2B5EF4-FFF2-40B4-BE49-F238E27FC236}">
                <a16:creationId xmlns:a16="http://schemas.microsoft.com/office/drawing/2014/main" id="{85AC6B93-2621-95D2-21BD-0AF9CE2A9C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00F6C-72DF-630F-CE9E-2C855B34828D}"/>
              </a:ext>
            </a:extLst>
          </p:cNvPr>
          <p:cNvSpPr>
            <a:spLocks noGrp="1"/>
          </p:cNvSpPr>
          <p:nvPr>
            <p:ph type="sldNum" sz="quarter" idx="12"/>
          </p:nvPr>
        </p:nvSpPr>
        <p:spPr/>
        <p:txBody>
          <a:bodyPr/>
          <a:lstStyle/>
          <a:p>
            <a:fld id="{A1451519-98AE-41C5-9896-22ECEEA24616}" type="slidenum">
              <a:rPr lang="en-US" smtClean="0"/>
              <a:t>‹#›</a:t>
            </a:fld>
            <a:endParaRPr lang="en-US"/>
          </a:p>
        </p:txBody>
      </p:sp>
    </p:spTree>
    <p:extLst>
      <p:ext uri="{BB962C8B-B14F-4D97-AF65-F5344CB8AC3E}">
        <p14:creationId xmlns:p14="http://schemas.microsoft.com/office/powerpoint/2010/main" val="936001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863D-2693-9224-B4A4-D20087CE1D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390DDE-4942-CA7A-A5A4-ABDE261967F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C99B4B-9EBE-7777-413F-4C874A69F022}"/>
              </a:ext>
            </a:extLst>
          </p:cNvPr>
          <p:cNvSpPr>
            <a:spLocks noGrp="1"/>
          </p:cNvSpPr>
          <p:nvPr>
            <p:ph type="dt" sz="half" idx="10"/>
          </p:nvPr>
        </p:nvSpPr>
        <p:spPr/>
        <p:txBody>
          <a:bodyPr/>
          <a:lstStyle/>
          <a:p>
            <a:fld id="{13C20130-F02E-4337-9601-169F8A599734}" type="datetimeFigureOut">
              <a:rPr lang="en-US" smtClean="0"/>
              <a:t>7/16/2025</a:t>
            </a:fld>
            <a:endParaRPr lang="en-US"/>
          </a:p>
        </p:txBody>
      </p:sp>
      <p:sp>
        <p:nvSpPr>
          <p:cNvPr id="5" name="Footer Placeholder 4">
            <a:extLst>
              <a:ext uri="{FF2B5EF4-FFF2-40B4-BE49-F238E27FC236}">
                <a16:creationId xmlns:a16="http://schemas.microsoft.com/office/drawing/2014/main" id="{1BFC9BEA-C174-9902-2FEC-06001076D3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379BD-96A5-74F0-1068-BD3E62E88096}"/>
              </a:ext>
            </a:extLst>
          </p:cNvPr>
          <p:cNvSpPr>
            <a:spLocks noGrp="1"/>
          </p:cNvSpPr>
          <p:nvPr>
            <p:ph type="sldNum" sz="quarter" idx="12"/>
          </p:nvPr>
        </p:nvSpPr>
        <p:spPr/>
        <p:txBody>
          <a:bodyPr/>
          <a:lstStyle/>
          <a:p>
            <a:fld id="{A1451519-98AE-41C5-9896-22ECEEA24616}" type="slidenum">
              <a:rPr lang="en-US" smtClean="0"/>
              <a:t>‹#›</a:t>
            </a:fld>
            <a:endParaRPr lang="en-US"/>
          </a:p>
        </p:txBody>
      </p:sp>
    </p:spTree>
    <p:extLst>
      <p:ext uri="{BB962C8B-B14F-4D97-AF65-F5344CB8AC3E}">
        <p14:creationId xmlns:p14="http://schemas.microsoft.com/office/powerpoint/2010/main" val="1839665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B299F-9174-0F6C-000D-07BB16F74C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0EC4DF-91F1-8DBF-C681-352E27443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4D15C1-75A9-C006-A001-0C7E45FBA2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ADAA11-B43F-6C77-F4EC-547E0E1DADBC}"/>
              </a:ext>
            </a:extLst>
          </p:cNvPr>
          <p:cNvSpPr>
            <a:spLocks noGrp="1"/>
          </p:cNvSpPr>
          <p:nvPr>
            <p:ph type="dt" sz="half" idx="10"/>
          </p:nvPr>
        </p:nvSpPr>
        <p:spPr/>
        <p:txBody>
          <a:bodyPr/>
          <a:lstStyle/>
          <a:p>
            <a:fld id="{13C20130-F02E-4337-9601-169F8A599734}" type="datetimeFigureOut">
              <a:rPr lang="en-US" smtClean="0"/>
              <a:t>7/16/2025</a:t>
            </a:fld>
            <a:endParaRPr lang="en-US"/>
          </a:p>
        </p:txBody>
      </p:sp>
      <p:sp>
        <p:nvSpPr>
          <p:cNvPr id="6" name="Footer Placeholder 5">
            <a:extLst>
              <a:ext uri="{FF2B5EF4-FFF2-40B4-BE49-F238E27FC236}">
                <a16:creationId xmlns:a16="http://schemas.microsoft.com/office/drawing/2014/main" id="{19B49FD3-2B3D-A257-5AA1-2733DC0B46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754776-1241-C76B-A294-0EEA137AD65B}"/>
              </a:ext>
            </a:extLst>
          </p:cNvPr>
          <p:cNvSpPr>
            <a:spLocks noGrp="1"/>
          </p:cNvSpPr>
          <p:nvPr>
            <p:ph type="sldNum" sz="quarter" idx="12"/>
          </p:nvPr>
        </p:nvSpPr>
        <p:spPr/>
        <p:txBody>
          <a:bodyPr/>
          <a:lstStyle/>
          <a:p>
            <a:fld id="{A1451519-98AE-41C5-9896-22ECEEA24616}" type="slidenum">
              <a:rPr lang="en-US" smtClean="0"/>
              <a:t>‹#›</a:t>
            </a:fld>
            <a:endParaRPr lang="en-US"/>
          </a:p>
        </p:txBody>
      </p:sp>
    </p:spTree>
    <p:extLst>
      <p:ext uri="{BB962C8B-B14F-4D97-AF65-F5344CB8AC3E}">
        <p14:creationId xmlns:p14="http://schemas.microsoft.com/office/powerpoint/2010/main" val="763404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73822-1911-479D-C665-E62147602F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09BB80-3178-573F-8311-6AA0B5CD96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477220-7BDE-14D3-14FA-8464372DF8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75D377-3E3F-19AA-2DD6-71A781FDD9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CFBD21-B8FF-9545-4B57-F31CA588E6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7CB3A7-0CCD-A05D-4029-E9AE0E758E20}"/>
              </a:ext>
            </a:extLst>
          </p:cNvPr>
          <p:cNvSpPr>
            <a:spLocks noGrp="1"/>
          </p:cNvSpPr>
          <p:nvPr>
            <p:ph type="dt" sz="half" idx="10"/>
          </p:nvPr>
        </p:nvSpPr>
        <p:spPr/>
        <p:txBody>
          <a:bodyPr/>
          <a:lstStyle/>
          <a:p>
            <a:fld id="{13C20130-F02E-4337-9601-169F8A599734}" type="datetimeFigureOut">
              <a:rPr lang="en-US" smtClean="0"/>
              <a:t>7/16/2025</a:t>
            </a:fld>
            <a:endParaRPr lang="en-US"/>
          </a:p>
        </p:txBody>
      </p:sp>
      <p:sp>
        <p:nvSpPr>
          <p:cNvPr id="8" name="Footer Placeholder 7">
            <a:extLst>
              <a:ext uri="{FF2B5EF4-FFF2-40B4-BE49-F238E27FC236}">
                <a16:creationId xmlns:a16="http://schemas.microsoft.com/office/drawing/2014/main" id="{5D662EC3-A34F-4D51-B9A3-2F610AD188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688231-01F6-F0E0-055B-9D82C46B0D05}"/>
              </a:ext>
            </a:extLst>
          </p:cNvPr>
          <p:cNvSpPr>
            <a:spLocks noGrp="1"/>
          </p:cNvSpPr>
          <p:nvPr>
            <p:ph type="sldNum" sz="quarter" idx="12"/>
          </p:nvPr>
        </p:nvSpPr>
        <p:spPr/>
        <p:txBody>
          <a:bodyPr/>
          <a:lstStyle/>
          <a:p>
            <a:fld id="{A1451519-98AE-41C5-9896-22ECEEA24616}" type="slidenum">
              <a:rPr lang="en-US" smtClean="0"/>
              <a:t>‹#›</a:t>
            </a:fld>
            <a:endParaRPr lang="en-US"/>
          </a:p>
        </p:txBody>
      </p:sp>
    </p:spTree>
    <p:extLst>
      <p:ext uri="{BB962C8B-B14F-4D97-AF65-F5344CB8AC3E}">
        <p14:creationId xmlns:p14="http://schemas.microsoft.com/office/powerpoint/2010/main" val="1566377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131CE-8A3C-1EF4-21BA-A3EB582192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218A20-E884-8A50-DE57-94A177C48557}"/>
              </a:ext>
            </a:extLst>
          </p:cNvPr>
          <p:cNvSpPr>
            <a:spLocks noGrp="1"/>
          </p:cNvSpPr>
          <p:nvPr>
            <p:ph type="dt" sz="half" idx="10"/>
          </p:nvPr>
        </p:nvSpPr>
        <p:spPr/>
        <p:txBody>
          <a:bodyPr/>
          <a:lstStyle/>
          <a:p>
            <a:fld id="{13C20130-F02E-4337-9601-169F8A599734}" type="datetimeFigureOut">
              <a:rPr lang="en-US" smtClean="0"/>
              <a:t>7/16/2025</a:t>
            </a:fld>
            <a:endParaRPr lang="en-US"/>
          </a:p>
        </p:txBody>
      </p:sp>
      <p:sp>
        <p:nvSpPr>
          <p:cNvPr id="4" name="Footer Placeholder 3">
            <a:extLst>
              <a:ext uri="{FF2B5EF4-FFF2-40B4-BE49-F238E27FC236}">
                <a16:creationId xmlns:a16="http://schemas.microsoft.com/office/drawing/2014/main" id="{11D54C53-1E00-6A05-0103-E04B020776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B3EC5B-E7B9-7671-56D4-74D046C59A77}"/>
              </a:ext>
            </a:extLst>
          </p:cNvPr>
          <p:cNvSpPr>
            <a:spLocks noGrp="1"/>
          </p:cNvSpPr>
          <p:nvPr>
            <p:ph type="sldNum" sz="quarter" idx="12"/>
          </p:nvPr>
        </p:nvSpPr>
        <p:spPr/>
        <p:txBody>
          <a:bodyPr/>
          <a:lstStyle/>
          <a:p>
            <a:fld id="{A1451519-98AE-41C5-9896-22ECEEA24616}" type="slidenum">
              <a:rPr lang="en-US" smtClean="0"/>
              <a:t>‹#›</a:t>
            </a:fld>
            <a:endParaRPr lang="en-US"/>
          </a:p>
        </p:txBody>
      </p:sp>
    </p:spTree>
    <p:extLst>
      <p:ext uri="{BB962C8B-B14F-4D97-AF65-F5344CB8AC3E}">
        <p14:creationId xmlns:p14="http://schemas.microsoft.com/office/powerpoint/2010/main" val="2809835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2B2A32-5DF1-FF72-76F8-1C34C9820900}"/>
              </a:ext>
            </a:extLst>
          </p:cNvPr>
          <p:cNvSpPr>
            <a:spLocks noGrp="1"/>
          </p:cNvSpPr>
          <p:nvPr>
            <p:ph type="dt" sz="half" idx="10"/>
          </p:nvPr>
        </p:nvSpPr>
        <p:spPr/>
        <p:txBody>
          <a:bodyPr/>
          <a:lstStyle/>
          <a:p>
            <a:fld id="{13C20130-F02E-4337-9601-169F8A599734}" type="datetimeFigureOut">
              <a:rPr lang="en-US" smtClean="0"/>
              <a:t>7/16/2025</a:t>
            </a:fld>
            <a:endParaRPr lang="en-US"/>
          </a:p>
        </p:txBody>
      </p:sp>
      <p:sp>
        <p:nvSpPr>
          <p:cNvPr id="3" name="Footer Placeholder 2">
            <a:extLst>
              <a:ext uri="{FF2B5EF4-FFF2-40B4-BE49-F238E27FC236}">
                <a16:creationId xmlns:a16="http://schemas.microsoft.com/office/drawing/2014/main" id="{D4B29FBF-E265-6EDC-CF27-70EED7B497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71DB1A-2D93-33D1-E873-B8577AAC0915}"/>
              </a:ext>
            </a:extLst>
          </p:cNvPr>
          <p:cNvSpPr>
            <a:spLocks noGrp="1"/>
          </p:cNvSpPr>
          <p:nvPr>
            <p:ph type="sldNum" sz="quarter" idx="12"/>
          </p:nvPr>
        </p:nvSpPr>
        <p:spPr/>
        <p:txBody>
          <a:bodyPr/>
          <a:lstStyle/>
          <a:p>
            <a:fld id="{A1451519-98AE-41C5-9896-22ECEEA24616}" type="slidenum">
              <a:rPr lang="en-US" smtClean="0"/>
              <a:t>‹#›</a:t>
            </a:fld>
            <a:endParaRPr lang="en-US"/>
          </a:p>
        </p:txBody>
      </p:sp>
    </p:spTree>
    <p:extLst>
      <p:ext uri="{BB962C8B-B14F-4D97-AF65-F5344CB8AC3E}">
        <p14:creationId xmlns:p14="http://schemas.microsoft.com/office/powerpoint/2010/main" val="3322448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25452-1E01-C332-A3C0-CC67E173F8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4B5A0D-5D16-B211-C539-F51B7AD330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796BD7-76FD-7497-3753-8F44C7D8B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D03E9-BEF2-968F-9076-1F9062785DD1}"/>
              </a:ext>
            </a:extLst>
          </p:cNvPr>
          <p:cNvSpPr>
            <a:spLocks noGrp="1"/>
          </p:cNvSpPr>
          <p:nvPr>
            <p:ph type="dt" sz="half" idx="10"/>
          </p:nvPr>
        </p:nvSpPr>
        <p:spPr/>
        <p:txBody>
          <a:bodyPr/>
          <a:lstStyle/>
          <a:p>
            <a:fld id="{13C20130-F02E-4337-9601-169F8A599734}" type="datetimeFigureOut">
              <a:rPr lang="en-US" smtClean="0"/>
              <a:t>7/16/2025</a:t>
            </a:fld>
            <a:endParaRPr lang="en-US"/>
          </a:p>
        </p:txBody>
      </p:sp>
      <p:sp>
        <p:nvSpPr>
          <p:cNvPr id="6" name="Footer Placeholder 5">
            <a:extLst>
              <a:ext uri="{FF2B5EF4-FFF2-40B4-BE49-F238E27FC236}">
                <a16:creationId xmlns:a16="http://schemas.microsoft.com/office/drawing/2014/main" id="{E6E38A7B-AF5C-4AD9-C918-63CF9EA757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54B95D-3FC0-071B-E432-442B4380FC70}"/>
              </a:ext>
            </a:extLst>
          </p:cNvPr>
          <p:cNvSpPr>
            <a:spLocks noGrp="1"/>
          </p:cNvSpPr>
          <p:nvPr>
            <p:ph type="sldNum" sz="quarter" idx="12"/>
          </p:nvPr>
        </p:nvSpPr>
        <p:spPr/>
        <p:txBody>
          <a:bodyPr/>
          <a:lstStyle/>
          <a:p>
            <a:fld id="{A1451519-98AE-41C5-9896-22ECEEA24616}" type="slidenum">
              <a:rPr lang="en-US" smtClean="0"/>
              <a:t>‹#›</a:t>
            </a:fld>
            <a:endParaRPr lang="en-US"/>
          </a:p>
        </p:txBody>
      </p:sp>
    </p:spTree>
    <p:extLst>
      <p:ext uri="{BB962C8B-B14F-4D97-AF65-F5344CB8AC3E}">
        <p14:creationId xmlns:p14="http://schemas.microsoft.com/office/powerpoint/2010/main" val="2126133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0449B-49DD-07FC-671A-F2F1403723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800111-FE99-54D3-1240-0EC14C2212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AAF2E9-DF4B-E383-80FC-EC0A04970F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A3E4EC-520D-900B-DBDD-A5DF7FBD3E1D}"/>
              </a:ext>
            </a:extLst>
          </p:cNvPr>
          <p:cNvSpPr>
            <a:spLocks noGrp="1"/>
          </p:cNvSpPr>
          <p:nvPr>
            <p:ph type="dt" sz="half" idx="10"/>
          </p:nvPr>
        </p:nvSpPr>
        <p:spPr/>
        <p:txBody>
          <a:bodyPr/>
          <a:lstStyle/>
          <a:p>
            <a:fld id="{13C20130-F02E-4337-9601-169F8A599734}" type="datetimeFigureOut">
              <a:rPr lang="en-US" smtClean="0"/>
              <a:t>7/16/2025</a:t>
            </a:fld>
            <a:endParaRPr lang="en-US"/>
          </a:p>
        </p:txBody>
      </p:sp>
      <p:sp>
        <p:nvSpPr>
          <p:cNvPr id="6" name="Footer Placeholder 5">
            <a:extLst>
              <a:ext uri="{FF2B5EF4-FFF2-40B4-BE49-F238E27FC236}">
                <a16:creationId xmlns:a16="http://schemas.microsoft.com/office/drawing/2014/main" id="{653D37C8-5297-48D2-17DF-2FEFE3FD81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B1AD38-BFF0-5541-67A2-0416AF4F91F4}"/>
              </a:ext>
            </a:extLst>
          </p:cNvPr>
          <p:cNvSpPr>
            <a:spLocks noGrp="1"/>
          </p:cNvSpPr>
          <p:nvPr>
            <p:ph type="sldNum" sz="quarter" idx="12"/>
          </p:nvPr>
        </p:nvSpPr>
        <p:spPr/>
        <p:txBody>
          <a:bodyPr/>
          <a:lstStyle/>
          <a:p>
            <a:fld id="{A1451519-98AE-41C5-9896-22ECEEA24616}" type="slidenum">
              <a:rPr lang="en-US" smtClean="0"/>
              <a:t>‹#›</a:t>
            </a:fld>
            <a:endParaRPr lang="en-US"/>
          </a:p>
        </p:txBody>
      </p:sp>
    </p:spTree>
    <p:extLst>
      <p:ext uri="{BB962C8B-B14F-4D97-AF65-F5344CB8AC3E}">
        <p14:creationId xmlns:p14="http://schemas.microsoft.com/office/powerpoint/2010/main" val="3645470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366143-A1B9-458F-FB8D-9027F96230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5C414F-F234-ABD6-D303-17EB4172CC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6DD800-6CF0-5CED-3E6C-A286C580FF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3C20130-F02E-4337-9601-169F8A599734}" type="datetimeFigureOut">
              <a:rPr lang="en-US" smtClean="0"/>
              <a:t>7/16/2025</a:t>
            </a:fld>
            <a:endParaRPr lang="en-US"/>
          </a:p>
        </p:txBody>
      </p:sp>
      <p:sp>
        <p:nvSpPr>
          <p:cNvPr id="5" name="Footer Placeholder 4">
            <a:extLst>
              <a:ext uri="{FF2B5EF4-FFF2-40B4-BE49-F238E27FC236}">
                <a16:creationId xmlns:a16="http://schemas.microsoft.com/office/drawing/2014/main" id="{EC782E2C-7974-365F-3C89-B0CA951956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7A700F6-BE29-76E9-3935-19F61EC119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1451519-98AE-41C5-9896-22ECEEA24616}" type="slidenum">
              <a:rPr lang="en-US" smtClean="0"/>
              <a:t>‹#›</a:t>
            </a:fld>
            <a:endParaRPr lang="en-US"/>
          </a:p>
        </p:txBody>
      </p:sp>
    </p:spTree>
    <p:extLst>
      <p:ext uri="{BB962C8B-B14F-4D97-AF65-F5344CB8AC3E}">
        <p14:creationId xmlns:p14="http://schemas.microsoft.com/office/powerpoint/2010/main" val="1743946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9DE16-79AF-6080-E049-32424AEBB391}"/>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INFO</a:t>
            </a:r>
          </a:p>
        </p:txBody>
      </p:sp>
      <p:sp>
        <p:nvSpPr>
          <p:cNvPr id="3" name="Text Placeholder 2">
            <a:extLst>
              <a:ext uri="{FF2B5EF4-FFF2-40B4-BE49-F238E27FC236}">
                <a16:creationId xmlns:a16="http://schemas.microsoft.com/office/drawing/2014/main" id="{FEACFEF7-8D05-631F-F08F-CB75B4846300}"/>
              </a:ext>
            </a:extLst>
          </p:cNvPr>
          <p:cNvSpPr>
            <a:spLocks noGrp="1"/>
          </p:cNvSpPr>
          <p:nvPr>
            <p:ph type="body" idx="1"/>
          </p:nvPr>
        </p:nvSpPr>
        <p:spPr/>
        <p:txBody>
          <a:bodyPr>
            <a:normAutofit fontScale="92500" lnSpcReduction="10000"/>
          </a:bodyPr>
          <a:lstStyle/>
          <a:p>
            <a:pPr marR="0" lvl="0" rtl="0"/>
            <a:r>
              <a:rPr lang="en-US" b="0" i="0" u="none" strike="noStrike" kern="100" baseline="0">
                <a:solidFill>
                  <a:srgbClr val="0F4761"/>
                </a:solidFill>
                <a:latin typeface="Times New Roman" panose="02020603050405020304" pitchFamily="18" charset="0"/>
              </a:rPr>
              <a:t>PowerShell Automation for SQL Server DBAs: A Practical Guide</a:t>
            </a:r>
          </a:p>
          <a:p>
            <a:pPr marR="0" lvl="0" rtl="0"/>
            <a:r>
              <a:rPr lang="en-US" b="0" i="0" u="none" strike="noStrike" kern="100" baseline="0">
                <a:solidFill>
                  <a:srgbClr val="0F4761"/>
                </a:solidFill>
                <a:latin typeface="Times New Roman" panose="02020603050405020304" pitchFamily="18" charset="0"/>
              </a:rPr>
              <a:t>Based on the information provided in the sources and our conversation history, here is a presentation slide outline and a set of supporting lab ideas for the "Intro to PowerShell Automation for the SQL Server DBA" session.</a:t>
            </a:r>
          </a:p>
          <a:p>
            <a:pPr marR="0" lvl="0" rtl="0"/>
            <a:r>
              <a:rPr lang="en-US" b="0" i="0" u="none" strike="noStrike" kern="100" baseline="0">
                <a:solidFill>
                  <a:srgbClr val="0F4761"/>
                </a:solidFill>
                <a:latin typeface="Times New Roman" panose="02020603050405020304" pitchFamily="18" charset="0"/>
              </a:rPr>
              <a:t>--------------------------------------------------------------------------------</a:t>
            </a:r>
          </a:p>
          <a:p>
            <a:pPr marR="0" lvl="0" rtl="0"/>
            <a:r>
              <a:rPr lang="en-US" b="1" i="0" u="none" strike="noStrike" kern="100" baseline="0">
                <a:solidFill>
                  <a:srgbClr val="0F4761"/>
                </a:solidFill>
                <a:latin typeface="Times New Roman" panose="02020603050405020304" pitchFamily="18" charset="0"/>
              </a:rPr>
              <a:t>Presentation Slide Outline: Intro to PowerShell Automation for the SQL Server DBA</a:t>
            </a:r>
          </a:p>
          <a:p>
            <a:pPr marR="0" lvl="0" rtl="0"/>
            <a:r>
              <a:rPr lang="en-US" b="0" i="0" u="none" strike="noStrike" kern="100" baseline="0">
                <a:solidFill>
                  <a:srgbClr val="0F4761"/>
                </a:solidFill>
                <a:latin typeface="Times New Roman" panose="02020603050405020304" pitchFamily="18" charset="0"/>
              </a:rPr>
              <a:t>This outline is structured for a 60-minute session [1], aiming to equip Database Administrators (DBAs) with the knowledge and tools to leverage PowerShell for automating common tasks [1, 2].</a:t>
            </a:r>
          </a:p>
          <a:p>
            <a:pPr marR="0" lvl="0" rtl="0"/>
            <a:r>
              <a:rPr lang="en-US" b="1" i="0" u="none" strike="noStrike" kern="100" baseline="0">
                <a:solidFill>
                  <a:srgbClr val="0F4761"/>
                </a:solidFill>
                <a:latin typeface="Times New Roman" panose="02020603050405020304" pitchFamily="18" charset="0"/>
              </a:rPr>
              <a:t>I. The Current Landscape: The Challenge for DBAs (10 Minutes)</a:t>
            </a:r>
            <a:endParaRPr lang="en-US" b="0" i="0" u="none" strike="noStrike" kern="100" baseline="0">
              <a:solidFill>
                <a:srgbClr val="0F4761"/>
              </a:solidFill>
              <a:latin typeface="Times New Roman" panose="02020603050405020304" pitchFamily="18" charset="0"/>
            </a:endParaRPr>
          </a:p>
        </p:txBody>
      </p:sp>
    </p:spTree>
    <p:extLst>
      <p:ext uri="{BB962C8B-B14F-4D97-AF65-F5344CB8AC3E}">
        <p14:creationId xmlns:p14="http://schemas.microsoft.com/office/powerpoint/2010/main" val="1250305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177C-7DCC-66B9-918B-873A6323D27A}"/>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Slide 11: Recap and Next Steps</a:t>
            </a:r>
            <a:endParaRPr lang="en-US" b="0" i="0" u="none" strike="noStrike" kern="100" baseline="0">
              <a:solidFill>
                <a:srgbClr val="0F4761"/>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C5184EE5-5FEC-2C75-B3FC-6C9249139BD1}"/>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 </a:t>
            </a:r>
            <a:r>
              <a:rPr lang="en-US" b="1" i="0" u="none" strike="noStrike" kern="100" baseline="0">
                <a:solidFill>
                  <a:srgbClr val="0F4761"/>
                </a:solidFill>
                <a:latin typeface="Times New Roman" panose="02020603050405020304" pitchFamily="18" charset="0"/>
              </a:rPr>
              <a:t>Recap of Key Takeaways</a:t>
            </a:r>
            <a:r>
              <a:rPr lang="en-US" b="0" i="0" u="none" strike="noStrike" kern="100" baseline="0">
                <a:solidFill>
                  <a:srgbClr val="0F4761"/>
                </a:solidFill>
                <a:latin typeface="Times New Roman" panose="02020603050405020304" pitchFamily="18" charset="0"/>
              </a:rPr>
              <a:t>: Reiterate the value of PowerShell automation for efficiency, reliability, and career advancement [derived from 1, 6, 10].</a:t>
            </a:r>
          </a:p>
          <a:p>
            <a:pPr marR="0" lvl="0" rtl="0"/>
            <a:r>
              <a:rPr lang="en-US" b="0" i="0" u="none" strike="noStrike" kern="100" baseline="0">
                <a:solidFill>
                  <a:srgbClr val="0F4761"/>
                </a:solidFill>
                <a:latin typeface="Times New Roman" panose="02020603050405020304" pitchFamily="18" charset="0"/>
              </a:rPr>
              <a:t>    ◦ </a:t>
            </a:r>
            <a:r>
              <a:rPr lang="en-US" b="1" i="0" u="none" strike="noStrike" kern="100" baseline="0">
                <a:solidFill>
                  <a:srgbClr val="0F4761"/>
                </a:solidFill>
                <a:latin typeface="Times New Roman" panose="02020603050405020304" pitchFamily="18" charset="0"/>
              </a:rPr>
              <a:t>Path Forward</a:t>
            </a:r>
            <a:r>
              <a:rPr lang="en-US" b="0" i="0" u="none" strike="noStrike" kern="100" baseline="0">
                <a:solidFill>
                  <a:srgbClr val="0F4761"/>
                </a:solidFill>
                <a:latin typeface="Times New Roman" panose="02020603050405020304" pitchFamily="18" charset="0"/>
              </a:rPr>
              <a:t>: Encourage continued learning and exploration of PowerShell for advanced DBA tasks [implied, 6, 10].</a:t>
            </a:r>
          </a:p>
        </p:txBody>
      </p:sp>
    </p:spTree>
    <p:extLst>
      <p:ext uri="{BB962C8B-B14F-4D97-AF65-F5344CB8AC3E}">
        <p14:creationId xmlns:p14="http://schemas.microsoft.com/office/powerpoint/2010/main" val="1898513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6B8B1-3D76-6598-EA9A-9FA944544736}"/>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Slide 12: Q&amp;A / Thank You</a:t>
            </a:r>
            <a:endParaRPr lang="en-US" b="0" i="0" u="none" strike="noStrike" kern="100" baseline="0">
              <a:solidFill>
                <a:srgbClr val="0F4761"/>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1693B5B4-69AF-ED80-A921-5C915DE7A0F4}"/>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a:t>
            </a:r>
          </a:p>
        </p:txBody>
      </p:sp>
    </p:spTree>
    <p:extLst>
      <p:ext uri="{BB962C8B-B14F-4D97-AF65-F5344CB8AC3E}">
        <p14:creationId xmlns:p14="http://schemas.microsoft.com/office/powerpoint/2010/main" val="2687177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1A0F-7038-9AE1-03AC-86284D7D18B5}"/>
              </a:ext>
            </a:extLst>
          </p:cNvPr>
          <p:cNvSpPr>
            <a:spLocks noGrp="1"/>
          </p:cNvSpPr>
          <p:nvPr>
            <p:ph type="title"/>
          </p:nvPr>
        </p:nvSpPr>
        <p:spPr/>
        <p:txBody>
          <a:bodyPr/>
          <a:lstStyle/>
          <a:p>
            <a:pPr marR="0" rtl="0"/>
            <a:r>
              <a:rPr lang="en-US" b="1" i="0" u="none" strike="noStrike" kern="100" baseline="0">
                <a:solidFill>
                  <a:srgbClr val="0F4761"/>
                </a:solidFill>
                <a:latin typeface="Times New Roman" panose="02020603050405020304" pitchFamily="18" charset="0"/>
              </a:rPr>
              <a:t>Supporting Labs for the Session</a:t>
            </a:r>
            <a:endParaRPr lang="en-US" b="0" i="0" u="none" strike="noStrike" kern="100" baseline="0">
              <a:solidFill>
                <a:srgbClr val="0F4761"/>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D0D7E90E-DD87-905E-DCDD-A5980F2BADCD}"/>
              </a:ext>
            </a:extLst>
          </p:cNvPr>
          <p:cNvSpPr>
            <a:spLocks noGrp="1"/>
          </p:cNvSpPr>
          <p:nvPr>
            <p:ph type="body" idx="1"/>
          </p:nvPr>
        </p:nvSpPr>
        <p:spPr/>
        <p:txBody>
          <a:bodyPr>
            <a:normAutofit lnSpcReduction="10000"/>
          </a:bodyPr>
          <a:lstStyle/>
          <a:p>
            <a:pPr marR="0" lvl="0" rtl="0"/>
            <a:r>
              <a:rPr lang="en-US" b="0" i="0" u="none" strike="noStrike" kern="100" baseline="0">
                <a:solidFill>
                  <a:srgbClr val="0F4761"/>
                </a:solidFill>
                <a:latin typeface="Times New Roman" panose="02020603050405020304" pitchFamily="18" charset="0"/>
              </a:rPr>
              <a:t>While the sources do not explicitly provide detailed lab descriptions, they do indicate the </a:t>
            </a:r>
            <a:r>
              <a:rPr lang="en-US" b="0" i="1" u="none" strike="noStrike" kern="100" baseline="0">
                <a:solidFill>
                  <a:srgbClr val="0F4761"/>
                </a:solidFill>
                <a:latin typeface="Times New Roman" panose="02020603050405020304" pitchFamily="18" charset="0"/>
              </a:rPr>
              <a:t>types</a:t>
            </a:r>
            <a:r>
              <a:rPr lang="en-US" b="0" i="0" u="none" strike="noStrike" kern="100" baseline="0">
                <a:solidFill>
                  <a:srgbClr val="0F4761"/>
                </a:solidFill>
                <a:latin typeface="Times New Roman" panose="02020603050405020304" pitchFamily="18" charset="0"/>
              </a:rPr>
              <a:t> of practical examples that would be included in a "full session" [7, 8]. The session's abstract also emphasizes creating "easily packaged scripts that are quicker to deploy and less error prone" [4].</a:t>
            </a:r>
          </a:p>
          <a:p>
            <a:pPr marR="0" lvl="0" rtl="0"/>
            <a:r>
              <a:rPr lang="en-US" b="0" i="0" u="none" strike="noStrike" kern="100" baseline="0">
                <a:solidFill>
                  <a:srgbClr val="0F4761"/>
                </a:solidFill>
                <a:latin typeface="Times New Roman" panose="02020603050405020304" pitchFamily="18" charset="0"/>
              </a:rPr>
              <a:t>Based on these cues, supporting labs would focus on converting common DBA tasks into PowerShell scripts, reinforcing the benefits of automation. </a:t>
            </a:r>
            <a:r>
              <a:rPr lang="en-US" b="1" i="0" u="none" strike="noStrike" kern="100" baseline="0">
                <a:solidFill>
                  <a:srgbClr val="0F4761"/>
                </a:solidFill>
                <a:latin typeface="Times New Roman" panose="02020603050405020304" pitchFamily="18" charset="0"/>
              </a:rPr>
              <a:t>It's important to note that the specific lab steps or scripts are not detailed in the provided sources; these are inferred potential lab topics.</a:t>
            </a:r>
          </a:p>
          <a:p>
            <a:pPr marR="0" lvl="0" rtl="0"/>
            <a:r>
              <a:rPr lang="en-US" b="0" i="0" u="none" strike="noStrike" kern="100" baseline="0">
                <a:solidFill>
                  <a:srgbClr val="0F4761"/>
                </a:solidFill>
                <a:latin typeface="Times New Roman" panose="02020603050405020304" pitchFamily="18" charset="0"/>
              </a:rPr>
              <a:t>Here are some suggested supporting lab ideas:</a:t>
            </a:r>
          </a:p>
        </p:txBody>
      </p:sp>
    </p:spTree>
    <p:extLst>
      <p:ext uri="{BB962C8B-B14F-4D97-AF65-F5344CB8AC3E}">
        <p14:creationId xmlns:p14="http://schemas.microsoft.com/office/powerpoint/2010/main" val="1931698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16196-7513-12CD-4C90-ABDAB3260DB1}"/>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Lab 1: PowerShell Environment Setup &amp; Basic SQL Server Connectivity</a:t>
            </a:r>
            <a:endParaRPr lang="en-US" b="0" i="0" u="none" strike="noStrike" kern="100" baseline="0">
              <a:solidFill>
                <a:srgbClr val="0F4761"/>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751146DB-FA9F-759E-A1FA-C73D3732ADBB}"/>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 </a:t>
            </a:r>
            <a:r>
              <a:rPr lang="en-US" b="1" i="0" u="none" strike="noStrike" kern="100" baseline="0">
                <a:solidFill>
                  <a:srgbClr val="0F4761"/>
                </a:solidFill>
                <a:latin typeface="Times New Roman" panose="02020603050405020304" pitchFamily="18" charset="0"/>
              </a:rPr>
              <a:t>Objective:</a:t>
            </a:r>
            <a:r>
              <a:rPr lang="en-US" b="0" i="0" u="none" strike="noStrike" kern="100" baseline="0">
                <a:solidFill>
                  <a:srgbClr val="0F4761"/>
                </a:solidFill>
                <a:latin typeface="Times New Roman" panose="02020603050405020304" pitchFamily="18" charset="0"/>
              </a:rPr>
              <a:t> To ensure participants have a working PowerShell environment and can connect to a SQL Server instance.</a:t>
            </a:r>
          </a:p>
          <a:p>
            <a:pPr marR="0" lvl="0" rtl="0"/>
            <a:r>
              <a:rPr lang="en-US" b="0" i="0" u="none" strike="noStrike" kern="100" baseline="0">
                <a:solidFill>
                  <a:srgbClr val="0F4761"/>
                </a:solidFill>
                <a:latin typeface="Times New Roman" panose="02020603050405020304" pitchFamily="18" charset="0"/>
              </a:rPr>
              <a:t>    ◦ </a:t>
            </a:r>
            <a:r>
              <a:rPr lang="en-US" b="1" i="0" u="none" strike="noStrike" kern="100" baseline="0">
                <a:solidFill>
                  <a:srgbClr val="0F4761"/>
                </a:solidFill>
                <a:latin typeface="Times New Roman" panose="02020603050405020304" pitchFamily="18" charset="0"/>
              </a:rPr>
              <a:t>Activities:</a:t>
            </a:r>
            <a:r>
              <a:rPr lang="en-US" b="0" i="0" u="none" strike="noStrike" kern="100" baseline="0">
                <a:solidFill>
                  <a:srgbClr val="0F4761"/>
                </a:solidFill>
                <a:latin typeface="Times New Roman" panose="02020603050405020304" pitchFamily="18" charset="0"/>
              </a:rPr>
              <a:t> * Verify PowerShell version and necessary modules (e.g., SqlServer module). * Establish a connection to a local or provided SQL Server instance using PowerShell. * Execute a very basic cmdlet to retrieve SQL Server instance information (e.g., Get-DbaInstance).</a:t>
            </a:r>
          </a:p>
        </p:txBody>
      </p:sp>
    </p:spTree>
    <p:extLst>
      <p:ext uri="{BB962C8B-B14F-4D97-AF65-F5344CB8AC3E}">
        <p14:creationId xmlns:p14="http://schemas.microsoft.com/office/powerpoint/2010/main" val="194802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56297-C6A9-A69A-E2B9-F218A854039F}"/>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Lab 2: Automating a Simple SQL Server Inventory Report</a:t>
            </a:r>
            <a:endParaRPr lang="en-US" b="0" i="0" u="none" strike="noStrike" kern="100" baseline="0">
              <a:solidFill>
                <a:srgbClr val="0F4761"/>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43884793-080D-D4E6-9FF8-16865509AA26}"/>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 </a:t>
            </a:r>
            <a:r>
              <a:rPr lang="en-US" b="1" i="0" u="none" strike="noStrike" kern="100" baseline="0">
                <a:solidFill>
                  <a:srgbClr val="0F4761"/>
                </a:solidFill>
                <a:latin typeface="Times New Roman" panose="02020603050405020304" pitchFamily="18" charset="0"/>
              </a:rPr>
              <a:t>Objective:</a:t>
            </a:r>
            <a:r>
              <a:rPr lang="en-US" b="0" i="0" u="none" strike="noStrike" kern="100" baseline="0">
                <a:solidFill>
                  <a:srgbClr val="0F4761"/>
                </a:solidFill>
                <a:latin typeface="Times New Roman" panose="02020603050405020304" pitchFamily="18" charset="0"/>
              </a:rPr>
              <a:t> To demonstrate creating an "easily packaged script" [2, 4, 7, 8] that is "quicker to deploy" [2, 4, 7, 8].</a:t>
            </a:r>
          </a:p>
          <a:p>
            <a:pPr marR="0" lvl="0" rtl="0"/>
            <a:r>
              <a:rPr lang="en-US" b="0" i="0" u="none" strike="noStrike" kern="100" baseline="0">
                <a:solidFill>
                  <a:srgbClr val="0F4761"/>
                </a:solidFill>
                <a:latin typeface="Times New Roman" panose="02020603050405020304" pitchFamily="18" charset="0"/>
              </a:rPr>
              <a:t>    ◦ </a:t>
            </a:r>
            <a:r>
              <a:rPr lang="en-US" b="1" i="0" u="none" strike="noStrike" kern="100" baseline="0">
                <a:solidFill>
                  <a:srgbClr val="0F4761"/>
                </a:solidFill>
                <a:latin typeface="Times New Roman" panose="02020603050405020304" pitchFamily="18" charset="0"/>
              </a:rPr>
              <a:t>Activities:</a:t>
            </a:r>
            <a:r>
              <a:rPr lang="en-US" b="0" i="0" u="none" strike="noStrike" kern="100" baseline="0">
                <a:solidFill>
                  <a:srgbClr val="0F4761"/>
                </a:solidFill>
                <a:latin typeface="Times New Roman" panose="02020603050405020304" pitchFamily="18" charset="0"/>
              </a:rPr>
              <a:t> * Write a PowerShell script to list all databases on a SQL Server instance, including their size and recovery model [implied from "reporting" and "health checks" in 4, 9]. * Export the results to a simple CSV or text file. * Discuss how this script can be easily reused across multiple servers.</a:t>
            </a:r>
          </a:p>
        </p:txBody>
      </p:sp>
    </p:spTree>
    <p:extLst>
      <p:ext uri="{BB962C8B-B14F-4D97-AF65-F5344CB8AC3E}">
        <p14:creationId xmlns:p14="http://schemas.microsoft.com/office/powerpoint/2010/main" val="3756316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4A1B-7546-26CD-3D7E-C439EE5E16E5}"/>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Lab 3: Automating a Basic Health Check (Service Status)</a:t>
            </a:r>
            <a:endParaRPr lang="en-US" b="0" i="0" u="none" strike="noStrike" kern="100" baseline="0">
              <a:solidFill>
                <a:srgbClr val="0F4761"/>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0DC3DF31-8ED3-D196-CEEF-71D6C37D5B5B}"/>
              </a:ext>
            </a:extLst>
          </p:cNvPr>
          <p:cNvSpPr>
            <a:spLocks noGrp="1"/>
          </p:cNvSpPr>
          <p:nvPr>
            <p:ph type="body" idx="1"/>
          </p:nvPr>
        </p:nvSpPr>
        <p:spPr/>
        <p:txBody>
          <a:bodyPr>
            <a:normAutofit fontScale="92500" lnSpcReduction="10000"/>
          </a:bodyPr>
          <a:lstStyle/>
          <a:p>
            <a:pPr marR="0" lvl="0" rtl="0"/>
            <a:r>
              <a:rPr lang="en-US" b="0" i="0" u="none" strike="noStrike" kern="100" baseline="0">
                <a:solidFill>
                  <a:srgbClr val="0F4761"/>
                </a:solidFill>
                <a:latin typeface="Times New Roman" panose="02020603050405020304" pitchFamily="18" charset="0"/>
              </a:rPr>
              <a:t>    ◦ </a:t>
            </a:r>
            <a:r>
              <a:rPr lang="en-US" b="1" i="0" u="none" strike="noStrike" kern="100" baseline="0">
                <a:solidFill>
                  <a:srgbClr val="0F4761"/>
                </a:solidFill>
                <a:latin typeface="Times New Roman" panose="02020603050405020304" pitchFamily="18" charset="0"/>
              </a:rPr>
              <a:t>Objective:</a:t>
            </a:r>
            <a:r>
              <a:rPr lang="en-US" b="0" i="0" u="none" strike="noStrike" kern="100" baseline="0">
                <a:solidFill>
                  <a:srgbClr val="0F4761"/>
                </a:solidFill>
                <a:latin typeface="Times New Roman" panose="02020603050405020304" pitchFamily="18" charset="0"/>
              </a:rPr>
              <a:t> To illustrate how automation makes tasks "less error prone" [2, 4, 7, 8] and ensures consistency.</a:t>
            </a:r>
          </a:p>
          <a:p>
            <a:pPr marR="0" lvl="0" rtl="0"/>
            <a:r>
              <a:rPr lang="en-US" b="0" i="0" u="none" strike="noStrike" kern="100" baseline="0">
                <a:solidFill>
                  <a:srgbClr val="0F4761"/>
                </a:solidFill>
                <a:latin typeface="Times New Roman" panose="02020603050405020304" pitchFamily="18" charset="0"/>
              </a:rPr>
              <a:t>    ◦ </a:t>
            </a:r>
            <a:r>
              <a:rPr lang="en-US" b="1" i="0" u="none" strike="noStrike" kern="100" baseline="0">
                <a:solidFill>
                  <a:srgbClr val="0F4761"/>
                </a:solidFill>
                <a:latin typeface="Times New Roman" panose="02020603050405020304" pitchFamily="18" charset="0"/>
              </a:rPr>
              <a:t>Activities:</a:t>
            </a:r>
            <a:r>
              <a:rPr lang="en-US" b="0" i="0" u="none" strike="noStrike" kern="100" baseline="0">
                <a:solidFill>
                  <a:srgbClr val="0F4761"/>
                </a:solidFill>
                <a:latin typeface="Times New Roman" panose="02020603050405020304" pitchFamily="18" charset="0"/>
              </a:rPr>
              <a:t> * Create a PowerShell script that checks the status of SQL Server services (e.g., MSSQLSERVER, SQLSERVERAGENT) on a given server [implied from "health checks" and "monitoring" in 4, 9]. * Implement basic conditional logic (e.g., if a service is stopped, output a warning). * Discuss how standardizing this check via script reduces human error compared to manual verification.</a:t>
            </a:r>
          </a:p>
          <a:p>
            <a:pPr marR="0" lvl="0" rtl="0"/>
            <a:r>
              <a:rPr lang="en-US" b="0" i="0" u="none" strike="noStrike" kern="100" baseline="0">
                <a:solidFill>
                  <a:srgbClr val="0F4761"/>
                </a:solidFill>
                <a:latin typeface="Times New Roman" panose="02020603050405020304" pitchFamily="18" charset="0"/>
              </a:rPr>
              <a:t>These labs would directly support the session's core section on "Transforming Common DBA Tasks into Efficient Scripts" [7, 8], allowing attendees to apply the concepts of identifying tasks and converting them into PowerShell for quicker deployment and fewer errors [2, 4, 7, 8]</a:t>
            </a:r>
          </a:p>
        </p:txBody>
      </p:sp>
    </p:spTree>
    <p:extLst>
      <p:ext uri="{BB962C8B-B14F-4D97-AF65-F5344CB8AC3E}">
        <p14:creationId xmlns:p14="http://schemas.microsoft.com/office/powerpoint/2010/main" val="3523142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0D278-A8D0-9185-FD9A-A3F6A3B6FB5E}"/>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Slide 1: Title Slide</a:t>
            </a:r>
            <a:endParaRPr lang="en-US" b="0" i="0" u="none" strike="noStrike" kern="100" baseline="0">
              <a:solidFill>
                <a:srgbClr val="0F4761"/>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284D7597-2AC6-DC73-489F-5E1DBBAE72E0}"/>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 </a:t>
            </a:r>
            <a:r>
              <a:rPr lang="en-US" b="1" i="0" u="none" strike="noStrike" kern="100" baseline="0">
                <a:solidFill>
                  <a:srgbClr val="0F4761"/>
                </a:solidFill>
                <a:latin typeface="Times New Roman" panose="02020603050405020304" pitchFamily="18" charset="0"/>
              </a:rPr>
              <a:t>Intro to PowerShell Automation for the SQL Server DBA</a:t>
            </a:r>
            <a:r>
              <a:rPr lang="en-US" b="0" i="0" u="none" strike="noStrike" kern="100" baseline="0">
                <a:solidFill>
                  <a:srgbClr val="0F4761"/>
                </a:solidFill>
                <a:latin typeface="Times New Roman" panose="02020603050405020304" pitchFamily="18" charset="0"/>
              </a:rPr>
              <a:t> [1]</a:t>
            </a:r>
          </a:p>
          <a:p>
            <a:pPr marR="0" lvl="0" rtl="0"/>
            <a:r>
              <a:rPr lang="en-US" b="0" i="0" u="none" strike="noStrike" kern="100" baseline="0">
                <a:solidFill>
                  <a:srgbClr val="0F4761"/>
                </a:solidFill>
                <a:latin typeface="Times New Roman" panose="02020603050405020304" pitchFamily="18" charset="0"/>
              </a:rPr>
              <a:t>    ◦ (Your Name/Affiliation)</a:t>
            </a:r>
          </a:p>
        </p:txBody>
      </p:sp>
    </p:spTree>
    <p:extLst>
      <p:ext uri="{BB962C8B-B14F-4D97-AF65-F5344CB8AC3E}">
        <p14:creationId xmlns:p14="http://schemas.microsoft.com/office/powerpoint/2010/main" val="3446576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5C4B-C3B4-4739-5DA7-BE868B00A834}"/>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Slide 2: The Evolving DBA Role &amp; The Core Problem</a:t>
            </a:r>
            <a:r>
              <a:rPr lang="en-US" b="0" i="0" u="none" strike="noStrike" kern="100" baseline="0">
                <a:solidFill>
                  <a:srgbClr val="0F4761"/>
                </a:solidFill>
                <a:latin typeface="Times New Roman" panose="02020603050405020304" pitchFamily="18" charset="0"/>
              </a:rPr>
              <a:t> (5 Minutes)</a:t>
            </a:r>
          </a:p>
        </p:txBody>
      </p:sp>
      <p:sp>
        <p:nvSpPr>
          <p:cNvPr id="3" name="Text Placeholder 2">
            <a:extLst>
              <a:ext uri="{FF2B5EF4-FFF2-40B4-BE49-F238E27FC236}">
                <a16:creationId xmlns:a16="http://schemas.microsoft.com/office/drawing/2014/main" id="{E6E1D4BB-D9AC-68D9-4136-4623E59AF0C2}"/>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 Our </a:t>
            </a:r>
            <a:r>
              <a:rPr lang="en-US" b="1" i="0" u="none" strike="noStrike" kern="100" baseline="0">
                <a:solidFill>
                  <a:srgbClr val="0F4761"/>
                </a:solidFill>
                <a:latin typeface="Times New Roman" panose="02020603050405020304" pitchFamily="18" charset="0"/>
              </a:rPr>
              <a:t>data estates are growing</a:t>
            </a:r>
            <a:r>
              <a:rPr lang="en-US" b="0" i="0" u="none" strike="noStrike" kern="100" baseline="0">
                <a:solidFill>
                  <a:srgbClr val="0F4761"/>
                </a:solidFill>
                <a:latin typeface="Times New Roman" panose="02020603050405020304" pitchFamily="18" charset="0"/>
              </a:rPr>
              <a:t> [3, 4]. * Increasing volume, complexity, and demands on modern database environments [2, 3, 5]. * Highlighting the challenge of managing these expanding systems efficiently [implied from 1, 2, 8].</a:t>
            </a:r>
          </a:p>
        </p:txBody>
      </p:sp>
    </p:spTree>
    <p:extLst>
      <p:ext uri="{BB962C8B-B14F-4D97-AF65-F5344CB8AC3E}">
        <p14:creationId xmlns:p14="http://schemas.microsoft.com/office/powerpoint/2010/main" val="218868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2E451-7DCD-0E1D-277D-BA0C0593EBF7}"/>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Slide 3: The Staffing Dilemma</a:t>
            </a:r>
            <a:r>
              <a:rPr lang="en-US" b="0" i="0" u="none" strike="noStrike" kern="100" baseline="0">
                <a:solidFill>
                  <a:srgbClr val="0F4761"/>
                </a:solidFill>
                <a:latin typeface="Times New Roman" panose="02020603050405020304" pitchFamily="18" charset="0"/>
              </a:rPr>
              <a:t> (5 Minutes)</a:t>
            </a:r>
          </a:p>
        </p:txBody>
      </p:sp>
      <p:sp>
        <p:nvSpPr>
          <p:cNvPr id="3" name="Text Placeholder 2">
            <a:extLst>
              <a:ext uri="{FF2B5EF4-FFF2-40B4-BE49-F238E27FC236}">
                <a16:creationId xmlns:a16="http://schemas.microsoft.com/office/drawing/2014/main" id="{1642241A-1DEE-A1D8-42F3-94175E8CB005}"/>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 </a:t>
            </a:r>
            <a:r>
              <a:rPr lang="en-US" b="1" i="0" u="none" strike="noStrike" kern="100" baseline="0">
                <a:solidFill>
                  <a:srgbClr val="0F4761"/>
                </a:solidFill>
                <a:latin typeface="Times New Roman" panose="02020603050405020304" pitchFamily="18" charset="0"/>
              </a:rPr>
              <a:t>Database Administration teams are not growing</a:t>
            </a:r>
            <a:r>
              <a:rPr lang="en-US" b="0" i="0" u="none" strike="noStrike" kern="100" baseline="0">
                <a:solidFill>
                  <a:srgbClr val="0F4761"/>
                </a:solidFill>
                <a:latin typeface="Times New Roman" panose="02020603050405020304" pitchFamily="18" charset="0"/>
              </a:rPr>
              <a:t> [2-5]. * Teams are often static or even shrinking [2, 3, 5]. * Emphasizing the disparity between increasing workload and available resources [2, 3, 5]. * Introduction of the critical need for strategies to handle this imbalance [2, 3, 5].</a:t>
            </a:r>
          </a:p>
          <a:p>
            <a:pPr marR="0" lvl="0" rtl="0"/>
            <a:r>
              <a:rPr lang="en-US" b="1" i="0" u="none" strike="noStrike" kern="100" baseline="0">
                <a:solidFill>
                  <a:srgbClr val="0F4761"/>
                </a:solidFill>
                <a:latin typeface="Times New Roman" panose="02020603050405020304" pitchFamily="18" charset="0"/>
              </a:rPr>
              <a:t>II. PowerShell: The Solution for Transforming DBA Tasks (35 Minutes)</a:t>
            </a:r>
            <a:endParaRPr lang="en-US" b="0" i="0" u="none" strike="noStrike" kern="100" baseline="0">
              <a:solidFill>
                <a:srgbClr val="0F4761"/>
              </a:solidFill>
              <a:latin typeface="Times New Roman" panose="02020603050405020304" pitchFamily="18" charset="0"/>
            </a:endParaRPr>
          </a:p>
        </p:txBody>
      </p:sp>
    </p:spTree>
    <p:extLst>
      <p:ext uri="{BB962C8B-B14F-4D97-AF65-F5344CB8AC3E}">
        <p14:creationId xmlns:p14="http://schemas.microsoft.com/office/powerpoint/2010/main" val="3163087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2781-CAE7-F892-9D4F-8D1C3DE368C7}"/>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Slide 4: Introducing PowerShell</a:t>
            </a:r>
            <a:r>
              <a:rPr lang="en-US" b="0" i="0" u="none" strike="noStrike" kern="100" baseline="0">
                <a:solidFill>
                  <a:srgbClr val="0F4761"/>
                </a:solidFill>
                <a:latin typeface="Times New Roman" panose="02020603050405020304" pitchFamily="18" charset="0"/>
              </a:rPr>
              <a:t> (5 Minutes)</a:t>
            </a:r>
          </a:p>
        </p:txBody>
      </p:sp>
      <p:sp>
        <p:nvSpPr>
          <p:cNvPr id="3" name="Text Placeholder 2">
            <a:extLst>
              <a:ext uri="{FF2B5EF4-FFF2-40B4-BE49-F238E27FC236}">
                <a16:creationId xmlns:a16="http://schemas.microsoft.com/office/drawing/2014/main" id="{AF3BAF98-B1F6-FB6D-935E-FAAB464B273C}"/>
              </a:ext>
            </a:extLst>
          </p:cNvPr>
          <p:cNvSpPr>
            <a:spLocks noGrp="1"/>
          </p:cNvSpPr>
          <p:nvPr>
            <p:ph type="body" idx="1"/>
          </p:nvPr>
        </p:nvSpPr>
        <p:spPr/>
        <p:txBody>
          <a:bodyPr>
            <a:normAutofit fontScale="92500" lnSpcReduction="10000"/>
          </a:bodyPr>
          <a:lstStyle/>
          <a:p>
            <a:pPr marR="0" lvl="0" rtl="0"/>
            <a:r>
              <a:rPr lang="en-US" b="0" i="0" u="none" strike="noStrike" kern="100" baseline="0">
                <a:solidFill>
                  <a:srgbClr val="0F4761"/>
                </a:solidFill>
                <a:latin typeface="Times New Roman" panose="02020603050405020304" pitchFamily="18" charset="0"/>
              </a:rPr>
              <a:t>    ◦ Define PowerShell as a </a:t>
            </a:r>
            <a:r>
              <a:rPr lang="en-US" b="1" i="0" u="none" strike="noStrike" kern="100" baseline="0">
                <a:solidFill>
                  <a:srgbClr val="0F4761"/>
                </a:solidFill>
                <a:latin typeface="Times New Roman" panose="02020603050405020304" pitchFamily="18" charset="0"/>
              </a:rPr>
              <a:t>powerful scripting language and automation framework</a:t>
            </a:r>
            <a:r>
              <a:rPr lang="en-US" b="0" i="0" u="none" strike="noStrike" kern="100" baseline="0">
                <a:solidFill>
                  <a:srgbClr val="0F4761"/>
                </a:solidFill>
                <a:latin typeface="Times New Roman" panose="02020603050405020304" pitchFamily="18" charset="0"/>
              </a:rPr>
              <a:t> [implied from 3, 9].</a:t>
            </a:r>
          </a:p>
          <a:p>
            <a:pPr marR="0" lvl="0" rtl="0"/>
            <a:r>
              <a:rPr lang="en-US" b="0" i="0" u="none" strike="noStrike" kern="100" baseline="0">
                <a:solidFill>
                  <a:srgbClr val="0F4761"/>
                </a:solidFill>
                <a:latin typeface="Times New Roman" panose="02020603050405020304" pitchFamily="18" charset="0"/>
              </a:rPr>
              <a:t>    ◦ Explain its relevance and capabilities specifically within the </a:t>
            </a:r>
            <a:r>
              <a:rPr lang="en-US" b="1" i="0" u="none" strike="noStrike" kern="100" baseline="0">
                <a:solidFill>
                  <a:srgbClr val="0F4761"/>
                </a:solidFill>
                <a:latin typeface="Times New Roman" panose="02020603050405020304" pitchFamily="18" charset="0"/>
              </a:rPr>
              <a:t>SQL Server ecosystem</a:t>
            </a:r>
            <a:r>
              <a:rPr lang="en-US" b="0" i="0" u="none" strike="noStrike" kern="100" baseline="0">
                <a:solidFill>
                  <a:srgbClr val="0F4761"/>
                </a:solidFill>
                <a:latin typeface="Times New Roman" panose="02020603050405020304" pitchFamily="18" charset="0"/>
              </a:rPr>
              <a:t> [implied by session title, 3, 9].</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Slide 5: The Transformative Power of PowerShell</a:t>
            </a:r>
            <a:r>
              <a:rPr lang="en-US" b="0" i="0" u="none" strike="noStrike" kern="100" baseline="0">
                <a:solidFill>
                  <a:srgbClr val="0F4761"/>
                </a:solidFill>
                <a:latin typeface="Times New Roman" panose="02020603050405020304" pitchFamily="18" charset="0"/>
              </a:rPr>
              <a:t> (30 Minutes total for this section)</a:t>
            </a:r>
          </a:p>
          <a:p>
            <a:pPr marR="0" lvl="0" rtl="0"/>
            <a:r>
              <a:rPr lang="en-US" b="0" i="0" u="none" strike="noStrike" kern="100" baseline="0">
                <a:solidFill>
                  <a:srgbClr val="0F4761"/>
                </a:solidFill>
                <a:latin typeface="Times New Roman" panose="02020603050405020304" pitchFamily="18" charset="0"/>
              </a:rPr>
              <a:t>    ◦ How PowerShell can </a:t>
            </a:r>
            <a:r>
              <a:rPr lang="en-US" b="1" i="0" u="none" strike="noStrike" kern="100" baseline="0">
                <a:solidFill>
                  <a:srgbClr val="0F4761"/>
                </a:solidFill>
                <a:latin typeface="Times New Roman" panose="02020603050405020304" pitchFamily="18" charset="0"/>
              </a:rPr>
              <a:t>transform common DBA tasks</a:t>
            </a:r>
            <a:r>
              <a:rPr lang="en-US" b="0" i="0" u="none" strike="noStrike" kern="100" baseline="0">
                <a:solidFill>
                  <a:srgbClr val="0F4761"/>
                </a:solidFill>
                <a:latin typeface="Times New Roman" panose="02020603050405020304" pitchFamily="18" charset="0"/>
              </a:rPr>
              <a:t> [2, 4, 6-8].</a:t>
            </a:r>
          </a:p>
          <a:p>
            <a:pPr marR="0" lvl="0" rtl="0"/>
            <a:r>
              <a:rPr lang="en-US" b="0" i="0" u="none" strike="noStrike" kern="100" baseline="0">
                <a:solidFill>
                  <a:srgbClr val="0F4761"/>
                </a:solidFill>
                <a:latin typeface="Times New Roman" panose="02020603050405020304" pitchFamily="18" charset="0"/>
              </a:rPr>
              <a:t>    ◦ Introducing the concept of automating routine, repetitive, and complex DBA operations [2, 7, 8].</a:t>
            </a:r>
          </a:p>
          <a:p>
            <a:pPr marR="0" lvl="0" rtl="0"/>
            <a:r>
              <a:rPr lang="en-US" b="0" i="0" u="none" strike="noStrike" kern="100" baseline="0">
                <a:solidFill>
                  <a:srgbClr val="0F4761"/>
                </a:solidFill>
                <a:latin typeface="Times New Roman" panose="02020603050405020304" pitchFamily="18" charset="0"/>
              </a:rPr>
              <a:t>    ◦ Laying the groundwork for how scripting can revolutionize daily workflows [2, 7, 8].</a:t>
            </a:r>
          </a:p>
        </p:txBody>
      </p:sp>
    </p:spTree>
    <p:extLst>
      <p:ext uri="{BB962C8B-B14F-4D97-AF65-F5344CB8AC3E}">
        <p14:creationId xmlns:p14="http://schemas.microsoft.com/office/powerpoint/2010/main" val="1130343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F894-341E-30D9-3395-D884C17BB02A}"/>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Slide 6: From Manual to Automated: Creating Efficient Scripts</a:t>
            </a:r>
            <a:r>
              <a:rPr lang="en-US" b="0" i="0" u="none" strike="noStrike" kern="100" baseline="0">
                <a:solidFill>
                  <a:srgbClr val="0F4761"/>
                </a:solidFill>
                <a:latin typeface="Times New Roman" panose="02020603050405020304" pitchFamily="18" charset="0"/>
              </a:rPr>
              <a:t> (15 Minutes)</a:t>
            </a:r>
          </a:p>
        </p:txBody>
      </p:sp>
      <p:sp>
        <p:nvSpPr>
          <p:cNvPr id="3" name="Text Placeholder 2">
            <a:extLst>
              <a:ext uri="{FF2B5EF4-FFF2-40B4-BE49-F238E27FC236}">
                <a16:creationId xmlns:a16="http://schemas.microsoft.com/office/drawing/2014/main" id="{8182EA93-5607-383F-7843-96E33D665C63}"/>
              </a:ext>
            </a:extLst>
          </p:cNvPr>
          <p:cNvSpPr>
            <a:spLocks noGrp="1"/>
          </p:cNvSpPr>
          <p:nvPr>
            <p:ph type="body" idx="1"/>
          </p:nvPr>
        </p:nvSpPr>
        <p:spPr/>
        <p:txBody>
          <a:bodyPr>
            <a:normAutofit fontScale="70000" lnSpcReduction="20000"/>
          </a:bodyPr>
          <a:lstStyle/>
          <a:p>
            <a:pPr marR="0" lvl="0" rtl="0"/>
            <a:r>
              <a:rPr lang="en-US" b="0" i="0" u="none" strike="noStrike" kern="100" baseline="0">
                <a:solidFill>
                  <a:srgbClr val="0F4761"/>
                </a:solidFill>
                <a:latin typeface="Times New Roman" panose="02020603050405020304" pitchFamily="18" charset="0"/>
              </a:rPr>
              <a:t>    ◦ Demonstrate the process of identifying a common DBA task and converting it into a PowerShell script [2, 7-9].</a:t>
            </a:r>
          </a:p>
          <a:p>
            <a:pPr marR="0" lvl="0" rtl="0"/>
            <a:r>
              <a:rPr lang="en-US" b="0" i="0" u="none" strike="noStrike" kern="100" baseline="0">
                <a:solidFill>
                  <a:srgbClr val="0F4761"/>
                </a:solidFill>
                <a:latin typeface="Times New Roman" panose="02020603050405020304" pitchFamily="18" charset="0"/>
              </a:rPr>
              <a:t>    ◦ Focus on creating </a:t>
            </a:r>
            <a:r>
              <a:rPr lang="en-US" b="1" i="0" u="none" strike="noStrike" kern="100" baseline="0">
                <a:solidFill>
                  <a:srgbClr val="0F4761"/>
                </a:solidFill>
                <a:latin typeface="Times New Roman" panose="02020603050405020304" pitchFamily="18" charset="0"/>
              </a:rPr>
              <a:t>easily packaged scripts</a:t>
            </a:r>
            <a:r>
              <a:rPr lang="en-US" b="0" i="0" u="none" strike="noStrike" kern="100" baseline="0">
                <a:solidFill>
                  <a:srgbClr val="0F4761"/>
                </a:solidFill>
                <a:latin typeface="Times New Roman" panose="02020603050405020304" pitchFamily="18" charset="0"/>
              </a:rPr>
              <a:t> [2, 4, 7, 8].</a:t>
            </a:r>
          </a:p>
          <a:p>
            <a:pPr marR="0" lvl="0" rtl="0"/>
            <a:r>
              <a:rPr lang="en-US" b="0" i="0" u="none" strike="noStrike" kern="100" baseline="0">
                <a:solidFill>
                  <a:srgbClr val="0F4761"/>
                </a:solidFill>
                <a:latin typeface="Times New Roman" panose="02020603050405020304" pitchFamily="18" charset="0"/>
              </a:rPr>
              <a:t>    ◦ Discuss the structure and components of effective, reusable scripts [implied from "easily packaged scripts", 4, 9].</a:t>
            </a:r>
          </a:p>
          <a:p>
            <a:pPr marR="0" lvl="0" rtl="0"/>
            <a:r>
              <a:rPr lang="en-US" b="0" i="0" u="none" strike="noStrike" kern="100" baseline="0">
                <a:solidFill>
                  <a:srgbClr val="0F4761"/>
                </a:solidFill>
                <a:latin typeface="Times New Roman" panose="02020603050405020304" pitchFamily="18" charset="0"/>
              </a:rPr>
              <a:t>    ◦ </a:t>
            </a:r>
            <a:r>
              <a:rPr lang="en-US" b="0" i="1" u="none" strike="noStrike" kern="100" baseline="0">
                <a:solidFill>
                  <a:srgbClr val="0F4761"/>
                </a:solidFill>
                <a:latin typeface="Times New Roman" panose="02020603050405020304" pitchFamily="18" charset="0"/>
              </a:rPr>
              <a:t>(Note: In a full session, this section would include practical examples such as automating backups, health checks, monitoring, instance configuration, or reporting, which are common DBA tasks but are not explicitly detailed in the abstract provided [7, 8].)</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Slide 7: Key Benefits of Automation: Speed</a:t>
            </a:r>
            <a:r>
              <a:rPr lang="en-US" b="0" i="0" u="none" strike="noStrike" kern="100" baseline="0">
                <a:solidFill>
                  <a:srgbClr val="0F4761"/>
                </a:solidFill>
                <a:latin typeface="Times New Roman" panose="02020603050405020304" pitchFamily="18" charset="0"/>
              </a:rPr>
              <a:t> (Part of the 15-minute block above)</a:t>
            </a:r>
          </a:p>
          <a:p>
            <a:pPr marR="0" lvl="0" rtl="0"/>
            <a:r>
              <a:rPr lang="en-US" b="0" i="0" u="none" strike="noStrike" kern="100" baseline="0">
                <a:solidFill>
                  <a:srgbClr val="0F4761"/>
                </a:solidFill>
                <a:latin typeface="Times New Roman" panose="02020603050405020304" pitchFamily="18" charset="0"/>
              </a:rPr>
              <a:t>    ◦ </a:t>
            </a:r>
            <a:r>
              <a:rPr lang="en-US" b="1" i="0" u="none" strike="noStrike" kern="100" baseline="0">
                <a:solidFill>
                  <a:srgbClr val="0F4761"/>
                </a:solidFill>
                <a:latin typeface="Times New Roman" panose="02020603050405020304" pitchFamily="18" charset="0"/>
              </a:rPr>
              <a:t>Quicker to deploy</a:t>
            </a:r>
            <a:r>
              <a:rPr lang="en-US" b="0" i="0" u="none" strike="noStrike" kern="100" baseline="0">
                <a:solidFill>
                  <a:srgbClr val="0F4761"/>
                </a:solidFill>
                <a:latin typeface="Times New Roman" panose="02020603050405020304" pitchFamily="18" charset="0"/>
              </a:rPr>
              <a:t> [2, 4, 7, 8].</a:t>
            </a:r>
          </a:p>
          <a:p>
            <a:pPr marR="0" lvl="0" rtl="0"/>
            <a:r>
              <a:rPr lang="en-US" b="0" i="0" u="none" strike="noStrike" kern="100" baseline="0">
                <a:solidFill>
                  <a:srgbClr val="0F4761"/>
                </a:solidFill>
                <a:latin typeface="Times New Roman" panose="02020603050405020304" pitchFamily="18" charset="0"/>
              </a:rPr>
              <a:t>    ◦ Explain how PowerShell scripts drastically </a:t>
            </a:r>
            <a:r>
              <a:rPr lang="en-US" b="1" i="0" u="none" strike="noStrike" kern="100" baseline="0">
                <a:solidFill>
                  <a:srgbClr val="0F4761"/>
                </a:solidFill>
                <a:latin typeface="Times New Roman" panose="02020603050405020304" pitchFamily="18" charset="0"/>
              </a:rPr>
              <a:t>reduce the time required to implement solutions or perform tasks</a:t>
            </a:r>
            <a:r>
              <a:rPr lang="en-US" b="0" i="0" u="none" strike="noStrike" kern="100" baseline="0">
                <a:solidFill>
                  <a:srgbClr val="0F4761"/>
                </a:solidFill>
                <a:latin typeface="Times New Roman" panose="02020603050405020304" pitchFamily="18" charset="0"/>
              </a:rPr>
              <a:t> across multiple servers [2, 7-9].</a:t>
            </a:r>
          </a:p>
          <a:p>
            <a:pPr marR="0" lvl="0" rtl="0"/>
            <a:r>
              <a:rPr lang="en-US" b="0" i="0" u="none" strike="noStrike" kern="100" baseline="0">
                <a:solidFill>
                  <a:srgbClr val="0F4761"/>
                </a:solidFill>
                <a:latin typeface="Times New Roman" panose="02020603050405020304" pitchFamily="18" charset="0"/>
              </a:rPr>
              <a:t>    ◦ Discuss the advantages of rapid deployment in critical situations or large-scale environments [2, 7-9].</a:t>
            </a:r>
          </a:p>
        </p:txBody>
      </p:sp>
    </p:spTree>
    <p:extLst>
      <p:ext uri="{BB962C8B-B14F-4D97-AF65-F5344CB8AC3E}">
        <p14:creationId xmlns:p14="http://schemas.microsoft.com/office/powerpoint/2010/main" val="2779333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D61A5-A266-468F-36E7-1DC47CF3F8DD}"/>
              </a:ext>
            </a:extLst>
          </p:cNvPr>
          <p:cNvSpPr>
            <a:spLocks noGrp="1"/>
          </p:cNvSpPr>
          <p:nvPr>
            <p:ph type="title"/>
          </p:nvPr>
        </p:nvSpPr>
        <p:spPr/>
        <p:txBody>
          <a:bodyPr>
            <a:normAutofit fontScale="90000"/>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Slide 8: Key Benefits of Automation: Reliability</a:t>
            </a:r>
            <a:r>
              <a:rPr lang="en-US" b="0" i="0" u="none" strike="noStrike" kern="100" baseline="0">
                <a:solidFill>
                  <a:srgbClr val="0F4761"/>
                </a:solidFill>
                <a:latin typeface="Times New Roman" panose="02020603050405020304" pitchFamily="18" charset="0"/>
              </a:rPr>
              <a:t> (Part of the 15-minute block above)</a:t>
            </a:r>
          </a:p>
        </p:txBody>
      </p:sp>
      <p:sp>
        <p:nvSpPr>
          <p:cNvPr id="3" name="Text Placeholder 2">
            <a:extLst>
              <a:ext uri="{FF2B5EF4-FFF2-40B4-BE49-F238E27FC236}">
                <a16:creationId xmlns:a16="http://schemas.microsoft.com/office/drawing/2014/main" id="{02BD6496-3DA0-BBA6-4AB7-282CF10914A1}"/>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 </a:t>
            </a:r>
            <a:r>
              <a:rPr lang="en-US" b="1" i="0" u="none" strike="noStrike" kern="100" baseline="0">
                <a:solidFill>
                  <a:srgbClr val="0F4761"/>
                </a:solidFill>
                <a:latin typeface="Times New Roman" panose="02020603050405020304" pitchFamily="18" charset="0"/>
              </a:rPr>
              <a:t>Less error prone</a:t>
            </a:r>
            <a:r>
              <a:rPr lang="en-US" b="0" i="0" u="none" strike="noStrike" kern="100" baseline="0">
                <a:solidFill>
                  <a:srgbClr val="0F4761"/>
                </a:solidFill>
                <a:latin typeface="Times New Roman" panose="02020603050405020304" pitchFamily="18" charset="0"/>
              </a:rPr>
              <a:t> [2, 4, 7, 8].</a:t>
            </a:r>
          </a:p>
          <a:p>
            <a:pPr marR="0" lvl="0" rtl="0"/>
            <a:r>
              <a:rPr lang="en-US" b="0" i="0" u="none" strike="noStrike" kern="100" baseline="0">
                <a:solidFill>
                  <a:srgbClr val="0F4761"/>
                </a:solidFill>
                <a:latin typeface="Times New Roman" panose="02020603050405020304" pitchFamily="18" charset="0"/>
              </a:rPr>
              <a:t>    ◦ Detail how automation </a:t>
            </a:r>
            <a:r>
              <a:rPr lang="en-US" b="1" i="0" u="none" strike="noStrike" kern="100" baseline="0">
                <a:solidFill>
                  <a:srgbClr val="0F4761"/>
                </a:solidFill>
                <a:latin typeface="Times New Roman" panose="02020603050405020304" pitchFamily="18" charset="0"/>
              </a:rPr>
              <a:t>minimizes human error</a:t>
            </a:r>
            <a:r>
              <a:rPr lang="en-US" b="0" i="0" u="none" strike="noStrike" kern="100" baseline="0">
                <a:solidFill>
                  <a:srgbClr val="0F4761"/>
                </a:solidFill>
                <a:latin typeface="Times New Roman" panose="02020603050405020304" pitchFamily="18" charset="0"/>
              </a:rPr>
              <a:t>, ensuring consistency and accuracy in operations [2, 7-9].</a:t>
            </a:r>
          </a:p>
          <a:p>
            <a:pPr marR="0" lvl="0" rtl="0"/>
            <a:r>
              <a:rPr lang="en-US" b="0" i="0" u="none" strike="noStrike" kern="100" baseline="0">
                <a:solidFill>
                  <a:srgbClr val="0F4761"/>
                </a:solidFill>
                <a:latin typeface="Times New Roman" panose="02020603050405020304" pitchFamily="18" charset="0"/>
              </a:rPr>
              <a:t>    ◦ Illustrate how standardized scripts lead to more reliable and predictable outcomes [2, 7-9].</a:t>
            </a:r>
          </a:p>
          <a:p>
            <a:pPr marR="0" lvl="0" rtl="0"/>
            <a:r>
              <a:rPr lang="en-US" b="1" i="0" u="none" strike="noStrike" kern="100" baseline="0">
                <a:solidFill>
                  <a:srgbClr val="0F4761"/>
                </a:solidFill>
                <a:latin typeface="Times New Roman" panose="02020603050405020304" pitchFamily="18" charset="0"/>
              </a:rPr>
              <a:t>III. Empowering the DBA: Immediate and Future Impact (15 Minutes)</a:t>
            </a:r>
            <a:endParaRPr lang="en-US" b="0" i="0" u="none" strike="noStrike" kern="100" baseline="0">
              <a:solidFill>
                <a:srgbClr val="0F4761"/>
              </a:solidFill>
              <a:latin typeface="Times New Roman" panose="02020603050405020304" pitchFamily="18" charset="0"/>
            </a:endParaRPr>
          </a:p>
        </p:txBody>
      </p:sp>
    </p:spTree>
    <p:extLst>
      <p:ext uri="{BB962C8B-B14F-4D97-AF65-F5344CB8AC3E}">
        <p14:creationId xmlns:p14="http://schemas.microsoft.com/office/powerpoint/2010/main" val="1292770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69FE-38A3-84EC-8204-B016F5E0DC71}"/>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Slide 9: Immediate Impact for DBAs</a:t>
            </a:r>
            <a:r>
              <a:rPr lang="en-US" b="0" i="0" u="none" strike="noStrike" kern="100" baseline="0">
                <a:solidFill>
                  <a:srgbClr val="0F4761"/>
                </a:solidFill>
                <a:latin typeface="Times New Roman" panose="02020603050405020304" pitchFamily="18" charset="0"/>
              </a:rPr>
              <a:t> (7 Minutes)</a:t>
            </a:r>
          </a:p>
        </p:txBody>
      </p:sp>
      <p:sp>
        <p:nvSpPr>
          <p:cNvPr id="3" name="Text Placeholder 2">
            <a:extLst>
              <a:ext uri="{FF2B5EF4-FFF2-40B4-BE49-F238E27FC236}">
                <a16:creationId xmlns:a16="http://schemas.microsoft.com/office/drawing/2014/main" id="{2C4D6E0E-4DAD-6A0F-5EB6-B68247E61056}"/>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 Attendees will be </a:t>
            </a:r>
            <a:r>
              <a:rPr lang="en-US" b="1" i="0" u="none" strike="noStrike" kern="100" baseline="0">
                <a:solidFill>
                  <a:srgbClr val="0F4761"/>
                </a:solidFill>
                <a:latin typeface="Times New Roman" panose="02020603050405020304" pitchFamily="18" charset="0"/>
              </a:rPr>
              <a:t>equipped to solve DBA issues faster</a:t>
            </a:r>
            <a:r>
              <a:rPr lang="en-US" b="0" i="0" u="none" strike="noStrike" kern="100" baseline="0">
                <a:solidFill>
                  <a:srgbClr val="0F4761"/>
                </a:solidFill>
                <a:latin typeface="Times New Roman" panose="02020603050405020304" pitchFamily="18" charset="0"/>
              </a:rPr>
              <a:t> [2, 4, 6, 9-11].</a:t>
            </a:r>
          </a:p>
          <a:p>
            <a:pPr marR="0" lvl="0" rtl="0"/>
            <a:r>
              <a:rPr lang="en-US" b="0" i="0" u="none" strike="noStrike" kern="100" baseline="0">
                <a:solidFill>
                  <a:srgbClr val="0F4761"/>
                </a:solidFill>
                <a:latin typeface="Times New Roman" panose="02020603050405020304" pitchFamily="18" charset="0"/>
              </a:rPr>
              <a:t>    ◦ Gaining practical skills to improve their daily efficiency [2, 9-11].</a:t>
            </a:r>
          </a:p>
          <a:p>
            <a:pPr marR="0" lvl="0" rtl="0"/>
            <a:r>
              <a:rPr lang="en-US" b="0" i="0" u="none" strike="noStrike" kern="100" baseline="0">
                <a:solidFill>
                  <a:srgbClr val="0F4761"/>
                </a:solidFill>
                <a:latin typeface="Times New Roman" panose="02020603050405020304" pitchFamily="18" charset="0"/>
              </a:rPr>
              <a:t>    ◦ Encouraging immediate application of the learned scripting techniques to common problems [2, 9-11].</a:t>
            </a:r>
          </a:p>
        </p:txBody>
      </p:sp>
    </p:spTree>
    <p:extLst>
      <p:ext uri="{BB962C8B-B14F-4D97-AF65-F5344CB8AC3E}">
        <p14:creationId xmlns:p14="http://schemas.microsoft.com/office/powerpoint/2010/main" val="1315249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C3FE-4662-B03B-78FC-642D2A3A2BAD}"/>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Slide 10: Strategic Advantage: Future-Proofing Your Skills</a:t>
            </a:r>
            <a:r>
              <a:rPr lang="en-US" b="0" i="0" u="none" strike="noStrike" kern="100" baseline="0">
                <a:solidFill>
                  <a:srgbClr val="0F4761"/>
                </a:solidFill>
                <a:latin typeface="Times New Roman" panose="02020603050405020304" pitchFamily="18" charset="0"/>
              </a:rPr>
              <a:t> (8 Minutes)</a:t>
            </a:r>
          </a:p>
        </p:txBody>
      </p:sp>
      <p:sp>
        <p:nvSpPr>
          <p:cNvPr id="3" name="Text Placeholder 2">
            <a:extLst>
              <a:ext uri="{FF2B5EF4-FFF2-40B4-BE49-F238E27FC236}">
                <a16:creationId xmlns:a16="http://schemas.microsoft.com/office/drawing/2014/main" id="{E120C852-AD1B-193C-EF03-03D02426CC22}"/>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 Discuss how automation skills are crucial for </a:t>
            </a:r>
            <a:r>
              <a:rPr lang="en-US" b="1" i="0" u="none" strike="noStrike" kern="100" baseline="0">
                <a:solidFill>
                  <a:srgbClr val="0F4761"/>
                </a:solidFill>
                <a:latin typeface="Times New Roman" panose="02020603050405020304" pitchFamily="18" charset="0"/>
              </a:rPr>
              <a:t>adapting to new technologies, cloud environments, and evolving database platforms</a:t>
            </a:r>
            <a:r>
              <a:rPr lang="en-US" b="0" i="0" u="none" strike="noStrike" kern="100" baseline="0">
                <a:solidFill>
                  <a:srgbClr val="0F4761"/>
                </a:solidFill>
                <a:latin typeface="Times New Roman" panose="02020603050405020304" pitchFamily="18" charset="0"/>
              </a:rPr>
              <a:t> [2, 9-11].</a:t>
            </a:r>
          </a:p>
          <a:p>
            <a:pPr marR="0" lvl="0" rtl="0"/>
            <a:r>
              <a:rPr lang="en-US" b="0" i="0" u="none" strike="noStrike" kern="100" baseline="0">
                <a:solidFill>
                  <a:srgbClr val="0F4761"/>
                </a:solidFill>
                <a:latin typeface="Times New Roman" panose="02020603050405020304" pitchFamily="18" charset="0"/>
              </a:rPr>
              <a:t>    ◦ Positioning PowerShell proficiency as a </a:t>
            </a:r>
            <a:r>
              <a:rPr lang="en-US" b="1" i="0" u="none" strike="noStrike" kern="100" baseline="0">
                <a:solidFill>
                  <a:srgbClr val="0F4761"/>
                </a:solidFill>
                <a:latin typeface="Times New Roman" panose="02020603050405020304" pitchFamily="18" charset="0"/>
              </a:rPr>
              <a:t>valuable asset for career growth</a:t>
            </a:r>
            <a:r>
              <a:rPr lang="en-US" b="0" i="0" u="none" strike="noStrike" kern="100" baseline="0">
                <a:solidFill>
                  <a:srgbClr val="0F4761"/>
                </a:solidFill>
                <a:latin typeface="Times New Roman" panose="02020603050405020304" pitchFamily="18" charset="0"/>
              </a:rPr>
              <a:t> and staying relevant in the field [2, 9-11].</a:t>
            </a:r>
          </a:p>
        </p:txBody>
      </p:sp>
    </p:spTree>
    <p:extLst>
      <p:ext uri="{BB962C8B-B14F-4D97-AF65-F5344CB8AC3E}">
        <p14:creationId xmlns:p14="http://schemas.microsoft.com/office/powerpoint/2010/main" val="1179783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TotalTime>
  <Words>1411</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Times New Roman</vt:lpstr>
      <vt:lpstr>Office Theme</vt:lpstr>
      <vt:lpstr>INFO</vt:lpstr>
      <vt:lpstr> Slide 1: Title Slide</vt:lpstr>
      <vt:lpstr> Slide 2: The Evolving DBA Role &amp; The Core Problem (5 Minutes)</vt:lpstr>
      <vt:lpstr> Slide 3: The Staffing Dilemma (5 Minutes)</vt:lpstr>
      <vt:lpstr> Slide 4: Introducing PowerShell (5 Minutes)</vt:lpstr>
      <vt:lpstr> Slide 6: From Manual to Automated: Creating Efficient Scripts (15 Minutes)</vt:lpstr>
      <vt:lpstr> Slide 8: Key Benefits of Automation: Reliability (Part of the 15-minute block above)</vt:lpstr>
      <vt:lpstr> Slide 9: Immediate Impact for DBAs (7 Minutes)</vt:lpstr>
      <vt:lpstr> Slide 10: Strategic Advantage: Future-Proofing Your Skills (8 Minutes)</vt:lpstr>
      <vt:lpstr> Slide 11: Recap and Next Steps</vt:lpstr>
      <vt:lpstr> Slide 12: Q&amp;A / Thank You</vt:lpstr>
      <vt:lpstr>Supporting Labs for the Session</vt:lpstr>
      <vt:lpstr> Lab 1: PowerShell Environment Setup &amp; Basic SQL Server Connectivity</vt:lpstr>
      <vt:lpstr> Lab 2: Automating a Simple SQL Server Inventory Report</vt:lpstr>
      <vt:lpstr> Lab 3: Automating a Basic Health Check (Service Status)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Seis</dc:creator>
  <cp:lastModifiedBy>David Seis</cp:lastModifiedBy>
  <cp:revision>1</cp:revision>
  <dcterms:created xsi:type="dcterms:W3CDTF">2025-07-17T03:11:40Z</dcterms:created>
  <dcterms:modified xsi:type="dcterms:W3CDTF">2025-07-17T03:24:10Z</dcterms:modified>
</cp:coreProperties>
</file>