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Lst>
  <p:sldIdLst>
    <p:sldId id="261" r:id="rId2"/>
    <p:sldId id="262" r:id="rId3"/>
    <p:sldId id="263" r:id="rId4"/>
    <p:sldId id="280" r:id="rId5"/>
    <p:sldId id="264" r:id="rId6"/>
    <p:sldId id="277" r:id="rId7"/>
    <p:sldId id="265" r:id="rId8"/>
    <p:sldId id="266" r:id="rId9"/>
    <p:sldId id="267" r:id="rId10"/>
    <p:sldId id="268" r:id="rId11"/>
    <p:sldId id="269" r:id="rId12"/>
    <p:sldId id="278" r:id="rId13"/>
    <p:sldId id="270" r:id="rId14"/>
    <p:sldId id="271" r:id="rId15"/>
    <p:sldId id="272" r:id="rId16"/>
    <p:sldId id="273" r:id="rId17"/>
    <p:sldId id="274" r:id="rId18"/>
    <p:sldId id="279"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516A"/>
    <a:srgbClr val="477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p:scale>
          <a:sx n="75" d="100"/>
          <a:sy n="75" d="100"/>
        </p:scale>
        <p:origin x="54"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94029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457888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2876096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1E82E-F0DF-4CBF-E16A-BF68D7FE8C85}"/>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9D0DFB3C-BEFD-54A7-DB44-ED3B0AA94302}"/>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BAA63-82C3-A64B-183E-5D2A898A9041}"/>
              </a:ext>
            </a:extLst>
          </p:cNvPr>
          <p:cNvSpPr>
            <a:spLocks noGrp="1"/>
          </p:cNvSpPr>
          <p:nvPr>
            <p:ph type="dt" sz="half" idx="10"/>
          </p:nvPr>
        </p:nvSpPr>
        <p:spPr/>
        <p:txBody>
          <a:bodyPr/>
          <a:lstStyle/>
          <a:p>
            <a:fld id="{019ACA60-8491-411F-9F1E-B1C7906F9720}" type="datetimeFigureOut">
              <a:rPr lang="en-US" smtClean="0"/>
              <a:t>7/17/2025</a:t>
            </a:fld>
            <a:endParaRPr lang="en-US"/>
          </a:p>
        </p:txBody>
      </p:sp>
      <p:sp>
        <p:nvSpPr>
          <p:cNvPr id="5" name="Footer Placeholder 4">
            <a:extLst>
              <a:ext uri="{FF2B5EF4-FFF2-40B4-BE49-F238E27FC236}">
                <a16:creationId xmlns:a16="http://schemas.microsoft.com/office/drawing/2014/main" id="{4DC1F93C-B0CB-D182-24C0-FEDB1BF59B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E520F-0A1C-2923-0590-2DE43765AD69}"/>
              </a:ext>
            </a:extLst>
          </p:cNvPr>
          <p:cNvSpPr>
            <a:spLocks noGrp="1"/>
          </p:cNvSpPr>
          <p:nvPr>
            <p:ph type="sldNum" sz="quarter" idx="12"/>
          </p:nvPr>
        </p:nvSpPr>
        <p:spPr/>
        <p:txBody>
          <a:bodyPr/>
          <a:lstStyle/>
          <a:p>
            <a:fld id="{72FACADA-65A0-4BA5-BA93-A992B6024277}" type="slidenum">
              <a:rPr lang="en-US" smtClean="0"/>
              <a:t>‹#›</a:t>
            </a:fld>
            <a:endParaRPr lang="en-US"/>
          </a:p>
        </p:txBody>
      </p:sp>
    </p:spTree>
    <p:extLst>
      <p:ext uri="{BB962C8B-B14F-4D97-AF65-F5344CB8AC3E}">
        <p14:creationId xmlns:p14="http://schemas.microsoft.com/office/powerpoint/2010/main" val="832542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13468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7/17/2025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73842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571018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84348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37177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pPr/>
              <a:t>7/17/2025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017040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25124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7/17/2025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8469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C50CD-E178-4744-9B35-B2F624D6C5E9}" type="datetimeFigureOut">
              <a:rPr lang="en-US" smtClean="0"/>
              <a:pPr/>
              <a:t>7/17/2025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420027587"/>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B1E9-7698-EE68-95F0-3F945E97C9FC}"/>
              </a:ext>
            </a:extLst>
          </p:cNvPr>
          <p:cNvSpPr>
            <a:spLocks noGrp="1"/>
          </p:cNvSpPr>
          <p:nvPr>
            <p:ph type="ctrTitle"/>
          </p:nvPr>
        </p:nvSpPr>
        <p:spPr>
          <a:xfrm>
            <a:off x="521208" y="2286000"/>
            <a:ext cx="11155680" cy="2121408"/>
          </a:xfrm>
        </p:spPr>
        <p:txBody>
          <a:bodyPr>
            <a:normAutofit/>
          </a:bodyPr>
          <a:lstStyle/>
          <a:p>
            <a:r>
              <a:rPr lang="en-US" sz="5400" kern="100" dirty="0">
                <a:solidFill>
                  <a:srgbClr val="0F4761"/>
                </a:solidFill>
                <a:latin typeface="Times New Roman" panose="02020603050405020304" pitchFamily="18" charset="0"/>
              </a:rPr>
              <a:t>Build a Custom Monitoring Solution for your SQL Server Environment</a:t>
            </a:r>
            <a:endParaRPr lang="en-US" sz="5400" b="0" i="0" u="none" strike="noStrike" kern="100" baseline="0" dirty="0">
              <a:solidFill>
                <a:srgbClr val="0F476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37E60371-247C-C14B-7BB6-DB71EAE52F85}"/>
              </a:ext>
            </a:extLst>
          </p:cNvPr>
          <p:cNvSpPr>
            <a:spLocks noGrp="1"/>
          </p:cNvSpPr>
          <p:nvPr>
            <p:ph type="subTitle" idx="1"/>
          </p:nvPr>
        </p:nvSpPr>
        <p:spPr>
          <a:xfrm>
            <a:off x="521208" y="4572000"/>
            <a:ext cx="10451592" cy="1568850"/>
          </a:xfrm>
        </p:spPr>
        <p:txBody>
          <a:bodyPr>
            <a:normAutofit fontScale="85000" lnSpcReduction="10000"/>
          </a:bodyPr>
          <a:lstStyle/>
          <a:p>
            <a:pPr marR="0" lvl="0" rtl="0"/>
            <a:r>
              <a:rPr lang="en-US" b="1" i="0" u="none" strike="noStrike" kern="100" baseline="0" dirty="0">
                <a:solidFill>
                  <a:srgbClr val="0F4761"/>
                </a:solidFill>
                <a:latin typeface="Times New Roman" panose="02020603050405020304" pitchFamily="18" charset="0"/>
              </a:rPr>
              <a:t>David Seis – DBA &amp; Proactive Team Lead</a:t>
            </a:r>
          </a:p>
          <a:p>
            <a:pPr marR="0" lvl="0" rtl="0"/>
            <a:r>
              <a:rPr lang="en-US" b="1" i="0" u="none" strike="noStrike" kern="100" baseline="0" dirty="0">
                <a:solidFill>
                  <a:srgbClr val="0F4761"/>
                </a:solidFill>
                <a:latin typeface="Times New Roman" panose="02020603050405020304" pitchFamily="18" charset="0"/>
              </a:rPr>
              <a:t>Abstract</a:t>
            </a:r>
            <a:r>
              <a:rPr lang="en-US" b="0" i="0" u="none" strike="noStrike" kern="100" baseline="0" dirty="0">
                <a:solidFill>
                  <a:srgbClr val="0F4761"/>
                </a:solidFill>
                <a:latin typeface="Times New Roman" panose="02020603050405020304" pitchFamily="18" charset="0"/>
              </a:rPr>
              <a:t>: Increasing the </a:t>
            </a:r>
            <a:r>
              <a:rPr lang="en-US" b="1" i="0" u="none" strike="noStrike" kern="100" baseline="0" dirty="0">
                <a:solidFill>
                  <a:srgbClr val="0F4761"/>
                </a:solidFill>
                <a:latin typeface="Times New Roman" panose="02020603050405020304" pitchFamily="18" charset="0"/>
              </a:rPr>
              <a:t>observability of your SQL Server Estate is key to making informed decisions</a:t>
            </a:r>
            <a:r>
              <a:rPr lang="en-US" i="0" kern="100" dirty="0">
                <a:solidFill>
                  <a:srgbClr val="0F4761"/>
                </a:solidFill>
                <a:latin typeface="Times New Roman" panose="02020603050405020304" pitchFamily="18" charset="0"/>
              </a:rPr>
              <a:t>. </a:t>
            </a:r>
            <a:r>
              <a:rPr lang="en-US" b="0" i="0" u="none" strike="noStrike" kern="100" baseline="0" dirty="0">
                <a:solidFill>
                  <a:srgbClr val="0F4761"/>
                </a:solidFill>
                <a:latin typeface="Times New Roman" panose="02020603050405020304" pitchFamily="18" charset="0"/>
              </a:rPr>
              <a:t>While many paid options exist, </a:t>
            </a:r>
            <a:r>
              <a:rPr lang="en-US" b="1" i="0" u="none" strike="noStrike" kern="100" baseline="0" dirty="0">
                <a:solidFill>
                  <a:srgbClr val="0F4761"/>
                </a:solidFill>
                <a:latin typeface="Times New Roman" panose="02020603050405020304" pitchFamily="18" charset="0"/>
              </a:rPr>
              <a:t>"every tool is missing something“</a:t>
            </a:r>
            <a:r>
              <a:rPr lang="en-US" i="0" kern="100" dirty="0">
                <a:solidFill>
                  <a:srgbClr val="0F4761"/>
                </a:solidFill>
                <a:latin typeface="Times New Roman" panose="02020603050405020304" pitchFamily="18" charset="0"/>
              </a:rPr>
              <a:t>. </a:t>
            </a:r>
            <a:r>
              <a:rPr lang="en-US" b="0" i="0" u="none" strike="noStrike" kern="100" baseline="0" dirty="0">
                <a:solidFill>
                  <a:srgbClr val="0F4761"/>
                </a:solidFill>
                <a:latin typeface="Times New Roman" panose="02020603050405020304" pitchFamily="18" charset="0"/>
              </a:rPr>
              <a:t>Learn how to </a:t>
            </a:r>
            <a:r>
              <a:rPr lang="en-US" b="1" i="0" u="none" strike="noStrike" kern="100" baseline="0" dirty="0">
                <a:solidFill>
                  <a:srgbClr val="0F4761"/>
                </a:solidFill>
                <a:latin typeface="Times New Roman" panose="02020603050405020304" pitchFamily="18" charset="0"/>
              </a:rPr>
              <a:t>build a custom tool, for free</a:t>
            </a:r>
            <a:r>
              <a:rPr lang="en-US" b="0" i="0" u="none" strike="noStrike" kern="100" baseline="0" dirty="0">
                <a:solidFill>
                  <a:srgbClr val="0F4761"/>
                </a:solidFill>
                <a:latin typeface="Times New Roman" panose="02020603050405020304" pitchFamily="18" charset="0"/>
              </a:rPr>
              <a:t>, to </a:t>
            </a:r>
            <a:r>
              <a:rPr lang="en-US" b="1" i="0" u="none" strike="noStrike" kern="100" baseline="0" dirty="0">
                <a:solidFill>
                  <a:srgbClr val="0F4761"/>
                </a:solidFill>
                <a:latin typeface="Times New Roman" panose="02020603050405020304" pitchFamily="18" charset="0"/>
              </a:rPr>
              <a:t>monitor the specific metrics you care about</a:t>
            </a:r>
            <a:r>
              <a:rPr lang="en-US" b="0" i="0" u="none" strike="noStrike" kern="100" baseline="0" dirty="0">
                <a:solidFill>
                  <a:srgbClr val="0F4761"/>
                </a:solidFill>
                <a:latin typeface="Times New Roman" panose="02020603050405020304" pitchFamily="18" charset="0"/>
              </a:rPr>
              <a:t>.</a:t>
            </a:r>
          </a:p>
          <a:p>
            <a:pPr marR="0" lvl="0" rtl="0"/>
            <a:r>
              <a:rPr lang="en-US" b="1" i="0" u="none" strike="noStrike" kern="100" baseline="0" dirty="0">
                <a:solidFill>
                  <a:srgbClr val="0F4761"/>
                </a:solidFill>
                <a:latin typeface="Times New Roman" panose="02020603050405020304" pitchFamily="18" charset="0"/>
              </a:rPr>
              <a:t>Target Audience</a:t>
            </a:r>
            <a:r>
              <a:rPr lang="en-US" b="0" i="0" u="none" strike="noStrike" kern="100" baseline="0" dirty="0">
                <a:solidFill>
                  <a:srgbClr val="0F4761"/>
                </a:solidFill>
                <a:latin typeface="Times New Roman" panose="02020603050405020304" pitchFamily="18" charset="0"/>
              </a:rPr>
              <a:t>: </a:t>
            </a:r>
            <a:r>
              <a:rPr lang="en-US" i="0" kern="100" dirty="0">
                <a:solidFill>
                  <a:srgbClr val="0F4761"/>
                </a:solidFill>
                <a:latin typeface="Times New Roman" panose="02020603050405020304" pitchFamily="18" charset="0"/>
              </a:rPr>
              <a:t>100-200 - </a:t>
            </a:r>
            <a:r>
              <a:rPr lang="en-US" b="1" i="0" u="none" strike="noStrike" kern="100" baseline="0" dirty="0">
                <a:solidFill>
                  <a:srgbClr val="0F4761"/>
                </a:solidFill>
                <a:latin typeface="Times New Roman" panose="02020603050405020304" pitchFamily="18" charset="0"/>
              </a:rPr>
              <a:t>Database Administrators (DBAs) and Developers</a:t>
            </a:r>
            <a:endParaRPr lang="en-US" b="0" i="0" u="none" strike="noStrike" kern="100" baseline="0" dirty="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1102444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C270-A8F5-32AA-2CD4-134C7D696FD9}"/>
              </a:ext>
            </a:extLst>
          </p:cNvPr>
          <p:cNvSpPr>
            <a:spLocks noGrp="1"/>
          </p:cNvSpPr>
          <p:nvPr>
            <p:ph type="title"/>
          </p:nvPr>
        </p:nvSpPr>
        <p:spPr/>
        <p:txBody>
          <a:bodyPr/>
          <a:lstStyle/>
          <a:p>
            <a:pPr marR="0" rtl="0"/>
            <a:r>
              <a:rPr lang="fr-FR" b="0" i="0" u="none" strike="noStrike" kern="100" baseline="0">
                <a:solidFill>
                  <a:srgbClr val="0F4761"/>
                </a:solidFill>
                <a:latin typeface="Times New Roman" panose="02020603050405020304" pitchFamily="18" charset="0"/>
              </a:rPr>
              <a:t>Slide 9: Part 2: SQL Server - Ingestion &amp; Maintenance</a:t>
            </a:r>
          </a:p>
        </p:txBody>
      </p:sp>
      <p:sp>
        <p:nvSpPr>
          <p:cNvPr id="3" name="Text Placeholder 2">
            <a:extLst>
              <a:ext uri="{FF2B5EF4-FFF2-40B4-BE49-F238E27FC236}">
                <a16:creationId xmlns:a16="http://schemas.microsoft.com/office/drawing/2014/main" id="{29CE66E4-11E3-7A37-07F0-862AF07B50B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Ingestion Methods</a:t>
            </a:r>
            <a:r>
              <a:rPr lang="en-US" b="0" i="0" u="none" strike="noStrike" kern="100" baseline="0">
                <a:solidFill>
                  <a:srgbClr val="0F4761"/>
                </a:solidFill>
                <a:latin typeface="Times New Roman" panose="02020603050405020304" pitchFamily="18" charset="0"/>
              </a:rPr>
              <a:t>: How Powershell will insert data into SQL Server (e.g., Invoke-Sqlcmd, Bulk Insert).</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SQL Server Agent Jobs</a:t>
            </a:r>
            <a:r>
              <a:rPr lang="en-US" b="0" i="0" u="none" strike="noStrike" kern="100" baseline="0">
                <a:solidFill>
                  <a:srgbClr val="0F4761"/>
                </a:solidFill>
                <a:latin typeface="Times New Roman" panose="02020603050405020304" pitchFamily="18" charset="0"/>
              </a:rPr>
              <a:t>: Scheduling Powershell scripts for automated data collection.</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Maintenance Tasks</a:t>
            </a:r>
            <a:r>
              <a:rPr lang="en-US" b="0" i="0" u="none" strike="noStrike" kern="100" baseline="0">
                <a:solidFill>
                  <a:srgbClr val="0F4761"/>
                </a:solidFill>
                <a:latin typeface="Times New Roman" panose="02020603050405020304" pitchFamily="18" charset="0"/>
              </a:rPr>
              <a:t>: Backup, index maintenance, and cleanup.</a:t>
            </a:r>
          </a:p>
        </p:txBody>
      </p:sp>
    </p:spTree>
    <p:extLst>
      <p:ext uri="{BB962C8B-B14F-4D97-AF65-F5344CB8AC3E}">
        <p14:creationId xmlns:p14="http://schemas.microsoft.com/office/powerpoint/2010/main" val="3579246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C07F1-9A13-97E2-6F53-F92E7AD38A43}"/>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10: Part 2: SQL Server - Demonstration/Lab Prep</a:t>
            </a:r>
          </a:p>
        </p:txBody>
      </p:sp>
      <p:sp>
        <p:nvSpPr>
          <p:cNvPr id="3" name="Text Placeholder 2">
            <a:extLst>
              <a:ext uri="{FF2B5EF4-FFF2-40B4-BE49-F238E27FC236}">
                <a16:creationId xmlns:a16="http://schemas.microsoft.com/office/drawing/2014/main" id="{D14D7AEF-8565-EF99-EE6E-98F3C0B02F6B}"/>
              </a:ext>
            </a:extLst>
          </p:cNvPr>
          <p:cNvSpPr>
            <a:spLocks noGrp="1"/>
          </p:cNvSpPr>
          <p:nvPr>
            <p:ph type="body" idx="1"/>
          </p:nvPr>
        </p:nvSpPr>
        <p:spPr/>
        <p:txBody>
          <a:bodyPr/>
          <a:lstStyle/>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Brief Demo</a:t>
            </a:r>
            <a:r>
              <a:rPr lang="en-US" b="0" i="0" u="none" strike="noStrike" kern="100" baseline="0" dirty="0">
                <a:solidFill>
                  <a:srgbClr val="0F4761"/>
                </a:solidFill>
                <a:latin typeface="Times New Roman" panose="02020603050405020304" pitchFamily="18" charset="0"/>
              </a:rPr>
              <a:t>: Show the database schema and a few rows of collected data.</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Transition to Lab</a:t>
            </a:r>
            <a:r>
              <a:rPr lang="en-US" b="0" i="0" u="none" strike="noStrike" kern="100" baseline="0" dirty="0">
                <a:solidFill>
                  <a:srgbClr val="0F4761"/>
                </a:solidFill>
                <a:latin typeface="Times New Roman" panose="02020603050405020304" pitchFamily="18" charset="0"/>
              </a:rPr>
              <a:t>: Guide attendees to populate their monitoring database.</a:t>
            </a:r>
          </a:p>
        </p:txBody>
      </p:sp>
    </p:spTree>
    <p:extLst>
      <p:ext uri="{BB962C8B-B14F-4D97-AF65-F5344CB8AC3E}">
        <p14:creationId xmlns:p14="http://schemas.microsoft.com/office/powerpoint/2010/main" val="409741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1E73-C46B-21A4-B723-B904DCB3A417}"/>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Lab 2: SQL Server to Host Your Data (Approx. 10-15 minutes)</a:t>
            </a:r>
          </a:p>
        </p:txBody>
      </p:sp>
      <p:sp>
        <p:nvSpPr>
          <p:cNvPr id="3" name="Text Placeholder 2">
            <a:extLst>
              <a:ext uri="{FF2B5EF4-FFF2-40B4-BE49-F238E27FC236}">
                <a16:creationId xmlns:a16="http://schemas.microsoft.com/office/drawing/2014/main" id="{C16F8E84-8D76-42D1-4DDC-C31BE1798A10}"/>
              </a:ext>
            </a:extLst>
          </p:cNvPr>
          <p:cNvSpPr>
            <a:spLocks noGrp="1"/>
          </p:cNvSpPr>
          <p:nvPr>
            <p:ph type="body" idx="1"/>
          </p:nvPr>
        </p:nvSpPr>
        <p:spPr/>
        <p:txBody>
          <a:bodyPr>
            <a:normAutofit fontScale="77500" lnSpcReduction="20000"/>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create a simple table in a SQL Server database and manually insert data collected from the previous lab.</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Task</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1. </a:t>
            </a:r>
            <a:r>
              <a:rPr lang="en-US" b="1" i="0" u="none" strike="noStrike" kern="100" baseline="0">
                <a:solidFill>
                  <a:srgbClr val="0F4761"/>
                </a:solidFill>
                <a:latin typeface="Times New Roman" panose="02020603050405020304" pitchFamily="18" charset="0"/>
              </a:rPr>
              <a:t>Connect to your SQL Server instance</a:t>
            </a:r>
            <a:r>
              <a:rPr lang="en-US" b="0" i="0" u="none" strike="noStrike" kern="100" baseline="0">
                <a:solidFill>
                  <a:srgbClr val="0F4761"/>
                </a:solidFill>
                <a:latin typeface="Times New Roman" panose="02020603050405020304" pitchFamily="18" charset="0"/>
              </a:rPr>
              <a:t> using SQL Server Management Studio (SSMS).</a:t>
            </a:r>
          </a:p>
          <a:p>
            <a:pPr marR="0" lvl="0" rtl="0"/>
            <a:r>
              <a:rPr lang="en-US" b="0" i="0" u="none" strike="noStrike" kern="100" baseline="0">
                <a:solidFill>
                  <a:srgbClr val="0F4761"/>
                </a:solidFill>
                <a:latin typeface="Times New Roman" panose="02020603050405020304" pitchFamily="18" charset="0"/>
              </a:rPr>
              <a:t>    2. </a:t>
            </a:r>
            <a:r>
              <a:rPr lang="en-US" b="1" i="0" u="none" strike="noStrike" kern="100" baseline="0">
                <a:solidFill>
                  <a:srgbClr val="0F4761"/>
                </a:solidFill>
                <a:latin typeface="Times New Roman" panose="02020603050405020304" pitchFamily="18" charset="0"/>
              </a:rPr>
              <a:t>Create a new database</a:t>
            </a:r>
            <a:r>
              <a:rPr lang="en-US" b="0" i="0" u="none" strike="noStrike" kern="100" baseline="0">
                <a:solidFill>
                  <a:srgbClr val="0F4761"/>
                </a:solidFill>
                <a:latin typeface="Times New Roman" panose="02020603050405020304" pitchFamily="18" charset="0"/>
              </a:rPr>
              <a:t> specifically for monitoring (e.g., SQLMonitorDB).</a:t>
            </a:r>
          </a:p>
          <a:p>
            <a:pPr marR="0" lvl="0" rtl="0"/>
            <a:r>
              <a:rPr lang="en-US" b="0" i="0" u="none" strike="noStrike" kern="100" baseline="0">
                <a:solidFill>
                  <a:srgbClr val="0F4761"/>
                </a:solidFill>
                <a:latin typeface="Times New Roman" panose="02020603050405020304" pitchFamily="18" charset="0"/>
              </a:rPr>
              <a:t>    3. </a:t>
            </a:r>
            <a:r>
              <a:rPr lang="en-US" b="1" i="0" u="none" strike="noStrike" kern="100" baseline="0">
                <a:solidFill>
                  <a:srgbClr val="0F4761"/>
                </a:solidFill>
                <a:latin typeface="Times New Roman" panose="02020603050405020304" pitchFamily="18" charset="0"/>
              </a:rPr>
              <a:t>Create a table</a:t>
            </a:r>
            <a:r>
              <a:rPr lang="en-US" b="0" i="0" u="none" strike="noStrike" kern="100" baseline="0">
                <a:solidFill>
                  <a:srgbClr val="0F4761"/>
                </a:solidFill>
                <a:latin typeface="Times New Roman" panose="02020603050405020304" pitchFamily="18" charset="0"/>
              </a:rPr>
              <a:t> within SQLMonitorDB (e.g., dbo.CpuHistory) with appropriate columns to store the CPU utilization and a timestamp.</a:t>
            </a:r>
          </a:p>
          <a:p>
            <a:pPr marR="0" lvl="0" rtl="0"/>
            <a:r>
              <a:rPr lang="en-US" b="0" i="0" u="none" strike="noStrike" kern="100" baseline="0">
                <a:solidFill>
                  <a:srgbClr val="0F4761"/>
                </a:solidFill>
                <a:latin typeface="Times New Roman" panose="02020603050405020304" pitchFamily="18" charset="0"/>
              </a:rPr>
              <a:t>    4. </a:t>
            </a:r>
            <a:r>
              <a:rPr lang="en-US" b="1" i="0" u="none" strike="noStrike" kern="100" baseline="0">
                <a:solidFill>
                  <a:srgbClr val="0F4761"/>
                </a:solidFill>
                <a:latin typeface="Times New Roman" panose="02020603050405020304" pitchFamily="18" charset="0"/>
              </a:rPr>
              <a:t>Write and execute an INSERT statement</a:t>
            </a:r>
            <a:r>
              <a:rPr lang="en-US" b="0" i="0" u="none" strike="noStrike" kern="100" baseline="0">
                <a:solidFill>
                  <a:srgbClr val="0F4761"/>
                </a:solidFill>
                <a:latin typeface="Times New Roman" panose="02020603050405020304" pitchFamily="18" charset="0"/>
              </a:rPr>
              <a:t> to manually add a few rows of sample CPU data into your new dbo.CpuHistory table, mimicking data collected by Powershell.</a:t>
            </a:r>
          </a:p>
          <a:p>
            <a:pPr marR="0" lvl="0" rtl="0"/>
            <a:r>
              <a:rPr lang="en-US" b="0" i="0" u="none" strike="noStrike" kern="100" baseline="0">
                <a:solidFill>
                  <a:srgbClr val="0F4761"/>
                </a:solidFill>
                <a:latin typeface="Times New Roman" panose="02020603050405020304" pitchFamily="18" charset="0"/>
              </a:rPr>
              <a:t>    5. </a:t>
            </a:r>
            <a:r>
              <a:rPr lang="en-US" b="1" i="0" u="none" strike="noStrike" kern="100" baseline="0">
                <a:solidFill>
                  <a:srgbClr val="0F4761"/>
                </a:solidFill>
                <a:latin typeface="Times New Roman" panose="02020603050405020304" pitchFamily="18" charset="0"/>
              </a:rPr>
              <a:t>Run a SELECT query</a:t>
            </a:r>
            <a:r>
              <a:rPr lang="en-US" b="0" i="0" u="none" strike="noStrike" kern="100" baseline="0">
                <a:solidFill>
                  <a:srgbClr val="0F4761"/>
                </a:solidFill>
                <a:latin typeface="Times New Roman" panose="02020603050405020304" pitchFamily="18" charset="0"/>
              </a:rPr>
              <a:t> to verify the data is stored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Learning Outcome</a:t>
            </a:r>
            <a:r>
              <a:rPr lang="en-US" b="0" i="0" u="none" strike="noStrike" kern="100" baseline="0">
                <a:solidFill>
                  <a:srgbClr val="0F4761"/>
                </a:solidFill>
                <a:latin typeface="Times New Roman" panose="02020603050405020304" pitchFamily="18" charset="0"/>
              </a:rPr>
              <a:t>: Grasp the concept of SQL Server as a </a:t>
            </a:r>
            <a:r>
              <a:rPr lang="en-US" b="1" i="0" u="none" strike="noStrike" kern="100" baseline="0">
                <a:solidFill>
                  <a:srgbClr val="0F4761"/>
                </a:solidFill>
                <a:latin typeface="Times New Roman" panose="02020603050405020304" pitchFamily="18" charset="0"/>
              </a:rPr>
              <a:t>central repository for structured storage of historical information</a:t>
            </a:r>
            <a:r>
              <a:rPr lang="en-US" b="0" i="0" u="none" strike="noStrike" kern="100" baseline="0">
                <a:solidFill>
                  <a:srgbClr val="0F4761"/>
                </a:solidFill>
                <a:latin typeface="Times New Roman" panose="02020603050405020304" pitchFamily="18" charset="0"/>
              </a:rPr>
              <a:t> [2, 4].</a:t>
            </a:r>
          </a:p>
        </p:txBody>
      </p:sp>
    </p:spTree>
    <p:extLst>
      <p:ext uri="{BB962C8B-B14F-4D97-AF65-F5344CB8AC3E}">
        <p14:creationId xmlns:p14="http://schemas.microsoft.com/office/powerpoint/2010/main" val="224836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4D37-A06C-D62C-DBE6-F18C259232AE}"/>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11: Part 3: PowerBI to Visualize Your Data - Introduction</a:t>
            </a:r>
          </a:p>
        </p:txBody>
      </p:sp>
      <p:sp>
        <p:nvSpPr>
          <p:cNvPr id="3" name="Text Placeholder 2">
            <a:extLst>
              <a:ext uri="{FF2B5EF4-FFF2-40B4-BE49-F238E27FC236}">
                <a16:creationId xmlns:a16="http://schemas.microsoft.com/office/drawing/2014/main" id="{FB5035E7-6646-8A3C-7A31-B9025CE38FC4}"/>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Purpose</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Creating interactive and insightful visualizations</a:t>
            </a:r>
            <a:r>
              <a:rPr lang="en-US" b="0" i="0" u="none" strike="noStrike" kern="100" baseline="0">
                <a:solidFill>
                  <a:srgbClr val="0F4761"/>
                </a:solidFill>
                <a:latin typeface="Times New Roman" panose="02020603050405020304" pitchFamily="18" charset="0"/>
              </a:rPr>
              <a:t> of the collected data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Why PowerBI?</a:t>
            </a:r>
            <a:r>
              <a:rPr lang="en-US" b="0" i="0" u="none" strike="noStrike" kern="100" baseline="0">
                <a:solidFill>
                  <a:srgbClr val="0F4761"/>
                </a:solidFill>
                <a:latin typeface="Times New Roman" panose="02020603050405020304" pitchFamily="18" charset="0"/>
              </a:rPr>
              <a:t>: Enables </a:t>
            </a:r>
            <a:r>
              <a:rPr lang="en-US" b="1" i="0" u="none" strike="noStrike" kern="100" baseline="0">
                <a:solidFill>
                  <a:srgbClr val="0F4761"/>
                </a:solidFill>
                <a:latin typeface="Times New Roman" panose="02020603050405020304" pitchFamily="18" charset="0"/>
              </a:rPr>
              <a:t>easy interpretation of complex data</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Benefits</a:t>
            </a:r>
            <a:r>
              <a:rPr lang="en-US" b="0" i="0" u="none" strike="noStrike" kern="100" baseline="0">
                <a:solidFill>
                  <a:srgbClr val="0F4761"/>
                </a:solidFill>
                <a:latin typeface="Times New Roman" panose="02020603050405020304" pitchFamily="18" charset="0"/>
              </a:rPr>
              <a:t>: Helps </a:t>
            </a:r>
            <a:r>
              <a:rPr lang="en-US" b="1" i="0" u="none" strike="noStrike" kern="100" baseline="0">
                <a:solidFill>
                  <a:srgbClr val="0F4761"/>
                </a:solidFill>
                <a:latin typeface="Times New Roman" panose="02020603050405020304" pitchFamily="18" charset="0"/>
              </a:rPr>
              <a:t>identify performance bottlenecks</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monitor trends</a:t>
            </a:r>
            <a:r>
              <a:rPr lang="en-US" b="0" i="0" u="none" strike="noStrike" kern="100" baseline="0">
                <a:solidFill>
                  <a:srgbClr val="0F4761"/>
                </a:solidFill>
                <a:latin typeface="Times New Roman" panose="02020603050405020304" pitchFamily="18" charset="0"/>
              </a:rPr>
              <a:t>, and gain a </a:t>
            </a:r>
            <a:r>
              <a:rPr lang="en-US" b="1" i="0" u="none" strike="noStrike" kern="100" baseline="0">
                <a:solidFill>
                  <a:srgbClr val="0F4761"/>
                </a:solidFill>
                <a:latin typeface="Times New Roman" panose="02020603050405020304" pitchFamily="18" charset="0"/>
              </a:rPr>
              <a:t>clear, at-a-glance understanding</a:t>
            </a:r>
            <a:r>
              <a:rPr lang="en-US" b="0" i="0" u="none" strike="noStrike" kern="100" baseline="0">
                <a:solidFill>
                  <a:srgbClr val="0F4761"/>
                </a:solidFill>
                <a:latin typeface="Times New Roman" panose="02020603050405020304" pitchFamily="18" charset="0"/>
              </a:rPr>
              <a:t> of your SQL Server estate's status [2, 4].</a:t>
            </a:r>
          </a:p>
        </p:txBody>
      </p:sp>
    </p:spTree>
    <p:extLst>
      <p:ext uri="{BB962C8B-B14F-4D97-AF65-F5344CB8AC3E}">
        <p14:creationId xmlns:p14="http://schemas.microsoft.com/office/powerpoint/2010/main" val="1747642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5AFC-1855-B5AA-A241-BC1CE93A9C81}"/>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12: Part 3: PowerBI - Connecting &amp; Transforming Data</a:t>
            </a:r>
          </a:p>
        </p:txBody>
      </p:sp>
      <p:sp>
        <p:nvSpPr>
          <p:cNvPr id="3" name="Text Placeholder 2">
            <a:extLst>
              <a:ext uri="{FF2B5EF4-FFF2-40B4-BE49-F238E27FC236}">
                <a16:creationId xmlns:a16="http://schemas.microsoft.com/office/drawing/2014/main" id="{69544E8B-C604-BCF7-0AE3-0BA779769181}"/>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Connecting to SQL Server</a:t>
            </a:r>
            <a:r>
              <a:rPr lang="en-US" b="0" i="0" u="none" strike="noStrike" kern="100" baseline="0">
                <a:solidFill>
                  <a:srgbClr val="0F4761"/>
                </a:solidFill>
                <a:latin typeface="Times New Roman" panose="02020603050405020304" pitchFamily="18" charset="0"/>
              </a:rPr>
              <a:t>: Using PowerBI Desktop to connect to your monitoring database.</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Querying Data</a:t>
            </a:r>
            <a:r>
              <a:rPr lang="en-US" b="0" i="0" u="none" strike="noStrike" kern="100" baseline="0">
                <a:solidFill>
                  <a:srgbClr val="0F4761"/>
                </a:solidFill>
                <a:latin typeface="Times New Roman" panose="02020603050405020304" pitchFamily="18" charset="0"/>
              </a:rPr>
              <a:t>: Building T-SQL queries for specific reports (e.g., CPU usage over time, disk space trends).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Data Transformation (Power Query)</a:t>
            </a:r>
            <a:r>
              <a:rPr lang="en-US" b="0" i="0" u="none" strike="noStrike" kern="100" baseline="0">
                <a:solidFill>
                  <a:srgbClr val="0F4761"/>
                </a:solidFill>
                <a:latin typeface="Times New Roman" panose="02020603050405020304" pitchFamily="18" charset="0"/>
              </a:rPr>
              <a:t>: Cleaning, shaping, and combining data for optimal visualization.</a:t>
            </a:r>
          </a:p>
        </p:txBody>
      </p:sp>
    </p:spTree>
    <p:extLst>
      <p:ext uri="{BB962C8B-B14F-4D97-AF65-F5344CB8AC3E}">
        <p14:creationId xmlns:p14="http://schemas.microsoft.com/office/powerpoint/2010/main" val="3201385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9C1E-E2D9-6C9B-B0C9-0B08C184446F}"/>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13: Part 3: PowerBI - Creating Visualizations</a:t>
            </a:r>
          </a:p>
        </p:txBody>
      </p:sp>
      <p:sp>
        <p:nvSpPr>
          <p:cNvPr id="3" name="Text Placeholder 2">
            <a:extLst>
              <a:ext uri="{FF2B5EF4-FFF2-40B4-BE49-F238E27FC236}">
                <a16:creationId xmlns:a16="http://schemas.microsoft.com/office/drawing/2014/main" id="{3F606311-21BA-022C-536D-2D90826DD310}"/>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Choosing the Right Visual</a:t>
            </a:r>
            <a:r>
              <a:rPr lang="en-US" b="0" i="0" u="none" strike="noStrike" kern="100" baseline="0">
                <a:solidFill>
                  <a:srgbClr val="0F4761"/>
                </a:solidFill>
                <a:latin typeface="Times New Roman" panose="02020603050405020304" pitchFamily="18" charset="0"/>
              </a:rPr>
              <a:t>: Bar charts, line charts, tables, gauges for different metrics.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Designing Effective Dashboards</a:t>
            </a:r>
            <a:r>
              <a:rPr lang="en-US" b="0" i="0" u="none" strike="noStrike" kern="100" baseline="0">
                <a:solidFill>
                  <a:srgbClr val="0F4761"/>
                </a:solidFill>
                <a:latin typeface="Times New Roman" panose="02020603050405020304" pitchFamily="18" charset="0"/>
              </a:rPr>
              <a:t>: Layout, interactivity, filtering.</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Examples</a:t>
            </a:r>
            <a:r>
              <a:rPr lang="en-US" b="0" i="0" u="none" strike="noStrike" kern="100" baseline="0">
                <a:solidFill>
                  <a:srgbClr val="0F4761"/>
                </a:solidFill>
                <a:latin typeface="Times New Roman" panose="02020603050405020304" pitchFamily="18" charset="0"/>
              </a:rPr>
              <a:t>: CPU utilization dashboard, Disk Space trending report, SQL Agent Job status monitor.</a:t>
            </a:r>
          </a:p>
        </p:txBody>
      </p:sp>
    </p:spTree>
    <p:extLst>
      <p:ext uri="{BB962C8B-B14F-4D97-AF65-F5344CB8AC3E}">
        <p14:creationId xmlns:p14="http://schemas.microsoft.com/office/powerpoint/2010/main" val="2150714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6E619-088D-AA86-2A84-4E05BFB39AF5}"/>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14: Part 3: PowerBI - Publishing &amp; Sharing</a:t>
            </a:r>
          </a:p>
        </p:txBody>
      </p:sp>
      <p:sp>
        <p:nvSpPr>
          <p:cNvPr id="3" name="Text Placeholder 2">
            <a:extLst>
              <a:ext uri="{FF2B5EF4-FFF2-40B4-BE49-F238E27FC236}">
                <a16:creationId xmlns:a16="http://schemas.microsoft.com/office/drawing/2014/main" id="{8D62B37F-9297-A7A2-553D-758E1127083A}"/>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PowerBI Service</a:t>
            </a:r>
            <a:r>
              <a:rPr lang="en-US" b="0" i="0" u="none" strike="noStrike" kern="100" baseline="0">
                <a:solidFill>
                  <a:srgbClr val="0F4761"/>
                </a:solidFill>
                <a:latin typeface="Times New Roman" panose="02020603050405020304" pitchFamily="18" charset="0"/>
              </a:rPr>
              <a:t>: Publishing reports to the cloud.</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Sharing with Teams</a:t>
            </a:r>
            <a:r>
              <a:rPr lang="en-US" b="0" i="0" u="none" strike="noStrike" kern="100" baseline="0">
                <a:solidFill>
                  <a:srgbClr val="0F4761"/>
                </a:solidFill>
                <a:latin typeface="Times New Roman" panose="02020603050405020304" pitchFamily="18" charset="0"/>
              </a:rPr>
              <a:t>: Granting access and setting up refresh schedules.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Alerts</a:t>
            </a:r>
            <a:r>
              <a:rPr lang="en-US" b="0" i="0" u="none" strike="noStrike" kern="100" baseline="0">
                <a:solidFill>
                  <a:srgbClr val="0F4761"/>
                </a:solidFill>
                <a:latin typeface="Times New Roman" panose="02020603050405020304" pitchFamily="18" charset="0"/>
              </a:rPr>
              <a:t>: Setting up data-driven alerts for critical thresholds.</a:t>
            </a:r>
          </a:p>
        </p:txBody>
      </p:sp>
    </p:spTree>
    <p:extLst>
      <p:ext uri="{BB962C8B-B14F-4D97-AF65-F5344CB8AC3E}">
        <p14:creationId xmlns:p14="http://schemas.microsoft.com/office/powerpoint/2010/main" val="3248119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612-0A29-243A-2FD7-0B844C8E5F15}"/>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15: Part 3: PowerBI - Demonstration/Lab Prep</a:t>
            </a:r>
          </a:p>
        </p:txBody>
      </p:sp>
      <p:sp>
        <p:nvSpPr>
          <p:cNvPr id="3" name="Text Placeholder 2">
            <a:extLst>
              <a:ext uri="{FF2B5EF4-FFF2-40B4-BE49-F238E27FC236}">
                <a16:creationId xmlns:a16="http://schemas.microsoft.com/office/drawing/2014/main" id="{B86D2796-9E04-4679-DF6F-E027E6264146}"/>
              </a:ext>
            </a:extLst>
          </p:cNvPr>
          <p:cNvSpPr>
            <a:spLocks noGrp="1"/>
          </p:cNvSpPr>
          <p:nvPr>
            <p:ph type="body" idx="1"/>
          </p:nvPr>
        </p:nvSpPr>
        <p:spPr/>
        <p:txBody>
          <a:bodyPr/>
          <a:lstStyle/>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Brief Demo</a:t>
            </a:r>
            <a:r>
              <a:rPr lang="en-US" b="0" i="0" u="none" strike="noStrike" kern="100" baseline="0" dirty="0">
                <a:solidFill>
                  <a:srgbClr val="0F4761"/>
                </a:solidFill>
                <a:latin typeface="Times New Roman" panose="02020603050405020304" pitchFamily="18" charset="0"/>
              </a:rPr>
              <a:t>: Showcase a pre-built PowerBI dashboard leveraging the collected data.</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Transition to Lab</a:t>
            </a:r>
            <a:r>
              <a:rPr lang="en-US" b="0" i="0" u="none" strike="noStrike" kern="100" baseline="0" dirty="0">
                <a:solidFill>
                  <a:srgbClr val="0F4761"/>
                </a:solidFill>
                <a:latin typeface="Times New Roman" panose="02020603050405020304" pitchFamily="18" charset="0"/>
              </a:rPr>
              <a:t>: Prepare attendees to build their own basic report.</a:t>
            </a:r>
          </a:p>
        </p:txBody>
      </p:sp>
    </p:spTree>
    <p:extLst>
      <p:ext uri="{BB962C8B-B14F-4D97-AF65-F5344CB8AC3E}">
        <p14:creationId xmlns:p14="http://schemas.microsoft.com/office/powerpoint/2010/main" val="1381814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32FB2-B4F4-3350-4F7A-7B4DB3C8A086}"/>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Lab 3: PowerBI to Visualize Your Data (Approx. 10-15 minutes)</a:t>
            </a:r>
          </a:p>
        </p:txBody>
      </p:sp>
      <p:sp>
        <p:nvSpPr>
          <p:cNvPr id="3" name="Text Placeholder 2">
            <a:extLst>
              <a:ext uri="{FF2B5EF4-FFF2-40B4-BE49-F238E27FC236}">
                <a16:creationId xmlns:a16="http://schemas.microsoft.com/office/drawing/2014/main" id="{EDDDB4CC-80BE-2459-5976-402E7D09B75D}"/>
              </a:ext>
            </a:extLst>
          </p:cNvPr>
          <p:cNvSpPr>
            <a:spLocks noGrp="1"/>
          </p:cNvSpPr>
          <p:nvPr>
            <p:ph type="body" idx="1"/>
          </p:nvPr>
        </p:nvSpPr>
        <p:spPr/>
        <p:txBody>
          <a:bodyPr>
            <a:normAutofit fontScale="62500" lnSpcReduction="20000"/>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Objective</a:t>
            </a:r>
            <a:r>
              <a:rPr lang="en-US" b="0" i="0" u="none" strike="noStrike" kern="100" baseline="0">
                <a:solidFill>
                  <a:srgbClr val="0F4761"/>
                </a:solidFill>
                <a:latin typeface="Times New Roman" panose="02020603050405020304" pitchFamily="18" charset="0"/>
              </a:rPr>
              <a:t>: To connect PowerBI to the newly created SQL Server table and create a basic visualization.</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Task</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1. </a:t>
            </a:r>
            <a:r>
              <a:rPr lang="en-US" b="1" i="0" u="none" strike="noStrike" kern="100" baseline="0">
                <a:solidFill>
                  <a:srgbClr val="0F4761"/>
                </a:solidFill>
                <a:latin typeface="Times New Roman" panose="02020603050405020304" pitchFamily="18" charset="0"/>
              </a:rPr>
              <a:t>Open PowerBI Desktop</a:t>
            </a:r>
            <a:r>
              <a:rPr lang="en-US" b="0" i="0" u="none" strike="noStrike" kern="100" baseline="0">
                <a:solidFill>
                  <a:srgbClr val="0F4761"/>
                </a:solidFill>
                <a:latin typeface="Times New Roman" panose="02020603050405020304" pitchFamily="18" charset="0"/>
              </a:rPr>
              <a:t>.</a:t>
            </a:r>
          </a:p>
          <a:p>
            <a:pPr marR="0" lvl="0" rtl="0"/>
            <a:r>
              <a:rPr lang="en-US" b="0" i="0" u="none" strike="noStrike" kern="100" baseline="0">
                <a:solidFill>
                  <a:srgbClr val="0F4761"/>
                </a:solidFill>
                <a:latin typeface="Times New Roman" panose="02020603050405020304" pitchFamily="18" charset="0"/>
              </a:rPr>
              <a:t>    2. </a:t>
            </a:r>
            <a:r>
              <a:rPr lang="en-US" b="1" i="0" u="none" strike="noStrike" kern="100" baseline="0">
                <a:solidFill>
                  <a:srgbClr val="0F4761"/>
                </a:solidFill>
                <a:latin typeface="Times New Roman" panose="02020603050405020304" pitchFamily="18" charset="0"/>
              </a:rPr>
              <a:t>Connect to your SQL Server instance</a:t>
            </a:r>
            <a:r>
              <a:rPr lang="en-US" b="0" i="0" u="none" strike="noStrike" kern="100" baseline="0">
                <a:solidFill>
                  <a:srgbClr val="0F4761"/>
                </a:solidFill>
                <a:latin typeface="Times New Roman" panose="02020603050405020304" pitchFamily="18" charset="0"/>
              </a:rPr>
              <a:t> and select the SQLMonitorDB and the dbo.CpuHistory table.</a:t>
            </a:r>
          </a:p>
          <a:p>
            <a:pPr marR="0" lvl="0" rtl="0"/>
            <a:r>
              <a:rPr lang="en-US" b="0" i="0" u="none" strike="noStrike" kern="100" baseline="0">
                <a:solidFill>
                  <a:srgbClr val="0F4761"/>
                </a:solidFill>
                <a:latin typeface="Times New Roman" panose="02020603050405020304" pitchFamily="18" charset="0"/>
              </a:rPr>
              <a:t>    3. </a:t>
            </a:r>
            <a:r>
              <a:rPr lang="en-US" b="1" i="0" u="none" strike="noStrike" kern="100" baseline="0">
                <a:solidFill>
                  <a:srgbClr val="0F4761"/>
                </a:solidFill>
                <a:latin typeface="Times New Roman" panose="02020603050405020304" pitchFamily="18" charset="0"/>
              </a:rPr>
              <a:t>Load the data</a:t>
            </a:r>
            <a:r>
              <a:rPr lang="en-US" b="0" i="0" u="none" strike="noStrike" kern="100" baseline="0">
                <a:solidFill>
                  <a:srgbClr val="0F4761"/>
                </a:solidFill>
                <a:latin typeface="Times New Roman" panose="02020603050405020304" pitchFamily="18" charset="0"/>
              </a:rPr>
              <a:t> into PowerBI.</a:t>
            </a:r>
          </a:p>
          <a:p>
            <a:pPr marR="0" lvl="0" rtl="0"/>
            <a:r>
              <a:rPr lang="en-US" b="0" i="0" u="none" strike="noStrike" kern="100" baseline="0">
                <a:solidFill>
                  <a:srgbClr val="0F4761"/>
                </a:solidFill>
                <a:latin typeface="Times New Roman" panose="02020603050405020304" pitchFamily="18" charset="0"/>
              </a:rPr>
              <a:t>    4. </a:t>
            </a:r>
            <a:r>
              <a:rPr lang="en-US" b="1" i="0" u="none" strike="noStrike" kern="100" baseline="0">
                <a:solidFill>
                  <a:srgbClr val="0F4761"/>
                </a:solidFill>
                <a:latin typeface="Times New Roman" panose="02020603050405020304" pitchFamily="18" charset="0"/>
              </a:rPr>
              <a:t>Create a simple Line Chart</a:t>
            </a:r>
            <a:r>
              <a:rPr lang="en-US" b="0" i="0" u="none" strike="noStrike" kern="100" baseline="0">
                <a:solidFill>
                  <a:srgbClr val="0F4761"/>
                </a:solidFill>
                <a:latin typeface="Times New Roman" panose="02020603050405020304" pitchFamily="18" charset="0"/>
              </a:rPr>
              <a:t> visualization showing CPU utilization over time, using the timestamp and CPU value columns.</a:t>
            </a:r>
          </a:p>
          <a:p>
            <a:pPr marR="0" lvl="0" rtl="0"/>
            <a:r>
              <a:rPr lang="en-US" b="0" i="0" u="none" strike="noStrike" kern="100" baseline="0">
                <a:solidFill>
                  <a:srgbClr val="0F4761"/>
                </a:solidFill>
                <a:latin typeface="Times New Roman" panose="02020603050405020304" pitchFamily="18" charset="0"/>
              </a:rPr>
              <a:t>    5. </a:t>
            </a:r>
            <a:r>
              <a:rPr lang="en-US" b="1" i="0" u="none" strike="noStrike" kern="100" baseline="0">
                <a:solidFill>
                  <a:srgbClr val="0F4761"/>
                </a:solidFill>
                <a:latin typeface="Times New Roman" panose="02020603050405020304" pitchFamily="18" charset="0"/>
              </a:rPr>
              <a:t>Add a Title</a:t>
            </a:r>
            <a:r>
              <a:rPr lang="en-US" b="0" i="0" u="none" strike="noStrike" kern="100" baseline="0">
                <a:solidFill>
                  <a:srgbClr val="0F4761"/>
                </a:solidFill>
                <a:latin typeface="Times New Roman" panose="02020603050405020304" pitchFamily="18" charset="0"/>
              </a:rPr>
              <a:t> to the report.</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Learning Outcome</a:t>
            </a:r>
            <a:r>
              <a:rPr lang="en-US" b="0" i="0" u="none" strike="noStrike" kern="100" baseline="0">
                <a:solidFill>
                  <a:srgbClr val="0F4761"/>
                </a:solidFill>
                <a:latin typeface="Times New Roman" panose="02020603050405020304" pitchFamily="18" charset="0"/>
              </a:rPr>
              <a:t>: Experience how PowerBI enables </a:t>
            </a:r>
            <a:r>
              <a:rPr lang="en-US" b="1" i="0" u="none" strike="noStrike" kern="100" baseline="0">
                <a:solidFill>
                  <a:srgbClr val="0F4761"/>
                </a:solidFill>
                <a:latin typeface="Times New Roman" panose="02020603050405020304" pitchFamily="18" charset="0"/>
              </a:rPr>
              <a:t>creating interactive and insightful visualizations</a:t>
            </a:r>
            <a:r>
              <a:rPr lang="en-US" b="0" i="0" u="none" strike="noStrike" kern="100" baseline="0">
                <a:solidFill>
                  <a:srgbClr val="0F4761"/>
                </a:solidFill>
                <a:latin typeface="Times New Roman" panose="02020603050405020304" pitchFamily="18" charset="0"/>
              </a:rPr>
              <a:t> and helps </a:t>
            </a:r>
            <a:r>
              <a:rPr lang="en-US" b="1" i="0" u="none" strike="noStrike" kern="100" baseline="0">
                <a:solidFill>
                  <a:srgbClr val="0F4761"/>
                </a:solidFill>
                <a:latin typeface="Times New Roman" panose="02020603050405020304" pitchFamily="18" charset="0"/>
              </a:rPr>
              <a:t>interpret complex data</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a:t>
            </a:r>
          </a:p>
          <a:p>
            <a:pPr marR="0" lvl="0" rtl="0"/>
            <a:r>
              <a:rPr lang="en-US" b="0" i="1" u="none" strike="noStrike" kern="100" baseline="0">
                <a:solidFill>
                  <a:srgbClr val="0F4761"/>
                </a:solidFill>
                <a:latin typeface="Times New Roman" panose="02020603050405020304" pitchFamily="18" charset="0"/>
              </a:rPr>
              <a:t>Note: The specific tools like dbatools or SQLCMD were not explicitly detailed in the provided sources [1-4] as part of the session's key components. They are generally known tools for Powershell and SQL Server interaction. This information is provided to enhance the practicality of the labs but is not directly from the given sources. Please independently verify the appropriateness of including them in your session.</a:t>
            </a:r>
            <a:endParaRPr lang="en-US" b="0" i="0" u="none" strike="noStrike" kern="100" baseline="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3632237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FB08-5538-10CB-5411-03EC8014015C}"/>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16: Key Takeaways &amp; Next Steps</a:t>
            </a:r>
          </a:p>
        </p:txBody>
      </p:sp>
      <p:sp>
        <p:nvSpPr>
          <p:cNvPr id="3" name="Text Placeholder 2">
            <a:extLst>
              <a:ext uri="{FF2B5EF4-FFF2-40B4-BE49-F238E27FC236}">
                <a16:creationId xmlns:a16="http://schemas.microsoft.com/office/drawing/2014/main" id="{9BCE943D-438C-D7FC-7297-A31C12C01CA9}"/>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Recap</a:t>
            </a:r>
            <a:r>
              <a:rPr lang="en-US" b="0" i="0" u="none" strike="noStrike" kern="100" baseline="0">
                <a:solidFill>
                  <a:srgbClr val="0F4761"/>
                </a:solidFill>
                <a:latin typeface="Times New Roman" panose="02020603050405020304" pitchFamily="18" charset="0"/>
              </a:rPr>
              <a:t>: You can </a:t>
            </a:r>
            <a:r>
              <a:rPr lang="en-US" b="1" i="0" u="none" strike="noStrike" kern="100" baseline="0">
                <a:solidFill>
                  <a:srgbClr val="0F4761"/>
                </a:solidFill>
                <a:latin typeface="Times New Roman" panose="02020603050405020304" pitchFamily="18" charset="0"/>
              </a:rPr>
              <a:t>build a custom monitoring tool, for free</a:t>
            </a:r>
            <a:r>
              <a:rPr lang="en-US" b="0" i="0" u="none" strike="noStrike" kern="100" baseline="0">
                <a:solidFill>
                  <a:srgbClr val="0F4761"/>
                </a:solidFill>
                <a:latin typeface="Times New Roman" panose="02020603050405020304" pitchFamily="18" charset="0"/>
              </a:rPr>
              <a:t> [1-3], using </a:t>
            </a:r>
            <a:r>
              <a:rPr lang="en-US" b="1" i="0" u="none" strike="noStrike" kern="100" baseline="0">
                <a:solidFill>
                  <a:srgbClr val="0F4761"/>
                </a:solidFill>
                <a:latin typeface="Times New Roman" panose="02020603050405020304" pitchFamily="18" charset="0"/>
              </a:rPr>
              <a:t>Powershell, SQL Server, and PowerBI</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Benefits</a:t>
            </a:r>
            <a:r>
              <a:rPr lang="en-US" b="0" i="0" u="none" strike="noStrike" kern="100" baseline="0">
                <a:solidFill>
                  <a:srgbClr val="0F4761"/>
                </a:solidFill>
                <a:latin typeface="Times New Roman" panose="02020603050405020304" pitchFamily="18" charset="0"/>
              </a:rPr>
              <a:t>: Gain </a:t>
            </a:r>
            <a:r>
              <a:rPr lang="en-US" b="1" i="0" u="none" strike="noStrike" kern="100" baseline="0">
                <a:solidFill>
                  <a:srgbClr val="0F4761"/>
                </a:solidFill>
                <a:latin typeface="Times New Roman" panose="02020603050405020304" pitchFamily="18" charset="0"/>
              </a:rPr>
              <a:t>deeper insights</a:t>
            </a:r>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take control of your monitoring</a:t>
            </a:r>
            <a:r>
              <a:rPr lang="en-US" b="0" i="0" u="none" strike="noStrike" kern="100" baseline="0">
                <a:solidFill>
                  <a:srgbClr val="0F4761"/>
                </a:solidFill>
                <a:latin typeface="Times New Roman" panose="02020603050405020304" pitchFamily="18" charset="0"/>
              </a:rPr>
              <a:t>, and make </a:t>
            </a:r>
            <a:r>
              <a:rPr lang="en-US" b="1" i="0" u="none" strike="noStrike" kern="100" baseline="0">
                <a:solidFill>
                  <a:srgbClr val="0F4761"/>
                </a:solidFill>
                <a:latin typeface="Times New Roman" panose="02020603050405020304" pitchFamily="18" charset="0"/>
              </a:rPr>
              <a:t>informed decisions</a:t>
            </a:r>
            <a:r>
              <a:rPr lang="en-US" b="0" i="0" u="none" strike="noStrike" kern="100" baseline="0">
                <a:solidFill>
                  <a:srgbClr val="0F4761"/>
                </a:solidFill>
                <a:latin typeface="Times New Roman" panose="02020603050405020304" pitchFamily="18" charset="0"/>
              </a:rPr>
              <a:t> [1-3].</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Further Exploration</a:t>
            </a:r>
            <a:r>
              <a:rPr lang="en-US" b="0" i="0" u="none" strike="noStrike" kern="100" baseline="0">
                <a:solidFill>
                  <a:srgbClr val="0F4761"/>
                </a:solidFill>
                <a:latin typeface="Times New Roman" panose="02020603050405020304" pitchFamily="18" charset="0"/>
              </a:rPr>
              <a:t>: What other metrics can you collect? How can you expand this solution?</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Resources</a:t>
            </a:r>
            <a:r>
              <a:rPr lang="en-US" b="0" i="0" u="none" strike="noStrike" kern="100" baseline="0">
                <a:solidFill>
                  <a:srgbClr val="0F4761"/>
                </a:solidFill>
                <a:latin typeface="Times New Roman" panose="02020603050405020304" pitchFamily="18" charset="0"/>
              </a:rPr>
              <a:t>: Links to sample scripts, PowerBI templates, and additional learning materials.</a:t>
            </a:r>
          </a:p>
        </p:txBody>
      </p:sp>
    </p:spTree>
    <p:extLst>
      <p:ext uri="{BB962C8B-B14F-4D97-AF65-F5344CB8AC3E}">
        <p14:creationId xmlns:p14="http://schemas.microsoft.com/office/powerpoint/2010/main" val="3545578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0E82B-7A7B-0F52-273D-A16C48843434}"/>
              </a:ext>
            </a:extLst>
          </p:cNvPr>
          <p:cNvSpPr>
            <a:spLocks noGrp="1"/>
          </p:cNvSpPr>
          <p:nvPr>
            <p:ph type="title"/>
          </p:nvPr>
        </p:nvSpPr>
        <p:spPr/>
        <p:txBody>
          <a:bodyPr>
            <a:normAutofit/>
          </a:bodyPr>
          <a:lstStyle/>
          <a:p>
            <a:pPr marR="0" rtl="0"/>
            <a:r>
              <a:rPr lang="en-US" b="0" i="0" u="none" strike="noStrike" kern="100" baseline="0" dirty="0">
                <a:solidFill>
                  <a:srgbClr val="0F4761"/>
                </a:solidFill>
                <a:latin typeface="Times New Roman" panose="02020603050405020304" pitchFamily="18" charset="0"/>
              </a:rPr>
              <a:t>Why Custom Monitoring?</a:t>
            </a:r>
          </a:p>
        </p:txBody>
      </p:sp>
      <p:sp>
        <p:nvSpPr>
          <p:cNvPr id="5" name="Text Placeholder 4">
            <a:extLst>
              <a:ext uri="{FF2B5EF4-FFF2-40B4-BE49-F238E27FC236}">
                <a16:creationId xmlns:a16="http://schemas.microsoft.com/office/drawing/2014/main" id="{FD26B76E-D4DB-EE59-2867-03713BDA428A}"/>
              </a:ext>
            </a:extLst>
          </p:cNvPr>
          <p:cNvSpPr>
            <a:spLocks noGrp="1"/>
          </p:cNvSpPr>
          <p:nvPr>
            <p:ph type="body" idx="1"/>
          </p:nvPr>
        </p:nvSpPr>
        <p:spPr>
          <a:xfrm>
            <a:off x="521208" y="1865376"/>
            <a:ext cx="5166360" cy="658368"/>
          </a:xfrm>
        </p:spPr>
        <p:txBody>
          <a:bodyPr>
            <a:normAutofit/>
          </a:bodyPr>
          <a:lstStyle/>
          <a:p>
            <a:r>
              <a:rPr lang="en-US" sz="2800" b="1" dirty="0"/>
              <a:t>Problem</a:t>
            </a:r>
          </a:p>
        </p:txBody>
      </p:sp>
      <p:sp>
        <p:nvSpPr>
          <p:cNvPr id="3" name="Text Placeholder 2">
            <a:extLst>
              <a:ext uri="{FF2B5EF4-FFF2-40B4-BE49-F238E27FC236}">
                <a16:creationId xmlns:a16="http://schemas.microsoft.com/office/drawing/2014/main" id="{4097C8D4-43E6-73F8-6760-665E02598834}"/>
              </a:ext>
            </a:extLst>
          </p:cNvPr>
          <p:cNvSpPr>
            <a:spLocks noGrp="1"/>
          </p:cNvSpPr>
          <p:nvPr>
            <p:ph sz="half" idx="2"/>
          </p:nvPr>
        </p:nvSpPr>
        <p:spPr>
          <a:xfrm>
            <a:off x="521208" y="2523744"/>
            <a:ext cx="5166360" cy="1959356"/>
          </a:xfrm>
        </p:spPr>
        <p:txBody>
          <a:bodyPr>
            <a:normAutofit fontScale="85000" lnSpcReduction="10000"/>
          </a:bodyPr>
          <a:lstStyle/>
          <a:p>
            <a:pPr marR="0" lvl="0" rtl="0"/>
            <a:r>
              <a:rPr lang="en-US" kern="100" dirty="0">
                <a:solidFill>
                  <a:srgbClr val="0F4761"/>
                </a:solidFill>
                <a:latin typeface="Times New Roman" panose="02020603050405020304" pitchFamily="18" charset="0"/>
              </a:rPr>
              <a:t>Monitoring and Alerting tools</a:t>
            </a:r>
          </a:p>
          <a:p>
            <a:pPr lvl="1"/>
            <a:r>
              <a:rPr lang="en-US" b="0" i="0" u="none" strike="noStrike" kern="100" baseline="0" dirty="0">
                <a:solidFill>
                  <a:srgbClr val="0F4761"/>
                </a:solidFill>
                <a:latin typeface="Times New Roman" panose="02020603050405020304" pitchFamily="18" charset="0"/>
              </a:rPr>
              <a:t>Can be expensive</a:t>
            </a:r>
          </a:p>
          <a:p>
            <a:pPr lvl="1"/>
            <a:r>
              <a:rPr lang="en-US" b="0" i="0" u="none" strike="noStrike" kern="100" baseline="0" dirty="0">
                <a:solidFill>
                  <a:srgbClr val="0F4761"/>
                </a:solidFill>
                <a:latin typeface="Times New Roman" panose="02020603050405020304" pitchFamily="18" charset="0"/>
              </a:rPr>
              <a:t>Are not easily modified </a:t>
            </a:r>
          </a:p>
          <a:p>
            <a:pPr lvl="1"/>
            <a:r>
              <a:rPr lang="en-US" kern="100" dirty="0">
                <a:solidFill>
                  <a:srgbClr val="0F4761"/>
                </a:solidFill>
                <a:latin typeface="Times New Roman" panose="02020603050405020304" pitchFamily="18" charset="0"/>
              </a:rPr>
              <a:t>Usually don’t have everything we’d want</a:t>
            </a:r>
          </a:p>
          <a:p>
            <a:pPr lvl="1"/>
            <a:r>
              <a:rPr lang="en-US" b="0" i="0" u="none" strike="noStrike" kern="100" baseline="0" dirty="0">
                <a:solidFill>
                  <a:srgbClr val="0F4761"/>
                </a:solidFill>
                <a:latin typeface="Times New Roman" panose="02020603050405020304" pitchFamily="18" charset="0"/>
              </a:rPr>
              <a:t>Rely on external support and troubleshooting</a:t>
            </a:r>
          </a:p>
        </p:txBody>
      </p:sp>
      <p:sp>
        <p:nvSpPr>
          <p:cNvPr id="6" name="Text Placeholder 5">
            <a:extLst>
              <a:ext uri="{FF2B5EF4-FFF2-40B4-BE49-F238E27FC236}">
                <a16:creationId xmlns:a16="http://schemas.microsoft.com/office/drawing/2014/main" id="{7F6E804B-05A5-4CB1-39F6-29C3E53752E9}"/>
              </a:ext>
            </a:extLst>
          </p:cNvPr>
          <p:cNvSpPr>
            <a:spLocks noGrp="1"/>
          </p:cNvSpPr>
          <p:nvPr>
            <p:ph type="body" sz="quarter" idx="3"/>
          </p:nvPr>
        </p:nvSpPr>
        <p:spPr>
          <a:xfrm>
            <a:off x="6519672" y="1865376"/>
            <a:ext cx="5166360" cy="658368"/>
          </a:xfrm>
        </p:spPr>
        <p:txBody>
          <a:bodyPr>
            <a:normAutofit/>
          </a:bodyPr>
          <a:lstStyle/>
          <a:p>
            <a:r>
              <a:rPr lang="en-US" sz="2800" b="1" dirty="0"/>
              <a:t>Solution</a:t>
            </a:r>
          </a:p>
        </p:txBody>
      </p:sp>
      <p:sp>
        <p:nvSpPr>
          <p:cNvPr id="9" name="Content Placeholder 8">
            <a:extLst>
              <a:ext uri="{FF2B5EF4-FFF2-40B4-BE49-F238E27FC236}">
                <a16:creationId xmlns:a16="http://schemas.microsoft.com/office/drawing/2014/main" id="{305AC6CA-3826-8AC5-614B-4EC08C1FC57F}"/>
              </a:ext>
            </a:extLst>
          </p:cNvPr>
          <p:cNvSpPr>
            <a:spLocks noGrp="1"/>
          </p:cNvSpPr>
          <p:nvPr>
            <p:ph sz="quarter" idx="4"/>
          </p:nvPr>
        </p:nvSpPr>
        <p:spPr>
          <a:xfrm>
            <a:off x="6519672" y="2523744"/>
            <a:ext cx="5166360" cy="2139697"/>
          </a:xfrm>
        </p:spPr>
        <p:txBody>
          <a:bodyPr>
            <a:normAutofit fontScale="85000" lnSpcReduction="10000"/>
          </a:bodyPr>
          <a:lstStyle/>
          <a:p>
            <a:r>
              <a:rPr lang="en-US" b="1" dirty="0">
                <a:solidFill>
                  <a:srgbClr val="477286"/>
                </a:solidFill>
                <a:latin typeface="Times New Roman" panose="02020603050405020304" pitchFamily="18" charset="0"/>
                <a:cs typeface="Times New Roman" panose="02020603050405020304" pitchFamily="18" charset="0"/>
              </a:rPr>
              <a:t>Custom solution</a:t>
            </a:r>
          </a:p>
          <a:p>
            <a:pPr lvl="1"/>
            <a:r>
              <a:rPr lang="en-US" b="1" dirty="0">
                <a:solidFill>
                  <a:srgbClr val="477286"/>
                </a:solidFill>
                <a:latin typeface="Times New Roman" panose="02020603050405020304" pitchFamily="18" charset="0"/>
                <a:cs typeface="Times New Roman" panose="02020603050405020304" pitchFamily="18" charset="0"/>
              </a:rPr>
              <a:t>Free (at least in the iteration shared today)</a:t>
            </a:r>
          </a:p>
          <a:p>
            <a:pPr lvl="1"/>
            <a:r>
              <a:rPr lang="en-US" b="1" dirty="0">
                <a:solidFill>
                  <a:srgbClr val="477286"/>
                </a:solidFill>
                <a:latin typeface="Times New Roman" panose="02020603050405020304" pitchFamily="18" charset="0"/>
                <a:cs typeface="Times New Roman" panose="02020603050405020304" pitchFamily="18" charset="0"/>
              </a:rPr>
              <a:t>Can change whenever you want</a:t>
            </a:r>
          </a:p>
          <a:p>
            <a:pPr lvl="1"/>
            <a:r>
              <a:rPr lang="en-US" b="1" dirty="0">
                <a:solidFill>
                  <a:srgbClr val="477286"/>
                </a:solidFill>
                <a:latin typeface="Times New Roman" panose="02020603050405020304" pitchFamily="18" charset="0"/>
                <a:cs typeface="Times New Roman" panose="02020603050405020304" pitchFamily="18" charset="0"/>
              </a:rPr>
              <a:t>100% custom to the metrics you want</a:t>
            </a:r>
          </a:p>
          <a:p>
            <a:pPr lvl="1"/>
            <a:r>
              <a:rPr lang="en-US" b="1" dirty="0">
                <a:solidFill>
                  <a:srgbClr val="477286"/>
                </a:solidFill>
                <a:latin typeface="Times New Roman" panose="02020603050405020304" pitchFamily="18" charset="0"/>
                <a:cs typeface="Times New Roman" panose="02020603050405020304" pitchFamily="18" charset="0"/>
              </a:rPr>
              <a:t>You are the owner, developer, and troubleshooter.</a:t>
            </a:r>
          </a:p>
        </p:txBody>
      </p:sp>
      <p:sp>
        <p:nvSpPr>
          <p:cNvPr id="10" name="Rectangle 9">
            <a:extLst>
              <a:ext uri="{FF2B5EF4-FFF2-40B4-BE49-F238E27FC236}">
                <a16:creationId xmlns:a16="http://schemas.microsoft.com/office/drawing/2014/main" id="{7E07AF0D-3C56-3A64-3065-3983F03A19F2}"/>
              </a:ext>
            </a:extLst>
          </p:cNvPr>
          <p:cNvSpPr/>
          <p:nvPr/>
        </p:nvSpPr>
        <p:spPr>
          <a:xfrm>
            <a:off x="521208" y="5041900"/>
            <a:ext cx="11164824" cy="1435100"/>
          </a:xfrm>
          <a:prstGeom prst="rect">
            <a:avLst/>
          </a:prstGeom>
          <a:solidFill>
            <a:srgbClr val="47728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1" kern="100" dirty="0">
                <a:solidFill>
                  <a:schemeClr val="bg1"/>
                </a:solidFill>
                <a:latin typeface="Times New Roman" panose="02020603050405020304" pitchFamily="18" charset="0"/>
              </a:rPr>
              <a:t>Take control of your SQL Server monitoring</a:t>
            </a:r>
            <a:r>
              <a:rPr lang="en-US" sz="2400" i="1" kern="100" dirty="0">
                <a:solidFill>
                  <a:schemeClr val="bg1"/>
                </a:solidFill>
                <a:latin typeface="Times New Roman" panose="02020603050405020304" pitchFamily="18" charset="0"/>
              </a:rPr>
              <a:t> and gain </a:t>
            </a:r>
            <a:r>
              <a:rPr lang="en-US" sz="2400" b="1" i="1" kern="100" dirty="0">
                <a:solidFill>
                  <a:schemeClr val="bg1"/>
                </a:solidFill>
                <a:latin typeface="Times New Roman" panose="02020603050405020304" pitchFamily="18" charset="0"/>
              </a:rPr>
              <a:t>deeper insights into your systems</a:t>
            </a:r>
            <a:r>
              <a:rPr lang="en-US" sz="2400" i="1" kern="100" dirty="0">
                <a:solidFill>
                  <a:schemeClr val="bg1"/>
                </a:solidFill>
                <a:latin typeface="Times New Roman" panose="02020603050405020304" pitchFamily="18" charset="0"/>
              </a:rPr>
              <a:t> </a:t>
            </a:r>
            <a:endParaRPr lang="en-US" sz="2400" i="1" dirty="0">
              <a:solidFill>
                <a:schemeClr val="bg1"/>
              </a:solidFill>
            </a:endParaRPr>
          </a:p>
        </p:txBody>
      </p:sp>
    </p:spTree>
    <p:extLst>
      <p:ext uri="{BB962C8B-B14F-4D97-AF65-F5344CB8AC3E}">
        <p14:creationId xmlns:p14="http://schemas.microsoft.com/office/powerpoint/2010/main" val="90773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86A19-934B-D4A8-D6FA-0DF65614C229}"/>
              </a:ext>
            </a:extLst>
          </p:cNvPr>
          <p:cNvSpPr>
            <a:spLocks noGrp="1"/>
          </p:cNvSpPr>
          <p:nvPr>
            <p:ph type="title"/>
          </p:nvPr>
        </p:nvSpPr>
        <p:spPr/>
        <p:txBody>
          <a:bodyPr>
            <a:noAutofit/>
          </a:bodyPr>
          <a:lstStyle/>
          <a:p>
            <a:pPr marR="0" rtl="0"/>
            <a:r>
              <a:rPr lang="en-US" sz="3600" b="1" i="0" u="none" strike="noStrike" kern="100" baseline="0" dirty="0">
                <a:solidFill>
                  <a:srgbClr val="7030A0"/>
                </a:solidFill>
                <a:latin typeface="Times New Roman" panose="02020603050405020304" pitchFamily="18" charset="0"/>
              </a:rPr>
              <a:t>Thank You!</a:t>
            </a:r>
          </a:p>
        </p:txBody>
      </p:sp>
      <p:sp>
        <p:nvSpPr>
          <p:cNvPr id="3" name="Text Placeholder 2">
            <a:extLst>
              <a:ext uri="{FF2B5EF4-FFF2-40B4-BE49-F238E27FC236}">
                <a16:creationId xmlns:a16="http://schemas.microsoft.com/office/drawing/2014/main" id="{30CE9D2C-F27A-85AA-5286-61D4000A287A}"/>
              </a:ext>
            </a:extLst>
          </p:cNvPr>
          <p:cNvSpPr>
            <a:spLocks noGrp="1"/>
          </p:cNvSpPr>
          <p:nvPr>
            <p:ph type="body" idx="1"/>
          </p:nvPr>
        </p:nvSpPr>
        <p:spPr>
          <a:xfrm>
            <a:off x="3687572" y="2451100"/>
            <a:ext cx="2362200" cy="2574036"/>
          </a:xfrm>
        </p:spPr>
        <p:txBody>
          <a:bodyPr>
            <a:normAutofit fontScale="92500" lnSpcReduction="10000"/>
          </a:bodyPr>
          <a:lstStyle/>
          <a:p>
            <a:r>
              <a:rPr lang="en-US" b="1" i="0" u="none" strike="noStrike" kern="100" baseline="0" dirty="0">
                <a:solidFill>
                  <a:srgbClr val="0F4761"/>
                </a:solidFill>
                <a:latin typeface="Times New Roman" panose="02020603050405020304" pitchFamily="18" charset="0"/>
              </a:rPr>
              <a:t>Slides</a:t>
            </a:r>
          </a:p>
          <a:p>
            <a:r>
              <a:rPr lang="en-US" b="1" i="0" u="none" strike="noStrike" kern="100" baseline="0" dirty="0">
                <a:solidFill>
                  <a:srgbClr val="0F4761"/>
                </a:solidFill>
                <a:latin typeface="Times New Roman" panose="02020603050405020304" pitchFamily="18" charset="0"/>
              </a:rPr>
              <a:t>Scripts</a:t>
            </a:r>
          </a:p>
          <a:p>
            <a:r>
              <a:rPr lang="en-US" b="1" kern="100" dirty="0">
                <a:solidFill>
                  <a:srgbClr val="0F4761"/>
                </a:solidFill>
                <a:latin typeface="Times New Roman" panose="02020603050405020304" pitchFamily="18" charset="0"/>
              </a:rPr>
              <a:t>D</a:t>
            </a:r>
            <a:r>
              <a:rPr lang="en-US" b="1" i="0" u="none" strike="noStrike" kern="100" baseline="0" dirty="0">
                <a:solidFill>
                  <a:srgbClr val="0F4761"/>
                </a:solidFill>
                <a:latin typeface="Times New Roman" panose="02020603050405020304" pitchFamily="18" charset="0"/>
              </a:rPr>
              <a:t>emos!</a:t>
            </a:r>
          </a:p>
          <a:p>
            <a:r>
              <a:rPr lang="en-US" b="1" kern="100" dirty="0">
                <a:solidFill>
                  <a:srgbClr val="0F4761"/>
                </a:solidFill>
                <a:latin typeface="Times New Roman" panose="02020603050405020304" pitchFamily="18" charset="0"/>
              </a:rPr>
              <a:t>Extra resources </a:t>
            </a:r>
          </a:p>
          <a:p>
            <a:r>
              <a:rPr lang="en-US" b="1" kern="100" dirty="0">
                <a:solidFill>
                  <a:srgbClr val="0F4761"/>
                </a:solidFill>
                <a:latin typeface="Times New Roman" panose="02020603050405020304" pitchFamily="18" charset="0"/>
              </a:rPr>
              <a:t>Contact info </a:t>
            </a:r>
            <a:endParaRPr lang="en-US" b="1" i="0" u="none" strike="noStrike" kern="100" baseline="0" dirty="0">
              <a:solidFill>
                <a:srgbClr val="0F4761"/>
              </a:solidFill>
              <a:latin typeface="Times New Roman" panose="02020603050405020304" pitchFamily="18" charset="0"/>
            </a:endParaRPr>
          </a:p>
        </p:txBody>
      </p:sp>
      <p:pic>
        <p:nvPicPr>
          <p:cNvPr id="5" name="Picture 4" descr="A qr code on a white square&#10;&#10;AI-generated content may be incorrect.">
            <a:extLst>
              <a:ext uri="{FF2B5EF4-FFF2-40B4-BE49-F238E27FC236}">
                <a16:creationId xmlns:a16="http://schemas.microsoft.com/office/drawing/2014/main" id="{4409B6CF-0080-709E-C7CA-0669B3C515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545" y="2406650"/>
            <a:ext cx="2730500" cy="2730500"/>
          </a:xfrm>
          <a:prstGeom prst="rect">
            <a:avLst/>
          </a:prstGeom>
        </p:spPr>
      </p:pic>
      <p:sp>
        <p:nvSpPr>
          <p:cNvPr id="6" name="Arrow: Left 5">
            <a:extLst>
              <a:ext uri="{FF2B5EF4-FFF2-40B4-BE49-F238E27FC236}">
                <a16:creationId xmlns:a16="http://schemas.microsoft.com/office/drawing/2014/main" id="{1F4F6AB7-3798-A891-B201-C58F2EA46FC0}"/>
              </a:ext>
            </a:extLst>
          </p:cNvPr>
          <p:cNvSpPr/>
          <p:nvPr/>
        </p:nvSpPr>
        <p:spPr>
          <a:xfrm>
            <a:off x="3527045" y="4833112"/>
            <a:ext cx="2139190" cy="384048"/>
          </a:xfrm>
          <a:prstGeom prst="leftArrow">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8" name="Picture 7" descr="A person and person posing for a picture with a baby&#10;&#10;AI-generated content may be incorrect.">
            <a:extLst>
              <a:ext uri="{FF2B5EF4-FFF2-40B4-BE49-F238E27FC236}">
                <a16:creationId xmlns:a16="http://schemas.microsoft.com/office/drawing/2014/main" id="{4961847D-80F1-A0DE-8E87-EF44C4F1DD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258354">
            <a:off x="7181391" y="2251553"/>
            <a:ext cx="3940617" cy="29554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213802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72A78-4454-EB8B-EFD2-22AD63D512FA}"/>
              </a:ext>
            </a:extLst>
          </p:cNvPr>
          <p:cNvSpPr>
            <a:spLocks noGrp="1"/>
          </p:cNvSpPr>
          <p:nvPr>
            <p:ph type="title"/>
          </p:nvPr>
        </p:nvSpPr>
        <p:spPr/>
        <p:txBody>
          <a:bodyPr/>
          <a:lstStyle/>
          <a:p>
            <a:pPr marR="0" rtl="0"/>
            <a:r>
              <a:rPr lang="en-US" b="0" i="0" u="none" strike="noStrike" kern="100" baseline="0" dirty="0">
                <a:solidFill>
                  <a:srgbClr val="0F4761"/>
                </a:solidFill>
                <a:latin typeface="Times New Roman" panose="02020603050405020304" pitchFamily="18" charset="0"/>
              </a:rPr>
              <a:t>Session Overview</a:t>
            </a:r>
          </a:p>
        </p:txBody>
      </p:sp>
      <p:sp>
        <p:nvSpPr>
          <p:cNvPr id="3" name="Text Placeholder 2">
            <a:extLst>
              <a:ext uri="{FF2B5EF4-FFF2-40B4-BE49-F238E27FC236}">
                <a16:creationId xmlns:a16="http://schemas.microsoft.com/office/drawing/2014/main" id="{8445D056-6A9F-8D99-1D44-ECA399014C93}"/>
              </a:ext>
            </a:extLst>
          </p:cNvPr>
          <p:cNvSpPr>
            <a:spLocks noGrp="1"/>
          </p:cNvSpPr>
          <p:nvPr>
            <p:ph type="body" idx="1"/>
          </p:nvPr>
        </p:nvSpPr>
        <p:spPr/>
        <p:txBody>
          <a:bodyPr>
            <a:normAutofit/>
          </a:bodyPr>
          <a:lstStyle/>
          <a:p>
            <a:pPr marL="514350" indent="-514350">
              <a:buFont typeface="+mj-lt"/>
              <a:buAutoNum type="arabicPeriod"/>
            </a:pPr>
            <a:r>
              <a:rPr lang="en-US" sz="2800" b="1" i="0" u="none" strike="noStrike" kern="100" baseline="0" dirty="0">
                <a:solidFill>
                  <a:schemeClr val="tx1"/>
                </a:solidFill>
                <a:latin typeface="Times New Roman" panose="02020603050405020304" pitchFamily="18" charset="0"/>
              </a:rPr>
              <a:t>PowerShell to Collect Your Data</a:t>
            </a:r>
            <a:endParaRPr lang="en-US" sz="2800" b="0" i="0" u="none" strike="noStrike" kern="100" baseline="0" dirty="0">
              <a:solidFill>
                <a:schemeClr val="tx1"/>
              </a:solidFill>
              <a:latin typeface="Times New Roman" panose="02020603050405020304" pitchFamily="18" charset="0"/>
            </a:endParaRPr>
          </a:p>
          <a:p>
            <a:pPr marL="514350" indent="-514350">
              <a:buFont typeface="+mj-lt"/>
              <a:buAutoNum type="arabicPeriod"/>
            </a:pPr>
            <a:r>
              <a:rPr lang="en-US" sz="2800" b="1" i="0" u="none" strike="noStrike" kern="100" baseline="0" dirty="0">
                <a:solidFill>
                  <a:schemeClr val="tx1"/>
                </a:solidFill>
                <a:latin typeface="Times New Roman" panose="02020603050405020304" pitchFamily="18" charset="0"/>
              </a:rPr>
              <a:t>SQL Server to Host Your Data</a:t>
            </a:r>
            <a:endParaRPr lang="en-US" sz="2800" b="0" i="0" u="none" strike="noStrike" kern="100" baseline="0" dirty="0">
              <a:solidFill>
                <a:schemeClr val="tx1"/>
              </a:solidFill>
              <a:latin typeface="Times New Roman" panose="02020603050405020304" pitchFamily="18" charset="0"/>
            </a:endParaRPr>
          </a:p>
          <a:p>
            <a:pPr marL="514350" indent="-514350">
              <a:buFont typeface="+mj-lt"/>
              <a:buAutoNum type="arabicPeriod"/>
            </a:pPr>
            <a:r>
              <a:rPr lang="en-US" sz="2800" b="1" i="0" u="none" strike="noStrike" kern="100" baseline="0" dirty="0">
                <a:solidFill>
                  <a:schemeClr val="tx1"/>
                </a:solidFill>
                <a:latin typeface="Times New Roman" panose="02020603050405020304" pitchFamily="18" charset="0"/>
              </a:rPr>
              <a:t>PowerBI to Visualize Your Data</a:t>
            </a:r>
            <a:endParaRPr lang="en-US" sz="2800" b="0" i="0" u="none" strike="noStrike" kern="100" baseline="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64316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535B4-2BD7-A6E3-A75B-568E667FB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C561D-BB4B-1C3A-3DFB-B5DCF050CCE9}"/>
              </a:ext>
            </a:extLst>
          </p:cNvPr>
          <p:cNvSpPr>
            <a:spLocks noGrp="1"/>
          </p:cNvSpPr>
          <p:nvPr>
            <p:ph type="title"/>
          </p:nvPr>
        </p:nvSpPr>
        <p:spPr/>
        <p:txBody>
          <a:bodyPr/>
          <a:lstStyle/>
          <a:p>
            <a:pPr lvl="0"/>
            <a:r>
              <a:rPr lang="en-US" kern="100" dirty="0">
                <a:solidFill>
                  <a:srgbClr val="0F4761"/>
                </a:solidFill>
                <a:latin typeface="Times New Roman" panose="02020603050405020304" pitchFamily="18" charset="0"/>
              </a:rPr>
              <a:t>PowerShell to Collect Your Data</a:t>
            </a:r>
          </a:p>
        </p:txBody>
      </p:sp>
      <p:sp>
        <p:nvSpPr>
          <p:cNvPr id="3" name="Text Placeholder 2">
            <a:extLst>
              <a:ext uri="{FF2B5EF4-FFF2-40B4-BE49-F238E27FC236}">
                <a16:creationId xmlns:a16="http://schemas.microsoft.com/office/drawing/2014/main" id="{0C9EF6A5-46B9-4760-EE3E-7CD78E3390AE}"/>
              </a:ext>
            </a:extLst>
          </p:cNvPr>
          <p:cNvSpPr>
            <a:spLocks noGrp="1"/>
          </p:cNvSpPr>
          <p:nvPr>
            <p:ph type="body" idx="1"/>
          </p:nvPr>
        </p:nvSpPr>
        <p:spPr/>
        <p:txBody>
          <a:bodyPr>
            <a:normAutofit/>
          </a:bodyPr>
          <a:lstStyle/>
          <a:p>
            <a:pPr lvl="0"/>
            <a:r>
              <a:rPr lang="en-US" b="1" kern="100" dirty="0">
                <a:solidFill>
                  <a:srgbClr val="0F4761"/>
                </a:solidFill>
                <a:latin typeface="Times New Roman" panose="02020603050405020304" pitchFamily="18" charset="0"/>
              </a:rPr>
              <a:t>Why </a:t>
            </a:r>
            <a:r>
              <a:rPr lang="en-US" b="1" kern="100" dirty="0" err="1">
                <a:solidFill>
                  <a:srgbClr val="0F4761"/>
                </a:solidFill>
                <a:latin typeface="Times New Roman" panose="02020603050405020304" pitchFamily="18" charset="0"/>
              </a:rPr>
              <a:t>Powershell</a:t>
            </a:r>
            <a:r>
              <a:rPr lang="en-US" b="1" kern="100" dirty="0">
                <a:solidFill>
                  <a:srgbClr val="0F4761"/>
                </a:solidFill>
                <a:latin typeface="Times New Roman" panose="02020603050405020304" pitchFamily="18" charset="0"/>
              </a:rPr>
              <a:t>?</a:t>
            </a:r>
            <a:endParaRPr lang="en-US" kern="100" dirty="0">
              <a:solidFill>
                <a:srgbClr val="0F4761"/>
              </a:solidFill>
              <a:latin typeface="Times New Roman" panose="02020603050405020304" pitchFamily="18" charset="0"/>
            </a:endParaRPr>
          </a:p>
        </p:txBody>
      </p:sp>
      <p:sp>
        <p:nvSpPr>
          <p:cNvPr id="4" name="Content Placeholder 3">
            <a:extLst>
              <a:ext uri="{FF2B5EF4-FFF2-40B4-BE49-F238E27FC236}">
                <a16:creationId xmlns:a16="http://schemas.microsoft.com/office/drawing/2014/main" id="{164575B8-AF3B-B1CF-F437-1779E4326973}"/>
              </a:ext>
            </a:extLst>
          </p:cNvPr>
          <p:cNvSpPr>
            <a:spLocks noGrp="1"/>
          </p:cNvSpPr>
          <p:nvPr>
            <p:ph sz="half" idx="2"/>
          </p:nvPr>
        </p:nvSpPr>
        <p:spPr/>
        <p:txBody>
          <a:bodyPr>
            <a:normAutofit/>
          </a:bodyPr>
          <a:lstStyle/>
          <a:p>
            <a:pPr marL="285750" lvl="0" indent="-285750">
              <a:buFont typeface="Arial" panose="020B0604020202020204" pitchFamily="34" charset="0"/>
              <a:buChar char="•"/>
            </a:pPr>
            <a:r>
              <a:rPr lang="en-US" sz="1600" b="1" kern="100" dirty="0">
                <a:solidFill>
                  <a:srgbClr val="0F4761"/>
                </a:solidFill>
                <a:latin typeface="Times New Roman" panose="02020603050405020304" pitchFamily="18" charset="0"/>
              </a:rPr>
              <a:t>Free and Open-Source: </a:t>
            </a:r>
            <a:r>
              <a:rPr lang="en-US" sz="1600" kern="100" dirty="0">
                <a:solidFill>
                  <a:srgbClr val="0F4761"/>
                </a:solidFill>
                <a:latin typeface="Times New Roman" panose="02020603050405020304" pitchFamily="18" charset="0"/>
              </a:rPr>
              <a:t>It was made open-source and cross-platform in 2016, with its source code available on GitHub.</a:t>
            </a:r>
          </a:p>
          <a:p>
            <a:pPr marL="285750" lvl="0" indent="-285750">
              <a:buFont typeface="Arial" panose="020B0604020202020204" pitchFamily="34" charset="0"/>
              <a:buChar char="•"/>
            </a:pPr>
            <a:r>
              <a:rPr lang="en-US" sz="1600" b="1" kern="100" dirty="0">
                <a:solidFill>
                  <a:srgbClr val="0F4761"/>
                </a:solidFill>
                <a:latin typeface="Times New Roman" panose="02020603050405020304" pitchFamily="18" charset="0"/>
              </a:rPr>
              <a:t>Multi-Platform: </a:t>
            </a:r>
            <a:r>
              <a:rPr lang="en-US" sz="1600" kern="100" dirty="0">
                <a:solidFill>
                  <a:srgbClr val="0F4761"/>
                </a:solidFill>
                <a:latin typeface="Times New Roman" panose="02020603050405020304" pitchFamily="18" charset="0"/>
              </a:rPr>
              <a:t>PowerShell works seamlessly across Windows, Linux, and macOS environments.</a:t>
            </a:r>
          </a:p>
          <a:p>
            <a:pPr marL="285750" lvl="0" indent="-285750">
              <a:buFont typeface="Arial" panose="020B0604020202020204" pitchFamily="34" charset="0"/>
              <a:buChar char="•"/>
            </a:pPr>
            <a:r>
              <a:rPr lang="en-US" sz="1600" b="1" kern="100" dirty="0">
                <a:solidFill>
                  <a:srgbClr val="0F4761"/>
                </a:solidFill>
                <a:latin typeface="Times New Roman" panose="02020603050405020304" pitchFamily="18" charset="0"/>
              </a:rPr>
              <a:t>Highly Extensible: </a:t>
            </a:r>
            <a:r>
              <a:rPr lang="en-US" sz="1600" kern="100" dirty="0">
                <a:solidFill>
                  <a:srgbClr val="0F4761"/>
                </a:solidFill>
                <a:latin typeface="Times New Roman" panose="02020603050405020304" pitchFamily="18" charset="0"/>
              </a:rPr>
              <a:t>Developers and administrators can add cmdlets and providers to PowerShell. Users are not limited to built-in cmdlets.</a:t>
            </a:r>
          </a:p>
          <a:p>
            <a:pPr marL="285750" lvl="0" indent="-285750">
              <a:buFont typeface="Arial" panose="020B0604020202020204" pitchFamily="34" charset="0"/>
              <a:buChar char="•"/>
            </a:pPr>
            <a:r>
              <a:rPr lang="en-US" sz="1600" b="1" kern="100" dirty="0">
                <a:solidFill>
                  <a:srgbClr val="0F4761"/>
                </a:solidFill>
                <a:latin typeface="Times New Roman" panose="02020603050405020304" pitchFamily="18" charset="0"/>
              </a:rPr>
              <a:t>Deep Integration with Microsoft Products: </a:t>
            </a:r>
            <a:r>
              <a:rPr lang="en-US" sz="1600" kern="100" dirty="0">
                <a:solidFill>
                  <a:srgbClr val="0F4761"/>
                </a:solidFill>
                <a:latin typeface="Times New Roman" panose="02020603050405020304" pitchFamily="18" charset="0"/>
              </a:rPr>
              <a:t>Most Microsoft applications, including SQL Server, Exchange Server, and SharePoint, expose their management interfaces via PowerShell cmdlets.</a:t>
            </a:r>
            <a:endParaRPr lang="en-US" sz="1600" dirty="0"/>
          </a:p>
        </p:txBody>
      </p:sp>
      <p:sp>
        <p:nvSpPr>
          <p:cNvPr id="5" name="Text Placeholder 4">
            <a:extLst>
              <a:ext uri="{FF2B5EF4-FFF2-40B4-BE49-F238E27FC236}">
                <a16:creationId xmlns:a16="http://schemas.microsoft.com/office/drawing/2014/main" id="{20E27CE2-306D-33D1-E5B6-675C3025B506}"/>
              </a:ext>
            </a:extLst>
          </p:cNvPr>
          <p:cNvSpPr>
            <a:spLocks noGrp="1"/>
          </p:cNvSpPr>
          <p:nvPr>
            <p:ph type="body" sz="quarter" idx="3"/>
          </p:nvPr>
        </p:nvSpPr>
        <p:spPr/>
        <p:txBody>
          <a:bodyPr>
            <a:normAutofit/>
          </a:bodyPr>
          <a:lstStyle/>
          <a:p>
            <a:r>
              <a:rPr lang="en-US" b="1" kern="100" dirty="0">
                <a:solidFill>
                  <a:srgbClr val="0F4761"/>
                </a:solidFill>
                <a:latin typeface="Times New Roman" panose="02020603050405020304" pitchFamily="18" charset="0"/>
              </a:rPr>
              <a:t>What data can we collect?</a:t>
            </a:r>
            <a:r>
              <a:rPr lang="en-US" kern="100" dirty="0">
                <a:solidFill>
                  <a:srgbClr val="0F4761"/>
                </a:solidFill>
                <a:latin typeface="Times New Roman" panose="02020603050405020304" pitchFamily="18" charset="0"/>
              </a:rPr>
              <a:t>:</a:t>
            </a:r>
            <a:endParaRPr lang="en-US" dirty="0"/>
          </a:p>
        </p:txBody>
      </p:sp>
      <p:sp>
        <p:nvSpPr>
          <p:cNvPr id="6" name="Content Placeholder 5">
            <a:extLst>
              <a:ext uri="{FF2B5EF4-FFF2-40B4-BE49-F238E27FC236}">
                <a16:creationId xmlns:a16="http://schemas.microsoft.com/office/drawing/2014/main" id="{07C18259-BFE7-ABB0-617F-2E3A4CC675C6}"/>
              </a:ext>
            </a:extLst>
          </p:cNvPr>
          <p:cNvSpPr>
            <a:spLocks noGrp="1"/>
          </p:cNvSpPr>
          <p:nvPr>
            <p:ph sz="quarter" idx="4"/>
          </p:nvPr>
        </p:nvSpPr>
        <p:spPr/>
        <p:txBody>
          <a:bodyPr>
            <a:normAutofit/>
          </a:bodyPr>
          <a:lstStyle/>
          <a:p>
            <a:pPr marL="285750" indent="-285750">
              <a:buFont typeface="Arial" panose="020B0604020202020204" pitchFamily="34" charset="0"/>
              <a:buChar char="•"/>
            </a:pPr>
            <a:r>
              <a:rPr lang="en-US" sz="1600" b="1" dirty="0">
                <a:solidFill>
                  <a:srgbClr val="1C516A"/>
                </a:solidFill>
                <a:latin typeface="Times New Roman" panose="02020603050405020304" pitchFamily="18" charset="0"/>
                <a:cs typeface="Times New Roman" panose="02020603050405020304" pitchFamily="18" charset="0"/>
              </a:rPr>
              <a:t>Performance Metrics: </a:t>
            </a:r>
            <a:r>
              <a:rPr lang="en-US" sz="1600" dirty="0">
                <a:solidFill>
                  <a:srgbClr val="1C516A"/>
                </a:solidFill>
                <a:latin typeface="Times New Roman" panose="02020603050405020304" pitchFamily="18" charset="0"/>
                <a:cs typeface="Times New Roman" panose="02020603050405020304" pitchFamily="18" charset="0"/>
              </a:rPr>
              <a:t>performance metrics, including CPU, Memory, and Disk I/O</a:t>
            </a:r>
          </a:p>
          <a:p>
            <a:pPr marL="285750" indent="-285750">
              <a:buFont typeface="Arial" panose="020B0604020202020204" pitchFamily="34" charset="0"/>
              <a:buChar char="•"/>
            </a:pPr>
            <a:r>
              <a:rPr lang="en-US" sz="1600" b="1" dirty="0">
                <a:solidFill>
                  <a:srgbClr val="1C516A"/>
                </a:solidFill>
                <a:latin typeface="Times New Roman" panose="02020603050405020304" pitchFamily="18" charset="0"/>
                <a:cs typeface="Times New Roman" panose="02020603050405020304" pitchFamily="18" charset="0"/>
              </a:rPr>
              <a:t>Configuration Details: </a:t>
            </a:r>
            <a:r>
              <a:rPr lang="en-US" sz="1600" dirty="0">
                <a:solidFill>
                  <a:srgbClr val="1C516A"/>
                </a:solidFill>
                <a:latin typeface="Times New Roman" panose="02020603050405020304" pitchFamily="18" charset="0"/>
                <a:cs typeface="Times New Roman" panose="02020603050405020304" pitchFamily="18" charset="0"/>
              </a:rPr>
              <a:t>PowerShell can gather detailed configuration details, such as database settings and instance properties.</a:t>
            </a:r>
          </a:p>
          <a:p>
            <a:pPr marL="285750" indent="-285750">
              <a:buFont typeface="Arial" panose="020B0604020202020204" pitchFamily="34" charset="0"/>
              <a:buChar char="•"/>
            </a:pPr>
            <a:r>
              <a:rPr lang="en-US" sz="1600" b="1" dirty="0">
                <a:solidFill>
                  <a:srgbClr val="1C516A"/>
                </a:solidFill>
                <a:latin typeface="Times New Roman" panose="02020603050405020304" pitchFamily="18" charset="0"/>
                <a:cs typeface="Times New Roman" panose="02020603050405020304" pitchFamily="18" charset="0"/>
              </a:rPr>
              <a:t>Health &amp; Status Information: </a:t>
            </a:r>
            <a:r>
              <a:rPr lang="en-US" sz="1600" dirty="0">
                <a:solidFill>
                  <a:srgbClr val="1C516A"/>
                </a:solidFill>
                <a:latin typeface="Times New Roman" panose="02020603050405020304" pitchFamily="18" charset="0"/>
                <a:cs typeface="Times New Roman" panose="02020603050405020304" pitchFamily="18" charset="0"/>
              </a:rPr>
              <a:t>It enables health checks and collection of status data, such as the health status of Availability Groups, often by executing custom T-SQL queries.</a:t>
            </a:r>
          </a:p>
        </p:txBody>
      </p:sp>
    </p:spTree>
    <p:extLst>
      <p:ext uri="{BB962C8B-B14F-4D97-AF65-F5344CB8AC3E}">
        <p14:creationId xmlns:p14="http://schemas.microsoft.com/office/powerpoint/2010/main" val="523640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BA5C-A915-AE8B-9B4E-51B2A1290EC6}"/>
              </a:ext>
            </a:extLst>
          </p:cNvPr>
          <p:cNvSpPr>
            <a:spLocks noGrp="1"/>
          </p:cNvSpPr>
          <p:nvPr>
            <p:ph type="title"/>
          </p:nvPr>
        </p:nvSpPr>
        <p:spPr/>
        <p:txBody>
          <a:bodyPr/>
          <a:lstStyle/>
          <a:p>
            <a:pPr marR="0" rtl="0"/>
            <a:r>
              <a:rPr lang="en-US" b="0" i="0" u="none" strike="noStrike" kern="100" baseline="0" dirty="0">
                <a:solidFill>
                  <a:srgbClr val="0F4761"/>
                </a:solidFill>
                <a:latin typeface="Times New Roman" panose="02020603050405020304" pitchFamily="18" charset="0"/>
              </a:rPr>
              <a:t>PowerShell – Anatomy of the Collection script</a:t>
            </a:r>
          </a:p>
        </p:txBody>
      </p:sp>
      <p:sp>
        <p:nvSpPr>
          <p:cNvPr id="3" name="Text Placeholder 2">
            <a:extLst>
              <a:ext uri="{FF2B5EF4-FFF2-40B4-BE49-F238E27FC236}">
                <a16:creationId xmlns:a16="http://schemas.microsoft.com/office/drawing/2014/main" id="{B5FAF281-33C3-5E14-7464-7ADD324EEB43}"/>
              </a:ext>
            </a:extLst>
          </p:cNvPr>
          <p:cNvSpPr>
            <a:spLocks noGrp="1"/>
          </p:cNvSpPr>
          <p:nvPr>
            <p:ph type="body" idx="1"/>
          </p:nvPr>
        </p:nvSpPr>
        <p:spPr/>
        <p:txBody>
          <a:bodyPr/>
          <a:lstStyle/>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Connecting to SQL Server</a:t>
            </a:r>
            <a:r>
              <a:rPr lang="en-US" b="0" i="0" u="none" strike="noStrike" kern="100" baseline="0" dirty="0">
                <a:solidFill>
                  <a:srgbClr val="0F4761"/>
                </a:solidFill>
                <a:latin typeface="Times New Roman" panose="02020603050405020304" pitchFamily="18" charset="0"/>
              </a:rPr>
              <a:t> using SQLCMD or </a:t>
            </a:r>
            <a:r>
              <a:rPr lang="en-US" b="0" i="0" u="none" strike="noStrike" kern="100" baseline="0" dirty="0" err="1">
                <a:solidFill>
                  <a:srgbClr val="0F4761"/>
                </a:solidFill>
                <a:latin typeface="Times New Roman" panose="02020603050405020304" pitchFamily="18" charset="0"/>
              </a:rPr>
              <a:t>dbatools</a:t>
            </a:r>
            <a:r>
              <a:rPr lang="en-US" b="0" i="0" u="none" strike="noStrike" kern="100" baseline="0" dirty="0">
                <a:solidFill>
                  <a:srgbClr val="0F4761"/>
                </a:solidFill>
                <a:latin typeface="Times New Roman" panose="02020603050405020304" pitchFamily="18" charset="0"/>
              </a:rPr>
              <a:t> (if time permits to mention external tools - </a:t>
            </a:r>
            <a:r>
              <a:rPr lang="en-US" b="0" i="1" u="none" strike="noStrike" kern="100" baseline="0" dirty="0">
                <a:solidFill>
                  <a:srgbClr val="0F4761"/>
                </a:solidFill>
                <a:latin typeface="Times New Roman" panose="02020603050405020304" pitchFamily="18" charset="0"/>
              </a:rPr>
              <a:t>note to presenter: this specific tool is not in sources, consider if it's necessary to mention outside info</a:t>
            </a:r>
            <a:r>
              <a:rPr lang="en-US" b="0" i="0" u="none" strike="noStrike" kern="100" baseline="0" dirty="0">
                <a:solidFill>
                  <a:srgbClr val="0F4761"/>
                </a:solidFill>
                <a:latin typeface="Times New Roman" panose="02020603050405020304" pitchFamily="18" charset="0"/>
              </a:rPr>
              <a:t>).</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Collecting Performance Counters</a:t>
            </a:r>
            <a:r>
              <a:rPr lang="en-US" b="0" i="0" u="none" strike="noStrike" kern="100" baseline="0" dirty="0">
                <a:solidFill>
                  <a:srgbClr val="0F4761"/>
                </a:solidFill>
                <a:latin typeface="Times New Roman" panose="02020603050405020304" pitchFamily="18" charset="0"/>
              </a:rPr>
              <a:t> (e.g., CPU, Memory, Disk I/O).</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Gathering Configuration Details</a:t>
            </a:r>
            <a:r>
              <a:rPr lang="en-US" b="0" i="0" u="none" strike="noStrike" kern="100" baseline="0" dirty="0">
                <a:solidFill>
                  <a:srgbClr val="0F4761"/>
                </a:solidFill>
                <a:latin typeface="Times New Roman" panose="02020603050405020304" pitchFamily="18" charset="0"/>
              </a:rPr>
              <a:t> (e.g., database settings, instance properties).</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Executing Custom T-SQL Queries</a:t>
            </a:r>
            <a:r>
              <a:rPr lang="en-US" b="0" i="0" u="none" strike="noStrike" kern="100" baseline="0" dirty="0">
                <a:solidFill>
                  <a:srgbClr val="0F4761"/>
                </a:solidFill>
                <a:latin typeface="Times New Roman" panose="02020603050405020304" pitchFamily="18" charset="0"/>
              </a:rPr>
              <a:t> for specific health checks.</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Outputting Data</a:t>
            </a:r>
            <a:r>
              <a:rPr lang="en-US" b="0" i="0" u="none" strike="noStrike" kern="100" baseline="0" dirty="0">
                <a:solidFill>
                  <a:srgbClr val="0F4761"/>
                </a:solidFill>
                <a:latin typeface="Times New Roman" panose="02020603050405020304" pitchFamily="18" charset="0"/>
              </a:rPr>
              <a:t>: How to format and prepare data for SQL Server.</a:t>
            </a:r>
          </a:p>
        </p:txBody>
      </p:sp>
    </p:spTree>
    <p:extLst>
      <p:ext uri="{BB962C8B-B14F-4D97-AF65-F5344CB8AC3E}">
        <p14:creationId xmlns:p14="http://schemas.microsoft.com/office/powerpoint/2010/main" val="1825046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3FDD-86F6-F17C-3820-8ABDB64132AE}"/>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Lab 1: Powershell to Collect Your Data (Approx. 10-15 minutes)</a:t>
            </a:r>
          </a:p>
        </p:txBody>
      </p:sp>
      <p:sp>
        <p:nvSpPr>
          <p:cNvPr id="3" name="Text Placeholder 2">
            <a:extLst>
              <a:ext uri="{FF2B5EF4-FFF2-40B4-BE49-F238E27FC236}">
                <a16:creationId xmlns:a16="http://schemas.microsoft.com/office/drawing/2014/main" id="{489FEDA4-CEE4-C388-CCA2-4DC1157F4C38}"/>
              </a:ext>
            </a:extLst>
          </p:cNvPr>
          <p:cNvSpPr>
            <a:spLocks noGrp="1"/>
          </p:cNvSpPr>
          <p:nvPr>
            <p:ph type="body" idx="1"/>
          </p:nvPr>
        </p:nvSpPr>
        <p:spPr/>
        <p:txBody>
          <a:bodyPr>
            <a:normAutofit fontScale="85000" lnSpcReduction="20000"/>
          </a:bodyPr>
          <a:lstStyle/>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Objective</a:t>
            </a:r>
            <a:r>
              <a:rPr lang="en-US" b="0" i="0" u="none" strike="noStrike" kern="100" baseline="0" dirty="0">
                <a:solidFill>
                  <a:srgbClr val="0F4761"/>
                </a:solidFill>
                <a:latin typeface="Times New Roman" panose="02020603050405020304" pitchFamily="18" charset="0"/>
              </a:rPr>
              <a:t>: To execute a basic </a:t>
            </a:r>
            <a:r>
              <a:rPr lang="en-US" b="0" i="0" u="none" strike="noStrike" kern="100" baseline="0" dirty="0" err="1">
                <a:solidFill>
                  <a:srgbClr val="0F4761"/>
                </a:solidFill>
                <a:latin typeface="Times New Roman" panose="02020603050405020304" pitchFamily="18" charset="0"/>
              </a:rPr>
              <a:t>Powershell</a:t>
            </a:r>
            <a:r>
              <a:rPr lang="en-US" b="0" i="0" u="none" strike="noStrike" kern="100" baseline="0" dirty="0">
                <a:solidFill>
                  <a:srgbClr val="0F4761"/>
                </a:solidFill>
                <a:latin typeface="Times New Roman" panose="02020603050405020304" pitchFamily="18" charset="0"/>
              </a:rPr>
              <a:t> script to collect a specific SQL Server metric and observe its output.</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Task</a:t>
            </a:r>
            <a:r>
              <a:rPr lang="en-US" b="0" i="0" u="none" strike="noStrike" kern="100" baseline="0" dirty="0">
                <a:solidFill>
                  <a:srgbClr val="0F4761"/>
                </a:solidFill>
                <a:latin typeface="Times New Roman" panose="02020603050405020304" pitchFamily="18" charset="0"/>
              </a:rPr>
              <a:t>:</a:t>
            </a:r>
          </a:p>
          <a:p>
            <a:pPr marR="0" lvl="0" rtl="0"/>
            <a:r>
              <a:rPr lang="en-US" b="0" i="0" u="none" strike="noStrike" kern="100" baseline="0" dirty="0">
                <a:solidFill>
                  <a:srgbClr val="0F4761"/>
                </a:solidFill>
                <a:latin typeface="Times New Roman" panose="02020603050405020304" pitchFamily="18" charset="0"/>
              </a:rPr>
              <a:t>    1. </a:t>
            </a:r>
            <a:r>
              <a:rPr lang="en-US" b="1" i="0" u="none" strike="noStrike" kern="100" baseline="0" dirty="0">
                <a:solidFill>
                  <a:srgbClr val="0F4761"/>
                </a:solidFill>
                <a:latin typeface="Times New Roman" panose="02020603050405020304" pitchFamily="18" charset="0"/>
              </a:rPr>
              <a:t>Open </a:t>
            </a:r>
            <a:r>
              <a:rPr lang="en-US" b="1" i="0" u="none" strike="noStrike" kern="100" baseline="0" dirty="0" err="1">
                <a:solidFill>
                  <a:srgbClr val="0F4761"/>
                </a:solidFill>
                <a:latin typeface="Times New Roman" panose="02020603050405020304" pitchFamily="18" charset="0"/>
              </a:rPr>
              <a:t>Powershell</a:t>
            </a:r>
            <a:r>
              <a:rPr lang="en-US" b="1" i="0" u="none" strike="noStrike" kern="100" baseline="0" dirty="0">
                <a:solidFill>
                  <a:srgbClr val="0F4761"/>
                </a:solidFill>
                <a:latin typeface="Times New Roman" panose="02020603050405020304" pitchFamily="18" charset="0"/>
              </a:rPr>
              <a:t> ISE/VS Code</a:t>
            </a:r>
            <a:r>
              <a:rPr lang="en-US" b="0" i="0" u="none" strike="noStrike" kern="100" baseline="0" dirty="0">
                <a:solidFill>
                  <a:srgbClr val="0F4761"/>
                </a:solidFill>
                <a:latin typeface="Times New Roman" panose="02020603050405020304" pitchFamily="18" charset="0"/>
              </a:rPr>
              <a:t>.</a:t>
            </a:r>
          </a:p>
          <a:p>
            <a:pPr marR="0" lvl="0" rtl="0"/>
            <a:r>
              <a:rPr lang="en-US" b="0" i="0" u="none" strike="noStrike" kern="100" baseline="0" dirty="0">
                <a:solidFill>
                  <a:srgbClr val="0F4761"/>
                </a:solidFill>
                <a:latin typeface="Times New Roman" panose="02020603050405020304" pitchFamily="18" charset="0"/>
              </a:rPr>
              <a:t>    2. </a:t>
            </a:r>
            <a:r>
              <a:rPr lang="en-US" b="1" i="0" u="none" strike="noStrike" kern="100" baseline="0" dirty="0">
                <a:solidFill>
                  <a:srgbClr val="0F4761"/>
                </a:solidFill>
                <a:latin typeface="Times New Roman" panose="02020603050405020304" pitchFamily="18" charset="0"/>
              </a:rPr>
              <a:t>Create a new </a:t>
            </a:r>
            <a:r>
              <a:rPr lang="en-US" b="1" i="0" u="none" strike="noStrike" kern="100" baseline="0" dirty="0" err="1">
                <a:solidFill>
                  <a:srgbClr val="0F4761"/>
                </a:solidFill>
                <a:latin typeface="Times New Roman" panose="02020603050405020304" pitchFamily="18" charset="0"/>
              </a:rPr>
              <a:t>Powershell</a:t>
            </a:r>
            <a:r>
              <a:rPr lang="en-US" b="1" i="0" u="none" strike="noStrike" kern="100" baseline="0" dirty="0">
                <a:solidFill>
                  <a:srgbClr val="0F4761"/>
                </a:solidFill>
                <a:latin typeface="Times New Roman" panose="02020603050405020304" pitchFamily="18" charset="0"/>
              </a:rPr>
              <a:t> script (Get-SqlCpu.ps1)</a:t>
            </a:r>
            <a:r>
              <a:rPr lang="en-US" b="0" i="0" u="none" strike="noStrike" kern="100" baseline="0" dirty="0">
                <a:solidFill>
                  <a:srgbClr val="0F4761"/>
                </a:solidFill>
                <a:latin typeface="Times New Roman" panose="02020603050405020304" pitchFamily="18" charset="0"/>
              </a:rPr>
              <a:t>.</a:t>
            </a:r>
          </a:p>
          <a:p>
            <a:pPr marR="0" lvl="0" rtl="0"/>
            <a:r>
              <a:rPr lang="en-US" b="0" i="0" u="none" strike="noStrike" kern="100" baseline="0" dirty="0">
                <a:solidFill>
                  <a:srgbClr val="0F4761"/>
                </a:solidFill>
                <a:latin typeface="Times New Roman" panose="02020603050405020304" pitchFamily="18" charset="0"/>
              </a:rPr>
              <a:t>    3. </a:t>
            </a:r>
            <a:r>
              <a:rPr lang="en-US" b="1" i="0" u="none" strike="noStrike" kern="100" baseline="0" dirty="0">
                <a:solidFill>
                  <a:srgbClr val="0F4761"/>
                </a:solidFill>
                <a:latin typeface="Times New Roman" panose="02020603050405020304" pitchFamily="18" charset="0"/>
              </a:rPr>
              <a:t>Write a script</a:t>
            </a:r>
            <a:r>
              <a:rPr lang="en-US" b="0" i="0" u="none" strike="noStrike" kern="100" baseline="0" dirty="0">
                <a:solidFill>
                  <a:srgbClr val="0F4761"/>
                </a:solidFill>
                <a:latin typeface="Times New Roman" panose="02020603050405020304" pitchFamily="18" charset="0"/>
              </a:rPr>
              <a:t> to connect to your local (or provided) SQL Server instance and retrieve the current CPU utilization (e.g., using </a:t>
            </a:r>
            <a:r>
              <a:rPr lang="en-US" b="0" i="0" u="none" strike="noStrike" kern="100" baseline="0" dirty="0" err="1">
                <a:solidFill>
                  <a:srgbClr val="0F4761"/>
                </a:solidFill>
                <a:latin typeface="Times New Roman" panose="02020603050405020304" pitchFamily="18" charset="0"/>
              </a:rPr>
              <a:t>dm_os_performance_counters</a:t>
            </a:r>
            <a:r>
              <a:rPr lang="en-US" b="0" i="0" u="none" strike="noStrike" kern="100" baseline="0" dirty="0">
                <a:solidFill>
                  <a:srgbClr val="0F4761"/>
                </a:solidFill>
                <a:latin typeface="Times New Roman" panose="02020603050405020304" pitchFamily="18" charset="0"/>
              </a:rPr>
              <a:t> or </a:t>
            </a:r>
            <a:r>
              <a:rPr lang="en-US" b="0" i="0" u="none" strike="noStrike" kern="100" baseline="0" dirty="0" err="1">
                <a:solidFill>
                  <a:srgbClr val="0F4761"/>
                </a:solidFill>
                <a:latin typeface="Times New Roman" panose="02020603050405020304" pitchFamily="18" charset="0"/>
              </a:rPr>
              <a:t>sys.dm_os_ring_buffers</a:t>
            </a:r>
            <a:r>
              <a:rPr lang="en-US" b="0" i="0" u="none" strike="noStrike" kern="100" baseline="0" dirty="0">
                <a:solidFill>
                  <a:srgbClr val="0F4761"/>
                </a:solidFill>
                <a:latin typeface="Times New Roman" panose="02020603050405020304" pitchFamily="18" charset="0"/>
              </a:rPr>
              <a:t>).</a:t>
            </a:r>
          </a:p>
          <a:p>
            <a:pPr marR="0" lvl="0" rtl="0"/>
            <a:r>
              <a:rPr lang="en-US" b="0" i="0" u="none" strike="noStrike" kern="100" baseline="0" dirty="0">
                <a:solidFill>
                  <a:srgbClr val="0F4761"/>
                </a:solidFill>
                <a:latin typeface="Times New Roman" panose="02020603050405020304" pitchFamily="18" charset="0"/>
              </a:rPr>
              <a:t>    4. </a:t>
            </a:r>
            <a:r>
              <a:rPr lang="en-US" b="1" i="0" u="none" strike="noStrike" kern="100" baseline="0" dirty="0">
                <a:solidFill>
                  <a:srgbClr val="0F4761"/>
                </a:solidFill>
                <a:latin typeface="Times New Roman" panose="02020603050405020304" pitchFamily="18" charset="0"/>
              </a:rPr>
              <a:t>Execute the script</a:t>
            </a:r>
            <a:r>
              <a:rPr lang="en-US" b="0" i="0" u="none" strike="noStrike" kern="100" baseline="0" dirty="0">
                <a:solidFill>
                  <a:srgbClr val="0F4761"/>
                </a:solidFill>
                <a:latin typeface="Times New Roman" panose="02020603050405020304" pitchFamily="18" charset="0"/>
              </a:rPr>
              <a:t> and </a:t>
            </a:r>
            <a:r>
              <a:rPr lang="en-US" b="1" i="0" u="none" strike="noStrike" kern="100" baseline="0" dirty="0">
                <a:solidFill>
                  <a:srgbClr val="0F4761"/>
                </a:solidFill>
                <a:latin typeface="Times New Roman" panose="02020603050405020304" pitchFamily="18" charset="0"/>
              </a:rPr>
              <a:t>inspect the output</a:t>
            </a:r>
            <a:r>
              <a:rPr lang="en-US" b="0" i="0" u="none" strike="noStrike" kern="100" baseline="0" dirty="0">
                <a:solidFill>
                  <a:srgbClr val="0F4761"/>
                </a:solidFill>
                <a:latin typeface="Times New Roman" panose="02020603050405020304" pitchFamily="18" charset="0"/>
              </a:rPr>
              <a:t> (e.g., to console or a simple text file).</a:t>
            </a:r>
          </a:p>
          <a:p>
            <a:pPr marR="0" lvl="0" rtl="0"/>
            <a:r>
              <a:rPr lang="en-US" b="0" i="0" u="none" strike="noStrike" kern="100" baseline="0" dirty="0">
                <a:solidFill>
                  <a:srgbClr val="0F4761"/>
                </a:solidFill>
                <a:latin typeface="Times New Roman" panose="02020603050405020304" pitchFamily="18" charset="0"/>
              </a:rPr>
              <a:t> </a:t>
            </a:r>
            <a:r>
              <a:rPr lang="en-US" b="1" i="0" u="none" strike="noStrike" kern="100" baseline="0" dirty="0">
                <a:solidFill>
                  <a:srgbClr val="0F4761"/>
                </a:solidFill>
                <a:latin typeface="Times New Roman" panose="02020603050405020304" pitchFamily="18" charset="0"/>
              </a:rPr>
              <a:t>Learning Outcome</a:t>
            </a:r>
            <a:r>
              <a:rPr lang="en-US" b="0" i="0" u="none" strike="noStrike" kern="100" baseline="0" dirty="0">
                <a:solidFill>
                  <a:srgbClr val="0F4761"/>
                </a:solidFill>
                <a:latin typeface="Times New Roman" panose="02020603050405020304" pitchFamily="18" charset="0"/>
              </a:rPr>
              <a:t>: Understand how to initiate data collection using </a:t>
            </a:r>
            <a:r>
              <a:rPr lang="en-US" b="0" i="0" u="none" strike="noStrike" kern="100" baseline="0" dirty="0" err="1">
                <a:solidFill>
                  <a:srgbClr val="0F4761"/>
                </a:solidFill>
                <a:latin typeface="Times New Roman" panose="02020603050405020304" pitchFamily="18" charset="0"/>
              </a:rPr>
              <a:t>Powershell</a:t>
            </a:r>
            <a:r>
              <a:rPr lang="en-US" b="0" i="0" u="none" strike="noStrike" kern="100" baseline="0" dirty="0">
                <a:solidFill>
                  <a:srgbClr val="0F4761"/>
                </a:solidFill>
                <a:latin typeface="Times New Roman" panose="02020603050405020304" pitchFamily="18" charset="0"/>
              </a:rPr>
              <a:t>, a </a:t>
            </a:r>
            <a:r>
              <a:rPr lang="en-US" b="1" i="0" u="none" strike="noStrike" kern="100" baseline="0" dirty="0">
                <a:solidFill>
                  <a:srgbClr val="0F4761"/>
                </a:solidFill>
                <a:latin typeface="Times New Roman" panose="02020603050405020304" pitchFamily="18" charset="0"/>
              </a:rPr>
              <a:t>versatile tool</a:t>
            </a:r>
            <a:r>
              <a:rPr lang="en-US" b="0" i="0" u="none" strike="noStrike" kern="100" baseline="0" dirty="0">
                <a:solidFill>
                  <a:srgbClr val="0F4761"/>
                </a:solidFill>
                <a:latin typeface="Times New Roman" panose="02020603050405020304" pitchFamily="18" charset="0"/>
              </a:rPr>
              <a:t> for gathering </a:t>
            </a:r>
            <a:r>
              <a:rPr lang="en-US" b="0" i="0" u="none" strike="noStrike" kern="100" baseline="0">
                <a:solidFill>
                  <a:srgbClr val="0F4761"/>
                </a:solidFill>
                <a:latin typeface="Times New Roman" panose="02020603050405020304" pitchFamily="18" charset="0"/>
              </a:rPr>
              <a:t>performance metrics.</a:t>
            </a:r>
            <a:endParaRPr lang="en-US" b="0" i="0" u="none" strike="noStrike" kern="100" baseline="0" dirty="0">
              <a:solidFill>
                <a:srgbClr val="0F4761"/>
              </a:solidFill>
              <a:latin typeface="Times New Roman" panose="02020603050405020304" pitchFamily="18" charset="0"/>
            </a:endParaRPr>
          </a:p>
        </p:txBody>
      </p:sp>
    </p:spTree>
    <p:extLst>
      <p:ext uri="{BB962C8B-B14F-4D97-AF65-F5344CB8AC3E}">
        <p14:creationId xmlns:p14="http://schemas.microsoft.com/office/powerpoint/2010/main" val="4009258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4D80-518F-331A-F809-819F23AA084E}"/>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6: Part 1: Powershell - Demonstration/Lab Prep</a:t>
            </a:r>
          </a:p>
        </p:txBody>
      </p:sp>
      <p:sp>
        <p:nvSpPr>
          <p:cNvPr id="3" name="Text Placeholder 2">
            <a:extLst>
              <a:ext uri="{FF2B5EF4-FFF2-40B4-BE49-F238E27FC236}">
                <a16:creationId xmlns:a16="http://schemas.microsoft.com/office/drawing/2014/main" id="{7F6C322F-4DEA-ED54-6451-080DBA3B0F68}"/>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Brief Demo</a:t>
            </a:r>
            <a:r>
              <a:rPr lang="en-US" b="0" i="0" u="none" strike="noStrike" kern="100" baseline="0">
                <a:solidFill>
                  <a:srgbClr val="0F4761"/>
                </a:solidFill>
                <a:latin typeface="Times New Roman" panose="02020603050405020304" pitchFamily="18" charset="0"/>
              </a:rPr>
              <a:t>: Show a simple Powershell script collecting a few key metrics.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Transition to Lab</a:t>
            </a:r>
            <a:r>
              <a:rPr lang="en-US" b="0" i="0" u="none" strike="noStrike" kern="100" baseline="0">
                <a:solidFill>
                  <a:srgbClr val="0F4761"/>
                </a:solidFill>
                <a:latin typeface="Times New Roman" panose="02020603050405020304" pitchFamily="18" charset="0"/>
              </a:rPr>
              <a:t>: Prepare attendees for their first hands-on exercise.</a:t>
            </a:r>
          </a:p>
        </p:txBody>
      </p:sp>
    </p:spTree>
    <p:extLst>
      <p:ext uri="{BB962C8B-B14F-4D97-AF65-F5344CB8AC3E}">
        <p14:creationId xmlns:p14="http://schemas.microsoft.com/office/powerpoint/2010/main" val="1347132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80878-92F7-B37D-1C4D-F90D4340B77A}"/>
              </a:ext>
            </a:extLst>
          </p:cNvPr>
          <p:cNvSpPr>
            <a:spLocks noGrp="1"/>
          </p:cNvSpPr>
          <p:nvPr>
            <p:ph type="title"/>
          </p:nvPr>
        </p:nvSpPr>
        <p:spPr/>
        <p:txBody>
          <a:bodyPr/>
          <a:lstStyle/>
          <a:p>
            <a:pPr marR="0" rtl="0"/>
            <a:r>
              <a:rPr lang="en-US" b="0" i="0" u="none" strike="noStrike" kern="100" baseline="0" dirty="0">
                <a:solidFill>
                  <a:srgbClr val="0F4761"/>
                </a:solidFill>
                <a:latin typeface="Times New Roman" panose="02020603050405020304" pitchFamily="18" charset="0"/>
              </a:rPr>
              <a:t>Slide 7: Part 2: SQL Server to Host Your Data - Introduction</a:t>
            </a:r>
          </a:p>
        </p:txBody>
      </p:sp>
      <p:sp>
        <p:nvSpPr>
          <p:cNvPr id="3" name="Text Placeholder 2">
            <a:extLst>
              <a:ext uri="{FF2B5EF4-FFF2-40B4-BE49-F238E27FC236}">
                <a16:creationId xmlns:a16="http://schemas.microsoft.com/office/drawing/2014/main" id="{B3706914-ADB7-AB35-3675-DA0E149272AB}"/>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Purpose</a:t>
            </a:r>
            <a:r>
              <a:rPr lang="en-US" b="0" i="0" u="none" strike="noStrike" kern="100" baseline="0">
                <a:solidFill>
                  <a:srgbClr val="0F4761"/>
                </a:solidFill>
                <a:latin typeface="Times New Roman" panose="02020603050405020304" pitchFamily="18" charset="0"/>
              </a:rPr>
              <a:t>: Serving as the </a:t>
            </a:r>
            <a:r>
              <a:rPr lang="en-US" b="1" i="0" u="none" strike="noStrike" kern="100" baseline="0">
                <a:solidFill>
                  <a:srgbClr val="0F4761"/>
                </a:solidFill>
                <a:latin typeface="Times New Roman" panose="02020603050405020304" pitchFamily="18" charset="0"/>
              </a:rPr>
              <a:t>central repository for all the collected monitoring data</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Why SQL Server itself?</a:t>
            </a:r>
            <a:r>
              <a:rPr lang="en-US" b="0" i="0" u="none" strike="noStrike" kern="100" baseline="0">
                <a:solidFill>
                  <a:srgbClr val="0F4761"/>
                </a:solidFill>
                <a:latin typeface="Times New Roman" panose="02020603050405020304" pitchFamily="18" charset="0"/>
              </a:rPr>
              <a:t>: Facilitates </a:t>
            </a:r>
            <a:r>
              <a:rPr lang="en-US" b="1" i="0" u="none" strike="noStrike" kern="100" baseline="0">
                <a:solidFill>
                  <a:srgbClr val="0F4761"/>
                </a:solidFill>
                <a:latin typeface="Times New Roman" panose="02020603050405020304" pitchFamily="18" charset="0"/>
              </a:rPr>
              <a:t>structured storage of historical information</a:t>
            </a:r>
            <a:r>
              <a:rPr lang="en-US" b="0" i="0" u="none" strike="noStrike" kern="100" baseline="0">
                <a:solidFill>
                  <a:srgbClr val="0F4761"/>
                </a:solidFill>
                <a:latin typeface="Times New Roman" panose="02020603050405020304" pitchFamily="18" charset="0"/>
              </a:rPr>
              <a:t> [2, 4].</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Benefits</a:t>
            </a:r>
            <a:r>
              <a:rPr lang="en-US" b="0" i="0" u="none" strike="noStrike" kern="100" baseline="0">
                <a:solidFill>
                  <a:srgbClr val="0F4761"/>
                </a:solidFill>
                <a:latin typeface="Times New Roman" panose="02020603050405020304" pitchFamily="18" charset="0"/>
              </a:rPr>
              <a:t>: Enables </a:t>
            </a:r>
            <a:r>
              <a:rPr lang="en-US" b="1" i="0" u="none" strike="noStrike" kern="100" baseline="0">
                <a:solidFill>
                  <a:srgbClr val="0F4761"/>
                </a:solidFill>
                <a:latin typeface="Times New Roman" panose="02020603050405020304" pitchFamily="18" charset="0"/>
              </a:rPr>
              <a:t>easy querying, reporting, and long-term trend analysis</a:t>
            </a:r>
            <a:r>
              <a:rPr lang="en-US" b="0" i="0" u="none" strike="noStrike" kern="100" baseline="0">
                <a:solidFill>
                  <a:srgbClr val="0F4761"/>
                </a:solidFill>
                <a:latin typeface="Times New Roman" panose="02020603050405020304" pitchFamily="18" charset="0"/>
              </a:rPr>
              <a:t> [2, 4].</a:t>
            </a:r>
          </a:p>
        </p:txBody>
      </p:sp>
    </p:spTree>
    <p:extLst>
      <p:ext uri="{BB962C8B-B14F-4D97-AF65-F5344CB8AC3E}">
        <p14:creationId xmlns:p14="http://schemas.microsoft.com/office/powerpoint/2010/main" val="1487260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247D5-8E14-6094-9612-BE925E5B9D8D}"/>
              </a:ext>
            </a:extLst>
          </p:cNvPr>
          <p:cNvSpPr>
            <a:spLocks noGrp="1"/>
          </p:cNvSpPr>
          <p:nvPr>
            <p:ph type="title"/>
          </p:nvPr>
        </p:nvSpPr>
        <p:spPr/>
        <p:txBody>
          <a:bodyPr/>
          <a:lstStyle/>
          <a:p>
            <a:pPr marR="0" rtl="0"/>
            <a:r>
              <a:rPr lang="en-US" b="0" i="0" u="none" strike="noStrike" kern="100" baseline="0">
                <a:solidFill>
                  <a:srgbClr val="0F4761"/>
                </a:solidFill>
                <a:latin typeface="Times New Roman" panose="02020603050405020304" pitchFamily="18" charset="0"/>
              </a:rPr>
              <a:t>Slide 8: Part 2: SQL Server - Key Concepts &amp; Schema Design</a:t>
            </a:r>
          </a:p>
        </p:txBody>
      </p:sp>
      <p:sp>
        <p:nvSpPr>
          <p:cNvPr id="3" name="Text Placeholder 2">
            <a:extLst>
              <a:ext uri="{FF2B5EF4-FFF2-40B4-BE49-F238E27FC236}">
                <a16:creationId xmlns:a16="http://schemas.microsoft.com/office/drawing/2014/main" id="{AFFA12FE-4FA0-4588-5B97-136CFA37974A}"/>
              </a:ext>
            </a:extLst>
          </p:cNvPr>
          <p:cNvSpPr>
            <a:spLocks noGrp="1"/>
          </p:cNvSpPr>
          <p:nvPr>
            <p:ph type="body" idx="1"/>
          </p:nvPr>
        </p:nvSpPr>
        <p:spPr/>
        <p:txBody>
          <a:bodyPr/>
          <a:lstStyle/>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Database Design Principles</a:t>
            </a:r>
            <a:r>
              <a:rPr lang="en-US" b="0" i="0" u="none" strike="noStrike" kern="100" baseline="0">
                <a:solidFill>
                  <a:srgbClr val="0F4761"/>
                </a:solidFill>
                <a:latin typeface="Times New Roman" panose="02020603050405020304" pitchFamily="18" charset="0"/>
              </a:rPr>
              <a:t>: Considerations for performance and scalability of monitoring data.</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Table Structures</a:t>
            </a:r>
            <a:r>
              <a:rPr lang="en-US" b="0" i="0" u="none" strike="noStrike" kern="100" baseline="0">
                <a:solidFill>
                  <a:srgbClr val="0F4761"/>
                </a:solidFill>
                <a:latin typeface="Times New Roman" panose="02020603050405020304" pitchFamily="18" charset="0"/>
              </a:rPr>
              <a:t>: Examples of tables for different metric types (e.g., instance metrics, database metrics, job status).</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Data Types</a:t>
            </a:r>
            <a:r>
              <a:rPr lang="en-US" b="0" i="0" u="none" strike="noStrike" kern="100" baseline="0">
                <a:solidFill>
                  <a:srgbClr val="0F4761"/>
                </a:solidFill>
                <a:latin typeface="Times New Roman" panose="02020603050405020304" pitchFamily="18" charset="0"/>
              </a:rPr>
              <a:t>: Choosing appropriate data types for efficient storage.</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Indexes</a:t>
            </a:r>
            <a:r>
              <a:rPr lang="en-US" b="0" i="0" u="none" strike="noStrike" kern="100" baseline="0">
                <a:solidFill>
                  <a:srgbClr val="0F4761"/>
                </a:solidFill>
                <a:latin typeface="Times New Roman" panose="02020603050405020304" pitchFamily="18" charset="0"/>
              </a:rPr>
              <a:t>: Crucial for query performance when analyzing historical data.</a:t>
            </a:r>
          </a:p>
          <a:p>
            <a:pPr marR="0" lvl="0" rtl="0"/>
            <a:r>
              <a:rPr lang="en-US" b="0" i="0" u="none" strike="noStrike" kern="100" baseline="0">
                <a:solidFill>
                  <a:srgbClr val="0F4761"/>
                </a:solidFill>
                <a:latin typeface="Times New Roman" panose="02020603050405020304" pitchFamily="18" charset="0"/>
              </a:rPr>
              <a:t> </a:t>
            </a:r>
            <a:r>
              <a:rPr lang="en-US" b="1" i="0" u="none" strike="noStrike" kern="100" baseline="0">
                <a:solidFill>
                  <a:srgbClr val="0F4761"/>
                </a:solidFill>
                <a:latin typeface="Times New Roman" panose="02020603050405020304" pitchFamily="18" charset="0"/>
              </a:rPr>
              <a:t>Data Retention</a:t>
            </a:r>
            <a:r>
              <a:rPr lang="en-US" b="0" i="0" u="none" strike="noStrike" kern="100" baseline="0">
                <a:solidFill>
                  <a:srgbClr val="0F4761"/>
                </a:solidFill>
                <a:latin typeface="Times New Roman" panose="02020603050405020304" pitchFamily="18" charset="0"/>
              </a:rPr>
              <a:t>: Strategies for managing data growth (e.g., archiving, purging).</a:t>
            </a:r>
          </a:p>
        </p:txBody>
      </p:sp>
    </p:spTree>
    <p:extLst>
      <p:ext uri="{BB962C8B-B14F-4D97-AF65-F5344CB8AC3E}">
        <p14:creationId xmlns:p14="http://schemas.microsoft.com/office/powerpoint/2010/main" val="753310909"/>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937</TotalTime>
  <Words>1671</Words>
  <Application>Microsoft Office PowerPoint</Application>
  <PresentationFormat>Widescreen</PresentationFormat>
  <Paragraphs>116</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2013 - 2022 Theme</vt:lpstr>
      <vt:lpstr>Build a Custom Monitoring Solution for your SQL Server Environment</vt:lpstr>
      <vt:lpstr>Why Custom Monitoring?</vt:lpstr>
      <vt:lpstr>Session Overview</vt:lpstr>
      <vt:lpstr>PowerShell to Collect Your Data</vt:lpstr>
      <vt:lpstr>PowerShell – Anatomy of the Collection script</vt:lpstr>
      <vt:lpstr>Lab 1: Powershell to Collect Your Data (Approx. 10-15 minutes)</vt:lpstr>
      <vt:lpstr>Slide 6: Part 1: Powershell - Demonstration/Lab Prep</vt:lpstr>
      <vt:lpstr>Slide 7: Part 2: SQL Server to Host Your Data - Introduction</vt:lpstr>
      <vt:lpstr>Slide 8: Part 2: SQL Server - Key Concepts &amp; Schema Design</vt:lpstr>
      <vt:lpstr>Slide 9: Part 2: SQL Server - Ingestion &amp; Maintenance</vt:lpstr>
      <vt:lpstr>Slide 10: Part 2: SQL Server - Demonstration/Lab Prep</vt:lpstr>
      <vt:lpstr>Lab 2: SQL Server to Host Your Data (Approx. 10-15 minutes)</vt:lpstr>
      <vt:lpstr>Slide 11: Part 3: PowerBI to Visualize Your Data - Introduction</vt:lpstr>
      <vt:lpstr>Slide 12: Part 3: PowerBI - Connecting &amp; Transforming Data</vt:lpstr>
      <vt:lpstr>Slide 13: Part 3: PowerBI - Creating Visualizations</vt:lpstr>
      <vt:lpstr>Slide 14: Part 3: PowerBI - Publishing &amp; Sharing</vt:lpstr>
      <vt:lpstr>Slide 15: Part 3: PowerBI - Demonstration/Lab Prep</vt:lpstr>
      <vt:lpstr>Lab 3: PowerBI to Visualize Your Data (Approx. 10-15 minutes)</vt:lpstr>
      <vt:lpstr>Slide 16: Key Takeaways &amp;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Seis</dc:creator>
  <cp:lastModifiedBy>David Seis</cp:lastModifiedBy>
  <cp:revision>7</cp:revision>
  <dcterms:created xsi:type="dcterms:W3CDTF">2025-07-17T02:51:02Z</dcterms:created>
  <dcterms:modified xsi:type="dcterms:W3CDTF">2025-07-17T19:35:30Z</dcterms:modified>
</cp:coreProperties>
</file>