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Bebas Neue" panose="020B0606020202050201" pitchFamily="34" charset="77"/>
      <p:regular r:id="rId21"/>
    </p:embeddedFont>
    <p:embeddedFont>
      <p:font typeface="Nunito" pitchFamily="2" charset="77"/>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8"/>
    <p:restoredTop sz="94719"/>
  </p:normalViewPr>
  <p:slideViewPr>
    <p:cSldViewPr snapToGrid="0">
      <p:cViewPr>
        <p:scale>
          <a:sx n="130" d="100"/>
          <a:sy n="130" d="100"/>
        </p:scale>
        <p:origin x="1000" y="1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f46a57244e_0_3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f46a57244e_0_3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everyone, I’m david and im john, and this is our project titled Stocknet: a distributed trading competition. We will start with a discussion of the design goals of our system.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23a3e5b919f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23a3e5b919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first plot, we evaluate the consistency of our system. It starts off linearly because the system is working at max throughput to fulfill client requests. We then killed all 25 replicators. The system stopped being able to process requests because all the replicators died. It took the replicator manager about 10 seconds to restart them from the state they crashed in. Once the replicators are rebuilt, the system returns to servicing clients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23ab9c01fa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3ab9c01fa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evaluate the throughput of our system, we observe the Total throughput of 50, 100, 200, and 500 clients sending orders as fast as possible, and how that changes as the number of replicator servers increases.</a:t>
            </a:r>
            <a:endParaRPr/>
          </a:p>
          <a:p>
            <a:pPr marL="0" lvl="0" indent="0" algn="l" rtl="0">
              <a:spcBef>
                <a:spcPts val="0"/>
              </a:spcBef>
              <a:spcAft>
                <a:spcPts val="0"/>
              </a:spcAft>
              <a:buNone/>
            </a:pPr>
            <a:endParaRPr/>
          </a:p>
          <a:p>
            <a:pPr marL="0" lvl="0" indent="0" algn="l" rtl="0">
              <a:spcBef>
                <a:spcPts val="0"/>
              </a:spcBef>
              <a:spcAft>
                <a:spcPts val="0"/>
              </a:spcAft>
              <a:buNone/>
            </a:pPr>
            <a:r>
              <a:rPr lang="en"/>
              <a:t>We see that the from 1 - 15 replicators, we see quite a significant improvement in throughput across client count. However, it then starts to plateau and oscillate. In an ideal system with a uniform hash, we would only start seeing leveling off when the number of servers reaches the number of clients, since each server handles 1 client’s requests.</a:t>
            </a:r>
            <a:endParaRPr/>
          </a:p>
          <a:p>
            <a:pPr marL="0" lvl="0" indent="0" algn="l" rtl="0">
              <a:spcBef>
                <a:spcPts val="0"/>
              </a:spcBef>
              <a:spcAft>
                <a:spcPts val="0"/>
              </a:spcAft>
              <a:buNone/>
            </a:pPr>
            <a:endParaRPr/>
          </a:p>
          <a:p>
            <a:pPr marL="0" lvl="0" indent="0" algn="l" rtl="0">
              <a:spcBef>
                <a:spcPts val="0"/>
              </a:spcBef>
              <a:spcAft>
                <a:spcPts val="0"/>
              </a:spcAft>
              <a:buNone/>
            </a:pPr>
            <a:r>
              <a:rPr lang="en"/>
              <a:t>However, with our architecture, the load balancer itself seems to be a bottleneck so adding more than 15 replicators isn’t all that helpful.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23ab9c01fac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23ab9c01fac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graph, we wanted to observe the average latency of buy/sells for a HFT and a LFT, as the number of clients who just spam requests increase. Here, we arbitrarily chose 10 replicators to test on.</a:t>
            </a:r>
            <a:endParaRPr/>
          </a:p>
          <a:p>
            <a:pPr marL="0" lvl="0" indent="0" algn="l" rtl="0">
              <a:spcBef>
                <a:spcPts val="0"/>
              </a:spcBef>
              <a:spcAft>
                <a:spcPts val="0"/>
              </a:spcAft>
              <a:buNone/>
            </a:pPr>
            <a:endParaRPr/>
          </a:p>
          <a:p>
            <a:pPr marL="0" lvl="0" indent="0" algn="l" rtl="0">
              <a:spcBef>
                <a:spcPts val="0"/>
              </a:spcBef>
              <a:spcAft>
                <a:spcPts val="0"/>
              </a:spcAft>
              <a:buNone/>
            </a:pPr>
            <a:r>
              <a:rPr lang="en"/>
              <a:t>First, we can see the latency go up pretty significantly as the number of clients increase, particularly at around 50-60 clients. We suspect this may be the point that the load balancer can no longer keep up with the inflow of requests.</a:t>
            </a:r>
            <a:endParaRPr/>
          </a:p>
          <a:p>
            <a:pPr marL="0" lvl="0" indent="0" algn="l" rtl="0">
              <a:spcBef>
                <a:spcPts val="0"/>
              </a:spcBef>
              <a:spcAft>
                <a:spcPts val="0"/>
              </a:spcAft>
              <a:buNone/>
            </a:pPr>
            <a:endParaRPr/>
          </a:p>
          <a:p>
            <a:pPr marL="0" lvl="0" indent="0" algn="l" rtl="0">
              <a:spcBef>
                <a:spcPts val="0"/>
              </a:spcBef>
              <a:spcAft>
                <a:spcPts val="0"/>
              </a:spcAft>
              <a:buNone/>
            </a:pPr>
            <a:r>
              <a:rPr lang="en"/>
              <a:t>Overall for fairness, it seems like the LFT and HFT latencies could be insignificantly different, but the LFT seems to have marginally more latency than the HFT at most points.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23a58558b3c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23a58558b3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Lastly, we wanted to make sure our simulation scheme was capable of publishing , and ran some tests regarding how long it takes to publish to all clients. In this graph, we averages publish times at 100 - 1000 clients and observe that even at 1000 clients the publish time is only 6 ms. In comparison, our update interval for the true value of of the stock is 10 ms. Furthermore the actual publish interval to clients is 100 ms. </a:t>
            </a:r>
            <a:endParaRPr/>
          </a:p>
          <a:p>
            <a:pPr marL="0" lvl="0" indent="0" algn="l" rtl="0">
              <a:spcBef>
                <a:spcPts val="0"/>
              </a:spcBef>
              <a:spcAft>
                <a:spcPts val="0"/>
              </a:spcAft>
              <a:buNone/>
            </a:pPr>
            <a:endParaRPr/>
          </a:p>
          <a:p>
            <a:pPr marL="0" lvl="0" indent="0" algn="l" rtl="0">
              <a:spcBef>
                <a:spcPts val="0"/>
              </a:spcBef>
              <a:spcAft>
                <a:spcPts val="0"/>
              </a:spcAft>
              <a:buNone/>
            </a:pPr>
            <a:r>
              <a:rPr lang="en"/>
              <a:t>Overall, we could handle significantly more clients through the simulator than the other parts of our architecture can handle right now.</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23a58558b3c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23a58558b3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also wanted to observe how the publish times changed as clients resubscribed and were unsubscribed.</a:t>
            </a:r>
            <a:endParaRPr/>
          </a:p>
          <a:p>
            <a:pPr marL="0" lvl="0" indent="0" algn="l" rtl="0">
              <a:spcBef>
                <a:spcPts val="0"/>
              </a:spcBef>
              <a:spcAft>
                <a:spcPts val="0"/>
              </a:spcAft>
              <a:buNone/>
            </a:pPr>
            <a:endParaRPr/>
          </a:p>
          <a:p>
            <a:pPr marL="0" lvl="0" indent="0" algn="l" rtl="0">
              <a:spcBef>
                <a:spcPts val="0"/>
              </a:spcBef>
              <a:spcAft>
                <a:spcPts val="0"/>
              </a:spcAft>
              <a:buNone/>
            </a:pPr>
            <a:r>
              <a:rPr lang="en"/>
              <a:t>We observe pretty much a linear increase in publish times ramping from 0 - 1000, as shown previously. Then after leveling off, clients begin resubscribing before they get unsubscribed, resulting in about 500 duplicated clients due to our scheme of tracking clients. As all the duplicate clients get removed, the times level back off.</a:t>
            </a:r>
            <a:endParaRPr/>
          </a:p>
          <a:p>
            <a:pPr marL="0" lvl="0" indent="0" algn="l" rtl="0">
              <a:spcBef>
                <a:spcPts val="0"/>
              </a:spcBef>
              <a:spcAft>
                <a:spcPts val="0"/>
              </a:spcAft>
              <a:buNone/>
            </a:pPr>
            <a:endParaRPr/>
          </a:p>
          <a:p>
            <a:pPr marL="0" lvl="0" indent="0" algn="l" rtl="0">
              <a:spcBef>
                <a:spcPts val="0"/>
              </a:spcBef>
              <a:spcAft>
                <a:spcPts val="0"/>
              </a:spcAft>
              <a:buNone/>
            </a:pPr>
            <a:r>
              <a:rPr lang="en"/>
              <a:t>In 2 places, there are significant spikes in publish times which we could not find a full reason for. We theorize that it could be due to context swapping of processes or just hiccups in performance from other processes. However, we might note that the second one actually goes beyond our update rate, and will cause our simulator to skip a few updates. This is not a problem as long as we change our updates to be asynchronous.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23a3e5b919f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23a3e5b919f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Lastly, we wanted to evaluate some strategies and their performance over time.</a:t>
            </a:r>
            <a:endParaRPr/>
          </a:p>
          <a:p>
            <a:pPr marL="0" lvl="0" indent="0" algn="l" rtl="0">
              <a:spcBef>
                <a:spcPts val="0"/>
              </a:spcBef>
              <a:spcAft>
                <a:spcPts val="0"/>
              </a:spcAft>
              <a:buNone/>
            </a:pPr>
            <a:endParaRPr/>
          </a:p>
          <a:p>
            <a:pPr marL="0" lvl="0" indent="0" algn="l" rtl="0">
              <a:spcBef>
                <a:spcPts val="0"/>
              </a:spcBef>
              <a:spcAft>
                <a:spcPts val="0"/>
              </a:spcAft>
              <a:buNone/>
            </a:pPr>
            <a:r>
              <a:rPr lang="en"/>
              <a:t>First, we have a random strategy that just buys or sells 1-15 shares uniformly of a stock with a 50% chance each.</a:t>
            </a:r>
            <a:endParaRPr/>
          </a:p>
          <a:p>
            <a:pPr marL="0" lvl="0" indent="0" algn="l" rtl="0">
              <a:spcBef>
                <a:spcPts val="0"/>
              </a:spcBef>
              <a:spcAft>
                <a:spcPts val="0"/>
              </a:spcAft>
              <a:buNone/>
            </a:pPr>
            <a:endParaRPr/>
          </a:p>
          <a:p>
            <a:pPr marL="0" lvl="0" indent="0" algn="l" rtl="0">
              <a:spcBef>
                <a:spcPts val="0"/>
              </a:spcBef>
              <a:spcAft>
                <a:spcPts val="0"/>
              </a:spcAft>
              <a:buNone/>
            </a:pPr>
            <a:r>
              <a:rPr lang="en"/>
              <a:t>Then I implemented a strategy where for 100 publishes I determine the expected value of a stock assuming it continues with the same distribution of performance. Of the 5 stocks, I select the highest expected value to all-in on for the next 500 publishes.</a:t>
            </a:r>
            <a:endParaRPr/>
          </a:p>
          <a:p>
            <a:pPr marL="0" lvl="0" indent="0" algn="l" rtl="0">
              <a:spcBef>
                <a:spcPts val="0"/>
              </a:spcBef>
              <a:spcAft>
                <a:spcPts val="0"/>
              </a:spcAft>
              <a:buNone/>
            </a:pPr>
            <a:endParaRPr/>
          </a:p>
          <a:p>
            <a:pPr marL="0" lvl="0" indent="0" algn="l" rtl="0">
              <a:spcBef>
                <a:spcPts val="0"/>
              </a:spcBef>
              <a:spcAft>
                <a:spcPts val="0"/>
              </a:spcAft>
              <a:buNone/>
            </a:pPr>
            <a:r>
              <a:rPr lang="en"/>
              <a:t>David’s strategy was to use mine, but selected the lowest value to all in 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23ab9c01fac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23ab9c01fac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of course, after running for 40 minutes, David largely performed me because why would any strategy I make work…</a:t>
            </a:r>
            <a:endParaRPr/>
          </a:p>
          <a:p>
            <a:pPr marL="0" lvl="0" indent="0" algn="l" rtl="0">
              <a:spcBef>
                <a:spcPts val="0"/>
              </a:spcBef>
              <a:spcAft>
                <a:spcPts val="0"/>
              </a:spcAft>
              <a:buNone/>
            </a:pPr>
            <a:endParaRPr/>
          </a:p>
          <a:p>
            <a:pPr marL="0" lvl="0" indent="0" algn="l" rtl="0">
              <a:spcBef>
                <a:spcPts val="0"/>
              </a:spcBef>
              <a:spcAft>
                <a:spcPts val="0"/>
              </a:spcAft>
              <a:buNone/>
            </a:pPr>
            <a:r>
              <a:rPr lang="en"/>
              <a:t>Actually, it seems like there was just a point where a particular stock did really well and David happened to capture that moment. The more transparent runs are just random clients.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23ab9c01fac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23ab9c01fac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f46a57244e_0_7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f46a57244e_0_7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design goals and problem we are trying to solve with stocknet. We are trying to simulate trading stocks on the stock market, where a client can come create an account with a starting amount of 100,000 dollars and then is able to perform buy/sell operations on the market. The prices are determined by a market simulation that publishes the prices to clients, but with a twist. Clients have delayed information, so a price they receive will always be a fixed amount out of date. The server that completes their buy/sell requests-the Broker- has a direct connection to the market and receives the most up to date information. Finally, we wanted to include a competition between players in our game. There is a global leaderboard which shows who has highest net worth of everyone playing the game, which will allow people to test and develop different strategies. Some of these might include LFT and HFT, which refers to how often buy/sell requests are done.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23b21d1b0c4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23b21d1b0c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4 main components to our system architecture. We have the simulator, which simulates the actual stock market and uses a pub/sub system to deliver stock price information to clients. The broker also has a direct connection for the most up to date information. The client is the user interface to the system, which allows buy/sell/get balance, and leaderboard operations. We also have replicator nodes, which store client information. They have a txn and ckpt to ensure consistency when handling client operations, and can be restored from these files if they crash. Finally is the broker/load balancer, which handles client operations. The broker is connected to potentially many replicators, and so after accepts client requests, it hashes the username to one of the replicators. It then fufills the requests asynchronously so that the throughput of all connected replicators can be used.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23a3e5b919f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23a3e5b919f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an overall diagram of the architecture of our system. This is really complicated, so we will be breaking it down in the next couple of slides. Some things to note are the simulator in the top left, the clients in the bottom, the broker in the middle top, the replicators in the top right corner, and the replicator manager in the bottom right.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23a3e5b919f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23a3e5b919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architecture of the simulator. In the top view, you can see the single TCP connection that the simulator has with the broker to deliver up to date stock information. On the bottom, you can see the pub/sub system where clients establish a TCP connection to the simulator to subscribe for stock info, and then receive the info on a UDP port. The clients must subscribe every 30s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23a3e5b919f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23a3e5b919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architecture for the broker. The broker is both connected to many clients and many replicators. The broker accepts new client requests, forwards them to the replicator that they hash to, and then forwards them the response from the replicator when the operation finishes. It also keeps two queues of operations currently running on replicators and operations that are paused because the server is busy or crashed.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23a3e5b919f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23a3e5b919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architecture for the replicator system. We use condor to provision nodes to run replicators on, and we use a replicator manager to handle the whole process. The manager starts up as many replicators as requested, and monitors the processes to see if they crashed or stopped. If either of those happen, condor notifies the manager along with sending it the state of the txn and ckpt logs, and a new replicator is started by the manager. This allows for as many replicators to fail and the system to continue to function.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23a3e5b919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23a3e5b919f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following video, we utilize an interactive client to demonstrate the set of API calls available to a client. Before I play it, I would like to point out that our system was designed for automated strategies and utilization of the system manually is for demonstration purposes only and would not be recommended. </a:t>
            </a:r>
            <a:br>
              <a:rPr lang="en"/>
            </a:br>
            <a:br>
              <a:rPr lang="en"/>
            </a:br>
            <a:r>
              <a:rPr lang="en"/>
              <a:t>In the demo, we are able to retrieve the current prices of each stock, which is actually updated asynchronously through a daemon thread.</a:t>
            </a:r>
            <a:endParaRPr/>
          </a:p>
          <a:p>
            <a:pPr marL="0" lvl="0" indent="0" algn="l" rtl="0">
              <a:spcBef>
                <a:spcPts val="0"/>
              </a:spcBef>
              <a:spcAft>
                <a:spcPts val="0"/>
              </a:spcAft>
              <a:buNone/>
            </a:pPr>
            <a:r>
              <a:rPr lang="en"/>
              <a:t>We also have the options of buying and selling shares, as well as observing your balance.</a:t>
            </a:r>
            <a:endParaRPr/>
          </a:p>
          <a:p>
            <a:pPr marL="0" lvl="0" indent="0" algn="l" rtl="0">
              <a:spcBef>
                <a:spcPts val="0"/>
              </a:spcBef>
              <a:spcAft>
                <a:spcPts val="0"/>
              </a:spcAft>
              <a:buNone/>
            </a:pPr>
            <a:endParaRPr/>
          </a:p>
          <a:p>
            <a:pPr marL="0" lvl="0" indent="0" algn="l" rtl="0">
              <a:spcBef>
                <a:spcPts val="0"/>
              </a:spcBef>
              <a:spcAft>
                <a:spcPts val="0"/>
              </a:spcAft>
              <a:buNone/>
            </a:pPr>
            <a:r>
              <a:rPr lang="en"/>
              <a:t>Lastly, you can poll the leaderboard to observe your current ranking, and in this demo I’m in last place…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23a3e5b919f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23a3e5b919f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had 3 main problems we wanted to account for, in this order. First, consistency and persistence. if a client disconnects, they should be able to log back in through the same account and continue where they left off. On the other hand, if a replicator should go down, the system should be able to recover and continue running. One thing to note is that we didn’t account for our simulator failing, since a real life equivalent would be similar to the NYSE stock exchange failing.</a:t>
            </a:r>
            <a:endParaRPr/>
          </a:p>
          <a:p>
            <a:pPr marL="0" lvl="0" indent="0" algn="l" rtl="0">
              <a:spcBef>
                <a:spcPts val="0"/>
              </a:spcBef>
              <a:spcAft>
                <a:spcPts val="0"/>
              </a:spcAft>
              <a:buNone/>
            </a:pPr>
            <a:endParaRPr/>
          </a:p>
          <a:p>
            <a:pPr marL="0" lvl="0" indent="0" algn="l" rtl="0">
              <a:spcBef>
                <a:spcPts val="0"/>
              </a:spcBef>
              <a:spcAft>
                <a:spcPts val="0"/>
              </a:spcAft>
              <a:buNone/>
            </a:pPr>
            <a:r>
              <a:rPr lang="en"/>
              <a:t>Our other two problems were maximizing throughput, and minimizing latency, as well as maintaining fair latency between LFT and HFT traders.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96250" y="1391250"/>
            <a:ext cx="73176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00" y="36475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0"/>
        <p:cNvGrpSpPr/>
        <p:nvPr/>
      </p:nvGrpSpPr>
      <p:grpSpPr>
        <a:xfrm>
          <a:off x="0" y="0"/>
          <a:ext cx="0" cy="0"/>
          <a:chOff x="0" y="0"/>
          <a:chExt cx="0" cy="0"/>
        </a:xfrm>
      </p:grpSpPr>
      <p:sp>
        <p:nvSpPr>
          <p:cNvPr id="41" name="Google Shape;41;p13"/>
          <p:cNvSpPr txBox="1">
            <a:spLocks noGrp="1"/>
          </p:cNvSpPr>
          <p:nvPr>
            <p:ph type="title"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2" name="Google Shape;42;p13"/>
          <p:cNvSpPr txBox="1">
            <a:spLocks noGrp="1"/>
          </p:cNvSpPr>
          <p:nvPr>
            <p:ph type="subTitle" idx="1"/>
          </p:nvPr>
        </p:nvSpPr>
        <p:spPr>
          <a:xfrm>
            <a:off x="7200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 name="Google Shape;43;p13"/>
          <p:cNvSpPr txBox="1">
            <a:spLocks noGrp="1"/>
          </p:cNvSpPr>
          <p:nvPr>
            <p:ph type="title" idx="2"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4" name="Google Shape;44;p13"/>
          <p:cNvSpPr txBox="1">
            <a:spLocks noGrp="1"/>
          </p:cNvSpPr>
          <p:nvPr>
            <p:ph type="subTitle" idx="3"/>
          </p:nvPr>
        </p:nvSpPr>
        <p:spPr>
          <a:xfrm>
            <a:off x="34038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5" name="Google Shape;45;p13"/>
          <p:cNvSpPr txBox="1">
            <a:spLocks noGrp="1"/>
          </p:cNvSpPr>
          <p:nvPr>
            <p:ph type="title" idx="4"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6" name="Google Shape;46;p13"/>
          <p:cNvSpPr txBox="1">
            <a:spLocks noGrp="1"/>
          </p:cNvSpPr>
          <p:nvPr>
            <p:ph type="subTitle" idx="5"/>
          </p:nvPr>
        </p:nvSpPr>
        <p:spPr>
          <a:xfrm>
            <a:off x="60876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7" name="Google Shape;47;p13"/>
          <p:cNvSpPr txBox="1">
            <a:spLocks noGrp="1"/>
          </p:cNvSpPr>
          <p:nvPr>
            <p:ph type="title" idx="6" hasCustomPrompt="1"/>
          </p:nvPr>
        </p:nvSpPr>
        <p:spPr>
          <a:xfrm>
            <a:off x="7200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8" name="Google Shape;48;p13"/>
          <p:cNvSpPr txBox="1">
            <a:spLocks noGrp="1"/>
          </p:cNvSpPr>
          <p:nvPr>
            <p:ph type="subTitle" idx="7"/>
          </p:nvPr>
        </p:nvSpPr>
        <p:spPr>
          <a:xfrm>
            <a:off x="7200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 name="Google Shape;49;p13"/>
          <p:cNvSpPr txBox="1">
            <a:spLocks noGrp="1"/>
          </p:cNvSpPr>
          <p:nvPr>
            <p:ph type="title" idx="8" hasCustomPrompt="1"/>
          </p:nvPr>
        </p:nvSpPr>
        <p:spPr>
          <a:xfrm>
            <a:off x="34038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0" name="Google Shape;50;p13"/>
          <p:cNvSpPr txBox="1">
            <a:spLocks noGrp="1"/>
          </p:cNvSpPr>
          <p:nvPr>
            <p:ph type="subTitle" idx="9"/>
          </p:nvPr>
        </p:nvSpPr>
        <p:spPr>
          <a:xfrm>
            <a:off x="34038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1" name="Google Shape;51;p13"/>
          <p:cNvSpPr txBox="1">
            <a:spLocks noGrp="1"/>
          </p:cNvSpPr>
          <p:nvPr>
            <p:ph type="title" idx="13" hasCustomPrompt="1"/>
          </p:nvPr>
        </p:nvSpPr>
        <p:spPr>
          <a:xfrm>
            <a:off x="60876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2" name="Google Shape;52;p13"/>
          <p:cNvSpPr txBox="1">
            <a:spLocks noGrp="1"/>
          </p:cNvSpPr>
          <p:nvPr>
            <p:ph type="subTitle" idx="14"/>
          </p:nvPr>
        </p:nvSpPr>
        <p:spPr>
          <a:xfrm>
            <a:off x="60876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3" name="Google Shape;53;p13"/>
          <p:cNvSpPr txBox="1">
            <a:spLocks noGrp="1"/>
          </p:cNvSpPr>
          <p:nvPr>
            <p:ph type="title" idx="15"/>
          </p:nvPr>
        </p:nvSpPr>
        <p:spPr>
          <a:xfrm>
            <a:off x="720000" y="5444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4" name="Google Shape;54;p13"/>
          <p:cNvSpPr txBox="1">
            <a:spLocks noGrp="1"/>
          </p:cNvSpPr>
          <p:nvPr>
            <p:ph type="subTitle" idx="16"/>
          </p:nvPr>
        </p:nvSpPr>
        <p:spPr>
          <a:xfrm>
            <a:off x="7151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5" name="Google Shape;55;p13"/>
          <p:cNvSpPr txBox="1">
            <a:spLocks noGrp="1"/>
          </p:cNvSpPr>
          <p:nvPr>
            <p:ph type="subTitle" idx="17"/>
          </p:nvPr>
        </p:nvSpPr>
        <p:spPr>
          <a:xfrm>
            <a:off x="34038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6" name="Google Shape;56;p13"/>
          <p:cNvSpPr txBox="1">
            <a:spLocks noGrp="1"/>
          </p:cNvSpPr>
          <p:nvPr>
            <p:ph type="subTitle" idx="18"/>
          </p:nvPr>
        </p:nvSpPr>
        <p:spPr>
          <a:xfrm>
            <a:off x="60925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7" name="Google Shape;57;p13"/>
          <p:cNvSpPr txBox="1">
            <a:spLocks noGrp="1"/>
          </p:cNvSpPr>
          <p:nvPr>
            <p:ph type="subTitle" idx="19"/>
          </p:nvPr>
        </p:nvSpPr>
        <p:spPr>
          <a:xfrm>
            <a:off x="7151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8" name="Google Shape;58;p13"/>
          <p:cNvSpPr txBox="1">
            <a:spLocks noGrp="1"/>
          </p:cNvSpPr>
          <p:nvPr>
            <p:ph type="subTitle" idx="20"/>
          </p:nvPr>
        </p:nvSpPr>
        <p:spPr>
          <a:xfrm>
            <a:off x="34038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9" name="Google Shape;59;p13"/>
          <p:cNvSpPr txBox="1">
            <a:spLocks noGrp="1"/>
          </p:cNvSpPr>
          <p:nvPr>
            <p:ph type="subTitle" idx="21"/>
          </p:nvPr>
        </p:nvSpPr>
        <p:spPr>
          <a:xfrm>
            <a:off x="60925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290025" y="29284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2" name="Google Shape;62;p14"/>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3"/>
        <p:cNvGrpSpPr/>
        <p:nvPr/>
      </p:nvGrpSpPr>
      <p:grpSpPr>
        <a:xfrm>
          <a:off x="0" y="0"/>
          <a:ext cx="0" cy="0"/>
          <a:chOff x="0" y="0"/>
          <a:chExt cx="0" cy="0"/>
        </a:xfrm>
      </p:grpSpPr>
      <p:sp>
        <p:nvSpPr>
          <p:cNvPr id="64" name="Google Shape;64;p15"/>
          <p:cNvSpPr txBox="1">
            <a:spLocks noGrp="1"/>
          </p:cNvSpPr>
          <p:nvPr>
            <p:ph type="subTitle" idx="1"/>
          </p:nvPr>
        </p:nvSpPr>
        <p:spPr>
          <a:xfrm>
            <a:off x="720000" y="1302500"/>
            <a:ext cx="2907600" cy="135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5"/>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66"/>
        <p:cNvGrpSpPr/>
        <p:nvPr/>
      </p:nvGrpSpPr>
      <p:grpSpPr>
        <a:xfrm>
          <a:off x="0" y="0"/>
          <a:ext cx="0" cy="0"/>
          <a:chOff x="0" y="0"/>
          <a:chExt cx="0" cy="0"/>
        </a:xfrm>
      </p:grpSpPr>
      <p:sp>
        <p:nvSpPr>
          <p:cNvPr id="67" name="Google Shape;67;p16"/>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68" name="Google Shape;68;p16"/>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69" name="Google Shape;69;p16"/>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6"/>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6"/>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2"/>
        <p:cNvGrpSpPr/>
        <p:nvPr/>
      </p:nvGrpSpPr>
      <p:grpSpPr>
        <a:xfrm>
          <a:off x="0" y="0"/>
          <a:ext cx="0" cy="0"/>
          <a:chOff x="0" y="0"/>
          <a:chExt cx="0" cy="0"/>
        </a:xfrm>
      </p:grpSpPr>
      <p:sp>
        <p:nvSpPr>
          <p:cNvPr id="73" name="Google Shape;73;p17"/>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4" name="Google Shape;74;p17"/>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7"/>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7"/>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7"/>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8" name="Google Shape;78;p17"/>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9" name="Google Shape;79;p17"/>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2" name="Google Shape;82;p18"/>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83" name="Google Shape;83;p18"/>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8"/>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8"/>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87" name="Google Shape;87;p18"/>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88"/>
        <p:cNvGrpSpPr/>
        <p:nvPr/>
      </p:nvGrpSpPr>
      <p:grpSpPr>
        <a:xfrm>
          <a:off x="0" y="0"/>
          <a:ext cx="0" cy="0"/>
          <a:chOff x="0" y="0"/>
          <a:chExt cx="0" cy="0"/>
        </a:xfrm>
      </p:grpSpPr>
      <p:sp>
        <p:nvSpPr>
          <p:cNvPr id="89" name="Google Shape;89;p19"/>
          <p:cNvSpPr txBox="1">
            <a:spLocks noGrp="1"/>
          </p:cNvSpPr>
          <p:nvPr>
            <p:ph type="subTitle" idx="1"/>
          </p:nvPr>
        </p:nvSpPr>
        <p:spPr>
          <a:xfrm>
            <a:off x="1195875" y="1555975"/>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0" name="Google Shape;90;p19"/>
          <p:cNvSpPr txBox="1">
            <a:spLocks noGrp="1"/>
          </p:cNvSpPr>
          <p:nvPr>
            <p:ph type="subTitle" idx="2"/>
          </p:nvPr>
        </p:nvSpPr>
        <p:spPr>
          <a:xfrm>
            <a:off x="1195863" y="2269375"/>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9"/>
          <p:cNvSpPr txBox="1">
            <a:spLocks noGrp="1"/>
          </p:cNvSpPr>
          <p:nvPr>
            <p:ph type="subTitle" idx="3"/>
          </p:nvPr>
        </p:nvSpPr>
        <p:spPr>
          <a:xfrm>
            <a:off x="5081043" y="2269375"/>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9"/>
          <p:cNvSpPr txBox="1">
            <a:spLocks noGrp="1"/>
          </p:cNvSpPr>
          <p:nvPr>
            <p:ph type="subTitle" idx="4"/>
          </p:nvPr>
        </p:nvSpPr>
        <p:spPr>
          <a:xfrm>
            <a:off x="1195863" y="3659300"/>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9"/>
          <p:cNvSpPr txBox="1">
            <a:spLocks noGrp="1"/>
          </p:cNvSpPr>
          <p:nvPr>
            <p:ph type="subTitle" idx="5"/>
          </p:nvPr>
        </p:nvSpPr>
        <p:spPr>
          <a:xfrm>
            <a:off x="5081043" y="3659300"/>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9"/>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5" name="Google Shape;95;p19"/>
          <p:cNvSpPr txBox="1">
            <a:spLocks noGrp="1"/>
          </p:cNvSpPr>
          <p:nvPr>
            <p:ph type="subTitle" idx="6"/>
          </p:nvPr>
        </p:nvSpPr>
        <p:spPr>
          <a:xfrm>
            <a:off x="1195875" y="2945900"/>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6" name="Google Shape;96;p19"/>
          <p:cNvSpPr txBox="1">
            <a:spLocks noGrp="1"/>
          </p:cNvSpPr>
          <p:nvPr>
            <p:ph type="subTitle" idx="7"/>
          </p:nvPr>
        </p:nvSpPr>
        <p:spPr>
          <a:xfrm>
            <a:off x="5081050" y="1555975"/>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7" name="Google Shape;97;p19"/>
          <p:cNvSpPr txBox="1">
            <a:spLocks noGrp="1"/>
          </p:cNvSpPr>
          <p:nvPr>
            <p:ph type="subTitle" idx="8"/>
          </p:nvPr>
        </p:nvSpPr>
        <p:spPr>
          <a:xfrm>
            <a:off x="5081050" y="2945900"/>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00" name="Google Shape;100;p20"/>
          <p:cNvSpPr txBox="1">
            <a:spLocks noGrp="1"/>
          </p:cNvSpPr>
          <p:nvPr>
            <p:ph type="subTitle" idx="1"/>
          </p:nvPr>
        </p:nvSpPr>
        <p:spPr>
          <a:xfrm>
            <a:off x="7200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20"/>
          <p:cNvSpPr txBox="1">
            <a:spLocks noGrp="1"/>
          </p:cNvSpPr>
          <p:nvPr>
            <p:ph type="subTitle" idx="2"/>
          </p:nvPr>
        </p:nvSpPr>
        <p:spPr>
          <a:xfrm>
            <a:off x="34038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20"/>
          <p:cNvSpPr txBox="1">
            <a:spLocks noGrp="1"/>
          </p:cNvSpPr>
          <p:nvPr>
            <p:ph type="subTitle" idx="3"/>
          </p:nvPr>
        </p:nvSpPr>
        <p:spPr>
          <a:xfrm>
            <a:off x="60876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20"/>
          <p:cNvSpPr txBox="1">
            <a:spLocks noGrp="1"/>
          </p:cNvSpPr>
          <p:nvPr>
            <p:ph type="subTitle" idx="4"/>
          </p:nvPr>
        </p:nvSpPr>
        <p:spPr>
          <a:xfrm>
            <a:off x="7200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0"/>
          <p:cNvSpPr txBox="1">
            <a:spLocks noGrp="1"/>
          </p:cNvSpPr>
          <p:nvPr>
            <p:ph type="subTitle" idx="5"/>
          </p:nvPr>
        </p:nvSpPr>
        <p:spPr>
          <a:xfrm>
            <a:off x="34038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0"/>
          <p:cNvSpPr txBox="1">
            <a:spLocks noGrp="1"/>
          </p:cNvSpPr>
          <p:nvPr>
            <p:ph type="subTitle" idx="6"/>
          </p:nvPr>
        </p:nvSpPr>
        <p:spPr>
          <a:xfrm>
            <a:off x="60876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20"/>
          <p:cNvSpPr txBox="1">
            <a:spLocks noGrp="1"/>
          </p:cNvSpPr>
          <p:nvPr>
            <p:ph type="subTitle" idx="7"/>
          </p:nvPr>
        </p:nvSpPr>
        <p:spPr>
          <a:xfrm>
            <a:off x="7151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7" name="Google Shape;107;p20"/>
          <p:cNvSpPr txBox="1">
            <a:spLocks noGrp="1"/>
          </p:cNvSpPr>
          <p:nvPr>
            <p:ph type="subTitle" idx="8"/>
          </p:nvPr>
        </p:nvSpPr>
        <p:spPr>
          <a:xfrm>
            <a:off x="34038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8" name="Google Shape;108;p20"/>
          <p:cNvSpPr txBox="1">
            <a:spLocks noGrp="1"/>
          </p:cNvSpPr>
          <p:nvPr>
            <p:ph type="subTitle" idx="9"/>
          </p:nvPr>
        </p:nvSpPr>
        <p:spPr>
          <a:xfrm>
            <a:off x="60925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9" name="Google Shape;109;p20"/>
          <p:cNvSpPr txBox="1">
            <a:spLocks noGrp="1"/>
          </p:cNvSpPr>
          <p:nvPr>
            <p:ph type="subTitle" idx="13"/>
          </p:nvPr>
        </p:nvSpPr>
        <p:spPr>
          <a:xfrm>
            <a:off x="7151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0" name="Google Shape;110;p20"/>
          <p:cNvSpPr txBox="1">
            <a:spLocks noGrp="1"/>
          </p:cNvSpPr>
          <p:nvPr>
            <p:ph type="subTitle" idx="14"/>
          </p:nvPr>
        </p:nvSpPr>
        <p:spPr>
          <a:xfrm>
            <a:off x="34038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1" name="Google Shape;111;p20"/>
          <p:cNvSpPr txBox="1">
            <a:spLocks noGrp="1"/>
          </p:cNvSpPr>
          <p:nvPr>
            <p:ph type="subTitle" idx="15"/>
          </p:nvPr>
        </p:nvSpPr>
        <p:spPr>
          <a:xfrm>
            <a:off x="60925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12"/>
        <p:cNvGrpSpPr/>
        <p:nvPr/>
      </p:nvGrpSpPr>
      <p:grpSpPr>
        <a:xfrm>
          <a:off x="0" y="0"/>
          <a:ext cx="0" cy="0"/>
          <a:chOff x="0" y="0"/>
          <a:chExt cx="0" cy="0"/>
        </a:xfrm>
      </p:grpSpPr>
      <p:sp>
        <p:nvSpPr>
          <p:cNvPr id="113" name="Google Shape;113;p21"/>
          <p:cNvSpPr txBox="1">
            <a:spLocks noGrp="1"/>
          </p:cNvSpPr>
          <p:nvPr>
            <p:ph type="title" hasCustomPrompt="1"/>
          </p:nvPr>
        </p:nvSpPr>
        <p:spPr>
          <a:xfrm>
            <a:off x="1284000" y="5400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4" name="Google Shape;114;p21"/>
          <p:cNvSpPr txBox="1">
            <a:spLocks noGrp="1"/>
          </p:cNvSpPr>
          <p:nvPr>
            <p:ph type="subTitle" idx="1"/>
          </p:nvPr>
        </p:nvSpPr>
        <p:spPr>
          <a:xfrm>
            <a:off x="1284000" y="1246025"/>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21"/>
          <p:cNvSpPr txBox="1">
            <a:spLocks noGrp="1"/>
          </p:cNvSpPr>
          <p:nvPr>
            <p:ph type="title" idx="2" hasCustomPrompt="1"/>
          </p:nvPr>
        </p:nvSpPr>
        <p:spPr>
          <a:xfrm>
            <a:off x="1284000" y="19961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6" name="Google Shape;116;p21"/>
          <p:cNvSpPr txBox="1">
            <a:spLocks noGrp="1"/>
          </p:cNvSpPr>
          <p:nvPr>
            <p:ph type="subTitle" idx="3"/>
          </p:nvPr>
        </p:nvSpPr>
        <p:spPr>
          <a:xfrm>
            <a:off x="1284000" y="270216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1"/>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8" name="Google Shape;118;p21"/>
          <p:cNvSpPr txBox="1">
            <a:spLocks noGrp="1"/>
          </p:cNvSpPr>
          <p:nvPr>
            <p:ph type="subTitle" idx="5"/>
          </p:nvPr>
        </p:nvSpPr>
        <p:spPr>
          <a:xfrm>
            <a:off x="1284000" y="415831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119"/>
        <p:cNvGrpSpPr/>
        <p:nvPr/>
      </p:nvGrpSpPr>
      <p:grpSpPr>
        <a:xfrm>
          <a:off x="0" y="0"/>
          <a:ext cx="0" cy="0"/>
          <a:chOff x="0" y="0"/>
          <a:chExt cx="0" cy="0"/>
        </a:xfrm>
      </p:grpSpPr>
      <p:sp>
        <p:nvSpPr>
          <p:cNvPr id="120" name="Google Shape;120;p22"/>
          <p:cNvSpPr txBox="1">
            <a:spLocks noGrp="1"/>
          </p:cNvSpPr>
          <p:nvPr>
            <p:ph type="title" hasCustomPrompt="1"/>
          </p:nvPr>
        </p:nvSpPr>
        <p:spPr>
          <a:xfrm>
            <a:off x="715100" y="2090900"/>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1" name="Google Shape;121;p22"/>
          <p:cNvSpPr txBox="1">
            <a:spLocks noGrp="1"/>
          </p:cNvSpPr>
          <p:nvPr>
            <p:ph type="subTitle" idx="1"/>
          </p:nvPr>
        </p:nvSpPr>
        <p:spPr>
          <a:xfrm>
            <a:off x="715100" y="2796927"/>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22"/>
          <p:cNvSpPr txBox="1">
            <a:spLocks noGrp="1"/>
          </p:cNvSpPr>
          <p:nvPr>
            <p:ph type="title" idx="2" hasCustomPrompt="1"/>
          </p:nvPr>
        </p:nvSpPr>
        <p:spPr>
          <a:xfrm>
            <a:off x="3529188" y="2090905"/>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3" name="Google Shape;123;p22"/>
          <p:cNvSpPr txBox="1">
            <a:spLocks noGrp="1"/>
          </p:cNvSpPr>
          <p:nvPr>
            <p:ph type="subTitle" idx="3"/>
          </p:nvPr>
        </p:nvSpPr>
        <p:spPr>
          <a:xfrm>
            <a:off x="3529188" y="2796932"/>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2"/>
          <p:cNvSpPr txBox="1">
            <a:spLocks noGrp="1"/>
          </p:cNvSpPr>
          <p:nvPr>
            <p:ph type="title" idx="4" hasCustomPrompt="1"/>
          </p:nvPr>
        </p:nvSpPr>
        <p:spPr>
          <a:xfrm>
            <a:off x="6343300" y="2090897"/>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5" name="Google Shape;125;p22"/>
          <p:cNvSpPr txBox="1">
            <a:spLocks noGrp="1"/>
          </p:cNvSpPr>
          <p:nvPr>
            <p:ph type="subTitle" idx="5"/>
          </p:nvPr>
        </p:nvSpPr>
        <p:spPr>
          <a:xfrm>
            <a:off x="6343300" y="2796925"/>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26"/>
        <p:cNvGrpSpPr/>
        <p:nvPr/>
      </p:nvGrpSpPr>
      <p:grpSpPr>
        <a:xfrm>
          <a:off x="0" y="0"/>
          <a:ext cx="0" cy="0"/>
          <a:chOff x="0" y="0"/>
          <a:chExt cx="0" cy="0"/>
        </a:xfrm>
      </p:grpSpPr>
      <p:sp>
        <p:nvSpPr>
          <p:cNvPr id="127" name="Google Shape;127;p23"/>
          <p:cNvSpPr txBox="1">
            <a:spLocks noGrp="1"/>
          </p:cNvSpPr>
          <p:nvPr>
            <p:ph type="ctrTitle"/>
          </p:nvPr>
        </p:nvSpPr>
        <p:spPr>
          <a:xfrm>
            <a:off x="2429925" y="535000"/>
            <a:ext cx="4284000" cy="150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8" name="Google Shape;128;p23"/>
          <p:cNvSpPr txBox="1">
            <a:spLocks noGrp="1"/>
          </p:cNvSpPr>
          <p:nvPr>
            <p:ph type="subTitle" idx="1"/>
          </p:nvPr>
        </p:nvSpPr>
        <p:spPr>
          <a:xfrm>
            <a:off x="2425050" y="2280800"/>
            <a:ext cx="4293900" cy="123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3"/>
          <p:cNvSpPr txBox="1"/>
          <p:nvPr/>
        </p:nvSpPr>
        <p:spPr>
          <a:xfrm>
            <a:off x="2779275" y="3514700"/>
            <a:ext cx="3585300" cy="700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100" b="1">
                <a:solidFill>
                  <a:srgbClr val="000000"/>
                </a:solidFill>
                <a:latin typeface="Nunito"/>
                <a:ea typeface="Nunito"/>
                <a:cs typeface="Nunito"/>
                <a:sym typeface="Nunito"/>
              </a:rPr>
              <a:t>CREDITS:</a:t>
            </a:r>
            <a:r>
              <a:rPr lang="en" sz="1100">
                <a:solidFill>
                  <a:srgbClr val="000000"/>
                </a:solidFill>
                <a:latin typeface="Nunito"/>
                <a:ea typeface="Nunito"/>
                <a:cs typeface="Nunito"/>
                <a:sym typeface="Nunito"/>
              </a:rPr>
              <a:t> This presentation template was created by </a:t>
            </a:r>
            <a:r>
              <a:rPr lang="en" sz="1100" b="1">
                <a:solidFill>
                  <a:srgbClr val="000000"/>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100" b="1">
                <a:solidFill>
                  <a:srgbClr val="000000"/>
                </a:solidFill>
                <a:latin typeface="Nunito"/>
                <a:ea typeface="Nunito"/>
                <a:cs typeface="Nunito"/>
                <a:sym typeface="Nunito"/>
              </a:rPr>
              <a:t>,</a:t>
            </a:r>
            <a:r>
              <a:rPr lang="en" sz="1100">
                <a:solidFill>
                  <a:srgbClr val="000000"/>
                </a:solidFill>
                <a:latin typeface="Nunito"/>
                <a:ea typeface="Nunito"/>
                <a:cs typeface="Nunito"/>
                <a:sym typeface="Nunito"/>
              </a:rPr>
              <a:t> including icons by </a:t>
            </a:r>
            <a:r>
              <a:rPr lang="en" sz="1100" b="1">
                <a:solidFill>
                  <a:srgbClr val="000000"/>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100" b="1">
                <a:solidFill>
                  <a:srgbClr val="000000"/>
                </a:solidFill>
                <a:latin typeface="Nunito"/>
                <a:ea typeface="Nunito"/>
                <a:cs typeface="Nunito"/>
                <a:sym typeface="Nunito"/>
              </a:rPr>
              <a:t>,</a:t>
            </a:r>
            <a:r>
              <a:rPr lang="en" sz="1100">
                <a:solidFill>
                  <a:srgbClr val="000000"/>
                </a:solidFill>
                <a:latin typeface="Nunito"/>
                <a:ea typeface="Nunito"/>
                <a:cs typeface="Nunito"/>
                <a:sym typeface="Nunito"/>
              </a:rPr>
              <a:t> and infographics &amp; images by </a:t>
            </a:r>
            <a:r>
              <a:rPr lang="en" sz="1100" b="1">
                <a:solidFill>
                  <a:srgbClr val="000000"/>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100" b="1">
              <a:solidFill>
                <a:srgbClr val="000000"/>
              </a:solidFill>
              <a:latin typeface="Nunito"/>
              <a:ea typeface="Nunito"/>
              <a:cs typeface="Nunito"/>
              <a:sym typeface="Nuni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4"/>
        <p:cNvGrpSpPr/>
        <p:nvPr/>
      </p:nvGrpSpPr>
      <p:grpSpPr>
        <a:xfrm>
          <a:off x="0" y="0"/>
          <a:ext cx="0" cy="0"/>
          <a:chOff x="0" y="0"/>
          <a:chExt cx="0" cy="0"/>
        </a:xfrm>
      </p:grpSpPr>
      <p:grpSp>
        <p:nvGrpSpPr>
          <p:cNvPr id="135" name="Google Shape;135;p26"/>
          <p:cNvGrpSpPr/>
          <p:nvPr/>
        </p:nvGrpSpPr>
        <p:grpSpPr>
          <a:xfrm>
            <a:off x="1376525" y="-1521150"/>
            <a:ext cx="7767703" cy="3383025"/>
            <a:chOff x="24125" y="294775"/>
            <a:chExt cx="7767703" cy="3383025"/>
          </a:xfrm>
        </p:grpSpPr>
        <p:sp>
          <p:nvSpPr>
            <p:cNvPr id="136" name="Google Shape;136;p26"/>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368162" y="1909134"/>
            <a:ext cx="352280" cy="353863"/>
            <a:chOff x="1448125" y="1450525"/>
            <a:chExt cx="133500" cy="134100"/>
          </a:xfrm>
        </p:grpSpPr>
        <p:sp>
          <p:nvSpPr>
            <p:cNvPr id="231" name="Google Shape;231;p26"/>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23674" y="1578426"/>
            <a:ext cx="552301" cy="552301"/>
            <a:chOff x="1582850" y="1325200"/>
            <a:chExt cx="209300" cy="209300"/>
          </a:xfrm>
        </p:grpSpPr>
        <p:sp>
          <p:nvSpPr>
            <p:cNvPr id="234" name="Google Shape;234;p26"/>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6"/>
          <p:cNvGrpSpPr/>
          <p:nvPr/>
        </p:nvGrpSpPr>
        <p:grpSpPr>
          <a:xfrm>
            <a:off x="-64791" y="3334954"/>
            <a:ext cx="2438787" cy="1857515"/>
            <a:chOff x="-64791" y="3334954"/>
            <a:chExt cx="2438787" cy="1857515"/>
          </a:xfrm>
        </p:grpSpPr>
        <p:sp>
          <p:nvSpPr>
            <p:cNvPr id="239" name="Google Shape;239;p26"/>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0" name="Google Shape;260;p26"/>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261" name="Google Shape;261;p26"/>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6"/>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272" name="Google Shape;272;p26"/>
          <p:cNvGrpSpPr/>
          <p:nvPr/>
        </p:nvGrpSpPr>
        <p:grpSpPr>
          <a:xfrm>
            <a:off x="5266248" y="4230494"/>
            <a:ext cx="3157758" cy="296582"/>
            <a:chOff x="5266248" y="4230494"/>
            <a:chExt cx="3157758" cy="296582"/>
          </a:xfrm>
        </p:grpSpPr>
        <p:sp>
          <p:nvSpPr>
            <p:cNvPr id="273" name="Google Shape;273;p26"/>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6"/>
          <p:cNvSpPr txBox="1">
            <a:spLocks noGrp="1"/>
          </p:cNvSpPr>
          <p:nvPr>
            <p:ph type="ctrTitle"/>
          </p:nvPr>
        </p:nvSpPr>
        <p:spPr>
          <a:xfrm>
            <a:off x="1084825" y="1588650"/>
            <a:ext cx="6974400" cy="20283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5200"/>
              <a:buNone/>
              <a:defRPr sz="6100">
                <a:latin typeface="Bebas Neue"/>
                <a:ea typeface="Bebas Neue"/>
                <a:cs typeface="Bebas Neue"/>
                <a:sym typeface="Bebas Neu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1" name="Google Shape;291;p26"/>
          <p:cNvSpPr txBox="1">
            <a:spLocks noGrp="1"/>
          </p:cNvSpPr>
          <p:nvPr>
            <p:ph type="subTitle" idx="1"/>
          </p:nvPr>
        </p:nvSpPr>
        <p:spPr>
          <a:xfrm>
            <a:off x="1084825" y="3574049"/>
            <a:ext cx="6974400" cy="514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2"/>
              </a:buClr>
              <a:buSzPts val="2800"/>
              <a:buNone/>
              <a:defRPr sz="2800">
                <a:latin typeface="Roboto"/>
                <a:ea typeface="Roboto"/>
                <a:cs typeface="Roboto"/>
                <a:sym typeface="Robo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292" name="Google Shape;292;p26"/>
          <p:cNvGrpSpPr/>
          <p:nvPr/>
        </p:nvGrpSpPr>
        <p:grpSpPr>
          <a:xfrm>
            <a:off x="207789" y="1295745"/>
            <a:ext cx="552301" cy="552301"/>
            <a:chOff x="1387350" y="1218075"/>
            <a:chExt cx="209300" cy="209300"/>
          </a:xfrm>
        </p:grpSpPr>
        <p:sp>
          <p:nvSpPr>
            <p:cNvPr id="293" name="Google Shape;293;p26"/>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9" name="Google Shape;299;p27"/>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0" name="Google Shape;300;p27"/>
          <p:cNvSpPr/>
          <p:nvPr/>
        </p:nvSpPr>
        <p:spPr>
          <a:xfrm>
            <a:off x="4410200" y="570713"/>
            <a:ext cx="4659902" cy="4002069"/>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27"/>
          <p:cNvGrpSpPr/>
          <p:nvPr/>
        </p:nvGrpSpPr>
        <p:grpSpPr>
          <a:xfrm>
            <a:off x="296418" y="4572778"/>
            <a:ext cx="2668622" cy="250644"/>
            <a:chOff x="5926468" y="4708190"/>
            <a:chExt cx="2668622" cy="250644"/>
          </a:xfrm>
        </p:grpSpPr>
        <p:sp>
          <p:nvSpPr>
            <p:cNvPr id="302" name="Google Shape;302;p27"/>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27"/>
          <p:cNvGrpSpPr/>
          <p:nvPr/>
        </p:nvGrpSpPr>
        <p:grpSpPr>
          <a:xfrm>
            <a:off x="-3091593" y="-2017662"/>
            <a:ext cx="7908519" cy="3095522"/>
            <a:chOff x="-3091593" y="-1484262"/>
            <a:chExt cx="7908519" cy="3095522"/>
          </a:xfrm>
        </p:grpSpPr>
        <p:grpSp>
          <p:nvGrpSpPr>
            <p:cNvPr id="320" name="Google Shape;320;p27"/>
            <p:cNvGrpSpPr/>
            <p:nvPr/>
          </p:nvGrpSpPr>
          <p:grpSpPr>
            <a:xfrm>
              <a:off x="-3091593" y="-1484262"/>
              <a:ext cx="7884347" cy="3095522"/>
              <a:chOff x="-3091593" y="-1484262"/>
              <a:chExt cx="7884347" cy="3095522"/>
            </a:xfrm>
          </p:grpSpPr>
          <p:sp>
            <p:nvSpPr>
              <p:cNvPr id="321" name="Google Shape;321;p27"/>
              <p:cNvSpPr/>
              <p:nvPr/>
            </p:nvSpPr>
            <p:spPr>
              <a:xfrm rot="10800000">
                <a:off x="-3091593" y="-453301"/>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10800000">
                <a:off x="-2488881" y="58715"/>
                <a:ext cx="6303378" cy="1490426"/>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10800000">
                <a:off x="-2860727" y="-1484262"/>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10800000">
                <a:off x="-1953114" y="264887"/>
                <a:ext cx="4762126" cy="1309020"/>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10800000">
                <a:off x="-55114" y="833084"/>
                <a:ext cx="3182685" cy="7781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10800000">
                <a:off x="2654352" y="663960"/>
                <a:ext cx="2054994" cy="401407"/>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10800000">
                <a:off x="3113081" y="264887"/>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10800000">
                <a:off x="3798841" y="59274"/>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10800000">
                <a:off x="394353" y="672080"/>
                <a:ext cx="136695" cy="13669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10800000">
                <a:off x="418079" y="695805"/>
                <a:ext cx="88660" cy="89244"/>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10800000">
                <a:off x="2364747" y="600243"/>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10800000">
                <a:off x="2389082" y="62399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10800000">
                <a:off x="3119450" y="794286"/>
                <a:ext cx="96171" cy="96171"/>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10800000">
                <a:off x="3137391" y="812226"/>
                <a:ext cx="60849" cy="60849"/>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10800000">
                <a:off x="1773992" y="614732"/>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10800000">
                <a:off x="1389967" y="30321"/>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10800000">
                <a:off x="1117185" y="222029"/>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rot="10800000">
                <a:off x="1142662" y="248089"/>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rot="10800000">
                <a:off x="2750498" y="215660"/>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rot="10800000">
                <a:off x="3063828" y="215660"/>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7"/>
              <p:cNvSpPr/>
              <p:nvPr/>
            </p:nvSpPr>
            <p:spPr>
              <a:xfrm rot="10800000">
                <a:off x="3750755" y="10630"/>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rot="10800000">
                <a:off x="4206008" y="458930"/>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rot="10800000">
                <a:off x="1527829" y="631531"/>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rot="10800000">
                <a:off x="3486068" y="45314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rot="10800000">
                <a:off x="-539320" y="1055496"/>
                <a:ext cx="3040788" cy="9871"/>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rot="10800000">
                <a:off x="2486953" y="1023650"/>
                <a:ext cx="74171" cy="74146"/>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rot="10800000">
                <a:off x="-192368" y="1292955"/>
                <a:ext cx="280927" cy="175519"/>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7"/>
            <p:cNvSpPr/>
            <p:nvPr/>
          </p:nvSpPr>
          <p:spPr>
            <a:xfrm rot="10800000">
              <a:off x="4766122" y="487397"/>
              <a:ext cx="50803" cy="50803"/>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9"/>
        <p:cNvGrpSpPr/>
        <p:nvPr/>
      </p:nvGrpSpPr>
      <p:grpSpPr>
        <a:xfrm>
          <a:off x="0" y="0"/>
          <a:ext cx="0" cy="0"/>
          <a:chOff x="0" y="0"/>
          <a:chExt cx="0" cy="0"/>
        </a:xfrm>
      </p:grpSpPr>
      <p:sp>
        <p:nvSpPr>
          <p:cNvPr id="350" name="Google Shape;350;p2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1" name="Google Shape;351;p28"/>
          <p:cNvSpPr txBox="1">
            <a:spLocks noGrp="1"/>
          </p:cNvSpPr>
          <p:nvPr>
            <p:ph type="body" idx="1"/>
          </p:nvPr>
        </p:nvSpPr>
        <p:spPr>
          <a:xfrm>
            <a:off x="817900" y="1242425"/>
            <a:ext cx="7508100" cy="3326700"/>
          </a:xfrm>
          <a:prstGeom prst="rect">
            <a:avLst/>
          </a:prstGeom>
        </p:spPr>
        <p:txBody>
          <a:bodyPr spcFirstLastPara="1" wrap="square" lIns="0" tIns="0" rIns="0" bIns="0" anchor="t" anchorCtr="0">
            <a:noAutofit/>
          </a:bodyPr>
          <a:lstStyle>
            <a:lvl1pPr marL="457200" lvl="0" indent="-330200" rtl="0">
              <a:spcBef>
                <a:spcPts val="0"/>
              </a:spcBef>
              <a:spcAft>
                <a:spcPts val="0"/>
              </a:spcAft>
              <a:buClr>
                <a:schemeClr val="dk2"/>
              </a:buClr>
              <a:buSzPts val="1600"/>
              <a:buChar char="●"/>
              <a:defRPr sz="1400"/>
            </a:lvl1pPr>
            <a:lvl2pPr marL="914400" lvl="1" indent="-330200" rtl="0">
              <a:spcBef>
                <a:spcPts val="0"/>
              </a:spcBef>
              <a:spcAft>
                <a:spcPts val="0"/>
              </a:spcAft>
              <a:buClr>
                <a:schemeClr val="dk2"/>
              </a:buClr>
              <a:buSzPts val="1600"/>
              <a:buChar char="○"/>
              <a:defRPr sz="1400"/>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2"/>
        <p:cNvGrpSpPr/>
        <p:nvPr/>
      </p:nvGrpSpPr>
      <p:grpSpPr>
        <a:xfrm>
          <a:off x="0" y="0"/>
          <a:ext cx="0" cy="0"/>
          <a:chOff x="0" y="0"/>
          <a:chExt cx="0" cy="0"/>
        </a:xfrm>
      </p:grpSpPr>
      <p:grpSp>
        <p:nvGrpSpPr>
          <p:cNvPr id="353" name="Google Shape;353;p29"/>
          <p:cNvGrpSpPr/>
          <p:nvPr/>
        </p:nvGrpSpPr>
        <p:grpSpPr>
          <a:xfrm flipH="1">
            <a:off x="-741540" y="-2483486"/>
            <a:ext cx="7884219" cy="3433770"/>
            <a:chOff x="24125" y="294775"/>
            <a:chExt cx="7767703" cy="3383025"/>
          </a:xfrm>
        </p:grpSpPr>
        <p:sp>
          <p:nvSpPr>
            <p:cNvPr id="354" name="Google Shape;354;p2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9"/>
          <p:cNvGrpSpPr/>
          <p:nvPr/>
        </p:nvGrpSpPr>
        <p:grpSpPr>
          <a:xfrm>
            <a:off x="8757750" y="2728975"/>
            <a:ext cx="1552150" cy="3475150"/>
            <a:chOff x="327125" y="2375600"/>
            <a:chExt cx="1552150" cy="3475150"/>
          </a:xfrm>
        </p:grpSpPr>
        <p:sp>
          <p:nvSpPr>
            <p:cNvPr id="449" name="Google Shape;449;p29"/>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2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1" name="Google Shape;471;p29"/>
          <p:cNvSpPr txBox="1">
            <a:spLocks noGrp="1"/>
          </p:cNvSpPr>
          <p:nvPr>
            <p:ph type="subTitle" idx="1"/>
          </p:nvPr>
        </p:nvSpPr>
        <p:spPr>
          <a:xfrm>
            <a:off x="1216375"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2" name="Google Shape;472;p29"/>
          <p:cNvSpPr txBox="1">
            <a:spLocks noGrp="1"/>
          </p:cNvSpPr>
          <p:nvPr>
            <p:ph type="subTitle" idx="2"/>
          </p:nvPr>
        </p:nvSpPr>
        <p:spPr>
          <a:xfrm>
            <a:off x="5234100"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3" name="Google Shape;473;p29"/>
          <p:cNvSpPr txBox="1">
            <a:spLocks noGrp="1"/>
          </p:cNvSpPr>
          <p:nvPr>
            <p:ph type="title" idx="3"/>
          </p:nvPr>
        </p:nvSpPr>
        <p:spPr>
          <a:xfrm>
            <a:off x="121635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4" name="Google Shape;474;p29"/>
          <p:cNvSpPr txBox="1">
            <a:spLocks noGrp="1"/>
          </p:cNvSpPr>
          <p:nvPr>
            <p:ph type="title" idx="4"/>
          </p:nvPr>
        </p:nvSpPr>
        <p:spPr>
          <a:xfrm>
            <a:off x="523410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5"/>
        <p:cNvGrpSpPr/>
        <p:nvPr/>
      </p:nvGrpSpPr>
      <p:grpSpPr>
        <a:xfrm>
          <a:off x="0" y="0"/>
          <a:ext cx="0" cy="0"/>
          <a:chOff x="0" y="0"/>
          <a:chExt cx="0" cy="0"/>
        </a:xfrm>
      </p:grpSpPr>
      <p:sp>
        <p:nvSpPr>
          <p:cNvPr id="476" name="Google Shape;476;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7"/>
        <p:cNvGrpSpPr/>
        <p:nvPr/>
      </p:nvGrpSpPr>
      <p:grpSpPr>
        <a:xfrm>
          <a:off x="0" y="0"/>
          <a:ext cx="0" cy="0"/>
          <a:chOff x="0" y="0"/>
          <a:chExt cx="0" cy="0"/>
        </a:xfrm>
      </p:grpSpPr>
      <p:grpSp>
        <p:nvGrpSpPr>
          <p:cNvPr id="478" name="Google Shape;478;p31"/>
          <p:cNvGrpSpPr/>
          <p:nvPr/>
        </p:nvGrpSpPr>
        <p:grpSpPr>
          <a:xfrm rot="5400000">
            <a:off x="4458750" y="327550"/>
            <a:ext cx="40525" cy="1103625"/>
            <a:chOff x="4289175" y="3929550"/>
            <a:chExt cx="40525" cy="1103625"/>
          </a:xfrm>
        </p:grpSpPr>
        <p:sp>
          <p:nvSpPr>
            <p:cNvPr id="479" name="Google Shape;479;p31"/>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1"/>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2" name="Google Shape;482;p31"/>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83" name="Google Shape;483;p31"/>
          <p:cNvGrpSpPr/>
          <p:nvPr/>
        </p:nvGrpSpPr>
        <p:grpSpPr>
          <a:xfrm>
            <a:off x="1032650" y="1735501"/>
            <a:ext cx="2458221" cy="2138575"/>
            <a:chOff x="1032650" y="1735501"/>
            <a:chExt cx="2458221" cy="2138575"/>
          </a:xfrm>
        </p:grpSpPr>
        <p:sp>
          <p:nvSpPr>
            <p:cNvPr id="484" name="Google Shape;484;p31"/>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1"/>
          <p:cNvGrpSpPr/>
          <p:nvPr/>
        </p:nvGrpSpPr>
        <p:grpSpPr>
          <a:xfrm>
            <a:off x="-1358125" y="2786225"/>
            <a:ext cx="2627875" cy="269025"/>
            <a:chOff x="-1358125" y="2589925"/>
            <a:chExt cx="2627875" cy="269025"/>
          </a:xfrm>
        </p:grpSpPr>
        <p:sp>
          <p:nvSpPr>
            <p:cNvPr id="490" name="Google Shape;490;p31"/>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31"/>
          <p:cNvGrpSpPr/>
          <p:nvPr/>
        </p:nvGrpSpPr>
        <p:grpSpPr>
          <a:xfrm>
            <a:off x="913631" y="-758409"/>
            <a:ext cx="10779802" cy="2852929"/>
            <a:chOff x="913631" y="-758409"/>
            <a:chExt cx="10779802" cy="2852929"/>
          </a:xfrm>
        </p:grpSpPr>
        <p:sp>
          <p:nvSpPr>
            <p:cNvPr id="495" name="Google Shape;495;p31"/>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7363590" y="76426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0" name="Google Shape;540;p31"/>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41" name="Google Shape;541;p31"/>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31"/>
            <p:cNvGrpSpPr/>
            <p:nvPr/>
          </p:nvGrpSpPr>
          <p:grpSpPr>
            <a:xfrm rot="-5400000" flipH="1">
              <a:off x="266770" y="647027"/>
              <a:ext cx="2094354" cy="800631"/>
              <a:chOff x="5593937" y="1366150"/>
              <a:chExt cx="1612903" cy="622575"/>
            </a:xfrm>
          </p:grpSpPr>
          <p:sp>
            <p:nvSpPr>
              <p:cNvPr id="544" name="Google Shape;544;p31"/>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6" name="Google Shape;546;p31"/>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31"/>
          <p:cNvGrpSpPr/>
          <p:nvPr/>
        </p:nvGrpSpPr>
        <p:grpSpPr>
          <a:xfrm>
            <a:off x="3690957" y="4568872"/>
            <a:ext cx="881035" cy="290677"/>
            <a:chOff x="3690957" y="4568872"/>
            <a:chExt cx="881035" cy="290677"/>
          </a:xfrm>
        </p:grpSpPr>
        <p:sp>
          <p:nvSpPr>
            <p:cNvPr id="548" name="Google Shape;548;p31"/>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7" name="Google Shape;17;p4"/>
          <p:cNvSpPr txBox="1">
            <a:spLocks noGrp="1"/>
          </p:cNvSpPr>
          <p:nvPr>
            <p:ph type="body" idx="1"/>
          </p:nvPr>
        </p:nvSpPr>
        <p:spPr>
          <a:xfrm>
            <a:off x="720000" y="1207625"/>
            <a:ext cx="7704000" cy="3400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000000"/>
              </a:buClr>
              <a:buSzPts val="1400"/>
              <a:buChar char="●"/>
              <a:defRPr sz="1400">
                <a:solidFill>
                  <a:srgbClr val="000000"/>
                </a:solidFill>
              </a:defRPr>
            </a:lvl1pPr>
            <a:lvl2pPr marL="914400" lvl="1" indent="-317500" rtl="0">
              <a:lnSpc>
                <a:spcPct val="115000"/>
              </a:lnSpc>
              <a:spcBef>
                <a:spcPts val="0"/>
              </a:spcBef>
              <a:spcAft>
                <a:spcPts val="0"/>
              </a:spcAft>
              <a:buClr>
                <a:srgbClr val="000000"/>
              </a:buClr>
              <a:buSzPts val="1400"/>
              <a:buChar char="○"/>
              <a:defRPr>
                <a:solidFill>
                  <a:srgbClr val="000000"/>
                </a:solidFill>
              </a:defRPr>
            </a:lvl2pPr>
            <a:lvl3pPr marL="1371600" lvl="2" indent="-317500" rtl="0">
              <a:lnSpc>
                <a:spcPct val="115000"/>
              </a:lnSpc>
              <a:spcBef>
                <a:spcPts val="0"/>
              </a:spcBef>
              <a:spcAft>
                <a:spcPts val="0"/>
              </a:spcAft>
              <a:buClr>
                <a:srgbClr val="000000"/>
              </a:buClr>
              <a:buSzPts val="1400"/>
              <a:buChar char="■"/>
              <a:defRPr>
                <a:solidFill>
                  <a:srgbClr val="000000"/>
                </a:solidFill>
              </a:defRPr>
            </a:lvl3pPr>
            <a:lvl4pPr marL="1828800" lvl="3" indent="-317500" rtl="0">
              <a:lnSpc>
                <a:spcPct val="115000"/>
              </a:lnSpc>
              <a:spcBef>
                <a:spcPts val="0"/>
              </a:spcBef>
              <a:spcAft>
                <a:spcPts val="0"/>
              </a:spcAft>
              <a:buClr>
                <a:srgbClr val="000000"/>
              </a:buClr>
              <a:buSzPts val="1400"/>
              <a:buChar char="●"/>
              <a:defRPr>
                <a:solidFill>
                  <a:srgbClr val="000000"/>
                </a:solidFill>
              </a:defRPr>
            </a:lvl4pPr>
            <a:lvl5pPr marL="2286000" lvl="4" indent="-317500" rtl="0">
              <a:lnSpc>
                <a:spcPct val="115000"/>
              </a:lnSpc>
              <a:spcBef>
                <a:spcPts val="0"/>
              </a:spcBef>
              <a:spcAft>
                <a:spcPts val="0"/>
              </a:spcAft>
              <a:buClr>
                <a:srgbClr val="000000"/>
              </a:buClr>
              <a:buSzPts val="1400"/>
              <a:buChar char="○"/>
              <a:defRPr>
                <a:solidFill>
                  <a:srgbClr val="000000"/>
                </a:solidFill>
              </a:defRPr>
            </a:lvl5pPr>
            <a:lvl6pPr marL="2743200" lvl="5" indent="-317500" rtl="0">
              <a:lnSpc>
                <a:spcPct val="115000"/>
              </a:lnSpc>
              <a:spcBef>
                <a:spcPts val="0"/>
              </a:spcBef>
              <a:spcAft>
                <a:spcPts val="0"/>
              </a:spcAft>
              <a:buClr>
                <a:srgbClr val="000000"/>
              </a:buClr>
              <a:buSzPts val="1400"/>
              <a:buChar char="■"/>
              <a:defRPr>
                <a:solidFill>
                  <a:srgbClr val="000000"/>
                </a:solidFill>
              </a:defRPr>
            </a:lvl6pPr>
            <a:lvl7pPr marL="3200400" lvl="6" indent="-317500" rtl="0">
              <a:lnSpc>
                <a:spcPct val="115000"/>
              </a:lnSpc>
              <a:spcBef>
                <a:spcPts val="0"/>
              </a:spcBef>
              <a:spcAft>
                <a:spcPts val="0"/>
              </a:spcAft>
              <a:buClr>
                <a:srgbClr val="000000"/>
              </a:buClr>
              <a:buSzPts val="1400"/>
              <a:buChar char="●"/>
              <a:defRPr>
                <a:solidFill>
                  <a:srgbClr val="000000"/>
                </a:solidFill>
              </a:defRPr>
            </a:lvl7pPr>
            <a:lvl8pPr marL="3657600" lvl="7" indent="-317500" rtl="0">
              <a:lnSpc>
                <a:spcPct val="115000"/>
              </a:lnSpc>
              <a:spcBef>
                <a:spcPts val="0"/>
              </a:spcBef>
              <a:spcAft>
                <a:spcPts val="0"/>
              </a:spcAft>
              <a:buClr>
                <a:srgbClr val="000000"/>
              </a:buClr>
              <a:buSzPts val="1400"/>
              <a:buChar char="○"/>
              <a:defRPr>
                <a:solidFill>
                  <a:srgbClr val="000000"/>
                </a:solidFill>
              </a:defRPr>
            </a:lvl8pPr>
            <a:lvl9pPr marL="4114800" lvl="8" indent="-317500" rtl="0">
              <a:lnSpc>
                <a:spcPct val="115000"/>
              </a:lnSpc>
              <a:spcBef>
                <a:spcPts val="0"/>
              </a:spcBef>
              <a:spcAft>
                <a:spcPts val="0"/>
              </a:spcAft>
              <a:buClr>
                <a:srgbClr val="000000"/>
              </a:buClr>
              <a:buSzPts val="1400"/>
              <a:buChar char="■"/>
              <a:defRPr>
                <a:solidFill>
                  <a:srgbClr val="000000"/>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4"/>
        <p:cNvGrpSpPr/>
        <p:nvPr/>
      </p:nvGrpSpPr>
      <p:grpSpPr>
        <a:xfrm>
          <a:off x="0" y="0"/>
          <a:ext cx="0" cy="0"/>
          <a:chOff x="0" y="0"/>
          <a:chExt cx="0" cy="0"/>
        </a:xfrm>
      </p:grpSpPr>
      <p:sp>
        <p:nvSpPr>
          <p:cNvPr id="555" name="Google Shape;555;p32"/>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7"/>
        <p:cNvGrpSpPr/>
        <p:nvPr/>
      </p:nvGrpSpPr>
      <p:grpSpPr>
        <a:xfrm>
          <a:off x="0" y="0"/>
          <a:ext cx="0" cy="0"/>
          <a:chOff x="0" y="0"/>
          <a:chExt cx="0" cy="0"/>
        </a:xfrm>
      </p:grpSpPr>
      <p:grpSp>
        <p:nvGrpSpPr>
          <p:cNvPr id="558" name="Google Shape;558;p33"/>
          <p:cNvGrpSpPr/>
          <p:nvPr/>
        </p:nvGrpSpPr>
        <p:grpSpPr>
          <a:xfrm flipH="1">
            <a:off x="-271725" y="-1955550"/>
            <a:ext cx="7767703" cy="3383025"/>
            <a:chOff x="24125" y="294775"/>
            <a:chExt cx="7767703" cy="3383025"/>
          </a:xfrm>
        </p:grpSpPr>
        <p:sp>
          <p:nvSpPr>
            <p:cNvPr id="559" name="Google Shape;559;p3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33"/>
          <p:cNvGrpSpPr/>
          <p:nvPr/>
        </p:nvGrpSpPr>
        <p:grpSpPr>
          <a:xfrm>
            <a:off x="-64791" y="3334954"/>
            <a:ext cx="2438787" cy="1857515"/>
            <a:chOff x="-64791" y="3334954"/>
            <a:chExt cx="2438787" cy="1857515"/>
          </a:xfrm>
        </p:grpSpPr>
        <p:sp>
          <p:nvSpPr>
            <p:cNvPr id="654" name="Google Shape;654;p33"/>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33"/>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76" name="Google Shape;676;p33"/>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6" name="Google Shape;686;p33"/>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87" name="Google Shape;687;p33"/>
          <p:cNvGrpSpPr/>
          <p:nvPr/>
        </p:nvGrpSpPr>
        <p:grpSpPr>
          <a:xfrm>
            <a:off x="5266248" y="4568869"/>
            <a:ext cx="3157758" cy="296582"/>
            <a:chOff x="5266248" y="4230494"/>
            <a:chExt cx="3157758" cy="296582"/>
          </a:xfrm>
        </p:grpSpPr>
        <p:sp>
          <p:nvSpPr>
            <p:cNvPr id="688" name="Google Shape;688;p33"/>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33"/>
          <p:cNvGrpSpPr/>
          <p:nvPr/>
        </p:nvGrpSpPr>
        <p:grpSpPr>
          <a:xfrm>
            <a:off x="7723214" y="1254245"/>
            <a:ext cx="1068186" cy="967252"/>
            <a:chOff x="7723214" y="1254245"/>
            <a:chExt cx="1068186" cy="967252"/>
          </a:xfrm>
        </p:grpSpPr>
        <p:grpSp>
          <p:nvGrpSpPr>
            <p:cNvPr id="706" name="Google Shape;706;p33"/>
            <p:cNvGrpSpPr/>
            <p:nvPr/>
          </p:nvGrpSpPr>
          <p:grpSpPr>
            <a:xfrm>
              <a:off x="7883587" y="1867634"/>
              <a:ext cx="352280" cy="353863"/>
              <a:chOff x="1448125" y="1450525"/>
              <a:chExt cx="133500" cy="134100"/>
            </a:xfrm>
          </p:grpSpPr>
          <p:sp>
            <p:nvSpPr>
              <p:cNvPr id="707" name="Google Shape;707;p33"/>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3"/>
            <p:cNvGrpSpPr/>
            <p:nvPr/>
          </p:nvGrpSpPr>
          <p:grpSpPr>
            <a:xfrm>
              <a:off x="8239099" y="1536926"/>
              <a:ext cx="552301" cy="552301"/>
              <a:chOff x="1582850" y="1325200"/>
              <a:chExt cx="209300" cy="209300"/>
            </a:xfrm>
          </p:grpSpPr>
          <p:sp>
            <p:nvSpPr>
              <p:cNvPr id="710" name="Google Shape;710;p33"/>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33"/>
            <p:cNvGrpSpPr/>
            <p:nvPr/>
          </p:nvGrpSpPr>
          <p:grpSpPr>
            <a:xfrm>
              <a:off x="7723214" y="1254245"/>
              <a:ext cx="552301" cy="552301"/>
              <a:chOff x="1387350" y="1218075"/>
              <a:chExt cx="209300" cy="209300"/>
            </a:xfrm>
          </p:grpSpPr>
          <p:sp>
            <p:nvSpPr>
              <p:cNvPr id="715" name="Google Shape;715;p33"/>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9" name="Google Shape;719;p33"/>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47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20" name="Google Shape;720;p33"/>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1" name="Google Shape;721;p33"/>
          <p:cNvSpPr txBox="1">
            <a:spLocks noGrp="1"/>
          </p:cNvSpPr>
          <p:nvPr>
            <p:ph type="title" idx="2" hasCustomPrompt="1"/>
          </p:nvPr>
        </p:nvSpPr>
        <p:spPr>
          <a:xfrm>
            <a:off x="3647325" y="1212825"/>
            <a:ext cx="1926600" cy="754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7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2"/>
        <p:cNvGrpSpPr/>
        <p:nvPr/>
      </p:nvGrpSpPr>
      <p:grpSpPr>
        <a:xfrm>
          <a:off x="0" y="0"/>
          <a:ext cx="0" cy="0"/>
          <a:chOff x="0" y="0"/>
          <a:chExt cx="0" cy="0"/>
        </a:xfrm>
      </p:grpSpPr>
      <p:grpSp>
        <p:nvGrpSpPr>
          <p:cNvPr id="723" name="Google Shape;723;p34"/>
          <p:cNvGrpSpPr/>
          <p:nvPr/>
        </p:nvGrpSpPr>
        <p:grpSpPr>
          <a:xfrm flipH="1">
            <a:off x="1510279" y="-831315"/>
            <a:ext cx="8377976" cy="1614718"/>
            <a:chOff x="-566246" y="-831315"/>
            <a:chExt cx="8377976" cy="1614718"/>
          </a:xfrm>
        </p:grpSpPr>
        <p:sp>
          <p:nvSpPr>
            <p:cNvPr id="724" name="Google Shape;724;p3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3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4" name="Google Shape;754;p34"/>
          <p:cNvGrpSpPr/>
          <p:nvPr/>
        </p:nvGrpSpPr>
        <p:grpSpPr>
          <a:xfrm rot="5400000" flipH="1">
            <a:off x="-113625" y="3210625"/>
            <a:ext cx="536425" cy="3475150"/>
            <a:chOff x="327125" y="2375600"/>
            <a:chExt cx="536425" cy="3475150"/>
          </a:xfrm>
        </p:grpSpPr>
        <p:sp>
          <p:nvSpPr>
            <p:cNvPr id="755" name="Google Shape;755;p3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8"/>
        <p:cNvGrpSpPr/>
        <p:nvPr/>
      </p:nvGrpSpPr>
      <p:grpSpPr>
        <a:xfrm>
          <a:off x="0" y="0"/>
          <a:ext cx="0" cy="0"/>
          <a:chOff x="0" y="0"/>
          <a:chExt cx="0" cy="0"/>
        </a:xfrm>
      </p:grpSpPr>
      <p:grpSp>
        <p:nvGrpSpPr>
          <p:cNvPr id="769" name="Google Shape;769;p35"/>
          <p:cNvGrpSpPr/>
          <p:nvPr/>
        </p:nvGrpSpPr>
        <p:grpSpPr>
          <a:xfrm>
            <a:off x="5266248" y="4568869"/>
            <a:ext cx="3157758" cy="296582"/>
            <a:chOff x="5266248" y="4230494"/>
            <a:chExt cx="3157758" cy="296582"/>
          </a:xfrm>
        </p:grpSpPr>
        <p:sp>
          <p:nvSpPr>
            <p:cNvPr id="770" name="Google Shape;770;p35"/>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35"/>
          <p:cNvGrpSpPr/>
          <p:nvPr/>
        </p:nvGrpSpPr>
        <p:grpSpPr>
          <a:xfrm>
            <a:off x="-364925" y="-1720950"/>
            <a:ext cx="9644000" cy="3383025"/>
            <a:chOff x="-364925" y="-1720950"/>
            <a:chExt cx="9644000" cy="3383025"/>
          </a:xfrm>
        </p:grpSpPr>
        <p:grpSp>
          <p:nvGrpSpPr>
            <p:cNvPr id="788" name="Google Shape;788;p35"/>
            <p:cNvGrpSpPr/>
            <p:nvPr/>
          </p:nvGrpSpPr>
          <p:grpSpPr>
            <a:xfrm flipH="1">
              <a:off x="-364925" y="-1720950"/>
              <a:ext cx="7767703" cy="3383025"/>
              <a:chOff x="24125" y="294775"/>
              <a:chExt cx="7767703" cy="3383025"/>
            </a:xfrm>
          </p:grpSpPr>
          <p:sp>
            <p:nvSpPr>
              <p:cNvPr id="789" name="Google Shape;789;p3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83" name="Google Shape;883;p35"/>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884" name="Google Shape;884;p35"/>
          <p:cNvSpPr txBox="1">
            <a:spLocks noGrp="1"/>
          </p:cNvSpPr>
          <p:nvPr>
            <p:ph type="title" hasCustomPrompt="1"/>
          </p:nvPr>
        </p:nvSpPr>
        <p:spPr>
          <a:xfrm>
            <a:off x="311700" y="1106125"/>
            <a:ext cx="8520600" cy="19635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5" name="Google Shape;885;p35"/>
          <p:cNvSpPr txBox="1">
            <a:spLocks noGrp="1"/>
          </p:cNvSpPr>
          <p:nvPr>
            <p:ph type="subTitle" idx="1"/>
          </p:nvPr>
        </p:nvSpPr>
        <p:spPr>
          <a:xfrm>
            <a:off x="2549400" y="2893950"/>
            <a:ext cx="4045200" cy="1235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8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0"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1"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7"/>
          <p:cNvSpPr txBox="1">
            <a:spLocks noGrp="1"/>
          </p:cNvSpPr>
          <p:nvPr>
            <p:ph type="body" idx="1"/>
          </p:nvPr>
        </p:nvSpPr>
        <p:spPr>
          <a:xfrm>
            <a:off x="715100" y="1679050"/>
            <a:ext cx="4061100" cy="29295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100" y="534998"/>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2207325"/>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40358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726">
          <p15:clr>
            <a:srgbClr val="EA4335"/>
          </p15:clr>
        </p15:guide>
        <p15:guide id="7" orient="horz" pos="1816">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a:endParaRPr/>
          </a:p>
        </p:txBody>
      </p:sp>
      <p:sp>
        <p:nvSpPr>
          <p:cNvPr id="133" name="Google Shape;133;p25"/>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8.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7"/>
          <p:cNvSpPr txBox="1">
            <a:spLocks noGrp="1"/>
          </p:cNvSpPr>
          <p:nvPr>
            <p:ph type="ctrTitle"/>
          </p:nvPr>
        </p:nvSpPr>
        <p:spPr>
          <a:xfrm>
            <a:off x="1084825" y="595950"/>
            <a:ext cx="6974400" cy="3021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StockNET:</a:t>
            </a:r>
            <a:endParaRPr/>
          </a:p>
          <a:p>
            <a:pPr marL="0" lvl="0" indent="0" algn="ctr" rtl="0">
              <a:spcBef>
                <a:spcPts val="0"/>
              </a:spcBef>
              <a:spcAft>
                <a:spcPts val="0"/>
              </a:spcAft>
              <a:buNone/>
            </a:pPr>
            <a:r>
              <a:rPr lang="en"/>
              <a:t>A Distributed</a:t>
            </a:r>
            <a:endParaRPr/>
          </a:p>
          <a:p>
            <a:pPr marL="0" lvl="0" indent="0" algn="ctr" rtl="0">
              <a:spcBef>
                <a:spcPts val="0"/>
              </a:spcBef>
              <a:spcAft>
                <a:spcPts val="0"/>
              </a:spcAft>
              <a:buNone/>
            </a:pPr>
            <a:r>
              <a:rPr lang="en"/>
              <a:t>Trading Competition</a:t>
            </a:r>
            <a:endParaRPr/>
          </a:p>
        </p:txBody>
      </p:sp>
      <p:sp>
        <p:nvSpPr>
          <p:cNvPr id="892" name="Google Shape;892;p37"/>
          <p:cNvSpPr txBox="1">
            <a:spLocks noGrp="1"/>
          </p:cNvSpPr>
          <p:nvPr>
            <p:ph type="subTitle" idx="1"/>
          </p:nvPr>
        </p:nvSpPr>
        <p:spPr>
          <a:xfrm>
            <a:off x="1084825" y="3574049"/>
            <a:ext cx="6974400" cy="51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John Lee and David Simonetti</a:t>
            </a:r>
            <a:endParaRPr/>
          </a:p>
        </p:txBody>
      </p:sp>
      <p:grpSp>
        <p:nvGrpSpPr>
          <p:cNvPr id="893" name="Google Shape;893;p37"/>
          <p:cNvGrpSpPr/>
          <p:nvPr/>
        </p:nvGrpSpPr>
        <p:grpSpPr>
          <a:xfrm>
            <a:off x="-223784" y="-6"/>
            <a:ext cx="2284525" cy="985488"/>
            <a:chOff x="-223784" y="-6"/>
            <a:chExt cx="2284525" cy="985488"/>
          </a:xfrm>
        </p:grpSpPr>
        <p:sp>
          <p:nvSpPr>
            <p:cNvPr id="894" name="Google Shape;894;p37"/>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37"/>
          <p:cNvGrpSpPr/>
          <p:nvPr/>
        </p:nvGrpSpPr>
        <p:grpSpPr>
          <a:xfrm>
            <a:off x="5876365" y="118125"/>
            <a:ext cx="3316597" cy="2830576"/>
            <a:chOff x="5876365" y="118125"/>
            <a:chExt cx="3316597" cy="2830576"/>
          </a:xfrm>
        </p:grpSpPr>
        <p:sp>
          <p:nvSpPr>
            <p:cNvPr id="903" name="Google Shape;903;p37"/>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46"/>
          <p:cNvSpPr txBox="1">
            <a:spLocks noGrp="1"/>
          </p:cNvSpPr>
          <p:nvPr>
            <p:ph type="title"/>
          </p:nvPr>
        </p:nvSpPr>
        <p:spPr>
          <a:xfrm>
            <a:off x="719950" y="20422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Evaluation - Consistency</a:t>
            </a:r>
            <a:endParaRPr/>
          </a:p>
        </p:txBody>
      </p:sp>
      <p:pic>
        <p:nvPicPr>
          <p:cNvPr id="1069" name="Google Shape;1069;p46" title="Chart"/>
          <p:cNvPicPr preferRelativeResize="0"/>
          <p:nvPr/>
        </p:nvPicPr>
        <p:blipFill>
          <a:blip r:embed="rId3">
            <a:alphaModFix/>
          </a:blip>
          <a:stretch>
            <a:fillRect/>
          </a:stretch>
        </p:blipFill>
        <p:spPr>
          <a:xfrm>
            <a:off x="1091450" y="799025"/>
            <a:ext cx="6961098" cy="4304275"/>
          </a:xfrm>
          <a:prstGeom prst="rect">
            <a:avLst/>
          </a:prstGeom>
          <a:noFill/>
          <a:ln>
            <a:noFill/>
          </a:ln>
        </p:spPr>
      </p:pic>
      <p:sp>
        <p:nvSpPr>
          <p:cNvPr id="1070" name="Google Shape;1070;p46"/>
          <p:cNvSpPr/>
          <p:nvPr/>
        </p:nvSpPr>
        <p:spPr>
          <a:xfrm>
            <a:off x="3859447" y="2238897"/>
            <a:ext cx="579000" cy="6657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txBox="1"/>
          <p:nvPr/>
        </p:nvSpPr>
        <p:spPr>
          <a:xfrm>
            <a:off x="3240550" y="1533900"/>
            <a:ext cx="1816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2"/>
                </a:solidFill>
                <a:latin typeface="Roboto"/>
                <a:ea typeface="Roboto"/>
                <a:cs typeface="Roboto"/>
                <a:sym typeface="Roboto"/>
              </a:rPr>
              <a:t>All Replicators Crash</a:t>
            </a:r>
            <a:endParaRPr sz="1800" b="1">
              <a:solidFill>
                <a:schemeClr val="dk2"/>
              </a:solidFill>
              <a:latin typeface="Roboto"/>
              <a:ea typeface="Roboto"/>
              <a:cs typeface="Roboto"/>
              <a:sym typeface="Roboto"/>
            </a:endParaRPr>
          </a:p>
        </p:txBody>
      </p:sp>
      <p:sp>
        <p:nvSpPr>
          <p:cNvPr id="1072" name="Google Shape;1072;p46"/>
          <p:cNvSpPr/>
          <p:nvPr/>
        </p:nvSpPr>
        <p:spPr>
          <a:xfrm>
            <a:off x="6100547" y="2238897"/>
            <a:ext cx="579000" cy="6657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txBox="1"/>
          <p:nvPr/>
        </p:nvSpPr>
        <p:spPr>
          <a:xfrm>
            <a:off x="5275100" y="1533900"/>
            <a:ext cx="22299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2"/>
                </a:solidFill>
                <a:latin typeface="Roboto"/>
                <a:ea typeface="Roboto"/>
                <a:cs typeface="Roboto"/>
                <a:sym typeface="Roboto"/>
              </a:rPr>
              <a:t>Replicator Rebuild Complete</a:t>
            </a:r>
            <a:endParaRPr sz="1800" b="1">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47"/>
          <p:cNvSpPr txBox="1">
            <a:spLocks noGrp="1"/>
          </p:cNvSpPr>
          <p:nvPr>
            <p:ph type="title"/>
          </p:nvPr>
        </p:nvSpPr>
        <p:spPr>
          <a:xfrm>
            <a:off x="720000" y="15760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Evaluation - ThroughPut</a:t>
            </a:r>
            <a:endParaRPr/>
          </a:p>
        </p:txBody>
      </p:sp>
      <p:pic>
        <p:nvPicPr>
          <p:cNvPr id="1079" name="Google Shape;1079;p47" title="Average throughput vs. Number of Replicators"/>
          <p:cNvPicPr preferRelativeResize="0"/>
          <p:nvPr/>
        </p:nvPicPr>
        <p:blipFill>
          <a:blip r:embed="rId3">
            <a:alphaModFix/>
          </a:blip>
          <a:stretch>
            <a:fillRect/>
          </a:stretch>
        </p:blipFill>
        <p:spPr>
          <a:xfrm>
            <a:off x="1183613" y="716325"/>
            <a:ext cx="6776772" cy="419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48"/>
          <p:cNvSpPr txBox="1">
            <a:spLocks noGrp="1"/>
          </p:cNvSpPr>
          <p:nvPr>
            <p:ph type="title"/>
          </p:nvPr>
        </p:nvSpPr>
        <p:spPr>
          <a:xfrm>
            <a:off x="720000" y="15760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Evaluation - Latency</a:t>
            </a:r>
            <a:endParaRPr/>
          </a:p>
        </p:txBody>
      </p:sp>
      <p:pic>
        <p:nvPicPr>
          <p:cNvPr id="1085" name="Google Shape;1085;p48" title="LFT/HFT Latency Vs. HFT Clients - 10 Replicators"/>
          <p:cNvPicPr preferRelativeResize="0"/>
          <p:nvPr/>
        </p:nvPicPr>
        <p:blipFill>
          <a:blip r:embed="rId3">
            <a:alphaModFix/>
          </a:blip>
          <a:stretch>
            <a:fillRect/>
          </a:stretch>
        </p:blipFill>
        <p:spPr>
          <a:xfrm>
            <a:off x="1180750" y="646000"/>
            <a:ext cx="6782500" cy="41960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49"/>
          <p:cNvSpPr txBox="1">
            <a:spLocks noGrp="1"/>
          </p:cNvSpPr>
          <p:nvPr>
            <p:ph type="title"/>
          </p:nvPr>
        </p:nvSpPr>
        <p:spPr>
          <a:xfrm>
            <a:off x="720000" y="15760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Evaluation - simulator</a:t>
            </a:r>
            <a:endParaRPr/>
          </a:p>
        </p:txBody>
      </p:sp>
      <p:pic>
        <p:nvPicPr>
          <p:cNvPr id="1091" name="Google Shape;1091;p49" title="Chart"/>
          <p:cNvPicPr preferRelativeResize="0"/>
          <p:nvPr/>
        </p:nvPicPr>
        <p:blipFill>
          <a:blip r:embed="rId3">
            <a:alphaModFix/>
          </a:blip>
          <a:stretch>
            <a:fillRect/>
          </a:stretch>
        </p:blipFill>
        <p:spPr>
          <a:xfrm>
            <a:off x="1181713" y="798400"/>
            <a:ext cx="6780579" cy="419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50"/>
          <p:cNvSpPr txBox="1">
            <a:spLocks noGrp="1"/>
          </p:cNvSpPr>
          <p:nvPr>
            <p:ph type="title"/>
          </p:nvPr>
        </p:nvSpPr>
        <p:spPr>
          <a:xfrm>
            <a:off x="720000" y="15760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Evaluation - simulator</a:t>
            </a:r>
            <a:endParaRPr/>
          </a:p>
        </p:txBody>
      </p:sp>
      <p:pic>
        <p:nvPicPr>
          <p:cNvPr id="1097" name="Google Shape;1097;p50" title="Publish Times Ramping 0 to 1000 Clients"/>
          <p:cNvPicPr preferRelativeResize="0"/>
          <p:nvPr/>
        </p:nvPicPr>
        <p:blipFill>
          <a:blip r:embed="rId3">
            <a:alphaModFix/>
          </a:blip>
          <a:stretch>
            <a:fillRect/>
          </a:stretch>
        </p:blipFill>
        <p:spPr>
          <a:xfrm>
            <a:off x="1059875" y="710450"/>
            <a:ext cx="7024252" cy="4348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51"/>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Strategies</a:t>
            </a:r>
            <a:endParaRPr/>
          </a:p>
        </p:txBody>
      </p:sp>
      <p:sp>
        <p:nvSpPr>
          <p:cNvPr id="1103" name="Google Shape;1103;p51"/>
          <p:cNvSpPr txBox="1">
            <a:spLocks noGrp="1"/>
          </p:cNvSpPr>
          <p:nvPr>
            <p:ph type="body" idx="1"/>
          </p:nvPr>
        </p:nvSpPr>
        <p:spPr>
          <a:xfrm>
            <a:off x="817950" y="1122325"/>
            <a:ext cx="7508100" cy="3326700"/>
          </a:xfrm>
          <a:prstGeom prst="rect">
            <a:avLst/>
          </a:prstGeom>
        </p:spPr>
        <p:txBody>
          <a:bodyPr spcFirstLastPara="1" wrap="square" lIns="0" tIns="0" rIns="0" bIns="0" anchor="t" anchorCtr="0">
            <a:noAutofit/>
          </a:bodyPr>
          <a:lstStyle/>
          <a:p>
            <a:pPr marL="457200" lvl="0" indent="-330200" algn="l" rtl="0">
              <a:spcBef>
                <a:spcPts val="0"/>
              </a:spcBef>
              <a:spcAft>
                <a:spcPts val="0"/>
              </a:spcAft>
              <a:buSzPts val="1600"/>
              <a:buAutoNum type="arabicPeriod"/>
            </a:pPr>
            <a:r>
              <a:rPr lang="en" sz="1800" b="1">
                <a:solidFill>
                  <a:schemeClr val="dk2"/>
                </a:solidFill>
              </a:rPr>
              <a:t>Random</a:t>
            </a:r>
            <a:endParaRPr sz="1800" b="1">
              <a:solidFill>
                <a:schemeClr val="dk2"/>
              </a:solidFill>
            </a:endParaRPr>
          </a:p>
          <a:p>
            <a:pPr marL="914400" lvl="1" indent="-342900" algn="l" rtl="0">
              <a:spcBef>
                <a:spcPts val="0"/>
              </a:spcBef>
              <a:spcAft>
                <a:spcPts val="0"/>
              </a:spcAft>
              <a:buClr>
                <a:schemeClr val="dk2"/>
              </a:buClr>
              <a:buSzPts val="1800"/>
              <a:buAutoNum type="alphaLcPeriod"/>
            </a:pPr>
            <a:r>
              <a:rPr lang="en" sz="1800" b="1">
                <a:solidFill>
                  <a:schemeClr val="dk2"/>
                </a:solidFill>
              </a:rPr>
              <a:t>50/50 to buy or sell 1-15 shares of a particular stock</a:t>
            </a:r>
            <a:endParaRPr sz="1800" b="1">
              <a:solidFill>
                <a:schemeClr val="dk2"/>
              </a:solidFill>
            </a:endParaRPr>
          </a:p>
          <a:p>
            <a:pPr marL="914400" lvl="0" indent="0" algn="l" rtl="0">
              <a:spcBef>
                <a:spcPts val="0"/>
              </a:spcBef>
              <a:spcAft>
                <a:spcPts val="0"/>
              </a:spcAft>
              <a:buNone/>
            </a:pPr>
            <a:endParaRPr sz="1800" b="1">
              <a:solidFill>
                <a:schemeClr val="dk2"/>
              </a:solidFill>
            </a:endParaRPr>
          </a:p>
          <a:p>
            <a:pPr marL="457200" lvl="0" indent="-342900" algn="l" rtl="0">
              <a:spcBef>
                <a:spcPts val="0"/>
              </a:spcBef>
              <a:spcAft>
                <a:spcPts val="0"/>
              </a:spcAft>
              <a:buClr>
                <a:schemeClr val="dk2"/>
              </a:buClr>
              <a:buSzPts val="1800"/>
              <a:buFont typeface="Arial"/>
              <a:buAutoNum type="arabicPeriod"/>
            </a:pPr>
            <a:r>
              <a:rPr lang="en" sz="1800" b="1">
                <a:solidFill>
                  <a:schemeClr val="dk2"/>
                </a:solidFill>
              </a:rPr>
              <a:t>User Strategy</a:t>
            </a:r>
            <a:endParaRPr sz="1800" b="1">
              <a:solidFill>
                <a:schemeClr val="dk2"/>
              </a:solidFill>
            </a:endParaRPr>
          </a:p>
          <a:p>
            <a:pPr marL="914400" lvl="1" indent="-342900" algn="l" rtl="0">
              <a:spcBef>
                <a:spcPts val="0"/>
              </a:spcBef>
              <a:spcAft>
                <a:spcPts val="0"/>
              </a:spcAft>
              <a:buClr>
                <a:schemeClr val="dk2"/>
              </a:buClr>
              <a:buSzPts val="1800"/>
              <a:buAutoNum type="alphaLcPeriod"/>
            </a:pPr>
            <a:r>
              <a:rPr lang="en" sz="1800" b="1">
                <a:solidFill>
                  <a:schemeClr val="dk2"/>
                </a:solidFill>
              </a:rPr>
              <a:t>John</a:t>
            </a:r>
            <a:endParaRPr sz="1800" b="1">
              <a:solidFill>
                <a:schemeClr val="dk2"/>
              </a:solidFill>
            </a:endParaRPr>
          </a:p>
          <a:p>
            <a:pPr marL="1371600" lvl="2" indent="-342900" algn="l" rtl="0">
              <a:spcBef>
                <a:spcPts val="0"/>
              </a:spcBef>
              <a:spcAft>
                <a:spcPts val="0"/>
              </a:spcAft>
              <a:buClr>
                <a:schemeClr val="dk2"/>
              </a:buClr>
              <a:buSzPts val="1800"/>
              <a:buAutoNum type="romanLcPeriod"/>
            </a:pPr>
            <a:r>
              <a:rPr lang="en" sz="1800" b="1">
                <a:solidFill>
                  <a:schemeClr val="dk2"/>
                </a:solidFill>
              </a:rPr>
              <a:t>For 100 publishes, determine the value of each stock by multiplying the probability of going up/down by the average up/down movement</a:t>
            </a:r>
            <a:endParaRPr sz="1800" b="1">
              <a:solidFill>
                <a:schemeClr val="dk2"/>
              </a:solidFill>
            </a:endParaRPr>
          </a:p>
          <a:p>
            <a:pPr marL="1371600" lvl="2" indent="-342900" algn="l" rtl="0">
              <a:spcBef>
                <a:spcPts val="0"/>
              </a:spcBef>
              <a:spcAft>
                <a:spcPts val="0"/>
              </a:spcAft>
              <a:buClr>
                <a:schemeClr val="dk2"/>
              </a:buClr>
              <a:buSzPts val="1800"/>
              <a:buAutoNum type="romanLcPeriod"/>
            </a:pPr>
            <a:r>
              <a:rPr lang="en" sz="1800" b="1">
                <a:solidFill>
                  <a:schemeClr val="dk2"/>
                </a:solidFill>
              </a:rPr>
              <a:t>Select the highest value to ALL-IN on for the next 500 publishes</a:t>
            </a:r>
            <a:endParaRPr sz="1800" b="1">
              <a:solidFill>
                <a:schemeClr val="dk2"/>
              </a:solidFill>
            </a:endParaRPr>
          </a:p>
          <a:p>
            <a:pPr marL="914400" lvl="1" indent="-342900" algn="l" rtl="0">
              <a:spcBef>
                <a:spcPts val="0"/>
              </a:spcBef>
              <a:spcAft>
                <a:spcPts val="0"/>
              </a:spcAft>
              <a:buClr>
                <a:schemeClr val="dk2"/>
              </a:buClr>
              <a:buSzPts val="1800"/>
              <a:buAutoNum type="alphaLcPeriod"/>
            </a:pPr>
            <a:r>
              <a:rPr lang="en" sz="1800" b="1">
                <a:solidFill>
                  <a:schemeClr val="dk2"/>
                </a:solidFill>
              </a:rPr>
              <a:t>David</a:t>
            </a:r>
            <a:endParaRPr sz="1800" b="1">
              <a:solidFill>
                <a:schemeClr val="dk2"/>
              </a:solidFill>
            </a:endParaRPr>
          </a:p>
          <a:p>
            <a:pPr marL="1371600" lvl="2" indent="-342900" algn="l" rtl="0">
              <a:spcBef>
                <a:spcPts val="0"/>
              </a:spcBef>
              <a:spcAft>
                <a:spcPts val="0"/>
              </a:spcAft>
              <a:buClr>
                <a:schemeClr val="dk2"/>
              </a:buClr>
              <a:buSzPts val="1800"/>
              <a:buAutoNum type="romanLcPeriod"/>
            </a:pPr>
            <a:r>
              <a:rPr lang="en" sz="1800" b="1">
                <a:solidFill>
                  <a:schemeClr val="dk2"/>
                </a:solidFill>
              </a:rPr>
              <a:t>Take John’s strategy but select the lowest value to ALL-IN on</a:t>
            </a:r>
            <a:endParaRPr sz="1800" b="1">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52"/>
          <p:cNvSpPr txBox="1">
            <a:spLocks noGrp="1"/>
          </p:cNvSpPr>
          <p:nvPr>
            <p:ph type="title"/>
          </p:nvPr>
        </p:nvSpPr>
        <p:spPr>
          <a:xfrm>
            <a:off x="720000" y="15760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Strategy Performance</a:t>
            </a:r>
            <a:endParaRPr/>
          </a:p>
        </p:txBody>
      </p:sp>
      <p:pic>
        <p:nvPicPr>
          <p:cNvPr id="1109" name="Google Shape;1109;p52" title="Strategy Performance - Net Gain"/>
          <p:cNvPicPr preferRelativeResize="0"/>
          <p:nvPr/>
        </p:nvPicPr>
        <p:blipFill>
          <a:blip r:embed="rId3">
            <a:alphaModFix/>
          </a:blip>
          <a:stretch>
            <a:fillRect/>
          </a:stretch>
        </p:blipFill>
        <p:spPr>
          <a:xfrm>
            <a:off x="1112350" y="605450"/>
            <a:ext cx="7118849" cy="43135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53"/>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38"/>
          <p:cNvSpPr txBox="1">
            <a:spLocks noGrp="1"/>
          </p:cNvSpPr>
          <p:nvPr>
            <p:ph type="title"/>
          </p:nvPr>
        </p:nvSpPr>
        <p:spPr>
          <a:xfrm>
            <a:off x="720000" y="37112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Design Goals of StockNET</a:t>
            </a:r>
            <a:endParaRPr/>
          </a:p>
        </p:txBody>
      </p:sp>
      <p:sp>
        <p:nvSpPr>
          <p:cNvPr id="914" name="Google Shape;914;p38"/>
          <p:cNvSpPr txBox="1">
            <a:spLocks noGrp="1"/>
          </p:cNvSpPr>
          <p:nvPr>
            <p:ph type="body" idx="1"/>
          </p:nvPr>
        </p:nvSpPr>
        <p:spPr>
          <a:xfrm>
            <a:off x="2217800" y="1149067"/>
            <a:ext cx="6002400" cy="912000"/>
          </a:xfrm>
          <a:prstGeom prst="rect">
            <a:avLst/>
          </a:prstGeom>
        </p:spPr>
        <p:txBody>
          <a:bodyPr spcFirstLastPara="1" wrap="square" lIns="0" tIns="0" rIns="0" bIns="0" anchor="t" anchorCtr="0">
            <a:noAutofit/>
          </a:bodyPr>
          <a:lstStyle/>
          <a:p>
            <a:pPr marL="457200" lvl="0" indent="-342900" algn="l" rtl="0">
              <a:spcBef>
                <a:spcPts val="0"/>
              </a:spcBef>
              <a:spcAft>
                <a:spcPts val="0"/>
              </a:spcAft>
              <a:buClr>
                <a:schemeClr val="dk2"/>
              </a:buClr>
              <a:buSzPts val="1800"/>
              <a:buAutoNum type="arabicPeriod"/>
            </a:pPr>
            <a:r>
              <a:rPr lang="en" sz="1800" b="1">
                <a:solidFill>
                  <a:schemeClr val="dk2"/>
                </a:solidFill>
              </a:rPr>
              <a:t>Simulate trading on the stock market</a:t>
            </a:r>
            <a:endParaRPr sz="1800" b="1">
              <a:solidFill>
                <a:schemeClr val="dk2"/>
              </a:solidFill>
            </a:endParaRPr>
          </a:p>
          <a:p>
            <a:pPr marL="914400" lvl="1" indent="-342900" algn="l" rtl="0">
              <a:spcBef>
                <a:spcPts val="0"/>
              </a:spcBef>
              <a:spcAft>
                <a:spcPts val="0"/>
              </a:spcAft>
              <a:buClr>
                <a:schemeClr val="dk2"/>
              </a:buClr>
              <a:buSzPts val="1800"/>
              <a:buAutoNum type="alphaLcPeriod"/>
            </a:pPr>
            <a:r>
              <a:rPr lang="en" sz="1800" b="1">
                <a:solidFill>
                  <a:schemeClr val="dk2"/>
                </a:solidFill>
              </a:rPr>
              <a:t>Clients create account</a:t>
            </a:r>
            <a:endParaRPr sz="1800" b="1">
              <a:solidFill>
                <a:schemeClr val="dk2"/>
              </a:solidFill>
            </a:endParaRPr>
          </a:p>
          <a:p>
            <a:pPr marL="914400" lvl="1" indent="-342900" algn="l" rtl="0">
              <a:spcBef>
                <a:spcPts val="0"/>
              </a:spcBef>
              <a:spcAft>
                <a:spcPts val="0"/>
              </a:spcAft>
              <a:buClr>
                <a:schemeClr val="dk2"/>
              </a:buClr>
              <a:buSzPts val="1800"/>
              <a:buAutoNum type="alphaLcPeriod"/>
            </a:pPr>
            <a:r>
              <a:rPr lang="en" sz="1800" b="1">
                <a:solidFill>
                  <a:schemeClr val="dk2"/>
                </a:solidFill>
              </a:rPr>
              <a:t>Buy/sell operations</a:t>
            </a:r>
            <a:endParaRPr sz="1800" b="1">
              <a:solidFill>
                <a:schemeClr val="dk2"/>
              </a:solidFill>
            </a:endParaRPr>
          </a:p>
        </p:txBody>
      </p:sp>
      <p:grpSp>
        <p:nvGrpSpPr>
          <p:cNvPr id="915" name="Google Shape;915;p38"/>
          <p:cNvGrpSpPr/>
          <p:nvPr/>
        </p:nvGrpSpPr>
        <p:grpSpPr>
          <a:xfrm>
            <a:off x="720005" y="987163"/>
            <a:ext cx="1278911" cy="1236080"/>
            <a:chOff x="3367813" y="1278762"/>
            <a:chExt cx="2168013" cy="2167800"/>
          </a:xfrm>
        </p:grpSpPr>
        <p:sp>
          <p:nvSpPr>
            <p:cNvPr id="916" name="Google Shape;916;p38"/>
            <p:cNvSpPr/>
            <p:nvPr/>
          </p:nvSpPr>
          <p:spPr>
            <a:xfrm rot="2700000">
              <a:off x="3686341" y="1595168"/>
              <a:ext cx="1530745" cy="1534987"/>
            </a:xfrm>
            <a:prstGeom prst="roundRect">
              <a:avLst>
                <a:gd name="adj" fmla="val 11540"/>
              </a:avLst>
            </a:prstGeom>
            <a:solidFill>
              <a:srgbClr val="285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rot="8100000">
              <a:off x="3687735" y="1595882"/>
              <a:ext cx="1531009" cy="1531009"/>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rot="8100034">
              <a:off x="3776462" y="1680575"/>
              <a:ext cx="1353504" cy="1361226"/>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rot="8100000">
              <a:off x="4791760" y="2819537"/>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rot="8100000">
              <a:off x="3934321" y="1962098"/>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rot="8100000">
              <a:off x="4880156" y="2731140"/>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rot="8100000">
              <a:off x="4022717" y="1873702"/>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rot="8100000">
              <a:off x="4968304" y="2642847"/>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rot="8100000">
              <a:off x="4110865" y="1785408"/>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rot="8100000">
              <a:off x="4822982" y="1930669"/>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rot="8100000">
              <a:off x="3965543" y="2788108"/>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8"/>
          <p:cNvGrpSpPr/>
          <p:nvPr/>
        </p:nvGrpSpPr>
        <p:grpSpPr>
          <a:xfrm>
            <a:off x="720036" y="2234676"/>
            <a:ext cx="1278911" cy="1236080"/>
            <a:chOff x="3367813" y="1278762"/>
            <a:chExt cx="2168013" cy="2167800"/>
          </a:xfrm>
        </p:grpSpPr>
        <p:sp>
          <p:nvSpPr>
            <p:cNvPr id="928" name="Google Shape;928;p38"/>
            <p:cNvSpPr/>
            <p:nvPr/>
          </p:nvSpPr>
          <p:spPr>
            <a:xfrm rot="2700000">
              <a:off x="3686341" y="1595168"/>
              <a:ext cx="1530745" cy="1534987"/>
            </a:xfrm>
            <a:prstGeom prst="roundRect">
              <a:avLst>
                <a:gd name="adj" fmla="val 11540"/>
              </a:avLst>
            </a:prstGeom>
            <a:solidFill>
              <a:srgbClr val="285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rot="8100000">
              <a:off x="3687735" y="1595882"/>
              <a:ext cx="1531009" cy="1531009"/>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rot="8100034">
              <a:off x="3776462" y="1680575"/>
              <a:ext cx="1353504" cy="1361226"/>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rot="8100000">
              <a:off x="4791760" y="2819537"/>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rot="8100000">
              <a:off x="3934321" y="1962098"/>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rot="8100000">
              <a:off x="4880156" y="2731140"/>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rot="8100000">
              <a:off x="4022717" y="1873702"/>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rot="8100000">
              <a:off x="4968304" y="2642847"/>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rot="8100000">
              <a:off x="4110865" y="1785408"/>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rot="8100000">
              <a:off x="4822982" y="1930669"/>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rot="8100000">
              <a:off x="3965543" y="2788108"/>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 name="Google Shape;939;p38"/>
          <p:cNvGrpSpPr/>
          <p:nvPr/>
        </p:nvGrpSpPr>
        <p:grpSpPr>
          <a:xfrm>
            <a:off x="720036" y="3482189"/>
            <a:ext cx="1278911" cy="1236080"/>
            <a:chOff x="3367813" y="1278762"/>
            <a:chExt cx="2168013" cy="2167800"/>
          </a:xfrm>
        </p:grpSpPr>
        <p:sp>
          <p:nvSpPr>
            <p:cNvPr id="940" name="Google Shape;940;p38"/>
            <p:cNvSpPr/>
            <p:nvPr/>
          </p:nvSpPr>
          <p:spPr>
            <a:xfrm rot="2700000">
              <a:off x="3686341" y="1595168"/>
              <a:ext cx="1530745" cy="1534987"/>
            </a:xfrm>
            <a:prstGeom prst="roundRect">
              <a:avLst>
                <a:gd name="adj" fmla="val 11540"/>
              </a:avLst>
            </a:prstGeom>
            <a:solidFill>
              <a:srgbClr val="285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rot="8100000">
              <a:off x="3687735" y="1595882"/>
              <a:ext cx="1531009" cy="1531009"/>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rot="8100034">
              <a:off x="3776462" y="1680575"/>
              <a:ext cx="1353504" cy="1361226"/>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rot="8100000">
              <a:off x="4791760" y="2819537"/>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rot="8100000">
              <a:off x="3934321" y="1962098"/>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rot="8100000">
              <a:off x="4880156" y="2731140"/>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rot="8100000">
              <a:off x="4022717" y="1873702"/>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rot="8100000">
              <a:off x="4968304" y="2642847"/>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rot="8100000">
              <a:off x="4110865" y="1785408"/>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rot="8100000">
              <a:off x="4822982" y="1930669"/>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rot="8100000">
              <a:off x="3965543" y="2788108"/>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8"/>
          <p:cNvSpPr txBox="1">
            <a:spLocks noGrp="1"/>
          </p:cNvSpPr>
          <p:nvPr>
            <p:ph type="body" idx="1"/>
          </p:nvPr>
        </p:nvSpPr>
        <p:spPr>
          <a:xfrm>
            <a:off x="2217800" y="2376321"/>
            <a:ext cx="6002400" cy="95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a:solidFill>
                  <a:schemeClr val="dk2"/>
                </a:solidFill>
              </a:rPr>
              <a:t>2.	Each client has delayed information</a:t>
            </a:r>
            <a:endParaRPr sz="1800" b="1">
              <a:solidFill>
                <a:schemeClr val="dk2"/>
              </a:solidFill>
            </a:endParaRPr>
          </a:p>
          <a:p>
            <a:pPr marL="0" lvl="0" indent="0" algn="l" rtl="0">
              <a:spcBef>
                <a:spcPts val="0"/>
              </a:spcBef>
              <a:spcAft>
                <a:spcPts val="0"/>
              </a:spcAft>
              <a:buNone/>
            </a:pPr>
            <a:r>
              <a:rPr lang="en" sz="1800" b="1">
                <a:solidFill>
                  <a:schemeClr val="dk2"/>
                </a:solidFill>
              </a:rPr>
              <a:t>        a.    Broker has updated info</a:t>
            </a:r>
            <a:endParaRPr sz="1800" b="1">
              <a:solidFill>
                <a:schemeClr val="dk2"/>
              </a:solidFill>
            </a:endParaRPr>
          </a:p>
          <a:p>
            <a:pPr marL="0" lvl="0" indent="0" algn="l" rtl="0">
              <a:spcBef>
                <a:spcPts val="0"/>
              </a:spcBef>
              <a:spcAft>
                <a:spcPts val="0"/>
              </a:spcAft>
              <a:buNone/>
            </a:pPr>
            <a:r>
              <a:rPr lang="en" sz="1800" b="1">
                <a:solidFill>
                  <a:schemeClr val="dk2"/>
                </a:solidFill>
              </a:rPr>
              <a:t>        b.    Variable delay to client</a:t>
            </a:r>
            <a:endParaRPr sz="1800" b="1">
              <a:solidFill>
                <a:schemeClr val="dk2"/>
              </a:solidFill>
            </a:endParaRPr>
          </a:p>
        </p:txBody>
      </p:sp>
      <p:pic>
        <p:nvPicPr>
          <p:cNvPr id="952" name="Google Shape;952;p38"/>
          <p:cNvPicPr preferRelativeResize="0"/>
          <p:nvPr/>
        </p:nvPicPr>
        <p:blipFill>
          <a:blip r:embed="rId3">
            <a:alphaModFix/>
          </a:blip>
          <a:stretch>
            <a:fillRect/>
          </a:stretch>
        </p:blipFill>
        <p:spPr>
          <a:xfrm>
            <a:off x="1172167" y="1365246"/>
            <a:ext cx="492887" cy="479640"/>
          </a:xfrm>
          <a:prstGeom prst="rect">
            <a:avLst/>
          </a:prstGeom>
          <a:noFill/>
          <a:ln>
            <a:noFill/>
          </a:ln>
        </p:spPr>
      </p:pic>
      <p:pic>
        <p:nvPicPr>
          <p:cNvPr id="953" name="Google Shape;953;p38"/>
          <p:cNvPicPr preferRelativeResize="0"/>
          <p:nvPr/>
        </p:nvPicPr>
        <p:blipFill>
          <a:blip r:embed="rId4">
            <a:alphaModFix/>
          </a:blip>
          <a:stretch>
            <a:fillRect/>
          </a:stretch>
        </p:blipFill>
        <p:spPr>
          <a:xfrm>
            <a:off x="1024941" y="2526943"/>
            <a:ext cx="669267" cy="651237"/>
          </a:xfrm>
          <a:prstGeom prst="rect">
            <a:avLst/>
          </a:prstGeom>
          <a:noFill/>
          <a:ln>
            <a:noFill/>
          </a:ln>
        </p:spPr>
      </p:pic>
      <p:pic>
        <p:nvPicPr>
          <p:cNvPr id="954" name="Google Shape;954;p38"/>
          <p:cNvPicPr preferRelativeResize="0"/>
          <p:nvPr/>
        </p:nvPicPr>
        <p:blipFill>
          <a:blip r:embed="rId5">
            <a:alphaModFix/>
          </a:blip>
          <a:stretch>
            <a:fillRect/>
          </a:stretch>
        </p:blipFill>
        <p:spPr>
          <a:xfrm>
            <a:off x="1113024" y="3802747"/>
            <a:ext cx="492887" cy="479608"/>
          </a:xfrm>
          <a:prstGeom prst="rect">
            <a:avLst/>
          </a:prstGeom>
          <a:noFill/>
          <a:ln>
            <a:noFill/>
          </a:ln>
        </p:spPr>
      </p:pic>
      <p:sp>
        <p:nvSpPr>
          <p:cNvPr id="955" name="Google Shape;955;p38"/>
          <p:cNvSpPr txBox="1">
            <a:spLocks noGrp="1"/>
          </p:cNvSpPr>
          <p:nvPr>
            <p:ph type="body" idx="1"/>
          </p:nvPr>
        </p:nvSpPr>
        <p:spPr>
          <a:xfrm>
            <a:off x="2217800" y="3605601"/>
            <a:ext cx="6002400" cy="87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a:solidFill>
                  <a:schemeClr val="dk2"/>
                </a:solidFill>
              </a:rPr>
              <a:t>3.	Competition between trading strategies</a:t>
            </a:r>
            <a:endParaRPr sz="1800" b="1">
              <a:solidFill>
                <a:schemeClr val="dk2"/>
              </a:solidFill>
            </a:endParaRPr>
          </a:p>
          <a:p>
            <a:pPr marL="0" lvl="0" indent="0" algn="l" rtl="0">
              <a:spcBef>
                <a:spcPts val="0"/>
              </a:spcBef>
              <a:spcAft>
                <a:spcPts val="0"/>
              </a:spcAft>
              <a:buNone/>
            </a:pPr>
            <a:r>
              <a:rPr lang="en" sz="1800" b="1">
                <a:solidFill>
                  <a:schemeClr val="dk2"/>
                </a:solidFill>
              </a:rPr>
              <a:t>        a.     Global leaderboard</a:t>
            </a:r>
            <a:endParaRPr sz="1800" b="1">
              <a:solidFill>
                <a:schemeClr val="dk2"/>
              </a:solidFill>
            </a:endParaRPr>
          </a:p>
          <a:p>
            <a:pPr marL="0" lvl="0" indent="0" algn="l" rtl="0">
              <a:spcBef>
                <a:spcPts val="0"/>
              </a:spcBef>
              <a:spcAft>
                <a:spcPts val="0"/>
              </a:spcAft>
              <a:buNone/>
            </a:pPr>
            <a:r>
              <a:rPr lang="en" sz="1800" b="1">
                <a:solidFill>
                  <a:schemeClr val="dk2"/>
                </a:solidFill>
              </a:rPr>
              <a:t>        b.     LFT/HFT</a:t>
            </a:r>
            <a:endParaRPr sz="1800" b="1">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9"/>
          <p:cNvSpPr/>
          <p:nvPr/>
        </p:nvSpPr>
        <p:spPr>
          <a:xfrm>
            <a:off x="261075" y="604775"/>
            <a:ext cx="8557200" cy="4469700"/>
          </a:xfrm>
          <a:prstGeom prst="rect">
            <a:avLst/>
          </a:prstGeom>
          <a:noFill/>
          <a:ln w="38100"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9"/>
          <p:cNvSpPr txBox="1">
            <a:spLocks noGrp="1"/>
          </p:cNvSpPr>
          <p:nvPr>
            <p:ph type="title"/>
          </p:nvPr>
        </p:nvSpPr>
        <p:spPr>
          <a:xfrm>
            <a:off x="720000" y="5585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Architecture - Definitions</a:t>
            </a:r>
            <a:endParaRPr/>
          </a:p>
        </p:txBody>
      </p:sp>
      <p:sp>
        <p:nvSpPr>
          <p:cNvPr id="962" name="Google Shape;962;p39"/>
          <p:cNvSpPr/>
          <p:nvPr/>
        </p:nvSpPr>
        <p:spPr>
          <a:xfrm>
            <a:off x="560187" y="973630"/>
            <a:ext cx="1168200" cy="1136400"/>
          </a:xfrm>
          <a:prstGeom prst="ellipse">
            <a:avLst/>
          </a:prstGeom>
          <a:solidFill>
            <a:srgbClr val="0F3570"/>
          </a:solidFill>
          <a:ln w="38100"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200" b="1">
                <a:solidFill>
                  <a:srgbClr val="00F4AD"/>
                </a:solidFill>
                <a:latin typeface="Roboto"/>
                <a:ea typeface="Roboto"/>
                <a:cs typeface="Roboto"/>
                <a:sym typeface="Roboto"/>
              </a:rPr>
              <a:t>Simulator</a:t>
            </a:r>
            <a:endParaRPr sz="1200" b="1">
              <a:solidFill>
                <a:srgbClr val="00F4AD"/>
              </a:solidFill>
              <a:latin typeface="Roboto"/>
              <a:ea typeface="Roboto"/>
              <a:cs typeface="Roboto"/>
              <a:sym typeface="Roboto"/>
            </a:endParaRPr>
          </a:p>
        </p:txBody>
      </p:sp>
      <p:sp>
        <p:nvSpPr>
          <p:cNvPr id="963" name="Google Shape;963;p39"/>
          <p:cNvSpPr/>
          <p:nvPr/>
        </p:nvSpPr>
        <p:spPr>
          <a:xfrm>
            <a:off x="560179" y="3139475"/>
            <a:ext cx="1168200" cy="1136400"/>
          </a:xfrm>
          <a:prstGeom prst="ellipse">
            <a:avLst/>
          </a:prstGeom>
          <a:solidFill>
            <a:srgbClr val="0F3570"/>
          </a:solidFill>
          <a:ln w="38100"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200" b="1">
                <a:solidFill>
                  <a:srgbClr val="00F4AD"/>
                </a:solidFill>
                <a:latin typeface="Roboto"/>
                <a:ea typeface="Roboto"/>
                <a:cs typeface="Roboto"/>
                <a:sym typeface="Roboto"/>
              </a:rPr>
              <a:t>Client</a:t>
            </a:r>
            <a:endParaRPr sz="1200" b="1">
              <a:solidFill>
                <a:srgbClr val="00F4AD"/>
              </a:solidFill>
              <a:latin typeface="Roboto"/>
              <a:ea typeface="Roboto"/>
              <a:cs typeface="Roboto"/>
              <a:sym typeface="Roboto"/>
            </a:endParaRPr>
          </a:p>
        </p:txBody>
      </p:sp>
      <p:sp>
        <p:nvSpPr>
          <p:cNvPr id="964" name="Google Shape;964;p39"/>
          <p:cNvSpPr/>
          <p:nvPr/>
        </p:nvSpPr>
        <p:spPr>
          <a:xfrm>
            <a:off x="4664107" y="973614"/>
            <a:ext cx="1168200" cy="1136400"/>
          </a:xfrm>
          <a:prstGeom prst="ellipse">
            <a:avLst/>
          </a:prstGeom>
          <a:solidFill>
            <a:srgbClr val="0F3570"/>
          </a:solidFill>
          <a:ln w="38100" cap="flat" cmpd="sng">
            <a:solidFill>
              <a:srgbClr val="00F4AD"/>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b="1">
                <a:solidFill>
                  <a:srgbClr val="00F4AD"/>
                </a:solidFill>
                <a:latin typeface="Roboto"/>
                <a:ea typeface="Roboto"/>
                <a:cs typeface="Roboto"/>
                <a:sym typeface="Roboto"/>
              </a:rPr>
              <a:t>Replicator </a:t>
            </a:r>
            <a:endParaRPr sz="1200" b="1">
              <a:solidFill>
                <a:srgbClr val="00F4AD"/>
              </a:solidFill>
              <a:latin typeface="Roboto"/>
              <a:ea typeface="Roboto"/>
              <a:cs typeface="Roboto"/>
              <a:sym typeface="Roboto"/>
            </a:endParaRPr>
          </a:p>
        </p:txBody>
      </p:sp>
      <p:sp>
        <p:nvSpPr>
          <p:cNvPr id="965" name="Google Shape;965;p39"/>
          <p:cNvSpPr/>
          <p:nvPr/>
        </p:nvSpPr>
        <p:spPr>
          <a:xfrm>
            <a:off x="4664110" y="3139480"/>
            <a:ext cx="1168200" cy="1136400"/>
          </a:xfrm>
          <a:prstGeom prst="ellipse">
            <a:avLst/>
          </a:prstGeom>
          <a:solidFill>
            <a:srgbClr val="0F3570"/>
          </a:solidFill>
          <a:ln w="38100" cap="flat" cmpd="sng">
            <a:solidFill>
              <a:srgbClr val="00F4AD"/>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b="1">
                <a:solidFill>
                  <a:srgbClr val="00F4AD"/>
                </a:solidFill>
                <a:latin typeface="Roboto"/>
                <a:ea typeface="Roboto"/>
                <a:cs typeface="Roboto"/>
                <a:sym typeface="Roboto"/>
              </a:rPr>
              <a:t>Broker/</a:t>
            </a:r>
            <a:endParaRPr sz="1200" b="1">
              <a:solidFill>
                <a:srgbClr val="00F4AD"/>
              </a:solidFill>
              <a:latin typeface="Roboto"/>
              <a:ea typeface="Roboto"/>
              <a:cs typeface="Roboto"/>
              <a:sym typeface="Roboto"/>
            </a:endParaRPr>
          </a:p>
          <a:p>
            <a:pPr marL="0" marR="0" lvl="0" indent="0" algn="ctr" rtl="0">
              <a:spcBef>
                <a:spcPts val="0"/>
              </a:spcBef>
              <a:spcAft>
                <a:spcPts val="0"/>
              </a:spcAft>
              <a:buNone/>
            </a:pPr>
            <a:r>
              <a:rPr lang="en" sz="1200" b="1">
                <a:solidFill>
                  <a:srgbClr val="00F4AD"/>
                </a:solidFill>
                <a:latin typeface="Roboto"/>
                <a:ea typeface="Roboto"/>
                <a:cs typeface="Roboto"/>
                <a:sym typeface="Roboto"/>
              </a:rPr>
              <a:t>Load Balancer</a:t>
            </a:r>
            <a:endParaRPr sz="1200" b="1">
              <a:solidFill>
                <a:srgbClr val="00F4AD"/>
              </a:solidFill>
              <a:latin typeface="Roboto"/>
              <a:ea typeface="Roboto"/>
              <a:cs typeface="Roboto"/>
              <a:sym typeface="Roboto"/>
            </a:endParaRPr>
          </a:p>
        </p:txBody>
      </p:sp>
      <p:sp>
        <p:nvSpPr>
          <p:cNvPr id="966" name="Google Shape;966;p39"/>
          <p:cNvSpPr txBox="1"/>
          <p:nvPr/>
        </p:nvSpPr>
        <p:spPr>
          <a:xfrm rot="1869">
            <a:off x="1617975" y="1080125"/>
            <a:ext cx="3311700" cy="923400"/>
          </a:xfrm>
          <a:prstGeom prst="rect">
            <a:avLst/>
          </a:prstGeom>
          <a:noFill/>
          <a:ln>
            <a:noFill/>
          </a:ln>
        </p:spPr>
        <p:txBody>
          <a:bodyPr spcFirstLastPara="1" wrap="square" lIns="91425" tIns="91425" rIns="91425" bIns="91425" anchor="t" anchorCtr="0">
            <a:spAutoFit/>
          </a:bodyPr>
          <a:lstStyle/>
          <a:p>
            <a:pPr marL="457200" marR="0" lvl="0" indent="-330200" algn="l" rtl="0">
              <a:spcBef>
                <a:spcPts val="0"/>
              </a:spcBef>
              <a:spcAft>
                <a:spcPts val="0"/>
              </a:spcAft>
              <a:buClr>
                <a:srgbClr val="00F4AD"/>
              </a:buClr>
              <a:buSzPts val="1600"/>
              <a:buFont typeface="Roboto"/>
              <a:buChar char="●"/>
            </a:pPr>
            <a:r>
              <a:rPr lang="en" sz="1600" b="1">
                <a:solidFill>
                  <a:srgbClr val="00F4AD"/>
                </a:solidFill>
                <a:latin typeface="Roboto"/>
                <a:ea typeface="Roboto"/>
                <a:cs typeface="Roboto"/>
                <a:sym typeface="Roboto"/>
              </a:rPr>
              <a:t>Simulates stock market</a:t>
            </a:r>
            <a:endParaRPr sz="1600" b="1">
              <a:solidFill>
                <a:srgbClr val="00F4AD"/>
              </a:solidFill>
              <a:latin typeface="Roboto"/>
              <a:ea typeface="Roboto"/>
              <a:cs typeface="Roboto"/>
              <a:sym typeface="Roboto"/>
            </a:endParaRPr>
          </a:p>
          <a:p>
            <a:pPr marL="457200" marR="0" lvl="0" indent="-330200" algn="l" rtl="0">
              <a:spcBef>
                <a:spcPts val="0"/>
              </a:spcBef>
              <a:spcAft>
                <a:spcPts val="0"/>
              </a:spcAft>
              <a:buClr>
                <a:srgbClr val="00F4AD"/>
              </a:buClr>
              <a:buSzPts val="1600"/>
              <a:buFont typeface="Roboto"/>
              <a:buChar char="●"/>
            </a:pPr>
            <a:r>
              <a:rPr lang="en" sz="1600" b="1">
                <a:solidFill>
                  <a:srgbClr val="00F4AD"/>
                </a:solidFill>
                <a:latin typeface="Roboto"/>
                <a:ea typeface="Roboto"/>
                <a:cs typeface="Roboto"/>
                <a:sym typeface="Roboto"/>
              </a:rPr>
              <a:t>Pub/sub to deliver prices</a:t>
            </a:r>
            <a:endParaRPr sz="1600" b="1">
              <a:solidFill>
                <a:srgbClr val="00F4AD"/>
              </a:solidFill>
              <a:latin typeface="Roboto"/>
              <a:ea typeface="Roboto"/>
              <a:cs typeface="Roboto"/>
              <a:sym typeface="Roboto"/>
            </a:endParaRPr>
          </a:p>
          <a:p>
            <a:pPr marL="457200" marR="0" lvl="0" indent="-330200" algn="l" rtl="0">
              <a:spcBef>
                <a:spcPts val="0"/>
              </a:spcBef>
              <a:spcAft>
                <a:spcPts val="0"/>
              </a:spcAft>
              <a:buClr>
                <a:srgbClr val="00F4AD"/>
              </a:buClr>
              <a:buSzPts val="1600"/>
              <a:buFont typeface="Roboto"/>
              <a:buChar char="●"/>
            </a:pPr>
            <a:r>
              <a:rPr lang="en" sz="1600" b="1">
                <a:solidFill>
                  <a:srgbClr val="00F4AD"/>
                </a:solidFill>
                <a:latin typeface="Roboto"/>
                <a:ea typeface="Roboto"/>
                <a:cs typeface="Roboto"/>
                <a:sym typeface="Roboto"/>
              </a:rPr>
              <a:t>Latest info to Broker</a:t>
            </a:r>
            <a:endParaRPr sz="1600" b="1">
              <a:solidFill>
                <a:srgbClr val="00F4AD"/>
              </a:solidFill>
              <a:latin typeface="Roboto"/>
              <a:ea typeface="Roboto"/>
              <a:cs typeface="Roboto"/>
              <a:sym typeface="Roboto"/>
            </a:endParaRPr>
          </a:p>
        </p:txBody>
      </p:sp>
      <p:sp>
        <p:nvSpPr>
          <p:cNvPr id="967" name="Google Shape;967;p39"/>
          <p:cNvSpPr txBox="1"/>
          <p:nvPr/>
        </p:nvSpPr>
        <p:spPr>
          <a:xfrm rot="1869">
            <a:off x="1617975" y="3245975"/>
            <a:ext cx="3311700" cy="923400"/>
          </a:xfrm>
          <a:prstGeom prst="rect">
            <a:avLst/>
          </a:prstGeom>
          <a:noFill/>
          <a:ln>
            <a:noFill/>
          </a:ln>
        </p:spPr>
        <p:txBody>
          <a:bodyPr spcFirstLastPara="1" wrap="square" lIns="91425" tIns="91425" rIns="91425" bIns="91425" anchor="t" anchorCtr="0">
            <a:spAutoFit/>
          </a:bodyPr>
          <a:lstStyle/>
          <a:p>
            <a:pPr marL="457200" marR="0" lvl="0" indent="-330200" algn="l" rtl="0">
              <a:spcBef>
                <a:spcPts val="0"/>
              </a:spcBef>
              <a:spcAft>
                <a:spcPts val="0"/>
              </a:spcAft>
              <a:buClr>
                <a:srgbClr val="00F4AD"/>
              </a:buClr>
              <a:buSzPts val="1600"/>
              <a:buFont typeface="Roboto"/>
              <a:buChar char="●"/>
            </a:pPr>
            <a:r>
              <a:rPr lang="en" sz="1600" b="1">
                <a:solidFill>
                  <a:srgbClr val="00F4AD"/>
                </a:solidFill>
                <a:latin typeface="Roboto"/>
                <a:ea typeface="Roboto"/>
                <a:cs typeface="Roboto"/>
                <a:sym typeface="Roboto"/>
              </a:rPr>
              <a:t>Create account</a:t>
            </a:r>
            <a:endParaRPr sz="1600" b="1">
              <a:solidFill>
                <a:srgbClr val="00F4AD"/>
              </a:solidFill>
              <a:latin typeface="Roboto"/>
              <a:ea typeface="Roboto"/>
              <a:cs typeface="Roboto"/>
              <a:sym typeface="Roboto"/>
            </a:endParaRPr>
          </a:p>
          <a:p>
            <a:pPr marL="457200" marR="0" lvl="0" indent="-330200" algn="l" rtl="0">
              <a:spcBef>
                <a:spcPts val="0"/>
              </a:spcBef>
              <a:spcAft>
                <a:spcPts val="0"/>
              </a:spcAft>
              <a:buClr>
                <a:srgbClr val="00F4AD"/>
              </a:buClr>
              <a:buSzPts val="1600"/>
              <a:buFont typeface="Roboto"/>
              <a:buChar char="●"/>
            </a:pPr>
            <a:r>
              <a:rPr lang="en" sz="1600" b="1">
                <a:solidFill>
                  <a:srgbClr val="00F4AD"/>
                </a:solidFill>
                <a:latin typeface="Roboto"/>
                <a:ea typeface="Roboto"/>
                <a:cs typeface="Roboto"/>
                <a:sym typeface="Roboto"/>
              </a:rPr>
              <a:t>Buy/Sell/Balance ops</a:t>
            </a:r>
            <a:endParaRPr sz="1600" b="1">
              <a:solidFill>
                <a:srgbClr val="00F4AD"/>
              </a:solidFill>
              <a:latin typeface="Roboto"/>
              <a:ea typeface="Roboto"/>
              <a:cs typeface="Roboto"/>
              <a:sym typeface="Roboto"/>
            </a:endParaRPr>
          </a:p>
          <a:p>
            <a:pPr marL="457200" marR="0" lvl="0" indent="-330200" algn="l" rtl="0">
              <a:spcBef>
                <a:spcPts val="0"/>
              </a:spcBef>
              <a:spcAft>
                <a:spcPts val="0"/>
              </a:spcAft>
              <a:buClr>
                <a:srgbClr val="00F4AD"/>
              </a:buClr>
              <a:buSzPts val="1600"/>
              <a:buFont typeface="Roboto"/>
              <a:buChar char="●"/>
            </a:pPr>
            <a:r>
              <a:rPr lang="en" sz="1600" b="1">
                <a:solidFill>
                  <a:srgbClr val="00F4AD"/>
                </a:solidFill>
                <a:latin typeface="Roboto"/>
                <a:ea typeface="Roboto"/>
                <a:cs typeface="Roboto"/>
                <a:sym typeface="Roboto"/>
              </a:rPr>
              <a:t>Get Leaderboard</a:t>
            </a:r>
            <a:endParaRPr sz="1600" b="1">
              <a:solidFill>
                <a:srgbClr val="00F4AD"/>
              </a:solidFill>
              <a:latin typeface="Roboto"/>
              <a:ea typeface="Roboto"/>
              <a:cs typeface="Roboto"/>
              <a:sym typeface="Roboto"/>
            </a:endParaRPr>
          </a:p>
        </p:txBody>
      </p:sp>
      <p:sp>
        <p:nvSpPr>
          <p:cNvPr id="968" name="Google Shape;968;p39"/>
          <p:cNvSpPr txBox="1"/>
          <p:nvPr/>
        </p:nvSpPr>
        <p:spPr>
          <a:xfrm rot="1869">
            <a:off x="5832300" y="3245975"/>
            <a:ext cx="3311700" cy="923400"/>
          </a:xfrm>
          <a:prstGeom prst="rect">
            <a:avLst/>
          </a:prstGeom>
          <a:noFill/>
          <a:ln>
            <a:noFill/>
          </a:ln>
        </p:spPr>
        <p:txBody>
          <a:bodyPr spcFirstLastPara="1" wrap="square" lIns="91425" tIns="91425" rIns="91425" bIns="91425" anchor="t" anchorCtr="0">
            <a:spAutoFit/>
          </a:bodyPr>
          <a:lstStyle/>
          <a:p>
            <a:pPr marL="457200" marR="0" lvl="0" indent="-330200" algn="l" rtl="0">
              <a:spcBef>
                <a:spcPts val="0"/>
              </a:spcBef>
              <a:spcAft>
                <a:spcPts val="0"/>
              </a:spcAft>
              <a:buClr>
                <a:srgbClr val="00F4AD"/>
              </a:buClr>
              <a:buSzPts val="1600"/>
              <a:buFont typeface="Roboto"/>
              <a:buChar char="●"/>
            </a:pPr>
            <a:r>
              <a:rPr lang="en" sz="1600" b="1">
                <a:solidFill>
                  <a:srgbClr val="00F4AD"/>
                </a:solidFill>
                <a:latin typeface="Roboto"/>
                <a:ea typeface="Roboto"/>
                <a:cs typeface="Roboto"/>
                <a:sym typeface="Roboto"/>
              </a:rPr>
              <a:t>Handles client ops</a:t>
            </a:r>
            <a:endParaRPr sz="1600" b="1">
              <a:solidFill>
                <a:srgbClr val="00F4AD"/>
              </a:solidFill>
              <a:latin typeface="Roboto"/>
              <a:ea typeface="Roboto"/>
              <a:cs typeface="Roboto"/>
              <a:sym typeface="Roboto"/>
            </a:endParaRPr>
          </a:p>
          <a:p>
            <a:pPr marL="457200" marR="0" lvl="0" indent="-330200" algn="l" rtl="0">
              <a:spcBef>
                <a:spcPts val="0"/>
              </a:spcBef>
              <a:spcAft>
                <a:spcPts val="0"/>
              </a:spcAft>
              <a:buClr>
                <a:srgbClr val="00F4AD"/>
              </a:buClr>
              <a:buSzPts val="1600"/>
              <a:buFont typeface="Roboto"/>
              <a:buChar char="●"/>
            </a:pPr>
            <a:r>
              <a:rPr lang="en" sz="1600" b="1">
                <a:solidFill>
                  <a:srgbClr val="00F4AD"/>
                </a:solidFill>
                <a:latin typeface="Roboto"/>
                <a:ea typeface="Roboto"/>
                <a:cs typeface="Roboto"/>
                <a:sym typeface="Roboto"/>
              </a:rPr>
              <a:t>Hash Client to Replicator</a:t>
            </a:r>
            <a:endParaRPr sz="1600" b="1">
              <a:solidFill>
                <a:srgbClr val="00F4AD"/>
              </a:solidFill>
              <a:latin typeface="Roboto"/>
              <a:ea typeface="Roboto"/>
              <a:cs typeface="Roboto"/>
              <a:sym typeface="Roboto"/>
            </a:endParaRPr>
          </a:p>
          <a:p>
            <a:pPr marL="457200" marR="0" lvl="0" indent="-330200" algn="l" rtl="0">
              <a:spcBef>
                <a:spcPts val="0"/>
              </a:spcBef>
              <a:spcAft>
                <a:spcPts val="0"/>
              </a:spcAft>
              <a:buClr>
                <a:srgbClr val="00F4AD"/>
              </a:buClr>
              <a:buSzPts val="1600"/>
              <a:buFont typeface="Roboto"/>
              <a:buChar char="●"/>
            </a:pPr>
            <a:r>
              <a:rPr lang="en" sz="1600" b="1">
                <a:solidFill>
                  <a:srgbClr val="00F4AD"/>
                </a:solidFill>
                <a:latin typeface="Roboto"/>
                <a:ea typeface="Roboto"/>
                <a:cs typeface="Roboto"/>
                <a:sym typeface="Roboto"/>
              </a:rPr>
              <a:t>Async requests</a:t>
            </a:r>
            <a:endParaRPr sz="1600" b="1">
              <a:solidFill>
                <a:srgbClr val="00F4AD"/>
              </a:solidFill>
              <a:latin typeface="Roboto"/>
              <a:ea typeface="Roboto"/>
              <a:cs typeface="Roboto"/>
              <a:sym typeface="Roboto"/>
            </a:endParaRPr>
          </a:p>
        </p:txBody>
      </p:sp>
      <p:sp>
        <p:nvSpPr>
          <p:cNvPr id="969" name="Google Shape;969;p39"/>
          <p:cNvSpPr txBox="1"/>
          <p:nvPr/>
        </p:nvSpPr>
        <p:spPr>
          <a:xfrm rot="1869">
            <a:off x="5832300" y="1080125"/>
            <a:ext cx="3311700" cy="923400"/>
          </a:xfrm>
          <a:prstGeom prst="rect">
            <a:avLst/>
          </a:prstGeom>
          <a:noFill/>
          <a:ln>
            <a:noFill/>
          </a:ln>
        </p:spPr>
        <p:txBody>
          <a:bodyPr spcFirstLastPara="1" wrap="square" lIns="91425" tIns="91425" rIns="91425" bIns="91425" anchor="t" anchorCtr="0">
            <a:spAutoFit/>
          </a:bodyPr>
          <a:lstStyle/>
          <a:p>
            <a:pPr marL="457200" marR="0" lvl="0" indent="-330200" algn="l" rtl="0">
              <a:spcBef>
                <a:spcPts val="0"/>
              </a:spcBef>
              <a:spcAft>
                <a:spcPts val="0"/>
              </a:spcAft>
              <a:buClr>
                <a:srgbClr val="00F4AD"/>
              </a:buClr>
              <a:buSzPts val="1600"/>
              <a:buFont typeface="Roboto"/>
              <a:buChar char="●"/>
            </a:pPr>
            <a:r>
              <a:rPr lang="en" sz="1600" b="1">
                <a:solidFill>
                  <a:srgbClr val="00F4AD"/>
                </a:solidFill>
                <a:latin typeface="Roboto"/>
                <a:ea typeface="Roboto"/>
                <a:cs typeface="Roboto"/>
                <a:sym typeface="Roboto"/>
              </a:rPr>
              <a:t>Stores client info</a:t>
            </a:r>
            <a:endParaRPr sz="1600" b="1">
              <a:solidFill>
                <a:srgbClr val="00F4AD"/>
              </a:solidFill>
              <a:latin typeface="Roboto"/>
              <a:ea typeface="Roboto"/>
              <a:cs typeface="Roboto"/>
              <a:sym typeface="Roboto"/>
            </a:endParaRPr>
          </a:p>
          <a:p>
            <a:pPr marL="457200" marR="0" lvl="0" indent="-330200" algn="l" rtl="0">
              <a:spcBef>
                <a:spcPts val="0"/>
              </a:spcBef>
              <a:spcAft>
                <a:spcPts val="0"/>
              </a:spcAft>
              <a:buClr>
                <a:srgbClr val="00F4AD"/>
              </a:buClr>
              <a:buSzPts val="1600"/>
              <a:buFont typeface="Roboto"/>
              <a:buChar char="●"/>
            </a:pPr>
            <a:r>
              <a:rPr lang="en" sz="1600" b="1">
                <a:solidFill>
                  <a:srgbClr val="00F4AD"/>
                </a:solidFill>
                <a:latin typeface="Roboto"/>
                <a:ea typeface="Roboto"/>
                <a:cs typeface="Roboto"/>
                <a:sym typeface="Roboto"/>
              </a:rPr>
              <a:t>Txn and Ckpt</a:t>
            </a:r>
            <a:endParaRPr sz="1600" b="1">
              <a:solidFill>
                <a:srgbClr val="00F4AD"/>
              </a:solidFill>
              <a:latin typeface="Roboto"/>
              <a:ea typeface="Roboto"/>
              <a:cs typeface="Roboto"/>
              <a:sym typeface="Roboto"/>
            </a:endParaRPr>
          </a:p>
          <a:p>
            <a:pPr marL="457200" marR="0" lvl="0" indent="-330200" algn="l" rtl="0">
              <a:spcBef>
                <a:spcPts val="0"/>
              </a:spcBef>
              <a:spcAft>
                <a:spcPts val="0"/>
              </a:spcAft>
              <a:buClr>
                <a:srgbClr val="00F4AD"/>
              </a:buClr>
              <a:buSzPts val="1600"/>
              <a:buFont typeface="Roboto"/>
              <a:buChar char="●"/>
            </a:pPr>
            <a:r>
              <a:rPr lang="en" sz="1600" b="1">
                <a:solidFill>
                  <a:srgbClr val="00F4AD"/>
                </a:solidFill>
                <a:latin typeface="Roboto"/>
                <a:ea typeface="Roboto"/>
                <a:cs typeface="Roboto"/>
                <a:sym typeface="Roboto"/>
              </a:rPr>
              <a:t>Crash recovery</a:t>
            </a:r>
            <a:endParaRPr sz="1600" b="1">
              <a:solidFill>
                <a:srgbClr val="00F4AD"/>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pic>
        <p:nvPicPr>
          <p:cNvPr id="974" name="Google Shape;974;p40"/>
          <p:cNvPicPr preferRelativeResize="0"/>
          <p:nvPr/>
        </p:nvPicPr>
        <p:blipFill>
          <a:blip r:embed="rId3">
            <a:alphaModFix/>
          </a:blip>
          <a:stretch>
            <a:fillRect/>
          </a:stretch>
        </p:blipFill>
        <p:spPr>
          <a:xfrm>
            <a:off x="1592200" y="680975"/>
            <a:ext cx="5959610" cy="4469701"/>
          </a:xfrm>
          <a:prstGeom prst="rect">
            <a:avLst/>
          </a:prstGeom>
          <a:noFill/>
          <a:ln>
            <a:noFill/>
          </a:ln>
        </p:spPr>
      </p:pic>
      <p:sp>
        <p:nvSpPr>
          <p:cNvPr id="975" name="Google Shape;975;p40"/>
          <p:cNvSpPr txBox="1">
            <a:spLocks noGrp="1"/>
          </p:cNvSpPr>
          <p:nvPr>
            <p:ph type="title"/>
          </p:nvPr>
        </p:nvSpPr>
        <p:spPr>
          <a:xfrm>
            <a:off x="720000" y="5585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Architecture - Overall</a:t>
            </a:r>
            <a:endParaRPr/>
          </a:p>
        </p:txBody>
      </p:sp>
      <p:sp>
        <p:nvSpPr>
          <p:cNvPr id="976" name="Google Shape;976;p40"/>
          <p:cNvSpPr/>
          <p:nvPr/>
        </p:nvSpPr>
        <p:spPr>
          <a:xfrm>
            <a:off x="1330800" y="604775"/>
            <a:ext cx="6482400" cy="4469700"/>
          </a:xfrm>
          <a:prstGeom prst="rect">
            <a:avLst/>
          </a:prstGeom>
          <a:noFill/>
          <a:ln w="38100"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1"/>
          <p:cNvSpPr txBox="1">
            <a:spLocks noGrp="1"/>
          </p:cNvSpPr>
          <p:nvPr>
            <p:ph type="title"/>
          </p:nvPr>
        </p:nvSpPr>
        <p:spPr>
          <a:xfrm>
            <a:off x="720000" y="11395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Architecture - Simulator </a:t>
            </a:r>
            <a:endParaRPr/>
          </a:p>
        </p:txBody>
      </p:sp>
      <p:pic>
        <p:nvPicPr>
          <p:cNvPr id="982" name="Google Shape;982;p41"/>
          <p:cNvPicPr preferRelativeResize="0"/>
          <p:nvPr/>
        </p:nvPicPr>
        <p:blipFill>
          <a:blip r:embed="rId3">
            <a:alphaModFix/>
          </a:blip>
          <a:stretch>
            <a:fillRect/>
          </a:stretch>
        </p:blipFill>
        <p:spPr>
          <a:xfrm>
            <a:off x="3153313" y="602350"/>
            <a:ext cx="5990676" cy="4493000"/>
          </a:xfrm>
          <a:prstGeom prst="rect">
            <a:avLst/>
          </a:prstGeom>
          <a:noFill/>
          <a:ln>
            <a:noFill/>
          </a:ln>
        </p:spPr>
      </p:pic>
      <p:pic>
        <p:nvPicPr>
          <p:cNvPr id="983" name="Google Shape;983;p41"/>
          <p:cNvPicPr preferRelativeResize="0"/>
          <p:nvPr/>
        </p:nvPicPr>
        <p:blipFill>
          <a:blip r:embed="rId4">
            <a:alphaModFix/>
          </a:blip>
          <a:stretch>
            <a:fillRect/>
          </a:stretch>
        </p:blipFill>
        <p:spPr>
          <a:xfrm>
            <a:off x="135837" y="2631406"/>
            <a:ext cx="3096929" cy="2361344"/>
          </a:xfrm>
          <a:prstGeom prst="rect">
            <a:avLst/>
          </a:prstGeom>
          <a:noFill/>
          <a:ln>
            <a:noFill/>
          </a:ln>
        </p:spPr>
      </p:pic>
      <p:sp>
        <p:nvSpPr>
          <p:cNvPr id="984" name="Google Shape;984;p41"/>
          <p:cNvSpPr/>
          <p:nvPr/>
        </p:nvSpPr>
        <p:spPr>
          <a:xfrm>
            <a:off x="0" y="2591150"/>
            <a:ext cx="3368700" cy="2361300"/>
          </a:xfrm>
          <a:prstGeom prst="rect">
            <a:avLst/>
          </a:prstGeom>
          <a:noFill/>
          <a:ln w="38100"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293993" y="2883381"/>
            <a:ext cx="1563000" cy="1855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42"/>
          <p:cNvSpPr txBox="1">
            <a:spLocks noGrp="1"/>
          </p:cNvSpPr>
          <p:nvPr>
            <p:ph type="title"/>
          </p:nvPr>
        </p:nvSpPr>
        <p:spPr>
          <a:xfrm>
            <a:off x="720000" y="1163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Architecture - Broker</a:t>
            </a:r>
            <a:endParaRPr/>
          </a:p>
        </p:txBody>
      </p:sp>
      <p:pic>
        <p:nvPicPr>
          <p:cNvPr id="991" name="Google Shape;991;p42"/>
          <p:cNvPicPr preferRelativeResize="0"/>
          <p:nvPr/>
        </p:nvPicPr>
        <p:blipFill rotWithShape="1">
          <a:blip r:embed="rId3">
            <a:alphaModFix/>
          </a:blip>
          <a:srcRect l="16761" t="6997" r="12631" b="10582"/>
          <a:stretch/>
        </p:blipFill>
        <p:spPr>
          <a:xfrm>
            <a:off x="3850937" y="695900"/>
            <a:ext cx="4810675" cy="4211775"/>
          </a:xfrm>
          <a:prstGeom prst="rect">
            <a:avLst/>
          </a:prstGeom>
          <a:noFill/>
          <a:ln>
            <a:noFill/>
          </a:ln>
        </p:spPr>
      </p:pic>
      <p:sp>
        <p:nvSpPr>
          <p:cNvPr id="992" name="Google Shape;992;p42"/>
          <p:cNvSpPr/>
          <p:nvPr/>
        </p:nvSpPr>
        <p:spPr>
          <a:xfrm>
            <a:off x="3756800" y="604775"/>
            <a:ext cx="4905000" cy="4463100"/>
          </a:xfrm>
          <a:prstGeom prst="rect">
            <a:avLst/>
          </a:prstGeom>
          <a:noFill/>
          <a:ln w="38100"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3" name="Google Shape;993;p42"/>
          <p:cNvPicPr preferRelativeResize="0"/>
          <p:nvPr/>
        </p:nvPicPr>
        <p:blipFill>
          <a:blip r:embed="rId4">
            <a:alphaModFix/>
          </a:blip>
          <a:stretch>
            <a:fillRect/>
          </a:stretch>
        </p:blipFill>
        <p:spPr>
          <a:xfrm>
            <a:off x="146289" y="2629534"/>
            <a:ext cx="3335213" cy="2437765"/>
          </a:xfrm>
          <a:prstGeom prst="rect">
            <a:avLst/>
          </a:prstGeom>
          <a:noFill/>
          <a:ln>
            <a:noFill/>
          </a:ln>
        </p:spPr>
      </p:pic>
      <p:sp>
        <p:nvSpPr>
          <p:cNvPr id="994" name="Google Shape;994;p42"/>
          <p:cNvSpPr/>
          <p:nvPr/>
        </p:nvSpPr>
        <p:spPr>
          <a:xfrm>
            <a:off x="0" y="2587975"/>
            <a:ext cx="3627600" cy="2437500"/>
          </a:xfrm>
          <a:prstGeom prst="rect">
            <a:avLst/>
          </a:prstGeom>
          <a:noFill/>
          <a:ln w="38100"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1238250" y="2629525"/>
            <a:ext cx="2311800" cy="1176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p43"/>
          <p:cNvSpPr txBox="1">
            <a:spLocks noGrp="1"/>
          </p:cNvSpPr>
          <p:nvPr>
            <p:ph type="title"/>
          </p:nvPr>
        </p:nvSpPr>
        <p:spPr>
          <a:xfrm>
            <a:off x="720000" y="11392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Architecture - REplicator</a:t>
            </a:r>
            <a:endParaRPr/>
          </a:p>
        </p:txBody>
      </p:sp>
      <p:pic>
        <p:nvPicPr>
          <p:cNvPr id="1001" name="Google Shape;1001;p43"/>
          <p:cNvPicPr preferRelativeResize="0"/>
          <p:nvPr/>
        </p:nvPicPr>
        <p:blipFill>
          <a:blip r:embed="rId3">
            <a:alphaModFix/>
          </a:blip>
          <a:stretch>
            <a:fillRect/>
          </a:stretch>
        </p:blipFill>
        <p:spPr>
          <a:xfrm>
            <a:off x="3089713" y="732463"/>
            <a:ext cx="5788975" cy="4341724"/>
          </a:xfrm>
          <a:prstGeom prst="rect">
            <a:avLst/>
          </a:prstGeom>
          <a:noFill/>
          <a:ln>
            <a:noFill/>
          </a:ln>
        </p:spPr>
      </p:pic>
      <p:sp>
        <p:nvSpPr>
          <p:cNvPr id="1002" name="Google Shape;1002;p43"/>
          <p:cNvSpPr/>
          <p:nvPr/>
        </p:nvSpPr>
        <p:spPr>
          <a:xfrm>
            <a:off x="3089725" y="602325"/>
            <a:ext cx="5916900" cy="4463100"/>
          </a:xfrm>
          <a:prstGeom prst="rect">
            <a:avLst/>
          </a:prstGeom>
          <a:noFill/>
          <a:ln w="38100"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3" name="Google Shape;1003;p43"/>
          <p:cNvPicPr preferRelativeResize="0"/>
          <p:nvPr/>
        </p:nvPicPr>
        <p:blipFill>
          <a:blip r:embed="rId4">
            <a:alphaModFix/>
          </a:blip>
          <a:stretch>
            <a:fillRect/>
          </a:stretch>
        </p:blipFill>
        <p:spPr>
          <a:xfrm>
            <a:off x="118078" y="3193200"/>
            <a:ext cx="2692046" cy="1874101"/>
          </a:xfrm>
          <a:prstGeom prst="rect">
            <a:avLst/>
          </a:prstGeom>
          <a:noFill/>
          <a:ln>
            <a:noFill/>
          </a:ln>
        </p:spPr>
      </p:pic>
      <p:sp>
        <p:nvSpPr>
          <p:cNvPr id="1004" name="Google Shape;1004;p43"/>
          <p:cNvSpPr/>
          <p:nvPr/>
        </p:nvSpPr>
        <p:spPr>
          <a:xfrm>
            <a:off x="0" y="3161250"/>
            <a:ext cx="2928000" cy="1873800"/>
          </a:xfrm>
          <a:prstGeom prst="rect">
            <a:avLst/>
          </a:prstGeom>
          <a:noFill/>
          <a:ln w="38100"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1671325" y="3193200"/>
            <a:ext cx="1194000" cy="1755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44"/>
          <p:cNvSpPr txBox="1">
            <a:spLocks noGrp="1"/>
          </p:cNvSpPr>
          <p:nvPr>
            <p:ph type="title"/>
          </p:nvPr>
        </p:nvSpPr>
        <p:spPr>
          <a:xfrm>
            <a:off x="720000" y="32575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Client Interface/Example</a:t>
            </a:r>
            <a:endParaRPr/>
          </a:p>
        </p:txBody>
      </p:sp>
      <p:pic>
        <p:nvPicPr>
          <p:cNvPr id="3" name="sample Vid (online-video-cutter.com) (1).mp4">
            <a:hlinkClick r:id="" action="ppaction://media"/>
            <a:extLst>
              <a:ext uri="{FF2B5EF4-FFF2-40B4-BE49-F238E27FC236}">
                <a16:creationId xmlns:a16="http://schemas.microsoft.com/office/drawing/2014/main" id="{AA0A262B-B495-7707-5F17-68AEDD4AB259}"/>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433410" y="897288"/>
            <a:ext cx="6277180" cy="40004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25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4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Evaluation Metrics</a:t>
            </a:r>
            <a:endParaRPr/>
          </a:p>
        </p:txBody>
      </p:sp>
      <p:sp>
        <p:nvSpPr>
          <p:cNvPr id="1017" name="Google Shape;1017;p45"/>
          <p:cNvSpPr txBox="1">
            <a:spLocks noGrp="1"/>
          </p:cNvSpPr>
          <p:nvPr>
            <p:ph type="body" idx="1"/>
          </p:nvPr>
        </p:nvSpPr>
        <p:spPr>
          <a:xfrm>
            <a:off x="2088825" y="1183250"/>
            <a:ext cx="7638000" cy="1079400"/>
          </a:xfrm>
          <a:prstGeom prst="rect">
            <a:avLst/>
          </a:prstGeom>
        </p:spPr>
        <p:txBody>
          <a:bodyPr spcFirstLastPara="1" wrap="square" lIns="0" tIns="0" rIns="0" bIns="0" anchor="t" anchorCtr="0">
            <a:noAutofit/>
          </a:bodyPr>
          <a:lstStyle/>
          <a:p>
            <a:pPr marL="457200" lvl="0" indent="-342900" algn="l" rtl="0">
              <a:spcBef>
                <a:spcPts val="0"/>
              </a:spcBef>
              <a:spcAft>
                <a:spcPts val="0"/>
              </a:spcAft>
              <a:buClr>
                <a:schemeClr val="dk2"/>
              </a:buClr>
              <a:buSzPts val="1800"/>
              <a:buAutoNum type="arabicPeriod"/>
            </a:pPr>
            <a:r>
              <a:rPr lang="en" sz="1800" b="1">
                <a:solidFill>
                  <a:schemeClr val="dk2"/>
                </a:solidFill>
              </a:rPr>
              <a:t>Consistency/Persistence</a:t>
            </a:r>
            <a:endParaRPr sz="1800" b="1">
              <a:solidFill>
                <a:schemeClr val="dk2"/>
              </a:solidFill>
            </a:endParaRPr>
          </a:p>
          <a:p>
            <a:pPr marL="914400" lvl="1" indent="-342900" algn="l" rtl="0">
              <a:spcBef>
                <a:spcPts val="0"/>
              </a:spcBef>
              <a:spcAft>
                <a:spcPts val="0"/>
              </a:spcAft>
              <a:buClr>
                <a:schemeClr val="dk2"/>
              </a:buClr>
              <a:buSzPts val="1800"/>
              <a:buAutoNum type="alphaLcPeriod"/>
            </a:pPr>
            <a:r>
              <a:rPr lang="en" sz="1800" b="1">
                <a:solidFill>
                  <a:schemeClr val="dk2"/>
                </a:solidFill>
              </a:rPr>
              <a:t>Client accounts should be persistent</a:t>
            </a:r>
            <a:endParaRPr sz="1800" b="1">
              <a:solidFill>
                <a:schemeClr val="dk2"/>
              </a:solidFill>
            </a:endParaRPr>
          </a:p>
          <a:p>
            <a:pPr marL="914400" lvl="1" indent="-342900" algn="l" rtl="0">
              <a:spcBef>
                <a:spcPts val="0"/>
              </a:spcBef>
              <a:spcAft>
                <a:spcPts val="0"/>
              </a:spcAft>
              <a:buClr>
                <a:schemeClr val="dk2"/>
              </a:buClr>
              <a:buSzPts val="1800"/>
              <a:buAutoNum type="alphaLcPeriod"/>
            </a:pPr>
            <a:r>
              <a:rPr lang="en" sz="1800" b="1">
                <a:solidFill>
                  <a:schemeClr val="dk2"/>
                </a:solidFill>
              </a:rPr>
              <a:t>System can detect and recover from errors</a:t>
            </a:r>
            <a:endParaRPr sz="1800" b="1">
              <a:solidFill>
                <a:schemeClr val="dk2"/>
              </a:solidFill>
            </a:endParaRPr>
          </a:p>
        </p:txBody>
      </p:sp>
      <p:grpSp>
        <p:nvGrpSpPr>
          <p:cNvPr id="1018" name="Google Shape;1018;p45"/>
          <p:cNvGrpSpPr/>
          <p:nvPr/>
        </p:nvGrpSpPr>
        <p:grpSpPr>
          <a:xfrm>
            <a:off x="720087" y="950266"/>
            <a:ext cx="1201946" cy="1245618"/>
            <a:chOff x="3367813" y="1278762"/>
            <a:chExt cx="2168013" cy="2167800"/>
          </a:xfrm>
        </p:grpSpPr>
        <p:sp>
          <p:nvSpPr>
            <p:cNvPr id="1019" name="Google Shape;1019;p45"/>
            <p:cNvSpPr/>
            <p:nvPr/>
          </p:nvSpPr>
          <p:spPr>
            <a:xfrm rot="2700000">
              <a:off x="3686341" y="1595168"/>
              <a:ext cx="1530745" cy="1534987"/>
            </a:xfrm>
            <a:prstGeom prst="roundRect">
              <a:avLst>
                <a:gd name="adj" fmla="val 11540"/>
              </a:avLst>
            </a:prstGeom>
            <a:solidFill>
              <a:srgbClr val="285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5"/>
            <p:cNvSpPr/>
            <p:nvPr/>
          </p:nvSpPr>
          <p:spPr>
            <a:xfrm rot="8100000">
              <a:off x="3687735" y="1595882"/>
              <a:ext cx="1531009" cy="1531009"/>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5"/>
            <p:cNvSpPr/>
            <p:nvPr/>
          </p:nvSpPr>
          <p:spPr>
            <a:xfrm rot="8100034">
              <a:off x="3776462" y="1680575"/>
              <a:ext cx="1353504" cy="1361226"/>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p:cNvSpPr/>
            <p:nvPr/>
          </p:nvSpPr>
          <p:spPr>
            <a:xfrm rot="8100000">
              <a:off x="4791760" y="2819537"/>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p:cNvSpPr/>
            <p:nvPr/>
          </p:nvSpPr>
          <p:spPr>
            <a:xfrm rot="8100000">
              <a:off x="3934321" y="1962098"/>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p:cNvSpPr/>
            <p:nvPr/>
          </p:nvSpPr>
          <p:spPr>
            <a:xfrm rot="8100000">
              <a:off x="4880156" y="2731140"/>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p:cNvSpPr/>
            <p:nvPr/>
          </p:nvSpPr>
          <p:spPr>
            <a:xfrm rot="8100000">
              <a:off x="4022717" y="1873702"/>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p:cNvSpPr/>
            <p:nvPr/>
          </p:nvSpPr>
          <p:spPr>
            <a:xfrm rot="8100000">
              <a:off x="4968304" y="2642847"/>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p:cNvSpPr/>
            <p:nvPr/>
          </p:nvSpPr>
          <p:spPr>
            <a:xfrm rot="8100000">
              <a:off x="4110865" y="1785408"/>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rot="8100000">
              <a:off x="4822982" y="1930669"/>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p:cNvSpPr/>
            <p:nvPr/>
          </p:nvSpPr>
          <p:spPr>
            <a:xfrm rot="8100000">
              <a:off x="3965543" y="2788108"/>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5"/>
          <p:cNvGrpSpPr/>
          <p:nvPr/>
        </p:nvGrpSpPr>
        <p:grpSpPr>
          <a:xfrm>
            <a:off x="1165247" y="1411591"/>
            <a:ext cx="311669" cy="323013"/>
            <a:chOff x="3148521" y="3261145"/>
            <a:chExt cx="376867" cy="376867"/>
          </a:xfrm>
        </p:grpSpPr>
        <p:sp>
          <p:nvSpPr>
            <p:cNvPr id="1031" name="Google Shape;1031;p45"/>
            <p:cNvSpPr/>
            <p:nvPr/>
          </p:nvSpPr>
          <p:spPr>
            <a:xfrm>
              <a:off x="3148521" y="3261145"/>
              <a:ext cx="376867" cy="376867"/>
            </a:xfrm>
            <a:custGeom>
              <a:avLst/>
              <a:gdLst/>
              <a:ahLst/>
              <a:cxnLst/>
              <a:rect l="l" t="t" r="r" b="b"/>
              <a:pathLst>
                <a:path w="13743" h="13743" extrusionOk="0">
                  <a:moveTo>
                    <a:pt x="5094" y="806"/>
                  </a:moveTo>
                  <a:lnTo>
                    <a:pt x="5899" y="1611"/>
                  </a:lnTo>
                  <a:lnTo>
                    <a:pt x="8636" y="1611"/>
                  </a:lnTo>
                  <a:lnTo>
                    <a:pt x="8233" y="2416"/>
                  </a:lnTo>
                  <a:lnTo>
                    <a:pt x="2416" y="2416"/>
                  </a:lnTo>
                  <a:lnTo>
                    <a:pt x="2416" y="8508"/>
                  </a:lnTo>
                  <a:cubicBezTo>
                    <a:pt x="2416" y="8730"/>
                    <a:pt x="2235" y="8912"/>
                    <a:pt x="2013" y="8912"/>
                  </a:cubicBezTo>
                  <a:cubicBezTo>
                    <a:pt x="1792" y="8912"/>
                    <a:pt x="1611" y="8730"/>
                    <a:pt x="1611" y="8508"/>
                  </a:cubicBezTo>
                  <a:lnTo>
                    <a:pt x="1611" y="806"/>
                  </a:lnTo>
                  <a:close/>
                  <a:moveTo>
                    <a:pt x="12132" y="1611"/>
                  </a:moveTo>
                  <a:lnTo>
                    <a:pt x="12132" y="8508"/>
                  </a:lnTo>
                  <a:cubicBezTo>
                    <a:pt x="12132" y="8730"/>
                    <a:pt x="11952" y="8912"/>
                    <a:pt x="11730" y="8912"/>
                  </a:cubicBezTo>
                  <a:lnTo>
                    <a:pt x="3153" y="8912"/>
                  </a:lnTo>
                  <a:cubicBezTo>
                    <a:pt x="3196" y="8785"/>
                    <a:pt x="3222" y="8650"/>
                    <a:pt x="3222" y="8508"/>
                  </a:cubicBezTo>
                  <a:lnTo>
                    <a:pt x="3222" y="3222"/>
                  </a:lnTo>
                  <a:lnTo>
                    <a:pt x="8730" y="3222"/>
                  </a:lnTo>
                  <a:lnTo>
                    <a:pt x="9536" y="1611"/>
                  </a:lnTo>
                  <a:close/>
                  <a:moveTo>
                    <a:pt x="7274" y="11326"/>
                  </a:moveTo>
                  <a:lnTo>
                    <a:pt x="7274" y="12132"/>
                  </a:lnTo>
                  <a:lnTo>
                    <a:pt x="8079" y="12132"/>
                  </a:lnTo>
                  <a:lnTo>
                    <a:pt x="8079" y="12937"/>
                  </a:lnTo>
                  <a:lnTo>
                    <a:pt x="5663" y="12937"/>
                  </a:lnTo>
                  <a:lnTo>
                    <a:pt x="5663" y="12132"/>
                  </a:lnTo>
                  <a:lnTo>
                    <a:pt x="6469" y="12132"/>
                  </a:lnTo>
                  <a:lnTo>
                    <a:pt x="6469" y="11326"/>
                  </a:lnTo>
                  <a:close/>
                  <a:moveTo>
                    <a:pt x="805" y="0"/>
                  </a:moveTo>
                  <a:lnTo>
                    <a:pt x="805" y="8508"/>
                  </a:lnTo>
                  <a:cubicBezTo>
                    <a:pt x="805" y="9174"/>
                    <a:pt x="1348" y="9717"/>
                    <a:pt x="2013" y="9717"/>
                  </a:cubicBezTo>
                  <a:lnTo>
                    <a:pt x="6469" y="9717"/>
                  </a:lnTo>
                  <a:lnTo>
                    <a:pt x="6469" y="10521"/>
                  </a:lnTo>
                  <a:lnTo>
                    <a:pt x="5663" y="10521"/>
                  </a:lnTo>
                  <a:lnTo>
                    <a:pt x="5663" y="11326"/>
                  </a:lnTo>
                  <a:lnTo>
                    <a:pt x="4858" y="11326"/>
                  </a:lnTo>
                  <a:lnTo>
                    <a:pt x="4858" y="12132"/>
                  </a:lnTo>
                  <a:lnTo>
                    <a:pt x="0" y="12132"/>
                  </a:lnTo>
                  <a:lnTo>
                    <a:pt x="0" y="12937"/>
                  </a:lnTo>
                  <a:lnTo>
                    <a:pt x="4858" y="12937"/>
                  </a:lnTo>
                  <a:lnTo>
                    <a:pt x="4858" y="13743"/>
                  </a:lnTo>
                  <a:lnTo>
                    <a:pt x="8885" y="13743"/>
                  </a:lnTo>
                  <a:lnTo>
                    <a:pt x="8885" y="12937"/>
                  </a:lnTo>
                  <a:lnTo>
                    <a:pt x="13742" y="12937"/>
                  </a:lnTo>
                  <a:lnTo>
                    <a:pt x="13742" y="12132"/>
                  </a:lnTo>
                  <a:lnTo>
                    <a:pt x="8885" y="12132"/>
                  </a:lnTo>
                  <a:lnTo>
                    <a:pt x="8885" y="11326"/>
                  </a:lnTo>
                  <a:lnTo>
                    <a:pt x="8079" y="11326"/>
                  </a:lnTo>
                  <a:lnTo>
                    <a:pt x="8079" y="10521"/>
                  </a:lnTo>
                  <a:lnTo>
                    <a:pt x="7274" y="10521"/>
                  </a:lnTo>
                  <a:lnTo>
                    <a:pt x="7274" y="9717"/>
                  </a:lnTo>
                  <a:lnTo>
                    <a:pt x="11730" y="9717"/>
                  </a:lnTo>
                  <a:cubicBezTo>
                    <a:pt x="12396" y="9717"/>
                    <a:pt x="12937" y="9174"/>
                    <a:pt x="12937" y="8508"/>
                  </a:cubicBezTo>
                  <a:lnTo>
                    <a:pt x="12937" y="806"/>
                  </a:lnTo>
                  <a:lnTo>
                    <a:pt x="6232" y="806"/>
                  </a:lnTo>
                  <a:lnTo>
                    <a:pt x="5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a:off x="3414190" y="3417179"/>
              <a:ext cx="44945" cy="22103"/>
            </a:xfrm>
            <a:custGeom>
              <a:avLst/>
              <a:gdLst/>
              <a:ahLst/>
              <a:cxnLst/>
              <a:rect l="l" t="t" r="r" b="b"/>
              <a:pathLst>
                <a:path w="1639" h="806" extrusionOk="0">
                  <a:moveTo>
                    <a:pt x="1" y="0"/>
                  </a:moveTo>
                  <a:lnTo>
                    <a:pt x="1" y="805"/>
                  </a:lnTo>
                  <a:lnTo>
                    <a:pt x="1638" y="805"/>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p:cNvSpPr/>
            <p:nvPr/>
          </p:nvSpPr>
          <p:spPr>
            <a:xfrm>
              <a:off x="3414190" y="3461329"/>
              <a:ext cx="44945" cy="22130"/>
            </a:xfrm>
            <a:custGeom>
              <a:avLst/>
              <a:gdLst/>
              <a:ahLst/>
              <a:cxnLst/>
              <a:rect l="l" t="t" r="r" b="b"/>
              <a:pathLst>
                <a:path w="1639" h="807" extrusionOk="0">
                  <a:moveTo>
                    <a:pt x="1" y="1"/>
                  </a:moveTo>
                  <a:lnTo>
                    <a:pt x="1" y="806"/>
                  </a:lnTo>
                  <a:lnTo>
                    <a:pt x="1638" y="806"/>
                  </a:lnTo>
                  <a:lnTo>
                    <a:pt x="16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45"/>
          <p:cNvGrpSpPr/>
          <p:nvPr/>
        </p:nvGrpSpPr>
        <p:grpSpPr>
          <a:xfrm>
            <a:off x="719996" y="2205900"/>
            <a:ext cx="1201946" cy="1245618"/>
            <a:chOff x="3367813" y="1278762"/>
            <a:chExt cx="2168013" cy="2167800"/>
          </a:xfrm>
        </p:grpSpPr>
        <p:sp>
          <p:nvSpPr>
            <p:cNvPr id="1035" name="Google Shape;1035;p45"/>
            <p:cNvSpPr/>
            <p:nvPr/>
          </p:nvSpPr>
          <p:spPr>
            <a:xfrm rot="2700000">
              <a:off x="3686341" y="1595168"/>
              <a:ext cx="1530745" cy="1534987"/>
            </a:xfrm>
            <a:prstGeom prst="roundRect">
              <a:avLst>
                <a:gd name="adj" fmla="val 11540"/>
              </a:avLst>
            </a:prstGeom>
            <a:solidFill>
              <a:srgbClr val="285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p:cNvSpPr/>
            <p:nvPr/>
          </p:nvSpPr>
          <p:spPr>
            <a:xfrm rot="8100000">
              <a:off x="3687735" y="1595882"/>
              <a:ext cx="1531009" cy="1531009"/>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rot="8100034">
              <a:off x="3776462" y="1680575"/>
              <a:ext cx="1353504" cy="1361226"/>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rot="8100000">
              <a:off x="4791760" y="2819537"/>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rot="8100000">
              <a:off x="3934321" y="1962098"/>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rot="8100000">
              <a:off x="4880156" y="2731140"/>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rot="8100000">
              <a:off x="4022717" y="1873702"/>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5"/>
            <p:cNvSpPr/>
            <p:nvPr/>
          </p:nvSpPr>
          <p:spPr>
            <a:xfrm rot="8100000">
              <a:off x="4968304" y="2642847"/>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5"/>
            <p:cNvSpPr/>
            <p:nvPr/>
          </p:nvSpPr>
          <p:spPr>
            <a:xfrm rot="8100000">
              <a:off x="4110865" y="1785408"/>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p:cNvSpPr/>
            <p:nvPr/>
          </p:nvSpPr>
          <p:spPr>
            <a:xfrm rot="8100000">
              <a:off x="4822982" y="1930669"/>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p:cNvSpPr/>
            <p:nvPr/>
          </p:nvSpPr>
          <p:spPr>
            <a:xfrm rot="8100000">
              <a:off x="3965543" y="2788108"/>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6" name="Google Shape;1046;p45"/>
          <p:cNvSpPr/>
          <p:nvPr/>
        </p:nvSpPr>
        <p:spPr>
          <a:xfrm>
            <a:off x="1165146" y="2673860"/>
            <a:ext cx="311623" cy="309645"/>
          </a:xfrm>
          <a:custGeom>
            <a:avLst/>
            <a:gdLst/>
            <a:ahLst/>
            <a:cxnLst/>
            <a:rect l="l" t="t" r="r" b="b"/>
            <a:pathLst>
              <a:path w="13743" h="13175" extrusionOk="0">
                <a:moveTo>
                  <a:pt x="6063" y="805"/>
                </a:moveTo>
                <a:cubicBezTo>
                  <a:pt x="7071" y="805"/>
                  <a:pt x="7980" y="1334"/>
                  <a:pt x="8494" y="2220"/>
                </a:cubicBezTo>
                <a:lnTo>
                  <a:pt x="8613" y="2425"/>
                </a:lnTo>
                <a:lnTo>
                  <a:pt x="8851" y="2421"/>
                </a:lnTo>
                <a:cubicBezTo>
                  <a:pt x="8872" y="2419"/>
                  <a:pt x="8890" y="2418"/>
                  <a:pt x="8904" y="2416"/>
                </a:cubicBezTo>
                <a:cubicBezTo>
                  <a:pt x="9659" y="2426"/>
                  <a:pt x="10313" y="2965"/>
                  <a:pt x="10463" y="3704"/>
                </a:cubicBezTo>
                <a:lnTo>
                  <a:pt x="10528" y="4026"/>
                </a:lnTo>
                <a:lnTo>
                  <a:pt x="10898" y="4026"/>
                </a:lnTo>
                <a:cubicBezTo>
                  <a:pt x="12022" y="4026"/>
                  <a:pt x="12937" y="4930"/>
                  <a:pt x="12937" y="6040"/>
                </a:cubicBezTo>
                <a:cubicBezTo>
                  <a:pt x="12937" y="7080"/>
                  <a:pt x="12133" y="7939"/>
                  <a:pt x="11106" y="8042"/>
                </a:cubicBezTo>
                <a:lnTo>
                  <a:pt x="9287" y="5313"/>
                </a:lnTo>
                <a:lnTo>
                  <a:pt x="7461" y="8053"/>
                </a:lnTo>
                <a:lnTo>
                  <a:pt x="5663" y="8053"/>
                </a:lnTo>
                <a:lnTo>
                  <a:pt x="5663" y="5637"/>
                </a:lnTo>
                <a:lnTo>
                  <a:pt x="3248" y="5637"/>
                </a:lnTo>
                <a:lnTo>
                  <a:pt x="3248" y="8053"/>
                </a:lnTo>
                <a:lnTo>
                  <a:pt x="2846" y="8053"/>
                </a:lnTo>
                <a:cubicBezTo>
                  <a:pt x="1720" y="8053"/>
                  <a:pt x="805" y="7149"/>
                  <a:pt x="805" y="6040"/>
                </a:cubicBezTo>
                <a:cubicBezTo>
                  <a:pt x="805" y="4930"/>
                  <a:pt x="1720" y="4026"/>
                  <a:pt x="2846" y="4026"/>
                </a:cubicBezTo>
                <a:lnTo>
                  <a:pt x="3248" y="4026"/>
                </a:lnTo>
                <a:lnTo>
                  <a:pt x="3248" y="3656"/>
                </a:lnTo>
                <a:cubicBezTo>
                  <a:pt x="3248" y="2135"/>
                  <a:pt x="4440" y="865"/>
                  <a:pt x="5958" y="807"/>
                </a:cubicBezTo>
                <a:cubicBezTo>
                  <a:pt x="5993" y="806"/>
                  <a:pt x="6028" y="805"/>
                  <a:pt x="6063" y="805"/>
                </a:cubicBezTo>
                <a:close/>
                <a:moveTo>
                  <a:pt x="4859" y="6442"/>
                </a:moveTo>
                <a:lnTo>
                  <a:pt x="4859" y="10468"/>
                </a:lnTo>
                <a:lnTo>
                  <a:pt x="5309" y="10468"/>
                </a:lnTo>
                <a:lnTo>
                  <a:pt x="4456" y="11734"/>
                </a:lnTo>
                <a:lnTo>
                  <a:pt x="3603" y="10468"/>
                </a:lnTo>
                <a:lnTo>
                  <a:pt x="4054" y="10468"/>
                </a:lnTo>
                <a:lnTo>
                  <a:pt x="4054" y="6442"/>
                </a:lnTo>
                <a:close/>
                <a:moveTo>
                  <a:pt x="9287" y="6765"/>
                </a:moveTo>
                <a:lnTo>
                  <a:pt x="10146" y="8053"/>
                </a:lnTo>
                <a:lnTo>
                  <a:pt x="9690" y="8053"/>
                </a:lnTo>
                <a:lnTo>
                  <a:pt x="9690" y="12078"/>
                </a:lnTo>
                <a:lnTo>
                  <a:pt x="8885" y="12078"/>
                </a:lnTo>
                <a:lnTo>
                  <a:pt x="8885" y="8053"/>
                </a:lnTo>
                <a:lnTo>
                  <a:pt x="8429" y="8053"/>
                </a:lnTo>
                <a:lnTo>
                  <a:pt x="9287" y="6765"/>
                </a:lnTo>
                <a:close/>
                <a:moveTo>
                  <a:pt x="6067" y="0"/>
                </a:moveTo>
                <a:cubicBezTo>
                  <a:pt x="4196" y="0"/>
                  <a:pt x="2651" y="1425"/>
                  <a:pt x="2463" y="3247"/>
                </a:cubicBezTo>
                <a:cubicBezTo>
                  <a:pt x="1074" y="3433"/>
                  <a:pt x="0" y="4615"/>
                  <a:pt x="0" y="6040"/>
                </a:cubicBezTo>
                <a:cubicBezTo>
                  <a:pt x="0" y="7593"/>
                  <a:pt x="1276" y="8857"/>
                  <a:pt x="2845" y="8857"/>
                </a:cubicBezTo>
                <a:lnTo>
                  <a:pt x="3248" y="8857"/>
                </a:lnTo>
                <a:lnTo>
                  <a:pt x="3248" y="9662"/>
                </a:lnTo>
                <a:lnTo>
                  <a:pt x="2089" y="9662"/>
                </a:lnTo>
                <a:lnTo>
                  <a:pt x="4456" y="13175"/>
                </a:lnTo>
                <a:lnTo>
                  <a:pt x="6823" y="9662"/>
                </a:lnTo>
                <a:lnTo>
                  <a:pt x="5663" y="9662"/>
                </a:lnTo>
                <a:lnTo>
                  <a:pt x="5663" y="8857"/>
                </a:lnTo>
                <a:lnTo>
                  <a:pt x="8079" y="8857"/>
                </a:lnTo>
                <a:lnTo>
                  <a:pt x="8079" y="12884"/>
                </a:lnTo>
                <a:lnTo>
                  <a:pt x="10494" y="12884"/>
                </a:lnTo>
                <a:lnTo>
                  <a:pt x="10494" y="8857"/>
                </a:lnTo>
                <a:lnTo>
                  <a:pt x="11650" y="8857"/>
                </a:lnTo>
                <a:lnTo>
                  <a:pt x="11592" y="8772"/>
                </a:lnTo>
                <a:cubicBezTo>
                  <a:pt x="12826" y="8465"/>
                  <a:pt x="13742" y="7356"/>
                  <a:pt x="13742" y="6040"/>
                </a:cubicBezTo>
                <a:cubicBezTo>
                  <a:pt x="13742" y="4575"/>
                  <a:pt x="12610" y="3368"/>
                  <a:pt x="11166" y="3233"/>
                </a:cubicBezTo>
                <a:cubicBezTo>
                  <a:pt x="10854" y="2333"/>
                  <a:pt x="10026" y="1691"/>
                  <a:pt x="9067" y="1618"/>
                </a:cubicBezTo>
                <a:cubicBezTo>
                  <a:pt x="8765" y="1164"/>
                  <a:pt x="8365" y="782"/>
                  <a:pt x="7898" y="505"/>
                </a:cubicBezTo>
                <a:cubicBezTo>
                  <a:pt x="7346" y="175"/>
                  <a:pt x="6712" y="0"/>
                  <a:pt x="6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7" name="Google Shape;1047;p45"/>
          <p:cNvGrpSpPr/>
          <p:nvPr/>
        </p:nvGrpSpPr>
        <p:grpSpPr>
          <a:xfrm>
            <a:off x="720078" y="3461533"/>
            <a:ext cx="1201946" cy="1245618"/>
            <a:chOff x="3367813" y="1278762"/>
            <a:chExt cx="2168013" cy="2167800"/>
          </a:xfrm>
        </p:grpSpPr>
        <p:sp>
          <p:nvSpPr>
            <p:cNvPr id="1048" name="Google Shape;1048;p45"/>
            <p:cNvSpPr/>
            <p:nvPr/>
          </p:nvSpPr>
          <p:spPr>
            <a:xfrm rot="2700000">
              <a:off x="3686341" y="1595168"/>
              <a:ext cx="1530745" cy="1534987"/>
            </a:xfrm>
            <a:prstGeom prst="roundRect">
              <a:avLst>
                <a:gd name="adj" fmla="val 11540"/>
              </a:avLst>
            </a:prstGeom>
            <a:solidFill>
              <a:srgbClr val="285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5"/>
            <p:cNvSpPr/>
            <p:nvPr/>
          </p:nvSpPr>
          <p:spPr>
            <a:xfrm rot="8100000">
              <a:off x="3687735" y="1595882"/>
              <a:ext cx="1531009" cy="1531009"/>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5"/>
            <p:cNvSpPr/>
            <p:nvPr/>
          </p:nvSpPr>
          <p:spPr>
            <a:xfrm rot="8100034">
              <a:off x="3776462" y="1680575"/>
              <a:ext cx="1353504" cy="1361226"/>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5"/>
            <p:cNvSpPr/>
            <p:nvPr/>
          </p:nvSpPr>
          <p:spPr>
            <a:xfrm rot="8100000">
              <a:off x="4791760" y="2819537"/>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5"/>
            <p:cNvSpPr/>
            <p:nvPr/>
          </p:nvSpPr>
          <p:spPr>
            <a:xfrm rot="8100000">
              <a:off x="3934321" y="1962098"/>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5"/>
            <p:cNvSpPr/>
            <p:nvPr/>
          </p:nvSpPr>
          <p:spPr>
            <a:xfrm rot="8100000">
              <a:off x="4880156" y="2731140"/>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5"/>
            <p:cNvSpPr/>
            <p:nvPr/>
          </p:nvSpPr>
          <p:spPr>
            <a:xfrm rot="8100000">
              <a:off x="4022717" y="1873702"/>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5"/>
            <p:cNvSpPr/>
            <p:nvPr/>
          </p:nvSpPr>
          <p:spPr>
            <a:xfrm rot="8100000">
              <a:off x="4968304" y="2642847"/>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5"/>
            <p:cNvSpPr/>
            <p:nvPr/>
          </p:nvSpPr>
          <p:spPr>
            <a:xfrm rot="8100000">
              <a:off x="4110865" y="1785408"/>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5"/>
            <p:cNvSpPr/>
            <p:nvPr/>
          </p:nvSpPr>
          <p:spPr>
            <a:xfrm rot="8100000">
              <a:off x="4822982" y="1930669"/>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5"/>
            <p:cNvSpPr/>
            <p:nvPr/>
          </p:nvSpPr>
          <p:spPr>
            <a:xfrm rot="8100000">
              <a:off x="3965543" y="2788108"/>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5"/>
          <p:cNvGrpSpPr/>
          <p:nvPr/>
        </p:nvGrpSpPr>
        <p:grpSpPr>
          <a:xfrm>
            <a:off x="1165399" y="3922858"/>
            <a:ext cx="311647" cy="323013"/>
            <a:chOff x="3975474" y="3261145"/>
            <a:chExt cx="376840" cy="376867"/>
          </a:xfrm>
        </p:grpSpPr>
        <p:sp>
          <p:nvSpPr>
            <p:cNvPr id="1060" name="Google Shape;1060;p45"/>
            <p:cNvSpPr/>
            <p:nvPr/>
          </p:nvSpPr>
          <p:spPr>
            <a:xfrm>
              <a:off x="3975474" y="3261145"/>
              <a:ext cx="376840" cy="376867"/>
            </a:xfrm>
            <a:custGeom>
              <a:avLst/>
              <a:gdLst/>
              <a:ahLst/>
              <a:cxnLst/>
              <a:rect l="l" t="t" r="r" b="b"/>
              <a:pathLst>
                <a:path w="13742" h="13743" extrusionOk="0">
                  <a:moveTo>
                    <a:pt x="12936" y="806"/>
                  </a:moveTo>
                  <a:lnTo>
                    <a:pt x="12936" y="8079"/>
                  </a:lnTo>
                  <a:lnTo>
                    <a:pt x="805" y="8079"/>
                  </a:lnTo>
                  <a:lnTo>
                    <a:pt x="805" y="806"/>
                  </a:lnTo>
                  <a:close/>
                  <a:moveTo>
                    <a:pt x="12936" y="8885"/>
                  </a:moveTo>
                  <a:lnTo>
                    <a:pt x="12936" y="9689"/>
                  </a:lnTo>
                  <a:lnTo>
                    <a:pt x="805" y="9689"/>
                  </a:lnTo>
                  <a:lnTo>
                    <a:pt x="805" y="8885"/>
                  </a:lnTo>
                  <a:close/>
                  <a:moveTo>
                    <a:pt x="8079" y="10494"/>
                  </a:moveTo>
                  <a:lnTo>
                    <a:pt x="8079" y="11730"/>
                  </a:lnTo>
                  <a:cubicBezTo>
                    <a:pt x="8079" y="12182"/>
                    <a:pt x="8229" y="12600"/>
                    <a:pt x="8482" y="12937"/>
                  </a:cubicBezTo>
                  <a:lnTo>
                    <a:pt x="5259" y="12937"/>
                  </a:lnTo>
                  <a:cubicBezTo>
                    <a:pt x="5514" y="12600"/>
                    <a:pt x="5664" y="12182"/>
                    <a:pt x="5664" y="11730"/>
                  </a:cubicBezTo>
                  <a:lnTo>
                    <a:pt x="5664" y="10494"/>
                  </a:lnTo>
                  <a:close/>
                  <a:moveTo>
                    <a:pt x="1" y="0"/>
                  </a:moveTo>
                  <a:lnTo>
                    <a:pt x="1" y="10494"/>
                  </a:lnTo>
                  <a:lnTo>
                    <a:pt x="4859" y="10494"/>
                  </a:lnTo>
                  <a:lnTo>
                    <a:pt x="4859" y="11730"/>
                  </a:lnTo>
                  <a:cubicBezTo>
                    <a:pt x="4859" y="12395"/>
                    <a:pt x="4316" y="12937"/>
                    <a:pt x="3651" y="12937"/>
                  </a:cubicBezTo>
                  <a:lnTo>
                    <a:pt x="3651" y="13743"/>
                  </a:lnTo>
                  <a:lnTo>
                    <a:pt x="10092" y="13743"/>
                  </a:lnTo>
                  <a:lnTo>
                    <a:pt x="10092" y="12937"/>
                  </a:lnTo>
                  <a:cubicBezTo>
                    <a:pt x="9427" y="12937"/>
                    <a:pt x="8884" y="12395"/>
                    <a:pt x="8884" y="11730"/>
                  </a:cubicBezTo>
                  <a:lnTo>
                    <a:pt x="8884" y="10494"/>
                  </a:lnTo>
                  <a:lnTo>
                    <a:pt x="13742" y="10494"/>
                  </a:lnTo>
                  <a:lnTo>
                    <a:pt x="137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5"/>
            <p:cNvSpPr/>
            <p:nvPr/>
          </p:nvSpPr>
          <p:spPr>
            <a:xfrm>
              <a:off x="4086617" y="3306036"/>
              <a:ext cx="154581" cy="154608"/>
            </a:xfrm>
            <a:custGeom>
              <a:avLst/>
              <a:gdLst/>
              <a:ahLst/>
              <a:cxnLst/>
              <a:rect l="l" t="t" r="r" b="b"/>
              <a:pathLst>
                <a:path w="5637" h="5638" extrusionOk="0">
                  <a:moveTo>
                    <a:pt x="2818" y="2417"/>
                  </a:moveTo>
                  <a:cubicBezTo>
                    <a:pt x="3040" y="2417"/>
                    <a:pt x="3220" y="2597"/>
                    <a:pt x="3220" y="2819"/>
                  </a:cubicBezTo>
                  <a:cubicBezTo>
                    <a:pt x="3220" y="3041"/>
                    <a:pt x="3040" y="3221"/>
                    <a:pt x="2818" y="3221"/>
                  </a:cubicBezTo>
                  <a:cubicBezTo>
                    <a:pt x="2596" y="3221"/>
                    <a:pt x="2416" y="3041"/>
                    <a:pt x="2416" y="2819"/>
                  </a:cubicBezTo>
                  <a:cubicBezTo>
                    <a:pt x="2416" y="2597"/>
                    <a:pt x="2596" y="2417"/>
                    <a:pt x="2818" y="2417"/>
                  </a:cubicBezTo>
                  <a:close/>
                  <a:moveTo>
                    <a:pt x="2818" y="1"/>
                  </a:moveTo>
                  <a:cubicBezTo>
                    <a:pt x="1265" y="1"/>
                    <a:pt x="0" y="1266"/>
                    <a:pt x="0" y="2819"/>
                  </a:cubicBezTo>
                  <a:cubicBezTo>
                    <a:pt x="0" y="4372"/>
                    <a:pt x="1264" y="5637"/>
                    <a:pt x="2818" y="5637"/>
                  </a:cubicBezTo>
                  <a:cubicBezTo>
                    <a:pt x="3337" y="5637"/>
                    <a:pt x="3844" y="5494"/>
                    <a:pt x="4286" y="5224"/>
                  </a:cubicBezTo>
                  <a:lnTo>
                    <a:pt x="3866" y="4538"/>
                  </a:lnTo>
                  <a:cubicBezTo>
                    <a:pt x="3551" y="4731"/>
                    <a:pt x="3188" y="4832"/>
                    <a:pt x="2818" y="4832"/>
                  </a:cubicBezTo>
                  <a:cubicBezTo>
                    <a:pt x="1708" y="4832"/>
                    <a:pt x="806" y="3929"/>
                    <a:pt x="806" y="2819"/>
                  </a:cubicBezTo>
                  <a:cubicBezTo>
                    <a:pt x="806" y="1709"/>
                    <a:pt x="1708" y="806"/>
                    <a:pt x="2818" y="806"/>
                  </a:cubicBezTo>
                  <a:cubicBezTo>
                    <a:pt x="3929" y="806"/>
                    <a:pt x="4831" y="1709"/>
                    <a:pt x="4831" y="2819"/>
                  </a:cubicBezTo>
                  <a:cubicBezTo>
                    <a:pt x="4831" y="3041"/>
                    <a:pt x="4651" y="3221"/>
                    <a:pt x="4429" y="3221"/>
                  </a:cubicBezTo>
                  <a:cubicBezTo>
                    <a:pt x="4207" y="3221"/>
                    <a:pt x="4026" y="3041"/>
                    <a:pt x="4026" y="2819"/>
                  </a:cubicBezTo>
                  <a:cubicBezTo>
                    <a:pt x="4026" y="2153"/>
                    <a:pt x="3485" y="1612"/>
                    <a:pt x="2818" y="1612"/>
                  </a:cubicBezTo>
                  <a:cubicBezTo>
                    <a:pt x="2152" y="1612"/>
                    <a:pt x="1611" y="2153"/>
                    <a:pt x="1611" y="2819"/>
                  </a:cubicBezTo>
                  <a:cubicBezTo>
                    <a:pt x="1611" y="3485"/>
                    <a:pt x="2152" y="4026"/>
                    <a:pt x="2818" y="4026"/>
                  </a:cubicBezTo>
                  <a:cubicBezTo>
                    <a:pt x="3128" y="4026"/>
                    <a:pt x="3410" y="3910"/>
                    <a:pt x="3624" y="3718"/>
                  </a:cubicBezTo>
                  <a:cubicBezTo>
                    <a:pt x="3837" y="3910"/>
                    <a:pt x="4120" y="4026"/>
                    <a:pt x="4429" y="4026"/>
                  </a:cubicBezTo>
                  <a:cubicBezTo>
                    <a:pt x="5095" y="4026"/>
                    <a:pt x="5637" y="3485"/>
                    <a:pt x="5637" y="2819"/>
                  </a:cubicBezTo>
                  <a:cubicBezTo>
                    <a:pt x="5637" y="1266"/>
                    <a:pt x="4373" y="1"/>
                    <a:pt x="2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45"/>
          <p:cNvSpPr txBox="1">
            <a:spLocks noGrp="1"/>
          </p:cNvSpPr>
          <p:nvPr>
            <p:ph type="body" idx="1"/>
          </p:nvPr>
        </p:nvSpPr>
        <p:spPr>
          <a:xfrm>
            <a:off x="2088825" y="2495638"/>
            <a:ext cx="7638000" cy="76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a:solidFill>
                  <a:schemeClr val="dk2"/>
                </a:solidFill>
              </a:rPr>
              <a:t>2.     Throughput</a:t>
            </a:r>
            <a:endParaRPr sz="1800" b="1">
              <a:solidFill>
                <a:schemeClr val="dk2"/>
              </a:solidFill>
            </a:endParaRPr>
          </a:p>
          <a:p>
            <a:pPr marL="914400" lvl="1" indent="-342900" algn="l" rtl="0">
              <a:spcBef>
                <a:spcPts val="0"/>
              </a:spcBef>
              <a:spcAft>
                <a:spcPts val="0"/>
              </a:spcAft>
              <a:buClr>
                <a:schemeClr val="dk2"/>
              </a:buClr>
              <a:buSzPts val="1800"/>
              <a:buAutoNum type="alphaLcPeriod"/>
            </a:pPr>
            <a:r>
              <a:rPr lang="en" sz="1800" b="1">
                <a:solidFill>
                  <a:schemeClr val="dk2"/>
                </a:solidFill>
              </a:rPr>
              <a:t>Maximize the ops/sec for all clients connected</a:t>
            </a:r>
            <a:endParaRPr sz="1800" b="1">
              <a:solidFill>
                <a:schemeClr val="dk2"/>
              </a:solidFill>
            </a:endParaRPr>
          </a:p>
        </p:txBody>
      </p:sp>
      <p:sp>
        <p:nvSpPr>
          <p:cNvPr id="1063" name="Google Shape;1063;p45"/>
          <p:cNvSpPr txBox="1">
            <a:spLocks noGrp="1"/>
          </p:cNvSpPr>
          <p:nvPr>
            <p:ph type="body" idx="1"/>
          </p:nvPr>
        </p:nvSpPr>
        <p:spPr>
          <a:xfrm>
            <a:off x="2088825" y="3565213"/>
            <a:ext cx="7638000" cy="1245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a:solidFill>
                  <a:schemeClr val="dk2"/>
                </a:solidFill>
              </a:rPr>
              <a:t>3.     Latency</a:t>
            </a:r>
            <a:endParaRPr sz="1800" b="1">
              <a:solidFill>
                <a:schemeClr val="dk2"/>
              </a:solidFill>
            </a:endParaRPr>
          </a:p>
          <a:p>
            <a:pPr marL="914400" lvl="1" indent="-342900" algn="l" rtl="0">
              <a:spcBef>
                <a:spcPts val="0"/>
              </a:spcBef>
              <a:spcAft>
                <a:spcPts val="0"/>
              </a:spcAft>
              <a:buClr>
                <a:schemeClr val="dk2"/>
              </a:buClr>
              <a:buSzPts val="1800"/>
              <a:buAutoNum type="alphaLcPeriod"/>
            </a:pPr>
            <a:r>
              <a:rPr lang="en" sz="1800" b="1">
                <a:solidFill>
                  <a:schemeClr val="dk2"/>
                </a:solidFill>
              </a:rPr>
              <a:t>Minimize the latency of Buy/Sell operations.</a:t>
            </a:r>
            <a:endParaRPr sz="1800" b="1">
              <a:solidFill>
                <a:schemeClr val="dk2"/>
              </a:solidFill>
            </a:endParaRPr>
          </a:p>
          <a:p>
            <a:pPr marL="914400" lvl="1" indent="-342900" algn="l" rtl="0">
              <a:spcBef>
                <a:spcPts val="0"/>
              </a:spcBef>
              <a:spcAft>
                <a:spcPts val="0"/>
              </a:spcAft>
              <a:buClr>
                <a:schemeClr val="dk2"/>
              </a:buClr>
              <a:buSzPts val="1800"/>
              <a:buAutoNum type="alphaLcPeriod"/>
            </a:pPr>
            <a:r>
              <a:rPr lang="en" sz="1800" b="1">
                <a:solidFill>
                  <a:schemeClr val="dk2"/>
                </a:solidFill>
              </a:rPr>
              <a:t>Maintain fairness of latency between HFT and LFT.</a:t>
            </a:r>
            <a:endParaRPr sz="1800" b="1">
              <a:solidFill>
                <a:schemeClr val="dk2"/>
              </a:solidFill>
            </a:endParaRPr>
          </a:p>
          <a:p>
            <a:pPr marL="0" lvl="0" indent="0" algn="l" rtl="0">
              <a:spcBef>
                <a:spcPts val="0"/>
              </a:spcBef>
              <a:spcAft>
                <a:spcPts val="0"/>
              </a:spcAft>
              <a:buNone/>
            </a:pPr>
            <a:endParaRPr sz="1800" b="1">
              <a:solidFill>
                <a:schemeClr val="dk2"/>
              </a:solidFill>
            </a:endParaRPr>
          </a:p>
        </p:txBody>
      </p:sp>
    </p:spTree>
  </p:cSld>
  <p:clrMapOvr>
    <a:masterClrMapping/>
  </p:clrMapOvr>
</p:sld>
</file>

<file path=ppt/theme/theme1.xml><?xml version="1.0" encoding="utf-8"?>
<a:theme xmlns:a="http://schemas.openxmlformats.org/drawingml/2006/main" name="Computer Science Proposal Infographics by Slidesgo">
  <a:themeElements>
    <a:clrScheme name="Simple Light">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mputer Science Proposal Infographics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2013</Words>
  <Application>Microsoft Macintosh PowerPoint</Application>
  <PresentationFormat>On-screen Show (16:9)</PresentationFormat>
  <Paragraphs>108</Paragraphs>
  <Slides>17</Slides>
  <Notes>17</Notes>
  <HiddenSlides>0</HiddenSlides>
  <MMClips>1</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Bebas Neue</vt:lpstr>
      <vt:lpstr>Nunito</vt:lpstr>
      <vt:lpstr>Roboto</vt:lpstr>
      <vt:lpstr>Arial</vt:lpstr>
      <vt:lpstr>Computer Science Proposal Infographics by Slidesgo</vt:lpstr>
      <vt:lpstr>Computer Science Proposal Infographics by Slidesgo</vt:lpstr>
      <vt:lpstr>StockNET: A Distributed Trading Competition</vt:lpstr>
      <vt:lpstr>Design Goals of StockNET</vt:lpstr>
      <vt:lpstr>Architecture - Definitions</vt:lpstr>
      <vt:lpstr>Architecture - Overall</vt:lpstr>
      <vt:lpstr>Architecture - Simulator </vt:lpstr>
      <vt:lpstr>Architecture - Broker</vt:lpstr>
      <vt:lpstr>Architecture - REplicator</vt:lpstr>
      <vt:lpstr>Client Interface/Example</vt:lpstr>
      <vt:lpstr>Evaluation Metrics</vt:lpstr>
      <vt:lpstr>Evaluation - Consistency</vt:lpstr>
      <vt:lpstr>Evaluation - ThroughPut</vt:lpstr>
      <vt:lpstr>Evaluation - Latency</vt:lpstr>
      <vt:lpstr>Evaluation - simulator</vt:lpstr>
      <vt:lpstr>Evaluation - simulator</vt:lpstr>
      <vt:lpstr>Strategies</vt:lpstr>
      <vt:lpstr>Strategy Performance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StockNET: A Distributed Trading Competition</dc:title>
  <cp:lastModifiedBy>John Lee</cp:lastModifiedBy>
  <cp:revision>1</cp:revision>
  <dcterms:modified xsi:type="dcterms:W3CDTF">2023-05-01T19:08:57Z</dcterms:modified>
</cp:coreProperties>
</file>