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4" r:id="rId6"/>
    <p:sldId id="266" r:id="rId7"/>
    <p:sldId id="265" r:id="rId8"/>
    <p:sldId id="258" r:id="rId9"/>
    <p:sldId id="259" r:id="rId10"/>
    <p:sldId id="262" r:id="rId11"/>
    <p:sldId id="263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1.png"/><Relationship Id="rId5" Type="http://schemas.openxmlformats.org/officeDocument/2006/relationships/image" Target="../media/image24.png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.png"/><Relationship Id="rId15" Type="http://schemas.openxmlformats.org/officeDocument/2006/relationships/image" Target="../media/image57.png"/><Relationship Id="rId19" Type="http://schemas.openxmlformats.org/officeDocument/2006/relationships/image" Target="../media/image61.png"/><Relationship Id="rId1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8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12" Type="http://schemas.openxmlformats.org/officeDocument/2006/relationships/image" Target="../media/image12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110.png"/><Relationship Id="rId5" Type="http://schemas.openxmlformats.org/officeDocument/2006/relationships/image" Target="../media/image51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Relationship Id="rId1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3725966" y="1145136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(1,0)</a:t>
            </a:r>
            <a:endParaRPr lang="en-US" sz="1400" dirty="0"/>
          </a:p>
        </p:txBody>
      </p:sp>
      <p:sp>
        <p:nvSpPr>
          <p:cNvPr id="5" name="Hexagon 4"/>
          <p:cNvSpPr/>
          <p:nvPr/>
        </p:nvSpPr>
        <p:spPr>
          <a:xfrm>
            <a:off x="3725966" y="2220482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(2,0)</a:t>
            </a:r>
            <a:endParaRPr lang="en-US" sz="1400" dirty="0"/>
          </a:p>
        </p:txBody>
      </p:sp>
      <p:sp>
        <p:nvSpPr>
          <p:cNvPr id="6" name="Hexagon 5"/>
          <p:cNvSpPr/>
          <p:nvPr/>
        </p:nvSpPr>
        <p:spPr>
          <a:xfrm>
            <a:off x="3725966" y="3295828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(3,0)</a:t>
            </a:r>
            <a:endParaRPr lang="en-US" sz="1400" dirty="0"/>
          </a:p>
        </p:txBody>
      </p:sp>
      <p:sp>
        <p:nvSpPr>
          <p:cNvPr id="7" name="Hexagon 6"/>
          <p:cNvSpPr/>
          <p:nvPr/>
        </p:nvSpPr>
        <p:spPr>
          <a:xfrm>
            <a:off x="3719067" y="4852513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(m,0)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4090417" y="42732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90417" y="44256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90417" y="45780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34128" y="1254095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" name="Oval 25"/>
          <p:cNvSpPr/>
          <p:nvPr/>
        </p:nvSpPr>
        <p:spPr>
          <a:xfrm>
            <a:off x="639089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8233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79870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18888" y="1254095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(1,1)</a:t>
            </a:r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5328666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5313426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(1,2)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581710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580186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(1,3)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671245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669721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(1,k)</a:t>
            </a:r>
            <a:endParaRPr lang="en-US" sz="1200" dirty="0"/>
          </a:p>
        </p:txBody>
      </p:sp>
      <p:cxnSp>
        <p:nvCxnSpPr>
          <p:cNvPr id="43" name="Curved Connector 42"/>
          <p:cNvCxnSpPr>
            <a:stCxn id="4" idx="5"/>
            <a:endCxn id="15" idx="0"/>
          </p:cNvCxnSpPr>
          <p:nvPr/>
        </p:nvCxnSpPr>
        <p:spPr>
          <a:xfrm rot="16200000" flipH="1">
            <a:off x="4671472" y="859792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" idx="5"/>
            <a:endCxn id="36" idx="0"/>
          </p:cNvCxnSpPr>
          <p:nvPr/>
        </p:nvCxnSpPr>
        <p:spPr>
          <a:xfrm rot="16200000" flipH="1">
            <a:off x="4919425" y="611839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" idx="5"/>
            <a:endCxn id="38" idx="0"/>
          </p:cNvCxnSpPr>
          <p:nvPr/>
        </p:nvCxnSpPr>
        <p:spPr>
          <a:xfrm rot="16200000" flipH="1">
            <a:off x="5163646" y="367618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" idx="5"/>
            <a:endCxn id="40" idx="0"/>
          </p:cNvCxnSpPr>
          <p:nvPr/>
        </p:nvCxnSpPr>
        <p:spPr>
          <a:xfrm rot="16200000" flipH="1">
            <a:off x="5611321" y="-80057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" idx="1"/>
            <a:endCxn id="15" idx="4"/>
          </p:cNvCxnSpPr>
          <p:nvPr/>
        </p:nvCxnSpPr>
        <p:spPr>
          <a:xfrm rot="5400000" flipH="1" flipV="1">
            <a:off x="4671472" y="1425951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" idx="1"/>
            <a:endCxn id="36" idx="4"/>
          </p:cNvCxnSpPr>
          <p:nvPr/>
        </p:nvCxnSpPr>
        <p:spPr>
          <a:xfrm rot="5400000" flipH="1" flipV="1">
            <a:off x="4918057" y="1177998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1"/>
            <a:endCxn id="38" idx="4"/>
          </p:cNvCxnSpPr>
          <p:nvPr/>
        </p:nvCxnSpPr>
        <p:spPr>
          <a:xfrm rot="5400000" flipH="1" flipV="1">
            <a:off x="5162278" y="933777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" idx="1"/>
            <a:endCxn id="40" idx="4"/>
          </p:cNvCxnSpPr>
          <p:nvPr/>
        </p:nvCxnSpPr>
        <p:spPr>
          <a:xfrm rot="5400000" flipH="1" flipV="1">
            <a:off x="5609953" y="486102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" idx="3"/>
            <a:endCxn id="5" idx="3"/>
          </p:cNvCxnSpPr>
          <p:nvPr/>
        </p:nvCxnSpPr>
        <p:spPr>
          <a:xfrm rot="10800000" flipV="1">
            <a:off x="3725966" y="1482695"/>
            <a:ext cx="12700" cy="1075346"/>
          </a:xfrm>
          <a:prstGeom prst="curvedConnector3">
            <a:avLst>
              <a:gd name="adj1" fmla="val 120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4" idx="3"/>
            <a:endCxn id="6" idx="3"/>
          </p:cNvCxnSpPr>
          <p:nvPr/>
        </p:nvCxnSpPr>
        <p:spPr>
          <a:xfrm rot="10800000" flipV="1">
            <a:off x="3725966" y="1482695"/>
            <a:ext cx="12700" cy="2150692"/>
          </a:xfrm>
          <a:prstGeom prst="curvedConnector3">
            <a:avLst>
              <a:gd name="adj1" fmla="val 204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0800000" flipV="1">
            <a:off x="3715972" y="1486928"/>
            <a:ext cx="12700" cy="3699418"/>
          </a:xfrm>
          <a:prstGeom prst="curvedConnector3">
            <a:avLst>
              <a:gd name="adj1" fmla="val 291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/>
          <p:nvPr/>
        </p:nvCxnSpPr>
        <p:spPr>
          <a:xfrm rot="10800000" flipV="1">
            <a:off x="3732315" y="2558041"/>
            <a:ext cx="12700" cy="1075346"/>
          </a:xfrm>
          <a:prstGeom prst="curvedConnector3">
            <a:avLst>
              <a:gd name="adj1" fmla="val 135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6" idx="3"/>
            <a:endCxn id="7" idx="3"/>
          </p:cNvCxnSpPr>
          <p:nvPr/>
        </p:nvCxnSpPr>
        <p:spPr>
          <a:xfrm rot="10800000" flipV="1">
            <a:off x="3719068" y="3633386"/>
            <a:ext cx="6899" cy="1556685"/>
          </a:xfrm>
          <a:prstGeom prst="curvedConnector3">
            <a:avLst>
              <a:gd name="adj1" fmla="val 341352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4834128" y="23232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3" name="Oval 182"/>
          <p:cNvSpPr/>
          <p:nvPr/>
        </p:nvSpPr>
        <p:spPr>
          <a:xfrm>
            <a:off x="639089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648233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579870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4818888" y="23232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(2,1)</a:t>
            </a:r>
            <a:endParaRPr lang="en-US" sz="1200" dirty="0"/>
          </a:p>
        </p:txBody>
      </p:sp>
      <p:sp>
        <p:nvSpPr>
          <p:cNvPr id="187" name="Oval 186"/>
          <p:cNvSpPr/>
          <p:nvPr/>
        </p:nvSpPr>
        <p:spPr>
          <a:xfrm>
            <a:off x="5328666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5313426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(2,2)</a:t>
            </a:r>
            <a:endParaRPr lang="en-US" sz="1200" dirty="0"/>
          </a:p>
        </p:txBody>
      </p:sp>
      <p:sp>
        <p:nvSpPr>
          <p:cNvPr id="189" name="Oval 188"/>
          <p:cNvSpPr/>
          <p:nvPr/>
        </p:nvSpPr>
        <p:spPr>
          <a:xfrm>
            <a:off x="581710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0" name="Rectangle 189"/>
          <p:cNvSpPr/>
          <p:nvPr/>
        </p:nvSpPr>
        <p:spPr>
          <a:xfrm>
            <a:off x="580186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(2,3)</a:t>
            </a:r>
            <a:endParaRPr lang="en-US" sz="1200" dirty="0"/>
          </a:p>
        </p:txBody>
      </p:sp>
      <p:sp>
        <p:nvSpPr>
          <p:cNvPr id="191" name="Oval 190"/>
          <p:cNvSpPr/>
          <p:nvPr/>
        </p:nvSpPr>
        <p:spPr>
          <a:xfrm>
            <a:off x="671245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2" name="Rectangle 191"/>
          <p:cNvSpPr/>
          <p:nvPr/>
        </p:nvSpPr>
        <p:spPr>
          <a:xfrm>
            <a:off x="669721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(2,k)</a:t>
            </a:r>
            <a:endParaRPr lang="en-US" sz="1200" dirty="0"/>
          </a:p>
        </p:txBody>
      </p:sp>
      <p:cxnSp>
        <p:nvCxnSpPr>
          <p:cNvPr id="193" name="Curved Connector 192"/>
          <p:cNvCxnSpPr/>
          <p:nvPr/>
        </p:nvCxnSpPr>
        <p:spPr>
          <a:xfrm rot="16200000" flipH="1">
            <a:off x="4671472" y="1928964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/>
          <p:nvPr/>
        </p:nvCxnSpPr>
        <p:spPr>
          <a:xfrm rot="16200000" flipH="1">
            <a:off x="4919425" y="1681011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/>
          <p:nvPr/>
        </p:nvCxnSpPr>
        <p:spPr>
          <a:xfrm rot="16200000" flipH="1">
            <a:off x="5163646" y="1436790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/>
          <p:cNvCxnSpPr/>
          <p:nvPr/>
        </p:nvCxnSpPr>
        <p:spPr>
          <a:xfrm rot="16200000" flipH="1">
            <a:off x="5611321" y="989115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endCxn id="182" idx="4"/>
          </p:cNvCxnSpPr>
          <p:nvPr/>
        </p:nvCxnSpPr>
        <p:spPr>
          <a:xfrm rot="5400000" flipH="1" flipV="1">
            <a:off x="4671472" y="2495123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/>
          <p:cNvCxnSpPr>
            <a:endCxn id="187" idx="4"/>
          </p:cNvCxnSpPr>
          <p:nvPr/>
        </p:nvCxnSpPr>
        <p:spPr>
          <a:xfrm rot="5400000" flipH="1" flipV="1">
            <a:off x="4918057" y="2247170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endCxn id="189" idx="4"/>
          </p:cNvCxnSpPr>
          <p:nvPr/>
        </p:nvCxnSpPr>
        <p:spPr>
          <a:xfrm rot="5400000" flipH="1" flipV="1">
            <a:off x="5162278" y="2002949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endCxn id="191" idx="4"/>
          </p:cNvCxnSpPr>
          <p:nvPr/>
        </p:nvCxnSpPr>
        <p:spPr>
          <a:xfrm rot="5400000" flipH="1" flipV="1">
            <a:off x="5609953" y="1555274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4834128" y="340493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0" name="Oval 239"/>
          <p:cNvSpPr/>
          <p:nvPr/>
        </p:nvSpPr>
        <p:spPr>
          <a:xfrm>
            <a:off x="639089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648233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6579870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4818888" y="3404931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(3,1)</a:t>
            </a:r>
            <a:endParaRPr lang="en-US" sz="1200" dirty="0"/>
          </a:p>
        </p:txBody>
      </p:sp>
      <p:sp>
        <p:nvSpPr>
          <p:cNvPr id="244" name="Oval 243"/>
          <p:cNvSpPr/>
          <p:nvPr/>
        </p:nvSpPr>
        <p:spPr>
          <a:xfrm>
            <a:off x="5328666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5" name="Rectangle 244"/>
          <p:cNvSpPr/>
          <p:nvPr/>
        </p:nvSpPr>
        <p:spPr>
          <a:xfrm>
            <a:off x="5313426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(3,2)</a:t>
            </a:r>
            <a:endParaRPr lang="en-US" sz="1200" dirty="0"/>
          </a:p>
        </p:txBody>
      </p:sp>
      <p:sp>
        <p:nvSpPr>
          <p:cNvPr id="246" name="Oval 245"/>
          <p:cNvSpPr/>
          <p:nvPr/>
        </p:nvSpPr>
        <p:spPr>
          <a:xfrm>
            <a:off x="581710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7" name="Rectangle 246"/>
          <p:cNvSpPr/>
          <p:nvPr/>
        </p:nvSpPr>
        <p:spPr>
          <a:xfrm>
            <a:off x="580186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(3,3)</a:t>
            </a:r>
            <a:endParaRPr lang="en-US" sz="1200" dirty="0"/>
          </a:p>
        </p:txBody>
      </p:sp>
      <p:sp>
        <p:nvSpPr>
          <p:cNvPr id="248" name="Oval 247"/>
          <p:cNvSpPr/>
          <p:nvPr/>
        </p:nvSpPr>
        <p:spPr>
          <a:xfrm>
            <a:off x="671245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9" name="Rectangle 248"/>
          <p:cNvSpPr/>
          <p:nvPr/>
        </p:nvSpPr>
        <p:spPr>
          <a:xfrm>
            <a:off x="669721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(3,k)</a:t>
            </a:r>
            <a:endParaRPr lang="en-US" sz="1200" dirty="0"/>
          </a:p>
        </p:txBody>
      </p:sp>
      <p:cxnSp>
        <p:nvCxnSpPr>
          <p:cNvPr id="250" name="Curved Connector 249"/>
          <p:cNvCxnSpPr>
            <a:endCxn id="239" idx="0"/>
          </p:cNvCxnSpPr>
          <p:nvPr/>
        </p:nvCxnSpPr>
        <p:spPr>
          <a:xfrm rot="16200000" flipH="1">
            <a:off x="4671472" y="3010628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endCxn id="244" idx="0"/>
          </p:cNvCxnSpPr>
          <p:nvPr/>
        </p:nvCxnSpPr>
        <p:spPr>
          <a:xfrm rot="16200000" flipH="1">
            <a:off x="4919425" y="2762675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/>
          <p:cNvCxnSpPr>
            <a:endCxn id="246" idx="0"/>
          </p:cNvCxnSpPr>
          <p:nvPr/>
        </p:nvCxnSpPr>
        <p:spPr>
          <a:xfrm rot="16200000" flipH="1">
            <a:off x="5163646" y="2518454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8" idx="0"/>
          </p:cNvCxnSpPr>
          <p:nvPr/>
        </p:nvCxnSpPr>
        <p:spPr>
          <a:xfrm rot="16200000" flipH="1">
            <a:off x="5611321" y="2070779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endCxn id="239" idx="4"/>
          </p:cNvCxnSpPr>
          <p:nvPr/>
        </p:nvCxnSpPr>
        <p:spPr>
          <a:xfrm rot="5400000" flipH="1" flipV="1">
            <a:off x="4671472" y="3576787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endCxn id="244" idx="4"/>
          </p:cNvCxnSpPr>
          <p:nvPr/>
        </p:nvCxnSpPr>
        <p:spPr>
          <a:xfrm rot="5400000" flipH="1" flipV="1">
            <a:off x="4918057" y="3328834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urved Connector 255"/>
          <p:cNvCxnSpPr>
            <a:endCxn id="246" idx="4"/>
          </p:cNvCxnSpPr>
          <p:nvPr/>
        </p:nvCxnSpPr>
        <p:spPr>
          <a:xfrm rot="5400000" flipH="1" flipV="1">
            <a:off x="5162278" y="3084613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urved Connector 256"/>
          <p:cNvCxnSpPr>
            <a:endCxn id="248" idx="4"/>
          </p:cNvCxnSpPr>
          <p:nvPr/>
        </p:nvCxnSpPr>
        <p:spPr>
          <a:xfrm rot="5400000" flipH="1" flipV="1">
            <a:off x="5609953" y="2636938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4834128" y="4961472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59" name="Oval 258"/>
          <p:cNvSpPr/>
          <p:nvPr/>
        </p:nvSpPr>
        <p:spPr>
          <a:xfrm>
            <a:off x="639089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648233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6579870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4751831" y="4961472"/>
            <a:ext cx="61264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(m,1)</a:t>
            </a:r>
            <a:endParaRPr lang="en-US" sz="1200" dirty="0"/>
          </a:p>
        </p:txBody>
      </p:sp>
      <p:sp>
        <p:nvSpPr>
          <p:cNvPr id="263" name="Oval 262"/>
          <p:cNvSpPr/>
          <p:nvPr/>
        </p:nvSpPr>
        <p:spPr>
          <a:xfrm>
            <a:off x="5328666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4" name="Rectangle 263"/>
          <p:cNvSpPr/>
          <p:nvPr/>
        </p:nvSpPr>
        <p:spPr>
          <a:xfrm>
            <a:off x="5282946" y="4960104"/>
            <a:ext cx="55702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(m,2)</a:t>
            </a:r>
            <a:endParaRPr lang="en-US" sz="1200" dirty="0"/>
          </a:p>
        </p:txBody>
      </p:sp>
      <p:sp>
        <p:nvSpPr>
          <p:cNvPr id="265" name="Oval 264"/>
          <p:cNvSpPr/>
          <p:nvPr/>
        </p:nvSpPr>
        <p:spPr>
          <a:xfrm>
            <a:off x="581710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5789676" y="4960104"/>
            <a:ext cx="5295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(m,3)</a:t>
            </a:r>
            <a:endParaRPr lang="en-US" sz="1200" dirty="0"/>
          </a:p>
        </p:txBody>
      </p:sp>
      <p:sp>
        <p:nvSpPr>
          <p:cNvPr id="267" name="Oval 266"/>
          <p:cNvSpPr/>
          <p:nvPr/>
        </p:nvSpPr>
        <p:spPr>
          <a:xfrm>
            <a:off x="671245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6654546" y="4960104"/>
            <a:ext cx="58140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m,k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69" name="Curved Connector 268"/>
          <p:cNvCxnSpPr>
            <a:endCxn id="258" idx="0"/>
          </p:cNvCxnSpPr>
          <p:nvPr/>
        </p:nvCxnSpPr>
        <p:spPr>
          <a:xfrm rot="16200000" flipH="1">
            <a:off x="4671472" y="4567169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urved Connector 269"/>
          <p:cNvCxnSpPr>
            <a:endCxn id="263" idx="0"/>
          </p:cNvCxnSpPr>
          <p:nvPr/>
        </p:nvCxnSpPr>
        <p:spPr>
          <a:xfrm rot="16200000" flipH="1">
            <a:off x="4919425" y="4319216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/>
          <p:cNvCxnSpPr>
            <a:endCxn id="265" idx="0"/>
          </p:cNvCxnSpPr>
          <p:nvPr/>
        </p:nvCxnSpPr>
        <p:spPr>
          <a:xfrm rot="16200000" flipH="1">
            <a:off x="5163646" y="4074995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/>
          <p:cNvCxnSpPr>
            <a:endCxn id="267" idx="0"/>
          </p:cNvCxnSpPr>
          <p:nvPr/>
        </p:nvCxnSpPr>
        <p:spPr>
          <a:xfrm rot="16200000" flipH="1">
            <a:off x="5611321" y="3627320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urved Connector 272"/>
          <p:cNvCxnSpPr>
            <a:endCxn id="258" idx="4"/>
          </p:cNvCxnSpPr>
          <p:nvPr/>
        </p:nvCxnSpPr>
        <p:spPr>
          <a:xfrm rot="5400000" flipH="1" flipV="1">
            <a:off x="4671472" y="5133328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urved Connector 273"/>
          <p:cNvCxnSpPr>
            <a:endCxn id="263" idx="4"/>
          </p:cNvCxnSpPr>
          <p:nvPr/>
        </p:nvCxnSpPr>
        <p:spPr>
          <a:xfrm rot="5400000" flipH="1" flipV="1">
            <a:off x="4918057" y="4885375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urved Connector 274"/>
          <p:cNvCxnSpPr>
            <a:endCxn id="265" idx="4"/>
          </p:cNvCxnSpPr>
          <p:nvPr/>
        </p:nvCxnSpPr>
        <p:spPr>
          <a:xfrm rot="5400000" flipH="1" flipV="1">
            <a:off x="5162278" y="4641154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275"/>
          <p:cNvCxnSpPr>
            <a:endCxn id="267" idx="4"/>
          </p:cNvCxnSpPr>
          <p:nvPr/>
        </p:nvCxnSpPr>
        <p:spPr>
          <a:xfrm rot="5400000" flipH="1" flipV="1">
            <a:off x="5609953" y="4193479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511785" y="300973"/>
            <a:ext cx="12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Base-States</a:t>
            </a:r>
            <a:endParaRPr lang="en-US" dirty="0"/>
          </a:p>
        </p:txBody>
      </p:sp>
      <p:sp>
        <p:nvSpPr>
          <p:cNvPr id="281" name="TextBox 280"/>
          <p:cNvSpPr txBox="1"/>
          <p:nvPr/>
        </p:nvSpPr>
        <p:spPr>
          <a:xfrm>
            <a:off x="5394606" y="317692"/>
            <a:ext cx="14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Sub-States</a:t>
            </a:r>
            <a:endParaRPr lang="en-US" dirty="0"/>
          </a:p>
        </p:txBody>
      </p:sp>
      <p:sp>
        <p:nvSpPr>
          <p:cNvPr id="282" name="Left Brace 281"/>
          <p:cNvSpPr/>
          <p:nvPr/>
        </p:nvSpPr>
        <p:spPr>
          <a:xfrm rot="5400000">
            <a:off x="4028987" y="421095"/>
            <a:ext cx="131674" cy="920168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Left Brace 282"/>
          <p:cNvSpPr/>
          <p:nvPr/>
        </p:nvSpPr>
        <p:spPr>
          <a:xfrm rot="5400000">
            <a:off x="5897693" y="-312708"/>
            <a:ext cx="116110" cy="2379051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urved Connector 103"/>
          <p:cNvCxnSpPr>
            <a:stCxn id="4" idx="3"/>
            <a:endCxn id="4" idx="4"/>
          </p:cNvCxnSpPr>
          <p:nvPr/>
        </p:nvCxnSpPr>
        <p:spPr>
          <a:xfrm rot="10800000" flipH="1">
            <a:off x="3725966" y="114513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0800000" flipH="1">
            <a:off x="3725833" y="22173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10800000" flipH="1">
            <a:off x="3722387" y="329026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10800000" flipH="1">
            <a:off x="3719067" y="48554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65116" y="550297"/>
            <a:ext cx="10005972" cy="5622654"/>
            <a:chOff x="-165116" y="550297"/>
            <a:chExt cx="10005972" cy="5622654"/>
          </a:xfrm>
        </p:grpSpPr>
        <p:grpSp>
          <p:nvGrpSpPr>
            <p:cNvPr id="18" name="Group 17"/>
            <p:cNvGrpSpPr/>
            <p:nvPr/>
          </p:nvGrpSpPr>
          <p:grpSpPr>
            <a:xfrm>
              <a:off x="-102972" y="3467074"/>
              <a:ext cx="9943828" cy="2705877"/>
              <a:chOff x="4469" y="530663"/>
              <a:chExt cx="9943828" cy="27058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40230" y="959330"/>
                <a:ext cx="8708067" cy="2277210"/>
                <a:chOff x="1240230" y="959330"/>
                <a:chExt cx="8708067" cy="227721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Rectangle 94"/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Rectangle 122"/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1" name="Rectangle 190"/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9" name="Curved Connector 198"/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Rectangle 199"/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4" name="Curved Connector 203"/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8" name="Cross 207"/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9" name="Rectangle 208"/>
              <p:cNvSpPr/>
              <p:nvPr/>
            </p:nvSpPr>
            <p:spPr>
              <a:xfrm>
                <a:off x="4469" y="530663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Backward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-165116" y="550297"/>
              <a:ext cx="10005972" cy="2703045"/>
              <a:chOff x="-57674" y="3329917"/>
              <a:chExt cx="10005972" cy="270304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/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Rectangle 131"/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Rectangle 157"/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Rectangle 169"/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Curved Connector 178"/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Curved Connector 80"/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ross 8"/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-57674" y="3329917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Forward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50345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07944" y="71238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blipFill rotWithShape="0">
                <a:blip r:embed="rId11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607944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6554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52314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65543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523142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0345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607944" y="16200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150345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07944" y="207390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554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52314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06554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52314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98074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43834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980741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438340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8074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43834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8074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43834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492388" y="85629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516771" y="135657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530774" y="150455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504579" y="157085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693388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693388" y="11662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693388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693388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84415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0175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844153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301752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75935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1695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759351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216950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84415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30175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4415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30175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75935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21695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75935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21695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674549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132148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674549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132148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674549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132148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674549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132148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929597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387196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929597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387196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929597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387196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86089" y="116622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546431" y="-124649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72365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72365" y="116622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472365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472365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3073751" y="32894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2604764" y="2249539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062363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62363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519962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977561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519962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977561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2604764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062363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604764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062363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519962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977561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519962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3977561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435160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892759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435160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92759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435160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4892759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4435160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4892759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690208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147807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690208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147807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690208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147807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2146700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690847" y="270337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232976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232976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232976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1232976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904081" y="952169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</a:t>
            </a:r>
            <a:r>
              <a:rPr lang="en-US" sz="2800" b="1" spc="6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GCTACTCTG</a:t>
            </a:r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TA…</a:t>
            </a:r>
            <a:endParaRPr lang="en-US" sz="2800" b="1" spc="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9120" y="1032525"/>
            <a:ext cx="2588975" cy="4508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9399" b="14361"/>
          <a:stretch/>
        </p:blipFill>
        <p:spPr>
          <a:xfrm>
            <a:off x="5979733" y="2217962"/>
            <a:ext cx="4197647" cy="18785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06360" y="876893"/>
            <a:ext cx="901161" cy="33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2604531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0102" y="2989580"/>
            <a:ext cx="150832" cy="16763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 11"/>
          <p:cNvSpPr/>
          <p:nvPr/>
        </p:nvSpPr>
        <p:spPr>
          <a:xfrm>
            <a:off x="10332122" y="2905760"/>
            <a:ext cx="571500" cy="251455"/>
          </a:xfrm>
          <a:prstGeom prst="mathEqual">
            <a:avLst>
              <a:gd name="adj1" fmla="val 26550"/>
              <a:gd name="adj2" fmla="val 360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232976" y="1032525"/>
            <a:ext cx="616144" cy="121701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4435160" y="1032525"/>
            <a:ext cx="915198" cy="118543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5804976" y="1596897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PWM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3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48166" y="369796"/>
            <a:ext cx="12818953" cy="5092508"/>
            <a:chOff x="-448166" y="369796"/>
            <a:chExt cx="12818953" cy="5092508"/>
          </a:xfrm>
        </p:grpSpPr>
        <p:grpSp>
          <p:nvGrpSpPr>
            <p:cNvPr id="29" name="Group 28"/>
            <p:cNvGrpSpPr/>
            <p:nvPr/>
          </p:nvGrpSpPr>
          <p:grpSpPr>
            <a:xfrm>
              <a:off x="47999" y="980563"/>
              <a:ext cx="12322788" cy="2873555"/>
              <a:chOff x="105149" y="980563"/>
              <a:chExt cx="12322788" cy="287355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877757" y="2714081"/>
                <a:ext cx="150832" cy="16763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qual 11"/>
              <p:cNvSpPr/>
              <p:nvPr/>
            </p:nvSpPr>
            <p:spPr>
              <a:xfrm>
                <a:off x="7872443" y="2681060"/>
                <a:ext cx="438009" cy="233675"/>
              </a:xfrm>
              <a:prstGeom prst="mathEqual">
                <a:avLst>
                  <a:gd name="adj1" fmla="val 26550"/>
                  <a:gd name="adj2" fmla="val 3600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105149" y="981725"/>
                <a:ext cx="58573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3020438" y="980563"/>
                <a:ext cx="67236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Rectangle 266"/>
              <p:cNvSpPr/>
              <p:nvPr/>
            </p:nvSpPr>
            <p:spPr>
              <a:xfrm>
                <a:off x="3681695" y="1468820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PWM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855937" y="1484983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77" t="2455" r="4030" b="2291"/>
              <a:stretch/>
            </p:blipFill>
            <p:spPr>
              <a:xfrm>
                <a:off x="8392584" y="2055661"/>
                <a:ext cx="3558464" cy="179624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3" t="2855" r="3983" b="2292"/>
              <a:stretch/>
            </p:blipFill>
            <p:spPr>
              <a:xfrm>
                <a:off x="144780" y="2032829"/>
                <a:ext cx="3615086" cy="18190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03" t="2455" r="3811" b="2692"/>
              <a:stretch/>
            </p:blipFill>
            <p:spPr>
              <a:xfrm>
                <a:off x="4146480" y="2035109"/>
                <a:ext cx="3630326" cy="181900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-448166" y="369796"/>
              <a:ext cx="4572000" cy="681743"/>
              <a:chOff x="0" y="4222025"/>
              <a:chExt cx="4572000" cy="681743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0" y="4297301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…CG</a:t>
                </a:r>
                <a:r>
                  <a:rPr lang="en-US" sz="2800" b="1" spc="600" dirty="0" smtClean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GCTACTCT</a:t>
                </a:r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TA…</a:t>
                </a:r>
                <a:endParaRPr lang="en-US" sz="2800" b="1" spc="600" dirty="0">
                  <a:solidFill>
                    <a:schemeClr val="bg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87120" y="4377657"/>
                <a:ext cx="2326640" cy="4508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3302279" y="4222025"/>
                <a:ext cx="901161" cy="339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185373" y="3971722"/>
              <a:ext cx="4291818" cy="1151875"/>
              <a:chOff x="2173830" y="4008816"/>
              <a:chExt cx="4291818" cy="11518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6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50</m:t>
                              </m:r>
                            </m:e>
                          </m:nary>
                        </m:oMath>
                      </m:oMathPara>
                    </a14:m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Bent-Up Arrow 30"/>
              <p:cNvSpPr/>
              <p:nvPr/>
            </p:nvSpPr>
            <p:spPr>
              <a:xfrm rot="5400000" flipV="1">
                <a:off x="5452493" y="3711203"/>
                <a:ext cx="663785" cy="1362524"/>
              </a:xfrm>
              <a:prstGeom prst="bent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6"/>
            <a:srcRect l="12750" t="16058" r="16917" b="16369"/>
            <a:stretch/>
          </p:blipFill>
          <p:spPr>
            <a:xfrm>
              <a:off x="2718954" y="3894004"/>
              <a:ext cx="3043716" cy="128134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2935119" y="5175353"/>
              <a:ext cx="2490321" cy="286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Location in sequence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44848" y="4453504"/>
              <a:ext cx="1745889" cy="575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Log likelihood of TF binding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eft Arrow 37"/>
            <p:cNvSpPr/>
            <p:nvPr/>
          </p:nvSpPr>
          <p:spPr>
            <a:xfrm>
              <a:off x="5933826" y="4356734"/>
              <a:ext cx="1178560" cy="330530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963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1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4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150480" y="53656"/>
            <a:ext cx="11486554" cy="5625815"/>
            <a:chOff x="150480" y="53656"/>
            <a:chExt cx="11486554" cy="5625815"/>
          </a:xfrm>
        </p:grpSpPr>
        <p:sp>
          <p:nvSpPr>
            <p:cNvPr id="124" name="Rectangle 123"/>
            <p:cNvSpPr/>
            <p:nvPr/>
          </p:nvSpPr>
          <p:spPr>
            <a:xfrm>
              <a:off x="190342" y="53656"/>
              <a:ext cx="25943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u="sng" dirty="0" smtClean="0"/>
                <a:t>Gene Transcription</a:t>
              </a:r>
              <a:endParaRPr lang="en-US" sz="2400" b="1" u="sng" dirty="0"/>
            </a:p>
          </p:txBody>
        </p:sp>
        <p:sp>
          <p:nvSpPr>
            <p:cNvPr id="134" name="Right Brace 133"/>
            <p:cNvSpPr/>
            <p:nvPr/>
          </p:nvSpPr>
          <p:spPr>
            <a:xfrm rot="5400000">
              <a:off x="3272399" y="4538338"/>
              <a:ext cx="314413" cy="1967853"/>
            </a:xfrm>
            <a:prstGeom prst="rightBrace">
              <a:avLst>
                <a:gd name="adj1" fmla="val 40467"/>
                <a:gd name="adj2" fmla="val 50000"/>
              </a:avLst>
            </a:pr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685318" y="3919594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554663" y="3999962"/>
              <a:ext cx="2062642" cy="72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Transcription</a:t>
              </a:r>
              <a:endParaRPr lang="he-IL" sz="2400" dirty="0" smtClean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Complex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1782158" y="4826983"/>
              <a:ext cx="1957574" cy="352035"/>
              <a:chOff x="1748287" y="2032616"/>
              <a:chExt cx="1957574" cy="352035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748287" y="2034274"/>
                <a:ext cx="1957574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107083" y="2032616"/>
                <a:ext cx="191002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662239" y="2033448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3148390" y="2033448"/>
                <a:ext cx="161710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Rectangle 226"/>
            <p:cNvSpPr/>
            <p:nvPr/>
          </p:nvSpPr>
          <p:spPr>
            <a:xfrm>
              <a:off x="9842471" y="2543862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RNA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10665840" y="1240506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150480" y="507599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11296862" y="493024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7907845" y="3431781"/>
              <a:ext cx="878875" cy="728889"/>
              <a:chOff x="2153766" y="3480696"/>
              <a:chExt cx="878875" cy="728889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0" name="Rounded Rectangle 249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51" name="Rounded Rectangle 250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2" name="Rounded Rectangle 251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ounded Rectangle 252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190342" y="896741"/>
              <a:ext cx="10588066" cy="1769842"/>
              <a:chOff x="190342" y="896741"/>
              <a:chExt cx="10588066" cy="1769842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190342" y="896741"/>
                <a:ext cx="10588066" cy="1769842"/>
                <a:chOff x="220993" y="1192229"/>
                <a:chExt cx="10588066" cy="1769842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20993" y="1192229"/>
                  <a:ext cx="10588066" cy="1769842"/>
                  <a:chOff x="683864" y="2145492"/>
                  <a:chExt cx="10588066" cy="1769842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83864" y="2145492"/>
                    <a:ext cx="10588066" cy="1769842"/>
                    <a:chOff x="683864" y="2150572"/>
                    <a:chExt cx="10588066" cy="176984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683864" y="2639745"/>
                      <a:ext cx="10588066" cy="1280669"/>
                      <a:chOff x="205271" y="4870798"/>
                      <a:chExt cx="10588066" cy="1280669"/>
                    </a:xfrm>
                  </p:grpSpPr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204956" y="5366759"/>
                        <a:ext cx="9588381" cy="350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610816" y="5366758"/>
                        <a:ext cx="1957574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969612" y="5365100"/>
                        <a:ext cx="191002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524768" y="5365932"/>
                        <a:ext cx="16466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3010919" y="5365932"/>
                        <a:ext cx="161710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7594362" y="5367835"/>
                        <a:ext cx="3198975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7594361" y="5367006"/>
                        <a:ext cx="84033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767411" y="5728645"/>
                        <a:ext cx="1606610" cy="42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Enhancer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7195039" y="4902555"/>
                        <a:ext cx="1606610" cy="36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Promoter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8671132" y="4870798"/>
                        <a:ext cx="160661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Gene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205271" y="5280086"/>
                        <a:ext cx="125142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DNA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770448" y="2150572"/>
                      <a:ext cx="523425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Transcription Factor</a:t>
                      </a:r>
                      <a:r>
                        <a:rPr lang="he-IL" sz="2400" dirty="0" smtClean="0">
                          <a:ln w="0"/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Binding Sites (TFBS)</a:t>
                      </a:r>
                      <a:endParaRPr lang="en-US" sz="2400" dirty="0">
                        <a:ln w="0"/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7" name="Straight Arrow Connector 6"/>
                  <p:cNvCxnSpPr/>
                  <p:nvPr/>
                </p:nvCxnSpPr>
                <p:spPr>
                  <a:xfrm>
                    <a:off x="2545591" y="2734703"/>
                    <a:ext cx="4225" cy="37256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5" name="Straight Arrow Connector 174"/>
                <p:cNvCxnSpPr/>
                <p:nvPr/>
              </p:nvCxnSpPr>
              <p:spPr>
                <a:xfrm>
                  <a:off x="260782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>
                  <a:off x="309065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5" name="Rectangle 254"/>
              <p:cNvSpPr/>
              <p:nvPr/>
            </p:nvSpPr>
            <p:spPr>
              <a:xfrm>
                <a:off x="7661137" y="1881632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8147288" y="1881632"/>
                <a:ext cx="161710" cy="350377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Block Arc 154"/>
            <p:cNvSpPr/>
            <p:nvPr/>
          </p:nvSpPr>
          <p:spPr>
            <a:xfrm rot="16200000">
              <a:off x="273882" y="3411620"/>
              <a:ext cx="1674644" cy="1859497"/>
            </a:xfrm>
            <a:prstGeom prst="blockArc">
              <a:avLst>
                <a:gd name="adj1" fmla="val 10800000"/>
                <a:gd name="adj2" fmla="val 125421"/>
                <a:gd name="adj3" fmla="val 2088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34815" y="3503351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160543" y="4829103"/>
              <a:ext cx="259225" cy="3495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34814" y="4829928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095635" y="3509072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98184" y="4834952"/>
              <a:ext cx="50124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1098184" y="3504045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109752" y="3855054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095635" y="482910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100112" y="5179847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2106148" y="3505837"/>
              <a:ext cx="3237420" cy="351831"/>
              <a:chOff x="2106148" y="3505837"/>
              <a:chExt cx="3237420" cy="35183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2106148" y="3508080"/>
                <a:ext cx="3237420" cy="349588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1" name="Group 260"/>
              <p:cNvGrpSpPr/>
              <p:nvPr/>
            </p:nvGrpSpPr>
            <p:grpSpPr>
              <a:xfrm>
                <a:off x="2111018" y="3505837"/>
                <a:ext cx="840336" cy="350867"/>
                <a:chOff x="7731832" y="2034032"/>
                <a:chExt cx="840336" cy="350867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7731832" y="2034522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7813537" y="2034032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8299688" y="2034032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1829158" y="3692624"/>
              <a:ext cx="1684765" cy="1217946"/>
              <a:chOff x="5874106" y="3733521"/>
              <a:chExt cx="1329790" cy="100140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5874106" y="4300006"/>
                <a:ext cx="626226" cy="296894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6306345" y="4433218"/>
                <a:ext cx="828944" cy="301703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5977988" y="3733521"/>
                <a:ext cx="860610" cy="404559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6149820" y="4021732"/>
                <a:ext cx="1054076" cy="42672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P300/CBP</a:t>
                </a:r>
                <a:endParaRPr lang="en-US" dirty="0"/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>
              <a:off x="2153766" y="3480696"/>
              <a:ext cx="878875" cy="728889"/>
              <a:chOff x="2153766" y="3480696"/>
              <a:chExt cx="878875" cy="728889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44" name="Rounded Rectangle 243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ounded Rectangle 245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470301" y="4371121"/>
              <a:ext cx="724703" cy="645680"/>
              <a:chOff x="6321171" y="4419368"/>
              <a:chExt cx="491801" cy="442161"/>
            </a:xfrm>
          </p:grpSpPr>
          <p:sp>
            <p:nvSpPr>
              <p:cNvPr id="149" name="Isosceles Triangle 148"/>
              <p:cNvSpPr/>
              <p:nvPr/>
            </p:nvSpPr>
            <p:spPr>
              <a:xfrm>
                <a:off x="6321171" y="4419368"/>
                <a:ext cx="449322" cy="407795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392448" y="4545381"/>
                <a:ext cx="420524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848896" y="4562159"/>
              <a:ext cx="824265" cy="461665"/>
              <a:chOff x="5840084" y="4532432"/>
              <a:chExt cx="559366" cy="316148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5840084" y="4554689"/>
                <a:ext cx="442176" cy="2734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906852" y="4532432"/>
                <a:ext cx="492598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113935" y="4576395"/>
              <a:ext cx="680929" cy="461665"/>
              <a:chOff x="6801366" y="4538948"/>
              <a:chExt cx="462094" cy="316148"/>
            </a:xfrm>
          </p:grpSpPr>
          <p:sp>
            <p:nvSpPr>
              <p:cNvPr id="145" name="Trapezoid 144"/>
              <p:cNvSpPr/>
              <p:nvPr/>
            </p:nvSpPr>
            <p:spPr>
              <a:xfrm>
                <a:off x="6801366" y="4554689"/>
                <a:ext cx="426462" cy="272474"/>
              </a:xfrm>
              <a:prstGeom prst="trapezoid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58837" y="4538948"/>
                <a:ext cx="404623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5891373" y="3473829"/>
              <a:ext cx="5162113" cy="1676496"/>
              <a:chOff x="5891373" y="3473829"/>
              <a:chExt cx="5162113" cy="1676496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5891373" y="3473829"/>
                <a:ext cx="5162113" cy="1676496"/>
                <a:chOff x="220993" y="3545867"/>
                <a:chExt cx="5162113" cy="1676496"/>
              </a:xfrm>
            </p:grpSpPr>
            <p:sp>
              <p:nvSpPr>
                <p:cNvPr id="189" name="Rounded Rectangle 188"/>
                <p:cNvSpPr/>
                <p:nvPr/>
              </p:nvSpPr>
              <p:spPr>
                <a:xfrm>
                  <a:off x="2724856" y="3962110"/>
                  <a:ext cx="299195" cy="514775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0" name="Group 189"/>
                <p:cNvGrpSpPr/>
                <p:nvPr/>
              </p:nvGrpSpPr>
              <p:grpSpPr>
                <a:xfrm>
                  <a:off x="220993" y="3545867"/>
                  <a:ext cx="5162113" cy="1676496"/>
                  <a:chOff x="3601376" y="2786602"/>
                  <a:chExt cx="5100812" cy="1680282"/>
                </a:xfrm>
              </p:grpSpPr>
              <p:sp>
                <p:nvSpPr>
                  <p:cNvPr id="214" name="Block Arc 213"/>
                  <p:cNvSpPr/>
                  <p:nvPr/>
                </p:nvSpPr>
                <p:spPr>
                  <a:xfrm rot="16200000">
                    <a:off x="3680871" y="2707804"/>
                    <a:ext cx="1678426" cy="1837415"/>
                  </a:xfrm>
                  <a:prstGeom prst="blockArc">
                    <a:avLst>
                      <a:gd name="adj1" fmla="val 10800000"/>
                      <a:gd name="adj2" fmla="val 125421"/>
                      <a:gd name="adj3" fmla="val 20885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4543415" y="2786602"/>
                    <a:ext cx="4158773" cy="3527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6545087" y="4115348"/>
                    <a:ext cx="256147" cy="35037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4543414" y="4116175"/>
                    <a:ext cx="4158773" cy="3503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0" name="Rounded Rectangle 219"/>
                  <p:cNvSpPr/>
                  <p:nvPr/>
                </p:nvSpPr>
                <p:spPr>
                  <a:xfrm>
                    <a:off x="4504700" y="2792336"/>
                    <a:ext cx="50981" cy="340902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1" name="Rounded Rectangle 220"/>
                  <p:cNvSpPr/>
                  <p:nvPr/>
                </p:nvSpPr>
                <p:spPr>
                  <a:xfrm>
                    <a:off x="4507219" y="4121210"/>
                    <a:ext cx="49529" cy="340301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22" name="Straight Connector 221"/>
                  <p:cNvCxnSpPr/>
                  <p:nvPr/>
                </p:nvCxnSpPr>
                <p:spPr>
                  <a:xfrm flipH="1">
                    <a:off x="4507219" y="278729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4518649" y="3139099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H="1">
                    <a:off x="4504700" y="411534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4509124" y="4466884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1868696" y="3735140"/>
                  <a:ext cx="1684765" cy="1217946"/>
                  <a:chOff x="5874106" y="3733521"/>
                  <a:chExt cx="1329790" cy="1001400"/>
                </a:xfrm>
              </p:grpSpPr>
              <p:sp>
                <p:nvSpPr>
                  <p:cNvPr id="212" name="Rounded Rectangle 211"/>
                  <p:cNvSpPr/>
                  <p:nvPr/>
                </p:nvSpPr>
                <p:spPr>
                  <a:xfrm>
                    <a:off x="5977988" y="3733521"/>
                    <a:ext cx="860610" cy="404559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213" name="Rounded Rectangle 212"/>
                  <p:cNvSpPr/>
                  <p:nvPr/>
                </p:nvSpPr>
                <p:spPr>
                  <a:xfrm>
                    <a:off x="6149820" y="4021732"/>
                    <a:ext cx="1054076" cy="426720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P300/CBP</a:t>
                    </a:r>
                    <a:endParaRPr lang="en-US" dirty="0"/>
                  </a:p>
                </p:txBody>
              </p:sp>
              <p:sp>
                <p:nvSpPr>
                  <p:cNvPr id="210" name="Rounded Rectangle 209"/>
                  <p:cNvSpPr/>
                  <p:nvPr/>
                </p:nvSpPr>
                <p:spPr>
                  <a:xfrm>
                    <a:off x="5874106" y="4300006"/>
                    <a:ext cx="626226" cy="296894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ounded Rectangle 210"/>
                  <p:cNvSpPr/>
                  <p:nvPr/>
                </p:nvSpPr>
                <p:spPr>
                  <a:xfrm>
                    <a:off x="6306345" y="4433218"/>
                    <a:ext cx="828944" cy="301703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821696" y="4869499"/>
                  <a:ext cx="1957574" cy="352035"/>
                  <a:chOff x="1748287" y="2032616"/>
                  <a:chExt cx="1957574" cy="352035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1748287" y="2034274"/>
                    <a:ext cx="1957574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2107083" y="2032616"/>
                    <a:ext cx="191002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2662239" y="2033448"/>
                    <a:ext cx="164666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3148390" y="2033448"/>
                    <a:ext cx="161710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2509839" y="4413637"/>
                  <a:ext cx="724703" cy="645680"/>
                  <a:chOff x="6321171" y="4419368"/>
                  <a:chExt cx="491801" cy="442161"/>
                </a:xfrm>
              </p:grpSpPr>
              <p:sp>
                <p:nvSpPr>
                  <p:cNvPr id="204" name="Isosceles Triangle 203"/>
                  <p:cNvSpPr/>
                  <p:nvPr/>
                </p:nvSpPr>
                <p:spPr>
                  <a:xfrm>
                    <a:off x="6321171" y="4419368"/>
                    <a:ext cx="449322" cy="407795"/>
                  </a:xfrm>
                  <a:prstGeom prst="triangl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6392448" y="4545381"/>
                    <a:ext cx="420524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888434" y="4604675"/>
                  <a:ext cx="824265" cy="461665"/>
                  <a:chOff x="5840084" y="4532432"/>
                  <a:chExt cx="559366" cy="316148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5840084" y="4554689"/>
                    <a:ext cx="442176" cy="27346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5906852" y="4532432"/>
                    <a:ext cx="492598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3153473" y="4618911"/>
                  <a:ext cx="680929" cy="461665"/>
                  <a:chOff x="6801366" y="4538948"/>
                  <a:chExt cx="462094" cy="316148"/>
                </a:xfrm>
              </p:grpSpPr>
              <p:sp>
                <p:nvSpPr>
                  <p:cNvPr id="200" name="Trapezoid 199"/>
                  <p:cNvSpPr/>
                  <p:nvPr/>
                </p:nvSpPr>
                <p:spPr>
                  <a:xfrm>
                    <a:off x="6801366" y="4554689"/>
                    <a:ext cx="426462" cy="272474"/>
                  </a:xfrm>
                  <a:prstGeom prst="trapezoid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6858837" y="4538948"/>
                    <a:ext cx="404623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7810507" y="3477107"/>
                <a:ext cx="3237420" cy="351831"/>
                <a:chOff x="2258548" y="3658237"/>
                <a:chExt cx="3237420" cy="351831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2258548" y="3660480"/>
                  <a:ext cx="3237420" cy="349588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2263418" y="3658727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345123" y="3658237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2831274" y="3658237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3" name="Group 272"/>
            <p:cNvGrpSpPr/>
            <p:nvPr/>
          </p:nvGrpSpPr>
          <p:grpSpPr>
            <a:xfrm>
              <a:off x="8394671" y="2924584"/>
              <a:ext cx="3242363" cy="1768934"/>
              <a:chOff x="8394671" y="2924584"/>
              <a:chExt cx="3242363" cy="1768934"/>
            </a:xfrm>
          </p:grpSpPr>
          <p:cxnSp>
            <p:nvCxnSpPr>
              <p:cNvPr id="230" name="Straight Arrow Connector 229"/>
              <p:cNvCxnSpPr/>
              <p:nvPr/>
            </p:nvCxnSpPr>
            <p:spPr>
              <a:xfrm flipV="1">
                <a:off x="9000073" y="2924584"/>
                <a:ext cx="362553" cy="44708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8394671" y="3532228"/>
                <a:ext cx="2792186" cy="923925"/>
                <a:chOff x="4238920" y="2054240"/>
                <a:chExt cx="2792186" cy="923925"/>
              </a:xfrm>
            </p:grpSpPr>
            <p:sp>
              <p:nvSpPr>
                <p:cNvPr id="186" name="Rounded Rectangle 2"/>
                <p:cNvSpPr/>
                <p:nvPr/>
              </p:nvSpPr>
              <p:spPr>
                <a:xfrm>
                  <a:off x="4238920" y="2054240"/>
                  <a:ext cx="1447800" cy="923925"/>
                </a:xfrm>
                <a:custGeom>
                  <a:avLst/>
                  <a:gdLst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158753 w 1762125"/>
                    <a:gd name="connsiteY6" fmla="*/ 952500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190500 w 1733550"/>
                    <a:gd name="connsiteY0" fmla="*/ 339728 h 952500"/>
                    <a:gd name="connsiteX1" fmla="*/ 130178 w 1733550"/>
                    <a:gd name="connsiteY1" fmla="*/ 0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339728 h 952500"/>
                    <a:gd name="connsiteX1" fmla="*/ 454028 w 1733550"/>
                    <a:gd name="connsiteY1" fmla="*/ 123825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263585 h 876357"/>
                    <a:gd name="connsiteX1" fmla="*/ 454028 w 1733550"/>
                    <a:gd name="connsiteY1" fmla="*/ 47682 h 876357"/>
                    <a:gd name="connsiteX2" fmla="*/ 1450972 w 1733550"/>
                    <a:gd name="connsiteY2" fmla="*/ 57 h 876357"/>
                    <a:gd name="connsiteX3" fmla="*/ 1733550 w 1733550"/>
                    <a:gd name="connsiteY3" fmla="*/ 82610 h 876357"/>
                    <a:gd name="connsiteX4" fmla="*/ 1733550 w 1733550"/>
                    <a:gd name="connsiteY4" fmla="*/ 717604 h 876357"/>
                    <a:gd name="connsiteX5" fmla="*/ 1574797 w 1733550"/>
                    <a:gd name="connsiteY5" fmla="*/ 876357 h 876357"/>
                    <a:gd name="connsiteX6" fmla="*/ 568328 w 1733550"/>
                    <a:gd name="connsiteY6" fmla="*/ 676332 h 876357"/>
                    <a:gd name="connsiteX7" fmla="*/ 0 w 1733550"/>
                    <a:gd name="connsiteY7" fmla="*/ 803329 h 876357"/>
                    <a:gd name="connsiteX8" fmla="*/ 190500 w 1733550"/>
                    <a:gd name="connsiteY8" fmla="*/ 263585 h 876357"/>
                    <a:gd name="connsiteX0" fmla="*/ 190500 w 1733550"/>
                    <a:gd name="connsiteY0" fmla="*/ 263528 h 876300"/>
                    <a:gd name="connsiteX1" fmla="*/ 454028 w 1733550"/>
                    <a:gd name="connsiteY1" fmla="*/ 47625 h 876300"/>
                    <a:gd name="connsiteX2" fmla="*/ 1450972 w 1733550"/>
                    <a:gd name="connsiteY2" fmla="*/ 0 h 876300"/>
                    <a:gd name="connsiteX3" fmla="*/ 1438275 w 1733550"/>
                    <a:gd name="connsiteY3" fmla="*/ 273053 h 876300"/>
                    <a:gd name="connsiteX4" fmla="*/ 1733550 w 1733550"/>
                    <a:gd name="connsiteY4" fmla="*/ 717547 h 876300"/>
                    <a:gd name="connsiteX5" fmla="*/ 1574797 w 1733550"/>
                    <a:gd name="connsiteY5" fmla="*/ 876300 h 876300"/>
                    <a:gd name="connsiteX6" fmla="*/ 568328 w 1733550"/>
                    <a:gd name="connsiteY6" fmla="*/ 676275 h 876300"/>
                    <a:gd name="connsiteX7" fmla="*/ 0 w 1733550"/>
                    <a:gd name="connsiteY7" fmla="*/ 803272 h 876300"/>
                    <a:gd name="connsiteX8" fmla="*/ 190500 w 1733550"/>
                    <a:gd name="connsiteY8" fmla="*/ 263528 h 876300"/>
                    <a:gd name="connsiteX0" fmla="*/ 190500 w 1733550"/>
                    <a:gd name="connsiteY0" fmla="*/ 215903 h 828675"/>
                    <a:gd name="connsiteX1" fmla="*/ 454028 w 1733550"/>
                    <a:gd name="connsiteY1" fmla="*/ 0 h 828675"/>
                    <a:gd name="connsiteX2" fmla="*/ 1250947 w 1733550"/>
                    <a:gd name="connsiteY2" fmla="*/ 47625 h 828675"/>
                    <a:gd name="connsiteX3" fmla="*/ 1438275 w 1733550"/>
                    <a:gd name="connsiteY3" fmla="*/ 225428 h 828675"/>
                    <a:gd name="connsiteX4" fmla="*/ 1733550 w 1733550"/>
                    <a:gd name="connsiteY4" fmla="*/ 669922 h 828675"/>
                    <a:gd name="connsiteX5" fmla="*/ 1574797 w 1733550"/>
                    <a:gd name="connsiteY5" fmla="*/ 828675 h 828675"/>
                    <a:gd name="connsiteX6" fmla="*/ 568328 w 1733550"/>
                    <a:gd name="connsiteY6" fmla="*/ 628650 h 828675"/>
                    <a:gd name="connsiteX7" fmla="*/ 0 w 1733550"/>
                    <a:gd name="connsiteY7" fmla="*/ 755647 h 828675"/>
                    <a:gd name="connsiteX8" fmla="*/ 190500 w 1733550"/>
                    <a:gd name="connsiteY8" fmla="*/ 215903 h 828675"/>
                    <a:gd name="connsiteX0" fmla="*/ 190500 w 1733550"/>
                    <a:gd name="connsiteY0" fmla="*/ 215903 h 923925"/>
                    <a:gd name="connsiteX1" fmla="*/ 454028 w 1733550"/>
                    <a:gd name="connsiteY1" fmla="*/ 0 h 923925"/>
                    <a:gd name="connsiteX2" fmla="*/ 1250947 w 1733550"/>
                    <a:gd name="connsiteY2" fmla="*/ 47625 h 923925"/>
                    <a:gd name="connsiteX3" fmla="*/ 1438275 w 1733550"/>
                    <a:gd name="connsiteY3" fmla="*/ 225428 h 923925"/>
                    <a:gd name="connsiteX4" fmla="*/ 1733550 w 1733550"/>
                    <a:gd name="connsiteY4" fmla="*/ 669922 h 923925"/>
                    <a:gd name="connsiteX5" fmla="*/ 1279522 w 1733550"/>
                    <a:gd name="connsiteY5" fmla="*/ 923925 h 923925"/>
                    <a:gd name="connsiteX6" fmla="*/ 568328 w 1733550"/>
                    <a:gd name="connsiteY6" fmla="*/ 628650 h 923925"/>
                    <a:gd name="connsiteX7" fmla="*/ 0 w 1733550"/>
                    <a:gd name="connsiteY7" fmla="*/ 755647 h 923925"/>
                    <a:gd name="connsiteX8" fmla="*/ 190500 w 1733550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68328 w 1514475"/>
                    <a:gd name="connsiteY6" fmla="*/ 62865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49278 w 1514475"/>
                    <a:gd name="connsiteY6" fmla="*/ 68580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23825 w 1447800"/>
                    <a:gd name="connsiteY0" fmla="*/ 215903 h 923925"/>
                    <a:gd name="connsiteX1" fmla="*/ 387353 w 1447800"/>
                    <a:gd name="connsiteY1" fmla="*/ 0 h 923925"/>
                    <a:gd name="connsiteX2" fmla="*/ 1184272 w 1447800"/>
                    <a:gd name="connsiteY2" fmla="*/ 47625 h 923925"/>
                    <a:gd name="connsiteX3" fmla="*/ 1371600 w 1447800"/>
                    <a:gd name="connsiteY3" fmla="*/ 225428 h 923925"/>
                    <a:gd name="connsiteX4" fmla="*/ 1447800 w 1447800"/>
                    <a:gd name="connsiteY4" fmla="*/ 603247 h 923925"/>
                    <a:gd name="connsiteX5" fmla="*/ 1212847 w 1447800"/>
                    <a:gd name="connsiteY5" fmla="*/ 923925 h 923925"/>
                    <a:gd name="connsiteX6" fmla="*/ 482603 w 1447800"/>
                    <a:gd name="connsiteY6" fmla="*/ 685800 h 923925"/>
                    <a:gd name="connsiteX7" fmla="*/ 0 w 1447800"/>
                    <a:gd name="connsiteY7" fmla="*/ 612772 h 923925"/>
                    <a:gd name="connsiteX8" fmla="*/ 123825 w 1447800"/>
                    <a:gd name="connsiteY8" fmla="*/ 215903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47800" h="923925">
                      <a:moveTo>
                        <a:pt x="123825" y="215903"/>
                      </a:moveTo>
                      <a:cubicBezTo>
                        <a:pt x="123825" y="128226"/>
                        <a:pt x="299676" y="0"/>
                        <a:pt x="387353" y="0"/>
                      </a:cubicBezTo>
                      <a:lnTo>
                        <a:pt x="1184272" y="47625"/>
                      </a:lnTo>
                      <a:cubicBezTo>
                        <a:pt x="1271949" y="47625"/>
                        <a:pt x="1371600" y="137751"/>
                        <a:pt x="1371600" y="225428"/>
                      </a:cubicBezTo>
                      <a:lnTo>
                        <a:pt x="1447800" y="603247"/>
                      </a:lnTo>
                      <a:cubicBezTo>
                        <a:pt x="1447800" y="690924"/>
                        <a:pt x="1300524" y="923925"/>
                        <a:pt x="1212847" y="923925"/>
                      </a:cubicBezTo>
                      <a:cubicBezTo>
                        <a:pt x="731307" y="923925"/>
                        <a:pt x="1297518" y="685800"/>
                        <a:pt x="482603" y="685800"/>
                      </a:cubicBezTo>
                      <a:cubicBezTo>
                        <a:pt x="394926" y="685800"/>
                        <a:pt x="0" y="700449"/>
                        <a:pt x="0" y="612772"/>
                      </a:cubicBezTo>
                      <a:lnTo>
                        <a:pt x="123825" y="2159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2000" dirty="0" smtClean="0"/>
                    <a:t>RNA Pol II</a:t>
                  </a:r>
                  <a:endParaRPr lang="en-US" sz="2000" dirty="0"/>
                </a:p>
              </p:txBody>
            </p:sp>
            <p:cxnSp>
              <p:nvCxnSpPr>
                <p:cNvPr id="187" name="Straight Arrow Connector 186"/>
                <p:cNvCxnSpPr/>
                <p:nvPr/>
              </p:nvCxnSpPr>
              <p:spPr>
                <a:xfrm>
                  <a:off x="5376939" y="2286918"/>
                  <a:ext cx="1654167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8985945" y="3016493"/>
                <a:ext cx="2651089" cy="1677025"/>
                <a:chOff x="7622347" y="2891249"/>
                <a:chExt cx="2651089" cy="1677025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228" name="Block Arc 227"/>
                <p:cNvSpPr/>
                <p:nvPr/>
              </p:nvSpPr>
              <p:spPr>
                <a:xfrm rot="16200000">
                  <a:off x="7714774" y="2801203"/>
                  <a:ext cx="1674644" cy="1859497"/>
                </a:xfrm>
                <a:prstGeom prst="blockArc">
                  <a:avLst>
                    <a:gd name="adj1" fmla="val 16792968"/>
                    <a:gd name="adj2" fmla="val 21406709"/>
                    <a:gd name="adj3" fmla="val 12200"/>
                  </a:avLst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8470863" y="2891249"/>
                  <a:ext cx="1802573" cy="207934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40" name="Freeform 239"/>
            <p:cNvSpPr/>
            <p:nvPr/>
          </p:nvSpPr>
          <p:spPr>
            <a:xfrm>
              <a:off x="8886825" y="3659430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591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2930" y="688594"/>
            <a:ext cx="12163225" cy="6197255"/>
            <a:chOff x="-72930" y="688594"/>
            <a:chExt cx="12163225" cy="6197255"/>
          </a:xfrm>
        </p:grpSpPr>
        <p:grpSp>
          <p:nvGrpSpPr>
            <p:cNvPr id="29" name="Group 28"/>
            <p:cNvGrpSpPr/>
            <p:nvPr/>
          </p:nvGrpSpPr>
          <p:grpSpPr>
            <a:xfrm>
              <a:off x="-72930" y="688594"/>
              <a:ext cx="12018745" cy="6197255"/>
              <a:chOff x="-72930" y="686054"/>
              <a:chExt cx="12018745" cy="619725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5727" y="6244571"/>
                <a:ext cx="7464623" cy="638738"/>
                <a:chOff x="663262" y="5688422"/>
                <a:chExt cx="7464623" cy="638738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1266671" y="5954203"/>
                  <a:ext cx="142240" cy="120968"/>
                </a:xfrm>
                <a:prstGeom prst="round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663262" y="570221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H3K27ac</a:t>
                  </a: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281837" y="5900342"/>
                  <a:ext cx="155886" cy="25861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2775567" y="568942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H3K4me1</a:t>
                  </a: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5538875" y="5983093"/>
                  <a:ext cx="238913" cy="107174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5173258" y="568842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H3K27me3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-72930" y="686054"/>
                <a:ext cx="12018745" cy="5413190"/>
                <a:chOff x="-215170" y="655574"/>
                <a:chExt cx="12018745" cy="541319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943652" y="150389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-212726" y="655574"/>
                  <a:ext cx="12013211" cy="2089145"/>
                  <a:chOff x="-82998" y="157064"/>
                  <a:chExt cx="12013211" cy="208914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-82998" y="1600792"/>
                    <a:ext cx="1251420" cy="4364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ln w="0"/>
                        <a:solidFill>
                          <a:schemeClr val="tx1"/>
                        </a:solidFill>
                      </a:rPr>
                      <a:t>DNA</a:t>
                    </a:r>
                    <a:endParaRPr lang="en-US" sz="2400" dirty="0">
                      <a:ln w="0"/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913679" y="157064"/>
                    <a:ext cx="11016534" cy="2089145"/>
                    <a:chOff x="913679" y="157064"/>
                    <a:chExt cx="11016534" cy="2089145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913679" y="1650505"/>
                      <a:ext cx="10922085" cy="345161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5853913" y="157064"/>
                      <a:ext cx="295462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Nucleosome</a:t>
                      </a:r>
                    </a:p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with histone modifications</a:t>
                      </a:r>
                      <a:endParaRPr lang="en-US" sz="2400" dirty="0" smtClean="0">
                        <a:ln w="0"/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2963340" y="41345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72" name="Freeform 71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3" name="Freeform 72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4" name="Oval 73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" name="Block Arc 74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6" name="Block Arc 75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7" name="Block Arc 76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8" name="Rounded Rectangle 77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" name="Freeform 78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80" name="Freeform 79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Rounded Rectangle 1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Rounded Rectangle 66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1256345" y="413610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24" name="Freeform 123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5" name="Freeform 124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9" name="Oval 128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0" name="Block Arc 129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1" name="Block Arc 130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2" name="Block Arc 131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3" name="Rounded Rectangle 132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4" name="Freeform 133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5" name="Freeform 134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Rounded Rectangle 136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8" name="Rounded Rectangle 137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10321222" y="413602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40" name="Freeform 139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1" name="Freeform 140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3" name="Block Arc 142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4" name="Block Arc 143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5" name="Block Arc 144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6" name="Rounded Rectangle 145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7" name="Freeform 146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8" name="Freeform 147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49" name="Straight Connector 148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0" name="Rounded Rectangle 149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Rounded Rectangle 150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8614227" y="41376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53" name="Freeform 152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4" name="Freeform 153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5" name="Oval 154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6" name="Block Arc 155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7" name="Block Arc 156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8" name="Block Arc 157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9" name="Rounded Rectangle 158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0" name="Freeform 159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1" name="Freeform 160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3" name="Rounded Rectangle 162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4" name="Rounded Rectangle 163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28" name="Straight Arrow Connector 127"/>
                    <p:cNvCxnSpPr/>
                    <p:nvPr/>
                  </p:nvCxnSpPr>
                  <p:spPr>
                    <a:xfrm>
                      <a:off x="8266623" y="722120"/>
                      <a:ext cx="870395" cy="549608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5474530" y="2147655"/>
                  <a:ext cx="2025730" cy="343042"/>
                  <a:chOff x="1680131" y="2034275"/>
                  <a:chExt cx="2025730" cy="343042"/>
                </a:xfrm>
              </p:grpSpPr>
              <p:sp>
                <p:nvSpPr>
                  <p:cNvPr id="212" name="Rectangle 211"/>
                  <p:cNvSpPr/>
                  <p:nvPr/>
                </p:nvSpPr>
                <p:spPr>
                  <a:xfrm>
                    <a:off x="1680131" y="2034275"/>
                    <a:ext cx="2025730" cy="343042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2100433" y="2038031"/>
                    <a:ext cx="197652" cy="337628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>
                  <a:xfrm>
                    <a:off x="2656506" y="2038031"/>
                    <a:ext cx="170399" cy="338460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3142760" y="2038031"/>
                    <a:ext cx="167340" cy="338459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783951" y="5428971"/>
                  <a:ext cx="10925175" cy="37278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-215170" y="5365324"/>
                  <a:ext cx="1251420" cy="4364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</a:rPr>
                    <a:t>DNA</a:t>
                  </a:r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 flipH="1">
                  <a:off x="3238692" y="536176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3753621" y="528216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346912" y="465877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Block Arc 96"/>
                <p:cNvSpPr/>
                <p:nvPr/>
              </p:nvSpPr>
              <p:spPr>
                <a:xfrm rot="16200000">
                  <a:off x="2988578" y="434107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Block Arc 97"/>
                <p:cNvSpPr/>
                <p:nvPr/>
              </p:nvSpPr>
              <p:spPr>
                <a:xfrm rot="5400000">
                  <a:off x="2986038" y="434108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Block Arc 98"/>
                <p:cNvSpPr/>
                <p:nvPr/>
              </p:nvSpPr>
              <p:spPr>
                <a:xfrm>
                  <a:off x="3039619" y="433938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2847028" y="543602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2897405" y="418570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 flipH="1">
                  <a:off x="3807866" y="416834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814304" y="542799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ounded Rectangle 103"/>
                <p:cNvSpPr/>
                <p:nvPr/>
              </p:nvSpPr>
              <p:spPr>
                <a:xfrm rot="19544013">
                  <a:off x="3935989" y="408935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4058086" y="420865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 flipH="1">
                  <a:off x="1531697" y="5361925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046626" y="5282327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639917" y="4658931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Block Arc 108"/>
                <p:cNvSpPr/>
                <p:nvPr/>
              </p:nvSpPr>
              <p:spPr>
                <a:xfrm rot="16200000">
                  <a:off x="1281583" y="4341238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Block Arc 109"/>
                <p:cNvSpPr/>
                <p:nvPr/>
              </p:nvSpPr>
              <p:spPr>
                <a:xfrm rot="5400000">
                  <a:off x="1279043" y="434124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Block Arc 110"/>
                <p:cNvSpPr/>
                <p:nvPr/>
              </p:nvSpPr>
              <p:spPr>
                <a:xfrm>
                  <a:off x="1332624" y="4339540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1140033" y="5436188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1190410" y="4185864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 flipH="1">
                  <a:off x="2100871" y="416850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H="1">
                  <a:off x="1107309" y="5428156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/>
                <p:cNvSpPr/>
                <p:nvPr/>
              </p:nvSpPr>
              <p:spPr>
                <a:xfrm rot="19544013">
                  <a:off x="2228994" y="4089510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2351091" y="4208809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H="1">
                  <a:off x="10596574" y="536191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11111503" y="5282319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0704794" y="4658923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Block Arc 171"/>
                <p:cNvSpPr/>
                <p:nvPr/>
              </p:nvSpPr>
              <p:spPr>
                <a:xfrm rot="16200000">
                  <a:off x="10346460" y="434123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Block Arc 172"/>
                <p:cNvSpPr/>
                <p:nvPr/>
              </p:nvSpPr>
              <p:spPr>
                <a:xfrm rot="5400000">
                  <a:off x="10343920" y="4341232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Block Arc 173"/>
                <p:cNvSpPr/>
                <p:nvPr/>
              </p:nvSpPr>
              <p:spPr>
                <a:xfrm>
                  <a:off x="10397501" y="4339532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10204910" y="5436180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10255287" y="4185856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 flipH="1">
                  <a:off x="11165748" y="4168499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8" name="Straight Connector 177"/>
                <p:cNvCxnSpPr/>
                <p:nvPr/>
              </p:nvCxnSpPr>
              <p:spPr>
                <a:xfrm flipH="1">
                  <a:off x="10172186" y="5428148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Rounded Rectangle 178"/>
                <p:cNvSpPr/>
                <p:nvPr/>
              </p:nvSpPr>
              <p:spPr>
                <a:xfrm rot="19544013">
                  <a:off x="11293871" y="4089502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1415968" y="4208801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flipH="1">
                  <a:off x="8889579" y="536207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Freeform 181"/>
                <p:cNvSpPr/>
                <p:nvPr/>
              </p:nvSpPr>
              <p:spPr>
                <a:xfrm>
                  <a:off x="9404508" y="528247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8997799" y="465908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Block Arc 183"/>
                <p:cNvSpPr/>
                <p:nvPr/>
              </p:nvSpPr>
              <p:spPr>
                <a:xfrm rot="16200000">
                  <a:off x="8639465" y="434138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Block Arc 184"/>
                <p:cNvSpPr/>
                <p:nvPr/>
              </p:nvSpPr>
              <p:spPr>
                <a:xfrm rot="5400000">
                  <a:off x="8636925" y="434139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Block Arc 185"/>
                <p:cNvSpPr/>
                <p:nvPr/>
              </p:nvSpPr>
              <p:spPr>
                <a:xfrm>
                  <a:off x="8690506" y="433969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8497915" y="543633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Freeform 187"/>
                <p:cNvSpPr/>
                <p:nvPr/>
              </p:nvSpPr>
              <p:spPr>
                <a:xfrm>
                  <a:off x="8548292" y="418601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 flipH="1">
                  <a:off x="9458753" y="416865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8465191" y="542830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Rounded Rectangle 190"/>
                <p:cNvSpPr/>
                <p:nvPr/>
              </p:nvSpPr>
              <p:spPr>
                <a:xfrm rot="19544013">
                  <a:off x="9586876" y="408966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9708973" y="420896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Freeform 196"/>
                <p:cNvSpPr/>
                <p:nvPr/>
              </p:nvSpPr>
              <p:spPr>
                <a:xfrm flipH="1">
                  <a:off x="5850727" y="5361311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8" name="Freeform 197"/>
                <p:cNvSpPr/>
                <p:nvPr/>
              </p:nvSpPr>
              <p:spPr>
                <a:xfrm>
                  <a:off x="6365656" y="5281713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958947" y="4658317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Block Arc 199"/>
                <p:cNvSpPr/>
                <p:nvPr/>
              </p:nvSpPr>
              <p:spPr>
                <a:xfrm rot="16200000">
                  <a:off x="5600613" y="4340624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Block Arc 200"/>
                <p:cNvSpPr/>
                <p:nvPr/>
              </p:nvSpPr>
              <p:spPr>
                <a:xfrm rot="5400000">
                  <a:off x="5599056" y="4336530"/>
                  <a:ext cx="1469793" cy="1447550"/>
                </a:xfrm>
                <a:prstGeom prst="blockArc">
                  <a:avLst>
                    <a:gd name="adj1" fmla="val 10800000"/>
                    <a:gd name="adj2" fmla="val 21576716"/>
                    <a:gd name="adj3" fmla="val 25351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Block Arc 201"/>
                <p:cNvSpPr/>
                <p:nvPr/>
              </p:nvSpPr>
              <p:spPr>
                <a:xfrm>
                  <a:off x="5616518" y="4330250"/>
                  <a:ext cx="1439337" cy="1457315"/>
                </a:xfrm>
                <a:prstGeom prst="blockArc">
                  <a:avLst>
                    <a:gd name="adj1" fmla="val 13164066"/>
                    <a:gd name="adj2" fmla="val 18953207"/>
                    <a:gd name="adj3" fmla="val 24963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5458953" y="5435573"/>
                  <a:ext cx="902790" cy="3628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5509440" y="4185250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6" name="Straight Connector 205"/>
                <p:cNvCxnSpPr/>
                <p:nvPr/>
              </p:nvCxnSpPr>
              <p:spPr>
                <a:xfrm flipH="1" flipV="1">
                  <a:off x="5426339" y="5426866"/>
                  <a:ext cx="935404" cy="6167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Rounded Rectangle 206"/>
                <p:cNvSpPr/>
                <p:nvPr/>
              </p:nvSpPr>
              <p:spPr>
                <a:xfrm rot="19544013">
                  <a:off x="6548024" y="4088896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6670121" y="4208195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Block Arc 215"/>
                <p:cNvSpPr/>
                <p:nvPr/>
              </p:nvSpPr>
              <p:spPr>
                <a:xfrm>
                  <a:off x="5618270" y="4333248"/>
                  <a:ext cx="1431735" cy="1470920"/>
                </a:xfrm>
                <a:prstGeom prst="blockArc">
                  <a:avLst>
                    <a:gd name="adj1" fmla="val 18118773"/>
                    <a:gd name="adj2" fmla="val 19921461"/>
                    <a:gd name="adj3" fmla="val 2445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Freeform 204"/>
                <p:cNvSpPr/>
                <p:nvPr/>
              </p:nvSpPr>
              <p:spPr>
                <a:xfrm flipH="1">
                  <a:off x="6419901" y="4167893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7" name="Block Arc 216"/>
                <p:cNvSpPr/>
                <p:nvPr/>
              </p:nvSpPr>
              <p:spPr>
                <a:xfrm>
                  <a:off x="5610354" y="4329438"/>
                  <a:ext cx="1474094" cy="1477777"/>
                </a:xfrm>
                <a:prstGeom prst="blockArc">
                  <a:avLst>
                    <a:gd name="adj1" fmla="val 14614943"/>
                    <a:gd name="adj2" fmla="val 15681792"/>
                    <a:gd name="adj3" fmla="val 238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Block Arc 217"/>
                <p:cNvSpPr/>
                <p:nvPr/>
              </p:nvSpPr>
              <p:spPr>
                <a:xfrm>
                  <a:off x="5602735" y="4313014"/>
                  <a:ext cx="1453120" cy="1484322"/>
                </a:xfrm>
                <a:prstGeom prst="blockArc">
                  <a:avLst>
                    <a:gd name="adj1" fmla="val 55069"/>
                    <a:gd name="adj2" fmla="val 1717366"/>
                    <a:gd name="adj3" fmla="val 2459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7018110" y="5382426"/>
              <a:ext cx="5072185" cy="1135352"/>
              <a:chOff x="6272914" y="2120325"/>
              <a:chExt cx="5072185" cy="1135352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6579394" y="2743814"/>
                <a:ext cx="4765705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</a:rPr>
                  <a:t>DNA inaccessible, inactive enhancer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6272914" y="2120325"/>
                <a:ext cx="298422" cy="9063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6573298" y="3018033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6453643" y="2440447"/>
              <a:ext cx="4658476" cy="984882"/>
              <a:chOff x="6180475" y="2270795"/>
              <a:chExt cx="4658476" cy="98488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6579394" y="2743814"/>
                <a:ext cx="4259557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</a:rPr>
                  <a:t>DNA accessible, active enhancer</a:t>
                </a:r>
              </a:p>
            </p:txBody>
          </p:sp>
          <p:cxnSp>
            <p:nvCxnSpPr>
              <p:cNvPr id="209" name="Straight Connector 208"/>
              <p:cNvCxnSpPr/>
              <p:nvPr/>
            </p:nvCxnSpPr>
            <p:spPr>
              <a:xfrm>
                <a:off x="6180475" y="2270795"/>
                <a:ext cx="390861" cy="737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6573298" y="2999745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5165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716" y="257429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90416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8448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29528" y="256794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617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827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114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32576" y="145542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5" idx="2"/>
            <a:endCxn id="11" idx="2"/>
          </p:cNvCxnSpPr>
          <p:nvPr/>
        </p:nvCxnSpPr>
        <p:spPr>
          <a:xfrm rot="5400000" flipH="1" flipV="1">
            <a:off x="4843907" y="1524889"/>
            <a:ext cx="6350" cy="3067812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11" idx="2"/>
          </p:cNvCxnSpPr>
          <p:nvPr/>
        </p:nvCxnSpPr>
        <p:spPr>
          <a:xfrm rot="16200000" flipH="1">
            <a:off x="5361432" y="2036064"/>
            <a:ext cx="12700" cy="2039112"/>
          </a:xfrm>
          <a:prstGeom prst="curvedConnector3">
            <a:avLst>
              <a:gd name="adj1" fmla="val 12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2"/>
            <a:endCxn id="11" idx="2"/>
          </p:cNvCxnSpPr>
          <p:nvPr/>
        </p:nvCxnSpPr>
        <p:spPr>
          <a:xfrm rot="16200000" flipH="1">
            <a:off x="5870448" y="2545080"/>
            <a:ext cx="12700" cy="1021080"/>
          </a:xfrm>
          <a:prstGeom prst="curvedConnector3">
            <a:avLst>
              <a:gd name="adj1" fmla="val 7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50608" y="256794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765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9" idx="2"/>
            <a:endCxn id="11" idx="0"/>
          </p:cNvCxnSpPr>
          <p:nvPr/>
        </p:nvCxnSpPr>
        <p:spPr>
          <a:xfrm flipH="1">
            <a:off x="6380988" y="1943100"/>
            <a:ext cx="3048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3" idx="3"/>
            <a:endCxn id="15" idx="1"/>
          </p:cNvCxnSpPr>
          <p:nvPr/>
        </p:nvCxnSpPr>
        <p:spPr>
          <a:xfrm>
            <a:off x="356463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17" idx="1"/>
          </p:cNvCxnSpPr>
          <p:nvPr/>
        </p:nvCxnSpPr>
        <p:spPr>
          <a:xfrm>
            <a:off x="4585716" y="1699260"/>
            <a:ext cx="52578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3"/>
            <a:endCxn id="19" idx="1"/>
          </p:cNvCxnSpPr>
          <p:nvPr/>
        </p:nvCxnSpPr>
        <p:spPr>
          <a:xfrm>
            <a:off x="561441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3"/>
            <a:endCxn id="34" idx="1"/>
          </p:cNvCxnSpPr>
          <p:nvPr/>
        </p:nvCxnSpPr>
        <p:spPr>
          <a:xfrm>
            <a:off x="6635496" y="1699260"/>
            <a:ext cx="54102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2546604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43088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43088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 flipH="1">
            <a:off x="5359908" y="1943100"/>
            <a:ext cx="304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7" idx="0"/>
          </p:cNvCxnSpPr>
          <p:nvPr/>
        </p:nvCxnSpPr>
        <p:spPr>
          <a:xfrm>
            <a:off x="4334256" y="1943100"/>
            <a:ext cx="7620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5" idx="0"/>
          </p:cNvCxnSpPr>
          <p:nvPr/>
        </p:nvCxnSpPr>
        <p:spPr>
          <a:xfrm>
            <a:off x="3313176" y="1943100"/>
            <a:ext cx="0" cy="63119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2" idx="0"/>
          </p:cNvCxnSpPr>
          <p:nvPr/>
        </p:nvCxnSpPr>
        <p:spPr>
          <a:xfrm flipH="1">
            <a:off x="7402068" y="1943100"/>
            <a:ext cx="2590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73496" y="90459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689904" y="763929"/>
            <a:ext cx="8463794" cy="2298041"/>
            <a:chOff x="1689904" y="763929"/>
            <a:chExt cx="8463794" cy="2298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75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19" idx="2"/>
              <a:endCxn id="11" idx="0"/>
            </p:cNvCxnSpPr>
            <p:nvPr/>
          </p:nvCxnSpPr>
          <p:spPr>
            <a:xfrm flipH="1">
              <a:off x="638098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3"/>
              <a:endCxn id="15" idx="1"/>
            </p:cNvCxnSpPr>
            <p:nvPr/>
          </p:nvCxnSpPr>
          <p:spPr>
            <a:xfrm>
              <a:off x="356463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3"/>
              <a:endCxn id="17" idx="1"/>
            </p:cNvCxnSpPr>
            <p:nvPr/>
          </p:nvCxnSpPr>
          <p:spPr>
            <a:xfrm>
              <a:off x="4585716" y="1699260"/>
              <a:ext cx="5257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7" idx="3"/>
              <a:endCxn id="19" idx="1"/>
            </p:cNvCxnSpPr>
            <p:nvPr/>
          </p:nvCxnSpPr>
          <p:spPr>
            <a:xfrm>
              <a:off x="561441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9" idx="3"/>
              <a:endCxn id="34" idx="1"/>
            </p:cNvCxnSpPr>
            <p:nvPr/>
          </p:nvCxnSpPr>
          <p:spPr>
            <a:xfrm>
              <a:off x="6635496" y="1699260"/>
              <a:ext cx="5410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2704" y="1541947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22704" y="2669778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7" idx="2"/>
              <a:endCxn id="9" idx="0"/>
            </p:cNvCxnSpPr>
            <p:nvPr/>
          </p:nvCxnSpPr>
          <p:spPr>
            <a:xfrm flipH="1">
              <a:off x="535990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2"/>
              <a:endCxn id="7" idx="0"/>
            </p:cNvCxnSpPr>
            <p:nvPr/>
          </p:nvCxnSpPr>
          <p:spPr>
            <a:xfrm>
              <a:off x="4334256" y="1943100"/>
              <a:ext cx="7620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2"/>
              <a:endCxn id="5" idx="0"/>
            </p:cNvCxnSpPr>
            <p:nvPr/>
          </p:nvCxnSpPr>
          <p:spPr>
            <a:xfrm>
              <a:off x="3313176" y="1943100"/>
              <a:ext cx="0" cy="631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2"/>
              <a:endCxn id="32" idx="0"/>
            </p:cNvCxnSpPr>
            <p:nvPr/>
          </p:nvCxnSpPr>
          <p:spPr>
            <a:xfrm flipH="1">
              <a:off x="7402068" y="1943100"/>
              <a:ext cx="2590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689904" y="763929"/>
              <a:ext cx="8067554" cy="140283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40550" y="803023"/>
              <a:ext cx="2141635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11" b="1" dirty="0" smtClean="0"/>
                <a:t>Markov chain</a:t>
              </a:r>
              <a:endParaRPr lang="en-US" sz="1911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Transition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95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Emission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244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 flipH="1">
              <a:off x="6829045" y="1318217"/>
              <a:ext cx="169290" cy="3810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432548" y="2323384"/>
              <a:ext cx="278178" cy="1290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3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6644" y="1672484"/>
            <a:ext cx="9740131" cy="3202683"/>
            <a:chOff x="2561530" y="1131309"/>
            <a:chExt cx="9740131" cy="3202683"/>
          </a:xfrm>
        </p:grpSpPr>
        <p:sp>
          <p:nvSpPr>
            <p:cNvPr id="30" name="Rectangle 29"/>
            <p:cNvSpPr/>
            <p:nvPr/>
          </p:nvSpPr>
          <p:spPr>
            <a:xfrm>
              <a:off x="6603111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60710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03111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60710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18309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75908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1830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75908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03111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60710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03111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60710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18309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5908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18309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75908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433507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891106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89110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433507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891106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433507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891106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8855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46154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68855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46154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68855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46154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45047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89194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231323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231323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231323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31323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603111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60710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518309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975908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433507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891106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68855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46154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231323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275547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33146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75547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73314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75547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33146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75547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33146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60991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818590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60991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818590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60991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818590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17483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361630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903759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90375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903759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903759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275547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733146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360991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818590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03759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433506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Base-state to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b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ase-state transition matrix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1446" b="-131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Base-state </a:t>
                  </a:r>
                  <a:r>
                    <a:rPr lang="en-US">
                      <a:solidFill>
                        <a:schemeClr val="tx1"/>
                      </a:solidFill>
                    </a:rPr>
                    <a:t>to </a:t>
                  </a:r>
                  <a:r>
                    <a:rPr lang="en-US" smtClean="0">
                      <a:solidFill>
                        <a:schemeClr val="tx1"/>
                      </a:solidFill>
                    </a:rPr>
                    <a:t>sub-state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transition matrix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Transition probability from (j,0) to other states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5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/>
            <p:cNvSpPr/>
            <p:nvPr/>
          </p:nvSpPr>
          <p:spPr>
            <a:xfrm>
              <a:off x="934870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9348705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34870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34870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34870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000" b="-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26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2196721" y="1663838"/>
            <a:ext cx="7671179" cy="4838558"/>
            <a:chOff x="2196721" y="1663838"/>
            <a:chExt cx="7671179" cy="4838558"/>
          </a:xfrm>
        </p:grpSpPr>
        <p:sp>
          <p:nvSpPr>
            <p:cNvPr id="90" name="Arc 89"/>
            <p:cNvSpPr/>
            <p:nvPr/>
          </p:nvSpPr>
          <p:spPr>
            <a:xfrm rot="8139368">
              <a:off x="6227593" y="1966087"/>
              <a:ext cx="757859" cy="521330"/>
            </a:xfrm>
            <a:prstGeom prst="arc">
              <a:avLst>
                <a:gd name="adj1" fmla="val 1406331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/>
            <p:cNvSpPr/>
            <p:nvPr/>
          </p:nvSpPr>
          <p:spPr>
            <a:xfrm rot="2728480">
              <a:off x="2232025" y="1948783"/>
              <a:ext cx="757859" cy="521330"/>
            </a:xfrm>
            <a:prstGeom prst="arc">
              <a:avLst>
                <a:gd name="adj1" fmla="val 1137820"/>
                <a:gd name="adj2" fmla="val 19500866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/>
            <p:cNvSpPr/>
            <p:nvPr/>
          </p:nvSpPr>
          <p:spPr>
            <a:xfrm rot="19046748">
              <a:off x="2196721" y="5798538"/>
              <a:ext cx="757859" cy="521330"/>
            </a:xfrm>
            <a:prstGeom prst="arc">
              <a:avLst>
                <a:gd name="adj1" fmla="val 1171332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3768211">
              <a:off x="6166798" y="5862802"/>
              <a:ext cx="757859" cy="521330"/>
            </a:xfrm>
            <a:prstGeom prst="arc">
              <a:avLst>
                <a:gd name="adj1" fmla="val 1301248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554207" y="3309951"/>
              <a:ext cx="2190057" cy="19995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698144" y="5443364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98144" y="2902798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6153449" y="3284811"/>
              <a:ext cx="11131" cy="16554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3641076" y="3125546"/>
              <a:ext cx="2210615" cy="20663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3518629" y="3059907"/>
              <a:ext cx="2144643" cy="19840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330902" y="3145223"/>
              <a:ext cx="2192328" cy="20542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723849" y="2692774"/>
              <a:ext cx="1778943" cy="11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5939000" y="3371546"/>
              <a:ext cx="19103" cy="1650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3723849" y="5665818"/>
              <a:ext cx="1938119" cy="63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276600" y="3133216"/>
              <a:ext cx="575" cy="17994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3056978" y="3371546"/>
              <a:ext cx="5748" cy="16503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/>
                <p:cNvSpPr/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/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TextBox 105"/>
            <p:cNvSpPr txBox="1"/>
            <p:nvPr/>
          </p:nvSpPr>
          <p:spPr>
            <a:xfrm>
              <a:off x="3847069" y="1663838"/>
              <a:ext cx="179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Markov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>
              <a:off x="6196618" y="3990710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/>
            <p:cNvCxnSpPr/>
            <p:nvPr/>
          </p:nvCxnSpPr>
          <p:spPr>
            <a:xfrm>
              <a:off x="6804208" y="2481052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02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2094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0416" y="2576486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4709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9738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31436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j,l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82062" y="2556333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82062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(j,0)</a:t>
            </a:r>
          </a:p>
        </p:txBody>
      </p:sp>
      <p:cxnSp>
        <p:nvCxnSpPr>
          <p:cNvPr id="36" name="Straight Arrow Connector 35"/>
          <p:cNvCxnSpPr>
            <a:stCxn id="17" idx="2"/>
            <a:endCxn id="11" idx="0"/>
          </p:cNvCxnSpPr>
          <p:nvPr/>
        </p:nvCxnSpPr>
        <p:spPr>
          <a:xfrm>
            <a:off x="4882896" y="1943100"/>
            <a:ext cx="828302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54" name="Straight Arrow Connector 53"/>
          <p:cNvCxnSpPr>
            <a:stCxn id="17" idx="3"/>
            <a:endCxn id="34" idx="1"/>
          </p:cNvCxnSpPr>
          <p:nvPr/>
        </p:nvCxnSpPr>
        <p:spPr>
          <a:xfrm>
            <a:off x="5134356" y="1699260"/>
            <a:ext cx="234770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57" idx="3"/>
            <a:endCxn id="17" idx="1"/>
          </p:cNvCxnSpPr>
          <p:nvPr/>
        </p:nvCxnSpPr>
        <p:spPr>
          <a:xfrm>
            <a:off x="2546604" y="1699260"/>
            <a:ext cx="20848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05459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96915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>
            <a:off x="4882896" y="1943100"/>
            <a:ext cx="143273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7" idx="0"/>
          </p:cNvCxnSpPr>
          <p:nvPr/>
        </p:nvCxnSpPr>
        <p:spPr>
          <a:xfrm flipH="1">
            <a:off x="4341876" y="1943100"/>
            <a:ext cx="541020" cy="6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5" idx="0"/>
          </p:cNvCxnSpPr>
          <p:nvPr/>
        </p:nvCxnSpPr>
        <p:spPr>
          <a:xfrm flipH="1">
            <a:off x="3663554" y="1943100"/>
            <a:ext cx="1219342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29" y="3331119"/>
            <a:ext cx="1571872" cy="157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25422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33846" y="256184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07954" y="2561843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7" idx="2"/>
            <a:endCxn id="33" idx="0"/>
          </p:cNvCxnSpPr>
          <p:nvPr/>
        </p:nvCxnSpPr>
        <p:spPr>
          <a:xfrm>
            <a:off x="4882896" y="1943100"/>
            <a:ext cx="1502410" cy="6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35" idx="0"/>
          </p:cNvCxnSpPr>
          <p:nvPr/>
        </p:nvCxnSpPr>
        <p:spPr>
          <a:xfrm>
            <a:off x="4882896" y="1943100"/>
            <a:ext cx="2176518" cy="6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27" idx="0"/>
          </p:cNvCxnSpPr>
          <p:nvPr/>
        </p:nvCxnSpPr>
        <p:spPr>
          <a:xfrm flipH="1">
            <a:off x="2976882" y="1943100"/>
            <a:ext cx="1906014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87671" y="9677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 (PWM)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2"/>
            <a:endCxn id="32" idx="0"/>
          </p:cNvCxnSpPr>
          <p:nvPr/>
        </p:nvCxnSpPr>
        <p:spPr>
          <a:xfrm>
            <a:off x="7733522" y="1943100"/>
            <a:ext cx="0" cy="613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970214" y="2761242"/>
            <a:ext cx="1102408" cy="42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blipFill rotWithShape="0"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  <a:endCxn id="18" idx="1"/>
          </p:cNvCxnSpPr>
          <p:nvPr/>
        </p:nvCxnSpPr>
        <p:spPr>
          <a:xfrm flipV="1">
            <a:off x="4546775" y="1260940"/>
            <a:ext cx="852442" cy="14639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22" idx="1"/>
          </p:cNvCxnSpPr>
          <p:nvPr/>
        </p:nvCxnSpPr>
        <p:spPr>
          <a:xfrm>
            <a:off x="4546775" y="2724925"/>
            <a:ext cx="758494" cy="1680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6877641" y="1258802"/>
            <a:ext cx="764855" cy="21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3"/>
            <a:endCxn id="27" idx="3"/>
          </p:cNvCxnSpPr>
          <p:nvPr/>
        </p:nvCxnSpPr>
        <p:spPr>
          <a:xfrm flipV="1">
            <a:off x="6783693" y="4402243"/>
            <a:ext cx="841711" cy="32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>
            <a:off x="8667991" y="1258802"/>
            <a:ext cx="110881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8254" y="1761393"/>
            <a:ext cx="1478424" cy="3008114"/>
            <a:chOff x="1388690" y="1850171"/>
            <a:chExt cx="1478424" cy="3008114"/>
          </a:xfrm>
        </p:grpSpPr>
        <p:sp>
          <p:nvSpPr>
            <p:cNvPr id="4" name="Hexagon 3"/>
            <p:cNvSpPr/>
            <p:nvPr/>
          </p:nvSpPr>
          <p:spPr>
            <a:xfrm>
              <a:off x="1615155" y="2375730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/>
                <p:cNvSpPr/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Rounded 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Down Arrow 51"/>
            <p:cNvSpPr/>
            <p:nvPr/>
          </p:nvSpPr>
          <p:spPr>
            <a:xfrm>
              <a:off x="1572427" y="333285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7418166" y="3402388"/>
            <a:ext cx="1478424" cy="3003846"/>
            <a:chOff x="7742494" y="3003849"/>
            <a:chExt cx="1478424" cy="3003846"/>
          </a:xfrm>
        </p:grpSpPr>
        <p:sp>
          <p:nvSpPr>
            <p:cNvPr id="27" name="Hexagon 26"/>
            <p:cNvSpPr/>
            <p:nvPr/>
          </p:nvSpPr>
          <p:spPr>
            <a:xfrm>
              <a:off x="7949732" y="3525139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(j’,0)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ed Rectangle 28"/>
                <p:cNvSpPr/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Rounded 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Down Arrow 53"/>
            <p:cNvSpPr/>
            <p:nvPr/>
          </p:nvSpPr>
          <p:spPr>
            <a:xfrm>
              <a:off x="7907004" y="448226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9336697" y="258952"/>
            <a:ext cx="1905711" cy="3032674"/>
            <a:chOff x="9618295" y="795839"/>
            <a:chExt cx="1905711" cy="3032674"/>
          </a:xfrm>
        </p:grpSpPr>
        <p:sp>
          <p:nvSpPr>
            <p:cNvPr id="33" name="Hexagon 32"/>
            <p:cNvSpPr/>
            <p:nvPr/>
          </p:nvSpPr>
          <p:spPr>
            <a:xfrm>
              <a:off x="10058404" y="1317124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Down Arrow 55"/>
            <p:cNvSpPr/>
            <p:nvPr/>
          </p:nvSpPr>
          <p:spPr>
            <a:xfrm>
              <a:off x="10015676" y="2274253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7202387" y="258952"/>
            <a:ext cx="1905711" cy="3032674"/>
            <a:chOff x="9618295" y="795839"/>
            <a:chExt cx="1905711" cy="303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11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Down Arrow 68"/>
            <p:cNvSpPr/>
            <p:nvPr/>
          </p:nvSpPr>
          <p:spPr>
            <a:xfrm>
              <a:off x="10015676" y="2154079"/>
              <a:ext cx="1110953" cy="872206"/>
            </a:xfrm>
            <a:prstGeom prst="downArrow">
              <a:avLst>
                <a:gd name="adj1" fmla="val 50000"/>
                <a:gd name="adj2" fmla="val 4314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7642496" y="775964"/>
            <a:ext cx="1023356" cy="96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j,l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1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16587</TotalTime>
  <Words>330</Words>
  <Application>Microsoft Office PowerPoint</Application>
  <PresentationFormat>Widescreen</PresentationFormat>
  <Paragraphs>207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112</cp:revision>
  <dcterms:created xsi:type="dcterms:W3CDTF">2017-07-30T07:55:30Z</dcterms:created>
  <dcterms:modified xsi:type="dcterms:W3CDTF">2019-02-21T19:23:58Z</dcterms:modified>
</cp:coreProperties>
</file>