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4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B577"/>
    <a:srgbClr val="6E277F"/>
    <a:srgbClr val="D6541B"/>
    <a:srgbClr val="0376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82"/>
      </p:cViewPr>
      <p:guideLst>
        <p:guide orient="horz" pos="3240"/>
        <p:guide pos="4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6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6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3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3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5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1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4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0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E8CB3-1D98-4ECD-B6B7-C0FB8C78DDA1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6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microsoft.com/office/2007/relationships/hdphoto" Target="../media/hdphoto1.wdp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695669" y="624583"/>
            <a:ext cx="13866724" cy="5351343"/>
            <a:chOff x="-695669" y="624583"/>
            <a:chExt cx="13866724" cy="5351343"/>
          </a:xfrm>
        </p:grpSpPr>
        <p:grpSp>
          <p:nvGrpSpPr>
            <p:cNvPr id="9" name="Group 8"/>
            <p:cNvGrpSpPr/>
            <p:nvPr/>
          </p:nvGrpSpPr>
          <p:grpSpPr>
            <a:xfrm>
              <a:off x="-695669" y="624583"/>
              <a:ext cx="13866724" cy="5351343"/>
              <a:chOff x="-695669" y="624583"/>
              <a:chExt cx="13866724" cy="5351343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  </a:ext>
                </a:extLst>
              </p:cNvPr>
              <p:cNvSpPr/>
              <p:nvPr/>
            </p:nvSpPr>
            <p:spPr>
              <a:xfrm>
                <a:off x="-695669" y="624583"/>
                <a:ext cx="13866724" cy="53513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-431320" y="1125563"/>
                <a:ext cx="12709166" cy="4532145"/>
                <a:chOff x="-422693" y="1161288"/>
                <a:chExt cx="12709166" cy="4532145"/>
              </a:xfrm>
              <a:solidFill>
                <a:schemeClr val="bg1"/>
              </a:solidFill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32738" y="1164567"/>
                  <a:ext cx="5807812" cy="4528866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34456" y="1161288"/>
                  <a:ext cx="5714520" cy="4526280"/>
                </a:xfrm>
                <a:prstGeom prst="rect">
                  <a:avLst/>
                </a:prstGeom>
                <a:grpFill/>
              </p:spPr>
            </p:pic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186" y="1164566"/>
                  <a:ext cx="5807812" cy="4528866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800" y="1161288"/>
                  <a:ext cx="5714520" cy="4526280"/>
                </a:xfrm>
                <a:prstGeom prst="rect">
                  <a:avLst/>
                </a:prstGeom>
                <a:grpFill/>
              </p:spPr>
            </p:pic>
            <p:sp>
              <p:nvSpPr>
                <p:cNvPr id="10" name="Rectangle 9">
                  <a:extLst>
                    <a:ext uri="{FF2B5EF4-FFF2-40B4-BE49-F238E27FC236}">
                      <a16:creationId xmlns="" xmlns:mc="http://schemas.openxmlformats.org/markup-compatibility/2006" xmlns:a14="http://schemas.microsoft.com/office/drawing/2010/main" xmlns:a16="http://schemas.microsoft.com/office/drawing/2014/main" id="{2E36643D-EEA2-42A8-BBCF-DC12D9FC8BA4}"/>
                    </a:ext>
                  </a:extLst>
                </p:cNvPr>
                <p:cNvSpPr/>
                <p:nvPr/>
              </p:nvSpPr>
              <p:spPr>
                <a:xfrm>
                  <a:off x="2660161" y="5315832"/>
                  <a:ext cx="2024961" cy="28738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EM Iterations</a:t>
                  </a:r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    </a:ext>
                  </a:extLst>
                </p:cNvPr>
                <p:cNvSpPr/>
                <p:nvPr/>
              </p:nvSpPr>
              <p:spPr>
                <a:xfrm>
                  <a:off x="-422693" y="2320637"/>
                  <a:ext cx="1648062" cy="22167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Root Mean Square Error (RMSE)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7842851" y="1924677"/>
                      <a:ext cx="4443622" cy="10458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Error of true </a:t>
                      </a:r>
                      <a14:m>
                        <m:oMath xmlns:m="http://schemas.openxmlformats.org/officeDocument/2006/math"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a14:m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vs. estimated </a:t>
                      </a:r>
                      <a14:m>
                        <m:oMath xmlns:m="http://schemas.openxmlformats.org/officeDocument/2006/math"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a14:m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(average of runs)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Error of true </a:t>
                      </a:r>
                      <a14:m>
                        <m:oMath xmlns:m="http://schemas.openxmlformats.org/officeDocument/2006/math"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a14:m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vs. estimated </a:t>
                      </a:r>
                      <a14:m>
                        <m:oMath xmlns:m="http://schemas.openxmlformats.org/officeDocument/2006/math"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a14:m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(single run)</a:t>
                      </a:r>
                      <a:endParaRPr lang="en-US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endParaRPr lang="en-US" sz="16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endParaRPr lang="en-US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42851" y="1924677"/>
                      <a:ext cx="4443622" cy="1045821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547" t="-2890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601" t="9220" r="21538" b="88382"/>
                <a:stretch/>
              </p:blipFill>
              <p:spPr>
                <a:xfrm>
                  <a:off x="7487274" y="2071617"/>
                  <a:ext cx="416538" cy="206830"/>
                </a:xfrm>
                <a:prstGeom prst="rect">
                  <a:avLst/>
                </a:prstGeom>
                <a:grpFill/>
              </p:spPr>
            </p:pic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601" t="9220" r="21538" b="88382"/>
                <a:stretch/>
              </p:blipFill>
              <p:spPr>
                <a:xfrm>
                  <a:off x="7485750" y="2337828"/>
                  <a:ext cx="416538" cy="45719"/>
                </a:xfrm>
                <a:prstGeom prst="rect">
                  <a:avLst/>
                </a:prstGeom>
                <a:grpFill/>
              </p:spPr>
            </p:pic>
            <p:sp>
              <p:nvSpPr>
                <p:cNvPr id="19" name="Rectangle 18">
                  <a:extLst>
                    <a:ext uri="{FF2B5EF4-FFF2-40B4-BE49-F238E27FC236}">
                      <a16:creationId xmlns="" xmlns:mc="http://schemas.openxmlformats.org/markup-compatibility/2006" xmlns:a14="http://schemas.microsoft.com/office/drawing/2010/main" xmlns:a16="http://schemas.microsoft.com/office/drawing/2014/main" id="{2E36643D-EEA2-42A8-BBCF-DC12D9FC8BA4}"/>
                    </a:ext>
                  </a:extLst>
                </p:cNvPr>
                <p:cNvSpPr/>
                <p:nvPr/>
              </p:nvSpPr>
              <p:spPr>
                <a:xfrm>
                  <a:off x="7911713" y="5315832"/>
                  <a:ext cx="2024961" cy="28738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EM Iterations</a:t>
                  </a:r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    </a:ext>
                  </a:extLst>
                </p:cNvPr>
                <p:cNvSpPr/>
                <p:nvPr/>
              </p:nvSpPr>
              <p:spPr>
                <a:xfrm>
                  <a:off x="6103620" y="2320637"/>
                  <a:ext cx="380163" cy="219802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sp>
            <p:nvSpPr>
              <p:cNvPr id="27" name="Rectangle 26">
                <a:extLst>
                  <a:ext uri="{FF2B5EF4-FFF2-40B4-BE49-F238E27FC236}">
  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  </a:ext>
                </a:extLst>
              </p:cNvPr>
              <p:cNvSpPr/>
              <p:nvPr/>
            </p:nvSpPr>
            <p:spPr>
              <a:xfrm>
                <a:off x="1698015" y="929555"/>
                <a:ext cx="3835883" cy="5214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Without </a:t>
                </a:r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Regularization 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  </a:ext>
                </a:extLst>
              </p:cNvPr>
              <p:cNvSpPr/>
              <p:nvPr/>
            </p:nvSpPr>
            <p:spPr>
              <a:xfrm>
                <a:off x="7501213" y="929555"/>
                <a:ext cx="2827832" cy="5214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 Regularization </a:t>
                </a:r>
              </a:p>
            </p:txBody>
          </p:sp>
        </p:grpSp>
        <p:sp>
          <p:nvSpPr>
            <p:cNvPr id="29" name="Oval 28"/>
            <p:cNvSpPr/>
            <p:nvPr/>
          </p:nvSpPr>
          <p:spPr>
            <a:xfrm>
              <a:off x="-111126" y="845482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B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194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695669" y="615347"/>
            <a:ext cx="13866724" cy="5351343"/>
            <a:chOff x="-695669" y="615347"/>
            <a:chExt cx="13866724" cy="5351343"/>
          </a:xfrm>
        </p:grpSpPr>
        <p:grpSp>
          <p:nvGrpSpPr>
            <p:cNvPr id="10" name="Group 9"/>
            <p:cNvGrpSpPr/>
            <p:nvPr/>
          </p:nvGrpSpPr>
          <p:grpSpPr>
            <a:xfrm>
              <a:off x="-695669" y="615347"/>
              <a:ext cx="13866724" cy="5351343"/>
              <a:chOff x="-695669" y="615347"/>
              <a:chExt cx="13866724" cy="5351343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  </a:ext>
                </a:extLst>
              </p:cNvPr>
              <p:cNvSpPr/>
              <p:nvPr/>
            </p:nvSpPr>
            <p:spPr>
              <a:xfrm>
                <a:off x="-695669" y="615347"/>
                <a:ext cx="13866724" cy="53513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-532457" y="1040313"/>
                <a:ext cx="12569444" cy="4675517"/>
                <a:chOff x="-449331" y="1354347"/>
                <a:chExt cx="12569444" cy="4675517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-77638" y="1354347"/>
                  <a:ext cx="12197751" cy="46755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" name="Group 4"/>
                <p:cNvGrpSpPr/>
                <p:nvPr/>
              </p:nvGrpSpPr>
              <p:grpSpPr>
                <a:xfrm>
                  <a:off x="-449331" y="1433888"/>
                  <a:ext cx="12499091" cy="4526280"/>
                  <a:chOff x="-449331" y="1433888"/>
                  <a:chExt cx="12499091" cy="4526280"/>
                </a:xfrm>
                <a:solidFill>
                  <a:schemeClr val="bg1"/>
                </a:solidFill>
              </p:grpSpPr>
              <p:pic>
                <p:nvPicPr>
                  <p:cNvPr id="2" name="Picture 1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08166" y="1433888"/>
                    <a:ext cx="5714520" cy="4526280"/>
                  </a:xfrm>
                  <a:prstGeom prst="rect">
                    <a:avLst/>
                  </a:prstGeom>
                  <a:grpFill/>
                </p:spPr>
              </p:pic>
              <p:pic>
                <p:nvPicPr>
                  <p:cNvPr id="3" name="Picture 2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9510" y="1433888"/>
                    <a:ext cx="5714520" cy="4526280"/>
                  </a:xfrm>
                  <a:prstGeom prst="rect">
                    <a:avLst/>
                  </a:prstGeom>
                  <a:grpFill/>
                </p:spPr>
              </p:pic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="" xmlns:a16="http://schemas.microsoft.com/office/drawing/2014/main" id="{2E36643D-EEA2-42A8-BBCF-DC12D9FC8B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43888" y="5606268"/>
                        <a:ext cx="2450203" cy="287389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True </a:t>
                        </a:r>
                        <a14:m>
                          <m:oMath xmlns:m="http://schemas.openxmlformats.org/officeDocument/2006/math"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a14:m>
                        <a:r>
                          <a:rPr lang="en-US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 Probabilities</a:t>
                        </a:r>
                      </a:p>
                    </p:txBody>
                  </p:sp>
                </mc:Choice>
                <mc:Fallback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="" xmlns:a16="http://schemas.microsoft.com/office/drawing/2014/main" xmlns:a14="http://schemas.microsoft.com/office/drawing/2010/main" id="{2E36643D-EEA2-42A8-BBCF-DC12D9FC8BA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43888" y="5606268"/>
                        <a:ext cx="2450203" cy="28738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746" t="-29787" r="-249" b="-57447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2" name="Rectangle 41">
                        <a:extLst>
                          <a:ext uri="{FF2B5EF4-FFF2-40B4-BE49-F238E27FC236}">
                            <a16:creationId xmlns="" xmlns:a16="http://schemas.microsoft.com/office/drawing/2014/main" id="{2E36643D-EEA2-42A8-BBCF-DC12D9FC8B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95440" y="5606268"/>
                        <a:ext cx="2450203" cy="287389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True </a:t>
                        </a:r>
                        <a14:m>
                          <m:oMath xmlns:m="http://schemas.openxmlformats.org/officeDocument/2006/math"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a14:m>
                        <a:r>
                          <a:rPr lang="en-US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 Probabilities</a:t>
                        </a:r>
                      </a:p>
                    </p:txBody>
                  </p:sp>
                </mc:Choice>
                <mc:Fallback>
                  <p:sp>
                    <p:nvSpPr>
                      <p:cNvPr id="42" name="Rectangle 41">
                        <a:extLst>
                          <a:ext uri="{FF2B5EF4-FFF2-40B4-BE49-F238E27FC236}">
                            <a16:creationId xmlns="" xmlns:a16="http://schemas.microsoft.com/office/drawing/2014/main" xmlns:a14="http://schemas.microsoft.com/office/drawing/2010/main" id="{2E36643D-EEA2-42A8-BBCF-DC12D9FC8BA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95440" y="5606268"/>
                        <a:ext cx="2450203" cy="28738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498" t="-29787" r="-498" b="-57447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3" name="Rectangle 42">
                    <a:extLst>
                      <a:ext uri="{FF2B5EF4-FFF2-40B4-BE49-F238E27FC236}">
      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      </a:ext>
                    </a:extLst>
                  </p:cNvPr>
                  <p:cNvSpPr/>
                  <p:nvPr/>
                </p:nvSpPr>
                <p:spPr>
                  <a:xfrm>
                    <a:off x="6180918" y="2592023"/>
                    <a:ext cx="380163" cy="219802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grpSp>
                <p:nvGrpSpPr>
                  <p:cNvPr id="4" name="Group 3"/>
                  <p:cNvGrpSpPr/>
                  <p:nvPr/>
                </p:nvGrpSpPr>
                <p:grpSpPr>
                  <a:xfrm>
                    <a:off x="9690587" y="4528714"/>
                    <a:ext cx="2359173" cy="738850"/>
                    <a:chOff x="7630783" y="9049989"/>
                    <a:chExt cx="3842991" cy="738850"/>
                  </a:xfrm>
                  <a:grpFill/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3" name="Rectangle 22"/>
                        <p:cNvSpPr/>
                        <p:nvPr/>
                      </p:nvSpPr>
                      <p:spPr>
                        <a:xfrm>
                          <a:off x="7663188" y="9049989"/>
                          <a:ext cx="3810586" cy="73885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value in final EM </a:t>
                          </a: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iteration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value </a:t>
                          </a: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during EM iterations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3" name="Rectangle 22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663188" y="9049989"/>
                          <a:ext cx="3810586" cy="738850"/>
                        </a:xfrm>
                        <a:prstGeom prst="rect">
                          <a:avLst/>
                        </a:prstGeom>
                        <a:blipFill rotWithShape="0">
                          <a:blip r:embed="rId6"/>
                          <a:stretch>
                            <a:fillRect/>
                          </a:stretch>
                        </a:blipFill>
                        <a:ln>
                          <a:solidFill>
                            <a:schemeClr val="bg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7630783" y="9284960"/>
                      <a:ext cx="67808" cy="45719"/>
                    </a:xfrm>
                    <a:prstGeom prst="ellipse">
                      <a:avLst/>
                    </a:prstGeom>
                    <a:grpFill/>
                    <a:ln>
                      <a:solidFill>
                        <a:srgbClr val="0009E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>
                        <a:solidFill>
                          <a:srgbClr val="0009E1"/>
                        </a:solidFill>
                      </a:endParaRPr>
                    </a:p>
                  </p:txBody>
                </p:sp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7630783" y="9515533"/>
                      <a:ext cx="67808" cy="45719"/>
                    </a:xfrm>
                    <a:prstGeom prst="ellipse">
                      <a:avLst/>
                    </a:prstGeom>
                    <a:grpFill/>
                    <a:ln>
                      <a:solidFill>
                        <a:srgbClr val="C4C5F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>
                        <a:solidFill>
                          <a:srgbClr val="0009E1"/>
                        </a:solidFill>
                      </a:endParaRPr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3" name="Rectangle 12">
                        <a:extLst>
                          <a:ext uri="{FF2B5EF4-FFF2-40B4-BE49-F238E27FC236}">
                            <a16:creationId xmlns="" xmlns:a16="http://schemas.microsoft.com/office/drawing/2014/main" id="{6D2C8BE0-B0D2-4978-A1B5-FFF5137A4C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449331" y="2988104"/>
                        <a:ext cx="1790085" cy="1405857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/>
                        <a:r>
                          <a:rPr lang="en-US" sz="2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Estimated</a:t>
                        </a:r>
                        <a:endParaRPr lang="en-US" sz="2000" b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  <a:p>
                        <a:pPr algn="ctr"/>
                        <a14:m>
                          <m:oMath xmlns:m="http://schemas.openxmlformats.org/officeDocument/2006/math"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a14:m>
                        <a:r>
                          <a:rPr lang="en-US" sz="2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 Probabilities</a:t>
                        </a:r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3" name="Rectangle 12">
                        <a:extLst>
                          <a:ext uri="{FF2B5EF4-FFF2-40B4-BE49-F238E27FC236}">
                            <a16:creationId xmlns="" xmlns:a16="http://schemas.microsoft.com/office/drawing/2014/main" xmlns:a14="http://schemas.microsoft.com/office/drawing/2010/main" id="{6D2C8BE0-B0D2-4978-A1B5-FFF5137A4C8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449331" y="2988104"/>
                        <a:ext cx="1790085" cy="1405857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r="-4778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39" name="Rectangle 38">
                <a:extLst>
                  <a:ext uri="{FF2B5EF4-FFF2-40B4-BE49-F238E27FC236}">
  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  </a:ext>
                </a:extLst>
              </p:cNvPr>
              <p:cNvSpPr/>
              <p:nvPr/>
            </p:nvSpPr>
            <p:spPr>
              <a:xfrm>
                <a:off x="1698015" y="929555"/>
                <a:ext cx="3835883" cy="5214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Without </a:t>
                </a:r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Regularization 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  </a:ext>
                </a:extLst>
              </p:cNvPr>
              <p:cNvSpPr/>
              <p:nvPr/>
            </p:nvSpPr>
            <p:spPr>
              <a:xfrm>
                <a:off x="7501213" y="929555"/>
                <a:ext cx="2827832" cy="5214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 Regularization </a:t>
                </a:r>
              </a:p>
            </p:txBody>
          </p:sp>
        </p:grpSp>
        <p:sp>
          <p:nvSpPr>
            <p:cNvPr id="41" name="Oval 40"/>
            <p:cNvSpPr/>
            <p:nvPr/>
          </p:nvSpPr>
          <p:spPr>
            <a:xfrm>
              <a:off x="-111126" y="845482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C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680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695669" y="615347"/>
            <a:ext cx="13866724" cy="5351343"/>
            <a:chOff x="-695669" y="615347"/>
            <a:chExt cx="13866724" cy="5351343"/>
          </a:xfrm>
        </p:grpSpPr>
        <p:grpSp>
          <p:nvGrpSpPr>
            <p:cNvPr id="9" name="Group 8"/>
            <p:cNvGrpSpPr/>
            <p:nvPr/>
          </p:nvGrpSpPr>
          <p:grpSpPr>
            <a:xfrm>
              <a:off x="-695669" y="615347"/>
              <a:ext cx="13866724" cy="5351343"/>
              <a:chOff x="-695669" y="615347"/>
              <a:chExt cx="13866724" cy="5351343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  </a:ext>
                </a:extLst>
              </p:cNvPr>
              <p:cNvSpPr/>
              <p:nvPr/>
            </p:nvSpPr>
            <p:spPr>
              <a:xfrm>
                <a:off x="-695669" y="615347"/>
                <a:ext cx="13866724" cy="53513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-304363" y="1024960"/>
                <a:ext cx="13034513" cy="4675518"/>
                <a:chOff x="-267419" y="526211"/>
                <a:chExt cx="13034513" cy="4675517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-267419" y="526211"/>
                  <a:ext cx="13034513" cy="4675517"/>
                  <a:chOff x="-267419" y="526211"/>
                  <a:chExt cx="13034513" cy="4675517"/>
                </a:xfrm>
              </p:grpSpPr>
              <p:sp>
                <p:nvSpPr>
                  <p:cNvPr id="2" name="Rectangle 1"/>
                  <p:cNvSpPr/>
                  <p:nvPr/>
                </p:nvSpPr>
                <p:spPr>
                  <a:xfrm>
                    <a:off x="-267419" y="526211"/>
                    <a:ext cx="13034513" cy="467551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-193576" y="612648"/>
                    <a:ext cx="12871732" cy="4526280"/>
                    <a:chOff x="-219455" y="612648"/>
                    <a:chExt cx="12871732" cy="4526280"/>
                  </a:xfrm>
                  <a:solidFill>
                    <a:schemeClr val="bg1"/>
                  </a:solidFill>
                </p:grpSpPr>
                <p:pic>
                  <p:nvPicPr>
                    <p:cNvPr id="4" name="Picture 3"/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85800" y="612648"/>
                      <a:ext cx="5714520" cy="4526280"/>
                    </a:xfrm>
                    <a:prstGeom prst="rect">
                      <a:avLst/>
                    </a:prstGeom>
                    <a:grpFill/>
                  </p:spPr>
                </p:pic>
                <p:pic>
                  <p:nvPicPr>
                    <p:cNvPr id="6" name="Picture 5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34456" y="612648"/>
                      <a:ext cx="5714520" cy="4526280"/>
                    </a:xfrm>
                    <a:prstGeom prst="rect">
                      <a:avLst/>
                    </a:prstGeom>
                    <a:grpFill/>
                  </p:spPr>
                </p:pic>
                <p:sp>
                  <p:nvSpPr>
                    <p:cNvPr id="18" name="Rectangle 17">
                      <a:extLst>
                        <a:ext uri="{FF2B5EF4-FFF2-40B4-BE49-F238E27FC236}">
                          <a16:creationId xmlns="" xmlns:mc="http://schemas.openxmlformats.org/markup-compatibility/2006" xmlns:a14="http://schemas.microsoft.com/office/drawing/2010/main" xmlns:a16="http://schemas.microsoft.com/office/drawing/2014/main" id="{2E36643D-EEA2-42A8-BBCF-DC12D9FC8B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66338" y="4779611"/>
                      <a:ext cx="2024961" cy="287389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EM Iterations</a:t>
                      </a:r>
                      <a:endParaRPr lang="en-US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19" name="Rectangle 18">
                      <a:extLst>
                        <a:ext uri="{FF2B5EF4-FFF2-40B4-BE49-F238E27FC236}">
                          <a16:creationId xmlns="" xmlns:mc="http://schemas.openxmlformats.org/markup-compatibility/2006" xmlns:a14="http://schemas.microsoft.com/office/drawing/2010/main" xmlns:a16="http://schemas.microsoft.com/office/drawing/2014/main" id="{2E36643D-EEA2-42A8-BBCF-DC12D9FC8B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7890" y="4779611"/>
                      <a:ext cx="2024961" cy="287389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2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EM Iterations</a:t>
                      </a:r>
                      <a:endParaRPr lang="en-US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20" name="Rectangle 19">
                      <a:extLst>
                        <a:ext uri="{FF2B5EF4-FFF2-40B4-BE49-F238E27FC236}">
        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09797" y="1769063"/>
                      <a:ext cx="380163" cy="2198021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4" name="Rectangle 23">
                          <a:extLst>
                            <a:ext uri="{FF2B5EF4-FFF2-40B4-BE49-F238E27FC236}">
                              <a16:creationId xmlns="" xmlns:a16="http://schemas.microsoft.com/office/drawing/2014/main" id="{6D2C8BE0-B0D2-4978-A1B5-FFF5137A4C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-219455" y="1962088"/>
                          <a:ext cx="1395983" cy="1852972"/>
                        </a:xfrm>
                        <a:prstGeom prst="rect">
                          <a:avLst/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Mean Log Likelihood</a:t>
                          </a:r>
                          <a:endParaRPr lang="he-IL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4" name="Rectangle 23">
                          <a:extLst>
                            <a:ext uri="{FF2B5EF4-FFF2-40B4-BE49-F238E27FC236}">
                              <a16:creationId xmlns:a16="http://schemas.microsoft.com/office/drawing/2014/main" xmlns="" xmlns:a14="http://schemas.microsoft.com/office/drawing/2010/main" id="{6D2C8BE0-B0D2-4978-A1B5-FFF5137A4C82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-219455" y="1962088"/>
                          <a:ext cx="1395983" cy="1852972"/>
                        </a:xfrm>
                        <a:prstGeom prst="rect">
                          <a:avLst/>
                        </a:prstGeom>
                        <a:blipFill rotWithShape="0">
                          <a:blip r:embed="rId4"/>
                          <a:stretch>
                            <a:fillRect l="-2183" r="-2620"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8" name="Group 7"/>
                    <p:cNvGrpSpPr/>
                    <p:nvPr/>
                  </p:nvGrpSpPr>
                  <p:grpSpPr>
                    <a:xfrm>
                      <a:off x="7233424" y="2875788"/>
                      <a:ext cx="5418853" cy="1636437"/>
                      <a:chOff x="7352267" y="2302272"/>
                      <a:chExt cx="5418853" cy="1636437"/>
                    </a:xfrm>
                    <a:grpFill/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8" name="Rectangle 37"/>
                          <p:cNvSpPr/>
                          <p:nvPr/>
                        </p:nvSpPr>
                        <p:spPr>
                          <a:xfrm>
                            <a:off x="7822640" y="2302272"/>
                            <a:ext cx="4948480" cy="1636437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Likelihood of learned </a:t>
                            </a:r>
                            <a14:m>
                              <m:oMath xmlns:m="http://schemas.openxmlformats.org/officeDocument/2006/math"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a14:m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 on train </a:t>
                            </a:r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sequences </a:t>
                            </a:r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(single run</a:t>
                            </a:r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)</a:t>
                            </a:r>
                            <a:endPara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  <a:p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Likelihood of learned </a:t>
                            </a:r>
                            <a14:m>
                              <m:oMath xmlns:m="http://schemas.openxmlformats.org/officeDocument/2006/math"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a14:m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 on test </a:t>
                            </a:r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sequences (</a:t>
                            </a:r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single run</a:t>
                            </a:r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)</a:t>
                            </a:r>
                            <a:endPara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  <a:p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Likelihood of learned </a:t>
                            </a:r>
                            <a14:m>
                              <m:oMath xmlns:m="http://schemas.openxmlformats.org/officeDocument/2006/math"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a14:m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 on train </a:t>
                            </a:r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sequences (</a:t>
                            </a:r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average of runs</a:t>
                            </a:r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)</a:t>
                            </a:r>
                            <a:endPara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  <a:p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Likelihood of learned </a:t>
                            </a:r>
                            <a14:m>
                              <m:oMath xmlns:m="http://schemas.openxmlformats.org/officeDocument/2006/math"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a14:m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 on test </a:t>
                            </a:r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sequences (</a:t>
                            </a:r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average of runs</a:t>
                            </a:r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)</a:t>
                            </a:r>
                            <a:endPara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  <a:p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Likelihood of true </a:t>
                            </a:r>
                            <a14:m>
                              <m:oMath xmlns:m="http://schemas.openxmlformats.org/officeDocument/2006/math"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a14:m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 on train sequences</a:t>
                            </a:r>
                          </a:p>
                          <a:p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Likelihood of true </a:t>
                            </a:r>
                            <a14:m>
                              <m:oMath xmlns:m="http://schemas.openxmlformats.org/officeDocument/2006/math"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a14:m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 on test sequences</a:t>
                            </a:r>
                          </a:p>
                          <a:p>
                            <a:endPara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  <a:p>
                            <a:endPara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8" name="Rectangle 37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822640" y="2302272"/>
                            <a:ext cx="4948480" cy="1636437"/>
                          </a:xfrm>
                          <a:prstGeom prst="rect">
                            <a:avLst/>
                          </a:prstGeom>
                          <a:blipFill rotWithShape="0">
                            <a:blip r:embed="rId5"/>
                            <a:stretch>
                              <a:fillRect l="-246" t="-5556"/>
                            </a:stretch>
                          </a:blipFill>
                          <a:ln>
                            <a:solidFill>
                              <a:schemeClr val="bg1"/>
                            </a:solidFill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39" name="Rectangle 38"/>
                      <p:cNvSpPr/>
                      <p:nvPr/>
                    </p:nvSpPr>
                    <p:spPr>
                      <a:xfrm>
                        <a:off x="7352269" y="3428429"/>
                        <a:ext cx="470371" cy="27432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" name="Rectangle 39"/>
                      <p:cNvSpPr/>
                      <p:nvPr/>
                    </p:nvSpPr>
                    <p:spPr>
                      <a:xfrm>
                        <a:off x="7352269" y="3212263"/>
                        <a:ext cx="470371" cy="27432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7352268" y="3009813"/>
                        <a:ext cx="470371" cy="27432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7352269" y="2799549"/>
                        <a:ext cx="470371" cy="27432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7352267" y="2593253"/>
                        <a:ext cx="470371" cy="0"/>
                      </a:xfrm>
                      <a:prstGeom prst="rect">
                        <a:avLst/>
                      </a:prstGeom>
                      <a:grpFill/>
                      <a:ln w="6350">
                        <a:solidFill>
                          <a:srgbClr val="D6541B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" name="Rectangle 43"/>
                      <p:cNvSpPr/>
                      <p:nvPr/>
                    </p:nvSpPr>
                    <p:spPr>
                      <a:xfrm>
                        <a:off x="7352268" y="2382989"/>
                        <a:ext cx="470371" cy="0"/>
                      </a:xfrm>
                      <a:prstGeom prst="rect">
                        <a:avLst/>
                      </a:prstGeom>
                      <a:grpFill/>
                      <a:ln w="6350">
                        <a:solidFill>
                          <a:srgbClr val="0376C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45" name="Rectangle 44">
                      <a:extLst>
                        <a:ext uri="{FF2B5EF4-FFF2-40B4-BE49-F238E27FC236}">
                          <a16:creationId xmlns="" xmlns:mc="http://schemas.openxmlformats.org/markup-compatibility/2006" xmlns:a14="http://schemas.microsoft.com/office/drawing/2010/main" xmlns:a16="http://schemas.microsoft.com/office/drawing/2014/main" id="{2E36643D-EEA2-42A8-BBCF-DC12D9FC8B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7984" y="3938709"/>
                      <a:ext cx="1336831" cy="66675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46" name="Rectangle 45">
                      <a:extLst>
                        <a:ext uri="{FF2B5EF4-FFF2-40B4-BE49-F238E27FC236}">
                          <a16:creationId xmlns="" xmlns:mc="http://schemas.openxmlformats.org/markup-compatibility/2006" xmlns:a14="http://schemas.microsoft.com/office/drawing/2010/main" xmlns:a16="http://schemas.microsoft.com/office/drawing/2014/main" id="{2E36643D-EEA2-42A8-BBCF-DC12D9FC8B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21417" y="3938709"/>
                      <a:ext cx="1336831" cy="66675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p:grpSp>
            </p:grpSp>
            <p:sp>
              <p:nvSpPr>
                <p:cNvPr id="23" name="Rectangle 22"/>
                <p:cNvSpPr/>
                <p:nvPr/>
              </p:nvSpPr>
              <p:spPr>
                <a:xfrm>
                  <a:off x="7259303" y="4001945"/>
                  <a:ext cx="470371" cy="27432"/>
                </a:xfrm>
                <a:prstGeom prst="rect">
                  <a:avLst/>
                </a:prstGeom>
                <a:solidFill>
                  <a:srgbClr val="C0B57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7259303" y="3785779"/>
                  <a:ext cx="470371" cy="27432"/>
                </a:xfrm>
                <a:prstGeom prst="rect">
                  <a:avLst/>
                </a:prstGeom>
                <a:solidFill>
                  <a:srgbClr val="6E27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7259302" y="3583329"/>
                  <a:ext cx="470371" cy="2743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7259303" y="3373065"/>
                  <a:ext cx="470371" cy="2743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" name="Rectangle 32">
                <a:extLst>
                  <a:ext uri="{FF2B5EF4-FFF2-40B4-BE49-F238E27FC236}">
  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  </a:ext>
                </a:extLst>
              </p:cNvPr>
              <p:cNvSpPr/>
              <p:nvPr/>
            </p:nvSpPr>
            <p:spPr>
              <a:xfrm>
                <a:off x="1698015" y="929555"/>
                <a:ext cx="3835883" cy="5214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Without </a:t>
                </a:r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Regularization 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  </a:ext>
                </a:extLst>
              </p:cNvPr>
              <p:cNvSpPr/>
              <p:nvPr/>
            </p:nvSpPr>
            <p:spPr>
              <a:xfrm>
                <a:off x="7501213" y="929555"/>
                <a:ext cx="2827832" cy="5214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 Regularization </a:t>
                </a:r>
              </a:p>
            </p:txBody>
          </p:sp>
        </p:grpSp>
        <p:sp>
          <p:nvSpPr>
            <p:cNvPr id="35" name="Oval 34"/>
            <p:cNvSpPr/>
            <p:nvPr/>
          </p:nvSpPr>
          <p:spPr>
            <a:xfrm>
              <a:off x="-111126" y="845482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397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695669" y="624583"/>
            <a:ext cx="13866724" cy="5351343"/>
            <a:chOff x="-695669" y="624583"/>
            <a:chExt cx="13866724" cy="5351343"/>
          </a:xfrm>
        </p:grpSpPr>
        <p:grpSp>
          <p:nvGrpSpPr>
            <p:cNvPr id="5" name="Group 4"/>
            <p:cNvGrpSpPr/>
            <p:nvPr/>
          </p:nvGrpSpPr>
          <p:grpSpPr>
            <a:xfrm>
              <a:off x="-695669" y="624583"/>
              <a:ext cx="13866724" cy="5351343"/>
              <a:chOff x="-695669" y="624583"/>
              <a:chExt cx="13866724" cy="5351343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  </a:ext>
                </a:extLst>
              </p:cNvPr>
              <p:cNvSpPr/>
              <p:nvPr/>
            </p:nvSpPr>
            <p:spPr>
              <a:xfrm>
                <a:off x="-695669" y="624583"/>
                <a:ext cx="13866724" cy="53513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-617834" y="1049325"/>
                <a:ext cx="12809834" cy="4675517"/>
                <a:chOff x="-1628562" y="1298707"/>
                <a:chExt cx="12809834" cy="4675517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-1628562" y="1298707"/>
                  <a:ext cx="12809834" cy="4675517"/>
                  <a:chOff x="-1552362" y="1164566"/>
                  <a:chExt cx="12809834" cy="4675517"/>
                </a:xfrm>
              </p:grpSpPr>
              <p:sp>
                <p:nvSpPr>
                  <p:cNvPr id="2" name="Rectangle 1"/>
                  <p:cNvSpPr/>
                  <p:nvPr/>
                </p:nvSpPr>
                <p:spPr>
                  <a:xfrm>
                    <a:off x="-1026543" y="1164566"/>
                    <a:ext cx="12284015" cy="467551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-1552362" y="1226450"/>
                    <a:ext cx="12735881" cy="4541311"/>
                    <a:chOff x="-655215" y="1278209"/>
                    <a:chExt cx="12735881" cy="4541311"/>
                  </a:xfrm>
                  <a:solidFill>
                    <a:schemeClr val="bg1"/>
                  </a:solidFill>
                </p:grpSpPr>
                <p:sp>
                  <p:nvSpPr>
                    <p:cNvPr id="45" name="Oval 44"/>
                    <p:cNvSpPr/>
                    <p:nvPr/>
                  </p:nvSpPr>
                  <p:spPr>
                    <a:xfrm>
                      <a:off x="2093694" y="4799487"/>
                      <a:ext cx="328566" cy="291486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6" name="Rectangle 45">
                      <a:extLst>
                        <a:ext uri="{FF2B5EF4-FFF2-40B4-BE49-F238E27FC236}">
                          <a16:creationId xmlns="" xmlns:mc="http://schemas.openxmlformats.org/markup-compatibility/2006" xmlns:a14="http://schemas.microsoft.com/office/drawing/2010/main" xmlns:a16="http://schemas.microsoft.com/office/drawing/2014/main" id="{2E36643D-EEA2-42A8-BBCF-DC12D9FC8B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9003" y="4389836"/>
                      <a:ext cx="2744576" cy="253156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47" name="Rectangle 46">
                      <a:extLst>
                        <a:ext uri="{FF2B5EF4-FFF2-40B4-BE49-F238E27FC236}">
                          <a16:creationId xmlns="" xmlns:mc="http://schemas.openxmlformats.org/markup-compatibility/2006" xmlns:a14="http://schemas.microsoft.com/office/drawing/2010/main" xmlns:a16="http://schemas.microsoft.com/office/drawing/2014/main" id="{2E36643D-EEA2-42A8-BBCF-DC12D9FC8B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3586" y="4464608"/>
                      <a:ext cx="2687737" cy="92895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EM Iterations</a:t>
                      </a:r>
                      <a:endParaRPr lang="en-US" sz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48" name="Rectangle 47">
                      <a:extLst>
                        <a:ext uri="{FF2B5EF4-FFF2-40B4-BE49-F238E27FC236}">
                          <a16:creationId xmlns="" xmlns:mc="http://schemas.openxmlformats.org/markup-compatibility/2006" xmlns:a14="http://schemas.microsoft.com/office/drawing/2010/main" xmlns:a16="http://schemas.microsoft.com/office/drawing/2014/main" id="{2E36643D-EEA2-42A8-BBCF-DC12D9FC8B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92226" y="5444481"/>
                      <a:ext cx="2024961" cy="287389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EM Iterations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49" name="Rectangle 48">
                      <a:extLst>
                        <a:ext uri="{FF2B5EF4-FFF2-40B4-BE49-F238E27FC236}">
                          <a16:creationId xmlns="" xmlns:mc="http://schemas.openxmlformats.org/markup-compatibility/2006" xmlns:a14="http://schemas.microsoft.com/office/drawing/2010/main" xmlns:a16="http://schemas.microsoft.com/office/drawing/2014/main" id="{2E36643D-EEA2-42A8-BBCF-DC12D9FC8B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43778" y="5444481"/>
                      <a:ext cx="2024961" cy="287389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EM Iterations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50" name="Rectangle 49">
                      <a:extLst>
                        <a:ext uri="{FF2B5EF4-FFF2-40B4-BE49-F238E27FC236}">
        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5685" y="2449286"/>
                      <a:ext cx="380163" cy="2198021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53" name="Rectangle 52">
                      <a:extLst>
                        <a:ext uri="{FF2B5EF4-FFF2-40B4-BE49-F238E27FC236}">
                          <a16:creationId xmlns="" xmlns:mc="http://schemas.openxmlformats.org/markup-compatibility/2006" xmlns:a14="http://schemas.microsoft.com/office/drawing/2010/main" xmlns:a16="http://schemas.microsoft.com/office/drawing/2014/main" id="{2E36643D-EEA2-42A8-BBCF-DC12D9FC8B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33872" y="4618932"/>
                      <a:ext cx="1336831" cy="66675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54" name="Rectangle 53">
                      <a:extLst>
                        <a:ext uri="{FF2B5EF4-FFF2-40B4-BE49-F238E27FC236}">
                          <a16:creationId xmlns="" xmlns:mc="http://schemas.openxmlformats.org/markup-compatibility/2006" xmlns:a14="http://schemas.microsoft.com/office/drawing/2010/main" xmlns:a16="http://schemas.microsoft.com/office/drawing/2014/main" id="{2E36643D-EEA2-42A8-BBCF-DC12D9FC8B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47305" y="4618932"/>
                      <a:ext cx="1336831" cy="66675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pic>
                  <p:nvPicPr>
                    <p:cNvPr id="55" name="Picture 54"/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61883" y="1293240"/>
                      <a:ext cx="5714520" cy="4526280"/>
                    </a:xfrm>
                    <a:prstGeom prst="rect">
                      <a:avLst/>
                    </a:prstGeom>
                    <a:grpFill/>
                  </p:spPr>
                </p:pic>
                <p:pic>
                  <p:nvPicPr>
                    <p:cNvPr id="56" name="Picture 55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8947" y="1293240"/>
                      <a:ext cx="5715000" cy="4526280"/>
                    </a:xfrm>
                    <a:prstGeom prst="rect">
                      <a:avLst/>
                    </a:prstGeom>
                    <a:grpFill/>
                  </p:spPr>
                </p:pic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7361245" y="2572487"/>
                      <a:ext cx="4719421" cy="1268708"/>
                      <a:chOff x="8212725" y="-1744489"/>
                      <a:chExt cx="4719421" cy="1268708"/>
                    </a:xfrm>
                    <a:grpFill/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9" name="Rectangle 58"/>
                          <p:cNvSpPr/>
                          <p:nvPr/>
                        </p:nvSpPr>
                        <p:spPr>
                          <a:xfrm>
                            <a:off x="8691724" y="-1744489"/>
                            <a:ext cx="4240422" cy="1268708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Viterbi train </a:t>
                            </a:r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e</a:t>
                            </a:r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rror </a:t>
                            </a:r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with </a:t>
                            </a:r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learned </a:t>
                            </a:r>
                            <a14:m>
                              <m:oMath xmlns:m="http://schemas.openxmlformats.org/officeDocument/2006/math"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a14:m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 (single run)</a:t>
                            </a:r>
                          </a:p>
                          <a:p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Viterbi test error </a:t>
                            </a:r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with </a:t>
                            </a:r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learned </a:t>
                            </a:r>
                            <a14:m>
                              <m:oMath xmlns:m="http://schemas.openxmlformats.org/officeDocument/2006/math"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a14:m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 (single run)</a:t>
                            </a:r>
                          </a:p>
                          <a:p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Viterbi train error </a:t>
                            </a:r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with </a:t>
                            </a:r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learned </a:t>
                            </a:r>
                            <a14:m>
                              <m:oMath xmlns:m="http://schemas.openxmlformats.org/officeDocument/2006/math"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a14:m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 (average of runs)</a:t>
                            </a:r>
                            <a:endPara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  <a:p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Viterbi test error </a:t>
                            </a:r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with </a:t>
                            </a:r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learned </a:t>
                            </a:r>
                            <a14:m>
                              <m:oMath xmlns:m="http://schemas.openxmlformats.org/officeDocument/2006/math"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a14:m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 (average of runs)</a:t>
                            </a:r>
                          </a:p>
                          <a:p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Viterbi train error </a:t>
                            </a:r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with </a:t>
                            </a:r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true </a:t>
                            </a:r>
                            <a14:m>
                              <m:oMath xmlns:m="http://schemas.openxmlformats.org/officeDocument/2006/math"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a14:m>
                            <a:endParaRPr lang="en-US" sz="14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  <a:p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Viterbi </a:t>
                            </a:r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test error </a:t>
                            </a:r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with true </a:t>
                            </a:r>
                            <a14:m>
                              <m:oMath xmlns:m="http://schemas.openxmlformats.org/officeDocument/2006/math">
                                <m:r>
                                  <a:rPr lang="en-US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a14:m>
                            <a:endPara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9" name="Rectangle 58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8691724" y="-1744489"/>
                            <a:ext cx="4240422" cy="1268708"/>
                          </a:xfrm>
                          <a:prstGeom prst="rect">
                            <a:avLst/>
                          </a:prstGeom>
                          <a:blipFill rotWithShape="0">
                            <a:blip r:embed="rId4"/>
                            <a:stretch>
                              <a:fillRect l="-287" t="-5238" b="-8095"/>
                            </a:stretch>
                          </a:blipFill>
                          <a:ln>
                            <a:solidFill>
                              <a:schemeClr val="bg1"/>
                            </a:solidFill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60" name="Rectangle 59"/>
                      <p:cNvSpPr/>
                      <p:nvPr/>
                    </p:nvSpPr>
                    <p:spPr>
                      <a:xfrm>
                        <a:off x="8212727" y="-601081"/>
                        <a:ext cx="470371" cy="27432"/>
                      </a:xfrm>
                      <a:prstGeom prst="rect">
                        <a:avLst/>
                      </a:prstGeom>
                      <a:solidFill>
                        <a:srgbClr val="C0B57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" name="Rectangle 60"/>
                      <p:cNvSpPr/>
                      <p:nvPr/>
                    </p:nvSpPr>
                    <p:spPr>
                      <a:xfrm>
                        <a:off x="8212727" y="-817247"/>
                        <a:ext cx="470371" cy="27432"/>
                      </a:xfrm>
                      <a:prstGeom prst="rect">
                        <a:avLst/>
                      </a:prstGeom>
                      <a:solidFill>
                        <a:srgbClr val="6E277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sp>
                    <p:nvSpPr>
                      <p:cNvPr id="62" name="Rectangle 61"/>
                      <p:cNvSpPr/>
                      <p:nvPr/>
                    </p:nvSpPr>
                    <p:spPr>
                      <a:xfrm>
                        <a:off x="8212726" y="-1019697"/>
                        <a:ext cx="470371" cy="27432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" name="Rectangle 62"/>
                      <p:cNvSpPr/>
                      <p:nvPr/>
                    </p:nvSpPr>
                    <p:spPr>
                      <a:xfrm>
                        <a:off x="8212727" y="-1229961"/>
                        <a:ext cx="470371" cy="2743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" name="Rectangle 63"/>
                      <p:cNvSpPr/>
                      <p:nvPr/>
                    </p:nvSpPr>
                    <p:spPr>
                      <a:xfrm>
                        <a:off x="8212725" y="-1436257"/>
                        <a:ext cx="470371" cy="0"/>
                      </a:xfrm>
                      <a:prstGeom prst="rect">
                        <a:avLst/>
                      </a:prstGeom>
                      <a:grpFill/>
                      <a:ln w="6350">
                        <a:solidFill>
                          <a:srgbClr val="D6541B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5" name="Rectangle 64"/>
                      <p:cNvSpPr/>
                      <p:nvPr/>
                    </p:nvSpPr>
                    <p:spPr>
                      <a:xfrm>
                        <a:off x="8212726" y="-1646521"/>
                        <a:ext cx="470371" cy="0"/>
                      </a:xfrm>
                      <a:prstGeom prst="rect">
                        <a:avLst/>
                      </a:prstGeom>
                      <a:grpFill/>
                      <a:ln w="6350">
                        <a:solidFill>
                          <a:srgbClr val="0376C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6" name="Rectangle 65">
                      <a:extLst>
                        <a:ext uri="{FF2B5EF4-FFF2-40B4-BE49-F238E27FC236}">
                          <a16:creationId xmlns="" xmlns:a16="http://schemas.microsoft.com/office/drawing/2014/main" xmlns:a14="http://schemas.microsoft.com/office/drawing/2010/main" xmlns:mc="http://schemas.openxmlformats.org/markup-compatibility/2006" id="{6D2C8BE0-B0D2-4978-A1B5-FFF5137A4C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59962" y="3484804"/>
                      <a:ext cx="1395983" cy="783729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67" name="Rectangle 66">
                      <a:extLst>
                        <a:ext uri="{FF2B5EF4-FFF2-40B4-BE49-F238E27FC236}">
                          <a16:creationId xmlns="" xmlns:a16="http://schemas.microsoft.com/office/drawing/2014/main" xmlns:a14="http://schemas.microsoft.com/office/drawing/2010/main" xmlns:mc="http://schemas.openxmlformats.org/markup-compatibility/2006" id="{6D2C8BE0-B0D2-4978-A1B5-FFF5137A4C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14887" y="1490829"/>
                      <a:ext cx="3111343" cy="783729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52" name="Rectangle 51">
                      <a:extLst>
                        <a:ext uri="{FF2B5EF4-FFF2-40B4-BE49-F238E27FC236}">
        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94339" y="1278209"/>
                      <a:ext cx="1923838" cy="521426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With Regularization </a:t>
                      </a:r>
                    </a:p>
                  </p:txBody>
                </p:sp>
                <p:sp>
                  <p:nvSpPr>
                    <p:cNvPr id="51" name="Rectangle 50">
                      <a:extLst>
                        <a:ext uri="{FF2B5EF4-FFF2-40B4-BE49-F238E27FC236}">
        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9887" y="1278209"/>
                      <a:ext cx="2609638" cy="521426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Without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Regularization </a:t>
                      </a:r>
                    </a:p>
                  </p:txBody>
                </p:sp>
                <p:sp>
                  <p:nvSpPr>
                    <p:cNvPr id="57" name="Rectangle 56">
                      <a:extLst>
                        <a:ext uri="{FF2B5EF4-FFF2-40B4-BE49-F238E27FC236}">
                          <a16:creationId xmlns="" xmlns:a16="http://schemas.microsoft.com/office/drawing/2014/main" xmlns:a14="http://schemas.microsoft.com/office/drawing/2010/main" xmlns:mc="http://schemas.openxmlformats.org/markup-compatibility/2006" id="{6D2C8BE0-B0D2-4978-A1B5-FFF5137A4C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655215" y="2531698"/>
                      <a:ext cx="1868500" cy="1906212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Miss Classification Rate</a:t>
                      </a:r>
                      <a:endParaRPr lang="en-US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p:grpSp>
            </p:grpSp>
            <p:sp>
              <p:nvSpPr>
                <p:cNvPr id="30" name="Rectangle 29">
                  <a:extLst>
                    <a:ext uri="{FF2B5EF4-FFF2-40B4-BE49-F238E27FC236}">
                      <a16:creationId xmlns="" xmlns:mc="http://schemas.openxmlformats.org/markup-compatibility/2006" xmlns:a14="http://schemas.microsoft.com/office/drawing/2010/main" xmlns:a16="http://schemas.microsoft.com/office/drawing/2014/main" id="{2E36643D-EEA2-42A8-BBCF-DC12D9FC8BA4}"/>
                    </a:ext>
                  </a:extLst>
                </p:cNvPr>
                <p:cNvSpPr/>
                <p:nvPr/>
              </p:nvSpPr>
              <p:spPr>
                <a:xfrm>
                  <a:off x="1669440" y="5548316"/>
                  <a:ext cx="2024961" cy="2873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0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EM Iterations</a:t>
                  </a:r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="" xmlns:mc="http://schemas.openxmlformats.org/markup-compatibility/2006" xmlns:a14="http://schemas.microsoft.com/office/drawing/2010/main" xmlns:a16="http://schemas.microsoft.com/office/drawing/2014/main" id="{2E36643D-EEA2-42A8-BBCF-DC12D9FC8BA4}"/>
                    </a:ext>
                  </a:extLst>
                </p:cNvPr>
                <p:cNvSpPr/>
                <p:nvPr/>
              </p:nvSpPr>
              <p:spPr>
                <a:xfrm>
                  <a:off x="6920992" y="5548316"/>
                  <a:ext cx="2024961" cy="2873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0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EM Iterations</a:t>
                  </a:r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sp>
            <p:nvSpPr>
              <p:cNvPr id="34" name="Rectangle 33">
                <a:extLst>
                  <a:ext uri="{FF2B5EF4-FFF2-40B4-BE49-F238E27FC236}">
  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  </a:ext>
                </a:extLst>
              </p:cNvPr>
              <p:cNvSpPr/>
              <p:nvPr/>
            </p:nvSpPr>
            <p:spPr>
              <a:xfrm>
                <a:off x="1698015" y="929555"/>
                <a:ext cx="3835883" cy="5214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Without </a:t>
                </a:r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Regularization 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  </a:ext>
                </a:extLst>
              </p:cNvPr>
              <p:cNvSpPr/>
              <p:nvPr/>
            </p:nvSpPr>
            <p:spPr>
              <a:xfrm>
                <a:off x="7501213" y="929555"/>
                <a:ext cx="2827832" cy="5214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 Regularization </a:t>
                </a:r>
              </a:p>
            </p:txBody>
          </p:sp>
        </p:grpSp>
        <p:sp>
          <p:nvSpPr>
            <p:cNvPr id="37" name="Oval 36"/>
            <p:cNvSpPr/>
            <p:nvPr/>
          </p:nvSpPr>
          <p:spPr>
            <a:xfrm>
              <a:off x="-111126" y="845482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D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921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825980" y="295274"/>
            <a:ext cx="9599201" cy="6562725"/>
            <a:chOff x="825980" y="295274"/>
            <a:chExt cx="9599201" cy="65627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05"/>
            <a:stretch/>
          </p:blipFill>
          <p:spPr>
            <a:xfrm>
              <a:off x="1766818" y="466724"/>
              <a:ext cx="8658363" cy="639127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825980" y="2320638"/>
              <a:ext cx="1648062" cy="22167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Root Mean Square Error (RMSE)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2743200" y="295274"/>
              <a:ext cx="104775" cy="60812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5096651" y="6325277"/>
              <a:ext cx="2193571" cy="3986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Log Likelihood</a:t>
              </a:r>
              <a:endParaRPr lang="en-US" sz="2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40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78990" y="370306"/>
            <a:ext cx="12880589" cy="6117388"/>
            <a:chOff x="-78990" y="370306"/>
            <a:chExt cx="12880589" cy="6117388"/>
          </a:xfrm>
        </p:grpSpPr>
        <p:sp>
          <p:nvSpPr>
            <p:cNvPr id="5" name="Rectangle 4"/>
            <p:cNvSpPr/>
            <p:nvPr/>
          </p:nvSpPr>
          <p:spPr>
            <a:xfrm>
              <a:off x="4686299" y="370306"/>
              <a:ext cx="2004060" cy="259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409" y="544094"/>
              <a:ext cx="12192000" cy="594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</p:pic>
        <p:sp>
          <p:nvSpPr>
            <p:cNvPr id="9" name="Rectangle 8"/>
            <p:cNvSpPr/>
            <p:nvPr/>
          </p:nvSpPr>
          <p:spPr>
            <a:xfrm>
              <a:off x="10996810" y="499846"/>
              <a:ext cx="1681600" cy="8283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-78990" y="3067786"/>
                  <a:ext cx="1914516" cy="70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𝑣𝑎𝑙𝑢𝑒</m:t>
                            </m:r>
                          </m:e>
                        </m:d>
                      </m:oMath>
                    </m:oMathPara>
                  </a14:m>
                  <a:endParaRPr lang="en-US" sz="20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DNase</a:t>
                  </a:r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8990" y="3067786"/>
                  <a:ext cx="1914516" cy="70788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633" b="-13559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-78990" y="1328163"/>
                  <a:ext cx="1914516" cy="70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𝑣𝑎𝑙𝑢𝑒</m:t>
                            </m:r>
                          </m:e>
                        </m:d>
                      </m:oMath>
                    </m:oMathPara>
                  </a14:m>
                  <a:endParaRPr lang="en-US" sz="20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H3K27ac</a:t>
                  </a: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8990" y="1328163"/>
                  <a:ext cx="1914516" cy="70788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633" b="-13559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891049" y="4984855"/>
                  <a:ext cx="881817" cy="4001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49" y="4984855"/>
                  <a:ext cx="881817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605" b="-8955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/>
            <p:cNvSpPr/>
            <p:nvPr/>
          </p:nvSpPr>
          <p:spPr>
            <a:xfrm>
              <a:off x="5823067" y="803174"/>
              <a:ext cx="195949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 sz="1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43553" y="5995272"/>
              <a:ext cx="3217368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Position In DNA Sequence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536679" y="1231366"/>
              <a:ext cx="1264920" cy="4663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56097" y="5582386"/>
              <a:ext cx="12341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Viterbi Path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115885" y="778100"/>
              <a:ext cx="6096000" cy="86177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H1 </a:t>
              </a:r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BMP4 Derived </a:t>
              </a:r>
              <a:r>
                <a:rPr lang="en-US" sz="1600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Mesendoderm</a:t>
              </a:r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Cultured </a:t>
              </a:r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Cells (E004) 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Fetal </a:t>
              </a:r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Adrenal </a:t>
              </a:r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Gland (E080)</a:t>
              </a:r>
            </a:p>
            <a:p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Background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1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22" t="4241" r="6321" b="89231"/>
            <a:stretch/>
          </p:blipFill>
          <p:spPr>
            <a:xfrm>
              <a:off x="2472114" y="849236"/>
              <a:ext cx="664091" cy="739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04982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5650" y="6937787"/>
            <a:ext cx="3259138" cy="1742251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-12175" y="340468"/>
            <a:ext cx="12439295" cy="6517532"/>
            <a:chOff x="-12175" y="340468"/>
            <a:chExt cx="12439295" cy="6517532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120" y="340468"/>
              <a:ext cx="12192000" cy="651753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-12175" y="3107620"/>
                  <a:ext cx="1914516" cy="70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𝑣𝑎𝑙𝑢𝑒</m:t>
                            </m:r>
                          </m:e>
                        </m:d>
                      </m:oMath>
                    </m:oMathPara>
                  </a14:m>
                  <a:endParaRPr lang="en-US" sz="20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DNase</a:t>
                  </a:r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175" y="3107620"/>
                  <a:ext cx="1914516" cy="70788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633" b="-13559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-12175" y="1367997"/>
                  <a:ext cx="1914516" cy="70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𝑣𝑎𝑙𝑢𝑒</m:t>
                            </m:r>
                          </m:e>
                        </m:d>
                      </m:oMath>
                    </m:oMathPara>
                  </a14:m>
                  <a:endParaRPr lang="en-US" sz="20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H3K27ac</a:t>
                  </a:r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175" y="1367997"/>
                  <a:ext cx="1914516" cy="70788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633" b="-12605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ectangle 45"/>
            <p:cNvSpPr/>
            <p:nvPr/>
          </p:nvSpPr>
          <p:spPr>
            <a:xfrm>
              <a:off x="5434927" y="6228176"/>
              <a:ext cx="3217368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Position In DNA Sequence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47471" y="5815290"/>
              <a:ext cx="12341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Viterbi Path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1020524" y="5103246"/>
                  <a:ext cx="881817" cy="4001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524" y="5103246"/>
                  <a:ext cx="881817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605" b="-8824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8469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-123092" y="-24746"/>
            <a:ext cx="13054619" cy="6555579"/>
            <a:chOff x="-123092" y="-24746"/>
            <a:chExt cx="13054619" cy="6555579"/>
          </a:xfrm>
        </p:grpSpPr>
        <p:sp>
          <p:nvSpPr>
            <p:cNvPr id="24" name="Rectangle 23"/>
            <p:cNvSpPr/>
            <p:nvPr/>
          </p:nvSpPr>
          <p:spPr>
            <a:xfrm>
              <a:off x="250166" y="103517"/>
              <a:ext cx="12215004" cy="62023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0" y="327166"/>
              <a:ext cx="12192000" cy="6203667"/>
              <a:chOff x="0" y="327166"/>
              <a:chExt cx="12192000" cy="6203667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27166"/>
                <a:ext cx="12192000" cy="6203667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9877425" y="5377814"/>
                <a:ext cx="308610" cy="8572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4781641" y="-24746"/>
              <a:ext cx="3120155" cy="807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True States and Posterior Probability</a:t>
              </a:r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-123092" y="1033451"/>
              <a:ext cx="1494571" cy="545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Sequence 1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-123092" y="2936631"/>
              <a:ext cx="1494571" cy="492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Sequence 2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-123092" y="4795621"/>
              <a:ext cx="1494571" cy="492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Sequence 3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11043961" y="1050776"/>
              <a:ext cx="1441529" cy="545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Posterior Probability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11043961" y="2944270"/>
              <a:ext cx="1441529" cy="545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Posterior Probability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11043961" y="4781695"/>
              <a:ext cx="1441529" cy="545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Posterior Probability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11039843" y="1763552"/>
              <a:ext cx="1891684" cy="445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Viterbi estimation</a:t>
              </a:r>
              <a: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/>
              </a:r>
              <a:b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</a:br>
              <a: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Real states</a:t>
              </a:r>
              <a:endParaRPr lang="en-US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11039843" y="3624337"/>
              <a:ext cx="1891684" cy="445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Viterbi estimation</a:t>
              </a:r>
              <a:b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</a:br>
              <a: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Real states</a:t>
              </a:r>
              <a:endParaRPr lang="en-US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11051265" y="5484116"/>
              <a:ext cx="1799829" cy="445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Viterbi estimation</a:t>
              </a:r>
              <a: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/>
              </a:r>
              <a:b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</a:br>
              <a: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Real states</a:t>
              </a:r>
              <a:endParaRPr lang="en-US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1584960" y="2009014"/>
              <a:ext cx="10454640" cy="76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1584960" y="3861478"/>
              <a:ext cx="10454640" cy="76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1584960" y="5727828"/>
              <a:ext cx="10454640" cy="76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4728612" y="6017456"/>
              <a:ext cx="3173184" cy="288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Position in Sequence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673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66027</TotalTime>
  <Words>289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39</cp:revision>
  <dcterms:created xsi:type="dcterms:W3CDTF">2019-08-26T10:24:43Z</dcterms:created>
  <dcterms:modified xsi:type="dcterms:W3CDTF">2020-04-15T11:03:00Z</dcterms:modified>
</cp:coreProperties>
</file>