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4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>
        <p:guide orient="horz" pos="648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5" Type="http://schemas.openxmlformats.org/officeDocument/2006/relationships/image" Target="../media/image102.png"/><Relationship Id="rId63" Type="http://schemas.openxmlformats.org/officeDocument/2006/relationships/image" Target="../media/image107.png"/><Relationship Id="rId68" Type="http://schemas.openxmlformats.org/officeDocument/2006/relationships/image" Target="../media/image31.png"/><Relationship Id="rId7" Type="http://schemas.openxmlformats.org/officeDocument/2006/relationships/image" Target="../media/image54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98.png"/><Relationship Id="rId66" Type="http://schemas.openxmlformats.org/officeDocument/2006/relationships/image" Target="../media/image109.png"/><Relationship Id="rId5" Type="http://schemas.openxmlformats.org/officeDocument/2006/relationships/image" Target="../media/image52.png"/><Relationship Id="rId61" Type="http://schemas.openxmlformats.org/officeDocument/2006/relationships/image" Target="../media/image105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08.png"/><Relationship Id="rId69" Type="http://schemas.openxmlformats.org/officeDocument/2006/relationships/image" Target="../media/image112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99.png"/><Relationship Id="rId67" Type="http://schemas.openxmlformats.org/officeDocument/2006/relationships/image" Target="../media/image111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6.png"/><Relationship Id="rId7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97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60" Type="http://schemas.openxmlformats.org/officeDocument/2006/relationships/image" Target="../media/image104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63" Type="http://schemas.openxmlformats.org/officeDocument/2006/relationships/image" Target="../media/image29.png"/><Relationship Id="rId68" Type="http://schemas.openxmlformats.org/officeDocument/2006/relationships/image" Target="../media/image17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8.png"/><Relationship Id="rId29" Type="http://schemas.openxmlformats.org/officeDocument/2006/relationships/image" Target="../media/image141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66" Type="http://schemas.openxmlformats.org/officeDocument/2006/relationships/image" Target="../media/image174.png"/><Relationship Id="rId5" Type="http://schemas.openxmlformats.org/officeDocument/2006/relationships/image" Target="../media/image117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8.png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1.png"/><Relationship Id="rId57" Type="http://schemas.openxmlformats.org/officeDocument/2006/relationships/image" Target="../media/image16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5" Type="http://schemas.openxmlformats.org/officeDocument/2006/relationships/image" Target="../media/image17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3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63" Type="http://schemas.openxmlformats.org/officeDocument/2006/relationships/image" Target="../media/image235.png"/><Relationship Id="rId68" Type="http://schemas.openxmlformats.org/officeDocument/2006/relationships/image" Target="../media/image139.png"/><Relationship Id="rId16" Type="http://schemas.openxmlformats.org/officeDocument/2006/relationships/image" Target="../media/image188.png"/><Relationship Id="rId11" Type="http://schemas.openxmlformats.org/officeDocument/2006/relationships/image" Target="../media/image183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53" Type="http://schemas.openxmlformats.org/officeDocument/2006/relationships/image" Target="../media/image225.png"/><Relationship Id="rId58" Type="http://schemas.openxmlformats.org/officeDocument/2006/relationships/image" Target="../media/image230.png"/><Relationship Id="rId74" Type="http://schemas.openxmlformats.org/officeDocument/2006/relationships/image" Target="../media/image239.png"/><Relationship Id="rId79" Type="http://schemas.openxmlformats.org/officeDocument/2006/relationships/image" Target="../media/image112.png"/><Relationship Id="rId5" Type="http://schemas.openxmlformats.org/officeDocument/2006/relationships/image" Target="../media/image117.png"/><Relationship Id="rId61" Type="http://schemas.openxmlformats.org/officeDocument/2006/relationships/image" Target="../media/image233.png"/><Relationship Id="rId19" Type="http://schemas.openxmlformats.org/officeDocument/2006/relationships/image" Target="../media/image19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56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image" Target="../media/image140.png"/><Relationship Id="rId77" Type="http://schemas.openxmlformats.org/officeDocument/2006/relationships/image" Target="../media/image242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72" Type="http://schemas.openxmlformats.org/officeDocument/2006/relationships/image" Target="../media/image168.png"/><Relationship Id="rId80" Type="http://schemas.openxmlformats.org/officeDocument/2006/relationships/image" Target="../media/image244.png"/><Relationship Id="rId3" Type="http://schemas.openxmlformats.org/officeDocument/2006/relationships/image" Target="../media/image178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59" Type="http://schemas.openxmlformats.org/officeDocument/2006/relationships/image" Target="../media/image231.png"/><Relationship Id="rId67" Type="http://schemas.openxmlformats.org/officeDocument/2006/relationships/image" Target="../media/image138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62" Type="http://schemas.openxmlformats.org/officeDocument/2006/relationships/image" Target="../media/image234.png"/><Relationship Id="rId70" Type="http://schemas.openxmlformats.org/officeDocument/2006/relationships/image" Target="../media/image141.png"/><Relationship Id="rId7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57" Type="http://schemas.openxmlformats.org/officeDocument/2006/relationships/image" Target="../media/image229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image" Target="../media/image237.png"/><Relationship Id="rId73" Type="http://schemas.openxmlformats.org/officeDocument/2006/relationships/image" Target="../media/image169.png"/><Relationship Id="rId78" Type="http://schemas.openxmlformats.org/officeDocument/2006/relationships/image" Target="../media/image243.png"/><Relationship Id="rId81" Type="http://schemas.openxmlformats.org/officeDocument/2006/relationships/image" Target="../media/image177.png"/><Relationship Id="rId4" Type="http://schemas.openxmlformats.org/officeDocument/2006/relationships/image" Target="../media/image116.png"/><Relationship Id="rId9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9" Type="http://schemas.openxmlformats.org/officeDocument/2006/relationships/image" Target="../media/image211.png"/><Relationship Id="rId34" Type="http://schemas.openxmlformats.org/officeDocument/2006/relationships/image" Target="../media/image206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6" Type="http://schemas.openxmlformats.org/officeDocument/2006/relationships/image" Target="../media/image241.png"/><Relationship Id="rId7" Type="http://schemas.openxmlformats.org/officeDocument/2006/relationships/image" Target="../media/image179.png"/><Relationship Id="rId71" Type="http://schemas.openxmlformats.org/officeDocument/2006/relationships/image" Target="../media/image15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01.png"/><Relationship Id="rId24" Type="http://schemas.openxmlformats.org/officeDocument/2006/relationships/image" Target="../media/image196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66" Type="http://schemas.openxmlformats.org/officeDocument/2006/relationships/image" Target="../media/image23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378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377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157.png"/><Relationship Id="rId123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1819" y="855159"/>
            <a:ext cx="11768853" cy="4824312"/>
            <a:chOff x="-131819" y="855159"/>
            <a:chExt cx="11768853" cy="4824312"/>
          </a:xfrm>
        </p:grpSpPr>
        <p:grpSp>
          <p:nvGrpSpPr>
            <p:cNvPr id="274" name="Group 273"/>
            <p:cNvGrpSpPr/>
            <p:nvPr/>
          </p:nvGrpSpPr>
          <p:grpSpPr>
            <a:xfrm>
              <a:off x="-131819" y="855159"/>
              <a:ext cx="11768853" cy="4824312"/>
              <a:chOff x="-131819" y="855159"/>
              <a:chExt cx="11768853" cy="4824312"/>
            </a:xfrm>
          </p:grpSpPr>
          <p:sp>
            <p:nvSpPr>
              <p:cNvPr id="134" name="Right Brace 133"/>
              <p:cNvSpPr/>
              <p:nvPr/>
            </p:nvSpPr>
            <p:spPr>
              <a:xfrm rot="5400000">
                <a:off x="3272399" y="4538338"/>
                <a:ext cx="314413" cy="1967853"/>
              </a:xfrm>
              <a:prstGeom prst="rightBrace">
                <a:avLst>
                  <a:gd name="adj1" fmla="val 40467"/>
                  <a:gd name="adj2" fmla="val 50000"/>
                </a:avLst>
              </a:prstGeom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685318" y="3919594"/>
                <a:ext cx="299195" cy="51477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554663" y="3999962"/>
                <a:ext cx="2062642" cy="7242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Transcription</a:t>
                </a:r>
                <a:endPara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Complex</a:t>
                </a: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1782158" y="4826983"/>
                <a:ext cx="1957574" cy="352035"/>
                <a:chOff x="1748287" y="2032616"/>
                <a:chExt cx="1957574" cy="352035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1748287" y="2034274"/>
                  <a:ext cx="1957574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2107083" y="2032616"/>
                  <a:ext cx="191002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2662239" y="2033448"/>
                  <a:ext cx="164666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148390" y="2033448"/>
                  <a:ext cx="161710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227" name="Rectangle 226"/>
              <p:cNvSpPr/>
              <p:nvPr/>
            </p:nvSpPr>
            <p:spPr>
              <a:xfrm>
                <a:off x="9842471" y="2543862"/>
                <a:ext cx="1138016" cy="4364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RNA</a:t>
                </a: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0665840" y="1240506"/>
                <a:ext cx="328566" cy="2914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50480" y="5075990"/>
                <a:ext cx="328566" cy="2914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B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8" name="Group 247"/>
              <p:cNvGrpSpPr/>
              <p:nvPr/>
            </p:nvGrpSpPr>
            <p:grpSpPr>
              <a:xfrm>
                <a:off x="7907845" y="3431781"/>
                <a:ext cx="878875" cy="728889"/>
                <a:chOff x="2153766" y="3480696"/>
                <a:chExt cx="878875" cy="728889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2153766" y="3630652"/>
                  <a:ext cx="418741" cy="29660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2400612" y="3546001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2365972" y="3480696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  <p:sp>
              <p:nvSpPr>
                <p:cNvPr id="252" name="Rounded Rectangle 251"/>
                <p:cNvSpPr/>
                <p:nvPr/>
              </p:nvSpPr>
              <p:spPr>
                <a:xfrm>
                  <a:off x="2657257" y="3678711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2606024" y="3652877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TF</a:t>
                  </a:r>
                  <a:endParaRPr lang="en-US" sz="2400" dirty="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-131819" y="855159"/>
                <a:ext cx="10910227" cy="1811424"/>
                <a:chOff x="-131819" y="855159"/>
                <a:chExt cx="10910227" cy="1811424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-131819" y="855159"/>
                  <a:ext cx="10910227" cy="1811424"/>
                  <a:chOff x="-101168" y="1150647"/>
                  <a:chExt cx="10910227" cy="1811424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-101168" y="1150647"/>
                    <a:ext cx="10910227" cy="1811424"/>
                    <a:chOff x="361703" y="2103910"/>
                    <a:chExt cx="10910227" cy="1811424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361703" y="2103910"/>
                      <a:ext cx="10910227" cy="1811424"/>
                      <a:chOff x="361703" y="2108990"/>
                      <a:chExt cx="10910227" cy="1811424"/>
                    </a:xfrm>
                  </p:grpSpPr>
                  <p:grpSp>
                    <p:nvGrpSpPr>
                      <p:cNvPr id="10" name="Group 9"/>
                      <p:cNvGrpSpPr/>
                      <p:nvPr/>
                    </p:nvGrpSpPr>
                    <p:grpSpPr>
                      <a:xfrm>
                        <a:off x="632108" y="2639745"/>
                        <a:ext cx="10639822" cy="1280669"/>
                        <a:chOff x="153515" y="4870798"/>
                        <a:chExt cx="10639822" cy="1280669"/>
                      </a:xfrm>
                    </p:grpSpPr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204956" y="5366759"/>
                          <a:ext cx="9588381" cy="350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610816" y="5366758"/>
                          <a:ext cx="1957574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1969612" y="5365100"/>
                          <a:ext cx="191002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2524768" y="5365932"/>
                          <a:ext cx="164666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6" name="Rectangle 15"/>
                        <p:cNvSpPr/>
                        <p:nvPr/>
                      </p:nvSpPr>
                      <p:spPr>
                        <a:xfrm>
                          <a:off x="3010919" y="5365932"/>
                          <a:ext cx="161710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7594362" y="5367835"/>
                          <a:ext cx="3198975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7594361" y="5367006"/>
                          <a:ext cx="840336" cy="350377"/>
                        </a:xfrm>
                        <a:prstGeom prst="rect">
                          <a:avLst/>
                        </a:prstGeom>
                        <a:ln>
                          <a:solidFill>
                            <a:srgbClr val="41719C"/>
                          </a:solidFill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767411" y="5728645"/>
                          <a:ext cx="1606610" cy="422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Enhancer</a:t>
                          </a:r>
                        </a:p>
                      </p:txBody>
                    </p:sp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7195039" y="4902555"/>
                          <a:ext cx="1606610" cy="365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Promoter</a:t>
                          </a:r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8671132" y="4870798"/>
                          <a:ext cx="1606610" cy="436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Gene</a:t>
                          </a:r>
                        </a:p>
                      </p:txBody>
                    </p: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153515" y="5305964"/>
                          <a:ext cx="1251420" cy="436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DNA</a:t>
                          </a:r>
                        </a:p>
                      </p:txBody>
                    </p:sp>
                  </p:grp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1703" y="2108990"/>
                        <a:ext cx="5720383" cy="624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Transcription Factor</a:t>
                        </a:r>
                        <a:r>
                          <a:rPr lang="he-IL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 </a:t>
                        </a:r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a:t>Binding Sites (TFBS)</a:t>
                        </a:r>
                      </a:p>
                    </p:txBody>
                  </p:sp>
                </p:grp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>
                      <a:off x="2545591" y="2734703"/>
                      <a:ext cx="4225" cy="3725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2607820" y="1781440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/>
                  <p:nvPr/>
                </p:nvCxnSpPr>
                <p:spPr>
                  <a:xfrm>
                    <a:off x="3090650" y="1781440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7661137" y="1881632"/>
                  <a:ext cx="164666" cy="350377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8147288" y="18816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55" name="Block Arc 154"/>
              <p:cNvSpPr/>
              <p:nvPr/>
            </p:nvSpPr>
            <p:spPr>
              <a:xfrm rot="16200000">
                <a:off x="273882" y="3411620"/>
                <a:ext cx="1674644" cy="1859497"/>
              </a:xfrm>
              <a:prstGeom prst="blockArc">
                <a:avLst>
                  <a:gd name="adj1" fmla="val 10800000"/>
                  <a:gd name="adj2" fmla="val 125421"/>
                  <a:gd name="adj3" fmla="val 208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134815" y="3503351"/>
                <a:ext cx="4208753" cy="3519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160543" y="4829103"/>
                <a:ext cx="259225" cy="34958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34814" y="4829928"/>
                <a:ext cx="4208753" cy="3495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95635" y="3509072"/>
                <a:ext cx="51594" cy="34013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098184" y="4834952"/>
                <a:ext cx="50124" cy="33953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flipH="1">
                <a:off x="1098184" y="3504045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1109752" y="3855054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1095635" y="4829103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100112" y="5179847"/>
                <a:ext cx="137567" cy="0"/>
              </a:xfrm>
              <a:prstGeom prst="lin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2106148" y="3505837"/>
                <a:ext cx="3237420" cy="351831"/>
                <a:chOff x="2106148" y="3505837"/>
                <a:chExt cx="3237420" cy="351831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106148" y="35080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261" name="Group 260"/>
                <p:cNvGrpSpPr/>
                <p:nvPr/>
              </p:nvGrpSpPr>
              <p:grpSpPr>
                <a:xfrm>
                  <a:off x="2111018" y="3505837"/>
                  <a:ext cx="840336" cy="350867"/>
                  <a:chOff x="7731832" y="2034032"/>
                  <a:chExt cx="840336" cy="350867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7731832" y="2034522"/>
                    <a:ext cx="84033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7813537" y="2034032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8299688" y="2034032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1829158" y="3692624"/>
                <a:ext cx="1684765" cy="1217946"/>
                <a:chOff x="5874106" y="3733521"/>
                <a:chExt cx="1329790" cy="1001400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5874106" y="4300006"/>
                  <a:ext cx="626226" cy="296894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6306345" y="4433218"/>
                  <a:ext cx="828944" cy="301703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5977988" y="3733521"/>
                  <a:ext cx="860610" cy="404559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6149820" y="4021732"/>
                  <a:ext cx="1054076" cy="42672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/>
                    <a:t>P300/CBP</a:t>
                  </a:r>
                  <a:endParaRPr lang="en-US" sz="2000" dirty="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2153766" y="3480696"/>
                <a:ext cx="878875" cy="728889"/>
                <a:chOff x="2153766" y="3480696"/>
                <a:chExt cx="878875" cy="728889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2153766" y="3630652"/>
                  <a:ext cx="418741" cy="29660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2400612" y="3546001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>
                <a:xfrm>
                  <a:off x="2365972" y="3480696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2657257" y="3678711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46" name="Rounded Rectangle 245"/>
                <p:cNvSpPr/>
                <p:nvPr/>
              </p:nvSpPr>
              <p:spPr>
                <a:xfrm>
                  <a:off x="2606024" y="3652877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TF</a:t>
                  </a:r>
                  <a:endParaRPr lang="en-US" sz="1600" dirty="0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2470301" y="4371121"/>
                <a:ext cx="724703" cy="645680"/>
                <a:chOff x="6321171" y="4419368"/>
                <a:chExt cx="491801" cy="442161"/>
              </a:xfrm>
            </p:grpSpPr>
            <p:sp>
              <p:nvSpPr>
                <p:cNvPr id="149" name="Isosceles Triangle 148"/>
                <p:cNvSpPr/>
                <p:nvPr/>
              </p:nvSpPr>
              <p:spPr>
                <a:xfrm>
                  <a:off x="6321171" y="4419368"/>
                  <a:ext cx="449322" cy="407795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92448" y="4545381"/>
                  <a:ext cx="420524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848896" y="4562159"/>
                <a:ext cx="824265" cy="461665"/>
                <a:chOff x="5840084" y="4532432"/>
                <a:chExt cx="559366" cy="31614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5840084" y="4554689"/>
                  <a:ext cx="442176" cy="27346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906852" y="4532432"/>
                  <a:ext cx="492598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3113935" y="4576395"/>
                <a:ext cx="680929" cy="461665"/>
                <a:chOff x="6801366" y="4538948"/>
                <a:chExt cx="462094" cy="316148"/>
              </a:xfrm>
            </p:grpSpPr>
            <p:sp>
              <p:nvSpPr>
                <p:cNvPr id="145" name="Trapezoid 144"/>
                <p:cNvSpPr/>
                <p:nvPr/>
              </p:nvSpPr>
              <p:spPr>
                <a:xfrm>
                  <a:off x="6801366" y="4554689"/>
                  <a:ext cx="426462" cy="272474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6858837" y="4538948"/>
                  <a:ext cx="404623" cy="3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TF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5891373" y="3473829"/>
                <a:ext cx="5162113" cy="1676496"/>
                <a:chOff x="5891373" y="3473829"/>
                <a:chExt cx="5162113" cy="1676496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5891373" y="3473829"/>
                  <a:ext cx="5162113" cy="1676496"/>
                  <a:chOff x="220993" y="3545867"/>
                  <a:chExt cx="5162113" cy="1676496"/>
                </a:xfrm>
              </p:grpSpPr>
              <p:sp>
                <p:nvSpPr>
                  <p:cNvPr id="189" name="Rounded Rectangle 188"/>
                  <p:cNvSpPr/>
                  <p:nvPr/>
                </p:nvSpPr>
                <p:spPr>
                  <a:xfrm>
                    <a:off x="2724856" y="3962110"/>
                    <a:ext cx="299195" cy="514775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220993" y="3545867"/>
                    <a:ext cx="5162113" cy="1676496"/>
                    <a:chOff x="3601376" y="2786602"/>
                    <a:chExt cx="5100812" cy="1680282"/>
                  </a:xfrm>
                </p:grpSpPr>
                <p:sp>
                  <p:nvSpPr>
                    <p:cNvPr id="214" name="Block Arc 213"/>
                    <p:cNvSpPr/>
                    <p:nvPr/>
                  </p:nvSpPr>
                  <p:spPr>
                    <a:xfrm rot="16200000">
                      <a:off x="3680871" y="2707804"/>
                      <a:ext cx="1678426" cy="1837415"/>
                    </a:xfrm>
                    <a:prstGeom prst="blockArc">
                      <a:avLst>
                        <a:gd name="adj1" fmla="val 10800000"/>
                        <a:gd name="adj2" fmla="val 125421"/>
                        <a:gd name="adj3" fmla="val 20885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4543415" y="2786602"/>
                      <a:ext cx="4158773" cy="3527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6545087" y="4115348"/>
                      <a:ext cx="256147" cy="3503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9" name="Rectangle 218"/>
                    <p:cNvSpPr/>
                    <p:nvPr/>
                  </p:nvSpPr>
                  <p:spPr>
                    <a:xfrm>
                      <a:off x="4543414" y="4116175"/>
                      <a:ext cx="4158773" cy="3503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20" name="Rounded Rectangle 219"/>
                    <p:cNvSpPr/>
                    <p:nvPr/>
                  </p:nvSpPr>
                  <p:spPr>
                    <a:xfrm>
                      <a:off x="4504700" y="2792336"/>
                      <a:ext cx="50981" cy="340902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21" name="Rounded Rectangle 220"/>
                    <p:cNvSpPr/>
                    <p:nvPr/>
                  </p:nvSpPr>
                  <p:spPr>
                    <a:xfrm>
                      <a:off x="4507219" y="4121210"/>
                      <a:ext cx="49529" cy="34030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4507219" y="2787298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/>
                    <p:cNvCxnSpPr/>
                    <p:nvPr/>
                  </p:nvCxnSpPr>
                  <p:spPr>
                    <a:xfrm flipH="1">
                      <a:off x="4518649" y="3139099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 flipH="1">
                      <a:off x="4504700" y="4115348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4509124" y="4466884"/>
                      <a:ext cx="13593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1834192" y="3735140"/>
                    <a:ext cx="1719272" cy="1217946"/>
                    <a:chOff x="5846870" y="3733521"/>
                    <a:chExt cx="1357026" cy="1001400"/>
                  </a:xfrm>
                </p:grpSpPr>
                <p:sp>
                  <p:nvSpPr>
                    <p:cNvPr id="212" name="Rounded Rectangle 211"/>
                    <p:cNvSpPr/>
                    <p:nvPr/>
                  </p:nvSpPr>
                  <p:spPr>
                    <a:xfrm>
                      <a:off x="5977988" y="3733521"/>
                      <a:ext cx="860610" cy="404559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3" name="Rounded Rectangle 212"/>
                    <p:cNvSpPr/>
                    <p:nvPr/>
                  </p:nvSpPr>
                  <p:spPr>
                    <a:xfrm>
                      <a:off x="6149820" y="4021732"/>
                      <a:ext cx="1054076" cy="426720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P300/CBP</a:t>
                      </a:r>
                      <a:endParaRPr lang="en-US" sz="2000" dirty="0"/>
                    </a:p>
                  </p:txBody>
                </p:sp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5846870" y="4321283"/>
                      <a:ext cx="626226" cy="296894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11" name="Rounded Rectangle 210"/>
                    <p:cNvSpPr/>
                    <p:nvPr/>
                  </p:nvSpPr>
                  <p:spPr>
                    <a:xfrm>
                      <a:off x="6306345" y="4433218"/>
                      <a:ext cx="828944" cy="301703"/>
                    </a:xfrm>
                    <a:prstGeom prst="round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1821696" y="4869499"/>
                    <a:ext cx="1957574" cy="352035"/>
                    <a:chOff x="1748287" y="2032616"/>
                    <a:chExt cx="1957574" cy="352035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748287" y="2034274"/>
                      <a:ext cx="1957574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107083" y="2032616"/>
                      <a:ext cx="191002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2662239" y="2033448"/>
                      <a:ext cx="164666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3148390" y="2033448"/>
                      <a:ext cx="161710" cy="350377"/>
                    </a:xfrm>
                    <a:prstGeom prst="rect">
                      <a:avLst/>
                    </a:prstGeom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2509839" y="4413637"/>
                    <a:ext cx="724703" cy="645680"/>
                    <a:chOff x="6321171" y="4419368"/>
                    <a:chExt cx="491801" cy="442161"/>
                  </a:xfrm>
                </p:grpSpPr>
                <p:sp>
                  <p:nvSpPr>
                    <p:cNvPr id="204" name="Isosceles Triangle 203"/>
                    <p:cNvSpPr/>
                    <p:nvPr/>
                  </p:nvSpPr>
                  <p:spPr>
                    <a:xfrm>
                      <a:off x="6321171" y="4419368"/>
                      <a:ext cx="449322" cy="407795"/>
                    </a:xfrm>
                    <a:prstGeom prst="triangl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5" name="TextBox 204"/>
                    <p:cNvSpPr txBox="1"/>
                    <p:nvPr/>
                  </p:nvSpPr>
                  <p:spPr>
                    <a:xfrm>
                      <a:off x="6392448" y="4545381"/>
                      <a:ext cx="420524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1888434" y="4604675"/>
                    <a:ext cx="824265" cy="461665"/>
                    <a:chOff x="5840084" y="4532432"/>
                    <a:chExt cx="559366" cy="316148"/>
                  </a:xfrm>
                </p:grpSpPr>
                <p:sp>
                  <p:nvSpPr>
                    <p:cNvPr id="202" name="Oval 201"/>
                    <p:cNvSpPr/>
                    <p:nvPr/>
                  </p:nvSpPr>
                  <p:spPr>
                    <a:xfrm>
                      <a:off x="5840084" y="4554689"/>
                      <a:ext cx="442176" cy="273464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3" name="TextBox 202"/>
                    <p:cNvSpPr txBox="1"/>
                    <p:nvPr/>
                  </p:nvSpPr>
                  <p:spPr>
                    <a:xfrm>
                      <a:off x="5906852" y="4532432"/>
                      <a:ext cx="492598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153473" y="4618911"/>
                    <a:ext cx="680929" cy="461665"/>
                    <a:chOff x="6801366" y="4538948"/>
                    <a:chExt cx="462094" cy="316148"/>
                  </a:xfrm>
                </p:grpSpPr>
                <p:sp>
                  <p:nvSpPr>
                    <p:cNvPr id="200" name="Trapezoid 199"/>
                    <p:cNvSpPr/>
                    <p:nvPr/>
                  </p:nvSpPr>
                  <p:spPr>
                    <a:xfrm>
                      <a:off x="6801366" y="4554689"/>
                      <a:ext cx="426462" cy="272474"/>
                    </a:xfrm>
                    <a:prstGeom prst="trapezoid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6858837" y="4538948"/>
                      <a:ext cx="404623" cy="3161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7810507" y="3477107"/>
                  <a:ext cx="3237420" cy="351831"/>
                  <a:chOff x="2258548" y="3658237"/>
                  <a:chExt cx="3237420" cy="351831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2258548" y="3660480"/>
                    <a:ext cx="3237420" cy="34958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2263418" y="3658727"/>
                    <a:ext cx="84033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2345123" y="3658237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2831274" y="3658237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grpSp>
            <p:nvGrpSpPr>
              <p:cNvPr id="273" name="Group 272"/>
              <p:cNvGrpSpPr/>
              <p:nvPr/>
            </p:nvGrpSpPr>
            <p:grpSpPr>
              <a:xfrm>
                <a:off x="8420549" y="2924584"/>
                <a:ext cx="3216485" cy="1768934"/>
                <a:chOff x="8420549" y="2924584"/>
                <a:chExt cx="3216485" cy="1768934"/>
              </a:xfrm>
            </p:grpSpPr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9000073" y="2924584"/>
                  <a:ext cx="362553" cy="44708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420549" y="3506350"/>
                  <a:ext cx="2878446" cy="923925"/>
                  <a:chOff x="4264798" y="2028362"/>
                  <a:chExt cx="2878446" cy="923925"/>
                </a:xfrm>
              </p:grpSpPr>
              <p:sp>
                <p:nvSpPr>
                  <p:cNvPr id="186" name="Rounded Rectangle 2"/>
                  <p:cNvSpPr/>
                  <p:nvPr/>
                </p:nvSpPr>
                <p:spPr>
                  <a:xfrm>
                    <a:off x="4264798" y="2028362"/>
                    <a:ext cx="1447800" cy="923925"/>
                  </a:xfrm>
                  <a:custGeom>
                    <a:avLst/>
                    <a:gdLst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158753 w 1762125"/>
                      <a:gd name="connsiteY6" fmla="*/ 952500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0 w 1762125"/>
                      <a:gd name="connsiteY7" fmla="*/ 793747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28575 w 1762125"/>
                      <a:gd name="connsiteY7" fmla="*/ 879472 h 952500"/>
                      <a:gd name="connsiteX8" fmla="*/ 0 w 1762125"/>
                      <a:gd name="connsiteY8" fmla="*/ 158753 h 952500"/>
                      <a:gd name="connsiteX0" fmla="*/ 0 w 1762125"/>
                      <a:gd name="connsiteY0" fmla="*/ 158753 h 952500"/>
                      <a:gd name="connsiteX1" fmla="*/ 158753 w 1762125"/>
                      <a:gd name="connsiteY1" fmla="*/ 0 h 952500"/>
                      <a:gd name="connsiteX2" fmla="*/ 1603372 w 1762125"/>
                      <a:gd name="connsiteY2" fmla="*/ 0 h 952500"/>
                      <a:gd name="connsiteX3" fmla="*/ 1762125 w 1762125"/>
                      <a:gd name="connsiteY3" fmla="*/ 158753 h 952500"/>
                      <a:gd name="connsiteX4" fmla="*/ 1762125 w 1762125"/>
                      <a:gd name="connsiteY4" fmla="*/ 793747 h 952500"/>
                      <a:gd name="connsiteX5" fmla="*/ 1603372 w 1762125"/>
                      <a:gd name="connsiteY5" fmla="*/ 952500 h 952500"/>
                      <a:gd name="connsiteX6" fmla="*/ 596903 w 1762125"/>
                      <a:gd name="connsiteY6" fmla="*/ 752475 h 952500"/>
                      <a:gd name="connsiteX7" fmla="*/ 28575 w 1762125"/>
                      <a:gd name="connsiteY7" fmla="*/ 879472 h 952500"/>
                      <a:gd name="connsiteX8" fmla="*/ 0 w 1762125"/>
                      <a:gd name="connsiteY8" fmla="*/ 158753 h 952500"/>
                      <a:gd name="connsiteX0" fmla="*/ 190500 w 1733550"/>
                      <a:gd name="connsiteY0" fmla="*/ 339728 h 952500"/>
                      <a:gd name="connsiteX1" fmla="*/ 130178 w 1733550"/>
                      <a:gd name="connsiteY1" fmla="*/ 0 h 952500"/>
                      <a:gd name="connsiteX2" fmla="*/ 1574797 w 1733550"/>
                      <a:gd name="connsiteY2" fmla="*/ 0 h 952500"/>
                      <a:gd name="connsiteX3" fmla="*/ 1733550 w 1733550"/>
                      <a:gd name="connsiteY3" fmla="*/ 158753 h 952500"/>
                      <a:gd name="connsiteX4" fmla="*/ 1733550 w 1733550"/>
                      <a:gd name="connsiteY4" fmla="*/ 793747 h 952500"/>
                      <a:gd name="connsiteX5" fmla="*/ 1574797 w 1733550"/>
                      <a:gd name="connsiteY5" fmla="*/ 952500 h 952500"/>
                      <a:gd name="connsiteX6" fmla="*/ 568328 w 1733550"/>
                      <a:gd name="connsiteY6" fmla="*/ 752475 h 952500"/>
                      <a:gd name="connsiteX7" fmla="*/ 0 w 1733550"/>
                      <a:gd name="connsiteY7" fmla="*/ 879472 h 952500"/>
                      <a:gd name="connsiteX8" fmla="*/ 190500 w 1733550"/>
                      <a:gd name="connsiteY8" fmla="*/ 339728 h 952500"/>
                      <a:gd name="connsiteX0" fmla="*/ 190500 w 1733550"/>
                      <a:gd name="connsiteY0" fmla="*/ 339728 h 952500"/>
                      <a:gd name="connsiteX1" fmla="*/ 454028 w 1733550"/>
                      <a:gd name="connsiteY1" fmla="*/ 123825 h 952500"/>
                      <a:gd name="connsiteX2" fmla="*/ 1574797 w 1733550"/>
                      <a:gd name="connsiteY2" fmla="*/ 0 h 952500"/>
                      <a:gd name="connsiteX3" fmla="*/ 1733550 w 1733550"/>
                      <a:gd name="connsiteY3" fmla="*/ 158753 h 952500"/>
                      <a:gd name="connsiteX4" fmla="*/ 1733550 w 1733550"/>
                      <a:gd name="connsiteY4" fmla="*/ 793747 h 952500"/>
                      <a:gd name="connsiteX5" fmla="*/ 1574797 w 1733550"/>
                      <a:gd name="connsiteY5" fmla="*/ 952500 h 952500"/>
                      <a:gd name="connsiteX6" fmla="*/ 568328 w 1733550"/>
                      <a:gd name="connsiteY6" fmla="*/ 752475 h 952500"/>
                      <a:gd name="connsiteX7" fmla="*/ 0 w 1733550"/>
                      <a:gd name="connsiteY7" fmla="*/ 879472 h 952500"/>
                      <a:gd name="connsiteX8" fmla="*/ 190500 w 1733550"/>
                      <a:gd name="connsiteY8" fmla="*/ 339728 h 952500"/>
                      <a:gd name="connsiteX0" fmla="*/ 190500 w 1733550"/>
                      <a:gd name="connsiteY0" fmla="*/ 263585 h 876357"/>
                      <a:gd name="connsiteX1" fmla="*/ 454028 w 1733550"/>
                      <a:gd name="connsiteY1" fmla="*/ 47682 h 876357"/>
                      <a:gd name="connsiteX2" fmla="*/ 1450972 w 1733550"/>
                      <a:gd name="connsiteY2" fmla="*/ 57 h 876357"/>
                      <a:gd name="connsiteX3" fmla="*/ 1733550 w 1733550"/>
                      <a:gd name="connsiteY3" fmla="*/ 82610 h 876357"/>
                      <a:gd name="connsiteX4" fmla="*/ 1733550 w 1733550"/>
                      <a:gd name="connsiteY4" fmla="*/ 717604 h 876357"/>
                      <a:gd name="connsiteX5" fmla="*/ 1574797 w 1733550"/>
                      <a:gd name="connsiteY5" fmla="*/ 876357 h 876357"/>
                      <a:gd name="connsiteX6" fmla="*/ 568328 w 1733550"/>
                      <a:gd name="connsiteY6" fmla="*/ 676332 h 876357"/>
                      <a:gd name="connsiteX7" fmla="*/ 0 w 1733550"/>
                      <a:gd name="connsiteY7" fmla="*/ 803329 h 876357"/>
                      <a:gd name="connsiteX8" fmla="*/ 190500 w 1733550"/>
                      <a:gd name="connsiteY8" fmla="*/ 263585 h 876357"/>
                      <a:gd name="connsiteX0" fmla="*/ 190500 w 1733550"/>
                      <a:gd name="connsiteY0" fmla="*/ 263528 h 876300"/>
                      <a:gd name="connsiteX1" fmla="*/ 454028 w 1733550"/>
                      <a:gd name="connsiteY1" fmla="*/ 47625 h 876300"/>
                      <a:gd name="connsiteX2" fmla="*/ 1450972 w 1733550"/>
                      <a:gd name="connsiteY2" fmla="*/ 0 h 876300"/>
                      <a:gd name="connsiteX3" fmla="*/ 1438275 w 1733550"/>
                      <a:gd name="connsiteY3" fmla="*/ 273053 h 876300"/>
                      <a:gd name="connsiteX4" fmla="*/ 1733550 w 1733550"/>
                      <a:gd name="connsiteY4" fmla="*/ 717547 h 876300"/>
                      <a:gd name="connsiteX5" fmla="*/ 1574797 w 1733550"/>
                      <a:gd name="connsiteY5" fmla="*/ 876300 h 876300"/>
                      <a:gd name="connsiteX6" fmla="*/ 568328 w 1733550"/>
                      <a:gd name="connsiteY6" fmla="*/ 676275 h 876300"/>
                      <a:gd name="connsiteX7" fmla="*/ 0 w 1733550"/>
                      <a:gd name="connsiteY7" fmla="*/ 803272 h 876300"/>
                      <a:gd name="connsiteX8" fmla="*/ 190500 w 1733550"/>
                      <a:gd name="connsiteY8" fmla="*/ 263528 h 876300"/>
                      <a:gd name="connsiteX0" fmla="*/ 190500 w 1733550"/>
                      <a:gd name="connsiteY0" fmla="*/ 215903 h 828675"/>
                      <a:gd name="connsiteX1" fmla="*/ 454028 w 1733550"/>
                      <a:gd name="connsiteY1" fmla="*/ 0 h 828675"/>
                      <a:gd name="connsiteX2" fmla="*/ 1250947 w 1733550"/>
                      <a:gd name="connsiteY2" fmla="*/ 47625 h 828675"/>
                      <a:gd name="connsiteX3" fmla="*/ 1438275 w 1733550"/>
                      <a:gd name="connsiteY3" fmla="*/ 225428 h 828675"/>
                      <a:gd name="connsiteX4" fmla="*/ 1733550 w 1733550"/>
                      <a:gd name="connsiteY4" fmla="*/ 669922 h 828675"/>
                      <a:gd name="connsiteX5" fmla="*/ 1574797 w 1733550"/>
                      <a:gd name="connsiteY5" fmla="*/ 828675 h 828675"/>
                      <a:gd name="connsiteX6" fmla="*/ 568328 w 1733550"/>
                      <a:gd name="connsiteY6" fmla="*/ 628650 h 828675"/>
                      <a:gd name="connsiteX7" fmla="*/ 0 w 1733550"/>
                      <a:gd name="connsiteY7" fmla="*/ 755647 h 828675"/>
                      <a:gd name="connsiteX8" fmla="*/ 190500 w 1733550"/>
                      <a:gd name="connsiteY8" fmla="*/ 215903 h 828675"/>
                      <a:gd name="connsiteX0" fmla="*/ 190500 w 1733550"/>
                      <a:gd name="connsiteY0" fmla="*/ 215903 h 923925"/>
                      <a:gd name="connsiteX1" fmla="*/ 454028 w 1733550"/>
                      <a:gd name="connsiteY1" fmla="*/ 0 h 923925"/>
                      <a:gd name="connsiteX2" fmla="*/ 1250947 w 1733550"/>
                      <a:gd name="connsiteY2" fmla="*/ 47625 h 923925"/>
                      <a:gd name="connsiteX3" fmla="*/ 1438275 w 1733550"/>
                      <a:gd name="connsiteY3" fmla="*/ 225428 h 923925"/>
                      <a:gd name="connsiteX4" fmla="*/ 1733550 w 1733550"/>
                      <a:gd name="connsiteY4" fmla="*/ 669922 h 923925"/>
                      <a:gd name="connsiteX5" fmla="*/ 1279522 w 1733550"/>
                      <a:gd name="connsiteY5" fmla="*/ 923925 h 923925"/>
                      <a:gd name="connsiteX6" fmla="*/ 568328 w 1733550"/>
                      <a:gd name="connsiteY6" fmla="*/ 628650 h 923925"/>
                      <a:gd name="connsiteX7" fmla="*/ 0 w 1733550"/>
                      <a:gd name="connsiteY7" fmla="*/ 755647 h 923925"/>
                      <a:gd name="connsiteX8" fmla="*/ 190500 w 1733550"/>
                      <a:gd name="connsiteY8" fmla="*/ 215903 h 923925"/>
                      <a:gd name="connsiteX0" fmla="*/ 190500 w 1514475"/>
                      <a:gd name="connsiteY0" fmla="*/ 215903 h 923925"/>
                      <a:gd name="connsiteX1" fmla="*/ 454028 w 1514475"/>
                      <a:gd name="connsiteY1" fmla="*/ 0 h 923925"/>
                      <a:gd name="connsiteX2" fmla="*/ 1250947 w 1514475"/>
                      <a:gd name="connsiteY2" fmla="*/ 47625 h 923925"/>
                      <a:gd name="connsiteX3" fmla="*/ 1438275 w 1514475"/>
                      <a:gd name="connsiteY3" fmla="*/ 225428 h 923925"/>
                      <a:gd name="connsiteX4" fmla="*/ 1514475 w 1514475"/>
                      <a:gd name="connsiteY4" fmla="*/ 603247 h 923925"/>
                      <a:gd name="connsiteX5" fmla="*/ 1279522 w 1514475"/>
                      <a:gd name="connsiteY5" fmla="*/ 923925 h 923925"/>
                      <a:gd name="connsiteX6" fmla="*/ 568328 w 1514475"/>
                      <a:gd name="connsiteY6" fmla="*/ 628650 h 923925"/>
                      <a:gd name="connsiteX7" fmla="*/ 0 w 1514475"/>
                      <a:gd name="connsiteY7" fmla="*/ 755647 h 923925"/>
                      <a:gd name="connsiteX8" fmla="*/ 190500 w 1514475"/>
                      <a:gd name="connsiteY8" fmla="*/ 215903 h 923925"/>
                      <a:gd name="connsiteX0" fmla="*/ 190500 w 1514475"/>
                      <a:gd name="connsiteY0" fmla="*/ 215903 h 923925"/>
                      <a:gd name="connsiteX1" fmla="*/ 454028 w 1514475"/>
                      <a:gd name="connsiteY1" fmla="*/ 0 h 923925"/>
                      <a:gd name="connsiteX2" fmla="*/ 1250947 w 1514475"/>
                      <a:gd name="connsiteY2" fmla="*/ 47625 h 923925"/>
                      <a:gd name="connsiteX3" fmla="*/ 1438275 w 1514475"/>
                      <a:gd name="connsiteY3" fmla="*/ 225428 h 923925"/>
                      <a:gd name="connsiteX4" fmla="*/ 1514475 w 1514475"/>
                      <a:gd name="connsiteY4" fmla="*/ 603247 h 923925"/>
                      <a:gd name="connsiteX5" fmla="*/ 1279522 w 1514475"/>
                      <a:gd name="connsiteY5" fmla="*/ 923925 h 923925"/>
                      <a:gd name="connsiteX6" fmla="*/ 549278 w 1514475"/>
                      <a:gd name="connsiteY6" fmla="*/ 685800 h 923925"/>
                      <a:gd name="connsiteX7" fmla="*/ 0 w 1514475"/>
                      <a:gd name="connsiteY7" fmla="*/ 755647 h 923925"/>
                      <a:gd name="connsiteX8" fmla="*/ 190500 w 1514475"/>
                      <a:gd name="connsiteY8" fmla="*/ 215903 h 923925"/>
                      <a:gd name="connsiteX0" fmla="*/ 123825 w 1447800"/>
                      <a:gd name="connsiteY0" fmla="*/ 215903 h 923925"/>
                      <a:gd name="connsiteX1" fmla="*/ 387353 w 1447800"/>
                      <a:gd name="connsiteY1" fmla="*/ 0 h 923925"/>
                      <a:gd name="connsiteX2" fmla="*/ 1184272 w 1447800"/>
                      <a:gd name="connsiteY2" fmla="*/ 47625 h 923925"/>
                      <a:gd name="connsiteX3" fmla="*/ 1371600 w 1447800"/>
                      <a:gd name="connsiteY3" fmla="*/ 225428 h 923925"/>
                      <a:gd name="connsiteX4" fmla="*/ 1447800 w 1447800"/>
                      <a:gd name="connsiteY4" fmla="*/ 603247 h 923925"/>
                      <a:gd name="connsiteX5" fmla="*/ 1212847 w 1447800"/>
                      <a:gd name="connsiteY5" fmla="*/ 923925 h 923925"/>
                      <a:gd name="connsiteX6" fmla="*/ 482603 w 1447800"/>
                      <a:gd name="connsiteY6" fmla="*/ 685800 h 923925"/>
                      <a:gd name="connsiteX7" fmla="*/ 0 w 1447800"/>
                      <a:gd name="connsiteY7" fmla="*/ 612772 h 923925"/>
                      <a:gd name="connsiteX8" fmla="*/ 123825 w 1447800"/>
                      <a:gd name="connsiteY8" fmla="*/ 215903 h 923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47800" h="923925">
                        <a:moveTo>
                          <a:pt x="123825" y="215903"/>
                        </a:moveTo>
                        <a:cubicBezTo>
                          <a:pt x="123825" y="128226"/>
                          <a:pt x="299676" y="0"/>
                          <a:pt x="387353" y="0"/>
                        </a:cubicBezTo>
                        <a:lnTo>
                          <a:pt x="1184272" y="47625"/>
                        </a:lnTo>
                        <a:cubicBezTo>
                          <a:pt x="1271949" y="47625"/>
                          <a:pt x="1371600" y="137751"/>
                          <a:pt x="1371600" y="225428"/>
                        </a:cubicBezTo>
                        <a:lnTo>
                          <a:pt x="1447800" y="603247"/>
                        </a:lnTo>
                        <a:cubicBezTo>
                          <a:pt x="1447800" y="690924"/>
                          <a:pt x="1300524" y="923925"/>
                          <a:pt x="1212847" y="923925"/>
                        </a:cubicBezTo>
                        <a:cubicBezTo>
                          <a:pt x="731307" y="923925"/>
                          <a:pt x="1297518" y="685800"/>
                          <a:pt x="482603" y="685800"/>
                        </a:cubicBezTo>
                        <a:cubicBezTo>
                          <a:pt x="394926" y="685800"/>
                          <a:pt x="0" y="700449"/>
                          <a:pt x="0" y="612772"/>
                        </a:cubicBezTo>
                        <a:lnTo>
                          <a:pt x="123825" y="2159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0"/>
                  <a:lstStyle/>
                  <a:p>
                    <a:pPr algn="ctr"/>
                    <a:r>
                      <a:rPr lang="en-US" sz="2400" dirty="0" smtClean="0"/>
                      <a:t>RNA Pol II</a:t>
                    </a:r>
                    <a:endParaRPr lang="en-US" sz="2400" dirty="0"/>
                  </a:p>
                </p:txBody>
              </p:sp>
              <p:cxnSp>
                <p:nvCxnSpPr>
                  <p:cNvPr id="187" name="Straight Arrow Connector 186"/>
                  <p:cNvCxnSpPr/>
                  <p:nvPr/>
                </p:nvCxnSpPr>
                <p:spPr>
                  <a:xfrm>
                    <a:off x="5489077" y="2235161"/>
                    <a:ext cx="1654167" cy="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8985945" y="3016493"/>
                  <a:ext cx="2651089" cy="1677025"/>
                  <a:chOff x="7622347" y="2891249"/>
                  <a:chExt cx="2651089" cy="1677025"/>
                </a:xfrm>
                <a:solidFill>
                  <a:schemeClr val="accent1">
                    <a:lumMod val="50000"/>
                  </a:schemeClr>
                </a:solidFill>
              </p:grpSpPr>
              <p:sp>
                <p:nvSpPr>
                  <p:cNvPr id="228" name="Block Arc 227"/>
                  <p:cNvSpPr/>
                  <p:nvPr/>
                </p:nvSpPr>
                <p:spPr>
                  <a:xfrm rot="16200000">
                    <a:off x="7714774" y="2801203"/>
                    <a:ext cx="1674644" cy="1859497"/>
                  </a:xfrm>
                  <a:prstGeom prst="blockArc">
                    <a:avLst>
                      <a:gd name="adj1" fmla="val 16792968"/>
                      <a:gd name="adj2" fmla="val 21406709"/>
                      <a:gd name="adj3" fmla="val 12200"/>
                    </a:avLst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8470863" y="2891249"/>
                    <a:ext cx="1802573" cy="207934"/>
                  </a:xfrm>
                  <a:prstGeom prst="rect">
                    <a:avLst/>
                  </a:prstGeom>
                  <a:grpFill/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</p:grpSp>
          </p:grpSp>
          <p:sp>
            <p:nvSpPr>
              <p:cNvPr id="240" name="Freeform 239"/>
              <p:cNvSpPr/>
              <p:nvPr/>
            </p:nvSpPr>
            <p:spPr>
              <a:xfrm>
                <a:off x="8886825" y="3659430"/>
                <a:ext cx="470535" cy="120090"/>
              </a:xfrm>
              <a:custGeom>
                <a:avLst/>
                <a:gdLst>
                  <a:gd name="connsiteX0" fmla="*/ 0 w 470535"/>
                  <a:gd name="connsiteY0" fmla="*/ 45795 h 120090"/>
                  <a:gd name="connsiteX1" fmla="*/ 125730 w 470535"/>
                  <a:gd name="connsiteY1" fmla="*/ 75 h 120090"/>
                  <a:gd name="connsiteX2" fmla="*/ 228600 w 470535"/>
                  <a:gd name="connsiteY2" fmla="*/ 55320 h 120090"/>
                  <a:gd name="connsiteX3" fmla="*/ 358140 w 470535"/>
                  <a:gd name="connsiteY3" fmla="*/ 26745 h 120090"/>
                  <a:gd name="connsiteX4" fmla="*/ 470535 w 470535"/>
                  <a:gd name="connsiteY4" fmla="*/ 120090 h 12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35" h="120090">
                    <a:moveTo>
                      <a:pt x="0" y="45795"/>
                    </a:moveTo>
                    <a:cubicBezTo>
                      <a:pt x="43815" y="22141"/>
                      <a:pt x="87630" y="-1513"/>
                      <a:pt x="125730" y="75"/>
                    </a:cubicBezTo>
                    <a:cubicBezTo>
                      <a:pt x="163830" y="1663"/>
                      <a:pt x="189865" y="50875"/>
                      <a:pt x="228600" y="55320"/>
                    </a:cubicBezTo>
                    <a:cubicBezTo>
                      <a:pt x="267335" y="59765"/>
                      <a:pt x="317818" y="15950"/>
                      <a:pt x="358140" y="26745"/>
                    </a:cubicBezTo>
                    <a:cubicBezTo>
                      <a:pt x="398463" y="37540"/>
                      <a:pt x="449580" y="98500"/>
                      <a:pt x="470535" y="12009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11206114" y="49644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331066" cy="6184465"/>
            <a:chOff x="-72930" y="688594"/>
            <a:chExt cx="12331066" cy="618446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84465"/>
              <a:chOff x="-72930" y="686054"/>
              <a:chExt cx="12018745" cy="61844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51" y="6241112"/>
                <a:ext cx="7464623" cy="629407"/>
                <a:chOff x="637384" y="5684963"/>
                <a:chExt cx="7464623" cy="629407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37384" y="5684963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49689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47380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19409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240026" cy="1135352"/>
              <a:chOff x="6272914" y="2120325"/>
              <a:chExt cx="5240026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93354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893275" cy="984882"/>
              <a:chOff x="6180475" y="2270795"/>
              <a:chExt cx="4893275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49435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Accessible 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DNA, </a:t>
                </a:r>
                <a:r>
                  <a:rPr lang="en-US" sz="24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12064"/>
            <a:ext cx="10983771" cy="3706784"/>
            <a:chOff x="890831" y="512064"/>
            <a:chExt cx="10983771" cy="370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275855" y="512064"/>
              <a:ext cx="3128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60" t="-10526" r="-22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93983" y="2692037"/>
              <a:ext cx="103599" cy="307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618594" y="2417717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4324" y="141540"/>
            <a:ext cx="11446266" cy="4704639"/>
            <a:chOff x="484324" y="141540"/>
            <a:chExt cx="11446266" cy="4704639"/>
          </a:xfrm>
        </p:grpSpPr>
        <p:grpSp>
          <p:nvGrpSpPr>
            <p:cNvPr id="3" name="Group 2"/>
            <p:cNvGrpSpPr/>
            <p:nvPr/>
          </p:nvGrpSpPr>
          <p:grpSpPr>
            <a:xfrm>
              <a:off x="484324" y="141540"/>
              <a:ext cx="11446266" cy="4704639"/>
              <a:chOff x="484324" y="141540"/>
              <a:chExt cx="11446266" cy="470463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84324" y="141540"/>
                <a:ext cx="11446266" cy="4704639"/>
                <a:chOff x="484324" y="141540"/>
                <a:chExt cx="11446266" cy="4704639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9715357" y="3660103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715357" y="4363126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Observed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564942" y="514182"/>
                  <a:ext cx="315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 State Machine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Arc 22"/>
                    <p:cNvSpPr/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3" name="Arc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28575"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Arc 42"/>
                <p:cNvSpPr/>
                <p:nvPr/>
              </p:nvSpPr>
              <p:spPr>
                <a:xfrm rot="10800000">
                  <a:off x="1686567" y="1642671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 flipV="1">
                  <a:off x="108985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8383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 flipV="1">
                  <a:off x="179089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153943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 flipV="1">
                  <a:off x="250031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24885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 flipV="1">
                  <a:off x="320135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9498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 flipV="1">
                  <a:off x="3905405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365394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81" idx="3"/>
                  <a:endCxn id="85" idx="1"/>
                </p:cNvCxnSpPr>
                <p:nvPr/>
              </p:nvCxnSpPr>
              <p:spPr>
                <a:xfrm>
                  <a:off x="4609454" y="3890489"/>
                  <a:ext cx="2105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43579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5" idx="3"/>
                  <a:endCxn id="89" idx="1"/>
                </p:cNvCxnSpPr>
                <p:nvPr/>
              </p:nvCxnSpPr>
              <p:spPr>
                <a:xfrm>
                  <a:off x="5322901" y="3890489"/>
                  <a:ext cx="1935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5071441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9" idx="3"/>
                  <a:endCxn id="200" idx="1"/>
                </p:cNvCxnSpPr>
                <p:nvPr/>
              </p:nvCxnSpPr>
              <p:spPr>
                <a:xfrm>
                  <a:off x="6019408" y="3890489"/>
                  <a:ext cx="21453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5767948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200" idx="3"/>
                  <a:endCxn id="97" idx="1"/>
                </p:cNvCxnSpPr>
                <p:nvPr/>
              </p:nvCxnSpPr>
              <p:spPr>
                <a:xfrm>
                  <a:off x="6736859" y="3890489"/>
                  <a:ext cx="1950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648139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7" idx="3"/>
                  <a:endCxn id="101" idx="1"/>
                </p:cNvCxnSpPr>
                <p:nvPr/>
              </p:nvCxnSpPr>
              <p:spPr>
                <a:xfrm>
                  <a:off x="7434856" y="3890489"/>
                  <a:ext cx="2081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71833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101" idx="3"/>
                  <a:endCxn id="105" idx="1"/>
                </p:cNvCxnSpPr>
                <p:nvPr/>
              </p:nvCxnSpPr>
              <p:spPr>
                <a:xfrm>
                  <a:off x="8145880" y="3890489"/>
                  <a:ext cx="20650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7894420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 flipV="1">
                  <a:off x="8855302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860384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930488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2" name="Rectangle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Rectangle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Rectangle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/>
                <p:cNvSpPr txBox="1"/>
                <p:nvPr/>
              </p:nvSpPr>
              <p:spPr>
                <a:xfrm>
                  <a:off x="2762373" y="3077657"/>
                  <a:ext cx="4573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 of a Generated Sequence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Emission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Rectangle 1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 1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Rectangle 1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tangle 1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Rectangle 1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Rectangle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Transition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a14:m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Arc 142"/>
                <p:cNvSpPr/>
                <p:nvPr/>
              </p:nvSpPr>
              <p:spPr>
                <a:xfrm rot="5400000">
                  <a:off x="2999357" y="1375331"/>
                  <a:ext cx="315684" cy="476733"/>
                </a:xfrm>
                <a:prstGeom prst="arc">
                  <a:avLst>
                    <a:gd name="adj1" fmla="val 8739865"/>
                    <a:gd name="adj2" fmla="val 2234594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Arc 144"/>
                <p:cNvSpPr/>
                <p:nvPr/>
              </p:nvSpPr>
              <p:spPr>
                <a:xfrm rot="16200000">
                  <a:off x="1001751" y="1361021"/>
                  <a:ext cx="309639" cy="457200"/>
                </a:xfrm>
                <a:prstGeom prst="arc">
                  <a:avLst>
                    <a:gd name="adj1" fmla="val 8739865"/>
                    <a:gd name="adj2" fmla="val 1898732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2895912" y="1852107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Rectangle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Rectangle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blipFill rotWithShape="0">
                      <a:blip r:embed="rId57"/>
                      <a:stretch>
                        <a:fillRect l="-2760" t="-10667" r="-1062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1141330" y="1111596"/>
                  <a:ext cx="194450" cy="215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5" name="Rectangle 1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2996051" y="1122119"/>
                  <a:ext cx="225938" cy="2202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Oval 179"/>
                <p:cNvSpPr/>
                <p:nvPr/>
              </p:nvSpPr>
              <p:spPr>
                <a:xfrm>
                  <a:off x="484324" y="313899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E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789544" y="1000437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B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88213" y="102668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A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43755" y="102668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C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9267234" y="1044838"/>
                  <a:ext cx="328566" cy="291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Calibri (Body)"/>
                    </a:rPr>
                    <a:t>D</a:t>
                  </a:r>
                  <a:endParaRPr lang="en-US" b="1" dirty="0">
                    <a:solidFill>
                      <a:schemeClr val="tx1"/>
                    </a:solidFill>
                    <a:latin typeface="Calibri (Body)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Rectangle 1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Rectangle 1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Rectangle 1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2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1412783" y="1841505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937899" y="2476418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3" name="TextBox 1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3"/>
                        <a:stretch>
                          <a:fillRect l="-460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Straight Arrow Connector 193"/>
                  <p:cNvCxnSpPr>
                    <a:endCxn id="193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7581469" y="2475976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4"/>
                        <a:stretch>
                          <a:fillRect l="-306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8" name="Straight Arrow Connector 197"/>
                  <p:cNvCxnSpPr>
                    <a:endCxn id="197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0" name="Rectangle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/>
              <p:cNvGrpSpPr/>
              <p:nvPr/>
            </p:nvGrpSpPr>
            <p:grpSpPr>
              <a:xfrm>
                <a:off x="6887455" y="945570"/>
                <a:ext cx="674551" cy="763856"/>
                <a:chOff x="5764258" y="1097866"/>
                <a:chExt cx="674551" cy="7638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Rectangle 1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from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Rectangle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Rectangle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810663" y="1204281"/>
                  <a:ext cx="509409" cy="508919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4231250" y="1003619"/>
              <a:ext cx="556879" cy="551396"/>
              <a:chOff x="4120934" y="1447635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/>
                  <p:cNvSpPr/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Rectangle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9877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/>
              <p:cNvCxnSpPr/>
              <p:nvPr/>
            </p:nvCxnSpPr>
            <p:spPr>
              <a:xfrm>
                <a:off x="4168404" y="149011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8766" y="469066"/>
            <a:ext cx="11610229" cy="6065167"/>
            <a:chOff x="518766" y="469066"/>
            <a:chExt cx="11610229" cy="606516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6831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6798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6540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6763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6607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4254626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960274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8172" y="469066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4392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6992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4392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161214" y="3623297"/>
              <a:ext cx="479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158272" y="5703236"/>
              <a:ext cx="268471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0627" y="5577512"/>
              <a:ext cx="2883" cy="125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40712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8642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9844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980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9844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68534" y="12952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2729" y="469860"/>
                  <a:ext cx="34780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29" y="469860"/>
                  <a:ext cx="3478059" cy="1200329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1751" t="-4061" r="-17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/>
            <p:cNvGrpSpPr/>
            <p:nvPr/>
          </p:nvGrpSpPr>
          <p:grpSpPr>
            <a:xfrm>
              <a:off x="7304609" y="1221622"/>
              <a:ext cx="674551" cy="763856"/>
              <a:chOff x="5764258" y="1097866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Connector 139"/>
              <p:cNvCxnSpPr/>
              <p:nvPr/>
            </p:nvCxnSpPr>
            <p:spPr>
              <a:xfrm>
                <a:off x="5810663" y="1204281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766" y="388304"/>
            <a:ext cx="11623248" cy="5411100"/>
            <a:chOff x="518766" y="388304"/>
            <a:chExt cx="11623248" cy="5411100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2723" y="394220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2938711" y="4063007"/>
              <a:ext cx="476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997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80001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9708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9753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89687"/>
                  <a:ext cx="500457" cy="33855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9708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9753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9973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80018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30330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30359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30330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30375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80529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80558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80529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80574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30886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30534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30886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30550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9920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30278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80477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30834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659" y="2449970"/>
                  <a:ext cx="344966" cy="338554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9751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7004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24204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2425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19" y="396110"/>
                  <a:ext cx="3036219" cy="83099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800" y="1298632"/>
                  <a:ext cx="344966" cy="33855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79907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79907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29483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294988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801" y="765519"/>
                  <a:ext cx="2871213" cy="461665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2972" t="-10667" r="-849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618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70226"/>
                  <a:ext cx="407125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7022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524324" y="388304"/>
                  <a:ext cx="35424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324" y="388304"/>
                  <a:ext cx="3542442" cy="1200329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861" t="-4061" r="-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932" y="1294251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01" y="1444351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32" y="1183415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/>
            <p:cNvCxnSpPr/>
            <p:nvPr/>
          </p:nvCxnSpPr>
          <p:spPr>
            <a:xfrm>
              <a:off x="7350606" y="1289830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05" y="315945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/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/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/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/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Connector 321"/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14671</TotalTime>
  <Words>989</Words>
  <Application>Microsoft Office PowerPoint</Application>
  <PresentationFormat>Widescreen</PresentationFormat>
  <Paragraphs>519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54</cp:revision>
  <dcterms:created xsi:type="dcterms:W3CDTF">2019-05-29T16:59:29Z</dcterms:created>
  <dcterms:modified xsi:type="dcterms:W3CDTF">2020-04-13T12:14:59Z</dcterms:modified>
</cp:coreProperties>
</file>