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58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8" userDrawn="1">
          <p15:clr>
            <a:srgbClr val="A4A3A4"/>
          </p15:clr>
        </p15:guide>
        <p15:guide id="2" pos="6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0266" autoAdjust="0"/>
  </p:normalViewPr>
  <p:slideViewPr>
    <p:cSldViewPr snapToGrid="0" showGuides="1">
      <p:cViewPr varScale="1">
        <p:scale>
          <a:sx n="80" d="100"/>
          <a:sy n="80" d="100"/>
        </p:scale>
        <p:origin x="782" y="82"/>
      </p:cViewPr>
      <p:guideLst>
        <p:guide orient="horz" pos="1368"/>
        <p:guide pos="6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1C721-245A-4D5D-8A04-631E46DC6E5A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D9B5-A9F3-4D60-874F-F7F404111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state</a:t>
            </a:r>
            <a:r>
              <a:rPr lang="en-US" baseline="0" dirty="0"/>
              <a:t> Markov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4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States HMM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9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States Structured HMM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state HOP-HMM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99D9B5-A9F3-4D60-874F-F7F4041113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5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baseline="0" dirty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2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1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0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9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6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546D-5724-4FD2-AC11-FC517F31939D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E86F4-9FA2-42DD-97C2-8169C0E4F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9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3.png"/><Relationship Id="rId21" Type="http://schemas.openxmlformats.org/officeDocument/2006/relationships/image" Target="../media/image68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5" Type="http://schemas.openxmlformats.org/officeDocument/2006/relationships/image" Target="../media/image102.png"/><Relationship Id="rId63" Type="http://schemas.openxmlformats.org/officeDocument/2006/relationships/image" Target="../media/image107.png"/><Relationship Id="rId68" Type="http://schemas.openxmlformats.org/officeDocument/2006/relationships/image" Target="../media/image31.png"/><Relationship Id="rId7" Type="http://schemas.openxmlformats.org/officeDocument/2006/relationships/image" Target="../media/image54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image" Target="../media/image98.png"/><Relationship Id="rId66" Type="http://schemas.openxmlformats.org/officeDocument/2006/relationships/image" Target="../media/image109.png"/><Relationship Id="rId5" Type="http://schemas.openxmlformats.org/officeDocument/2006/relationships/image" Target="../media/image52.png"/><Relationship Id="rId61" Type="http://schemas.openxmlformats.org/officeDocument/2006/relationships/image" Target="../media/image105.png"/><Relationship Id="rId19" Type="http://schemas.openxmlformats.org/officeDocument/2006/relationships/image" Target="../media/image6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3.png"/><Relationship Id="rId64" Type="http://schemas.openxmlformats.org/officeDocument/2006/relationships/image" Target="../media/image108.png"/><Relationship Id="rId69" Type="http://schemas.openxmlformats.org/officeDocument/2006/relationships/image" Target="../media/image112.png"/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99.png"/><Relationship Id="rId67" Type="http://schemas.openxmlformats.org/officeDocument/2006/relationships/image" Target="../media/image111.png"/><Relationship Id="rId20" Type="http://schemas.openxmlformats.org/officeDocument/2006/relationships/image" Target="../media/image67.png"/><Relationship Id="rId41" Type="http://schemas.openxmlformats.org/officeDocument/2006/relationships/image" Target="../media/image88.png"/><Relationship Id="rId54" Type="http://schemas.openxmlformats.org/officeDocument/2006/relationships/image" Target="../media/image101.png"/><Relationship Id="rId62" Type="http://schemas.openxmlformats.org/officeDocument/2006/relationships/image" Target="../media/image106.png"/><Relationship Id="rId7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97.png"/><Relationship Id="rId10" Type="http://schemas.openxmlformats.org/officeDocument/2006/relationships/image" Target="../media/image57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60" Type="http://schemas.openxmlformats.org/officeDocument/2006/relationships/image" Target="../media/image104.png"/><Relationship Id="rId65" Type="http://schemas.openxmlformats.org/officeDocument/2006/relationships/image" Target="../media/image110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9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63" Type="http://schemas.openxmlformats.org/officeDocument/2006/relationships/image" Target="../media/image29.png"/><Relationship Id="rId68" Type="http://schemas.openxmlformats.org/officeDocument/2006/relationships/image" Target="../media/image176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8.png"/><Relationship Id="rId29" Type="http://schemas.openxmlformats.org/officeDocument/2006/relationships/image" Target="../media/image141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66" Type="http://schemas.openxmlformats.org/officeDocument/2006/relationships/image" Target="../media/image174.png"/><Relationship Id="rId5" Type="http://schemas.openxmlformats.org/officeDocument/2006/relationships/image" Target="../media/image117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image" Target="../media/image17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46" Type="http://schemas.openxmlformats.org/officeDocument/2006/relationships/image" Target="../media/image158.png"/><Relationship Id="rId59" Type="http://schemas.openxmlformats.org/officeDocument/2006/relationships/image" Target="../media/image171.png"/><Relationship Id="rId67" Type="http://schemas.openxmlformats.org/officeDocument/2006/relationships/image" Target="../media/image175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54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49" Type="http://schemas.openxmlformats.org/officeDocument/2006/relationships/image" Target="../media/image161.png"/><Relationship Id="rId57" Type="http://schemas.openxmlformats.org/officeDocument/2006/relationships/image" Target="../media/image169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5" Type="http://schemas.openxmlformats.org/officeDocument/2006/relationships/image" Target="../media/image17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8.png"/><Relationship Id="rId21" Type="http://schemas.openxmlformats.org/officeDocument/2006/relationships/image" Target="../media/image193.png"/><Relationship Id="rId42" Type="http://schemas.openxmlformats.org/officeDocument/2006/relationships/image" Target="../media/image214.png"/><Relationship Id="rId47" Type="http://schemas.openxmlformats.org/officeDocument/2006/relationships/image" Target="../media/image219.png"/><Relationship Id="rId63" Type="http://schemas.openxmlformats.org/officeDocument/2006/relationships/image" Target="../media/image235.png"/><Relationship Id="rId68" Type="http://schemas.openxmlformats.org/officeDocument/2006/relationships/image" Target="../media/image139.png"/><Relationship Id="rId16" Type="http://schemas.openxmlformats.org/officeDocument/2006/relationships/image" Target="../media/image188.png"/><Relationship Id="rId11" Type="http://schemas.openxmlformats.org/officeDocument/2006/relationships/image" Target="../media/image183.png"/><Relationship Id="rId32" Type="http://schemas.openxmlformats.org/officeDocument/2006/relationships/image" Target="../media/image204.png"/><Relationship Id="rId37" Type="http://schemas.openxmlformats.org/officeDocument/2006/relationships/image" Target="../media/image209.png"/><Relationship Id="rId53" Type="http://schemas.openxmlformats.org/officeDocument/2006/relationships/image" Target="../media/image225.png"/><Relationship Id="rId58" Type="http://schemas.openxmlformats.org/officeDocument/2006/relationships/image" Target="../media/image230.png"/><Relationship Id="rId74" Type="http://schemas.openxmlformats.org/officeDocument/2006/relationships/image" Target="../media/image239.png"/><Relationship Id="rId79" Type="http://schemas.openxmlformats.org/officeDocument/2006/relationships/image" Target="../media/image244.png"/><Relationship Id="rId5" Type="http://schemas.openxmlformats.org/officeDocument/2006/relationships/image" Target="../media/image117.png"/><Relationship Id="rId61" Type="http://schemas.openxmlformats.org/officeDocument/2006/relationships/image" Target="../media/image233.png"/><Relationship Id="rId19" Type="http://schemas.openxmlformats.org/officeDocument/2006/relationships/image" Target="../media/image19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Relationship Id="rId27" Type="http://schemas.openxmlformats.org/officeDocument/2006/relationships/image" Target="../media/image199.png"/><Relationship Id="rId30" Type="http://schemas.openxmlformats.org/officeDocument/2006/relationships/image" Target="../media/image202.png"/><Relationship Id="rId35" Type="http://schemas.openxmlformats.org/officeDocument/2006/relationships/image" Target="../media/image207.png"/><Relationship Id="rId43" Type="http://schemas.openxmlformats.org/officeDocument/2006/relationships/image" Target="../media/image215.png"/><Relationship Id="rId48" Type="http://schemas.openxmlformats.org/officeDocument/2006/relationships/image" Target="../media/image220.png"/><Relationship Id="rId56" Type="http://schemas.openxmlformats.org/officeDocument/2006/relationships/image" Target="../media/image228.png"/><Relationship Id="rId64" Type="http://schemas.openxmlformats.org/officeDocument/2006/relationships/image" Target="../media/image236.png"/><Relationship Id="rId69" Type="http://schemas.openxmlformats.org/officeDocument/2006/relationships/image" Target="../media/image140.png"/><Relationship Id="rId77" Type="http://schemas.openxmlformats.org/officeDocument/2006/relationships/image" Target="../media/image242.png"/><Relationship Id="rId8" Type="http://schemas.openxmlformats.org/officeDocument/2006/relationships/image" Target="../media/image180.png"/><Relationship Id="rId51" Type="http://schemas.openxmlformats.org/officeDocument/2006/relationships/image" Target="../media/image223.png"/><Relationship Id="rId72" Type="http://schemas.openxmlformats.org/officeDocument/2006/relationships/image" Target="../media/image168.png"/><Relationship Id="rId80" Type="http://schemas.openxmlformats.org/officeDocument/2006/relationships/image" Target="../media/image245.png"/><Relationship Id="rId3" Type="http://schemas.openxmlformats.org/officeDocument/2006/relationships/image" Target="../media/image178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5" Type="http://schemas.openxmlformats.org/officeDocument/2006/relationships/image" Target="../media/image197.png"/><Relationship Id="rId33" Type="http://schemas.openxmlformats.org/officeDocument/2006/relationships/image" Target="../media/image205.png"/><Relationship Id="rId38" Type="http://schemas.openxmlformats.org/officeDocument/2006/relationships/image" Target="../media/image210.png"/><Relationship Id="rId46" Type="http://schemas.openxmlformats.org/officeDocument/2006/relationships/image" Target="../media/image218.png"/><Relationship Id="rId59" Type="http://schemas.openxmlformats.org/officeDocument/2006/relationships/image" Target="../media/image231.png"/><Relationship Id="rId67" Type="http://schemas.openxmlformats.org/officeDocument/2006/relationships/image" Target="../media/image138.png"/><Relationship Id="rId20" Type="http://schemas.openxmlformats.org/officeDocument/2006/relationships/image" Target="../media/image192.png"/><Relationship Id="rId41" Type="http://schemas.openxmlformats.org/officeDocument/2006/relationships/image" Target="../media/image213.png"/><Relationship Id="rId54" Type="http://schemas.openxmlformats.org/officeDocument/2006/relationships/image" Target="../media/image226.png"/><Relationship Id="rId62" Type="http://schemas.openxmlformats.org/officeDocument/2006/relationships/image" Target="../media/image234.png"/><Relationship Id="rId70" Type="http://schemas.openxmlformats.org/officeDocument/2006/relationships/image" Target="../media/image141.png"/><Relationship Id="rId75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5" Type="http://schemas.openxmlformats.org/officeDocument/2006/relationships/image" Target="../media/image187.png"/><Relationship Id="rId23" Type="http://schemas.openxmlformats.org/officeDocument/2006/relationships/image" Target="../media/image195.png"/><Relationship Id="rId28" Type="http://schemas.openxmlformats.org/officeDocument/2006/relationships/image" Target="../media/image200.png"/><Relationship Id="rId36" Type="http://schemas.openxmlformats.org/officeDocument/2006/relationships/image" Target="../media/image208.png"/><Relationship Id="rId49" Type="http://schemas.openxmlformats.org/officeDocument/2006/relationships/image" Target="../media/image221.png"/><Relationship Id="rId57" Type="http://schemas.openxmlformats.org/officeDocument/2006/relationships/image" Target="../media/image229.png"/><Relationship Id="rId10" Type="http://schemas.openxmlformats.org/officeDocument/2006/relationships/image" Target="../media/image182.png"/><Relationship Id="rId31" Type="http://schemas.openxmlformats.org/officeDocument/2006/relationships/image" Target="../media/image203.png"/><Relationship Id="rId44" Type="http://schemas.openxmlformats.org/officeDocument/2006/relationships/image" Target="../media/image216.png"/><Relationship Id="rId52" Type="http://schemas.openxmlformats.org/officeDocument/2006/relationships/image" Target="../media/image224.png"/><Relationship Id="rId60" Type="http://schemas.openxmlformats.org/officeDocument/2006/relationships/image" Target="../media/image232.png"/><Relationship Id="rId65" Type="http://schemas.openxmlformats.org/officeDocument/2006/relationships/image" Target="../media/image237.png"/><Relationship Id="rId73" Type="http://schemas.openxmlformats.org/officeDocument/2006/relationships/image" Target="../media/image169.png"/><Relationship Id="rId78" Type="http://schemas.openxmlformats.org/officeDocument/2006/relationships/image" Target="../media/image243.png"/><Relationship Id="rId81" Type="http://schemas.openxmlformats.org/officeDocument/2006/relationships/image" Target="../media/image246.png"/><Relationship Id="rId4" Type="http://schemas.openxmlformats.org/officeDocument/2006/relationships/image" Target="../media/image116.png"/><Relationship Id="rId9" Type="http://schemas.openxmlformats.org/officeDocument/2006/relationships/image" Target="../media/image181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9" Type="http://schemas.openxmlformats.org/officeDocument/2006/relationships/image" Target="../media/image211.png"/><Relationship Id="rId34" Type="http://schemas.openxmlformats.org/officeDocument/2006/relationships/image" Target="../media/image206.png"/><Relationship Id="rId50" Type="http://schemas.openxmlformats.org/officeDocument/2006/relationships/image" Target="../media/image222.png"/><Relationship Id="rId55" Type="http://schemas.openxmlformats.org/officeDocument/2006/relationships/image" Target="../media/image227.png"/><Relationship Id="rId76" Type="http://schemas.openxmlformats.org/officeDocument/2006/relationships/image" Target="../media/image241.png"/><Relationship Id="rId7" Type="http://schemas.openxmlformats.org/officeDocument/2006/relationships/image" Target="../media/image179.png"/><Relationship Id="rId71" Type="http://schemas.openxmlformats.org/officeDocument/2006/relationships/image" Target="../media/image157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201.png"/><Relationship Id="rId24" Type="http://schemas.openxmlformats.org/officeDocument/2006/relationships/image" Target="../media/image196.png"/><Relationship Id="rId40" Type="http://schemas.openxmlformats.org/officeDocument/2006/relationships/image" Target="../media/image212.png"/><Relationship Id="rId45" Type="http://schemas.openxmlformats.org/officeDocument/2006/relationships/image" Target="../media/image217.png"/><Relationship Id="rId66" Type="http://schemas.openxmlformats.org/officeDocument/2006/relationships/image" Target="../media/image23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7.png"/><Relationship Id="rId21" Type="http://schemas.openxmlformats.org/officeDocument/2006/relationships/image" Target="../media/image263.png"/><Relationship Id="rId42" Type="http://schemas.openxmlformats.org/officeDocument/2006/relationships/image" Target="../media/image283.png"/><Relationship Id="rId63" Type="http://schemas.openxmlformats.org/officeDocument/2006/relationships/image" Target="../media/image304.png"/><Relationship Id="rId84" Type="http://schemas.openxmlformats.org/officeDocument/2006/relationships/image" Target="../media/image325.png"/><Relationship Id="rId138" Type="http://schemas.openxmlformats.org/officeDocument/2006/relationships/image" Target="../media/image378.png"/><Relationship Id="rId107" Type="http://schemas.openxmlformats.org/officeDocument/2006/relationships/image" Target="../media/image347.png"/><Relationship Id="rId11" Type="http://schemas.openxmlformats.org/officeDocument/2006/relationships/image" Target="../media/image253.png"/><Relationship Id="rId32" Type="http://schemas.openxmlformats.org/officeDocument/2006/relationships/image" Target="../media/image274.png"/><Relationship Id="rId53" Type="http://schemas.openxmlformats.org/officeDocument/2006/relationships/image" Target="../media/image294.png"/><Relationship Id="rId74" Type="http://schemas.openxmlformats.org/officeDocument/2006/relationships/image" Target="../media/image315.png"/><Relationship Id="rId128" Type="http://schemas.openxmlformats.org/officeDocument/2006/relationships/image" Target="../media/image368.png"/><Relationship Id="rId5" Type="http://schemas.openxmlformats.org/officeDocument/2006/relationships/image" Target="../media/image247.png"/><Relationship Id="rId90" Type="http://schemas.openxmlformats.org/officeDocument/2006/relationships/image" Target="../media/image331.png"/><Relationship Id="rId95" Type="http://schemas.openxmlformats.org/officeDocument/2006/relationships/image" Target="../media/image336.png"/><Relationship Id="rId22" Type="http://schemas.openxmlformats.org/officeDocument/2006/relationships/image" Target="../media/image264.png"/><Relationship Id="rId27" Type="http://schemas.openxmlformats.org/officeDocument/2006/relationships/image" Target="../media/image269.png"/><Relationship Id="rId43" Type="http://schemas.openxmlformats.org/officeDocument/2006/relationships/image" Target="../media/image284.png"/><Relationship Id="rId48" Type="http://schemas.openxmlformats.org/officeDocument/2006/relationships/image" Target="../media/image289.png"/><Relationship Id="rId64" Type="http://schemas.openxmlformats.org/officeDocument/2006/relationships/image" Target="../media/image305.png"/><Relationship Id="rId69" Type="http://schemas.openxmlformats.org/officeDocument/2006/relationships/image" Target="../media/image310.png"/><Relationship Id="rId113" Type="http://schemas.openxmlformats.org/officeDocument/2006/relationships/image" Target="../media/image353.png"/><Relationship Id="rId118" Type="http://schemas.openxmlformats.org/officeDocument/2006/relationships/image" Target="../media/image358.png"/><Relationship Id="rId134" Type="http://schemas.openxmlformats.org/officeDocument/2006/relationships/image" Target="../media/image374.png"/><Relationship Id="rId139" Type="http://schemas.openxmlformats.org/officeDocument/2006/relationships/image" Target="../media/image379.png"/><Relationship Id="rId80" Type="http://schemas.openxmlformats.org/officeDocument/2006/relationships/image" Target="../media/image321.png"/><Relationship Id="rId85" Type="http://schemas.openxmlformats.org/officeDocument/2006/relationships/image" Target="../media/image326.png"/><Relationship Id="rId155" Type="http://schemas.openxmlformats.org/officeDocument/2006/relationships/image" Target="../media/image175.png"/><Relationship Id="rId12" Type="http://schemas.openxmlformats.org/officeDocument/2006/relationships/image" Target="../media/image254.png"/><Relationship Id="rId17" Type="http://schemas.openxmlformats.org/officeDocument/2006/relationships/image" Target="../media/image259.png"/><Relationship Id="rId33" Type="http://schemas.openxmlformats.org/officeDocument/2006/relationships/image" Target="../media/image275.png"/><Relationship Id="rId38" Type="http://schemas.openxmlformats.org/officeDocument/2006/relationships/image" Target="../media/image279.png"/><Relationship Id="rId59" Type="http://schemas.openxmlformats.org/officeDocument/2006/relationships/image" Target="../media/image300.png"/><Relationship Id="rId103" Type="http://schemas.openxmlformats.org/officeDocument/2006/relationships/image" Target="../media/image3430.png"/><Relationship Id="rId108" Type="http://schemas.openxmlformats.org/officeDocument/2006/relationships/image" Target="../media/image348.png"/><Relationship Id="rId124" Type="http://schemas.openxmlformats.org/officeDocument/2006/relationships/image" Target="../media/image364.png"/><Relationship Id="rId129" Type="http://schemas.openxmlformats.org/officeDocument/2006/relationships/image" Target="../media/image369.png"/><Relationship Id="rId54" Type="http://schemas.openxmlformats.org/officeDocument/2006/relationships/image" Target="../media/image295.png"/><Relationship Id="rId70" Type="http://schemas.openxmlformats.org/officeDocument/2006/relationships/image" Target="../media/image311.png"/><Relationship Id="rId75" Type="http://schemas.openxmlformats.org/officeDocument/2006/relationships/image" Target="../media/image316.png"/><Relationship Id="rId91" Type="http://schemas.openxmlformats.org/officeDocument/2006/relationships/image" Target="../media/image332.png"/><Relationship Id="rId96" Type="http://schemas.openxmlformats.org/officeDocument/2006/relationships/image" Target="../media/image337.png"/><Relationship Id="rId14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8.png"/><Relationship Id="rId23" Type="http://schemas.openxmlformats.org/officeDocument/2006/relationships/image" Target="../media/image265.png"/><Relationship Id="rId28" Type="http://schemas.openxmlformats.org/officeDocument/2006/relationships/image" Target="../media/image270.png"/><Relationship Id="rId49" Type="http://schemas.openxmlformats.org/officeDocument/2006/relationships/image" Target="../media/image290.png"/><Relationship Id="rId114" Type="http://schemas.openxmlformats.org/officeDocument/2006/relationships/image" Target="../media/image354.png"/><Relationship Id="rId119" Type="http://schemas.openxmlformats.org/officeDocument/2006/relationships/image" Target="../media/image359.png"/><Relationship Id="rId44" Type="http://schemas.openxmlformats.org/officeDocument/2006/relationships/image" Target="../media/image285.png"/><Relationship Id="rId60" Type="http://schemas.openxmlformats.org/officeDocument/2006/relationships/image" Target="../media/image301.png"/><Relationship Id="rId65" Type="http://schemas.openxmlformats.org/officeDocument/2006/relationships/image" Target="../media/image306.png"/><Relationship Id="rId81" Type="http://schemas.openxmlformats.org/officeDocument/2006/relationships/image" Target="../media/image322.png"/><Relationship Id="rId86" Type="http://schemas.openxmlformats.org/officeDocument/2006/relationships/image" Target="../media/image327.png"/><Relationship Id="rId130" Type="http://schemas.openxmlformats.org/officeDocument/2006/relationships/image" Target="../media/image370.png"/><Relationship Id="rId135" Type="http://schemas.openxmlformats.org/officeDocument/2006/relationships/image" Target="../media/image375.png"/><Relationship Id="rId151" Type="http://schemas.openxmlformats.org/officeDocument/2006/relationships/image" Target="../media/image3190.png"/><Relationship Id="rId156" Type="http://schemas.openxmlformats.org/officeDocument/2006/relationships/image" Target="../media/image176.png"/><Relationship Id="rId13" Type="http://schemas.openxmlformats.org/officeDocument/2006/relationships/image" Target="../media/image255.png"/><Relationship Id="rId18" Type="http://schemas.openxmlformats.org/officeDocument/2006/relationships/image" Target="../media/image260.png"/><Relationship Id="rId39" Type="http://schemas.openxmlformats.org/officeDocument/2006/relationships/image" Target="../media/image280.png"/><Relationship Id="rId109" Type="http://schemas.openxmlformats.org/officeDocument/2006/relationships/image" Target="../media/image349.png"/><Relationship Id="rId34" Type="http://schemas.openxmlformats.org/officeDocument/2006/relationships/image" Target="../media/image276.png"/><Relationship Id="rId50" Type="http://schemas.openxmlformats.org/officeDocument/2006/relationships/image" Target="../media/image291.png"/><Relationship Id="rId55" Type="http://schemas.openxmlformats.org/officeDocument/2006/relationships/image" Target="../media/image296.png"/><Relationship Id="rId76" Type="http://schemas.openxmlformats.org/officeDocument/2006/relationships/image" Target="../media/image317.png"/><Relationship Id="rId97" Type="http://schemas.openxmlformats.org/officeDocument/2006/relationships/image" Target="../media/image338.png"/><Relationship Id="rId104" Type="http://schemas.openxmlformats.org/officeDocument/2006/relationships/image" Target="../media/image344.png"/><Relationship Id="rId120" Type="http://schemas.openxmlformats.org/officeDocument/2006/relationships/image" Target="../media/image360.png"/><Relationship Id="rId125" Type="http://schemas.openxmlformats.org/officeDocument/2006/relationships/image" Target="../media/image365.png"/><Relationship Id="rId141" Type="http://schemas.openxmlformats.org/officeDocument/2006/relationships/image" Target="../media/image2390.png"/><Relationship Id="rId7" Type="http://schemas.openxmlformats.org/officeDocument/2006/relationships/image" Target="../media/image249.png"/><Relationship Id="rId71" Type="http://schemas.openxmlformats.org/officeDocument/2006/relationships/image" Target="../media/image312.png"/><Relationship Id="rId92" Type="http://schemas.openxmlformats.org/officeDocument/2006/relationships/image" Target="../media/image333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71.png"/><Relationship Id="rId24" Type="http://schemas.openxmlformats.org/officeDocument/2006/relationships/image" Target="../media/image266.png"/><Relationship Id="rId40" Type="http://schemas.openxmlformats.org/officeDocument/2006/relationships/image" Target="../media/image281.png"/><Relationship Id="rId45" Type="http://schemas.openxmlformats.org/officeDocument/2006/relationships/image" Target="../media/image286.png"/><Relationship Id="rId66" Type="http://schemas.openxmlformats.org/officeDocument/2006/relationships/image" Target="../media/image307.png"/><Relationship Id="rId87" Type="http://schemas.openxmlformats.org/officeDocument/2006/relationships/image" Target="../media/image328.png"/><Relationship Id="rId110" Type="http://schemas.openxmlformats.org/officeDocument/2006/relationships/image" Target="../media/image350.png"/><Relationship Id="rId115" Type="http://schemas.openxmlformats.org/officeDocument/2006/relationships/image" Target="../media/image355.png"/><Relationship Id="rId131" Type="http://schemas.openxmlformats.org/officeDocument/2006/relationships/image" Target="../media/image371.png"/><Relationship Id="rId136" Type="http://schemas.openxmlformats.org/officeDocument/2006/relationships/image" Target="../media/image376.png"/><Relationship Id="rId157" Type="http://schemas.openxmlformats.org/officeDocument/2006/relationships/image" Target="../media/image381.png"/><Relationship Id="rId61" Type="http://schemas.openxmlformats.org/officeDocument/2006/relationships/image" Target="../media/image302.png"/><Relationship Id="rId82" Type="http://schemas.openxmlformats.org/officeDocument/2006/relationships/image" Target="../media/image323.png"/><Relationship Id="rId152" Type="http://schemas.openxmlformats.org/officeDocument/2006/relationships/image" Target="../media/image3200.png"/><Relationship Id="rId19" Type="http://schemas.openxmlformats.org/officeDocument/2006/relationships/image" Target="../media/image261.png"/><Relationship Id="rId14" Type="http://schemas.openxmlformats.org/officeDocument/2006/relationships/image" Target="../media/image256.png"/><Relationship Id="rId30" Type="http://schemas.openxmlformats.org/officeDocument/2006/relationships/image" Target="../media/image272.png"/><Relationship Id="rId35" Type="http://schemas.openxmlformats.org/officeDocument/2006/relationships/image" Target="../media/image277.png"/><Relationship Id="rId56" Type="http://schemas.openxmlformats.org/officeDocument/2006/relationships/image" Target="../media/image297.png"/><Relationship Id="rId77" Type="http://schemas.openxmlformats.org/officeDocument/2006/relationships/image" Target="../media/image318.png"/><Relationship Id="rId100" Type="http://schemas.openxmlformats.org/officeDocument/2006/relationships/image" Target="../media/image341.png"/><Relationship Id="rId105" Type="http://schemas.openxmlformats.org/officeDocument/2006/relationships/image" Target="../media/image345.png"/><Relationship Id="rId126" Type="http://schemas.openxmlformats.org/officeDocument/2006/relationships/image" Target="../media/image366.png"/><Relationship Id="rId8" Type="http://schemas.openxmlformats.org/officeDocument/2006/relationships/image" Target="../media/image250.png"/><Relationship Id="rId51" Type="http://schemas.openxmlformats.org/officeDocument/2006/relationships/image" Target="../media/image292.png"/><Relationship Id="rId72" Type="http://schemas.openxmlformats.org/officeDocument/2006/relationships/image" Target="../media/image313.png"/><Relationship Id="rId93" Type="http://schemas.openxmlformats.org/officeDocument/2006/relationships/image" Target="../media/image334.png"/><Relationship Id="rId98" Type="http://schemas.openxmlformats.org/officeDocument/2006/relationships/image" Target="../media/image339.png"/><Relationship Id="rId121" Type="http://schemas.openxmlformats.org/officeDocument/2006/relationships/image" Target="../media/image361.png"/><Relationship Id="rId3" Type="http://schemas.openxmlformats.org/officeDocument/2006/relationships/image" Target="../media/image2450.png"/><Relationship Id="rId25" Type="http://schemas.openxmlformats.org/officeDocument/2006/relationships/image" Target="../media/image267.png"/><Relationship Id="rId46" Type="http://schemas.openxmlformats.org/officeDocument/2006/relationships/image" Target="../media/image287.png"/><Relationship Id="rId67" Type="http://schemas.openxmlformats.org/officeDocument/2006/relationships/image" Target="../media/image308.png"/><Relationship Id="rId116" Type="http://schemas.openxmlformats.org/officeDocument/2006/relationships/image" Target="../media/image356.png"/><Relationship Id="rId137" Type="http://schemas.openxmlformats.org/officeDocument/2006/relationships/image" Target="../media/image377.png"/><Relationship Id="rId20" Type="http://schemas.openxmlformats.org/officeDocument/2006/relationships/image" Target="../media/image262.png"/><Relationship Id="rId41" Type="http://schemas.openxmlformats.org/officeDocument/2006/relationships/image" Target="../media/image282.png"/><Relationship Id="rId62" Type="http://schemas.openxmlformats.org/officeDocument/2006/relationships/image" Target="../media/image303.png"/><Relationship Id="rId83" Type="http://schemas.openxmlformats.org/officeDocument/2006/relationships/image" Target="../media/image324.png"/><Relationship Id="rId88" Type="http://schemas.openxmlformats.org/officeDocument/2006/relationships/image" Target="../media/image329.png"/><Relationship Id="rId111" Type="http://schemas.openxmlformats.org/officeDocument/2006/relationships/image" Target="../media/image351.png"/><Relationship Id="rId132" Type="http://schemas.openxmlformats.org/officeDocument/2006/relationships/image" Target="../media/image372.png"/><Relationship Id="rId153" Type="http://schemas.openxmlformats.org/officeDocument/2006/relationships/image" Target="../media/image3700.png"/><Relationship Id="rId15" Type="http://schemas.openxmlformats.org/officeDocument/2006/relationships/image" Target="../media/image257.png"/><Relationship Id="rId36" Type="http://schemas.openxmlformats.org/officeDocument/2006/relationships/image" Target="../media/image1400.png"/><Relationship Id="rId57" Type="http://schemas.openxmlformats.org/officeDocument/2006/relationships/image" Target="../media/image298.png"/><Relationship Id="rId106" Type="http://schemas.openxmlformats.org/officeDocument/2006/relationships/image" Target="../media/image346.png"/><Relationship Id="rId127" Type="http://schemas.openxmlformats.org/officeDocument/2006/relationships/image" Target="../media/image367.png"/><Relationship Id="rId10" Type="http://schemas.openxmlformats.org/officeDocument/2006/relationships/image" Target="../media/image252.png"/><Relationship Id="rId31" Type="http://schemas.openxmlformats.org/officeDocument/2006/relationships/image" Target="../media/image273.png"/><Relationship Id="rId52" Type="http://schemas.openxmlformats.org/officeDocument/2006/relationships/image" Target="../media/image293.png"/><Relationship Id="rId73" Type="http://schemas.openxmlformats.org/officeDocument/2006/relationships/image" Target="../media/image314.png"/><Relationship Id="rId78" Type="http://schemas.openxmlformats.org/officeDocument/2006/relationships/image" Target="../media/image319.png"/><Relationship Id="rId94" Type="http://schemas.openxmlformats.org/officeDocument/2006/relationships/image" Target="../media/image335.png"/><Relationship Id="rId99" Type="http://schemas.openxmlformats.org/officeDocument/2006/relationships/image" Target="../media/image340.png"/><Relationship Id="rId101" Type="http://schemas.openxmlformats.org/officeDocument/2006/relationships/image" Target="../media/image342.png"/><Relationship Id="rId122" Type="http://schemas.openxmlformats.org/officeDocument/2006/relationships/image" Target="../media/image362.png"/><Relationship Id="rId4" Type="http://schemas.openxmlformats.org/officeDocument/2006/relationships/image" Target="../media/image2460.png"/><Relationship Id="rId9" Type="http://schemas.openxmlformats.org/officeDocument/2006/relationships/image" Target="../media/image251.png"/><Relationship Id="rId26" Type="http://schemas.openxmlformats.org/officeDocument/2006/relationships/image" Target="../media/image268.png"/><Relationship Id="rId47" Type="http://schemas.openxmlformats.org/officeDocument/2006/relationships/image" Target="../media/image288.png"/><Relationship Id="rId68" Type="http://schemas.openxmlformats.org/officeDocument/2006/relationships/image" Target="../media/image309.png"/><Relationship Id="rId89" Type="http://schemas.openxmlformats.org/officeDocument/2006/relationships/image" Target="../media/image330.png"/><Relationship Id="rId112" Type="http://schemas.openxmlformats.org/officeDocument/2006/relationships/image" Target="../media/image352.png"/><Relationship Id="rId133" Type="http://schemas.openxmlformats.org/officeDocument/2006/relationships/image" Target="../media/image373.png"/><Relationship Id="rId154" Type="http://schemas.openxmlformats.org/officeDocument/2006/relationships/image" Target="../media/image3710.png"/><Relationship Id="rId16" Type="http://schemas.openxmlformats.org/officeDocument/2006/relationships/image" Target="../media/image258.png"/><Relationship Id="rId37" Type="http://schemas.openxmlformats.org/officeDocument/2006/relationships/image" Target="../media/image278.png"/><Relationship Id="rId58" Type="http://schemas.openxmlformats.org/officeDocument/2006/relationships/image" Target="../media/image299.png"/><Relationship Id="rId79" Type="http://schemas.openxmlformats.org/officeDocument/2006/relationships/image" Target="../media/image320.png"/><Relationship Id="rId102" Type="http://schemas.openxmlformats.org/officeDocument/2006/relationships/image" Target="../media/image343.png"/><Relationship Id="rId123" Type="http://schemas.openxmlformats.org/officeDocument/2006/relationships/image" Target="../media/image3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8586" y="733503"/>
            <a:ext cx="11498448" cy="4945968"/>
            <a:chOff x="138586" y="733503"/>
            <a:chExt cx="11498448" cy="4945968"/>
          </a:xfrm>
        </p:grpSpPr>
        <p:sp>
          <p:nvSpPr>
            <p:cNvPr id="160" name="Rectangle 159"/>
            <p:cNvSpPr/>
            <p:nvPr/>
          </p:nvSpPr>
          <p:spPr>
            <a:xfrm>
              <a:off x="1134814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347472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453833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391959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554663" y="3999962"/>
              <a:ext cx="206264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9842471" y="2543862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233" name="Oval 232"/>
            <p:cNvSpPr/>
            <p:nvPr/>
          </p:nvSpPr>
          <p:spPr>
            <a:xfrm>
              <a:off x="10665840" y="1240506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075990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0027" y="1883664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95887" y="1883664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54683" y="1883664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09839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5990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79433" y="1883664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79432" y="1883664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2482" y="2243761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53138" y="1434284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29231" y="1405752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8586" y="1821080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95240" y="733503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520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7716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59999" y="1485952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61137" y="1883664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47288" y="1883664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338328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347472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480060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348023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480637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347520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382621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4800528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15127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347472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347472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347472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347472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438160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454362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369262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04315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363065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354600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348069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367871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365287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437112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455513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459466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456215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459938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457639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389007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4" name="Block Arc 213"/>
            <p:cNvSpPr/>
            <p:nvPr/>
          </p:nvSpPr>
          <p:spPr>
            <a:xfrm rot="16200000">
              <a:off x="5976181" y="338328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479958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480060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348145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480637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347452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382743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480148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15032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366310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P300/CBP</a:t>
                </a: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480060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480060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480060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480060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434159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452457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450215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TF</a:t>
                </a:r>
              </a:p>
            </p:txBody>
          </p:sp>
        </p:grpSp>
        <p:sp>
          <p:nvSpPr>
            <p:cNvPr id="200" name="Trapezoid 199"/>
            <p:cNvSpPr/>
            <p:nvPr/>
          </p:nvSpPr>
          <p:spPr>
            <a:xfrm>
              <a:off x="8823867" y="4569859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911574" y="4524158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cxnSp>
          <p:nvCxnSpPr>
            <p:cNvPr id="230" name="Straight Arrow Connector 229"/>
            <p:cNvCxnSpPr/>
            <p:nvPr/>
          </p:nvCxnSpPr>
          <p:spPr>
            <a:xfrm flipV="1">
              <a:off x="9000073" y="2924584"/>
              <a:ext cx="362553" cy="4470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01649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1206114" y="4964472"/>
              <a:ext cx="328566" cy="2914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alibri (Body)"/>
                </a:rPr>
                <a:t>C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343178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TF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TF</a:t>
                  </a:r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350635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292644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3713149"/>
              <a:ext cx="1654167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364563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1900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486" y="-1842768"/>
            <a:ext cx="11488548" cy="8192799"/>
            <a:chOff x="148486" y="-1842768"/>
            <a:chExt cx="11488548" cy="8192799"/>
          </a:xfrm>
        </p:grpSpPr>
        <p:sp>
          <p:nvSpPr>
            <p:cNvPr id="162" name="Block Arc 161"/>
            <p:cNvSpPr/>
            <p:nvPr/>
          </p:nvSpPr>
          <p:spPr>
            <a:xfrm rot="16200000">
              <a:off x="5976181" y="4053840"/>
              <a:ext cx="1674644" cy="1859497"/>
            </a:xfrm>
            <a:prstGeom prst="blockArc">
              <a:avLst>
                <a:gd name="adj1" fmla="val 10800000"/>
                <a:gd name="adj2" fmla="val 45021"/>
                <a:gd name="adj3" fmla="val 2101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134814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44733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7810507" y="4145280"/>
              <a:ext cx="3237420" cy="349588"/>
            </a:xfrm>
            <a:prstGeom prst="rect">
              <a:avLst/>
            </a:prstGeom>
            <a:ln>
              <a:solidFill>
                <a:srgbClr val="41719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7815377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897082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383233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4" name="Right Brace 133"/>
            <p:cNvSpPr/>
            <p:nvPr/>
          </p:nvSpPr>
          <p:spPr>
            <a:xfrm rot="5400000">
              <a:off x="3272399" y="5208898"/>
              <a:ext cx="314413" cy="1967853"/>
            </a:xfrm>
            <a:prstGeom prst="rightBrace">
              <a:avLst>
                <a:gd name="adj1" fmla="val 40467"/>
                <a:gd name="adj2" fmla="val 50000"/>
              </a:avLst>
            </a:prstGeom>
            <a:ln w="38100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685318" y="4590154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648800" y="3229952"/>
              <a:ext cx="3627032" cy="7242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Initiation</a:t>
              </a:r>
              <a:endParaRPr lang="he-IL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Complex</a:t>
              </a: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782158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2140954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696110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212826" y="-1554990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4" name="Oval 233"/>
            <p:cNvSpPr/>
            <p:nvPr/>
          </p:nvSpPr>
          <p:spPr>
            <a:xfrm>
              <a:off x="150480" y="573197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99927" y="-692607"/>
              <a:ext cx="9588381" cy="3474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5787" y="-692607"/>
              <a:ext cx="1957574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83" y="-692607"/>
              <a:ext cx="191002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19739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05890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89333" y="-692607"/>
              <a:ext cx="3198975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589332" y="-692607"/>
              <a:ext cx="84033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62382" y="-332510"/>
              <a:ext cx="1606610" cy="4228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Enhancer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263038" y="-1141987"/>
              <a:ext cx="1460555" cy="332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Promoter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39131" y="-1170519"/>
              <a:ext cx="1460555" cy="3967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Gene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8486" y="-755191"/>
              <a:ext cx="1251420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DNA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5140" y="-1842768"/>
              <a:ext cx="3229006" cy="6249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Transcription Factor</a:t>
              </a:r>
              <a:r>
                <a:rPr lang="he-IL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Binding Sites (TFBS)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0619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258706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069899" y="-1090319"/>
              <a:ext cx="4225" cy="3725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/>
            <p:cNvSpPr/>
            <p:nvPr/>
          </p:nvSpPr>
          <p:spPr>
            <a:xfrm>
              <a:off x="7671037" y="-692607"/>
              <a:ext cx="164666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8157188" y="-692607"/>
              <a:ext cx="161710" cy="347472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5" name="Block Arc 154"/>
            <p:cNvSpPr/>
            <p:nvPr/>
          </p:nvSpPr>
          <p:spPr>
            <a:xfrm rot="16200000">
              <a:off x="273882" y="4053840"/>
              <a:ext cx="1674644" cy="1859497"/>
            </a:xfrm>
            <a:prstGeom prst="blockArc">
              <a:avLst>
                <a:gd name="adj1" fmla="val 10800000"/>
                <a:gd name="adj2" fmla="val 125421"/>
                <a:gd name="adj3" fmla="val 2088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134815" y="4145280"/>
              <a:ext cx="4208753" cy="3519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160543" y="5471160"/>
              <a:ext cx="259225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1094808" y="4150791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1098184" y="5476937"/>
              <a:ext cx="50124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65" name="Straight Connector 164"/>
            <p:cNvCxnSpPr/>
            <p:nvPr/>
          </p:nvCxnSpPr>
          <p:spPr>
            <a:xfrm flipH="1">
              <a:off x="1097357" y="4145764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>
              <a:off x="1108925" y="449677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>
              <a:off x="1093095" y="5473755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1100112" y="5821832"/>
              <a:ext cx="137567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2106148" y="4145280"/>
              <a:ext cx="3237420" cy="349588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111018" y="4145280"/>
              <a:ext cx="8403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2192723" y="414528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2678874" y="4145280"/>
              <a:ext cx="161710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1" name="Rounded Rectangle 150"/>
            <p:cNvSpPr/>
            <p:nvPr/>
          </p:nvSpPr>
          <p:spPr>
            <a:xfrm>
              <a:off x="1829158" y="5052168"/>
              <a:ext cx="793391" cy="3610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2376779" y="5214186"/>
              <a:ext cx="1050223" cy="366944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3" name="Rounded Rectangle 152"/>
            <p:cNvSpPr/>
            <p:nvPr/>
          </p:nvSpPr>
          <p:spPr>
            <a:xfrm>
              <a:off x="1960770" y="4363184"/>
              <a:ext cx="1090342" cy="492042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2400" dirty="0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2178471" y="4713719"/>
              <a:ext cx="1335452" cy="51899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p300/CBP</a:t>
              </a: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2153766" y="4301212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400612" y="4216561"/>
              <a:ext cx="327761" cy="42268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2365972" y="4151256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657257" y="4349271"/>
              <a:ext cx="299195" cy="51477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2606024" y="4323437"/>
              <a:ext cx="426617" cy="55670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49" name="Isosceles Triangle 148"/>
            <p:cNvSpPr/>
            <p:nvPr/>
          </p:nvSpPr>
          <p:spPr>
            <a:xfrm>
              <a:off x="2470301" y="5041681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75333" y="5225696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47" name="Oval 146"/>
            <p:cNvSpPr/>
            <p:nvPr/>
          </p:nvSpPr>
          <p:spPr>
            <a:xfrm>
              <a:off x="1848896" y="5265220"/>
              <a:ext cx="651577" cy="39933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947283" y="5232719"/>
              <a:ext cx="7258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45" name="Trapezoid 144"/>
            <p:cNvSpPr/>
            <p:nvPr/>
          </p:nvSpPr>
          <p:spPr>
            <a:xfrm>
              <a:off x="3113935" y="5269941"/>
              <a:ext cx="628423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198623" y="5246955"/>
              <a:ext cx="596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8395236" y="4560632"/>
              <a:ext cx="299195" cy="514775"/>
            </a:xfrm>
            <a:prstGeom prst="round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8870461" y="5470141"/>
              <a:ext cx="259225" cy="34958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44732" y="5471160"/>
              <a:ext cx="4208753" cy="3495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805553" y="4152015"/>
              <a:ext cx="51594" cy="3401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6797056" y="5476937"/>
              <a:ext cx="60650" cy="339534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6808102" y="4145083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>
              <a:off x="6812050" y="4497997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805553" y="5472046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6810030" y="5820885"/>
              <a:ext cx="137567" cy="0"/>
            </a:xfrm>
            <a:prstGeom prst="line">
              <a:avLst/>
            </a:prstGeom>
            <a:ln w="127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7652321" y="4333662"/>
              <a:ext cx="1719275" cy="1217946"/>
              <a:chOff x="7652321" y="3663102"/>
              <a:chExt cx="1719275" cy="1217946"/>
            </a:xfrm>
          </p:grpSpPr>
          <p:sp>
            <p:nvSpPr>
              <p:cNvPr id="212" name="Rounded Rectangle 211"/>
              <p:cNvSpPr/>
              <p:nvPr/>
            </p:nvSpPr>
            <p:spPr>
              <a:xfrm>
                <a:off x="7818441" y="3663102"/>
                <a:ext cx="1090342" cy="492042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0" name="Rounded Rectangle 209"/>
              <p:cNvSpPr/>
              <p:nvPr/>
            </p:nvSpPr>
            <p:spPr>
              <a:xfrm>
                <a:off x="7652321" y="4377964"/>
                <a:ext cx="793392" cy="3610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1" name="Rounded Rectangle 210"/>
              <p:cNvSpPr/>
              <p:nvPr/>
            </p:nvSpPr>
            <p:spPr>
              <a:xfrm>
                <a:off x="8234450" y="4514104"/>
                <a:ext cx="1050223" cy="366944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3" name="Rounded Rectangle 212"/>
              <p:cNvSpPr/>
              <p:nvPr/>
            </p:nvSpPr>
            <p:spPr>
              <a:xfrm>
                <a:off x="8036143" y="4013637"/>
                <a:ext cx="1335453" cy="518995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p300/CBP</a:t>
                </a: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7492076" y="5471160"/>
              <a:ext cx="1957574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7850872" y="5471160"/>
              <a:ext cx="191002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8406028" y="5471160"/>
              <a:ext cx="16466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865676" y="5471160"/>
              <a:ext cx="260436" cy="350377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8180215" y="5012159"/>
              <a:ext cx="662107" cy="595496"/>
            </a:xfrm>
            <a:prstGeom prst="triangl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288386" y="5195137"/>
              <a:ext cx="619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61778" y="5172717"/>
              <a:ext cx="824261" cy="461665"/>
              <a:chOff x="7706558" y="4532637"/>
              <a:chExt cx="824261" cy="461665"/>
            </a:xfrm>
          </p:grpSpPr>
          <p:sp>
            <p:nvSpPr>
              <p:cNvPr id="202" name="Oval 201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TF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8823867" y="5194718"/>
              <a:ext cx="683949" cy="461665"/>
              <a:chOff x="8823867" y="4524158"/>
              <a:chExt cx="683949" cy="461665"/>
            </a:xfrm>
          </p:grpSpPr>
          <p:sp>
            <p:nvSpPr>
              <p:cNvPr id="200" name="Trapezoid 199"/>
              <p:cNvSpPr/>
              <p:nvPr/>
            </p:nvSpPr>
            <p:spPr>
              <a:xfrm>
                <a:off x="8823867" y="4569859"/>
                <a:ext cx="628424" cy="397889"/>
              </a:xfrm>
              <a:prstGeom prst="trapezoid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8911574" y="4524158"/>
                <a:ext cx="59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TF</a:t>
                </a:r>
              </a:p>
            </p:txBody>
          </p:sp>
        </p:grpSp>
        <p:cxnSp>
          <p:nvCxnSpPr>
            <p:cNvPr id="230" name="Straight Arrow Connector 229"/>
            <p:cNvCxnSpPr/>
            <p:nvPr/>
          </p:nvCxnSpPr>
          <p:spPr>
            <a:xfrm flipV="1">
              <a:off x="9042870" y="3593973"/>
              <a:ext cx="362553" cy="447086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Rectangle 225"/>
            <p:cNvSpPr/>
            <p:nvPr/>
          </p:nvSpPr>
          <p:spPr>
            <a:xfrm>
              <a:off x="9834461" y="3687053"/>
              <a:ext cx="1802573" cy="20793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5728767" y="5731975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D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07845" y="4102341"/>
              <a:ext cx="878875" cy="728889"/>
              <a:chOff x="7907845" y="3431781"/>
              <a:chExt cx="878875" cy="728889"/>
            </a:xfrm>
          </p:grpSpPr>
          <p:sp>
            <p:nvSpPr>
              <p:cNvPr id="249" name="Rounded Rectangle 248"/>
              <p:cNvSpPr/>
              <p:nvPr/>
            </p:nvSpPr>
            <p:spPr>
              <a:xfrm>
                <a:off x="7907845" y="3581737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120051" y="3431781"/>
                <a:ext cx="426617" cy="556708"/>
                <a:chOff x="8120051" y="3431781"/>
                <a:chExt cx="426617" cy="556708"/>
              </a:xfrm>
            </p:grpSpPr>
            <p:sp>
              <p:nvSpPr>
                <p:cNvPr id="250" name="Rounded Rectangle 249"/>
                <p:cNvSpPr/>
                <p:nvPr/>
              </p:nvSpPr>
              <p:spPr>
                <a:xfrm>
                  <a:off x="8154691" y="3497086"/>
                  <a:ext cx="327761" cy="422684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1" name="Rounded Rectangle 250"/>
                <p:cNvSpPr/>
                <p:nvPr/>
              </p:nvSpPr>
              <p:spPr>
                <a:xfrm>
                  <a:off x="8120051" y="3431781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TF</a:t>
                  </a:r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8360103" y="3603962"/>
                <a:ext cx="426617" cy="556708"/>
                <a:chOff x="8360103" y="3603962"/>
                <a:chExt cx="426617" cy="556708"/>
              </a:xfrm>
            </p:grpSpPr>
            <p:sp>
              <p:nvSpPr>
                <p:cNvPr id="252" name="Rounded Rectangle 251"/>
                <p:cNvSpPr/>
                <p:nvPr/>
              </p:nvSpPr>
              <p:spPr>
                <a:xfrm>
                  <a:off x="8411336" y="3629796"/>
                  <a:ext cx="299195" cy="514775"/>
                </a:xfrm>
                <a:prstGeom prst="round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53" name="Rounded Rectangle 252"/>
                <p:cNvSpPr/>
                <p:nvPr/>
              </p:nvSpPr>
              <p:spPr>
                <a:xfrm>
                  <a:off x="8360103" y="3603962"/>
                  <a:ext cx="426617" cy="556708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TF</a:t>
                  </a:r>
                </a:p>
              </p:txBody>
            </p:sp>
          </p:grpSp>
        </p:grpSp>
        <p:sp>
          <p:nvSpPr>
            <p:cNvPr id="186" name="Rounded Rectangle 2"/>
            <p:cNvSpPr/>
            <p:nvPr/>
          </p:nvSpPr>
          <p:spPr>
            <a:xfrm>
              <a:off x="8568296" y="4176910"/>
              <a:ext cx="1447800" cy="923925"/>
            </a:xfrm>
            <a:custGeom>
              <a:avLst/>
              <a:gdLst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158753 w 1762125"/>
                <a:gd name="connsiteY6" fmla="*/ 952500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0 w 1762125"/>
                <a:gd name="connsiteY7" fmla="*/ 793747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0 w 1762125"/>
                <a:gd name="connsiteY0" fmla="*/ 158753 h 952500"/>
                <a:gd name="connsiteX1" fmla="*/ 158753 w 1762125"/>
                <a:gd name="connsiteY1" fmla="*/ 0 h 952500"/>
                <a:gd name="connsiteX2" fmla="*/ 1603372 w 1762125"/>
                <a:gd name="connsiteY2" fmla="*/ 0 h 952500"/>
                <a:gd name="connsiteX3" fmla="*/ 1762125 w 1762125"/>
                <a:gd name="connsiteY3" fmla="*/ 158753 h 952500"/>
                <a:gd name="connsiteX4" fmla="*/ 1762125 w 1762125"/>
                <a:gd name="connsiteY4" fmla="*/ 793747 h 952500"/>
                <a:gd name="connsiteX5" fmla="*/ 1603372 w 1762125"/>
                <a:gd name="connsiteY5" fmla="*/ 952500 h 952500"/>
                <a:gd name="connsiteX6" fmla="*/ 596903 w 1762125"/>
                <a:gd name="connsiteY6" fmla="*/ 752475 h 952500"/>
                <a:gd name="connsiteX7" fmla="*/ 28575 w 1762125"/>
                <a:gd name="connsiteY7" fmla="*/ 879472 h 952500"/>
                <a:gd name="connsiteX8" fmla="*/ 0 w 1762125"/>
                <a:gd name="connsiteY8" fmla="*/ 158753 h 952500"/>
                <a:gd name="connsiteX0" fmla="*/ 190500 w 1733550"/>
                <a:gd name="connsiteY0" fmla="*/ 339728 h 952500"/>
                <a:gd name="connsiteX1" fmla="*/ 130178 w 1733550"/>
                <a:gd name="connsiteY1" fmla="*/ 0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339728 h 952500"/>
                <a:gd name="connsiteX1" fmla="*/ 454028 w 1733550"/>
                <a:gd name="connsiteY1" fmla="*/ 123825 h 952500"/>
                <a:gd name="connsiteX2" fmla="*/ 1574797 w 1733550"/>
                <a:gd name="connsiteY2" fmla="*/ 0 h 952500"/>
                <a:gd name="connsiteX3" fmla="*/ 1733550 w 1733550"/>
                <a:gd name="connsiteY3" fmla="*/ 158753 h 952500"/>
                <a:gd name="connsiteX4" fmla="*/ 1733550 w 1733550"/>
                <a:gd name="connsiteY4" fmla="*/ 793747 h 952500"/>
                <a:gd name="connsiteX5" fmla="*/ 1574797 w 1733550"/>
                <a:gd name="connsiteY5" fmla="*/ 952500 h 952500"/>
                <a:gd name="connsiteX6" fmla="*/ 568328 w 1733550"/>
                <a:gd name="connsiteY6" fmla="*/ 752475 h 952500"/>
                <a:gd name="connsiteX7" fmla="*/ 0 w 1733550"/>
                <a:gd name="connsiteY7" fmla="*/ 879472 h 952500"/>
                <a:gd name="connsiteX8" fmla="*/ 190500 w 1733550"/>
                <a:gd name="connsiteY8" fmla="*/ 339728 h 952500"/>
                <a:gd name="connsiteX0" fmla="*/ 190500 w 1733550"/>
                <a:gd name="connsiteY0" fmla="*/ 263585 h 876357"/>
                <a:gd name="connsiteX1" fmla="*/ 454028 w 1733550"/>
                <a:gd name="connsiteY1" fmla="*/ 47682 h 876357"/>
                <a:gd name="connsiteX2" fmla="*/ 1450972 w 1733550"/>
                <a:gd name="connsiteY2" fmla="*/ 57 h 876357"/>
                <a:gd name="connsiteX3" fmla="*/ 1733550 w 1733550"/>
                <a:gd name="connsiteY3" fmla="*/ 82610 h 876357"/>
                <a:gd name="connsiteX4" fmla="*/ 1733550 w 1733550"/>
                <a:gd name="connsiteY4" fmla="*/ 717604 h 876357"/>
                <a:gd name="connsiteX5" fmla="*/ 1574797 w 1733550"/>
                <a:gd name="connsiteY5" fmla="*/ 876357 h 876357"/>
                <a:gd name="connsiteX6" fmla="*/ 568328 w 1733550"/>
                <a:gd name="connsiteY6" fmla="*/ 676332 h 876357"/>
                <a:gd name="connsiteX7" fmla="*/ 0 w 1733550"/>
                <a:gd name="connsiteY7" fmla="*/ 803329 h 876357"/>
                <a:gd name="connsiteX8" fmla="*/ 190500 w 1733550"/>
                <a:gd name="connsiteY8" fmla="*/ 263585 h 876357"/>
                <a:gd name="connsiteX0" fmla="*/ 190500 w 1733550"/>
                <a:gd name="connsiteY0" fmla="*/ 263528 h 876300"/>
                <a:gd name="connsiteX1" fmla="*/ 454028 w 1733550"/>
                <a:gd name="connsiteY1" fmla="*/ 47625 h 876300"/>
                <a:gd name="connsiteX2" fmla="*/ 1450972 w 1733550"/>
                <a:gd name="connsiteY2" fmla="*/ 0 h 876300"/>
                <a:gd name="connsiteX3" fmla="*/ 1438275 w 1733550"/>
                <a:gd name="connsiteY3" fmla="*/ 273053 h 876300"/>
                <a:gd name="connsiteX4" fmla="*/ 1733550 w 1733550"/>
                <a:gd name="connsiteY4" fmla="*/ 717547 h 876300"/>
                <a:gd name="connsiteX5" fmla="*/ 1574797 w 1733550"/>
                <a:gd name="connsiteY5" fmla="*/ 876300 h 876300"/>
                <a:gd name="connsiteX6" fmla="*/ 568328 w 1733550"/>
                <a:gd name="connsiteY6" fmla="*/ 676275 h 876300"/>
                <a:gd name="connsiteX7" fmla="*/ 0 w 1733550"/>
                <a:gd name="connsiteY7" fmla="*/ 803272 h 876300"/>
                <a:gd name="connsiteX8" fmla="*/ 190500 w 1733550"/>
                <a:gd name="connsiteY8" fmla="*/ 263528 h 876300"/>
                <a:gd name="connsiteX0" fmla="*/ 190500 w 1733550"/>
                <a:gd name="connsiteY0" fmla="*/ 215903 h 828675"/>
                <a:gd name="connsiteX1" fmla="*/ 454028 w 1733550"/>
                <a:gd name="connsiteY1" fmla="*/ 0 h 828675"/>
                <a:gd name="connsiteX2" fmla="*/ 1250947 w 1733550"/>
                <a:gd name="connsiteY2" fmla="*/ 47625 h 828675"/>
                <a:gd name="connsiteX3" fmla="*/ 1438275 w 1733550"/>
                <a:gd name="connsiteY3" fmla="*/ 225428 h 828675"/>
                <a:gd name="connsiteX4" fmla="*/ 1733550 w 1733550"/>
                <a:gd name="connsiteY4" fmla="*/ 669922 h 828675"/>
                <a:gd name="connsiteX5" fmla="*/ 1574797 w 1733550"/>
                <a:gd name="connsiteY5" fmla="*/ 828675 h 828675"/>
                <a:gd name="connsiteX6" fmla="*/ 568328 w 1733550"/>
                <a:gd name="connsiteY6" fmla="*/ 628650 h 828675"/>
                <a:gd name="connsiteX7" fmla="*/ 0 w 1733550"/>
                <a:gd name="connsiteY7" fmla="*/ 755647 h 828675"/>
                <a:gd name="connsiteX8" fmla="*/ 190500 w 1733550"/>
                <a:gd name="connsiteY8" fmla="*/ 215903 h 828675"/>
                <a:gd name="connsiteX0" fmla="*/ 190500 w 1733550"/>
                <a:gd name="connsiteY0" fmla="*/ 215903 h 923925"/>
                <a:gd name="connsiteX1" fmla="*/ 454028 w 1733550"/>
                <a:gd name="connsiteY1" fmla="*/ 0 h 923925"/>
                <a:gd name="connsiteX2" fmla="*/ 1250947 w 1733550"/>
                <a:gd name="connsiteY2" fmla="*/ 47625 h 923925"/>
                <a:gd name="connsiteX3" fmla="*/ 1438275 w 1733550"/>
                <a:gd name="connsiteY3" fmla="*/ 225428 h 923925"/>
                <a:gd name="connsiteX4" fmla="*/ 1733550 w 1733550"/>
                <a:gd name="connsiteY4" fmla="*/ 669922 h 923925"/>
                <a:gd name="connsiteX5" fmla="*/ 1279522 w 1733550"/>
                <a:gd name="connsiteY5" fmla="*/ 923925 h 923925"/>
                <a:gd name="connsiteX6" fmla="*/ 568328 w 1733550"/>
                <a:gd name="connsiteY6" fmla="*/ 628650 h 923925"/>
                <a:gd name="connsiteX7" fmla="*/ 0 w 1733550"/>
                <a:gd name="connsiteY7" fmla="*/ 755647 h 923925"/>
                <a:gd name="connsiteX8" fmla="*/ 190500 w 1733550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68328 w 1514475"/>
                <a:gd name="connsiteY6" fmla="*/ 62865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90500 w 1514475"/>
                <a:gd name="connsiteY0" fmla="*/ 215903 h 923925"/>
                <a:gd name="connsiteX1" fmla="*/ 454028 w 1514475"/>
                <a:gd name="connsiteY1" fmla="*/ 0 h 923925"/>
                <a:gd name="connsiteX2" fmla="*/ 1250947 w 1514475"/>
                <a:gd name="connsiteY2" fmla="*/ 47625 h 923925"/>
                <a:gd name="connsiteX3" fmla="*/ 1438275 w 1514475"/>
                <a:gd name="connsiteY3" fmla="*/ 225428 h 923925"/>
                <a:gd name="connsiteX4" fmla="*/ 1514475 w 1514475"/>
                <a:gd name="connsiteY4" fmla="*/ 603247 h 923925"/>
                <a:gd name="connsiteX5" fmla="*/ 1279522 w 1514475"/>
                <a:gd name="connsiteY5" fmla="*/ 923925 h 923925"/>
                <a:gd name="connsiteX6" fmla="*/ 549278 w 1514475"/>
                <a:gd name="connsiteY6" fmla="*/ 685800 h 923925"/>
                <a:gd name="connsiteX7" fmla="*/ 0 w 1514475"/>
                <a:gd name="connsiteY7" fmla="*/ 755647 h 923925"/>
                <a:gd name="connsiteX8" fmla="*/ 190500 w 1514475"/>
                <a:gd name="connsiteY8" fmla="*/ 215903 h 923925"/>
                <a:gd name="connsiteX0" fmla="*/ 123825 w 1447800"/>
                <a:gd name="connsiteY0" fmla="*/ 215903 h 923925"/>
                <a:gd name="connsiteX1" fmla="*/ 387353 w 1447800"/>
                <a:gd name="connsiteY1" fmla="*/ 0 h 923925"/>
                <a:gd name="connsiteX2" fmla="*/ 1184272 w 1447800"/>
                <a:gd name="connsiteY2" fmla="*/ 47625 h 923925"/>
                <a:gd name="connsiteX3" fmla="*/ 1371600 w 1447800"/>
                <a:gd name="connsiteY3" fmla="*/ 225428 h 923925"/>
                <a:gd name="connsiteX4" fmla="*/ 1447800 w 1447800"/>
                <a:gd name="connsiteY4" fmla="*/ 603247 h 923925"/>
                <a:gd name="connsiteX5" fmla="*/ 1212847 w 1447800"/>
                <a:gd name="connsiteY5" fmla="*/ 923925 h 923925"/>
                <a:gd name="connsiteX6" fmla="*/ 482603 w 1447800"/>
                <a:gd name="connsiteY6" fmla="*/ 685800 h 923925"/>
                <a:gd name="connsiteX7" fmla="*/ 0 w 1447800"/>
                <a:gd name="connsiteY7" fmla="*/ 612772 h 923925"/>
                <a:gd name="connsiteX8" fmla="*/ 123825 w 1447800"/>
                <a:gd name="connsiteY8" fmla="*/ 215903 h 92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00" h="923925">
                  <a:moveTo>
                    <a:pt x="123825" y="215903"/>
                  </a:moveTo>
                  <a:cubicBezTo>
                    <a:pt x="123825" y="128226"/>
                    <a:pt x="299676" y="0"/>
                    <a:pt x="387353" y="0"/>
                  </a:cubicBezTo>
                  <a:lnTo>
                    <a:pt x="1184272" y="47625"/>
                  </a:lnTo>
                  <a:cubicBezTo>
                    <a:pt x="1271949" y="47625"/>
                    <a:pt x="1371600" y="137751"/>
                    <a:pt x="1371600" y="225428"/>
                  </a:cubicBezTo>
                  <a:lnTo>
                    <a:pt x="1447800" y="603247"/>
                  </a:lnTo>
                  <a:cubicBezTo>
                    <a:pt x="1447800" y="690924"/>
                    <a:pt x="1300524" y="923925"/>
                    <a:pt x="1212847" y="923925"/>
                  </a:cubicBezTo>
                  <a:cubicBezTo>
                    <a:pt x="731307" y="923925"/>
                    <a:pt x="1297518" y="685800"/>
                    <a:pt x="482603" y="685800"/>
                  </a:cubicBezTo>
                  <a:cubicBezTo>
                    <a:pt x="394926" y="685800"/>
                    <a:pt x="0" y="700449"/>
                    <a:pt x="0" y="612772"/>
                  </a:cubicBezTo>
                  <a:lnTo>
                    <a:pt x="123825" y="21590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2400" dirty="0"/>
                <a:t>RNA Pol II</a:t>
              </a:r>
            </a:p>
          </p:txBody>
        </p:sp>
        <p:sp>
          <p:nvSpPr>
            <p:cNvPr id="228" name="Block Arc 227"/>
            <p:cNvSpPr/>
            <p:nvPr/>
          </p:nvSpPr>
          <p:spPr>
            <a:xfrm rot="16200000">
              <a:off x="9078372" y="3597007"/>
              <a:ext cx="1674644" cy="1859497"/>
            </a:xfrm>
            <a:prstGeom prst="blockArc">
              <a:avLst>
                <a:gd name="adj1" fmla="val 16792968"/>
                <a:gd name="adj2" fmla="val 21406709"/>
                <a:gd name="adj3" fmla="val 122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7" name="Straight Arrow Connector 186"/>
            <p:cNvCxnSpPr/>
            <p:nvPr/>
          </p:nvCxnSpPr>
          <p:spPr>
            <a:xfrm>
              <a:off x="9644828" y="4383709"/>
              <a:ext cx="1654167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/>
            <p:cNvSpPr/>
            <p:nvPr/>
          </p:nvSpPr>
          <p:spPr>
            <a:xfrm>
              <a:off x="8898879" y="4316193"/>
              <a:ext cx="470535" cy="120090"/>
            </a:xfrm>
            <a:custGeom>
              <a:avLst/>
              <a:gdLst>
                <a:gd name="connsiteX0" fmla="*/ 0 w 470535"/>
                <a:gd name="connsiteY0" fmla="*/ 45795 h 120090"/>
                <a:gd name="connsiteX1" fmla="*/ 125730 w 470535"/>
                <a:gd name="connsiteY1" fmla="*/ 75 h 120090"/>
                <a:gd name="connsiteX2" fmla="*/ 228600 w 470535"/>
                <a:gd name="connsiteY2" fmla="*/ 55320 h 120090"/>
                <a:gd name="connsiteX3" fmla="*/ 358140 w 470535"/>
                <a:gd name="connsiteY3" fmla="*/ 26745 h 120090"/>
                <a:gd name="connsiteX4" fmla="*/ 470535 w 470535"/>
                <a:gd name="connsiteY4" fmla="*/ 120090 h 12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535" h="120090">
                  <a:moveTo>
                    <a:pt x="0" y="45795"/>
                  </a:moveTo>
                  <a:cubicBezTo>
                    <a:pt x="43815" y="22141"/>
                    <a:pt x="87630" y="-1513"/>
                    <a:pt x="125730" y="75"/>
                  </a:cubicBezTo>
                  <a:cubicBezTo>
                    <a:pt x="163830" y="1663"/>
                    <a:pt x="189865" y="50875"/>
                    <a:pt x="228600" y="55320"/>
                  </a:cubicBezTo>
                  <a:cubicBezTo>
                    <a:pt x="267335" y="59765"/>
                    <a:pt x="317818" y="15950"/>
                    <a:pt x="358140" y="26745"/>
                  </a:cubicBezTo>
                  <a:cubicBezTo>
                    <a:pt x="398463" y="37540"/>
                    <a:pt x="449580" y="98500"/>
                    <a:pt x="470535" y="1200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0333360" y="3249431"/>
              <a:ext cx="1138016" cy="436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RNA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212400" y="1583074"/>
              <a:ext cx="328566" cy="329184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 rot="432046">
              <a:off x="884565" y="1439611"/>
              <a:ext cx="9897855" cy="1841460"/>
              <a:chOff x="884565" y="1439611"/>
              <a:chExt cx="9897855" cy="1841460"/>
            </a:xfrm>
          </p:grpSpPr>
          <p:sp>
            <p:nvSpPr>
              <p:cNvPr id="214" name="Block Arc 213"/>
              <p:cNvSpPr/>
              <p:nvPr/>
            </p:nvSpPr>
            <p:spPr>
              <a:xfrm>
                <a:off x="4791339" y="1439984"/>
                <a:ext cx="2451846" cy="1841087"/>
              </a:xfrm>
              <a:prstGeom prst="blockArc">
                <a:avLst>
                  <a:gd name="adj1" fmla="val 13952562"/>
                  <a:gd name="adj2" fmla="val 16192731"/>
                  <a:gd name="adj3" fmla="val 1886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018104" y="1439611"/>
                <a:ext cx="4764316" cy="34747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583445" y="1439611"/>
                <a:ext cx="3198975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583444" y="1439611"/>
                <a:ext cx="84033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665149" y="1439611"/>
                <a:ext cx="164666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8151300" y="1439611"/>
                <a:ext cx="161710" cy="347472"/>
              </a:xfrm>
              <a:prstGeom prst="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7455778" y="1663762"/>
                <a:ext cx="418741" cy="29660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8072262" y="1553056"/>
                <a:ext cx="314606" cy="52545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600" dirty="0"/>
                  <a:t>TF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20478272">
                <a:off x="884565" y="1755939"/>
                <a:ext cx="4738890" cy="873061"/>
                <a:chOff x="811271" y="1233156"/>
                <a:chExt cx="4738890" cy="873061"/>
              </a:xfrm>
            </p:grpSpPr>
            <p:sp>
              <p:nvSpPr>
                <p:cNvPr id="140" name="Rectangle 139"/>
                <p:cNvSpPr/>
                <p:nvPr/>
              </p:nvSpPr>
              <p:spPr>
                <a:xfrm>
                  <a:off x="811271" y="1758745"/>
                  <a:ext cx="4738890" cy="34747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1315845" y="1757598"/>
                  <a:ext cx="1957574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1674641" y="1757598"/>
                  <a:ext cx="191002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29797" y="1757598"/>
                  <a:ext cx="164666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2715948" y="1757598"/>
                  <a:ext cx="161710" cy="347472"/>
                </a:xfrm>
                <a:prstGeom prst="rect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957476" y="1233156"/>
                  <a:ext cx="727842" cy="644643"/>
                  <a:chOff x="3923006" y="965789"/>
                  <a:chExt cx="727842" cy="644643"/>
                </a:xfrm>
              </p:grpSpPr>
              <p:sp>
                <p:nvSpPr>
                  <p:cNvPr id="129" name="Isosceles Triangle 128"/>
                  <p:cNvSpPr/>
                  <p:nvPr/>
                </p:nvSpPr>
                <p:spPr>
                  <a:xfrm>
                    <a:off x="3923006" y="965789"/>
                    <a:ext cx="662107" cy="595496"/>
                  </a:xfrm>
                  <a:prstGeom prst="triangl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4031177" y="1148767"/>
                    <a:ext cx="61967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TF</a:t>
                    </a:r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668508" y="1437665"/>
                  <a:ext cx="683949" cy="461665"/>
                  <a:chOff x="8823867" y="4524158"/>
                  <a:chExt cx="683949" cy="461665"/>
                </a:xfrm>
              </p:grpSpPr>
              <p:sp>
                <p:nvSpPr>
                  <p:cNvPr id="135" name="Trapezoid 134"/>
                  <p:cNvSpPr/>
                  <p:nvPr/>
                </p:nvSpPr>
                <p:spPr>
                  <a:xfrm>
                    <a:off x="8823867" y="4569859"/>
                    <a:ext cx="628424" cy="397889"/>
                  </a:xfrm>
                  <a:prstGeom prst="trapezoid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8911574" y="4524158"/>
                    <a:ext cx="5962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TF</a:t>
                    </a:r>
                  </a:p>
                </p:txBody>
              </p:sp>
            </p:grpSp>
            <p:grpSp>
              <p:nvGrpSpPr>
                <p:cNvPr id="137" name="Group 136"/>
                <p:cNvGrpSpPr/>
                <p:nvPr/>
              </p:nvGrpSpPr>
              <p:grpSpPr>
                <a:xfrm>
                  <a:off x="1346627" y="1395935"/>
                  <a:ext cx="824261" cy="461665"/>
                  <a:chOff x="7706558" y="4532637"/>
                  <a:chExt cx="824261" cy="461665"/>
                </a:xfrm>
              </p:grpSpPr>
              <p:sp>
                <p:nvSpPr>
                  <p:cNvPr id="138" name="Oval 137"/>
                  <p:cNvSpPr/>
                  <p:nvPr/>
                </p:nvSpPr>
                <p:spPr>
                  <a:xfrm>
                    <a:off x="7706558" y="4565138"/>
                    <a:ext cx="651576" cy="399334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804941" y="4532637"/>
                    <a:ext cx="72587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chemeClr val="bg1"/>
                        </a:solidFill>
                      </a:rPr>
                      <a:t>TF</a:t>
                    </a:r>
                  </a:p>
                </p:txBody>
              </p:sp>
            </p:grpSp>
          </p:grpSp>
          <p:sp>
            <p:nvSpPr>
              <p:cNvPr id="10" name="Rectangle 9"/>
              <p:cNvSpPr/>
              <p:nvPr/>
            </p:nvSpPr>
            <p:spPr>
              <a:xfrm>
                <a:off x="5969343" y="1448655"/>
                <a:ext cx="87091" cy="3331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20435762">
                <a:off x="5520201" y="1523797"/>
                <a:ext cx="87962" cy="3294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9" name="Rounded Rectangle 168"/>
            <p:cNvSpPr/>
            <p:nvPr/>
          </p:nvSpPr>
          <p:spPr>
            <a:xfrm rot="1800000">
              <a:off x="8581828" y="-141211"/>
              <a:ext cx="314606" cy="52545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sp>
          <p:nvSpPr>
            <p:cNvPr id="170" name="Rounded Rectangle 169"/>
            <p:cNvSpPr/>
            <p:nvPr/>
          </p:nvSpPr>
          <p:spPr>
            <a:xfrm rot="20700000">
              <a:off x="6733749" y="-135611"/>
              <a:ext cx="418741" cy="296605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TF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680964" y="-80318"/>
              <a:ext cx="824261" cy="461665"/>
              <a:chOff x="7706558" y="4532637"/>
              <a:chExt cx="824261" cy="461665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7706558" y="4565138"/>
                <a:ext cx="651576" cy="39933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7804941" y="4532637"/>
                <a:ext cx="725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TF</a:t>
                </a:r>
              </a:p>
            </p:txBody>
          </p:sp>
        </p:grpSp>
        <p:cxnSp>
          <p:nvCxnSpPr>
            <p:cNvPr id="182" name="Straight Arrow Connector 181"/>
            <p:cNvCxnSpPr/>
            <p:nvPr/>
          </p:nvCxnSpPr>
          <p:spPr>
            <a:xfrm flipH="1">
              <a:off x="3352722" y="4029099"/>
              <a:ext cx="633279" cy="61641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rapezoid 182"/>
            <p:cNvSpPr/>
            <p:nvPr/>
          </p:nvSpPr>
          <p:spPr>
            <a:xfrm rot="1305007">
              <a:off x="3728885" y="21512"/>
              <a:ext cx="628424" cy="397889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4" name="TextBox 183"/>
            <p:cNvSpPr txBox="1"/>
            <p:nvPr/>
          </p:nvSpPr>
          <p:spPr>
            <a:xfrm rot="1305007">
              <a:off x="3816611" y="3332"/>
              <a:ext cx="5962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TF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5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72930" y="688594"/>
            <a:ext cx="12331066" cy="6184465"/>
            <a:chOff x="-72930" y="688594"/>
            <a:chExt cx="12331066" cy="6184465"/>
          </a:xfrm>
        </p:grpSpPr>
        <p:grpSp>
          <p:nvGrpSpPr>
            <p:cNvPr id="29" name="Group 28"/>
            <p:cNvGrpSpPr/>
            <p:nvPr/>
          </p:nvGrpSpPr>
          <p:grpSpPr>
            <a:xfrm>
              <a:off x="-72930" y="688594"/>
              <a:ext cx="12018745" cy="6184465"/>
              <a:chOff x="-72930" y="686054"/>
              <a:chExt cx="12018745" cy="618446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-151" y="6241112"/>
                <a:ext cx="7464623" cy="629407"/>
                <a:chOff x="637384" y="5684963"/>
                <a:chExt cx="7464623" cy="629407"/>
              </a:xfrm>
            </p:grpSpPr>
            <p:sp>
              <p:nvSpPr>
                <p:cNvPr id="165" name="Rounded Rectangle 164"/>
                <p:cNvSpPr/>
                <p:nvPr/>
              </p:nvSpPr>
              <p:spPr>
                <a:xfrm>
                  <a:off x="1266671" y="5954203"/>
                  <a:ext cx="142240" cy="120968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637384" y="5684963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H3K27ac</a:t>
                  </a:r>
                </a:p>
              </p:txBody>
            </p:sp>
            <p:sp>
              <p:nvSpPr>
                <p:cNvPr id="167" name="Rounded Rectangle 166"/>
                <p:cNvSpPr/>
                <p:nvPr/>
              </p:nvSpPr>
              <p:spPr>
                <a:xfrm>
                  <a:off x="3281837" y="5900342"/>
                  <a:ext cx="155886" cy="258612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2749689" y="5689425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H3K4me1</a:t>
                  </a: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5538875" y="5983093"/>
                  <a:ext cx="238913" cy="107174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5147380" y="568842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H3K27me3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-72930" y="686054"/>
                <a:ext cx="12018745" cy="5413190"/>
                <a:chOff x="-215170" y="655574"/>
                <a:chExt cx="12018745" cy="541319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43652" y="1503892"/>
                  <a:ext cx="2954627" cy="62494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grpSp>
              <p:nvGrpSpPr>
                <p:cNvPr id="20" name="Group 19"/>
                <p:cNvGrpSpPr/>
                <p:nvPr/>
              </p:nvGrpSpPr>
              <p:grpSpPr>
                <a:xfrm>
                  <a:off x="-212726" y="655574"/>
                  <a:ext cx="12013211" cy="2089145"/>
                  <a:chOff x="-82998" y="157064"/>
                  <a:chExt cx="12013211" cy="2089145"/>
                </a:xfrm>
              </p:grpSpPr>
              <p:sp>
                <p:nvSpPr>
                  <p:cNvPr id="18" name="Rectangle 17"/>
                  <p:cNvSpPr/>
                  <p:nvPr/>
                </p:nvSpPr>
                <p:spPr>
                  <a:xfrm>
                    <a:off x="-82998" y="1600792"/>
                    <a:ext cx="1251420" cy="4364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DNA</a:t>
                    </a: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913679" y="157064"/>
                    <a:ext cx="11016534" cy="2089145"/>
                    <a:chOff x="913679" y="157064"/>
                    <a:chExt cx="11016534" cy="2089145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13679" y="1650505"/>
                      <a:ext cx="10922085" cy="345161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5819409" y="157064"/>
                      <a:ext cx="2954627" cy="6249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Nucleosome</a:t>
                      </a:r>
                    </a:p>
                    <a:p>
                      <a:pPr algn="ctr"/>
                      <a:r>
                        <a:rPr lang="en-US" sz="2400" dirty="0">
                          <a:ln w="0"/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with histone modifications</a:t>
                      </a:r>
                    </a:p>
                  </p:txBody>
                </p:sp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2963340" y="41345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72" name="Freeform 71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3" name="Freeform 72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4" name="Oval 73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5" name="Block Arc 74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6" name="Block Arc 75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7" name="Block Arc 76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8" name="Rounded Rectangle 77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79" name="Freeform 78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80" name="Freeform 79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Rounded Rectangle 1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67" name="Rounded Rectangle 66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1256345" y="413610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24" name="Freeform 123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5" name="Freeform 124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29" name="Oval 128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0" name="Block Arc 129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1" name="Block Arc 130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2" name="Block Arc 131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3" name="Rounded Rectangle 132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4" name="Freeform 133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5" name="Freeform 134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Rounded Rectangle 136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38" name="Rounded Rectangle 137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10321222" y="413602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40" name="Freeform 139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1" name="Freeform 140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2" name="Oval 141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3" name="Block Arc 142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4" name="Block Arc 143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5" name="Block Arc 144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6" name="Rounded Rectangle 145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7" name="Freeform 146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48" name="Freeform 147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49" name="Straight Connector 148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0" name="Rounded Rectangle 149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1" name="Rounded Rectangle 150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2" name="Group 151"/>
                    <p:cNvGrpSpPr/>
                    <p:nvPr/>
                  </p:nvGrpSpPr>
                  <p:grpSpPr>
                    <a:xfrm>
                      <a:off x="8614227" y="413761"/>
                      <a:ext cx="1608991" cy="1832448"/>
                      <a:chOff x="2940942" y="1545751"/>
                      <a:chExt cx="1631389" cy="1979103"/>
                    </a:xfrm>
                  </p:grpSpPr>
                  <p:sp>
                    <p:nvSpPr>
                      <p:cNvPr id="153" name="Freeform 152"/>
                      <p:cNvSpPr/>
                      <p:nvPr/>
                    </p:nvSpPr>
                    <p:spPr>
                      <a:xfrm flipH="1">
                        <a:off x="3365330" y="2818166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4" name="Freeform 153"/>
                      <p:cNvSpPr/>
                      <p:nvPr/>
                    </p:nvSpPr>
                    <p:spPr>
                      <a:xfrm>
                        <a:off x="3880259" y="2738568"/>
                        <a:ext cx="580097" cy="786286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5" name="Oval 154"/>
                      <p:cNvSpPr/>
                      <p:nvPr/>
                    </p:nvSpPr>
                    <p:spPr>
                      <a:xfrm>
                        <a:off x="3473550" y="2115172"/>
                        <a:ext cx="787422" cy="773034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6" name="Block Arc 155"/>
                      <p:cNvSpPr/>
                      <p:nvPr/>
                    </p:nvSpPr>
                    <p:spPr>
                      <a:xfrm rot="16200000">
                        <a:off x="3115216" y="1797479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7" name="Block Arc 156"/>
                      <p:cNvSpPr/>
                      <p:nvPr/>
                    </p:nvSpPr>
                    <p:spPr>
                      <a:xfrm rot="5400000">
                        <a:off x="3112676" y="1797481"/>
                        <a:ext cx="1469790" cy="1444440"/>
                      </a:xfrm>
                      <a:prstGeom prst="blockArc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8" name="Block Arc 157"/>
                      <p:cNvSpPr/>
                      <p:nvPr/>
                    </p:nvSpPr>
                    <p:spPr>
                      <a:xfrm>
                        <a:off x="3166257" y="1795781"/>
                        <a:ext cx="1370810" cy="1287780"/>
                      </a:xfrm>
                      <a:prstGeom prst="blockArc">
                        <a:avLst>
                          <a:gd name="adj1" fmla="val 13018775"/>
                          <a:gd name="adj2" fmla="val 19348665"/>
                          <a:gd name="adj3" fmla="val 26601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59" name="Rounded Rectangle 158"/>
                      <p:cNvSpPr/>
                      <p:nvPr/>
                    </p:nvSpPr>
                    <p:spPr>
                      <a:xfrm>
                        <a:off x="2973666" y="2892429"/>
                        <a:ext cx="999768" cy="356616"/>
                      </a:xfrm>
                      <a:prstGeom prst="round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0" name="Freeform 159"/>
                      <p:cNvSpPr/>
                      <p:nvPr/>
                    </p:nvSpPr>
                    <p:spPr>
                      <a:xfrm>
                        <a:off x="3024043" y="1642105"/>
                        <a:ext cx="706120" cy="660400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1" name="Freeform 160"/>
                      <p:cNvSpPr/>
                      <p:nvPr/>
                    </p:nvSpPr>
                    <p:spPr>
                      <a:xfrm flipH="1">
                        <a:off x="3934504" y="1624748"/>
                        <a:ext cx="364833" cy="638117"/>
                      </a:xfrm>
                      <a:custGeom>
                        <a:avLst/>
                        <a:gdLst>
                          <a:gd name="connsiteX0" fmla="*/ 706120 w 706120"/>
                          <a:gd name="connsiteY0" fmla="*/ 660400 h 660400"/>
                          <a:gd name="connsiteX1" fmla="*/ 299720 w 706120"/>
                          <a:gd name="connsiteY1" fmla="*/ 462280 h 660400"/>
                          <a:gd name="connsiteX2" fmla="*/ 269240 w 706120"/>
                          <a:gd name="connsiteY2" fmla="*/ 81280 h 660400"/>
                          <a:gd name="connsiteX3" fmla="*/ 0 w 706120"/>
                          <a:gd name="connsiteY3" fmla="*/ 0 h 6604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706120" h="660400">
                            <a:moveTo>
                              <a:pt x="706120" y="660400"/>
                            </a:moveTo>
                            <a:cubicBezTo>
                              <a:pt x="539326" y="609600"/>
                              <a:pt x="372533" y="558800"/>
                              <a:pt x="299720" y="462280"/>
                            </a:cubicBezTo>
                            <a:cubicBezTo>
                              <a:pt x="226907" y="365760"/>
                              <a:pt x="319193" y="158327"/>
                              <a:pt x="269240" y="81280"/>
                            </a:cubicBezTo>
                            <a:cubicBezTo>
                              <a:pt x="219287" y="4233"/>
                              <a:pt x="109643" y="2116"/>
                              <a:pt x="0" y="0"/>
                            </a:cubicBezTo>
                          </a:path>
                        </a:pathLst>
                      </a:custGeom>
                      <a:noFill/>
                      <a:ln w="5715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 flipH="1">
                        <a:off x="2940942" y="2884397"/>
                        <a:ext cx="993562" cy="1864"/>
                      </a:xfrm>
                      <a:prstGeom prst="line">
                        <a:avLst/>
                      </a:prstGeom>
                      <a:ln w="12700">
                        <a:solidFill>
                          <a:srgbClr val="41719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3" name="Rounded Rectangle 162"/>
                      <p:cNvSpPr/>
                      <p:nvPr/>
                    </p:nvSpPr>
                    <p:spPr>
                      <a:xfrm rot="19544013">
                        <a:off x="4062627" y="1545751"/>
                        <a:ext cx="179376" cy="93937"/>
                      </a:xfrm>
                      <a:prstGeom prst="roundRect">
                        <a:avLst/>
                      </a:prstGeom>
                      <a:solidFill>
                        <a:schemeClr val="accent6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sp>
                    <p:nvSpPr>
                      <p:cNvPr id="164" name="Rounded Rectangle 163"/>
                      <p:cNvSpPr/>
                      <p:nvPr/>
                    </p:nvSpPr>
                    <p:spPr>
                      <a:xfrm>
                        <a:off x="4184724" y="1692632"/>
                        <a:ext cx="142240" cy="120968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28" name="Straight Arrow Connector 127"/>
                    <p:cNvCxnSpPr/>
                    <p:nvPr/>
                  </p:nvCxnSpPr>
                  <p:spPr>
                    <a:xfrm>
                      <a:off x="8266623" y="722120"/>
                      <a:ext cx="870395" cy="549608"/>
                    </a:xfrm>
                    <a:prstGeom prst="straightConnector1">
                      <a:avLst/>
                    </a:prstGeom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5474530" y="2147655"/>
                  <a:ext cx="2025730" cy="343042"/>
                  <a:chOff x="1680131" y="2034275"/>
                  <a:chExt cx="2025730" cy="343042"/>
                </a:xfrm>
              </p:grpSpPr>
              <p:sp>
                <p:nvSpPr>
                  <p:cNvPr id="212" name="Rectangle 211"/>
                  <p:cNvSpPr/>
                  <p:nvPr/>
                </p:nvSpPr>
                <p:spPr>
                  <a:xfrm>
                    <a:off x="1680131" y="2034275"/>
                    <a:ext cx="2025730" cy="343042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2100433" y="2038031"/>
                    <a:ext cx="197652" cy="337628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2656506" y="2038031"/>
                    <a:ext cx="170399" cy="338460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215" name="Rectangle 214"/>
                  <p:cNvSpPr/>
                  <p:nvPr/>
                </p:nvSpPr>
                <p:spPr>
                  <a:xfrm>
                    <a:off x="3142760" y="2038031"/>
                    <a:ext cx="167340" cy="338459"/>
                  </a:xfrm>
                  <a:prstGeom prst="rect">
                    <a:avLst/>
                  </a:prstGeom>
                  <a:ln>
                    <a:solidFill>
                      <a:srgbClr val="41719C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  <p:sp>
              <p:nvSpPr>
                <p:cNvPr id="90" name="Rectangle 89"/>
                <p:cNvSpPr/>
                <p:nvPr/>
              </p:nvSpPr>
              <p:spPr>
                <a:xfrm>
                  <a:off x="783951" y="5428971"/>
                  <a:ext cx="10925175" cy="37278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-215170" y="5365324"/>
                  <a:ext cx="1251420" cy="4364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ln w="0"/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DNA</a:t>
                  </a: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flipH="1">
                  <a:off x="3238692" y="536176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3753621" y="528216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3346912" y="465877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7" name="Block Arc 96"/>
                <p:cNvSpPr/>
                <p:nvPr/>
              </p:nvSpPr>
              <p:spPr>
                <a:xfrm rot="16200000">
                  <a:off x="2988578" y="434107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8" name="Block Arc 97"/>
                <p:cNvSpPr/>
                <p:nvPr/>
              </p:nvSpPr>
              <p:spPr>
                <a:xfrm rot="5400000">
                  <a:off x="2986038" y="434108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99" name="Block Arc 98"/>
                <p:cNvSpPr/>
                <p:nvPr/>
              </p:nvSpPr>
              <p:spPr>
                <a:xfrm>
                  <a:off x="3039619" y="433938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0" name="Rounded Rectangle 99"/>
                <p:cNvSpPr/>
                <p:nvPr/>
              </p:nvSpPr>
              <p:spPr>
                <a:xfrm>
                  <a:off x="2847028" y="543602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1" name="Freeform 100"/>
                <p:cNvSpPr/>
                <p:nvPr/>
              </p:nvSpPr>
              <p:spPr>
                <a:xfrm>
                  <a:off x="2897405" y="418570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2" name="Freeform 101"/>
                <p:cNvSpPr/>
                <p:nvPr/>
              </p:nvSpPr>
              <p:spPr>
                <a:xfrm flipH="1">
                  <a:off x="3807866" y="416834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2814304" y="542799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ounded Rectangle 103"/>
                <p:cNvSpPr/>
                <p:nvPr/>
              </p:nvSpPr>
              <p:spPr>
                <a:xfrm rot="19544013">
                  <a:off x="3935989" y="408935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5" name="Rounded Rectangle 104"/>
                <p:cNvSpPr/>
                <p:nvPr/>
              </p:nvSpPr>
              <p:spPr>
                <a:xfrm>
                  <a:off x="4058086" y="420865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 flipH="1">
                  <a:off x="1531697" y="5361925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046626" y="5282327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1639917" y="4658931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09" name="Block Arc 108"/>
                <p:cNvSpPr/>
                <p:nvPr/>
              </p:nvSpPr>
              <p:spPr>
                <a:xfrm rot="16200000">
                  <a:off x="1281583" y="4341238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0" name="Block Arc 109"/>
                <p:cNvSpPr/>
                <p:nvPr/>
              </p:nvSpPr>
              <p:spPr>
                <a:xfrm rot="5400000">
                  <a:off x="1279043" y="434124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1" name="Block Arc 110"/>
                <p:cNvSpPr/>
                <p:nvPr/>
              </p:nvSpPr>
              <p:spPr>
                <a:xfrm>
                  <a:off x="1332624" y="4339540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2" name="Rounded Rectangle 111"/>
                <p:cNvSpPr/>
                <p:nvPr/>
              </p:nvSpPr>
              <p:spPr>
                <a:xfrm>
                  <a:off x="1140033" y="5436188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1190410" y="4185864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4" name="Freeform 113"/>
                <p:cNvSpPr/>
                <p:nvPr/>
              </p:nvSpPr>
              <p:spPr>
                <a:xfrm flipH="1">
                  <a:off x="2100871" y="416850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 flipH="1">
                  <a:off x="1107309" y="5428156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Rounded Rectangle 117"/>
                <p:cNvSpPr/>
                <p:nvPr/>
              </p:nvSpPr>
              <p:spPr>
                <a:xfrm rot="19544013">
                  <a:off x="2228994" y="4089510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19" name="Rounded Rectangle 118"/>
                <p:cNvSpPr/>
                <p:nvPr/>
              </p:nvSpPr>
              <p:spPr>
                <a:xfrm>
                  <a:off x="2351091" y="4208809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>
                <a:xfrm flipH="1">
                  <a:off x="10596574" y="5361917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22" name="Freeform 121"/>
                <p:cNvSpPr/>
                <p:nvPr/>
              </p:nvSpPr>
              <p:spPr>
                <a:xfrm>
                  <a:off x="11111503" y="5282319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10704794" y="4658923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2" name="Block Arc 171"/>
                <p:cNvSpPr/>
                <p:nvPr/>
              </p:nvSpPr>
              <p:spPr>
                <a:xfrm rot="16200000">
                  <a:off x="10346460" y="4341230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3" name="Block Arc 172"/>
                <p:cNvSpPr/>
                <p:nvPr/>
              </p:nvSpPr>
              <p:spPr>
                <a:xfrm rot="5400000">
                  <a:off x="10343920" y="4341232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4" name="Block Arc 173"/>
                <p:cNvSpPr/>
                <p:nvPr/>
              </p:nvSpPr>
              <p:spPr>
                <a:xfrm>
                  <a:off x="10397501" y="4339532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5" name="Rounded Rectangle 174"/>
                <p:cNvSpPr/>
                <p:nvPr/>
              </p:nvSpPr>
              <p:spPr>
                <a:xfrm>
                  <a:off x="10204910" y="5436180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10255287" y="4185856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77" name="Freeform 176"/>
                <p:cNvSpPr/>
                <p:nvPr/>
              </p:nvSpPr>
              <p:spPr>
                <a:xfrm flipH="1">
                  <a:off x="11165748" y="4168499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78" name="Straight Connector 177"/>
                <p:cNvCxnSpPr/>
                <p:nvPr/>
              </p:nvCxnSpPr>
              <p:spPr>
                <a:xfrm flipH="1">
                  <a:off x="10172186" y="5428148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ounded Rectangle 178"/>
                <p:cNvSpPr/>
                <p:nvPr/>
              </p:nvSpPr>
              <p:spPr>
                <a:xfrm rot="19544013">
                  <a:off x="11293871" y="4089502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0" name="Rounded Rectangle 179"/>
                <p:cNvSpPr/>
                <p:nvPr/>
              </p:nvSpPr>
              <p:spPr>
                <a:xfrm>
                  <a:off x="11415968" y="4208801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1" name="Freeform 180"/>
                <p:cNvSpPr/>
                <p:nvPr/>
              </p:nvSpPr>
              <p:spPr>
                <a:xfrm flipH="1">
                  <a:off x="8889579" y="5362076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2" name="Freeform 181"/>
                <p:cNvSpPr/>
                <p:nvPr/>
              </p:nvSpPr>
              <p:spPr>
                <a:xfrm>
                  <a:off x="9404508" y="5282478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8997799" y="4659082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4" name="Block Arc 183"/>
                <p:cNvSpPr/>
                <p:nvPr/>
              </p:nvSpPr>
              <p:spPr>
                <a:xfrm rot="16200000">
                  <a:off x="8639465" y="4341389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5" name="Block Arc 184"/>
                <p:cNvSpPr/>
                <p:nvPr/>
              </p:nvSpPr>
              <p:spPr>
                <a:xfrm rot="5400000">
                  <a:off x="8636925" y="4341391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6" name="Block Arc 185"/>
                <p:cNvSpPr/>
                <p:nvPr/>
              </p:nvSpPr>
              <p:spPr>
                <a:xfrm>
                  <a:off x="8690506" y="4339691"/>
                  <a:ext cx="1370810" cy="1287780"/>
                </a:xfrm>
                <a:prstGeom prst="blockArc">
                  <a:avLst>
                    <a:gd name="adj1" fmla="val 13018775"/>
                    <a:gd name="adj2" fmla="val 19348665"/>
                    <a:gd name="adj3" fmla="val 2660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7" name="Rounded Rectangle 186"/>
                <p:cNvSpPr/>
                <p:nvPr/>
              </p:nvSpPr>
              <p:spPr>
                <a:xfrm>
                  <a:off x="8497915" y="5436339"/>
                  <a:ext cx="999768" cy="356616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8548292" y="4186015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 flipH="1">
                  <a:off x="9458753" y="4168658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190" name="Straight Connector 189"/>
                <p:cNvCxnSpPr/>
                <p:nvPr/>
              </p:nvCxnSpPr>
              <p:spPr>
                <a:xfrm flipH="1">
                  <a:off x="8465191" y="5428307"/>
                  <a:ext cx="993562" cy="1864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Rounded Rectangle 190"/>
                <p:cNvSpPr/>
                <p:nvPr/>
              </p:nvSpPr>
              <p:spPr>
                <a:xfrm rot="19544013">
                  <a:off x="9586876" y="4089661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2" name="Rounded Rectangle 191"/>
                <p:cNvSpPr/>
                <p:nvPr/>
              </p:nvSpPr>
              <p:spPr>
                <a:xfrm>
                  <a:off x="9708973" y="4208960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H="1">
                  <a:off x="5850727" y="5361311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8" name="Freeform 197"/>
                <p:cNvSpPr/>
                <p:nvPr/>
              </p:nvSpPr>
              <p:spPr>
                <a:xfrm>
                  <a:off x="6365656" y="5281713"/>
                  <a:ext cx="580097" cy="786286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5958947" y="4658317"/>
                  <a:ext cx="787422" cy="77303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0" name="Block Arc 199"/>
                <p:cNvSpPr/>
                <p:nvPr/>
              </p:nvSpPr>
              <p:spPr>
                <a:xfrm rot="16200000">
                  <a:off x="5600613" y="4340624"/>
                  <a:ext cx="1469790" cy="1444440"/>
                </a:xfrm>
                <a:prstGeom prst="blockArc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1" name="Block Arc 200"/>
                <p:cNvSpPr/>
                <p:nvPr/>
              </p:nvSpPr>
              <p:spPr>
                <a:xfrm rot="5400000">
                  <a:off x="5599056" y="4336530"/>
                  <a:ext cx="1469793" cy="1447550"/>
                </a:xfrm>
                <a:prstGeom prst="blockArc">
                  <a:avLst>
                    <a:gd name="adj1" fmla="val 10800000"/>
                    <a:gd name="adj2" fmla="val 21576716"/>
                    <a:gd name="adj3" fmla="val 25351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2" name="Block Arc 201"/>
                <p:cNvSpPr/>
                <p:nvPr/>
              </p:nvSpPr>
              <p:spPr>
                <a:xfrm>
                  <a:off x="5616518" y="4330250"/>
                  <a:ext cx="1439337" cy="1457315"/>
                </a:xfrm>
                <a:prstGeom prst="blockArc">
                  <a:avLst>
                    <a:gd name="adj1" fmla="val 13164066"/>
                    <a:gd name="adj2" fmla="val 18953207"/>
                    <a:gd name="adj3" fmla="val 24963"/>
                  </a:avLst>
                </a:prstGeom>
                <a:solidFill>
                  <a:schemeClr val="accent1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5458953" y="5435573"/>
                  <a:ext cx="902790" cy="36282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5509440" y="4185250"/>
                  <a:ext cx="706120" cy="660400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cxnSp>
              <p:nvCxnSpPr>
                <p:cNvPr id="206" name="Straight Connector 205"/>
                <p:cNvCxnSpPr/>
                <p:nvPr/>
              </p:nvCxnSpPr>
              <p:spPr>
                <a:xfrm flipH="1" flipV="1">
                  <a:off x="5426339" y="5426866"/>
                  <a:ext cx="935404" cy="6167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7" name="Rounded Rectangle 206"/>
                <p:cNvSpPr/>
                <p:nvPr/>
              </p:nvSpPr>
              <p:spPr>
                <a:xfrm rot="19544013">
                  <a:off x="6548024" y="4088896"/>
                  <a:ext cx="179376" cy="93937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6670121" y="4208195"/>
                  <a:ext cx="177434" cy="122912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6" name="Block Arc 215"/>
                <p:cNvSpPr/>
                <p:nvPr/>
              </p:nvSpPr>
              <p:spPr>
                <a:xfrm>
                  <a:off x="5618270" y="4333248"/>
                  <a:ext cx="1431735" cy="1470920"/>
                </a:xfrm>
                <a:prstGeom prst="blockArc">
                  <a:avLst>
                    <a:gd name="adj1" fmla="val 18118773"/>
                    <a:gd name="adj2" fmla="val 19921461"/>
                    <a:gd name="adj3" fmla="val 2445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05" name="Freeform 204"/>
                <p:cNvSpPr/>
                <p:nvPr/>
              </p:nvSpPr>
              <p:spPr>
                <a:xfrm flipH="1">
                  <a:off x="6419901" y="4167893"/>
                  <a:ext cx="364833" cy="638117"/>
                </a:xfrm>
                <a:custGeom>
                  <a:avLst/>
                  <a:gdLst>
                    <a:gd name="connsiteX0" fmla="*/ 706120 w 706120"/>
                    <a:gd name="connsiteY0" fmla="*/ 660400 h 660400"/>
                    <a:gd name="connsiteX1" fmla="*/ 299720 w 706120"/>
                    <a:gd name="connsiteY1" fmla="*/ 462280 h 660400"/>
                    <a:gd name="connsiteX2" fmla="*/ 269240 w 706120"/>
                    <a:gd name="connsiteY2" fmla="*/ 81280 h 660400"/>
                    <a:gd name="connsiteX3" fmla="*/ 0 w 706120"/>
                    <a:gd name="connsiteY3" fmla="*/ 0 h 660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06120" h="660400">
                      <a:moveTo>
                        <a:pt x="706120" y="660400"/>
                      </a:moveTo>
                      <a:cubicBezTo>
                        <a:pt x="539326" y="609600"/>
                        <a:pt x="372533" y="558800"/>
                        <a:pt x="299720" y="462280"/>
                      </a:cubicBezTo>
                      <a:cubicBezTo>
                        <a:pt x="226907" y="365760"/>
                        <a:pt x="319193" y="158327"/>
                        <a:pt x="269240" y="81280"/>
                      </a:cubicBezTo>
                      <a:cubicBezTo>
                        <a:pt x="219287" y="4233"/>
                        <a:pt x="109643" y="2116"/>
                        <a:pt x="0" y="0"/>
                      </a:cubicBezTo>
                    </a:path>
                  </a:pathLst>
                </a:custGeom>
                <a:noFill/>
                <a:ln w="571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7" name="Block Arc 216"/>
                <p:cNvSpPr/>
                <p:nvPr/>
              </p:nvSpPr>
              <p:spPr>
                <a:xfrm>
                  <a:off x="5610354" y="4329438"/>
                  <a:ext cx="1474094" cy="1477777"/>
                </a:xfrm>
                <a:prstGeom prst="blockArc">
                  <a:avLst>
                    <a:gd name="adj1" fmla="val 14614943"/>
                    <a:gd name="adj2" fmla="val 15681792"/>
                    <a:gd name="adj3" fmla="val 2387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18" name="Block Arc 217"/>
                <p:cNvSpPr/>
                <p:nvPr/>
              </p:nvSpPr>
              <p:spPr>
                <a:xfrm>
                  <a:off x="5602735" y="4313014"/>
                  <a:ext cx="1453120" cy="1484322"/>
                </a:xfrm>
                <a:prstGeom prst="blockArc">
                  <a:avLst>
                    <a:gd name="adj1" fmla="val 55069"/>
                    <a:gd name="adj2" fmla="val 1717366"/>
                    <a:gd name="adj3" fmla="val 24593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7018110" y="5382426"/>
              <a:ext cx="5240026" cy="1135352"/>
              <a:chOff x="6272914" y="2120325"/>
              <a:chExt cx="5240026" cy="1135352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6579394" y="2743814"/>
                <a:ext cx="493354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Inaccessible DNA, inactive enhancer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6272914" y="2120325"/>
                <a:ext cx="298422" cy="9063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6573298" y="3018033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/>
            <p:cNvGrpSpPr/>
            <p:nvPr/>
          </p:nvGrpSpPr>
          <p:grpSpPr>
            <a:xfrm>
              <a:off x="6453643" y="2440447"/>
              <a:ext cx="4893275" cy="984882"/>
              <a:chOff x="6180475" y="2270795"/>
              <a:chExt cx="4893275" cy="984882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6579394" y="2743814"/>
                <a:ext cx="4494356" cy="5118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Accessible DNA, active enhancer</a:t>
                </a:r>
              </a:p>
            </p:txBody>
          </p:sp>
          <p:cxnSp>
            <p:nvCxnSpPr>
              <p:cNvPr id="209" name="Straight Connector 208"/>
              <p:cNvCxnSpPr/>
              <p:nvPr/>
            </p:nvCxnSpPr>
            <p:spPr>
              <a:xfrm>
                <a:off x="6180475" y="2270795"/>
                <a:ext cx="390861" cy="737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6573298" y="2999745"/>
                <a:ext cx="112199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8202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0831" y="512064"/>
            <a:ext cx="10983771" cy="3706784"/>
            <a:chOff x="890831" y="512064"/>
            <a:chExt cx="10983771" cy="3706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005" y="1576925"/>
                  <a:ext cx="502920" cy="5029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1275855" y="512064"/>
              <a:ext cx="3128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 State Machine</a:t>
              </a:r>
            </a:p>
          </p:txBody>
        </p:sp>
        <p:sp>
          <p:nvSpPr>
            <p:cNvPr id="23" name="Arc 22"/>
            <p:cNvSpPr/>
            <p:nvPr/>
          </p:nvSpPr>
          <p:spPr>
            <a:xfrm>
              <a:off x="1878419" y="1317447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6867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80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38776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840" y="3715928"/>
                  <a:ext cx="502920" cy="5029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09718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26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7" idx="3"/>
            </p:cNvCxnSpPr>
            <p:nvPr/>
          </p:nvCxnSpPr>
          <p:spPr>
            <a:xfrm flipV="1">
              <a:off x="3798222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02" y="3715928"/>
                  <a:ext cx="502920" cy="5029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71" idx="3"/>
            </p:cNvCxnSpPr>
            <p:nvPr/>
          </p:nvCxnSpPr>
          <p:spPr>
            <a:xfrm flipV="1">
              <a:off x="450227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51" y="3715928"/>
                  <a:ext cx="502920" cy="5029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>
              <a:stCxn id="81" idx="3"/>
            </p:cNvCxnSpPr>
            <p:nvPr/>
          </p:nvCxnSpPr>
          <p:spPr>
            <a:xfrm flipV="1">
              <a:off x="5206320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400" y="3715928"/>
                  <a:ext cx="502920" cy="5029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>
              <a:stCxn id="85" idx="3"/>
            </p:cNvCxnSpPr>
            <p:nvPr/>
          </p:nvCxnSpPr>
          <p:spPr>
            <a:xfrm flipV="1">
              <a:off x="5919767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847" y="3715928"/>
                  <a:ext cx="502920" cy="5029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/>
            <p:cNvCxnSpPr>
              <a:stCxn id="89" idx="3"/>
            </p:cNvCxnSpPr>
            <p:nvPr/>
          </p:nvCxnSpPr>
          <p:spPr>
            <a:xfrm flipV="1">
              <a:off x="6616274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354" y="3715928"/>
                  <a:ext cx="502920" cy="5029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93" idx="3"/>
            </p:cNvCxnSpPr>
            <p:nvPr/>
          </p:nvCxnSpPr>
          <p:spPr>
            <a:xfrm flipV="1">
              <a:off x="7329721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/>
                <p:cNvSpPr/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801" y="3715928"/>
                  <a:ext cx="502920" cy="5029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804170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6"/>
                <p:cNvSpPr/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78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742746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826" y="3715928"/>
                  <a:ext cx="502920" cy="5029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452168" y="3959768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24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/>
                <p:cNvSpPr/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0288" y="3715928"/>
                  <a:ext cx="502920" cy="5029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648538" y="3188274"/>
              <a:ext cx="373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Markov Chain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1558962"/>
                  <a:ext cx="502920" cy="5029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426" y="2058120"/>
                  <a:ext cx="502920" cy="5029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/>
                <p:cNvSpPr/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558962"/>
                  <a:ext cx="502920" cy="502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2058120"/>
                  <a:ext cx="502920" cy="5029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558962"/>
                  <a:ext cx="502920" cy="5029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2058120"/>
                  <a:ext cx="502920" cy="5029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346" y="1054724"/>
                  <a:ext cx="502920" cy="5029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619" y="1054878"/>
                  <a:ext cx="502920" cy="5029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9286" y="512064"/>
                  <a:ext cx="3572734" cy="4616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60" t="-10526" r="-221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Arc 142"/>
            <p:cNvSpPr/>
            <p:nvPr/>
          </p:nvSpPr>
          <p:spPr>
            <a:xfrm rot="5400000">
              <a:off x="3214589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Rectangle 151"/>
                <p:cNvSpPr/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2" name="Rectangle 1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900" y="1576925"/>
                  <a:ext cx="502920" cy="5029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Arc 153"/>
            <p:cNvSpPr/>
            <p:nvPr/>
          </p:nvSpPr>
          <p:spPr>
            <a:xfrm rot="5400000">
              <a:off x="434948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/>
                <p:cNvSpPr/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10" y="1576925"/>
                  <a:ext cx="502920" cy="5029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Arc 156"/>
            <p:cNvSpPr/>
            <p:nvPr/>
          </p:nvSpPr>
          <p:spPr>
            <a:xfrm rot="5400000">
              <a:off x="2079694" y="1627677"/>
              <a:ext cx="284343" cy="457200"/>
            </a:xfrm>
            <a:prstGeom prst="arc">
              <a:avLst>
                <a:gd name="adj1" fmla="val 8739865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8" name="Arc 157"/>
            <p:cNvSpPr/>
            <p:nvPr/>
          </p:nvSpPr>
          <p:spPr>
            <a:xfrm>
              <a:off x="3009157" y="1308078"/>
              <a:ext cx="98119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59" name="Arc 158"/>
            <p:cNvSpPr/>
            <p:nvPr/>
          </p:nvSpPr>
          <p:spPr>
            <a:xfrm>
              <a:off x="1893688" y="1220281"/>
              <a:ext cx="2096666" cy="602374"/>
            </a:xfrm>
            <a:prstGeom prst="arc">
              <a:avLst>
                <a:gd name="adj1" fmla="val 10844518"/>
                <a:gd name="adj2" fmla="val 21471768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Rectangle 159"/>
                <p:cNvSpPr/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558808"/>
                  <a:ext cx="502920" cy="5029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/>
                <p:cNvSpPr/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2057966"/>
                  <a:ext cx="502920" cy="5029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/>
                <p:cNvSpPr/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2" name="Rectangle 1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539" y="1054724"/>
                  <a:ext cx="502920" cy="5029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/>
                <p:cNvSpPr/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3" name="Rectangle 1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779" y="2560732"/>
                  <a:ext cx="502920" cy="5029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Rectangle 163"/>
                <p:cNvSpPr/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699" y="2560732"/>
                  <a:ext cx="502920" cy="5029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Rectangle 164"/>
                <p:cNvSpPr/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5" name="Rectangle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72" y="2560732"/>
                  <a:ext cx="502920" cy="5029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/>
                <p:cNvSpPr/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5892" y="2560578"/>
                  <a:ext cx="502920" cy="5029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/>
                <p:cNvSpPr/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2589" y="1056302"/>
                  <a:ext cx="502920" cy="5029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/>
                <p:cNvSpPr/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1858" y="1206402"/>
                  <a:ext cx="502920" cy="5029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489" y="945466"/>
                  <a:ext cx="502920" cy="5029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>
              <a:off x="5658263" y="105188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890831" y="331598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D</a:t>
              </a:r>
            </a:p>
          </p:txBody>
        </p:sp>
        <p:sp>
          <p:nvSpPr>
            <p:cNvPr id="174" name="Oval 173"/>
            <p:cNvSpPr/>
            <p:nvPr/>
          </p:nvSpPr>
          <p:spPr>
            <a:xfrm>
              <a:off x="5134494" y="102950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B</a:t>
              </a:r>
            </a:p>
          </p:txBody>
        </p:sp>
        <p:sp>
          <p:nvSpPr>
            <p:cNvPr id="175" name="Oval 174"/>
            <p:cNvSpPr/>
            <p:nvPr/>
          </p:nvSpPr>
          <p:spPr>
            <a:xfrm>
              <a:off x="970407" y="1024519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Rectangle 175"/>
                <p:cNvSpPr/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6" name="Rectangle 1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6306" y="1331153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Rectangle 176"/>
                <p:cNvSpPr/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7" name="Rectangle 1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583" y="1710922"/>
                  <a:ext cx="420307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001" y="1710922"/>
                  <a:ext cx="505267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605" y="1710922"/>
                  <a:ext cx="420307" cy="276999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88" y="1160469"/>
                  <a:ext cx="505267" cy="276999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9034" y="1150011"/>
                  <a:ext cx="420307" cy="276999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4113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2" y="1330358"/>
                  <a:ext cx="420307" cy="27699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722" y="1330616"/>
                  <a:ext cx="420307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558808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55880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4511" y="1054570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5784" y="1054724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767" y="512064"/>
                  <a:ext cx="2871213" cy="461665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558654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704" y="105457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Oval 204"/>
            <p:cNvSpPr/>
            <p:nvPr/>
          </p:nvSpPr>
          <p:spPr>
            <a:xfrm>
              <a:off x="8465291" y="1030574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  <a:ea typeface="Cambria Math" panose="02040503050406030204" pitchFamily="18" charset="0"/>
                </a:rPr>
                <a:t>C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298973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596" y="2139256"/>
                  <a:ext cx="420307" cy="276999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/>
            <p:nvPr/>
          </p:nvCxnSpPr>
          <p:spPr>
            <a:xfrm flipV="1">
              <a:off x="2430899" y="2081275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2522" y="2139256"/>
                  <a:ext cx="420307" cy="276999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/>
            <p:nvPr/>
          </p:nvCxnSpPr>
          <p:spPr>
            <a:xfrm flipV="1">
              <a:off x="3566914" y="2090932"/>
              <a:ext cx="231852" cy="193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8538" y="2148913"/>
                  <a:ext cx="420307" cy="276999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sz="24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82" y="2491982"/>
                  <a:ext cx="3977020" cy="461665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60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/>
            <p:cNvCxnSpPr>
              <a:endCxn id="86" idx="1"/>
            </p:cNvCxnSpPr>
            <p:nvPr/>
          </p:nvCxnSpPr>
          <p:spPr>
            <a:xfrm>
              <a:off x="7793983" y="2692037"/>
              <a:ext cx="103599" cy="307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618594" y="2417717"/>
              <a:ext cx="182880" cy="2743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4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4324" y="141540"/>
            <a:ext cx="11446266" cy="4704639"/>
            <a:chOff x="484324" y="141540"/>
            <a:chExt cx="11446266" cy="4704639"/>
          </a:xfrm>
        </p:grpSpPr>
        <p:grpSp>
          <p:nvGrpSpPr>
            <p:cNvPr id="3" name="Group 2"/>
            <p:cNvGrpSpPr/>
            <p:nvPr/>
          </p:nvGrpSpPr>
          <p:grpSpPr>
            <a:xfrm>
              <a:off x="484324" y="141540"/>
              <a:ext cx="11446266" cy="4704639"/>
              <a:chOff x="484324" y="141540"/>
              <a:chExt cx="11446266" cy="4704639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84324" y="141540"/>
                <a:ext cx="11446266" cy="4704639"/>
                <a:chOff x="484324" y="141540"/>
                <a:chExt cx="11446266" cy="4704639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9715357" y="3660103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9715357" y="4363126"/>
                  <a:ext cx="1938528" cy="461665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Observed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97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40782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Rectangle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5677" y="134239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" name="TextBox 3"/>
                <p:cNvSpPr txBox="1"/>
                <p:nvPr/>
              </p:nvSpPr>
              <p:spPr>
                <a:xfrm>
                  <a:off x="564942" y="514182"/>
                  <a:ext cx="3159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Hidden State Machine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Arc 22"/>
                    <p:cNvSpPr/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ln w="28575"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t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3" name="Arc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6567" y="1058337"/>
                      <a:ext cx="1018247" cy="457200"/>
                    </a:xfrm>
                    <a:prstGeom prst="arc">
                      <a:avLst>
                        <a:gd name="adj1" fmla="val 11026958"/>
                        <a:gd name="adj2" fmla="val 0"/>
                      </a:avLst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 w="28575"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" name="Arc 42"/>
                <p:cNvSpPr/>
                <p:nvPr/>
              </p:nvSpPr>
              <p:spPr>
                <a:xfrm rot="10800000">
                  <a:off x="1686567" y="1642671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1" name="Straight Arrow Connector 50"/>
                <p:cNvCxnSpPr>
                  <a:stCxn id="44" idx="3"/>
                </p:cNvCxnSpPr>
                <p:nvPr/>
              </p:nvCxnSpPr>
              <p:spPr>
                <a:xfrm flipV="1">
                  <a:off x="108985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9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2" name="Straight Arrow Connector 51"/>
                <p:cNvCxnSpPr>
                  <a:stCxn id="44" idx="2"/>
                </p:cNvCxnSpPr>
                <p:nvPr/>
              </p:nvCxnSpPr>
              <p:spPr>
                <a:xfrm>
                  <a:off x="8383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>
                  <a:stCxn id="57" idx="3"/>
                </p:cNvCxnSpPr>
                <p:nvPr/>
              </p:nvCxnSpPr>
              <p:spPr>
                <a:xfrm flipV="1">
                  <a:off x="1790894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797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>
                  <a:stCxn id="57" idx="2"/>
                </p:cNvCxnSpPr>
                <p:nvPr/>
              </p:nvCxnSpPr>
              <p:spPr>
                <a:xfrm>
                  <a:off x="153943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>
                  <a:stCxn id="63" idx="3"/>
                </p:cNvCxnSpPr>
                <p:nvPr/>
              </p:nvCxnSpPr>
              <p:spPr>
                <a:xfrm flipV="1">
                  <a:off x="250031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Rectangle 62"/>
                    <p:cNvSpPr/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739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4" name="Straight Arrow Connector 63"/>
                <p:cNvCxnSpPr>
                  <a:stCxn id="63" idx="2"/>
                </p:cNvCxnSpPr>
                <p:nvPr/>
              </p:nvCxnSpPr>
              <p:spPr>
                <a:xfrm>
                  <a:off x="224885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stCxn id="67" idx="3"/>
                </p:cNvCxnSpPr>
                <p:nvPr/>
              </p:nvCxnSpPr>
              <p:spPr>
                <a:xfrm flipV="1">
                  <a:off x="3201356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Straight Arrow Connector 67"/>
                <p:cNvCxnSpPr>
                  <a:stCxn id="67" idx="2"/>
                </p:cNvCxnSpPr>
                <p:nvPr/>
              </p:nvCxnSpPr>
              <p:spPr>
                <a:xfrm>
                  <a:off x="29498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>
                  <a:stCxn id="71" idx="3"/>
                </p:cNvCxnSpPr>
                <p:nvPr/>
              </p:nvCxnSpPr>
              <p:spPr>
                <a:xfrm flipV="1">
                  <a:off x="3905405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2485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>
                  <a:stCxn id="71" idx="2"/>
                </p:cNvCxnSpPr>
                <p:nvPr/>
              </p:nvCxnSpPr>
              <p:spPr>
                <a:xfrm>
                  <a:off x="365394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stCxn id="81" idx="3"/>
                  <a:endCxn id="85" idx="1"/>
                </p:cNvCxnSpPr>
                <p:nvPr/>
              </p:nvCxnSpPr>
              <p:spPr>
                <a:xfrm>
                  <a:off x="4609454" y="3890489"/>
                  <a:ext cx="21052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6534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2" name="Straight Arrow Connector 81"/>
                <p:cNvCxnSpPr>
                  <a:stCxn id="81" idx="2"/>
                </p:cNvCxnSpPr>
                <p:nvPr/>
              </p:nvCxnSpPr>
              <p:spPr>
                <a:xfrm>
                  <a:off x="4357994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>
                  <a:stCxn id="85" idx="3"/>
                  <a:endCxn id="89" idx="1"/>
                </p:cNvCxnSpPr>
                <p:nvPr/>
              </p:nvCxnSpPr>
              <p:spPr>
                <a:xfrm>
                  <a:off x="5322901" y="3890489"/>
                  <a:ext cx="19358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Rectangle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981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>
                  <a:stCxn id="85" idx="2"/>
                </p:cNvCxnSpPr>
                <p:nvPr/>
              </p:nvCxnSpPr>
              <p:spPr>
                <a:xfrm>
                  <a:off x="5071441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89" idx="3"/>
                  <a:endCxn id="200" idx="1"/>
                </p:cNvCxnSpPr>
                <p:nvPr/>
              </p:nvCxnSpPr>
              <p:spPr>
                <a:xfrm>
                  <a:off x="6019408" y="3890489"/>
                  <a:ext cx="21453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6488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Straight Arrow Connector 89"/>
                <p:cNvCxnSpPr>
                  <a:stCxn id="89" idx="2"/>
                </p:cNvCxnSpPr>
                <p:nvPr/>
              </p:nvCxnSpPr>
              <p:spPr>
                <a:xfrm>
                  <a:off x="5767948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>
                  <a:stCxn id="200" idx="3"/>
                  <a:endCxn id="97" idx="1"/>
                </p:cNvCxnSpPr>
                <p:nvPr/>
              </p:nvCxnSpPr>
              <p:spPr>
                <a:xfrm>
                  <a:off x="6736859" y="3890489"/>
                  <a:ext cx="19507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/>
                <p:nvPr/>
              </p:nvCxnSpPr>
              <p:spPr>
                <a:xfrm>
                  <a:off x="6481395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>
                  <a:stCxn id="97" idx="3"/>
                  <a:endCxn id="101" idx="1"/>
                </p:cNvCxnSpPr>
                <p:nvPr/>
              </p:nvCxnSpPr>
              <p:spPr>
                <a:xfrm>
                  <a:off x="7434856" y="3890489"/>
                  <a:ext cx="2081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Rectangle 96"/>
                    <p:cNvSpPr/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Rectangle 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1936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8" name="Straight Arrow Connector 97"/>
                <p:cNvCxnSpPr>
                  <a:stCxn id="97" idx="2"/>
                </p:cNvCxnSpPr>
                <p:nvPr/>
              </p:nvCxnSpPr>
              <p:spPr>
                <a:xfrm>
                  <a:off x="7183396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>
                  <a:stCxn id="101" idx="3"/>
                  <a:endCxn id="105" idx="1"/>
                </p:cNvCxnSpPr>
                <p:nvPr/>
              </p:nvCxnSpPr>
              <p:spPr>
                <a:xfrm>
                  <a:off x="8145880" y="3890489"/>
                  <a:ext cx="20650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Rectangle 100"/>
                    <p:cNvSpPr/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Rectangle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960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Straight Arrow Connector 101"/>
                <p:cNvCxnSpPr>
                  <a:stCxn id="101" idx="2"/>
                </p:cNvCxnSpPr>
                <p:nvPr/>
              </p:nvCxnSpPr>
              <p:spPr>
                <a:xfrm>
                  <a:off x="7894420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>
                  <a:stCxn id="105" idx="3"/>
                </p:cNvCxnSpPr>
                <p:nvPr/>
              </p:nvCxnSpPr>
              <p:spPr>
                <a:xfrm flipV="1">
                  <a:off x="8855302" y="3882869"/>
                  <a:ext cx="196596" cy="7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Rectangle 104"/>
                    <p:cNvSpPr/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5" name="Rectangle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238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/>
                <p:cNvCxnSpPr>
                  <a:stCxn id="105" idx="2"/>
                </p:cNvCxnSpPr>
                <p:nvPr/>
              </p:nvCxnSpPr>
              <p:spPr>
                <a:xfrm>
                  <a:off x="860384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3422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/>
                <p:cNvCxnSpPr>
                  <a:stCxn id="109" idx="2"/>
                </p:cNvCxnSpPr>
                <p:nvPr/>
              </p:nvCxnSpPr>
              <p:spPr>
                <a:xfrm>
                  <a:off x="9304882" y="4141949"/>
                  <a:ext cx="3009" cy="18852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2" name="Rectangle 1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89908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5641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8436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7" name="Rectangle 1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03325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8" name="Rectangle 1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0079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Rectangle 118"/>
                    <p:cNvSpPr/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Rectangle 1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1929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0" name="Rectangle 1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1482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975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1920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Rectangle 122"/>
                    <p:cNvSpPr/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0849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Rectangle 123"/>
                    <p:cNvSpPr/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24" name="Rectangle 1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582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434325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6" name="TextBox 125"/>
                <p:cNvSpPr txBox="1"/>
                <p:nvPr/>
              </p:nvSpPr>
              <p:spPr>
                <a:xfrm>
                  <a:off x="2762373" y="3077657"/>
                  <a:ext cx="45734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Example of a Generated Sequence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7" name="Rectangle 12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32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Emission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oMath>
                      </a14:m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33733" y="143096"/>
                      <a:ext cx="2850046" cy="830997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Rectangle 131"/>
                    <p:cNvSpPr/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2" name="Rectangle 1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3" name="Rectangle 1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554725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Rectangle 13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2057077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Rectangle 135"/>
                    <p:cNvSpPr/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Rectangle 1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85248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Rectangle 1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8426" y="105239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3859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0" name="Rectangle 129"/>
                    <p:cNvSpPr/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0" name="Rectangle 1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55896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solidFill>
                      <a:schemeClr val="tx1">
                        <a:lumMod val="65000"/>
                        <a:lumOff val="3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1" name="Rectangle 1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205812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Rectangle 139"/>
                    <p:cNvSpPr/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1519" y="1057264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Rectangle 1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42792" y="1057418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Transition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oMath>
                      </a14:m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42" name="TextBox 1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90160" y="141540"/>
                      <a:ext cx="2998894" cy="830997"/>
                    </a:xfrm>
                    <a:prstGeom prst="rect">
                      <a:avLst/>
                    </a:prstGeom>
                    <a:blipFill rotWithShape="0">
                      <a:blip r:embed="rId45"/>
                      <a:stretch>
                        <a:fillRect t="-5839" b="-153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Rectangle 1"/>
                    <p:cNvSpPr/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2" name="Rectangle 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4986" y="2063502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Arc 142"/>
                <p:cNvSpPr/>
                <p:nvPr/>
              </p:nvSpPr>
              <p:spPr>
                <a:xfrm rot="5400000">
                  <a:off x="2999357" y="1375331"/>
                  <a:ext cx="315684" cy="476733"/>
                </a:xfrm>
                <a:prstGeom prst="arc">
                  <a:avLst>
                    <a:gd name="adj1" fmla="val 8739865"/>
                    <a:gd name="adj2" fmla="val 2234594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26763" y="1447336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Arc 144"/>
                <p:cNvSpPr/>
                <p:nvPr/>
              </p:nvSpPr>
              <p:spPr>
                <a:xfrm rot="16200000">
                  <a:off x="1001751" y="1361021"/>
                  <a:ext cx="309639" cy="457200"/>
                </a:xfrm>
                <a:prstGeom prst="arc">
                  <a:avLst>
                    <a:gd name="adj1" fmla="val 8739865"/>
                    <a:gd name="adj2" fmla="val 1898732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Rectangle 145"/>
                    <p:cNvSpPr/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46" name="Rectangle 1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437" y="1426637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19499" y="2035557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7" name="Straight Arrow Connector 146"/>
                <p:cNvCxnSpPr/>
                <p:nvPr/>
              </p:nvCxnSpPr>
              <p:spPr>
                <a:xfrm>
                  <a:off x="2895912" y="1852107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Rectangle 159"/>
                    <p:cNvSpPr/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7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Rectangle 1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Rectangle 160"/>
                    <p:cNvSpPr/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Rectangle 1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548050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Rectangle 161"/>
                    <p:cNvSpPr/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Rectangle 1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5357" y="104381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Rectangle 162"/>
                    <p:cNvSpPr/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Rectangle 1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630" y="10439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Start Probability (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59377" y="509653"/>
                      <a:ext cx="2871213" cy="461665"/>
                    </a:xfrm>
                    <a:prstGeom prst="rect">
                      <a:avLst/>
                    </a:prstGeom>
                    <a:blipFill rotWithShape="0">
                      <a:blip r:embed="rId57"/>
                      <a:stretch>
                        <a:fillRect l="-2760" t="-10667" r="-1062" b="-30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1141330" y="1111596"/>
                  <a:ext cx="194450" cy="2155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5" name="Rectangle 1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5930" y="955043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8" name="Straight Arrow Connector 177"/>
                <p:cNvCxnSpPr/>
                <p:nvPr/>
              </p:nvCxnSpPr>
              <p:spPr>
                <a:xfrm flipH="1">
                  <a:off x="2996051" y="1122119"/>
                  <a:ext cx="225938" cy="2202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Rectangle 178"/>
                    <p:cNvSpPr/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79" name="Rectangle 1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0646" y="955044"/>
                      <a:ext cx="500457" cy="338554"/>
                    </a:xfrm>
                    <a:prstGeom prst="rect">
                      <a:avLst/>
                    </a:prstGeom>
                    <a:blipFill rotWithShape="0">
                      <a:blip r:embed="rId5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Oval 179"/>
                <p:cNvSpPr/>
                <p:nvPr/>
              </p:nvSpPr>
              <p:spPr>
                <a:xfrm>
                  <a:off x="484324" y="313899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Calibri (Body)"/>
                    </a:rPr>
                    <a:t>E</a:t>
                  </a:r>
                </a:p>
              </p:txBody>
            </p:sp>
            <p:sp>
              <p:nvSpPr>
                <p:cNvPr id="181" name="Oval 180"/>
                <p:cNvSpPr/>
                <p:nvPr/>
              </p:nvSpPr>
              <p:spPr>
                <a:xfrm>
                  <a:off x="3789544" y="1000437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Calibri (Body)"/>
                    </a:rPr>
                    <a:t>B</a:t>
                  </a:r>
                </a:p>
              </p:txBody>
            </p:sp>
            <p:sp>
              <p:nvSpPr>
                <p:cNvPr id="182" name="Oval 181"/>
                <p:cNvSpPr/>
                <p:nvPr/>
              </p:nvSpPr>
              <p:spPr>
                <a:xfrm>
                  <a:off x="488213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Calibri (Body)"/>
                    </a:rPr>
                    <a:t>A</a:t>
                  </a: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6443755" y="102668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Calibri (Body)"/>
                    </a:rPr>
                    <a:t>C</a:t>
                  </a:r>
                </a:p>
              </p:txBody>
            </p:sp>
            <p:sp>
              <p:nvSpPr>
                <p:cNvPr id="184" name="Oval 183"/>
                <p:cNvSpPr/>
                <p:nvPr/>
              </p:nvSpPr>
              <p:spPr>
                <a:xfrm>
                  <a:off x="9267234" y="1044838"/>
                  <a:ext cx="328566" cy="291486"/>
                </a:xfrm>
                <a:prstGeom prst="ellipse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1" dirty="0">
                      <a:solidFill>
                        <a:schemeClr val="tx1"/>
                      </a:solidFill>
                      <a:latin typeface="Calibri (Body)"/>
                    </a:rPr>
                    <a:t>D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Rectangle 184"/>
                    <p:cNvSpPr/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5" name="Rectangle 1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3809" y="2149858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0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6" name="Rectangle 185"/>
                    <p:cNvSpPr/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6" name="Rectangle 1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1129" y="2043892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1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Rectangle 186"/>
                    <p:cNvSpPr/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solidFill>
                      <a:srgbClr val="1F4E79"/>
                    </a:solidFill>
                    <a:ln>
                      <a:solidFill>
                        <a:srgbClr val="41719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7" name="Rectangle 1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439" y="2158193"/>
                      <a:ext cx="237744" cy="241773"/>
                    </a:xfrm>
                    <a:prstGeom prst="rect">
                      <a:avLst/>
                    </a:prstGeom>
                    <a:blipFill rotWithShape="0">
                      <a:blip r:embed="rId62"/>
                      <a:stretch>
                        <a:fillRect/>
                      </a:stretch>
                    </a:blipFill>
                    <a:ln>
                      <a:solidFill>
                        <a:srgbClr val="41719C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8" name="Straight Arrow Connector 187"/>
                <p:cNvCxnSpPr/>
                <p:nvPr/>
              </p:nvCxnSpPr>
              <p:spPr>
                <a:xfrm>
                  <a:off x="1412783" y="1841505"/>
                  <a:ext cx="0" cy="18388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/>
                <p:cNvGrpSpPr/>
                <p:nvPr/>
              </p:nvGrpSpPr>
              <p:grpSpPr>
                <a:xfrm>
                  <a:off x="4937899" y="2476418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3" name="TextBox 1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3"/>
                        <a:stretch>
                          <a:fillRect l="-460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4" name="Straight Arrow Connector 193"/>
                  <p:cNvCxnSpPr>
                    <a:endCxn id="193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Arrow Connector 194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>
                  <a:off x="7581469" y="2475976"/>
                  <a:ext cx="4256008" cy="535930"/>
                  <a:chOff x="5062279" y="2671820"/>
                  <a:chExt cx="4256008" cy="53593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7" name="TextBox 196"/>
                      <p:cNvSpPr txBox="1"/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dirty="0">
                          <a:latin typeface="Arial Narrow" panose="020B060602020203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7" name="TextBox 1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41267" y="2746085"/>
                        <a:ext cx="3977020" cy="461665"/>
                      </a:xfrm>
                      <a:prstGeom prst="rect">
                        <a:avLst/>
                      </a:prstGeom>
                      <a:blipFill rotWithShape="0">
                        <a:blip r:embed="rId64"/>
                        <a:stretch>
                          <a:fillRect l="-306" b="-131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8" name="Straight Arrow Connector 197"/>
                  <p:cNvCxnSpPr>
                    <a:endCxn id="197" idx="1"/>
                  </p:cNvCxnSpPr>
                  <p:nvPr/>
                </p:nvCxnSpPr>
                <p:spPr>
                  <a:xfrm>
                    <a:off x="5237668" y="2946140"/>
                    <a:ext cx="103599" cy="307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Arrow Connector 198"/>
                  <p:cNvCxnSpPr/>
                  <p:nvPr/>
                </p:nvCxnSpPr>
                <p:spPr>
                  <a:xfrm>
                    <a:off x="5062279" y="2671820"/>
                    <a:ext cx="182880" cy="2743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0" name="Rectangle 199"/>
                    <p:cNvSpPr/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0" name="Rectangle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33939" y="3639029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6" name="Group 155"/>
              <p:cNvGrpSpPr/>
              <p:nvPr/>
            </p:nvGrpSpPr>
            <p:grpSpPr>
              <a:xfrm>
                <a:off x="6887455" y="945570"/>
                <a:ext cx="674551" cy="763856"/>
                <a:chOff x="5764258" y="1097866"/>
                <a:chExt cx="674551" cy="7638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Rectangle 1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14989" y="12087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from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Rectangle 1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4258" y="1358802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Rectangle 1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35889" y="1097866"/>
                      <a:ext cx="502920" cy="502920"/>
                    </a:xfrm>
                    <a:prstGeom prst="rect">
                      <a:avLst/>
                    </a:prstGeom>
                    <a:blipFill rotWithShape="0">
                      <a:blip r:embed="rId6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810663" y="1204281"/>
                  <a:ext cx="509409" cy="508919"/>
                </a:xfrm>
                <a:prstGeom prst="line">
                  <a:avLst/>
                </a:prstGeom>
                <a:ln w="12700">
                  <a:solidFill>
                    <a:srgbClr val="41719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6" name="Group 165"/>
            <p:cNvGrpSpPr/>
            <p:nvPr/>
          </p:nvGrpSpPr>
          <p:grpSpPr>
            <a:xfrm>
              <a:off x="4231250" y="1003619"/>
              <a:ext cx="556879" cy="551396"/>
              <a:chOff x="4120934" y="1447635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Rectangle 166"/>
                  <p:cNvSpPr/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7" name="Rectangle 1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2730" y="1494533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Rectangle 167"/>
                  <p:cNvSpPr/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8" name="Rectangle 1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4120934" y="1697419"/>
                    <a:ext cx="502920" cy="243663"/>
                  </a:xfrm>
                  <a:prstGeom prst="rect">
                    <a:avLst/>
                  </a:prstGeom>
                  <a:blipFill rotWithShape="0">
                    <a:blip r:embed="rId7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Rectangle 168"/>
                  <p:cNvSpPr/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Rectangle 1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4223875" y="1606241"/>
                    <a:ext cx="502920" cy="185708"/>
                  </a:xfrm>
                  <a:prstGeom prst="rect">
                    <a:avLst/>
                  </a:prstGeom>
                  <a:blipFill rotWithShape="0">
                    <a:blip r:embed="rId71"/>
                    <a:stretch>
                      <a:fillRect l="-9877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0" name="Straight Connector 169"/>
              <p:cNvCxnSpPr/>
              <p:nvPr/>
            </p:nvCxnSpPr>
            <p:spPr>
              <a:xfrm>
                <a:off x="4168404" y="1490112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7901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8766" y="469066"/>
            <a:ext cx="11610229" cy="6065167"/>
            <a:chOff x="518766" y="469066"/>
            <a:chExt cx="11610229" cy="6065167"/>
          </a:xfrm>
        </p:grpSpPr>
        <p:cxnSp>
          <p:nvCxnSpPr>
            <p:cNvPr id="127" name="Straight Arrow Connector 126"/>
            <p:cNvCxnSpPr>
              <a:stCxn id="71" idx="2"/>
              <a:endCxn id="119" idx="0"/>
            </p:cNvCxnSpPr>
            <p:nvPr/>
          </p:nvCxnSpPr>
          <p:spPr>
            <a:xfrm flipH="1">
              <a:off x="5500627" y="4683132"/>
              <a:ext cx="1917" cy="2149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endCxn id="120" idx="0"/>
            </p:cNvCxnSpPr>
            <p:nvPr/>
          </p:nvCxnSpPr>
          <p:spPr>
            <a:xfrm>
              <a:off x="6088570" y="4679845"/>
              <a:ext cx="3962" cy="2182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17" idx="0"/>
            </p:cNvCxnSpPr>
            <p:nvPr/>
          </p:nvCxnSpPr>
          <p:spPr>
            <a:xfrm>
              <a:off x="4320622" y="4654097"/>
              <a:ext cx="543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18" idx="0"/>
            </p:cNvCxnSpPr>
            <p:nvPr/>
          </p:nvCxnSpPr>
          <p:spPr>
            <a:xfrm>
              <a:off x="4904760" y="4676365"/>
              <a:ext cx="3962" cy="2216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21" idx="0"/>
            </p:cNvCxnSpPr>
            <p:nvPr/>
          </p:nvCxnSpPr>
          <p:spPr>
            <a:xfrm>
              <a:off x="6678558" y="4660702"/>
              <a:ext cx="5365" cy="2373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1126" y="4900586"/>
                  <a:ext cx="502920" cy="5029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/>
                <p:cNvSpPr/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28" y="1706030"/>
                  <a:ext cx="502920" cy="502920"/>
                </a:xfrm>
                <a:prstGeom prst="rect">
                  <a:avLst/>
                </a:prstGeom>
                <a:blipFill>
                  <a:blip r:embed="rId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423" y="1706030"/>
                  <a:ext cx="502920" cy="502920"/>
                </a:xfrm>
                <a:prstGeom prst="rect">
                  <a:avLst/>
                </a:prstGeom>
                <a:blipFill>
                  <a:blip r:embed="rId5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/>
            <p:cNvSpPr txBox="1"/>
            <p:nvPr/>
          </p:nvSpPr>
          <p:spPr>
            <a:xfrm>
              <a:off x="9779438" y="4254626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79438" y="4960274"/>
              <a:ext cx="1938528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28172" y="469066"/>
              <a:ext cx="28712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Arc 22"/>
                <p:cNvSpPr/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Arc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313" y="1450547"/>
                  <a:ext cx="1018247" cy="457200"/>
                </a:xfrm>
                <a:prstGeom prst="arc">
                  <a:avLst>
                    <a:gd name="adj1" fmla="val 11026958"/>
                    <a:gd name="adj2" fmla="val 0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10800000">
              <a:off x="1863313" y="1988018"/>
              <a:ext cx="1018247" cy="45720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" name="Straight Arrow Connector 50"/>
            <p:cNvCxnSpPr>
              <a:stCxn id="44" idx="3"/>
            </p:cNvCxnSpPr>
            <p:nvPr/>
          </p:nvCxnSpPr>
          <p:spPr>
            <a:xfrm flipV="1">
              <a:off x="172000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/>
                <p:cNvSpPr/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081" y="4196356"/>
                  <a:ext cx="502920" cy="502920"/>
                </a:xfrm>
                <a:prstGeom prst="rect">
                  <a:avLst/>
                </a:prstGeom>
                <a:blipFill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stCxn id="44" idx="2"/>
            </p:cNvCxnSpPr>
            <p:nvPr/>
          </p:nvCxnSpPr>
          <p:spPr>
            <a:xfrm>
              <a:off x="146854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7" idx="3"/>
            </p:cNvCxnSpPr>
            <p:nvPr/>
          </p:nvCxnSpPr>
          <p:spPr>
            <a:xfrm flipV="1">
              <a:off x="2421041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121" y="4196356"/>
                  <a:ext cx="502920" cy="502920"/>
                </a:xfrm>
                <a:prstGeom prst="rect">
                  <a:avLst/>
                </a:prstGeom>
                <a:blipFill>
                  <a:blip r:embed="rId7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7" idx="2"/>
            </p:cNvCxnSpPr>
            <p:nvPr/>
          </p:nvCxnSpPr>
          <p:spPr>
            <a:xfrm>
              <a:off x="2169581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63" idx="3"/>
            </p:cNvCxnSpPr>
            <p:nvPr/>
          </p:nvCxnSpPr>
          <p:spPr>
            <a:xfrm flipV="1">
              <a:off x="3130463" y="4440196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543" y="4196356"/>
                  <a:ext cx="502920" cy="502920"/>
                </a:xfrm>
                <a:prstGeom prst="rect">
                  <a:avLst/>
                </a:prstGeom>
                <a:blipFill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/>
            <p:cNvCxnSpPr>
              <a:stCxn id="63" idx="2"/>
            </p:cNvCxnSpPr>
            <p:nvPr/>
          </p:nvCxnSpPr>
          <p:spPr>
            <a:xfrm>
              <a:off x="2879003" y="4699276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71" idx="1"/>
            </p:cNvCxnSpPr>
            <p:nvPr/>
          </p:nvCxnSpPr>
          <p:spPr>
            <a:xfrm flipV="1">
              <a:off x="3831503" y="4439292"/>
              <a:ext cx="238202" cy="9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196356"/>
                  <a:ext cx="502920" cy="502920"/>
                </a:xfrm>
                <a:prstGeom prst="rect">
                  <a:avLst/>
                </a:prstGeom>
                <a:blipFill>
                  <a:blip r:embed="rId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>
              <a:stCxn id="67" idx="2"/>
              <a:endCxn id="114" idx="0"/>
            </p:cNvCxnSpPr>
            <p:nvPr/>
          </p:nvCxnSpPr>
          <p:spPr>
            <a:xfrm>
              <a:off x="3580043" y="4699276"/>
              <a:ext cx="0" cy="201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71" idx="3"/>
              <a:endCxn id="97" idx="1"/>
            </p:cNvCxnSpPr>
            <p:nvPr/>
          </p:nvCxnSpPr>
          <p:spPr>
            <a:xfrm>
              <a:off x="6935383" y="4439292"/>
              <a:ext cx="212421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Rectangle 70"/>
                <p:cNvSpPr/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195452"/>
                  <a:ext cx="2865678" cy="4876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>
              <a:stCxn id="97" idx="3"/>
            </p:cNvCxnSpPr>
            <p:nvPr/>
          </p:nvCxnSpPr>
          <p:spPr>
            <a:xfrm flipV="1">
              <a:off x="765072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195452"/>
                  <a:ext cx="502920" cy="502920"/>
                </a:xfrm>
                <a:prstGeom prst="rect">
                  <a:avLst/>
                </a:prstGeom>
                <a:blipFill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/>
            <p:cNvCxnSpPr>
              <a:stCxn id="97" idx="2"/>
            </p:cNvCxnSpPr>
            <p:nvPr/>
          </p:nvCxnSpPr>
          <p:spPr>
            <a:xfrm>
              <a:off x="739926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101" idx="3"/>
            </p:cNvCxnSpPr>
            <p:nvPr/>
          </p:nvCxnSpPr>
          <p:spPr>
            <a:xfrm flipV="1">
              <a:off x="8351764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844" y="4195452"/>
                  <a:ext cx="502920" cy="502920"/>
                </a:xfrm>
                <a:prstGeom prst="rect">
                  <a:avLst/>
                </a:prstGeom>
                <a:blipFill>
                  <a:blip r:embed="rId10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</p:cNvCxnSpPr>
            <p:nvPr/>
          </p:nvCxnSpPr>
          <p:spPr>
            <a:xfrm>
              <a:off x="8100304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105" idx="3"/>
            </p:cNvCxnSpPr>
            <p:nvPr/>
          </p:nvCxnSpPr>
          <p:spPr>
            <a:xfrm flipV="1">
              <a:off x="9061186" y="4439292"/>
              <a:ext cx="196596" cy="76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66" y="4195452"/>
                  <a:ext cx="502920" cy="502920"/>
                </a:xfrm>
                <a:prstGeom prst="rect">
                  <a:avLst/>
                </a:prstGeom>
                <a:blipFill>
                  <a:blip r:embed="rId11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/>
            <p:cNvCxnSpPr>
              <a:stCxn id="105" idx="2"/>
            </p:cNvCxnSpPr>
            <p:nvPr/>
          </p:nvCxnSpPr>
          <p:spPr>
            <a:xfrm>
              <a:off x="880972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/>
                <p:cNvSpPr/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9306" y="4195452"/>
                  <a:ext cx="502920" cy="502920"/>
                </a:xfrm>
                <a:prstGeom prst="rect">
                  <a:avLst/>
                </a:prstGeom>
                <a:blipFill>
                  <a:blip r:embed="rId12"/>
                  <a:stretch>
                    <a:fillRect l="-16667" r="-2381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>
              <a:stCxn id="109" idx="2"/>
            </p:cNvCxnSpPr>
            <p:nvPr/>
          </p:nvCxnSpPr>
          <p:spPr>
            <a:xfrm>
              <a:off x="9510766" y="4698372"/>
              <a:ext cx="3009" cy="188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055" y="4900586"/>
                  <a:ext cx="502920" cy="5029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788" y="4900586"/>
                  <a:ext cx="502920" cy="5029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583" y="4900586"/>
                  <a:ext cx="502920" cy="5029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9705" y="4898046"/>
                  <a:ext cx="502920" cy="5029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62" y="4898046"/>
                  <a:ext cx="502920" cy="5029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/>
                <p:cNvSpPr/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167" y="4898046"/>
                  <a:ext cx="502920" cy="5029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072" y="4898046"/>
                  <a:ext cx="502920" cy="5029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/>
                <p:cNvSpPr/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solidFill>
                  <a:srgbClr val="41719C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63" y="4898046"/>
                  <a:ext cx="502920" cy="5029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804" y="4899682"/>
                  <a:ext cx="502920" cy="5029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/>
                <p:cNvSpPr/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b="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3" y="4899682"/>
                  <a:ext cx="502920" cy="5029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66" y="4899682"/>
                  <a:ext cx="502920" cy="50292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/>
                <p:cNvSpPr/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5" name="Rectangle 1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4896430"/>
                  <a:ext cx="502920" cy="50292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TextBox 125"/>
            <p:cNvSpPr txBox="1"/>
            <p:nvPr/>
          </p:nvSpPr>
          <p:spPr>
            <a:xfrm>
              <a:off x="3161214" y="3623297"/>
              <a:ext cx="4798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</a:p>
          </p:txBody>
        </p:sp>
        <p:sp>
          <p:nvSpPr>
            <p:cNvPr id="145" name="Arc 144"/>
            <p:cNvSpPr/>
            <p:nvPr/>
          </p:nvSpPr>
          <p:spPr>
            <a:xfrm rot="16200000">
              <a:off x="1178497" y="1724656"/>
              <a:ext cx="309639" cy="457200"/>
            </a:xfrm>
            <a:prstGeom prst="arc">
              <a:avLst>
                <a:gd name="adj1" fmla="val 8739865"/>
                <a:gd name="adj2" fmla="val 258700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/>
                <p:cNvSpPr/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138" y="1792227"/>
                  <a:ext cx="500457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934" y="2477290"/>
                  <a:ext cx="237744" cy="24177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/>
            <p:nvPr/>
          </p:nvCxnSpPr>
          <p:spPr>
            <a:xfrm flipH="1">
              <a:off x="1597841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06" y="2477290"/>
                  <a:ext cx="237744" cy="24177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011" y="2646660"/>
                  <a:ext cx="237744" cy="24177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097" y="2646660"/>
                  <a:ext cx="237744" cy="24177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/>
            <p:nvPr/>
          </p:nvCxnSpPr>
          <p:spPr>
            <a:xfrm>
              <a:off x="3058233" y="2220179"/>
              <a:ext cx="0" cy="228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Rectangle 192"/>
                <p:cNvSpPr/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7007" y="2452510"/>
                  <a:ext cx="614271" cy="33855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TextBox 197"/>
            <p:cNvSpPr txBox="1"/>
            <p:nvPr/>
          </p:nvSpPr>
          <p:spPr>
            <a:xfrm>
              <a:off x="4158272" y="5703236"/>
              <a:ext cx="268471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Transcription Factor Binding Site</a:t>
              </a:r>
            </a:p>
          </p:txBody>
        </p:sp>
        <p:cxnSp>
          <p:nvCxnSpPr>
            <p:cNvPr id="200" name="Straight Arrow Connector 199"/>
            <p:cNvCxnSpPr>
              <a:stCxn id="198" idx="0"/>
              <a:endCxn id="205" idx="2"/>
            </p:cNvCxnSpPr>
            <p:nvPr/>
          </p:nvCxnSpPr>
          <p:spPr>
            <a:xfrm flipV="1">
              <a:off x="5500627" y="5577512"/>
              <a:ext cx="2883" cy="1257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Right Bracket 204"/>
            <p:cNvSpPr/>
            <p:nvPr/>
          </p:nvSpPr>
          <p:spPr>
            <a:xfrm rot="5400000">
              <a:off x="5470609" y="4071271"/>
              <a:ext cx="65802" cy="2946680"/>
            </a:xfrm>
            <a:prstGeom prst="rightBracket">
              <a:avLst>
                <a:gd name="adj" fmla="val 51122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232" y="469082"/>
                  <a:ext cx="2750143" cy="830997"/>
                </a:xfrm>
                <a:prstGeom prst="rect">
                  <a:avLst/>
                </a:prstGeom>
                <a:blipFill>
                  <a:blip r:embed="rId31"/>
                  <a:stretch>
                    <a:fillRect t="-5882" b="-1617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Rectangle 143"/>
                <p:cNvSpPr/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1836793"/>
                  <a:ext cx="502920" cy="502920"/>
                </a:xfrm>
                <a:prstGeom prst="rect">
                  <a:avLst/>
                </a:prstGeom>
                <a:blipFill>
                  <a:blip r:embed="rId3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/>
                <p:cNvSpPr/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957" y="2335951"/>
                  <a:ext cx="502920" cy="502920"/>
                </a:xfrm>
                <a:prstGeom prst="rect">
                  <a:avLst/>
                </a:prstGeom>
                <a:blipFill>
                  <a:blip r:embed="rId33"/>
                  <a:stretch>
                    <a:fillRect l="-7143" r="-714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836793"/>
                  <a:ext cx="502920" cy="50292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Rectangle 153"/>
                <p:cNvSpPr/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2335951"/>
                  <a:ext cx="502920" cy="502920"/>
                </a:xfrm>
                <a:prstGeom prst="rect">
                  <a:avLst/>
                </a:prstGeom>
                <a:blipFill>
                  <a:blip r:embed="rId35"/>
                  <a:stretch>
                    <a:fillRect l="-8235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Rectangle 154"/>
                <p:cNvSpPr/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55" name="Rectangle 1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836793"/>
                  <a:ext cx="502920" cy="50292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/>
                <p:cNvSpPr/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2335951"/>
                  <a:ext cx="502920" cy="502920"/>
                </a:xfrm>
                <a:prstGeom prst="rect">
                  <a:avLst/>
                </a:prstGeom>
                <a:blipFill>
                  <a:blip r:embed="rId37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8877" y="1332555"/>
                  <a:ext cx="502920" cy="502920"/>
                </a:xfrm>
                <a:prstGeom prst="rect">
                  <a:avLst/>
                </a:prstGeom>
                <a:blipFill>
                  <a:blip r:embed="rId38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Rectangle 159"/>
                <p:cNvSpPr/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0150" y="1332709"/>
                  <a:ext cx="502920" cy="502920"/>
                </a:xfrm>
                <a:prstGeom prst="rect">
                  <a:avLst/>
                </a:prstGeom>
                <a:blipFill>
                  <a:blip r:embed="rId39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836537"/>
                  <a:ext cx="502920" cy="50292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/>
                <p:cNvSpPr/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7" name="Rectangle 1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836537"/>
                  <a:ext cx="502920" cy="50292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Rectangle 191"/>
                <p:cNvSpPr/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0109" y="1332299"/>
                  <a:ext cx="502920" cy="502920"/>
                </a:xfrm>
                <a:prstGeom prst="rect">
                  <a:avLst/>
                </a:prstGeom>
                <a:blipFill>
                  <a:blip r:embed="rId42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Rectangle 198"/>
                <p:cNvSpPr/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𝑇𝐹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9" name="Rectangle 1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1382" y="1332453"/>
                  <a:ext cx="502920" cy="502920"/>
                </a:xfrm>
                <a:prstGeom prst="rect">
                  <a:avLst/>
                </a:prstGeom>
                <a:blipFill>
                  <a:blip r:embed="rId43"/>
                  <a:stretch>
                    <a:fillRect l="-7059" r="-588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/>
                <p:cNvSpPr txBox="1"/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1" name="TextBox 2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7782" y="786742"/>
                  <a:ext cx="2871213" cy="461665"/>
                </a:xfrm>
                <a:prstGeom prst="rect">
                  <a:avLst/>
                </a:prstGeom>
                <a:blipFill>
                  <a:blip r:embed="rId44"/>
                  <a:stretch>
                    <a:fillRect l="-2972" t="-10526" r="-849" b="-28947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8" name="Picture 207"/>
            <p:cNvPicPr>
              <a:picLocks noChangeAspect="1"/>
            </p:cNvPicPr>
            <p:nvPr/>
          </p:nvPicPr>
          <p:blipFill rotWithShape="1"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2784133" y="2468025"/>
              <a:ext cx="794160" cy="644377"/>
            </a:xfrm>
            <a:prstGeom prst="rect">
              <a:avLst/>
            </a:prstGeom>
          </p:spPr>
        </p:pic>
        <p:cxnSp>
          <p:nvCxnSpPr>
            <p:cNvPr id="209" name="Straight Arrow Connector 208"/>
            <p:cNvCxnSpPr/>
            <p:nvPr/>
          </p:nvCxnSpPr>
          <p:spPr>
            <a:xfrm>
              <a:off x="1312453" y="147233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Rectangle 209"/>
                <p:cNvSpPr/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53" y="1308792"/>
                  <a:ext cx="500457" cy="338554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7" name="Rectangle 226"/>
                <p:cNvSpPr/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519" y="1845450"/>
                  <a:ext cx="502920" cy="50292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8" name="Rectangle 227"/>
                <p:cNvSpPr/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110" y="1845738"/>
                  <a:ext cx="502920" cy="50292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9" name="Rectangle 228"/>
                <p:cNvSpPr/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748" y="1342807"/>
                  <a:ext cx="502920" cy="50292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Rectangle 229"/>
                <p:cNvSpPr/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0" name="Rectangle 2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345" y="1343259"/>
                  <a:ext cx="502920" cy="50292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1" name="Rectangle 230"/>
                <p:cNvSpPr/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1" name="Rectangle 2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62" y="1342807"/>
                  <a:ext cx="502920" cy="50292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Rectangle 231"/>
                <p:cNvSpPr/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32" name="Rectangle 2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487" y="1343259"/>
                  <a:ext cx="502920" cy="5029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" name="Rectangle 232"/>
                <p:cNvSpPr/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3" name="Rectangle 2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12" y="1845450"/>
                  <a:ext cx="502920" cy="50292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" name="Rectangle 233"/>
                <p:cNvSpPr/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34" name="Rectangle 2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0245" y="1845902"/>
                  <a:ext cx="502920" cy="50292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6" name="Rectangle 235"/>
                <p:cNvSpPr/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𝐵𝐺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6" name="Rectangle 2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503" y="1841921"/>
                  <a:ext cx="502920" cy="502920"/>
                </a:xfrm>
                <a:prstGeom prst="rect">
                  <a:avLst/>
                </a:prstGeom>
                <a:blipFill>
                  <a:blip r:embed="rId55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Oval 237"/>
            <p:cNvSpPr/>
            <p:nvPr/>
          </p:nvSpPr>
          <p:spPr>
            <a:xfrm>
              <a:off x="798458" y="3864271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body"/>
                </a:rPr>
                <a:t>E</a:t>
              </a:r>
            </a:p>
          </p:txBody>
        </p:sp>
        <p:sp>
          <p:nvSpPr>
            <p:cNvPr id="239" name="Oval 238"/>
            <p:cNvSpPr/>
            <p:nvPr/>
          </p:nvSpPr>
          <p:spPr>
            <a:xfrm>
              <a:off x="3607223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body"/>
                </a:rPr>
                <a:t>B</a:t>
              </a:r>
            </a:p>
          </p:txBody>
        </p:sp>
        <p:sp>
          <p:nvSpPr>
            <p:cNvPr id="240" name="Oval 239"/>
            <p:cNvSpPr/>
            <p:nvPr/>
          </p:nvSpPr>
          <p:spPr>
            <a:xfrm>
              <a:off x="798458" y="1279137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body"/>
                </a:rPr>
                <a:t>A</a:t>
              </a:r>
            </a:p>
          </p:txBody>
        </p:sp>
        <p:sp>
          <p:nvSpPr>
            <p:cNvPr id="241" name="Oval 240"/>
            <p:cNvSpPr/>
            <p:nvPr/>
          </p:nvSpPr>
          <p:spPr>
            <a:xfrm>
              <a:off x="6916365" y="129803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body"/>
                </a:rPr>
                <a:t>C</a:t>
              </a:r>
            </a:p>
          </p:txBody>
        </p:sp>
        <p:sp>
          <p:nvSpPr>
            <p:cNvPr id="242" name="Oval 241"/>
            <p:cNvSpPr/>
            <p:nvPr/>
          </p:nvSpPr>
          <p:spPr>
            <a:xfrm>
              <a:off x="9598836" y="1298448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body"/>
                </a:rPr>
                <a:t>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𝑃𝑊𝑀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73" y="3107557"/>
                  <a:ext cx="1081065" cy="584775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𝑆𝑖𝑛𝑔𝑙𝑒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𝑉𝑎𝑟𝑖𝑎𝑏𝑙𝑒</m:t>
                        </m:r>
                      </m:oMath>
                    </m:oMathPara>
                  </a14:m>
                  <a:endParaRPr lang="en-US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𝑚𝑖𝑠𝑠𝑖𝑜𝑛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766" y="2913089"/>
                  <a:ext cx="1665199" cy="584775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/>
            <p:cNvCxnSpPr/>
            <p:nvPr/>
          </p:nvCxnSpPr>
          <p:spPr>
            <a:xfrm flipH="1">
              <a:off x="3184263" y="1472472"/>
              <a:ext cx="225938" cy="220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Rectangle 129"/>
                <p:cNvSpPr/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859" y="1298412"/>
                  <a:ext cx="500457" cy="338554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Arc 130"/>
            <p:cNvSpPr/>
            <p:nvPr/>
          </p:nvSpPr>
          <p:spPr>
            <a:xfrm rot="5400000">
              <a:off x="3192347" y="1718748"/>
              <a:ext cx="325493" cy="480404"/>
            </a:xfrm>
            <a:prstGeom prst="arc">
              <a:avLst>
                <a:gd name="adj1" fmla="val 8739865"/>
                <a:gd name="adj2" fmla="val 291004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Rectangle 131"/>
                <p:cNvSpPr/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536" y="1782888"/>
                  <a:ext cx="614271" cy="338554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3968534" y="1295235"/>
              <a:ext cx="556879" cy="551396"/>
              <a:chOff x="9312547" y="2787886"/>
              <a:chExt cx="556879" cy="5513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133"/>
                  <p:cNvSpPr/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Rectangle 1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64343" y="2834784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134"/>
                  <p:cNvSpPr/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𝑖𝑑𝑑𝑒𝑛</m:t>
                          </m:r>
                        </m:oMath>
                      </m:oMathPara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Rectangle 1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640031">
                    <a:off x="9312547" y="3037670"/>
                    <a:ext cx="502920" cy="243663"/>
                  </a:xfrm>
                  <a:prstGeom prst="rect">
                    <a:avLst/>
                  </a:prstGeom>
                  <a:blipFill rotWithShape="0"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oMath>
                      </m:oMathPara>
                    </a14:m>
                    <a:endParaRPr lang="en-US" sz="11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09129">
                    <a:off x="9415488" y="2946492"/>
                    <a:ext cx="502920" cy="185708"/>
                  </a:xfrm>
                  <a:prstGeom prst="rect">
                    <a:avLst/>
                  </a:prstGeom>
                  <a:blipFill rotWithShape="0">
                    <a:blip r:embed="rId65"/>
                    <a:stretch>
                      <a:fillRect l="-11111" t="-6173" r="-1235" b="-493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Straight Connector 136"/>
              <p:cNvCxnSpPr/>
              <p:nvPr/>
            </p:nvCxnSpPr>
            <p:spPr>
              <a:xfrm>
                <a:off x="9360017" y="2830363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729" y="469860"/>
                  <a:ext cx="3478059" cy="830997"/>
                </a:xfrm>
                <a:prstGeom prst="rect">
                  <a:avLst/>
                </a:prstGeom>
                <a:blipFill>
                  <a:blip r:embed="rId66"/>
                  <a:stretch>
                    <a:fillRect l="-1751" t="-5882" r="-1751" b="-16176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/>
            <p:cNvGrpSpPr/>
            <p:nvPr/>
          </p:nvGrpSpPr>
          <p:grpSpPr>
            <a:xfrm>
              <a:off x="7304609" y="1221622"/>
              <a:ext cx="674551" cy="763856"/>
              <a:chOff x="5764258" y="1097866"/>
              <a:chExt cx="674551" cy="7638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/>
                  <p:cNvSpPr/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989" y="12087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from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4258" y="1358802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Rectangle 137"/>
                  <p:cNvSpPr/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8" name="Rectangle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5889" y="1097866"/>
                    <a:ext cx="502920" cy="502920"/>
                  </a:xfrm>
                  <a:prstGeom prst="rect">
                    <a:avLst/>
                  </a:prstGeom>
                  <a:blipFill rotWithShape="0">
                    <a:blip r:embed="rId6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Straight Connector 139"/>
              <p:cNvCxnSpPr/>
              <p:nvPr/>
            </p:nvCxnSpPr>
            <p:spPr>
              <a:xfrm>
                <a:off x="5810663" y="1204281"/>
                <a:ext cx="509409" cy="508919"/>
              </a:xfrm>
              <a:prstGeom prst="line">
                <a:avLst/>
              </a:prstGeom>
              <a:ln w="12700">
                <a:solidFill>
                  <a:srgbClr val="4171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318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26"/>
          <p:cNvCxnSpPr>
            <a:stCxn id="71" idx="2"/>
            <a:endCxn id="119" idx="0"/>
          </p:cNvCxnSpPr>
          <p:nvPr/>
        </p:nvCxnSpPr>
        <p:spPr>
          <a:xfrm flipH="1">
            <a:off x="5269618" y="5060597"/>
            <a:ext cx="1917" cy="214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20" idx="0"/>
          </p:cNvCxnSpPr>
          <p:nvPr/>
        </p:nvCxnSpPr>
        <p:spPr>
          <a:xfrm>
            <a:off x="5857561" y="5057310"/>
            <a:ext cx="3962" cy="218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endCxn id="117" idx="0"/>
          </p:cNvCxnSpPr>
          <p:nvPr/>
        </p:nvCxnSpPr>
        <p:spPr>
          <a:xfrm>
            <a:off x="4089613" y="5031562"/>
            <a:ext cx="543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endCxn id="118" idx="0"/>
          </p:cNvCxnSpPr>
          <p:nvPr/>
        </p:nvCxnSpPr>
        <p:spPr>
          <a:xfrm>
            <a:off x="4673751" y="5053830"/>
            <a:ext cx="3962" cy="221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endCxn id="121" idx="0"/>
          </p:cNvCxnSpPr>
          <p:nvPr/>
        </p:nvCxnSpPr>
        <p:spPr>
          <a:xfrm>
            <a:off x="6447549" y="5038167"/>
            <a:ext cx="5365" cy="23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7" y="5278051"/>
                <a:ext cx="502920" cy="502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528" y="1706030"/>
                <a:ext cx="502920" cy="502920"/>
              </a:xfrm>
              <a:prstGeom prst="rect">
                <a:avLst/>
              </a:prstGeom>
              <a:blipFill>
                <a:blip r:embed="rId4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23" y="1706030"/>
                <a:ext cx="502920" cy="502920"/>
              </a:xfrm>
              <a:prstGeom prst="rect">
                <a:avLst/>
              </a:prstGeom>
              <a:blipFill>
                <a:blip r:embed="rId5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9548429" y="4632091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48429" y="5337739"/>
            <a:ext cx="1938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Observed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723" y="394220"/>
            <a:ext cx="2871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Hidden State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Arc 22"/>
              <p:cNvSpPr/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Arc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13" y="1450547"/>
                <a:ext cx="1018247" cy="457200"/>
              </a:xfrm>
              <a:prstGeom prst="arc">
                <a:avLst>
                  <a:gd name="adj1" fmla="val 11026958"/>
                  <a:gd name="adj2" fmla="val 0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10800000">
            <a:off x="1863313" y="1988018"/>
            <a:ext cx="1018247" cy="457200"/>
          </a:xfrm>
          <a:prstGeom prst="arc">
            <a:avLst>
              <a:gd name="adj1" fmla="val 11026958"/>
              <a:gd name="adj2" fmla="val 0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4" idx="3"/>
          </p:cNvCxnSpPr>
          <p:nvPr/>
        </p:nvCxnSpPr>
        <p:spPr>
          <a:xfrm flipV="1">
            <a:off x="148899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/>
              <p:cNvSpPr/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72" y="4573821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>
            <a:stCxn id="44" idx="2"/>
          </p:cNvCxnSpPr>
          <p:nvPr/>
        </p:nvCxnSpPr>
        <p:spPr>
          <a:xfrm>
            <a:off x="123753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7" idx="3"/>
          </p:cNvCxnSpPr>
          <p:nvPr/>
        </p:nvCxnSpPr>
        <p:spPr>
          <a:xfrm flipV="1">
            <a:off x="2190032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12" y="4573821"/>
                <a:ext cx="502920" cy="502920"/>
              </a:xfrm>
              <a:prstGeom prst="rect">
                <a:avLst/>
              </a:prstGeom>
              <a:blipFill>
                <a:blip r:embed="rId7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>
            <a:stCxn id="57" idx="2"/>
          </p:cNvCxnSpPr>
          <p:nvPr/>
        </p:nvCxnSpPr>
        <p:spPr>
          <a:xfrm>
            <a:off x="1938572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3" idx="3"/>
          </p:cNvCxnSpPr>
          <p:nvPr/>
        </p:nvCxnSpPr>
        <p:spPr>
          <a:xfrm flipV="1">
            <a:off x="2899454" y="4817661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/>
              <p:cNvSpPr/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34" y="4573821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stCxn id="63" idx="2"/>
          </p:cNvCxnSpPr>
          <p:nvPr/>
        </p:nvCxnSpPr>
        <p:spPr>
          <a:xfrm>
            <a:off x="2647994" y="5076741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71" idx="1"/>
          </p:cNvCxnSpPr>
          <p:nvPr/>
        </p:nvCxnSpPr>
        <p:spPr>
          <a:xfrm flipV="1">
            <a:off x="3600494" y="4816757"/>
            <a:ext cx="238202" cy="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/>
              <p:cNvSpPr/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4573821"/>
                <a:ext cx="502920" cy="502920"/>
              </a:xfrm>
              <a:prstGeom prst="rect">
                <a:avLst/>
              </a:prstGeom>
              <a:blipFill>
                <a:blip r:embed="rId8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67" idx="2"/>
            <a:endCxn id="114" idx="0"/>
          </p:cNvCxnSpPr>
          <p:nvPr/>
        </p:nvCxnSpPr>
        <p:spPr>
          <a:xfrm>
            <a:off x="3349034" y="5076741"/>
            <a:ext cx="0" cy="2013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1" idx="3"/>
            <a:endCxn id="97" idx="1"/>
          </p:cNvCxnSpPr>
          <p:nvPr/>
        </p:nvCxnSpPr>
        <p:spPr>
          <a:xfrm>
            <a:off x="6704374" y="4816757"/>
            <a:ext cx="212421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/>
              <p:cNvSpPr/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4572917"/>
                <a:ext cx="2865678" cy="487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>
            <a:stCxn id="97" idx="3"/>
          </p:cNvCxnSpPr>
          <p:nvPr/>
        </p:nvCxnSpPr>
        <p:spPr>
          <a:xfrm flipV="1">
            <a:off x="741971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4572917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97" idx="2"/>
          </p:cNvCxnSpPr>
          <p:nvPr/>
        </p:nvCxnSpPr>
        <p:spPr>
          <a:xfrm>
            <a:off x="716825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</p:cNvCxnSpPr>
          <p:nvPr/>
        </p:nvCxnSpPr>
        <p:spPr>
          <a:xfrm flipV="1">
            <a:off x="8120755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35" y="4572917"/>
                <a:ext cx="502920" cy="502920"/>
              </a:xfrm>
              <a:prstGeom prst="rect">
                <a:avLst/>
              </a:prstGeom>
              <a:blipFill>
                <a:blip r:embed="rId10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>
            <a:stCxn id="101" idx="2"/>
          </p:cNvCxnSpPr>
          <p:nvPr/>
        </p:nvCxnSpPr>
        <p:spPr>
          <a:xfrm>
            <a:off x="7869295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05" idx="3"/>
          </p:cNvCxnSpPr>
          <p:nvPr/>
        </p:nvCxnSpPr>
        <p:spPr>
          <a:xfrm flipV="1">
            <a:off x="8830177" y="4816757"/>
            <a:ext cx="196596" cy="7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257" y="4572917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>
            <a:stCxn id="105" idx="2"/>
          </p:cNvCxnSpPr>
          <p:nvPr/>
        </p:nvCxnSpPr>
        <p:spPr>
          <a:xfrm>
            <a:off x="857871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/>
              <p:cNvSpPr/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297" y="4572917"/>
                <a:ext cx="502920" cy="502920"/>
              </a:xfrm>
              <a:prstGeom prst="rect">
                <a:avLst/>
              </a:prstGeom>
              <a:blipFill>
                <a:blip r:embed="rId11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>
            <a:stCxn id="109" idx="2"/>
          </p:cNvCxnSpPr>
          <p:nvPr/>
        </p:nvCxnSpPr>
        <p:spPr>
          <a:xfrm>
            <a:off x="9279757" y="5075837"/>
            <a:ext cx="3009" cy="188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046" y="5278051"/>
                <a:ext cx="502920" cy="5029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Rectangle 112"/>
              <p:cNvSpPr/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3" name="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779" y="5278051"/>
                <a:ext cx="502920" cy="5029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Rectangle 113"/>
              <p:cNvSpPr/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4" name="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4" y="5278051"/>
                <a:ext cx="502920" cy="5029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96" y="5275511"/>
                <a:ext cx="502920" cy="5029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/>
              <p:cNvSpPr/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53" y="5275511"/>
                <a:ext cx="502920" cy="5029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Rectangle 118"/>
              <p:cNvSpPr/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158" y="5275511"/>
                <a:ext cx="502920" cy="5029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63" y="5275511"/>
                <a:ext cx="502920" cy="5029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/>
              <p:cNvSpPr/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solidFill>
                <a:srgbClr val="41719C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454" y="5275511"/>
                <a:ext cx="502920" cy="5029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Rectangle 121"/>
              <p:cNvSpPr/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95" y="5277147"/>
                <a:ext cx="502920" cy="5029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Rectangle 122"/>
              <p:cNvSpPr/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724" y="5277147"/>
                <a:ext cx="502920" cy="5029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/>
              <p:cNvSpPr/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457" y="5277147"/>
                <a:ext cx="502920" cy="5029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73" y="5273895"/>
                <a:ext cx="502920" cy="5029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125"/>
          <p:cNvSpPr txBox="1"/>
          <p:nvPr/>
        </p:nvSpPr>
        <p:spPr>
          <a:xfrm>
            <a:off x="2938711" y="4063007"/>
            <a:ext cx="4764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 of a Generated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Rectangle 131"/>
              <p:cNvSpPr/>
              <p:nvPr/>
            </p:nvSpPr>
            <p:spPr>
              <a:xfrm>
                <a:off x="4538759" y="179973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2" name="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9" y="1799730"/>
                <a:ext cx="502920" cy="5029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ectangle 133"/>
              <p:cNvSpPr/>
              <p:nvPr/>
            </p:nvSpPr>
            <p:spPr>
              <a:xfrm>
                <a:off x="5045350" y="1800018"/>
                <a:ext cx="502920" cy="50292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4" name="Rectangle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50" y="1800018"/>
                <a:ext cx="502920" cy="5029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Rectangle 135"/>
              <p:cNvSpPr/>
              <p:nvPr/>
            </p:nvSpPr>
            <p:spPr>
              <a:xfrm>
                <a:off x="4538988" y="129708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88" y="1297087"/>
                <a:ext cx="502920" cy="5029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/>
              <p:cNvSpPr/>
              <p:nvPr/>
            </p:nvSpPr>
            <p:spPr>
              <a:xfrm>
                <a:off x="5046585" y="129753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7" name="Rectangle 1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585" y="1297539"/>
                <a:ext cx="502920" cy="5029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Arc 144"/>
          <p:cNvSpPr/>
          <p:nvPr/>
        </p:nvSpPr>
        <p:spPr>
          <a:xfrm rot="16200000">
            <a:off x="1178497" y="1724656"/>
            <a:ext cx="309639" cy="457200"/>
          </a:xfrm>
          <a:prstGeom prst="arc">
            <a:avLst>
              <a:gd name="adj1" fmla="val 8739865"/>
              <a:gd name="adj2" fmla="val 1898732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/>
              <p:cNvSpPr/>
              <p:nvPr/>
            </p:nvSpPr>
            <p:spPr>
              <a:xfrm>
                <a:off x="1101138" y="1789687"/>
                <a:ext cx="50045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6" name="Rectangle 1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38" y="1789687"/>
                <a:ext cx="500457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>
            <a:stCxn id="5" idx="3"/>
            <a:endCxn id="112" idx="1"/>
          </p:cNvCxnSpPr>
          <p:nvPr/>
        </p:nvCxnSpPr>
        <p:spPr>
          <a:xfrm>
            <a:off x="1483037" y="5529511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2" idx="3"/>
          </p:cNvCxnSpPr>
          <p:nvPr/>
        </p:nvCxnSpPr>
        <p:spPr>
          <a:xfrm flipV="1">
            <a:off x="2191966" y="5520685"/>
            <a:ext cx="204075" cy="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3" idx="3"/>
            <a:endCxn id="114" idx="1"/>
          </p:cNvCxnSpPr>
          <p:nvPr/>
        </p:nvCxnSpPr>
        <p:spPr>
          <a:xfrm>
            <a:off x="2897699" y="5529511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713350" y="5522405"/>
            <a:ext cx="2060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V="1">
            <a:off x="7422279" y="5521198"/>
            <a:ext cx="204075" cy="12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128012" y="5522405"/>
            <a:ext cx="199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8830807" y="5519992"/>
            <a:ext cx="218272" cy="2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Rectangle 156"/>
              <p:cNvSpPr/>
              <p:nvPr/>
            </p:nvSpPr>
            <p:spPr>
              <a:xfrm>
                <a:off x="5552202" y="1297087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02" y="1297087"/>
                <a:ext cx="502920" cy="5029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/>
              <p:cNvSpPr/>
              <p:nvPr/>
            </p:nvSpPr>
            <p:spPr>
              <a:xfrm>
                <a:off x="6055727" y="1297539"/>
                <a:ext cx="502920" cy="50292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8" name="Rectangle 1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27" y="1297539"/>
                <a:ext cx="502920" cy="5029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/>
              <p:cNvSpPr/>
              <p:nvPr/>
            </p:nvSpPr>
            <p:spPr>
              <a:xfrm>
                <a:off x="5550152" y="1799730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5" name="Rectangl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2" y="1799730"/>
                <a:ext cx="502920" cy="5029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/>
              <p:cNvSpPr/>
              <p:nvPr/>
            </p:nvSpPr>
            <p:spPr>
              <a:xfrm>
                <a:off x="6055485" y="1800182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8" name="Rectangle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85" y="1800182"/>
                <a:ext cx="502920" cy="5029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/>
          <p:cNvCxnSpPr/>
          <p:nvPr/>
        </p:nvCxnSpPr>
        <p:spPr>
          <a:xfrm>
            <a:off x="3058233" y="221255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Rectangle 175"/>
              <p:cNvSpPr/>
              <p:nvPr/>
            </p:nvSpPr>
            <p:spPr>
              <a:xfrm>
                <a:off x="4538759" y="2303302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6" name="Rectangle 1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9" y="2303302"/>
                <a:ext cx="502920" cy="5029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/>
              <p:cNvSpPr/>
              <p:nvPr/>
            </p:nvSpPr>
            <p:spPr>
              <a:xfrm>
                <a:off x="5045350" y="2303590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7" name="Rectangle 1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50" y="2303590"/>
                <a:ext cx="502920" cy="502920"/>
              </a:xfrm>
              <a:prstGeom prst="rect">
                <a:avLst/>
              </a:prstGeom>
              <a:blipFill>
                <a:blip r:embed="rId34"/>
                <a:stretch>
                  <a:fillRect l="-4762" r="-3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Rectangle 177"/>
              <p:cNvSpPr/>
              <p:nvPr/>
            </p:nvSpPr>
            <p:spPr>
              <a:xfrm>
                <a:off x="5550152" y="2303302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8" name="Rectangle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2" y="2303302"/>
                <a:ext cx="502920" cy="5029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/>
              <p:cNvSpPr/>
              <p:nvPr/>
            </p:nvSpPr>
            <p:spPr>
              <a:xfrm>
                <a:off x="6055485" y="2303754"/>
                <a:ext cx="502920" cy="50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79" name="Rectangle 1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85" y="2303754"/>
                <a:ext cx="502920" cy="502920"/>
              </a:xfrm>
              <a:prstGeom prst="rect">
                <a:avLst/>
              </a:prstGeom>
              <a:blipFill>
                <a:blip r:embed="rId36"/>
                <a:stretch>
                  <a:fillRect l="-3529" r="-23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Rectangle 179"/>
              <p:cNvSpPr/>
              <p:nvPr/>
            </p:nvSpPr>
            <p:spPr>
              <a:xfrm>
                <a:off x="4538759" y="2805293"/>
                <a:ext cx="502920" cy="50292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0" name="Rectangle 1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9" y="2805293"/>
                <a:ext cx="502920" cy="5029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/>
              <p:cNvSpPr/>
              <p:nvPr/>
            </p:nvSpPr>
            <p:spPr>
              <a:xfrm>
                <a:off x="5045350" y="2805581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1" name="Rectangle 1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50" y="2805581"/>
                <a:ext cx="502920" cy="5029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/>
              <p:cNvSpPr/>
              <p:nvPr/>
            </p:nvSpPr>
            <p:spPr>
              <a:xfrm>
                <a:off x="5550152" y="28052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2" name="Rectangle 1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2" y="2805293"/>
                <a:ext cx="502920" cy="5029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/>
              <p:cNvSpPr/>
              <p:nvPr/>
            </p:nvSpPr>
            <p:spPr>
              <a:xfrm>
                <a:off x="6055485" y="280574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3" name="Rectangle 1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85" y="2805745"/>
                <a:ext cx="502920" cy="5029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/>
              <p:cNvSpPr/>
              <p:nvPr/>
            </p:nvSpPr>
            <p:spPr>
              <a:xfrm>
                <a:off x="4538759" y="3308865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4" name="Rectangle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9" y="3308865"/>
                <a:ext cx="502920" cy="50292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/>
              <p:cNvSpPr/>
              <p:nvPr/>
            </p:nvSpPr>
            <p:spPr>
              <a:xfrm>
                <a:off x="5045350" y="3305343"/>
                <a:ext cx="502920" cy="5029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5" name="Rectangle 1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350" y="3305343"/>
                <a:ext cx="502920" cy="50292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Rectangle 185"/>
              <p:cNvSpPr/>
              <p:nvPr/>
            </p:nvSpPr>
            <p:spPr>
              <a:xfrm>
                <a:off x="5550152" y="3308865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6" name="Rectangle 1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52" y="3308865"/>
                <a:ext cx="502920" cy="50292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Rectangle 186"/>
              <p:cNvSpPr/>
              <p:nvPr/>
            </p:nvSpPr>
            <p:spPr>
              <a:xfrm>
                <a:off x="6055485" y="3305507"/>
                <a:ext cx="502920" cy="50292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7" name="Rectangle 1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485" y="3305507"/>
                <a:ext cx="502920" cy="50292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Rectangle 187"/>
              <p:cNvSpPr/>
              <p:nvPr/>
            </p:nvSpPr>
            <p:spPr>
              <a:xfrm>
                <a:off x="4042443" y="1799209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188" name="Rectangle 1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443" y="1799209"/>
                <a:ext cx="502920" cy="502920"/>
              </a:xfrm>
              <a:prstGeom prst="rect">
                <a:avLst/>
              </a:prstGeom>
              <a:blipFill>
                <a:blip r:embed="rId45"/>
                <a:stretch>
                  <a:fillRect r="-7059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Rectangle 188"/>
              <p:cNvSpPr/>
              <p:nvPr/>
            </p:nvSpPr>
            <p:spPr>
              <a:xfrm>
                <a:off x="4037363" y="2302781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9" name="Rectangle 1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63" y="2302781"/>
                <a:ext cx="502920" cy="502920"/>
              </a:xfrm>
              <a:prstGeom prst="rect">
                <a:avLst/>
              </a:prstGeom>
              <a:blipFill>
                <a:blip r:embed="rId46"/>
                <a:stretch>
                  <a:fillRect r="-11765" b="-1071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Rectangle 189"/>
              <p:cNvSpPr/>
              <p:nvPr/>
            </p:nvSpPr>
            <p:spPr>
              <a:xfrm>
                <a:off x="4037363" y="2804772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0" name="Rectangle 1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63" y="2804772"/>
                <a:ext cx="502920" cy="502920"/>
              </a:xfrm>
              <a:prstGeom prst="rect">
                <a:avLst/>
              </a:prstGeom>
              <a:blipFill>
                <a:blip r:embed="rId47"/>
                <a:stretch>
                  <a:fillRect r="-12941" b="-9412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Rectangle 190"/>
              <p:cNvSpPr/>
              <p:nvPr/>
            </p:nvSpPr>
            <p:spPr>
              <a:xfrm>
                <a:off x="4037363" y="3308344"/>
                <a:ext cx="502920" cy="502920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i="1" u="sng" dirty="0">
                    <a:solidFill>
                      <a:schemeClr val="bg1"/>
                    </a:solidFill>
                  </a:rPr>
                  <a:t>?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1" name="Rectangle 1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363" y="3308344"/>
                <a:ext cx="502920" cy="502920"/>
              </a:xfrm>
              <a:prstGeom prst="rect">
                <a:avLst/>
              </a:prstGeom>
              <a:blipFill>
                <a:blip r:embed="rId48"/>
                <a:stretch>
                  <a:fillRect r="-11765" b="-9524"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Rectangle 192"/>
              <p:cNvSpPr/>
              <p:nvPr/>
            </p:nvSpPr>
            <p:spPr>
              <a:xfrm>
                <a:off x="2201659" y="2449970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3" name="Rectangle 1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59" y="2449970"/>
                <a:ext cx="344966" cy="33855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Rectangle 193"/>
              <p:cNvSpPr/>
              <p:nvPr/>
            </p:nvSpPr>
            <p:spPr>
              <a:xfrm>
                <a:off x="4038219" y="1297516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4" name="Rectangle 1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19" y="1297516"/>
                <a:ext cx="502920" cy="502920"/>
              </a:xfrm>
              <a:prstGeom prst="rect">
                <a:avLst/>
              </a:prstGeom>
              <a:blipFill>
                <a:blip r:embed="rId50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5" name="Straight Arrow Connector 194"/>
          <p:cNvCxnSpPr/>
          <p:nvPr/>
        </p:nvCxnSpPr>
        <p:spPr>
          <a:xfrm>
            <a:off x="6505679" y="3170047"/>
            <a:ext cx="355777" cy="4542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/>
              <p:cNvSpPr txBox="1"/>
              <p:nvPr/>
            </p:nvSpPr>
            <p:spPr>
              <a:xfrm>
                <a:off x="6972675" y="3424204"/>
                <a:ext cx="3977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𝐵𝐺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675" y="3424204"/>
                <a:ext cx="3977020" cy="461665"/>
              </a:xfrm>
              <a:prstGeom prst="rect">
                <a:avLst/>
              </a:prstGeom>
              <a:blipFill>
                <a:blip r:embed="rId51"/>
                <a:stretch>
                  <a:fillRect l="-460"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7" name="Straight Arrow Connector 196"/>
          <p:cNvCxnSpPr/>
          <p:nvPr/>
        </p:nvCxnSpPr>
        <p:spPr>
          <a:xfrm>
            <a:off x="6861456" y="3624259"/>
            <a:ext cx="1035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6658619" y="396110"/>
                <a:ext cx="30362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Transition Probability (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619" y="396110"/>
                <a:ext cx="3036219" cy="830997"/>
              </a:xfrm>
              <a:prstGeom prst="rect">
                <a:avLst/>
              </a:prstGeom>
              <a:blipFill>
                <a:blip r:embed="rId5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/>
              <p:cNvSpPr/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4" name="Rectangle 1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1798693"/>
                <a:ext cx="502920" cy="502920"/>
              </a:xfrm>
              <a:prstGeom prst="rect">
                <a:avLst/>
              </a:prstGeom>
              <a:blipFill>
                <a:blip r:embed="rId53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/>
              <p:cNvSpPr/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957" y="2297851"/>
                <a:ext cx="502920" cy="502920"/>
              </a:xfrm>
              <a:prstGeom prst="rect">
                <a:avLst/>
              </a:prstGeom>
              <a:blipFill>
                <a:blip r:embed="rId54"/>
                <a:stretch>
                  <a:fillRect l="-7143" r="-7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Rectangle 152"/>
              <p:cNvSpPr/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798693"/>
                <a:ext cx="502920" cy="50292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Rectangle 153"/>
              <p:cNvSpPr/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2297851"/>
                <a:ext cx="502920" cy="50292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Rectangle 154"/>
              <p:cNvSpPr/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7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7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55" name="Rectangle 1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798693"/>
                <a:ext cx="502920" cy="50292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Rectangle 155"/>
              <p:cNvSpPr/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7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Rectangle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2297851"/>
                <a:ext cx="502920" cy="50292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/>
              <p:cNvSpPr/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7" y="1294455"/>
                <a:ext cx="502920" cy="502920"/>
              </a:xfrm>
              <a:prstGeom prst="rect">
                <a:avLst/>
              </a:prstGeom>
              <a:blipFill>
                <a:blip r:embed="rId59"/>
                <a:stretch>
                  <a:fillRect l="-10588" r="-70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/>
              <p:cNvSpPr/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50" y="1294609"/>
                <a:ext cx="502920" cy="502920"/>
              </a:xfrm>
              <a:prstGeom prst="rect">
                <a:avLst/>
              </a:prstGeom>
              <a:blipFill>
                <a:blip r:embed="rId60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/>
          <p:cNvCxnSpPr/>
          <p:nvPr/>
        </p:nvCxnSpPr>
        <p:spPr>
          <a:xfrm>
            <a:off x="1312453" y="146471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/>
              <p:cNvSpPr/>
              <p:nvPr/>
            </p:nvSpPr>
            <p:spPr>
              <a:xfrm>
                <a:off x="1404800" y="1298632"/>
                <a:ext cx="34496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0" name="Rectangle 2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00" y="1298632"/>
                <a:ext cx="344966" cy="33855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Oval 212"/>
          <p:cNvSpPr/>
          <p:nvPr/>
        </p:nvSpPr>
        <p:spPr>
          <a:xfrm>
            <a:off x="644480" y="4179660"/>
            <a:ext cx="328566" cy="29148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 (Body)"/>
              </a:rPr>
              <a:t>E</a:t>
            </a:r>
          </a:p>
        </p:txBody>
      </p:sp>
      <p:sp>
        <p:nvSpPr>
          <p:cNvPr id="214" name="Oval 213"/>
          <p:cNvSpPr/>
          <p:nvPr/>
        </p:nvSpPr>
        <p:spPr>
          <a:xfrm>
            <a:off x="3592882" y="1261872"/>
            <a:ext cx="328566" cy="29148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 (Body)"/>
              </a:rPr>
              <a:t>B</a:t>
            </a:r>
          </a:p>
        </p:txBody>
      </p:sp>
      <p:sp>
        <p:nvSpPr>
          <p:cNvPr id="215" name="Oval 214"/>
          <p:cNvSpPr/>
          <p:nvPr/>
        </p:nvSpPr>
        <p:spPr>
          <a:xfrm>
            <a:off x="842761" y="1261872"/>
            <a:ext cx="328566" cy="29148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 (Body)"/>
              </a:rPr>
              <a:t>A</a:t>
            </a:r>
          </a:p>
        </p:txBody>
      </p:sp>
      <p:sp>
        <p:nvSpPr>
          <p:cNvPr id="216" name="Oval 215"/>
          <p:cNvSpPr/>
          <p:nvPr/>
        </p:nvSpPr>
        <p:spPr>
          <a:xfrm>
            <a:off x="6909539" y="1261872"/>
            <a:ext cx="328566" cy="29148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 (Body)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/>
              <p:cNvSpPr/>
              <p:nvPr/>
            </p:nvSpPr>
            <p:spPr>
              <a:xfrm>
                <a:off x="10100109" y="1799072"/>
                <a:ext cx="502920" cy="50292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799072"/>
                <a:ext cx="502920" cy="50292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Rectangle 218"/>
              <p:cNvSpPr/>
              <p:nvPr/>
            </p:nvSpPr>
            <p:spPr>
              <a:xfrm>
                <a:off x="10601382" y="1799072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9" name="Rectangle 2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799072"/>
                <a:ext cx="502920" cy="502920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Rectangle 219"/>
              <p:cNvSpPr/>
              <p:nvPr/>
            </p:nvSpPr>
            <p:spPr>
              <a:xfrm>
                <a:off x="10100109" y="1294834"/>
                <a:ext cx="502920" cy="50292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𝐵𝐺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09" y="1294834"/>
                <a:ext cx="502920" cy="502920"/>
              </a:xfrm>
              <a:prstGeom prst="rect">
                <a:avLst/>
              </a:prstGeom>
              <a:blipFill>
                <a:blip r:embed="rId64"/>
                <a:stretch>
                  <a:fillRect l="-10714" r="-8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Rectangle 220"/>
              <p:cNvSpPr/>
              <p:nvPr/>
            </p:nvSpPr>
            <p:spPr>
              <a:xfrm>
                <a:off x="10601382" y="1294988"/>
                <a:ext cx="502920" cy="502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1" name="Rectangle 2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382" y="1294988"/>
                <a:ext cx="502920" cy="502920"/>
              </a:xfrm>
              <a:prstGeom prst="rect">
                <a:avLst/>
              </a:prstGeom>
              <a:blipFill>
                <a:blip r:embed="rId65"/>
                <a:stretch>
                  <a:fillRect l="-7059" r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extBox 221"/>
              <p:cNvSpPr txBox="1"/>
              <p:nvPr/>
            </p:nvSpPr>
            <p:spPr>
              <a:xfrm>
                <a:off x="9270801" y="765519"/>
                <a:ext cx="28712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Start Probability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2" name="TextBox 2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01" y="765519"/>
                <a:ext cx="2871213" cy="461665"/>
              </a:xfrm>
              <a:prstGeom prst="rect">
                <a:avLst/>
              </a:prstGeom>
              <a:blipFill>
                <a:blip r:embed="rId66"/>
                <a:stretch>
                  <a:fillRect l="-2972" t="-10667" r="-849" b="-30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Oval 222"/>
          <p:cNvSpPr/>
          <p:nvPr/>
        </p:nvSpPr>
        <p:spPr>
          <a:xfrm>
            <a:off x="9652176" y="1261872"/>
            <a:ext cx="328566" cy="291486"/>
          </a:xfrm>
          <a:prstGeom prst="ellipse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 (Body)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/>
              <p:cNvSpPr/>
              <p:nvPr/>
            </p:nvSpPr>
            <p:spPr>
              <a:xfrm>
                <a:off x="1171934" y="247729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34" y="2477290"/>
                <a:ext cx="237744" cy="24177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1442806" y="247729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806" y="2477290"/>
                <a:ext cx="237744" cy="241773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Rectangle 130"/>
              <p:cNvSpPr/>
              <p:nvPr/>
            </p:nvSpPr>
            <p:spPr>
              <a:xfrm>
                <a:off x="1078011" y="264666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1" y="2646660"/>
                <a:ext cx="237744" cy="241773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ectangle 132"/>
              <p:cNvSpPr/>
              <p:nvPr/>
            </p:nvSpPr>
            <p:spPr>
              <a:xfrm>
                <a:off x="1360097" y="2646660"/>
                <a:ext cx="237744" cy="241773"/>
              </a:xfrm>
              <a:prstGeom prst="rect">
                <a:avLst/>
              </a:prstGeom>
              <a:solidFill>
                <a:srgbClr val="1F4E79"/>
              </a:solidFill>
              <a:ln>
                <a:solidFill>
                  <a:srgbClr val="4171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7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97" y="2646660"/>
                <a:ext cx="237744" cy="241773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  <a:ln>
                <a:solidFill>
                  <a:srgbClr val="41719C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7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4" t="13746" r="44521" b="14361"/>
          <a:stretch/>
        </p:blipFill>
        <p:spPr>
          <a:xfrm>
            <a:off x="2784133" y="2468025"/>
            <a:ext cx="794160" cy="6443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Rectangle 139"/>
              <p:cNvSpPr/>
              <p:nvPr/>
            </p:nvSpPr>
            <p:spPr>
              <a:xfrm>
                <a:off x="2670673" y="3107557"/>
                <a:ext cx="10810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𝑃𝑊𝑀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𝐸𝑚𝑖𝑠𝑠𝑖𝑜𝑛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0" name="Rectangle 1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673" y="3107557"/>
                <a:ext cx="1081065" cy="58477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/>
              <p:cNvSpPr/>
              <p:nvPr/>
            </p:nvSpPr>
            <p:spPr>
              <a:xfrm>
                <a:off x="518766" y="2913089"/>
                <a:ext cx="166519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𝑆𝑖𝑛𝑔𝑙𝑒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𝑉𝑎𝑟𝑖𝑎𝑏𝑙𝑒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𝑚𝑖𝑠𝑠𝑖𝑜𝑛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1" name="Rectangle 1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6" y="2913089"/>
                <a:ext cx="1665199" cy="584775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/>
          <p:cNvCxnSpPr/>
          <p:nvPr/>
        </p:nvCxnSpPr>
        <p:spPr>
          <a:xfrm flipH="1">
            <a:off x="1597841" y="2220179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>
            <a:off x="1312453" y="1472330"/>
            <a:ext cx="194450" cy="215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Rectangle 200"/>
              <p:cNvSpPr/>
              <p:nvPr/>
            </p:nvSpPr>
            <p:spPr>
              <a:xfrm>
                <a:off x="8422057" y="2272765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1" name="Rectangle 2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057" y="2272765"/>
                <a:ext cx="407125" cy="246221"/>
              </a:xfrm>
              <a:prstGeom prst="rect">
                <a:avLst/>
              </a:prstGeom>
              <a:blipFill>
                <a:blip r:embed="rId74"/>
                <a:stretch>
                  <a:fillRect l="-12121" r="-45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Rectangle 201"/>
              <p:cNvSpPr/>
              <p:nvPr/>
            </p:nvSpPr>
            <p:spPr>
              <a:xfrm>
                <a:off x="7919137" y="2272764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2" name="Rectangle 2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137" y="2272764"/>
                <a:ext cx="407125" cy="246221"/>
              </a:xfrm>
              <a:prstGeom prst="rect">
                <a:avLst/>
              </a:prstGeom>
              <a:blipFill>
                <a:blip r:embed="rId75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Rectangle 211"/>
              <p:cNvSpPr/>
              <p:nvPr/>
            </p:nvSpPr>
            <p:spPr>
              <a:xfrm>
                <a:off x="10652565" y="1770226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Rectangle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2565" y="1770226"/>
                <a:ext cx="407125" cy="246221"/>
              </a:xfrm>
              <a:prstGeom prst="rect">
                <a:avLst/>
              </a:prstGeom>
              <a:blipFill>
                <a:blip r:embed="rId76"/>
                <a:stretch>
                  <a:fillRect l="-10448" r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/>
              <p:cNvSpPr/>
              <p:nvPr/>
            </p:nvSpPr>
            <p:spPr>
              <a:xfrm>
                <a:off x="10149645" y="1770225"/>
                <a:ext cx="4071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𝐼𝑋𝐸𝐷</m:t>
                      </m:r>
                    </m:oMath>
                  </m:oMathPara>
                </a14:m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7" name="Rectangle 2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645" y="1770225"/>
                <a:ext cx="407125" cy="246221"/>
              </a:xfrm>
              <a:prstGeom prst="rect">
                <a:avLst/>
              </a:prstGeom>
              <a:blipFill>
                <a:blip r:embed="rId77"/>
                <a:stretch>
                  <a:fillRect l="-11940" r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extBox 224"/>
              <p:cNvSpPr txBox="1"/>
              <p:nvPr/>
            </p:nvSpPr>
            <p:spPr>
              <a:xfrm>
                <a:off x="3524324" y="388304"/>
                <a:ext cx="3542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Background States Emission Probability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324" y="388304"/>
                <a:ext cx="3542442" cy="830997"/>
              </a:xfrm>
              <a:prstGeom prst="rect">
                <a:avLst/>
              </a:prstGeom>
              <a:blipFill>
                <a:blip r:embed="rId78"/>
                <a:stretch>
                  <a:fillRect l="-861" t="-5882" r="-861" b="-161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/>
              <p:cNvSpPr/>
              <p:nvPr/>
            </p:nvSpPr>
            <p:spPr>
              <a:xfrm>
                <a:off x="7354932" y="1294251"/>
                <a:ext cx="502920" cy="5029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2" name="Rectangle 1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932" y="1294251"/>
                <a:ext cx="502920" cy="50292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/>
              <p:cNvSpPr/>
              <p:nvPr/>
            </p:nvSpPr>
            <p:spPr>
              <a:xfrm>
                <a:off x="7304201" y="1444351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from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3" name="Rectangle 1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201" y="1444351"/>
                <a:ext cx="502920" cy="502920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/>
              <p:cNvSpPr/>
              <p:nvPr/>
            </p:nvSpPr>
            <p:spPr>
              <a:xfrm>
                <a:off x="7475832" y="1183415"/>
                <a:ext cx="502920" cy="502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7" name="Rectangl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2" y="1183415"/>
                <a:ext cx="502920" cy="502920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9" name="Straight Connector 168"/>
          <p:cNvCxnSpPr/>
          <p:nvPr/>
        </p:nvCxnSpPr>
        <p:spPr>
          <a:xfrm>
            <a:off x="7350606" y="1289830"/>
            <a:ext cx="509409" cy="508919"/>
          </a:xfrm>
          <a:prstGeom prst="line">
            <a:avLst/>
          </a:prstGeom>
          <a:ln w="12700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405" y="315945"/>
            <a:ext cx="11967338" cy="6517938"/>
            <a:chOff x="38405" y="315945"/>
            <a:chExt cx="11967338" cy="65179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Rectangle 519"/>
                <p:cNvSpPr/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0" name="Rectangle 5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437" y="1617155"/>
                  <a:ext cx="365760" cy="36576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Rectangle 520"/>
                <p:cNvSpPr/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875" y="1619408"/>
                  <a:ext cx="365760" cy="365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2" name="Arc 521"/>
            <p:cNvSpPr/>
            <p:nvPr/>
          </p:nvSpPr>
          <p:spPr>
            <a:xfrm>
              <a:off x="1727034" y="12743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23" name="Arc 522"/>
            <p:cNvSpPr/>
            <p:nvPr/>
          </p:nvSpPr>
          <p:spPr>
            <a:xfrm rot="10800000">
              <a:off x="1719176" y="18491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4" name="Arc 523"/>
            <p:cNvSpPr/>
            <p:nvPr/>
          </p:nvSpPr>
          <p:spPr>
            <a:xfrm rot="16200000">
              <a:off x="1183100" y="1628967"/>
              <a:ext cx="309639" cy="457200"/>
            </a:xfrm>
            <a:prstGeom prst="arc">
              <a:avLst>
                <a:gd name="adj1" fmla="val 8859158"/>
                <a:gd name="adj2" fmla="val 1898732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Rectangle 524"/>
                <p:cNvSpPr/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012" y="2222352"/>
                  <a:ext cx="237744" cy="24177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6" name="Straight Arrow Connector 525"/>
            <p:cNvCxnSpPr/>
            <p:nvPr/>
          </p:nvCxnSpPr>
          <p:spPr>
            <a:xfrm flipH="1">
              <a:off x="1551953" y="1992292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Rectangle 526"/>
                <p:cNvSpPr/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84" y="2222352"/>
                  <a:ext cx="237744" cy="24177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Rectangle 527"/>
                <p:cNvSpPr/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89" y="2391722"/>
                  <a:ext cx="237744" cy="24177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Rectangle 528"/>
                <p:cNvSpPr/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75" y="2391722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Rectangle 529"/>
                <p:cNvSpPr/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0" name="Rectangle 5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10" y="6452311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1" name="Straight Arrow Connector 530"/>
            <p:cNvCxnSpPr>
              <a:stCxn id="532" idx="3"/>
              <a:endCxn id="534" idx="1"/>
            </p:cNvCxnSpPr>
            <p:nvPr/>
          </p:nvCxnSpPr>
          <p:spPr>
            <a:xfrm>
              <a:off x="1172285" y="6122985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Rectangle 531"/>
                <p:cNvSpPr/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2" name="Rectangle 5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5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3" name="Straight Arrow Connector 532"/>
            <p:cNvCxnSpPr>
              <a:stCxn id="532" idx="2"/>
              <a:endCxn id="530" idx="0"/>
            </p:cNvCxnSpPr>
            <p:nvPr/>
          </p:nvCxnSpPr>
          <p:spPr>
            <a:xfrm flipH="1">
              <a:off x="1029170" y="6260145"/>
              <a:ext cx="5955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Rectangle 533"/>
                <p:cNvSpPr/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4" name="Rectangle 5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877" y="5985825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5" name="Straight Arrow Connector 534"/>
            <p:cNvCxnSpPr>
              <a:stCxn id="534" idx="2"/>
              <a:endCxn id="536" idx="0"/>
            </p:cNvCxnSpPr>
            <p:nvPr/>
          </p:nvCxnSpPr>
          <p:spPr>
            <a:xfrm>
              <a:off x="1474037" y="6260145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Rectangle 535"/>
                <p:cNvSpPr/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6" name="Rectangle 5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11" y="645231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7" name="Straight Arrow Connector 536"/>
            <p:cNvCxnSpPr>
              <a:stCxn id="530" idx="3"/>
              <a:endCxn id="536" idx="1"/>
            </p:cNvCxnSpPr>
            <p:nvPr/>
          </p:nvCxnSpPr>
          <p:spPr>
            <a:xfrm>
              <a:off x="1166330" y="6589471"/>
              <a:ext cx="1724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34" idx="3"/>
              <a:endCxn id="539" idx="1"/>
            </p:cNvCxnSpPr>
            <p:nvPr/>
          </p:nvCxnSpPr>
          <p:spPr>
            <a:xfrm>
              <a:off x="1611197" y="6122985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Rectangle 538"/>
                <p:cNvSpPr/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9" name="Rectangle 5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054" y="5987359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Straight Arrow Connector 539"/>
            <p:cNvCxnSpPr>
              <a:stCxn id="539" idx="2"/>
              <a:endCxn id="541" idx="0"/>
            </p:cNvCxnSpPr>
            <p:nvPr/>
          </p:nvCxnSpPr>
          <p:spPr>
            <a:xfrm>
              <a:off x="1917214" y="6261679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Rectangle 540"/>
                <p:cNvSpPr/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1" name="Rectangle 5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1988" y="645384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2" name="Straight Arrow Connector 541"/>
            <p:cNvCxnSpPr>
              <a:stCxn id="536" idx="3"/>
              <a:endCxn id="541" idx="1"/>
            </p:cNvCxnSpPr>
            <p:nvPr/>
          </p:nvCxnSpPr>
          <p:spPr>
            <a:xfrm>
              <a:off x="1613131" y="6589471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39" idx="3"/>
              <a:endCxn id="544" idx="1"/>
            </p:cNvCxnSpPr>
            <p:nvPr/>
          </p:nvCxnSpPr>
          <p:spPr>
            <a:xfrm flipV="1">
              <a:off x="2054374" y="6122960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Rectangle 543"/>
                <p:cNvSpPr/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4" name="Rectangle 5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789" y="5985800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/>
            <p:cNvCxnSpPr>
              <a:stCxn id="544" idx="2"/>
              <a:endCxn id="546" idx="0"/>
            </p:cNvCxnSpPr>
            <p:nvPr/>
          </p:nvCxnSpPr>
          <p:spPr>
            <a:xfrm>
              <a:off x="2365949" y="6260120"/>
              <a:ext cx="193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Rectangle 545"/>
                <p:cNvSpPr/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6" name="Rectangle 5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23" y="6452286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Straight Arrow Connector 546"/>
            <p:cNvCxnSpPr>
              <a:stCxn id="541" idx="3"/>
              <a:endCxn id="546" idx="1"/>
            </p:cNvCxnSpPr>
            <p:nvPr/>
          </p:nvCxnSpPr>
          <p:spPr>
            <a:xfrm flipV="1">
              <a:off x="2056308" y="6589446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Rectangle 547"/>
                <p:cNvSpPr/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390" y="1621017"/>
                  <a:ext cx="365760" cy="36576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Rectangle 548"/>
                <p:cNvSpPr/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9" name="Rectangle 5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905" y="1617155"/>
                  <a:ext cx="365760" cy="36576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6129" r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0" name="Arc 549"/>
            <p:cNvSpPr/>
            <p:nvPr/>
          </p:nvSpPr>
          <p:spPr>
            <a:xfrm>
              <a:off x="1740070" y="13337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1" name="Arc 550"/>
            <p:cNvSpPr/>
            <p:nvPr/>
          </p:nvSpPr>
          <p:spPr>
            <a:xfrm>
              <a:off x="1719176" y="12268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552" name="Arc 551"/>
            <p:cNvSpPr/>
            <p:nvPr/>
          </p:nvSpPr>
          <p:spPr>
            <a:xfrm rot="10800000">
              <a:off x="1711740" y="1820362"/>
              <a:ext cx="1197990" cy="494132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Arc 552"/>
            <p:cNvSpPr/>
            <p:nvPr/>
          </p:nvSpPr>
          <p:spPr>
            <a:xfrm rot="10800000">
              <a:off x="1714818" y="1820362"/>
              <a:ext cx="1681651" cy="559645"/>
            </a:xfrm>
            <a:prstGeom prst="arc">
              <a:avLst>
                <a:gd name="adj1" fmla="val 1081764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Rectangle 559"/>
                <p:cNvSpPr/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9" y="5985605"/>
                  <a:ext cx="2027873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Rectangle 560"/>
                <p:cNvSpPr/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1" name="Rectangle 5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170" y="6448189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Rectangle 561"/>
                <p:cNvSpPr/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2" name="Rectangle 5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184" y="6448189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Rectangle 562"/>
                <p:cNvSpPr/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496" y="6446630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Rectangle 563"/>
                <p:cNvSpPr/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4" name="Rectangle 5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478" y="6448189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Rectangle 564"/>
                <p:cNvSpPr/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674" y="6448189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Rectangle 565"/>
                <p:cNvSpPr/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6" name="Rectangle 5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155" y="6448189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Rectangle 566"/>
                <p:cNvSpPr/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502" y="6444506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Rectangle 567"/>
                <p:cNvSpPr/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679" y="6446040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9" name="Straight Arrow Connector 568"/>
            <p:cNvCxnSpPr>
              <a:stCxn id="567" idx="3"/>
              <a:endCxn id="568" idx="1"/>
            </p:cNvCxnSpPr>
            <p:nvPr/>
          </p:nvCxnSpPr>
          <p:spPr>
            <a:xfrm>
              <a:off x="5141822" y="6581666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Rectangle 569"/>
                <p:cNvSpPr/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414" y="6444481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1" name="Straight Arrow Connector 570"/>
            <p:cNvCxnSpPr>
              <a:stCxn id="568" idx="3"/>
              <a:endCxn id="570" idx="1"/>
            </p:cNvCxnSpPr>
            <p:nvPr/>
          </p:nvCxnSpPr>
          <p:spPr>
            <a:xfrm flipV="1">
              <a:off x="5584999" y="6581641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Rectangle 576"/>
                <p:cNvSpPr/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7" name="Rectangle 5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6452286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1" name="Straight Arrow Connector 580"/>
            <p:cNvCxnSpPr>
              <a:endCxn id="563" idx="0"/>
            </p:cNvCxnSpPr>
            <p:nvPr/>
          </p:nvCxnSpPr>
          <p:spPr>
            <a:xfrm>
              <a:off x="3495962" y="6259274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9" name="Rectangle 588"/>
                <p:cNvSpPr/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9" name="Rectangle 5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0599" y="5983448"/>
                  <a:ext cx="2023555" cy="27432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5" name="Straight Arrow Connector 594"/>
            <p:cNvCxnSpPr>
              <a:stCxn id="280" idx="2"/>
              <a:endCxn id="567" idx="0"/>
            </p:cNvCxnSpPr>
            <p:nvPr/>
          </p:nvCxnSpPr>
          <p:spPr>
            <a:xfrm>
              <a:off x="4997751" y="6257793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Arrow Connector 595"/>
            <p:cNvCxnSpPr>
              <a:stCxn id="282" idx="2"/>
              <a:endCxn id="568" idx="0"/>
            </p:cNvCxnSpPr>
            <p:nvPr/>
          </p:nvCxnSpPr>
          <p:spPr>
            <a:xfrm>
              <a:off x="5440928" y="6259327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Arrow Connector 596"/>
            <p:cNvCxnSpPr>
              <a:stCxn id="289" idx="2"/>
              <a:endCxn id="570" idx="0"/>
            </p:cNvCxnSpPr>
            <p:nvPr/>
          </p:nvCxnSpPr>
          <p:spPr>
            <a:xfrm>
              <a:off x="5889663" y="6257768"/>
              <a:ext cx="6911" cy="186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/>
            <p:cNvCxnSpPr>
              <a:endCxn id="599" idx="1"/>
            </p:cNvCxnSpPr>
            <p:nvPr/>
          </p:nvCxnSpPr>
          <p:spPr>
            <a:xfrm>
              <a:off x="8680617" y="6120608"/>
              <a:ext cx="1720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9" name="Rectangle 598"/>
                <p:cNvSpPr/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9" name="Rectangle 5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622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/>
            <p:cNvCxnSpPr>
              <a:stCxn id="599" idx="2"/>
              <a:endCxn id="577" idx="0"/>
            </p:cNvCxnSpPr>
            <p:nvPr/>
          </p:nvCxnSpPr>
          <p:spPr>
            <a:xfrm>
              <a:off x="8989782" y="6257768"/>
              <a:ext cx="0" cy="1945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Arrow Connector 600"/>
            <p:cNvCxnSpPr>
              <a:stCxn id="228" idx="3"/>
              <a:endCxn id="577" idx="1"/>
            </p:cNvCxnSpPr>
            <p:nvPr/>
          </p:nvCxnSpPr>
          <p:spPr>
            <a:xfrm flipV="1">
              <a:off x="8676807" y="6589446"/>
              <a:ext cx="175815" cy="12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/>
            <p:cNvCxnSpPr>
              <a:stCxn id="250" idx="3"/>
              <a:endCxn id="589" idx="1"/>
            </p:cNvCxnSpPr>
            <p:nvPr/>
          </p:nvCxnSpPr>
          <p:spPr>
            <a:xfrm>
              <a:off x="6480068" y="6120608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Arrow Connector 602"/>
            <p:cNvCxnSpPr>
              <a:stCxn id="560" idx="3"/>
              <a:endCxn id="280" idx="1"/>
            </p:cNvCxnSpPr>
            <p:nvPr/>
          </p:nvCxnSpPr>
          <p:spPr>
            <a:xfrm flipV="1">
              <a:off x="4696522" y="6120633"/>
              <a:ext cx="164069" cy="21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Arrow Connector 603"/>
            <p:cNvCxnSpPr>
              <a:stCxn id="566" idx="3"/>
              <a:endCxn id="567" idx="1"/>
            </p:cNvCxnSpPr>
            <p:nvPr/>
          </p:nvCxnSpPr>
          <p:spPr>
            <a:xfrm flipV="1">
              <a:off x="4691475" y="6581666"/>
              <a:ext cx="176027" cy="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Arrow Connector 604"/>
            <p:cNvCxnSpPr>
              <a:stCxn id="544" idx="3"/>
              <a:endCxn id="560" idx="1"/>
            </p:cNvCxnSpPr>
            <p:nvPr/>
          </p:nvCxnSpPr>
          <p:spPr>
            <a:xfrm flipV="1">
              <a:off x="2503109" y="6122765"/>
              <a:ext cx="165540" cy="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Arrow Connector 605"/>
            <p:cNvCxnSpPr>
              <a:endCxn id="607" idx="1"/>
            </p:cNvCxnSpPr>
            <p:nvPr/>
          </p:nvCxnSpPr>
          <p:spPr>
            <a:xfrm>
              <a:off x="9132881" y="611929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Rectangle 606"/>
                <p:cNvSpPr/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Rectangle 6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5982131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8" name="Straight Arrow Connector 607"/>
            <p:cNvCxnSpPr>
              <a:stCxn id="607" idx="2"/>
              <a:endCxn id="609" idx="0"/>
            </p:cNvCxnSpPr>
            <p:nvPr/>
          </p:nvCxnSpPr>
          <p:spPr>
            <a:xfrm>
              <a:off x="9434633" y="625645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Rectangle 608"/>
                <p:cNvSpPr/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9" name="Rectangle 6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473" y="6452286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0" name="Straight Arrow Connector 609"/>
            <p:cNvCxnSpPr>
              <a:stCxn id="577" idx="3"/>
              <a:endCxn id="609" idx="1"/>
            </p:cNvCxnSpPr>
            <p:nvPr/>
          </p:nvCxnSpPr>
          <p:spPr>
            <a:xfrm>
              <a:off x="9126942" y="658944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/>
                <p:cNvSpPr/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402" y="3351901"/>
                  <a:ext cx="365760" cy="36576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/>
                <p:cNvSpPr/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840" y="3354154"/>
                  <a:ext cx="365760" cy="36576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Rectangle 261"/>
                <p:cNvSpPr/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2" name="Rectangle 2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977" y="3963194"/>
                  <a:ext cx="237744" cy="241773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/>
            <p:cNvCxnSpPr/>
            <p:nvPr/>
          </p:nvCxnSpPr>
          <p:spPr>
            <a:xfrm flipH="1">
              <a:off x="1570918" y="3725514"/>
              <a:ext cx="0" cy="210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Rectangle 263"/>
                <p:cNvSpPr/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4" name="Rectangle 2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849" y="3963194"/>
                  <a:ext cx="237744" cy="241773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Rectangle 264"/>
                <p:cNvSpPr/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5" name="Rectangle 2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54" y="4132564"/>
                  <a:ext cx="237744" cy="241773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Rectangle 265"/>
                <p:cNvSpPr/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Rectangle 2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140" y="4132564"/>
                  <a:ext cx="237744" cy="24177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Rectangle 266"/>
                <p:cNvSpPr/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7" name="Rectangle 2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8355" y="3355763"/>
                  <a:ext cx="365760" cy="36576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Rectangle 267"/>
                <p:cNvSpPr/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8" name="Rectangle 2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870" y="3351901"/>
                  <a:ext cx="365760" cy="36576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16129" r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9" name="Arc 278"/>
            <p:cNvSpPr/>
            <p:nvPr/>
          </p:nvSpPr>
          <p:spPr>
            <a:xfrm rot="16200000">
              <a:off x="482426" y="1988419"/>
              <a:ext cx="1738400" cy="1167055"/>
            </a:xfrm>
            <a:prstGeom prst="arc">
              <a:avLst>
                <a:gd name="adj1" fmla="val 10574923"/>
                <a:gd name="adj2" fmla="val 138132"/>
              </a:avLst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/>
                <p:cNvSpPr/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591" y="5983473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3"/>
              <a:endCxn id="282" idx="1"/>
            </p:cNvCxnSpPr>
            <p:nvPr/>
          </p:nvCxnSpPr>
          <p:spPr>
            <a:xfrm>
              <a:off x="5134911" y="6120633"/>
              <a:ext cx="168857" cy="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/>
                <p:cNvSpPr/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768" y="5985007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149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82" idx="3"/>
              <a:endCxn id="289" idx="1"/>
            </p:cNvCxnSpPr>
            <p:nvPr/>
          </p:nvCxnSpPr>
          <p:spPr>
            <a:xfrm flipV="1">
              <a:off x="5578088" y="6120608"/>
              <a:ext cx="174415" cy="1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Rectangle 288"/>
                <p:cNvSpPr/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9" name="Rectangle 2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503" y="5983448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21277" r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Background States Emission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  <a:p>
                  <a:pPr algn="ctr"/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469" y="315945"/>
                  <a:ext cx="3444866" cy="1200329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2301" t="-4061" r="-23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Rectangle 118"/>
                <p:cNvSpPr/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Rectangle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096910"/>
                  <a:ext cx="502920" cy="5029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/>
                <p:cNvSpPr/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097198"/>
                  <a:ext cx="502920" cy="5029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/>
                <p:cNvSpPr/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1" name="Rectangle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328" y="1594267"/>
                  <a:ext cx="502920" cy="5029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/>
                <p:cNvSpPr/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25" y="1594719"/>
                  <a:ext cx="502920" cy="5029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/>
                <p:cNvSpPr/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542" y="1594267"/>
                  <a:ext cx="502920" cy="5029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/>
                <p:cNvSpPr/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9067" y="1594719"/>
                  <a:ext cx="502920" cy="5029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/>
                <p:cNvSpPr/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096910"/>
                  <a:ext cx="502920" cy="5029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/>
                <p:cNvSpPr/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097362"/>
                  <a:ext cx="502920" cy="5029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/>
                <p:cNvSpPr/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Rectangle 1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2600482"/>
                  <a:ext cx="502920" cy="5029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/>
                <p:cNvSpPr/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2600770"/>
                  <a:ext cx="502920" cy="5029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2600482"/>
                  <a:ext cx="502920" cy="5029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Rectangle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2600934"/>
                  <a:ext cx="502920" cy="5029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 136"/>
                <p:cNvSpPr/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 1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102473"/>
                  <a:ext cx="502920" cy="5029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102761"/>
                  <a:ext cx="502920" cy="5029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Rectangle 138"/>
                <p:cNvSpPr/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102473"/>
                  <a:ext cx="502920" cy="5029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Rectangle 139"/>
                <p:cNvSpPr/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Rectangle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102925"/>
                  <a:ext cx="502920" cy="5029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99" y="3606045"/>
                  <a:ext cx="502920" cy="5029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Rectangle 141"/>
                <p:cNvSpPr/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Rectangle 1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690" y="3606333"/>
                  <a:ext cx="502920" cy="5029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/>
                <p:cNvSpPr/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Rectangle 1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3492" y="3606045"/>
                  <a:ext cx="502920" cy="5029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Rectangle 143"/>
                <p:cNvSpPr/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Rectangle 1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825" y="3606497"/>
                  <a:ext cx="502920" cy="5029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Rectangle 144"/>
                <p:cNvSpPr/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096389"/>
                  <a:ext cx="502920" cy="5029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2599961"/>
                  <a:ext cx="502920" cy="5029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Rectangle 146"/>
                <p:cNvSpPr/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7" name="Rectangle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101952"/>
                  <a:ext cx="502920" cy="5029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1176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703" y="3605524"/>
                  <a:ext cx="502920" cy="5029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/>
                <p:cNvSpPr/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559" y="1594696"/>
                  <a:ext cx="502920" cy="5029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Rectangle 178"/>
                <p:cNvSpPr/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Rectangle 1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2500945"/>
                  <a:ext cx="502920" cy="5029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Rectangle 179"/>
                <p:cNvSpPr/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Rectangle 1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2501233"/>
                  <a:ext cx="502920" cy="5029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Rectangle 180"/>
                <p:cNvSpPr/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Rectangle 1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386" y="1998302"/>
                  <a:ext cx="502920" cy="5029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Rectangle 181"/>
                <p:cNvSpPr/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2" name="Rectangle 1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983" y="1998754"/>
                  <a:ext cx="502920" cy="5029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Rectangle 182"/>
                <p:cNvSpPr/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3" name="Rectangle 1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600" y="1998302"/>
                  <a:ext cx="502920" cy="502920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125" y="1998754"/>
                  <a:ext cx="502920" cy="502920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2500945"/>
                  <a:ext cx="502920" cy="502920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2501397"/>
                  <a:ext cx="502920" cy="502920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Rectangle 186"/>
                <p:cNvSpPr/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Rectangle 1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004517"/>
                  <a:ext cx="502920" cy="502920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Rectangle 187"/>
                <p:cNvSpPr/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Rectangle 1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004805"/>
                  <a:ext cx="502920" cy="502920"/>
                </a:xfrm>
                <a:prstGeom prst="rect">
                  <a:avLst/>
                </a:prstGeom>
                <a:blipFill rotWithShape="0">
                  <a:blip r:embed="rId75"/>
                  <a:stretch>
                    <a:fillRect l="-3529" r="-2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/>
                <p:cNvSpPr/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Rectangle 1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004517"/>
                  <a:ext cx="502920" cy="502920"/>
                </a:xfrm>
                <a:prstGeom prst="rect">
                  <a:avLst/>
                </a:prstGeom>
                <a:blipFill rotWithShape="0"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Rectangle 189"/>
                <p:cNvSpPr/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0" name="Rectangle 1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004969"/>
                  <a:ext cx="502920" cy="502920"/>
                </a:xfrm>
                <a:prstGeom prst="rect">
                  <a:avLst/>
                </a:prstGeom>
                <a:blipFill rotWithShape="0">
                  <a:blip r:embed="rId77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Rectangle 190"/>
                <p:cNvSpPr/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Rectangle 1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3506508"/>
                  <a:ext cx="502920" cy="502920"/>
                </a:xfrm>
                <a:prstGeom prst="rect">
                  <a:avLst/>
                </a:prstGeom>
                <a:blipFill rotWithShape="0"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Rectangle 191"/>
                <p:cNvSpPr/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Rectangle 1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3506796"/>
                  <a:ext cx="502920" cy="502920"/>
                </a:xfrm>
                <a:prstGeom prst="rect">
                  <a:avLst/>
                </a:prstGeom>
                <a:blipFill rotWithShape="0"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Rectangle 192"/>
                <p:cNvSpPr/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Rectangle 1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3506508"/>
                  <a:ext cx="502920" cy="502920"/>
                </a:xfrm>
                <a:prstGeom prst="rect">
                  <a:avLst/>
                </a:prstGeom>
                <a:blipFill rotWithShape="0"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Rectangle 193"/>
                <p:cNvSpPr/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Rectangle 1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3506960"/>
                  <a:ext cx="502920" cy="502920"/>
                </a:xfrm>
                <a:prstGeom prst="rect">
                  <a:avLst/>
                </a:prstGeom>
                <a:blipFill rotWithShape="0"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Rectangle 194"/>
                <p:cNvSpPr/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Rectangle 1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157" y="4010080"/>
                  <a:ext cx="502920" cy="502920"/>
                </a:xfrm>
                <a:prstGeom prst="rect">
                  <a:avLst/>
                </a:prstGeom>
                <a:blipFill rotWithShape="0"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Rectangle 195"/>
                <p:cNvSpPr/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Rectangle 1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8748" y="4010368"/>
                  <a:ext cx="502920" cy="502920"/>
                </a:xfrm>
                <a:prstGeom prst="rect">
                  <a:avLst/>
                </a:prstGeom>
                <a:blipFill rotWithShape="0"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Rectangle 196"/>
                <p:cNvSpPr/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Rectangle 1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3550" y="4010080"/>
                  <a:ext cx="502920" cy="502920"/>
                </a:xfrm>
                <a:prstGeom prst="rect">
                  <a:avLst/>
                </a:prstGeom>
                <a:blipFill rotWithShape="0"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Rectangle 197"/>
                <p:cNvSpPr/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Rectangle 1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83" y="4010532"/>
                  <a:ext cx="502920" cy="502920"/>
                </a:xfrm>
                <a:prstGeom prst="rect">
                  <a:avLst/>
                </a:prstGeom>
                <a:blipFill rotWithShape="0"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Rectangle 202"/>
                <p:cNvSpPr/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Rectangle 2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617" y="1998731"/>
                  <a:ext cx="502920" cy="502920"/>
                </a:xfrm>
                <a:prstGeom prst="rect">
                  <a:avLst/>
                </a:prstGeom>
                <a:blipFill rotWithShape="0">
                  <a:blip r:embed="rId8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Arrow Connector 245"/>
            <p:cNvCxnSpPr>
              <a:endCxn id="250" idx="1"/>
            </p:cNvCxnSpPr>
            <p:nvPr/>
          </p:nvCxnSpPr>
          <p:spPr>
            <a:xfrm>
              <a:off x="6041156" y="6120608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/>
                <p:cNvSpPr/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5748" y="5983448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1277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>
              <a:stCxn id="250" idx="2"/>
              <a:endCxn id="252" idx="0"/>
            </p:cNvCxnSpPr>
            <p:nvPr/>
          </p:nvCxnSpPr>
          <p:spPr>
            <a:xfrm>
              <a:off x="6342908" y="6257768"/>
              <a:ext cx="1903" cy="1843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Rectangle 251"/>
                <p:cNvSpPr/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2" name="Rectangle 2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651" y="6442154"/>
                  <a:ext cx="274320" cy="274320"/>
                </a:xfrm>
                <a:prstGeom prst="rect">
                  <a:avLst/>
                </a:prstGeom>
                <a:blipFill rotWithShape="0">
                  <a:blip r:embed="rId87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Arrow Connector 252"/>
            <p:cNvCxnSpPr>
              <a:stCxn id="570" idx="3"/>
              <a:endCxn id="252" idx="1"/>
            </p:cNvCxnSpPr>
            <p:nvPr/>
          </p:nvCxnSpPr>
          <p:spPr>
            <a:xfrm flipV="1">
              <a:off x="6033734" y="6579314"/>
              <a:ext cx="173917" cy="23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522576" y="690048"/>
              <a:ext cx="3196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 State Machine</a:t>
              </a:r>
            </a:p>
          </p:txBody>
        </p:sp>
        <p:cxnSp>
          <p:nvCxnSpPr>
            <p:cNvPr id="207" name="Straight Arrow Connector 206"/>
            <p:cNvCxnSpPr>
              <a:endCxn id="208" idx="1"/>
            </p:cNvCxnSpPr>
            <p:nvPr/>
          </p:nvCxnSpPr>
          <p:spPr>
            <a:xfrm>
              <a:off x="9579205" y="6119401"/>
              <a:ext cx="1645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5982241"/>
                  <a:ext cx="274320" cy="274320"/>
                </a:xfrm>
                <a:prstGeom prst="rect">
                  <a:avLst/>
                </a:prstGeom>
                <a:blipFill rotWithShape="0">
                  <a:blip r:embed="rId88"/>
                  <a:stretch>
                    <a:fillRect l="-19149"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>
              <a:stCxn id="208" idx="2"/>
              <a:endCxn id="210" idx="0"/>
            </p:cNvCxnSpPr>
            <p:nvPr/>
          </p:nvCxnSpPr>
          <p:spPr>
            <a:xfrm>
              <a:off x="9880957" y="6256561"/>
              <a:ext cx="0" cy="1958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Rectangle 209"/>
                <p:cNvSpPr/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0" name="Rectangle 2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3797" y="6452396"/>
                  <a:ext cx="274320" cy="274320"/>
                </a:xfrm>
                <a:prstGeom prst="rect">
                  <a:avLst/>
                </a:prstGeom>
                <a:blipFill rotWithShape="0">
                  <a:blip r:embed="rId89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Straight Arrow Connector 220"/>
            <p:cNvCxnSpPr>
              <a:endCxn id="210" idx="1"/>
            </p:cNvCxnSpPr>
            <p:nvPr/>
          </p:nvCxnSpPr>
          <p:spPr>
            <a:xfrm>
              <a:off x="9573266" y="6589556"/>
              <a:ext cx="1705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Rectangle 222"/>
                <p:cNvSpPr/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3" name="Rectangle 2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502" y="6453557"/>
                  <a:ext cx="274320" cy="274320"/>
                </a:xfrm>
                <a:prstGeom prst="rect">
                  <a:avLst/>
                </a:prstGeom>
                <a:blipFill rotWithShape="0">
                  <a:blip r:embed="rId90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Rectangle 223"/>
                <p:cNvSpPr/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4" name="Rectangle 2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2516" y="6453557"/>
                  <a:ext cx="274320" cy="274320"/>
                </a:xfrm>
                <a:prstGeom prst="rect">
                  <a:avLst/>
                </a:prstGeom>
                <a:blipFill rotWithShape="0">
                  <a:blip r:embed="rId9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Rectangle 224"/>
                <p:cNvSpPr/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5" name="Rectangle 2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0828" y="6451998"/>
                  <a:ext cx="274320" cy="274320"/>
                </a:xfrm>
                <a:prstGeom prst="rect">
                  <a:avLst/>
                </a:prstGeom>
                <a:blipFill rotWithShape="0">
                  <a:blip r:embed="rId92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Rectangle 225"/>
                <p:cNvSpPr/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Rectangle 2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810" y="6453557"/>
                  <a:ext cx="274320" cy="274320"/>
                </a:xfrm>
                <a:prstGeom prst="rect">
                  <a:avLst/>
                </a:prstGeom>
                <a:blipFill rotWithShape="0">
                  <a:blip r:embed="rId9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Rectangle 226"/>
                <p:cNvSpPr/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7" name="Rectangle 2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006" y="6453557"/>
                  <a:ext cx="274320" cy="274320"/>
                </a:xfrm>
                <a:prstGeom prst="rect">
                  <a:avLst/>
                </a:prstGeom>
                <a:blipFill rotWithShape="0">
                  <a:blip r:embed="rId94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Rectangle 227"/>
                <p:cNvSpPr/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Rectangle 2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2487" y="6453557"/>
                  <a:ext cx="274320" cy="274320"/>
                </a:xfrm>
                <a:prstGeom prst="rect">
                  <a:avLst/>
                </a:prstGeom>
                <a:blipFill rotWithShape="0">
                  <a:blip r:embed="rId9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TextBox 244"/>
            <p:cNvSpPr txBox="1"/>
            <p:nvPr/>
          </p:nvSpPr>
          <p:spPr>
            <a:xfrm>
              <a:off x="3583772" y="5462315"/>
              <a:ext cx="46667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of a Generated Sequence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Rectangle 253"/>
                <p:cNvSpPr/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4" name="Rectangle 2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271" y="1736732"/>
                  <a:ext cx="421910" cy="276999"/>
                </a:xfrm>
                <a:prstGeom prst="rect">
                  <a:avLst/>
                </a:prstGeom>
                <a:blipFill rotWithShape="0"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Rectangle 255"/>
                <p:cNvSpPr/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Rectangle 2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09" y="1445522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Rectangle 256"/>
                <p:cNvSpPr/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Rectangle 2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173" y="3719045"/>
                  <a:ext cx="421910" cy="276999"/>
                </a:xfrm>
                <a:prstGeom prst="rect">
                  <a:avLst/>
                </a:prstGeom>
                <a:blipFill rotWithShape="0"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Rectangle 257"/>
                <p:cNvSpPr/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8" name="Rectangle 2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84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Rectangle 283"/>
                <p:cNvSpPr/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4" name="Rectangle 2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186" y="2015958"/>
                  <a:ext cx="304891" cy="276999"/>
                </a:xfrm>
                <a:prstGeom prst="rect">
                  <a:avLst/>
                </a:prstGeom>
                <a:blipFill rotWithShape="0"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9" name="Arc 308"/>
            <p:cNvSpPr/>
            <p:nvPr/>
          </p:nvSpPr>
          <p:spPr>
            <a:xfrm>
              <a:off x="1747928" y="3012703"/>
              <a:ext cx="1164568" cy="512519"/>
            </a:xfrm>
            <a:prstGeom prst="arc">
              <a:avLst>
                <a:gd name="adj1" fmla="val 10995027"/>
                <a:gd name="adj2" fmla="val 89958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0" name="Arc 309"/>
            <p:cNvSpPr/>
            <p:nvPr/>
          </p:nvSpPr>
          <p:spPr>
            <a:xfrm rot="10800000">
              <a:off x="1740070" y="3587542"/>
              <a:ext cx="727876" cy="445338"/>
            </a:xfrm>
            <a:prstGeom prst="arc">
              <a:avLst>
                <a:gd name="adj1" fmla="val 1097886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1" name="Arc 310"/>
            <p:cNvSpPr/>
            <p:nvPr/>
          </p:nvSpPr>
          <p:spPr>
            <a:xfrm rot="16200000">
              <a:off x="1203994" y="3367367"/>
              <a:ext cx="309639" cy="457200"/>
            </a:xfrm>
            <a:prstGeom prst="arc">
              <a:avLst>
                <a:gd name="adj1" fmla="val 8678828"/>
                <a:gd name="adj2" fmla="val 189880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5" name="Arc 314"/>
            <p:cNvSpPr/>
            <p:nvPr/>
          </p:nvSpPr>
          <p:spPr>
            <a:xfrm>
              <a:off x="1760964" y="3072182"/>
              <a:ext cx="720020" cy="411480"/>
            </a:xfrm>
            <a:prstGeom prst="arc">
              <a:avLst>
                <a:gd name="adj1" fmla="val 11026958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6" name="Arc 315"/>
            <p:cNvSpPr/>
            <p:nvPr/>
          </p:nvSpPr>
          <p:spPr>
            <a:xfrm>
              <a:off x="1740070" y="2965266"/>
              <a:ext cx="1637192" cy="622686"/>
            </a:xfrm>
            <a:prstGeom prst="arc">
              <a:avLst>
                <a:gd name="adj1" fmla="val 10896129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317" name="Arc 316"/>
            <p:cNvSpPr/>
            <p:nvPr/>
          </p:nvSpPr>
          <p:spPr>
            <a:xfrm rot="10800000">
              <a:off x="1732635" y="3558763"/>
              <a:ext cx="1159539" cy="521497"/>
            </a:xfrm>
            <a:prstGeom prst="arc">
              <a:avLst>
                <a:gd name="adj1" fmla="val 10873745"/>
                <a:gd name="adj2" fmla="val 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Arc 317"/>
            <p:cNvSpPr/>
            <p:nvPr/>
          </p:nvSpPr>
          <p:spPr>
            <a:xfrm rot="10800000">
              <a:off x="1735712" y="3558762"/>
              <a:ext cx="1681651" cy="559645"/>
            </a:xfrm>
            <a:prstGeom prst="arc">
              <a:avLst>
                <a:gd name="adj1" fmla="val 10790489"/>
                <a:gd name="adj2" fmla="val 1007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/>
                <p:cNvSpPr/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5" name="Rectangle 3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165" y="3475132"/>
                  <a:ext cx="421910" cy="276999"/>
                </a:xfrm>
                <a:prstGeom prst="rect">
                  <a:avLst/>
                </a:prstGeom>
                <a:blipFill rotWithShape="0"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Rectangle 326"/>
                <p:cNvSpPr/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80" y="3754358"/>
                  <a:ext cx="304891" cy="276999"/>
                </a:xfrm>
                <a:prstGeom prst="rect">
                  <a:avLst/>
                </a:prstGeom>
                <a:blipFill rotWithShape="0"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2" name="Picture 231"/>
            <p:cNvPicPr>
              <a:picLocks noChangeAspect="1"/>
            </p:cNvPicPr>
            <p:nvPr/>
          </p:nvPicPr>
          <p:blipFill rotWithShape="1"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3746" r="44521" b="14361"/>
            <a:stretch/>
          </p:blipFill>
          <p:spPr>
            <a:xfrm>
              <a:off x="1631996" y="4303035"/>
              <a:ext cx="711830" cy="577574"/>
            </a:xfrm>
            <a:prstGeom prst="rect">
              <a:avLst/>
            </a:prstGeom>
          </p:spPr>
        </p:pic>
        <p:cxnSp>
          <p:nvCxnSpPr>
            <p:cNvPr id="353" name="Straight Arrow Connector 352"/>
            <p:cNvCxnSpPr>
              <a:endCxn id="564" idx="0"/>
            </p:cNvCxnSpPr>
            <p:nvPr/>
          </p:nvCxnSpPr>
          <p:spPr>
            <a:xfrm>
              <a:off x="3837398" y="6262547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endCxn id="565" idx="0"/>
            </p:cNvCxnSpPr>
            <p:nvPr/>
          </p:nvCxnSpPr>
          <p:spPr>
            <a:xfrm flipH="1">
              <a:off x="4202834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>
              <a:endCxn id="566" idx="0"/>
            </p:cNvCxnSpPr>
            <p:nvPr/>
          </p:nvCxnSpPr>
          <p:spPr>
            <a:xfrm>
              <a:off x="4554315" y="6267605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endCxn id="562" idx="0"/>
            </p:cNvCxnSpPr>
            <p:nvPr/>
          </p:nvCxnSpPr>
          <p:spPr>
            <a:xfrm>
              <a:off x="3151353" y="6266363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endCxn id="561" idx="0"/>
            </p:cNvCxnSpPr>
            <p:nvPr/>
          </p:nvCxnSpPr>
          <p:spPr>
            <a:xfrm>
              <a:off x="2792318" y="6266363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/>
            <p:cNvCxnSpPr/>
            <p:nvPr/>
          </p:nvCxnSpPr>
          <p:spPr>
            <a:xfrm>
              <a:off x="7501306" y="6266363"/>
              <a:ext cx="6694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/>
            <p:cNvCxnSpPr/>
            <p:nvPr/>
          </p:nvCxnSpPr>
          <p:spPr>
            <a:xfrm>
              <a:off x="7842742" y="6269636"/>
              <a:ext cx="0" cy="18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/>
            <p:nvPr/>
          </p:nvCxnSpPr>
          <p:spPr>
            <a:xfrm flipH="1">
              <a:off x="8208178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8559659" y="6274694"/>
              <a:ext cx="0" cy="180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7156697" y="6273452"/>
              <a:ext cx="2991" cy="182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6797662" y="6273452"/>
              <a:ext cx="0" cy="181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" name="TextBox 367"/>
                <p:cNvSpPr txBox="1"/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Start Probability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8" name="TextBox 3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5938" y="696004"/>
                  <a:ext cx="3035180" cy="461665"/>
                </a:xfrm>
                <a:prstGeom prst="rect">
                  <a:avLst/>
                </a:prstGeom>
                <a:blipFill rotWithShape="0">
                  <a:blip r:embed="rId103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9" name="Oval 368"/>
            <p:cNvSpPr/>
            <p:nvPr/>
          </p:nvSpPr>
          <p:spPr>
            <a:xfrm>
              <a:off x="7287993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Rectangle 204"/>
                <p:cNvSpPr/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77" y="3892926"/>
                  <a:ext cx="502920" cy="502920"/>
                </a:xfrm>
                <a:prstGeom prst="rect">
                  <a:avLst/>
                </a:prstGeom>
                <a:blipFill rotWithShape="0">
                  <a:blip r:embed="rId104"/>
                  <a:stretch>
                    <a:fillRect l="-10714"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/>
                <p:cNvSpPr/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7597" y="3892106"/>
                  <a:ext cx="502920" cy="502920"/>
                </a:xfrm>
                <a:prstGeom prst="rect">
                  <a:avLst/>
                </a:prstGeom>
                <a:blipFill rotWithShape="0"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Rectangle 210"/>
                <p:cNvSpPr/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1" name="Rectangle 2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97" y="3387281"/>
                  <a:ext cx="502920" cy="502920"/>
                </a:xfrm>
                <a:prstGeom prst="rect">
                  <a:avLst/>
                </a:prstGeom>
                <a:blipFill rotWithShape="0">
                  <a:blip r:embed="rId106"/>
                  <a:stretch>
                    <a:fillRect l="-10588" r="-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Rectangle 211"/>
                <p:cNvSpPr/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2" name="Rectangle 2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519" y="4394961"/>
                  <a:ext cx="502920" cy="502920"/>
                </a:xfrm>
                <a:prstGeom prst="rect">
                  <a:avLst/>
                </a:prstGeom>
                <a:blipFill rotWithShape="0"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Rectangle 212"/>
                <p:cNvSpPr/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3" name="Rectangle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595" y="3388594"/>
                  <a:ext cx="502920" cy="502920"/>
                </a:xfrm>
                <a:prstGeom prst="rect">
                  <a:avLst/>
                </a:prstGeom>
                <a:blipFill rotWithShape="0">
                  <a:blip r:embed="rId108"/>
                  <a:stretch>
                    <a:fillRect l="-8333" r="-5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Rectangle 213"/>
                <p:cNvSpPr/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4" name="Rectangle 2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397" y="3388306"/>
                  <a:ext cx="502920" cy="502920"/>
                </a:xfrm>
                <a:prstGeom prst="rect">
                  <a:avLst/>
                </a:prstGeom>
                <a:blipFill rotWithShape="0">
                  <a:blip r:embed="rId109"/>
                  <a:stretch>
                    <a:fillRect l="-9524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Rectangle 214"/>
                <p:cNvSpPr/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5" name="Rectangle 2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730" y="3388758"/>
                  <a:ext cx="502920" cy="502920"/>
                </a:xfrm>
                <a:prstGeom prst="rect">
                  <a:avLst/>
                </a:prstGeom>
                <a:blipFill rotWithShape="0">
                  <a:blip r:embed="rId110"/>
                  <a:stretch>
                    <a:fillRect l="-8235" r="-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Rectangle 215"/>
                <p:cNvSpPr/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Rectangle 2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7949" y="3890311"/>
                  <a:ext cx="502920" cy="502920"/>
                </a:xfrm>
                <a:prstGeom prst="rect">
                  <a:avLst/>
                </a:prstGeom>
                <a:blipFill rotWithShape="0"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Rectangle 216"/>
                <p:cNvSpPr/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Rectangle 2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2000" y="3890599"/>
                  <a:ext cx="502920" cy="502920"/>
                </a:xfrm>
                <a:prstGeom prst="rect">
                  <a:avLst/>
                </a:prstGeom>
                <a:blipFill rotWithShape="0">
                  <a:blip r:embed="rId112"/>
                  <a:stretch>
                    <a:fillRect l="-3529" r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Rectangle 217"/>
                <p:cNvSpPr/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Rectangle 2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2992" y="3887771"/>
                  <a:ext cx="502920" cy="502920"/>
                </a:xfrm>
                <a:prstGeom prst="rect">
                  <a:avLst/>
                </a:prstGeom>
                <a:blipFill rotWithShape="0"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Rectangle 218"/>
                <p:cNvSpPr/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Rectangle 2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8325" y="3888223"/>
                  <a:ext cx="502920" cy="502920"/>
                </a:xfrm>
                <a:prstGeom prst="rect">
                  <a:avLst/>
                </a:prstGeom>
                <a:blipFill rotWithShape="0">
                  <a:blip r:embed="rId114"/>
                  <a:stretch>
                    <a:fillRect l="-47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Rectangle 219"/>
                <p:cNvSpPr/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Rectangle 2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540" y="4395809"/>
                  <a:ext cx="502920" cy="502920"/>
                </a:xfrm>
                <a:prstGeom prst="rect">
                  <a:avLst/>
                </a:prstGeom>
                <a:blipFill rotWithShape="0"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9" y="4393385"/>
                  <a:ext cx="502920" cy="502920"/>
                </a:xfrm>
                <a:prstGeom prst="rect">
                  <a:avLst/>
                </a:prstGeom>
                <a:blipFill rotWithShape="0">
                  <a:blip r:embed="rId116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Rectangle 228"/>
                <p:cNvSpPr/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9" name="Rectangle 2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224" y="3388332"/>
                  <a:ext cx="502920" cy="502920"/>
                </a:xfrm>
                <a:prstGeom prst="rect">
                  <a:avLst/>
                </a:prstGeom>
                <a:blipFill rotWithShape="0">
                  <a:blip r:embed="rId117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Rectangle 236"/>
                <p:cNvSpPr/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Rectangle 2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869" y="4393139"/>
                  <a:ext cx="502920" cy="502920"/>
                </a:xfrm>
                <a:prstGeom prst="rect">
                  <a:avLst/>
                </a:prstGeom>
                <a:blipFill rotWithShape="0"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Rectangle 237"/>
                <p:cNvSpPr/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Rectangle 2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1" y="4390946"/>
                  <a:ext cx="502920" cy="502920"/>
                </a:xfrm>
                <a:prstGeom prst="rect">
                  <a:avLst/>
                </a:prstGeom>
                <a:blipFill rotWithShape="0"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7194" y="4391398"/>
                  <a:ext cx="502920" cy="502920"/>
                </a:xfrm>
                <a:prstGeom prst="rect">
                  <a:avLst/>
                </a:prstGeom>
                <a:blipFill rotWithShape="0"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Left Brace 242"/>
            <p:cNvSpPr/>
            <p:nvPr/>
          </p:nvSpPr>
          <p:spPr>
            <a:xfrm rot="5400000">
              <a:off x="8621792" y="2769219"/>
              <a:ext cx="199421" cy="99104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/>
                <p:cNvSpPr/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215" y="2936830"/>
                  <a:ext cx="182807" cy="233107"/>
                </a:xfrm>
                <a:prstGeom prst="rect">
                  <a:avLst/>
                </a:prstGeom>
                <a:blipFill rotWithShape="0">
                  <a:blip r:embed="rId121"/>
                  <a:stretch>
                    <a:fillRect l="-43333" t="-7895" r="-36667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Brace 248"/>
            <p:cNvSpPr/>
            <p:nvPr/>
          </p:nvSpPr>
          <p:spPr>
            <a:xfrm rot="5400000">
              <a:off x="9881266" y="2513230"/>
              <a:ext cx="199422" cy="150303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Rectangle 254"/>
                <p:cNvSpPr/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Rectangle 2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983" y="2936830"/>
                  <a:ext cx="277247" cy="233107"/>
                </a:xfrm>
                <a:prstGeom prst="rect">
                  <a:avLst/>
                </a:prstGeom>
                <a:blipFill rotWithShape="0">
                  <a:blip r:embed="rId122"/>
                  <a:stretch>
                    <a:fillRect l="-13043" t="-7895" r="-6522" b="-236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/>
                <p:cNvSpPr txBox="1"/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Transition Probability 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9" name="TextBox 2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194" y="2534592"/>
                  <a:ext cx="3921394" cy="461665"/>
                </a:xfrm>
                <a:prstGeom prst="rect">
                  <a:avLst/>
                </a:prstGeom>
                <a:blipFill rotWithShape="0">
                  <a:blip r:embed="rId123"/>
                  <a:stretch>
                    <a:fillRect l="-1866" t="-10526" r="-171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/>
                <p:cNvSpPr txBox="1"/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𝑇𝐹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2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5952" y="4936182"/>
                  <a:ext cx="3977020" cy="474489"/>
                </a:xfrm>
                <a:prstGeom prst="rect">
                  <a:avLst/>
                </a:prstGeom>
                <a:blipFill rotWithShape="0">
                  <a:blip r:embed="rId124"/>
                  <a:stretch>
                    <a:fillRect l="-15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Straight Arrow Connector 260"/>
            <p:cNvCxnSpPr/>
            <p:nvPr/>
          </p:nvCxnSpPr>
          <p:spPr>
            <a:xfrm flipH="1">
              <a:off x="9718912" y="4790939"/>
              <a:ext cx="160021" cy="29732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Rectangle 273"/>
                <p:cNvSpPr/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Rectangle 2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8709" y="1807176"/>
                  <a:ext cx="502920" cy="502920"/>
                </a:xfrm>
                <a:prstGeom prst="rect">
                  <a:avLst/>
                </a:prstGeom>
                <a:blipFill rotWithShape="0"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Rectangle 274"/>
                <p:cNvSpPr/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Rectangle 2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379" y="1307431"/>
                  <a:ext cx="502920" cy="502920"/>
                </a:xfrm>
                <a:prstGeom prst="rect">
                  <a:avLst/>
                </a:prstGeom>
                <a:blipFill rotWithShape="0">
                  <a:blip r:embed="rId126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Rectangle 275"/>
                <p:cNvSpPr/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627" y="1308744"/>
                  <a:ext cx="502920" cy="502920"/>
                </a:xfrm>
                <a:prstGeom prst="rect">
                  <a:avLst/>
                </a:prstGeom>
                <a:blipFill rotWithShape="0">
                  <a:blip r:embed="rId127"/>
                  <a:stretch>
                    <a:fillRect l="-9412" r="-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Rectangle 276"/>
                <p:cNvSpPr/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Rectangle 2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428" y="1308456"/>
                  <a:ext cx="661921" cy="502920"/>
                </a:xfrm>
                <a:prstGeom prst="rect">
                  <a:avLst/>
                </a:prstGeom>
                <a:blipFill rotWithShape="0"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Rectangle 277"/>
                <p:cNvSpPr/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895" y="1308072"/>
                  <a:ext cx="502920" cy="502920"/>
                </a:xfrm>
                <a:prstGeom prst="rect">
                  <a:avLst/>
                </a:prstGeom>
                <a:blipFill rotWithShape="0">
                  <a:blip r:embed="rId129"/>
                  <a:stretch>
                    <a:fillRect l="-10714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Rectangle 284"/>
                <p:cNvSpPr/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441" y="1809191"/>
                  <a:ext cx="502920" cy="502920"/>
                </a:xfrm>
                <a:prstGeom prst="rect">
                  <a:avLst/>
                </a:prstGeom>
                <a:blipFill rotWithShape="0"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Rectangle 285"/>
                <p:cNvSpPr/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6" name="Rectangle 2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9302" y="1809479"/>
                  <a:ext cx="502920" cy="502920"/>
                </a:xfrm>
                <a:prstGeom prst="rect">
                  <a:avLst/>
                </a:prstGeom>
                <a:blipFill rotWithShape="0">
                  <a:blip r:embed="rId1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Rectangle 286"/>
                <p:cNvSpPr/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4103" y="1806651"/>
                  <a:ext cx="661921" cy="502920"/>
                </a:xfrm>
                <a:prstGeom prst="rect">
                  <a:avLst/>
                </a:prstGeom>
                <a:blipFill rotWithShape="0"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Rectangle 287"/>
                <p:cNvSpPr/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7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8" name="Rectangle 2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570" y="1806267"/>
                  <a:ext cx="502920" cy="502920"/>
                </a:xfrm>
                <a:prstGeom prst="rect">
                  <a:avLst/>
                </a:prstGeom>
                <a:blipFill rotWithShape="0">
                  <a:blip r:embed="rId1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Rectangle 289"/>
                <p:cNvSpPr/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716" y="1308482"/>
                  <a:ext cx="502920" cy="502920"/>
                </a:xfrm>
                <a:prstGeom prst="rect">
                  <a:avLst/>
                </a:prstGeom>
                <a:blipFill rotWithShape="0">
                  <a:blip r:embed="rId134"/>
                  <a:stretch>
                    <a:fillRect l="-10714" r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/>
            <p:nvPr/>
          </p:nvCxnSpPr>
          <p:spPr>
            <a:xfrm>
              <a:off x="1289790" y="1387480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Rectangle 291"/>
                <p:cNvSpPr/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664" y="1259502"/>
                  <a:ext cx="421910" cy="276999"/>
                </a:xfrm>
                <a:prstGeom prst="rect">
                  <a:avLst/>
                </a:prstGeom>
                <a:blipFill rotWithShape="0">
                  <a:blip r:embed="rId1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/>
            <p:nvPr/>
          </p:nvCxnSpPr>
          <p:spPr>
            <a:xfrm>
              <a:off x="1313056" y="3112258"/>
              <a:ext cx="194450" cy="215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Rectangle 293"/>
                <p:cNvSpPr/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930" y="2984280"/>
                  <a:ext cx="421910" cy="276999"/>
                </a:xfrm>
                <a:prstGeom prst="rect">
                  <a:avLst/>
                </a:prstGeom>
                <a:blipFill rotWithShape="0">
                  <a:blip r:embed="rId1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8" name="Oval 297"/>
            <p:cNvSpPr/>
            <p:nvPr/>
          </p:nvSpPr>
          <p:spPr>
            <a:xfrm>
              <a:off x="484197" y="569337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E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625685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A</a:t>
              </a:r>
            </a:p>
          </p:txBody>
        </p:sp>
        <p:sp>
          <p:nvSpPr>
            <p:cNvPr id="300" name="Oval 299"/>
            <p:cNvSpPr/>
            <p:nvPr/>
          </p:nvSpPr>
          <p:spPr>
            <a:xfrm>
              <a:off x="3702262" y="1207770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B</a:t>
              </a:r>
            </a:p>
          </p:txBody>
        </p:sp>
        <p:sp>
          <p:nvSpPr>
            <p:cNvPr id="301" name="Oval 300"/>
            <p:cNvSpPr/>
            <p:nvPr/>
          </p:nvSpPr>
          <p:spPr>
            <a:xfrm>
              <a:off x="7316343" y="3302185"/>
              <a:ext cx="328566" cy="291486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Calibri (Body)"/>
                </a:rPr>
                <a:t>D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279" t="3002" r="3959" b="2568"/>
            <a:stretch/>
          </p:blipFill>
          <p:spPr>
            <a:xfrm>
              <a:off x="2408271" y="4308688"/>
              <a:ext cx="718861" cy="572917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8" t="2338" r="27148" b="1936"/>
            <a:stretch/>
          </p:blipFill>
          <p:spPr>
            <a:xfrm>
              <a:off x="3208893" y="4309108"/>
              <a:ext cx="855463" cy="580554"/>
            </a:xfrm>
            <a:prstGeom prst="rect">
              <a:avLst/>
            </a:prstGeom>
          </p:spPr>
        </p:pic>
        <p:sp>
          <p:nvSpPr>
            <p:cNvPr id="270" name="Arc 269"/>
            <p:cNvSpPr/>
            <p:nvPr/>
          </p:nvSpPr>
          <p:spPr>
            <a:xfrm rot="5400000" flipV="1">
              <a:off x="1609251" y="3008567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1" name="Arc 270"/>
            <p:cNvSpPr/>
            <p:nvPr/>
          </p:nvSpPr>
          <p:spPr>
            <a:xfrm rot="5400000" flipV="1">
              <a:off x="2085400" y="3008569"/>
              <a:ext cx="2743200" cy="594360"/>
            </a:xfrm>
            <a:prstGeom prst="arc">
              <a:avLst>
                <a:gd name="adj1" fmla="val 11178144"/>
                <a:gd name="adj2" fmla="val 20860053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2" name="Arc 271"/>
            <p:cNvSpPr/>
            <p:nvPr/>
          </p:nvSpPr>
          <p:spPr>
            <a:xfrm rot="5400000" flipV="1">
              <a:off x="2131752" y="3813518"/>
              <a:ext cx="428170" cy="275309"/>
            </a:xfrm>
            <a:prstGeom prst="arc">
              <a:avLst>
                <a:gd name="adj1" fmla="val 11178144"/>
                <a:gd name="adj2" fmla="val 1579023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73" name="Arc 272"/>
            <p:cNvSpPr/>
            <p:nvPr/>
          </p:nvSpPr>
          <p:spPr>
            <a:xfrm rot="5400000" flipV="1">
              <a:off x="2623697" y="3829592"/>
              <a:ext cx="428170" cy="239935"/>
            </a:xfrm>
            <a:prstGeom prst="arc">
              <a:avLst>
                <a:gd name="adj1" fmla="val 11178144"/>
                <a:gd name="adj2" fmla="val 15935762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95" name="Arc 294"/>
            <p:cNvSpPr/>
            <p:nvPr/>
          </p:nvSpPr>
          <p:spPr>
            <a:xfrm rot="5400000" flipV="1">
              <a:off x="3099848" y="3830861"/>
              <a:ext cx="428170" cy="239935"/>
            </a:xfrm>
            <a:prstGeom prst="arc">
              <a:avLst>
                <a:gd name="adj1" fmla="val 11178144"/>
                <a:gd name="adj2" fmla="val 16311229"/>
              </a:avLst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Rectangle 295"/>
                <p:cNvSpPr/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218" y="1335681"/>
                  <a:ext cx="407125" cy="276999"/>
                </a:xfrm>
                <a:prstGeom prst="rect">
                  <a:avLst/>
                </a:prstGeom>
                <a:blipFill rotWithShape="0">
                  <a:blip r:embed="rId1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Rectangle 296"/>
                <p:cNvSpPr/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05</m:t>
                        </m:r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92" y="1335681"/>
                  <a:ext cx="407125" cy="276999"/>
                </a:xfrm>
                <a:prstGeom prst="rect">
                  <a:avLst/>
                </a:prstGeom>
                <a:blipFill rotWithShape="0">
                  <a:blip r:embed="rId98"/>
                  <a:stretch>
                    <a:fillRect l="-29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2" name="Arc 301"/>
            <p:cNvSpPr/>
            <p:nvPr/>
          </p:nvSpPr>
          <p:spPr>
            <a:xfrm rot="5400000" flipV="1">
              <a:off x="932742" y="3189879"/>
              <a:ext cx="3114761" cy="594360"/>
            </a:xfrm>
            <a:prstGeom prst="arc">
              <a:avLst>
                <a:gd name="adj1" fmla="val 11117704"/>
                <a:gd name="adj2" fmla="val 20529490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Rectangle 268"/>
                <p:cNvSpPr/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Rectangle 2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755" y="1772801"/>
                  <a:ext cx="407125" cy="246221"/>
                </a:xfrm>
                <a:prstGeom prst="rect">
                  <a:avLst/>
                </a:prstGeom>
                <a:blipFill rotWithShape="0">
                  <a:blip r:embed="rId140"/>
                  <a:stretch>
                    <a:fillRect l="-10448" r="-4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Rectangle 302"/>
                <p:cNvSpPr/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𝐼𝑋𝐸𝐷</m:t>
                        </m:r>
                      </m:oMath>
                    </m:oMathPara>
                  </a14:m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3" name="Rectangle 3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467" y="1772802"/>
                  <a:ext cx="407125" cy="246221"/>
                </a:xfrm>
                <a:prstGeom prst="rect">
                  <a:avLst/>
                </a:prstGeom>
                <a:blipFill rotWithShape="0">
                  <a:blip r:embed="rId141"/>
                  <a:stretch>
                    <a:fillRect l="-1212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4" name="TextBox 303"/>
            <p:cNvSpPr txBox="1"/>
            <p:nvPr/>
          </p:nvSpPr>
          <p:spPr>
            <a:xfrm>
              <a:off x="10067215" y="5933447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Hidden</a:t>
              </a: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10067215" y="6402996"/>
              <a:ext cx="1938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Observed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38405" y="150226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</a:t>
              </a: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9323" y="3242856"/>
              <a:ext cx="10588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Enhancer </a:t>
              </a:r>
            </a:p>
            <a:p>
              <a:pPr algn="ctr"/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Type II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Rectangle 307"/>
                <p:cNvSpPr/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GB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8311" y="2503004"/>
                  <a:ext cx="502920" cy="502920"/>
                </a:xfrm>
                <a:prstGeom prst="rect">
                  <a:avLst/>
                </a:prstGeom>
                <a:blipFill rotWithShape="0">
                  <a:blip r:embed="rId151"/>
                  <a:stretch>
                    <a:fillRect r="-7059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Rectangle 311"/>
                <p:cNvSpPr/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2" name="Rectangle 3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006576"/>
                  <a:ext cx="502920" cy="502920"/>
                </a:xfrm>
                <a:prstGeom prst="rect">
                  <a:avLst/>
                </a:prstGeom>
                <a:blipFill rotWithShape="0">
                  <a:blip r:embed="rId152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Rectangle 312"/>
                <p:cNvSpPr/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3508567"/>
                  <a:ext cx="502920" cy="502920"/>
                </a:xfrm>
                <a:prstGeom prst="rect">
                  <a:avLst/>
                </a:prstGeom>
                <a:blipFill rotWithShape="0">
                  <a:blip r:embed="rId153"/>
                  <a:stretch>
                    <a:fillRect r="-12941" b="-9524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Rectangle 313"/>
                <p:cNvSpPr/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solidFill>
                  <a:srgbClr val="1F4E79"/>
                </a:solidFill>
                <a:ln>
                  <a:solidFill>
                    <a:srgbClr val="41719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sz="2000" i="1" u="sng" dirty="0">
                      <a:solidFill>
                        <a:schemeClr val="bg1"/>
                      </a:solidFill>
                    </a:rPr>
                    <a:t>?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4" name="Rectangle 3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231" y="4012139"/>
                  <a:ext cx="502920" cy="502920"/>
                </a:xfrm>
                <a:prstGeom prst="rect">
                  <a:avLst/>
                </a:prstGeom>
                <a:blipFill rotWithShape="0">
                  <a:blip r:embed="rId154"/>
                  <a:stretch>
                    <a:fillRect r="-11765" b="-9412"/>
                  </a:stretch>
                </a:blipFill>
                <a:ln>
                  <a:solidFill>
                    <a:srgbClr val="41719C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Rectangle 318"/>
                <p:cNvSpPr/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9" name="Rectangle 3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1842" y="3387952"/>
                  <a:ext cx="502920" cy="502920"/>
                </a:xfrm>
                <a:prstGeom prst="rect">
                  <a:avLst/>
                </a:prstGeom>
                <a:blipFill rotWithShape="0">
                  <a:blip r:embed="rId1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Rectangle 319"/>
                <p:cNvSpPr/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from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0" name="Rectangle 3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111" y="3538052"/>
                  <a:ext cx="502920" cy="502920"/>
                </a:xfrm>
                <a:prstGeom prst="rect">
                  <a:avLst/>
                </a:prstGeom>
                <a:blipFill rotWithShape="0">
                  <a:blip r:embed="rId15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Rectangle 320"/>
                <p:cNvSpPr/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742" y="3277116"/>
                  <a:ext cx="502920" cy="502920"/>
                </a:xfrm>
                <a:prstGeom prst="rect">
                  <a:avLst/>
                </a:prstGeom>
                <a:blipFill rotWithShape="0">
                  <a:blip r:embed="rId15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2" name="Straight Connector 321"/>
            <p:cNvCxnSpPr/>
            <p:nvPr/>
          </p:nvCxnSpPr>
          <p:spPr>
            <a:xfrm>
              <a:off x="7717516" y="3383531"/>
              <a:ext cx="509409" cy="508919"/>
            </a:xfrm>
            <a:prstGeom prst="line">
              <a:avLst/>
            </a:prstGeom>
            <a:ln w="12700">
              <a:solidFill>
                <a:srgbClr val="4171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9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20366</TotalTime>
  <Words>1081</Words>
  <Application>Microsoft Office PowerPoint</Application>
  <PresentationFormat>Widescreen</PresentationFormat>
  <Paragraphs>555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Calibri (Body)</vt:lpstr>
      <vt:lpstr>Calibri body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-</dc:creator>
  <cp:lastModifiedBy>David</cp:lastModifiedBy>
  <cp:revision>76</cp:revision>
  <dcterms:created xsi:type="dcterms:W3CDTF">2019-05-29T16:59:29Z</dcterms:created>
  <dcterms:modified xsi:type="dcterms:W3CDTF">2020-05-29T10:25:40Z</dcterms:modified>
</cp:coreProperties>
</file>