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1" r:id="rId3"/>
    <p:sldId id="269" r:id="rId4"/>
    <p:sldId id="276" r:id="rId5"/>
    <p:sldId id="277" r:id="rId6"/>
    <p:sldId id="272" r:id="rId7"/>
    <p:sldId id="273" r:id="rId8"/>
    <p:sldId id="274" r:id="rId9"/>
    <p:sldId id="275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500"/>
    <a:srgbClr val="EBEBEB"/>
    <a:srgbClr val="C0C0C0"/>
    <a:srgbClr val="818175"/>
    <a:srgbClr val="C4B270"/>
    <a:srgbClr val="E8977A"/>
    <a:srgbClr val="CE5C5C"/>
    <a:srgbClr val="8A91D1"/>
    <a:srgbClr val="67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264" y="77"/>
      </p:cViewPr>
      <p:guideLst>
        <p:guide orient="horz" pos="816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6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3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8CB3-1D98-4ECD-B6B7-C0FB8C78DD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52" y="603504"/>
            <a:ext cx="12238652" cy="564125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-991309" y="2943288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/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DNase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1309" y="2943288"/>
                <a:ext cx="2345686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-991309" y="1251290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GB" sz="2000" dirty="0"/>
                  <a:t>-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value</m:t>
                        </m:r>
                      </m:e>
                    </m:d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H3K27ac</a:t>
                </a: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1309" y="1251290"/>
                <a:ext cx="2345686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3390" b="-1440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4475285" y="5814389"/>
            <a:ext cx="32173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Position In DNA Sequence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81534" y="5370627"/>
            <a:ext cx="123410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463576" y="4605116"/>
                <a:ext cx="881817" cy="585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76" y="4605116"/>
                <a:ext cx="881817" cy="585801"/>
              </a:xfrm>
              <a:prstGeom prst="rect">
                <a:avLst/>
              </a:prstGeom>
              <a:blipFill rotWithShape="0">
                <a:blip r:embed="rId5"/>
                <a:stretch>
                  <a:fillRect l="-136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/>
          <p:cNvSpPr/>
          <p:nvPr/>
        </p:nvSpPr>
        <p:spPr>
          <a:xfrm>
            <a:off x="10967101" y="635116"/>
            <a:ext cx="374072" cy="1583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313442" y="2280285"/>
            <a:ext cx="9274037" cy="28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752601" y="991509"/>
            <a:ext cx="384048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231640" y="991508"/>
            <a:ext cx="4347918" cy="12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-25176" y="3810476"/>
            <a:ext cx="1316127" cy="794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3604" y="3744305"/>
            <a:ext cx="138203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1061192" y="2432685"/>
            <a:ext cx="1407361" cy="1650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463263" y="628341"/>
            <a:ext cx="10597842" cy="402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080911" y="704088"/>
            <a:ext cx="453390" cy="4800600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496300" y="704088"/>
            <a:ext cx="157365" cy="4800600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529289" y="704088"/>
            <a:ext cx="674151" cy="4800600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477425" y="893031"/>
            <a:ext cx="12234950" cy="1684997"/>
            <a:chOff x="477425" y="893031"/>
            <a:chExt cx="12234950" cy="1684997"/>
          </a:xfrm>
        </p:grpSpPr>
        <p:sp>
          <p:nvSpPr>
            <p:cNvPr id="31" name="Rectangle 30"/>
            <p:cNvSpPr/>
            <p:nvPr/>
          </p:nvSpPr>
          <p:spPr>
            <a:xfrm>
              <a:off x="4361003" y="1209073"/>
              <a:ext cx="266954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Quiescent / Low 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Weak Repressed </a:t>
              </a:r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PolyComb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Repressed </a:t>
              </a:r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PolyComb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Bivalent Enhancer   </a:t>
              </a:r>
              <a:endPara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Flanking Bivalent TSS / </a:t>
              </a:r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Enh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.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753757" y="2276736"/>
              <a:ext cx="599389" cy="176953"/>
            </a:xfrm>
            <a:prstGeom prst="rect">
              <a:avLst/>
            </a:prstGeom>
            <a:solidFill>
              <a:srgbClr val="E89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53757" y="2035744"/>
              <a:ext cx="599389" cy="176953"/>
            </a:xfrm>
            <a:prstGeom prst="rect">
              <a:avLst/>
            </a:prstGeom>
            <a:solidFill>
              <a:srgbClr val="C4B2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53757" y="1796236"/>
              <a:ext cx="599389" cy="176953"/>
            </a:xfrm>
            <a:prstGeom prst="rect">
              <a:avLst/>
            </a:prstGeom>
            <a:solidFill>
              <a:srgbClr val="818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753757" y="1549148"/>
              <a:ext cx="599389" cy="17695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753757" y="1295169"/>
              <a:ext cx="599389" cy="1769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655686" y="893031"/>
              <a:ext cx="32678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en-GB" u="sng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r>
                <a:rPr lang="en-GB" u="sng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15-States Legend</a:t>
              </a:r>
              <a:endParaRPr lang="en-US" b="0" u="sng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551563" y="1195267"/>
              <a:ext cx="3285046" cy="1077218"/>
              <a:chOff x="551563" y="1228157"/>
              <a:chExt cx="3285046" cy="1077218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167069" y="1228157"/>
                <a:ext cx="2669540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Type I State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Type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II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</a:t>
                </a: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</a:t>
                </a: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Transcription </a:t>
                </a:r>
                <a:r>
                  <a:rPr lang="en-GB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Factor </a:t>
                </a:r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States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51563" y="1327446"/>
                <a:ext cx="599389" cy="176953"/>
              </a:xfrm>
              <a:prstGeom prst="rect">
                <a:avLst/>
              </a:prstGeom>
              <a:solidFill>
                <a:srgbClr val="007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51563" y="1565190"/>
                <a:ext cx="599389" cy="176953"/>
              </a:xfrm>
              <a:prstGeom prst="rect">
                <a:avLst/>
              </a:prstGeom>
              <a:solidFill>
                <a:srgbClr val="D05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52161" y="1809030"/>
                <a:ext cx="599389" cy="176953"/>
              </a:xfrm>
              <a:prstGeom prst="rect">
                <a:avLst/>
              </a:prstGeom>
              <a:solidFill>
                <a:srgbClr val="C995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52161" y="2052870"/>
                <a:ext cx="599389" cy="17695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477425" y="893031"/>
              <a:ext cx="32678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en-GB" u="sng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Legend</a:t>
              </a:r>
              <a:endParaRPr lang="en-US" b="0" u="sng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034783" y="1008368"/>
              <a:ext cx="5677592" cy="1569660"/>
              <a:chOff x="7431854" y="886453"/>
              <a:chExt cx="5677592" cy="156966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0086897" y="2147273"/>
                <a:ext cx="599389" cy="17695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109251" y="1907805"/>
                <a:ext cx="599389" cy="176953"/>
              </a:xfrm>
              <a:prstGeom prst="rect">
                <a:avLst/>
              </a:prstGeom>
              <a:solidFill>
                <a:srgbClr val="FF4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109251" y="1667542"/>
                <a:ext cx="599389" cy="176953"/>
              </a:xfrm>
              <a:prstGeom prst="rect">
                <a:avLst/>
              </a:prstGeom>
              <a:solidFill>
                <a:srgbClr val="30CE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0109251" y="1428074"/>
                <a:ext cx="599389" cy="176953"/>
              </a:xfrm>
              <a:prstGeom prst="rect">
                <a:avLst/>
              </a:prstGeom>
              <a:solidFill>
                <a:srgbClr val="008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109251" y="1182470"/>
                <a:ext cx="599389" cy="176953"/>
              </a:xfrm>
              <a:prstGeom prst="rect">
                <a:avLst/>
              </a:prstGeom>
              <a:solidFill>
                <a:srgbClr val="006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031243" y="1112520"/>
                <a:ext cx="2163397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Bivalent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 Poised TSS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Heterochromatin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ZNF genes &amp;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repeats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Enhancers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Genic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enhancers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686286" y="886453"/>
                <a:ext cx="242316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Weak transcription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Strong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transcription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Transcription at gene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Flanking Active TSS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Active TSS </a:t>
                </a:r>
                <a:endParaRPr lang="en-US" sz="16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431854" y="2153851"/>
                <a:ext cx="599389" cy="176953"/>
              </a:xfrm>
              <a:prstGeom prst="rect">
                <a:avLst/>
              </a:prstGeom>
              <a:solidFill>
                <a:srgbClr val="C6DE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431854" y="1904444"/>
                <a:ext cx="599389" cy="176953"/>
              </a:xfrm>
              <a:prstGeom prst="rect">
                <a:avLst/>
              </a:prstGeom>
              <a:solidFill>
                <a:srgbClr val="F5FF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431854" y="1662268"/>
                <a:ext cx="599389" cy="176953"/>
              </a:xfrm>
              <a:prstGeom prst="rect">
                <a:avLst/>
              </a:prstGeom>
              <a:solidFill>
                <a:srgbClr val="67C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431854" y="1420974"/>
                <a:ext cx="599389" cy="176953"/>
              </a:xfrm>
              <a:prstGeom prst="rect">
                <a:avLst/>
              </a:prstGeom>
              <a:solidFill>
                <a:srgbClr val="8A9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431854" y="1173886"/>
                <a:ext cx="599389" cy="176953"/>
              </a:xfrm>
              <a:prstGeom prst="rect">
                <a:avLst/>
              </a:prstGeom>
              <a:solidFill>
                <a:srgbClr val="CE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318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"/>
            <a:ext cx="12192000" cy="561975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13918" y="857164"/>
            <a:ext cx="1185617" cy="4762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-958924" y="2973768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/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DNase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8924" y="2973768"/>
                <a:ext cx="2345686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-911299" y="1300820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GB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value</m:t>
                        </m:r>
                      </m:e>
                    </m:d>
                  </m:oMath>
                </a14:m>
                <a:endParaRPr lang="en-US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H3K27ac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1299" y="1300820"/>
                <a:ext cx="2345686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3361" b="-134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4717220" y="5806769"/>
            <a:ext cx="32173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Position In DNA Sequence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919" y="5382057"/>
            <a:ext cx="123410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95961" y="4616546"/>
                <a:ext cx="881817" cy="585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1" y="4616546"/>
                <a:ext cx="881817" cy="585801"/>
              </a:xfrm>
              <a:prstGeom prst="rect">
                <a:avLst/>
              </a:prstGeom>
              <a:blipFill rotWithShape="0">
                <a:blip r:embed="rId5"/>
                <a:stretch>
                  <a:fillRect l="-136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10951861" y="646546"/>
            <a:ext cx="374072" cy="1583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98202" y="2291715"/>
            <a:ext cx="9274037" cy="28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37361" y="1002939"/>
            <a:ext cx="384048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16400" y="1002938"/>
            <a:ext cx="4347918" cy="12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988" y="3821906"/>
            <a:ext cx="1257348" cy="693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989" y="3755735"/>
            <a:ext cx="138203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045952" y="2444115"/>
            <a:ext cx="1407361" cy="1650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48023" y="639771"/>
            <a:ext cx="10597842" cy="402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52440" y="706516"/>
            <a:ext cx="477520" cy="4797664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"/>
            <a:ext cx="12192000" cy="561975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213918" y="857164"/>
            <a:ext cx="1185617" cy="4762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-958924" y="3002343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/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DNase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8924" y="3002343"/>
                <a:ext cx="2345686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-958924" y="1262720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GB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value</m:t>
                        </m:r>
                      </m:e>
                    </m:d>
                  </m:oMath>
                </a14:m>
                <a:endParaRPr lang="en-US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H3K27ac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8924" y="1262720"/>
                <a:ext cx="2345686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3390" b="-1440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4564820" y="5825819"/>
            <a:ext cx="32173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Position In DNA Sequence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3919" y="5382057"/>
            <a:ext cx="123410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95961" y="4616546"/>
                <a:ext cx="881817" cy="585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1" y="4616546"/>
                <a:ext cx="881817" cy="585801"/>
              </a:xfrm>
              <a:prstGeom prst="rect">
                <a:avLst/>
              </a:prstGeom>
              <a:blipFill rotWithShape="0">
                <a:blip r:embed="rId5"/>
                <a:stretch>
                  <a:fillRect l="-136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0951861" y="646546"/>
            <a:ext cx="374072" cy="1583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822" t="4241" r="6321" b="89231"/>
          <a:stretch/>
        </p:blipFill>
        <p:spPr>
          <a:xfrm>
            <a:off x="9096051" y="-87932"/>
            <a:ext cx="664091" cy="739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298202" y="2291715"/>
            <a:ext cx="9274037" cy="28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7361" y="1002939"/>
            <a:ext cx="384048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16400" y="1002938"/>
            <a:ext cx="4347918" cy="12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988" y="3821906"/>
            <a:ext cx="1257348" cy="693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989" y="3755735"/>
            <a:ext cx="138203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367143" y="3540468"/>
            <a:ext cx="1407361" cy="1650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48023" y="639771"/>
            <a:ext cx="10597842" cy="402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39822" y="-159068"/>
            <a:ext cx="6096000" cy="86177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H1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BMP4 Derived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Mesendoderm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Cultured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Cells (E004) 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Fetal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Adrenal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Gland (E080)</a:t>
            </a:r>
          </a:p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Background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0" t="36531" r="7167" b="40870"/>
          <a:stretch/>
        </p:blipFill>
        <p:spPr>
          <a:xfrm>
            <a:off x="11354722" y="3874495"/>
            <a:ext cx="435034" cy="21751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34611" y="706516"/>
            <a:ext cx="2009139" cy="4797664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537190" y="723025"/>
            <a:ext cx="489801" cy="4781155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0" t="36531" r="7167" b="40870"/>
          <a:stretch/>
        </p:blipFill>
        <p:spPr>
          <a:xfrm>
            <a:off x="5049985" y="4189455"/>
            <a:ext cx="435034" cy="217517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490411" y="880074"/>
            <a:ext cx="4205789" cy="1077218"/>
            <a:chOff x="3757111" y="406011"/>
            <a:chExt cx="4205789" cy="1077218"/>
          </a:xfrm>
        </p:grpSpPr>
        <p:sp>
          <p:nvSpPr>
            <p:cNvPr id="7" name="Rectangle 6"/>
            <p:cNvSpPr/>
            <p:nvPr/>
          </p:nvSpPr>
          <p:spPr>
            <a:xfrm>
              <a:off x="4352636" y="406011"/>
              <a:ext cx="361026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Umbilical Vein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Endothelial State</a:t>
              </a:r>
            </a:p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Monocytes State</a:t>
              </a:r>
            </a:p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Background State</a:t>
              </a:r>
            </a:p>
            <a:p>
              <a:r>
                <a:rPr lang="en-GB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States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57111" y="493108"/>
              <a:ext cx="595525" cy="176953"/>
            </a:xfrm>
            <a:prstGeom prst="rect">
              <a:avLst/>
            </a:prstGeom>
            <a:solidFill>
              <a:srgbClr val="007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57111" y="743044"/>
              <a:ext cx="595525" cy="176953"/>
            </a:xfrm>
            <a:prstGeom prst="rect">
              <a:avLst/>
            </a:prstGeom>
            <a:solidFill>
              <a:srgbClr val="D05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57709" y="992980"/>
              <a:ext cx="595525" cy="176953"/>
            </a:xfrm>
            <a:prstGeom prst="rect">
              <a:avLst/>
            </a:prstGeom>
            <a:solidFill>
              <a:srgbClr val="C995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57709" y="1242916"/>
              <a:ext cx="595525" cy="176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3146024"/>
            <a:ext cx="6368288" cy="3309640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7790688" y="831520"/>
            <a:ext cx="4217510" cy="3785652"/>
            <a:chOff x="7790688" y="831520"/>
            <a:chExt cx="4217510" cy="3785652"/>
          </a:xfrm>
        </p:grpSpPr>
        <p:sp>
          <p:nvSpPr>
            <p:cNvPr id="17" name="Rectangle 16"/>
            <p:cNvSpPr/>
            <p:nvPr/>
          </p:nvSpPr>
          <p:spPr>
            <a:xfrm>
              <a:off x="8397934" y="831520"/>
              <a:ext cx="3610264" cy="3785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Quiescent / Low 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Weak Repressed </a:t>
              </a:r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PolyComb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Repressed </a:t>
              </a:r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PolyComb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Bivalent Enhancer 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Flanking Bivalent TSS / Enhancer 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Bivalent / Poised TSS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Heterochromatin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ZNF genes &amp; repeats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Enhancers 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Genic enhancers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Weak transcription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Strong transcription  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at gene 5' and 3' 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Flanking Active TSS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Active TSS 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90688" y="4332826"/>
              <a:ext cx="595525" cy="176953"/>
            </a:xfrm>
            <a:prstGeom prst="rect">
              <a:avLst/>
            </a:prstGeom>
            <a:solidFill>
              <a:srgbClr val="F8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90688" y="4093358"/>
              <a:ext cx="595525" cy="176953"/>
            </a:xfrm>
            <a:prstGeom prst="rect">
              <a:avLst/>
            </a:prstGeom>
            <a:solidFill>
              <a:srgbClr val="FE4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688" y="3853095"/>
              <a:ext cx="595525" cy="176953"/>
            </a:xfrm>
            <a:prstGeom prst="rect">
              <a:avLst/>
            </a:prstGeom>
            <a:solidFill>
              <a:srgbClr val="30CE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90688" y="3613627"/>
              <a:ext cx="595525" cy="176953"/>
            </a:xfrm>
            <a:prstGeom prst="rect">
              <a:avLst/>
            </a:prstGeom>
            <a:solidFill>
              <a:srgbClr val="008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90688" y="3368023"/>
              <a:ext cx="595525" cy="176953"/>
            </a:xfrm>
            <a:prstGeom prst="rect">
              <a:avLst/>
            </a:prstGeom>
            <a:solidFill>
              <a:srgbClr val="006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90688" y="3120935"/>
              <a:ext cx="595525" cy="176953"/>
            </a:xfrm>
            <a:prstGeom prst="rect">
              <a:avLst/>
            </a:prstGeom>
            <a:solidFill>
              <a:srgbClr val="C6D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90688" y="2871528"/>
              <a:ext cx="595525" cy="176953"/>
            </a:xfrm>
            <a:prstGeom prst="rect">
              <a:avLst/>
            </a:prstGeom>
            <a:solidFill>
              <a:srgbClr val="F5F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90688" y="2629352"/>
              <a:ext cx="595525" cy="176953"/>
            </a:xfrm>
            <a:prstGeom prst="rect">
              <a:avLst/>
            </a:prstGeom>
            <a:solidFill>
              <a:srgbClr val="67C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90688" y="2388058"/>
              <a:ext cx="595525" cy="176953"/>
            </a:xfrm>
            <a:prstGeom prst="rect">
              <a:avLst/>
            </a:prstGeom>
            <a:solidFill>
              <a:srgbClr val="8A9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90688" y="2140970"/>
              <a:ext cx="595525" cy="176953"/>
            </a:xfrm>
            <a:prstGeom prst="rect">
              <a:avLst/>
            </a:prstGeom>
            <a:solidFill>
              <a:srgbClr val="CE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90688" y="1899183"/>
              <a:ext cx="595525" cy="176953"/>
            </a:xfrm>
            <a:prstGeom prst="rect">
              <a:avLst/>
            </a:prstGeom>
            <a:solidFill>
              <a:srgbClr val="E89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90688" y="1658191"/>
              <a:ext cx="595525" cy="176953"/>
            </a:xfrm>
            <a:prstGeom prst="rect">
              <a:avLst/>
            </a:prstGeom>
            <a:solidFill>
              <a:srgbClr val="C4B2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90688" y="1418683"/>
              <a:ext cx="595525" cy="176953"/>
            </a:xfrm>
            <a:prstGeom prst="rect">
              <a:avLst/>
            </a:prstGeom>
            <a:solidFill>
              <a:srgbClr val="818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90688" y="1171595"/>
              <a:ext cx="595525" cy="17695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90688" y="917616"/>
              <a:ext cx="595525" cy="1769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20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429010" y="1408664"/>
            <a:ext cx="8146222" cy="4101694"/>
            <a:chOff x="3429010" y="1408664"/>
            <a:chExt cx="8146222" cy="4101694"/>
          </a:xfrm>
        </p:grpSpPr>
        <p:grpSp>
          <p:nvGrpSpPr>
            <p:cNvPr id="4" name="Group 3"/>
            <p:cNvGrpSpPr/>
            <p:nvPr/>
          </p:nvGrpSpPr>
          <p:grpSpPr>
            <a:xfrm>
              <a:off x="3429010" y="1408664"/>
              <a:ext cx="4315581" cy="4101694"/>
              <a:chOff x="4333905" y="5933185"/>
              <a:chExt cx="4315581" cy="410169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039222" y="6249227"/>
                <a:ext cx="3610264" cy="37856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Quiescent / Low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Weak Repressed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PolyComb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Repressed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PolyComb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Bivalent Enhancer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Flanking Bivalent TSS / Enhancer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Bivalent / Poised TSS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Heterochromatin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ZNF genes &amp; repeats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Enhancers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Genic enhancers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Weak transcription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Strong transcription  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Transcription at gene 5' and 3' 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Flanking Active TSS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Active TSS 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431976" y="9750533"/>
                <a:ext cx="595525" cy="17695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31976" y="9511065"/>
                <a:ext cx="595525" cy="176953"/>
              </a:xfrm>
              <a:prstGeom prst="rect">
                <a:avLst/>
              </a:prstGeom>
              <a:solidFill>
                <a:srgbClr val="FF4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431976" y="9270802"/>
                <a:ext cx="595525" cy="176953"/>
              </a:xfrm>
              <a:prstGeom prst="rect">
                <a:avLst/>
              </a:prstGeom>
              <a:solidFill>
                <a:srgbClr val="30CE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431976" y="9031334"/>
                <a:ext cx="595525" cy="176953"/>
              </a:xfrm>
              <a:prstGeom prst="rect">
                <a:avLst/>
              </a:prstGeom>
              <a:solidFill>
                <a:srgbClr val="008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431976" y="8785730"/>
                <a:ext cx="595525" cy="176953"/>
              </a:xfrm>
              <a:prstGeom prst="rect">
                <a:avLst/>
              </a:prstGeom>
              <a:solidFill>
                <a:srgbClr val="006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431976" y="8538642"/>
                <a:ext cx="595525" cy="176953"/>
              </a:xfrm>
              <a:prstGeom prst="rect">
                <a:avLst/>
              </a:prstGeom>
              <a:solidFill>
                <a:srgbClr val="C6DE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431976" y="8289235"/>
                <a:ext cx="595525" cy="176953"/>
              </a:xfrm>
              <a:prstGeom prst="rect">
                <a:avLst/>
              </a:prstGeom>
              <a:solidFill>
                <a:srgbClr val="F5FF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431976" y="8047059"/>
                <a:ext cx="595525" cy="176953"/>
              </a:xfrm>
              <a:prstGeom prst="rect">
                <a:avLst/>
              </a:prstGeom>
              <a:solidFill>
                <a:srgbClr val="67C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431976" y="7805765"/>
                <a:ext cx="595525" cy="176953"/>
              </a:xfrm>
              <a:prstGeom prst="rect">
                <a:avLst/>
              </a:prstGeom>
              <a:solidFill>
                <a:srgbClr val="8A9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431976" y="7558677"/>
                <a:ext cx="595525" cy="176953"/>
              </a:xfrm>
              <a:prstGeom prst="rect">
                <a:avLst/>
              </a:prstGeom>
              <a:solidFill>
                <a:srgbClr val="CE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431976" y="7316890"/>
                <a:ext cx="595525" cy="176953"/>
              </a:xfrm>
              <a:prstGeom prst="rect">
                <a:avLst/>
              </a:prstGeom>
              <a:solidFill>
                <a:srgbClr val="E89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431976" y="7075898"/>
                <a:ext cx="595525" cy="176953"/>
              </a:xfrm>
              <a:prstGeom prst="rect">
                <a:avLst/>
              </a:prstGeom>
              <a:solidFill>
                <a:srgbClr val="C4B2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431976" y="6836390"/>
                <a:ext cx="595525" cy="176953"/>
              </a:xfrm>
              <a:prstGeom prst="rect">
                <a:avLst/>
              </a:prstGeom>
              <a:solidFill>
                <a:srgbClr val="8181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431976" y="6589302"/>
                <a:ext cx="595525" cy="17695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431976" y="6335323"/>
                <a:ext cx="595525" cy="1769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333905" y="5933185"/>
                <a:ext cx="3246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GB" u="sng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ChromHMM</a:t>
                </a:r>
                <a:r>
                  <a:rPr lang="en-GB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15-States Legend</a:t>
                </a:r>
                <a:endParaRPr lang="en-US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275324" y="1408664"/>
              <a:ext cx="4299908" cy="1412344"/>
              <a:chOff x="152049" y="6002590"/>
              <a:chExt cx="4299908" cy="141234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41693" y="6337716"/>
                <a:ext cx="3610264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Type I State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Type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II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</a:t>
                </a: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</a:t>
                </a: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Transcription </a:t>
                </a:r>
                <a:r>
                  <a:rPr lang="en-GB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Factor </a:t>
                </a:r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States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6187" y="6437005"/>
                <a:ext cx="595525" cy="176953"/>
              </a:xfrm>
              <a:prstGeom prst="rect">
                <a:avLst/>
              </a:prstGeom>
              <a:solidFill>
                <a:srgbClr val="007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6187" y="6674749"/>
                <a:ext cx="595525" cy="176953"/>
              </a:xfrm>
              <a:prstGeom prst="rect">
                <a:avLst/>
              </a:prstGeom>
              <a:solidFill>
                <a:srgbClr val="D05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6785" y="6918589"/>
                <a:ext cx="595525" cy="176953"/>
              </a:xfrm>
              <a:prstGeom prst="rect">
                <a:avLst/>
              </a:prstGeom>
              <a:solidFill>
                <a:srgbClr val="C995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26785" y="7162429"/>
                <a:ext cx="595525" cy="17695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52049" y="6002590"/>
                <a:ext cx="3246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GB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HOP-HMM Legend</a:t>
                </a:r>
                <a:endParaRPr lang="en-US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873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"/>
            <a:ext cx="12192000" cy="5619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-1865901" y="3181513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/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DNase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5901" y="3181513"/>
                <a:ext cx="2345686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-1865901" y="1441890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value</m:t>
                        </m:r>
                      </m:e>
                    </m:d>
                  </m:oMath>
                </a14:m>
                <a:endParaRPr lang="en-US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H3K27ac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5901" y="1441890"/>
                <a:ext cx="2345686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4237"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4012370" y="6302069"/>
            <a:ext cx="32173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Position In DNA Sequence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775086" y="5889183"/>
            <a:ext cx="123410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-402033" y="5177139"/>
                <a:ext cx="881817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2033" y="5177139"/>
                <a:ext cx="881817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3605" b="-882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380680" y="377416"/>
            <a:ext cx="9758217" cy="65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951861" y="646546"/>
            <a:ext cx="374072" cy="1583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16643" y="529816"/>
            <a:ext cx="3874654" cy="65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69043" y="682216"/>
            <a:ext cx="3874654" cy="65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57930" y="597625"/>
            <a:ext cx="4123675" cy="65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281633" y="268182"/>
            <a:ext cx="6096000" cy="86177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H1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BMP4 Derived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Mesendoderm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Cultured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Cells (E004) 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Fetal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Adrenal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Gland (E080)</a:t>
            </a:r>
          </a:p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Background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822" t="4241" r="6321" b="89231"/>
          <a:stretch/>
        </p:blipFill>
        <p:spPr>
          <a:xfrm>
            <a:off x="-925404" y="339318"/>
            <a:ext cx="664091" cy="739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44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214766" y="6089425"/>
            <a:ext cx="4299908" cy="1412344"/>
            <a:chOff x="152049" y="6002590"/>
            <a:chExt cx="4299908" cy="1412344"/>
          </a:xfrm>
        </p:grpSpPr>
        <p:sp>
          <p:nvSpPr>
            <p:cNvPr id="100" name="Rectangle 99"/>
            <p:cNvSpPr/>
            <p:nvPr/>
          </p:nvSpPr>
          <p:spPr>
            <a:xfrm>
              <a:off x="841693" y="6337716"/>
              <a:ext cx="361026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Umbilical Vein Endothelial State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Monocytes State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Background State</a:t>
              </a:r>
            </a:p>
            <a:p>
              <a:r>
                <a:rPr lang="en-GB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States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26187" y="6437005"/>
              <a:ext cx="595525" cy="176953"/>
            </a:xfrm>
            <a:prstGeom prst="rect">
              <a:avLst/>
            </a:prstGeom>
            <a:solidFill>
              <a:srgbClr val="007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6187" y="6674749"/>
              <a:ext cx="595525" cy="176953"/>
            </a:xfrm>
            <a:prstGeom prst="rect">
              <a:avLst/>
            </a:prstGeom>
            <a:solidFill>
              <a:srgbClr val="D05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26785" y="6918589"/>
              <a:ext cx="595525" cy="176953"/>
            </a:xfrm>
            <a:prstGeom prst="rect">
              <a:avLst/>
            </a:prstGeom>
            <a:solidFill>
              <a:srgbClr val="C995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6785" y="7162429"/>
              <a:ext cx="595525" cy="176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52049" y="6002590"/>
              <a:ext cx="3246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en-GB" u="sng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Legend</a:t>
              </a:r>
              <a:endParaRPr lang="en-US" b="0" u="sng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953786" y="334495"/>
            <a:ext cx="13645489" cy="6115661"/>
            <a:chOff x="-953786" y="334495"/>
            <a:chExt cx="13645489" cy="6115661"/>
          </a:xfrm>
        </p:grpSpPr>
        <p:pic>
          <p:nvPicPr>
            <p:cNvPr id="17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1" y="497412"/>
              <a:ext cx="11455646" cy="5952744"/>
            </a:xfrm>
            <a:prstGeom prst="rect">
              <a:avLst/>
            </a:prstGeom>
          </p:spPr>
        </p:pic>
        <p:sp>
          <p:nvSpPr>
            <p:cNvPr id="171" name="Rectangle 170"/>
            <p:cNvSpPr/>
            <p:nvPr/>
          </p:nvSpPr>
          <p:spPr>
            <a:xfrm flipH="1">
              <a:off x="1576140" y="3695514"/>
              <a:ext cx="9582049" cy="390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 flipH="1">
              <a:off x="6765787" y="848855"/>
              <a:ext cx="3683667" cy="217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 flipH="1">
              <a:off x="1788149" y="949050"/>
              <a:ext cx="2958247" cy="27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 flipH="1">
              <a:off x="10124375" y="986856"/>
              <a:ext cx="687791" cy="58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 flipH="1">
              <a:off x="10614646" y="1415004"/>
              <a:ext cx="1577354" cy="4604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 flipH="1">
              <a:off x="10043092" y="3745106"/>
              <a:ext cx="1577354" cy="91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 flipH="1">
              <a:off x="1903613" y="3983782"/>
              <a:ext cx="9582049" cy="342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1356324" y="3712780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1579359" y="3913394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 flipH="1">
              <a:off x="3822342" y="738341"/>
              <a:ext cx="3683667" cy="204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 flipH="1">
              <a:off x="1788149" y="757726"/>
              <a:ext cx="4359648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 flipH="1">
              <a:off x="1580109" y="733890"/>
              <a:ext cx="1310807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 flipH="1">
              <a:off x="1603924" y="1032650"/>
              <a:ext cx="549820" cy="4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 flipH="1">
              <a:off x="2317633" y="334495"/>
              <a:ext cx="7330503" cy="387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Umbilical Vein Endothelial </a:t>
              </a:r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(E122) vs Monocyte (E124)</a:t>
              </a:r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529982" y="1075147"/>
              <a:ext cx="2161514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517831" y="2410455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4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530867" y="4162705"/>
              <a:ext cx="216083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16334" y="5083986"/>
              <a:ext cx="217197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505814" y="3102698"/>
              <a:ext cx="2180040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Posterior</a:t>
              </a:r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Probability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554626" y="5813538"/>
              <a:ext cx="10188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hg19:chr1</a:t>
              </a:r>
              <a:endParaRPr lang="en-US" sz="1400" b="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238022" y="1442054"/>
              <a:ext cx="165006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Umbilical </a:t>
              </a:r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Vein</a:t>
              </a:r>
            </a:p>
            <a:p>
              <a:pPr algn="r" rtl="1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Endothelial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2501" y="4688616"/>
              <a:ext cx="1150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Monocyte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529982" y="1966288"/>
              <a:ext cx="2161513" cy="3720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rtl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529850" y="5487902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4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529982" y="3454777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4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-953786" y="3082819"/>
              <a:ext cx="2370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Prediction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1564710" y="51031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565034" y="40858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568520" y="202151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565034" y="9965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1560519" y="2620215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1563510" y="1595676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1560669" y="5705808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559469" y="4678602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 flipV="1">
              <a:off x="1568520" y="3645267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68520" y="2984977"/>
              <a:ext cx="0" cy="65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 flipH="1">
              <a:off x="5350623" y="3691116"/>
              <a:ext cx="993794" cy="1079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sz="5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064411" y="929368"/>
              <a:ext cx="1701378" cy="2724584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771393" y="3831489"/>
              <a:ext cx="280631" cy="103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DIX1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V="1">
              <a:off x="5718949" y="3667502"/>
              <a:ext cx="0" cy="250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flipH="1" flipV="1">
              <a:off x="5712801" y="3911498"/>
              <a:ext cx="4409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>
              <a:off x="6180914" y="3829925"/>
              <a:ext cx="339563" cy="1032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FOXP1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91" name="Straight Arrow Connector 190"/>
            <p:cNvCxnSpPr/>
            <p:nvPr/>
          </p:nvCxnSpPr>
          <p:spPr>
            <a:xfrm flipV="1">
              <a:off x="6125306" y="3665936"/>
              <a:ext cx="0" cy="250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 flipV="1">
              <a:off x="6119158" y="3911350"/>
              <a:ext cx="4409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 flipH="1">
              <a:off x="5129166" y="3831488"/>
              <a:ext cx="350233" cy="103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FOXP1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94" name="Straight Arrow Connector 193"/>
            <p:cNvCxnSpPr/>
            <p:nvPr/>
          </p:nvCxnSpPr>
          <p:spPr>
            <a:xfrm flipH="1" flipV="1">
              <a:off x="5500107" y="3669618"/>
              <a:ext cx="0" cy="250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464157" y="3915031"/>
              <a:ext cx="4232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5706092" y="3290127"/>
              <a:ext cx="345355" cy="129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FOXD3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 flipH="1">
              <a:off x="5662002" y="3352167"/>
              <a:ext cx="0" cy="20548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H="1" flipV="1">
              <a:off x="5656046" y="3354226"/>
              <a:ext cx="44091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5260170" y="3308682"/>
              <a:ext cx="0" cy="25682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H="1" flipV="1">
              <a:off x="5250071" y="3348464"/>
              <a:ext cx="40083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ectangle 200"/>
            <p:cNvSpPr/>
            <p:nvPr/>
          </p:nvSpPr>
          <p:spPr>
            <a:xfrm>
              <a:off x="5101653" y="3290179"/>
              <a:ext cx="360774" cy="130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FOXQ1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201997" y="3294255"/>
              <a:ext cx="338734" cy="130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FOXD3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3" name="Straight Arrow Connector 202"/>
            <p:cNvCxnSpPr/>
            <p:nvPr/>
          </p:nvCxnSpPr>
          <p:spPr>
            <a:xfrm flipH="1">
              <a:off x="6153271" y="3357679"/>
              <a:ext cx="4164" cy="20616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 flipH="1" flipV="1">
              <a:off x="6153271" y="3363568"/>
              <a:ext cx="44091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049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214766" y="6089425"/>
            <a:ext cx="4299908" cy="1412344"/>
            <a:chOff x="152049" y="6002590"/>
            <a:chExt cx="4299908" cy="1412344"/>
          </a:xfrm>
        </p:grpSpPr>
        <p:sp>
          <p:nvSpPr>
            <p:cNvPr id="150" name="Rectangle 149"/>
            <p:cNvSpPr/>
            <p:nvPr/>
          </p:nvSpPr>
          <p:spPr>
            <a:xfrm>
              <a:off x="841693" y="6337716"/>
              <a:ext cx="361026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State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Ovary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State</a:t>
              </a:r>
            </a:p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Background State</a:t>
              </a:r>
            </a:p>
            <a:p>
              <a:r>
                <a:rPr lang="en-GB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States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6187" y="6437005"/>
              <a:ext cx="595525" cy="176953"/>
            </a:xfrm>
            <a:prstGeom prst="rect">
              <a:avLst/>
            </a:prstGeom>
            <a:solidFill>
              <a:srgbClr val="007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26187" y="6674749"/>
              <a:ext cx="595525" cy="176953"/>
            </a:xfrm>
            <a:prstGeom prst="rect">
              <a:avLst/>
            </a:prstGeom>
            <a:solidFill>
              <a:srgbClr val="D05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26785" y="6918589"/>
              <a:ext cx="595525" cy="176953"/>
            </a:xfrm>
            <a:prstGeom prst="rect">
              <a:avLst/>
            </a:prstGeom>
            <a:solidFill>
              <a:srgbClr val="C995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26785" y="7162429"/>
              <a:ext cx="595525" cy="176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52049" y="6002590"/>
              <a:ext cx="3246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en-GB" u="sng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Legend</a:t>
              </a:r>
              <a:endParaRPr lang="en-US" b="0" u="sng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953786" y="276621"/>
            <a:ext cx="13645489" cy="6174718"/>
            <a:chOff x="-953786" y="276621"/>
            <a:chExt cx="13645489" cy="617471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" y="502920"/>
              <a:ext cx="11461098" cy="5948419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 flipH="1">
              <a:off x="1576140" y="3695514"/>
              <a:ext cx="9582049" cy="390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7603327" y="848855"/>
              <a:ext cx="2846126" cy="217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1788149" y="949050"/>
              <a:ext cx="2958247" cy="27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10124375" y="986856"/>
              <a:ext cx="687791" cy="58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flipH="1">
              <a:off x="10614646" y="1415004"/>
              <a:ext cx="1577354" cy="4604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10043092" y="3745106"/>
              <a:ext cx="1577354" cy="91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flipH="1">
              <a:off x="1903613" y="3983782"/>
              <a:ext cx="9582049" cy="342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H="1">
              <a:off x="1356324" y="3712780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flipH="1">
              <a:off x="1579359" y="3913394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flipH="1">
              <a:off x="3822342" y="738341"/>
              <a:ext cx="3683667" cy="204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1788149" y="757726"/>
              <a:ext cx="4956246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1580109" y="733890"/>
              <a:ext cx="1310807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 flipH="1">
              <a:off x="1603924" y="1032650"/>
              <a:ext cx="549820" cy="4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flipH="1">
              <a:off x="2294483" y="276621"/>
              <a:ext cx="7330503" cy="387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400" dirty="0" err="1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(E004) 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vs Ovary (</a:t>
              </a:r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E097)</a:t>
              </a:r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 flipH="1">
              <a:off x="6875003" y="770671"/>
              <a:ext cx="584524" cy="2619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flipH="1">
              <a:off x="7256845" y="848854"/>
              <a:ext cx="584524" cy="16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 flipH="1">
              <a:off x="6691573" y="792118"/>
              <a:ext cx="584524" cy="16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9515259" y="5717392"/>
              <a:ext cx="112071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hg19:chr11</a:t>
              </a:r>
              <a:endParaRPr lang="en-US" sz="1400" b="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529982" y="1075147"/>
              <a:ext cx="2161514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517831" y="2410455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530867" y="4162705"/>
              <a:ext cx="216083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516334" y="5083986"/>
              <a:ext cx="217197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505814" y="3102698"/>
              <a:ext cx="2180040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Posterior</a:t>
              </a:r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Probability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0529982" y="1966288"/>
              <a:ext cx="2161513" cy="3720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529850" y="5487902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529982" y="3454777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-161173" y="1532571"/>
              <a:ext cx="1603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40488" y="4669663"/>
              <a:ext cx="7728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Ovary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-953786" y="3082819"/>
              <a:ext cx="2370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Prediction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564710" y="51031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567320" y="40858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1564710" y="20138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1567320" y="9965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H="1" flipV="1">
              <a:off x="1564710" y="2609166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H="1" flipV="1">
              <a:off x="1563510" y="1591866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H="1" flipV="1">
              <a:off x="1560669" y="5701998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flipH="1" flipV="1">
              <a:off x="1559469" y="4679618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 flipV="1">
              <a:off x="1568520" y="3645267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1564710" y="2984977"/>
              <a:ext cx="0" cy="65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10189102" y="827581"/>
              <a:ext cx="249152" cy="2822223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31839" y="824333"/>
              <a:ext cx="2990728" cy="2828721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789711" y="3275332"/>
              <a:ext cx="1066177" cy="277080"/>
              <a:chOff x="7804951" y="3379472"/>
              <a:chExt cx="1066177" cy="27708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38694" y="3379472"/>
                <a:ext cx="487589" cy="114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POU5F1B</a:t>
                </a:r>
                <a:endPara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H="1">
                <a:off x="7808580" y="3433753"/>
                <a:ext cx="0" cy="22071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7804951" y="3437984"/>
                <a:ext cx="40305" cy="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 flipH="1">
                <a:off x="8418194" y="3381377"/>
                <a:ext cx="415817" cy="114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NFATC2</a:t>
                </a:r>
                <a:endPara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8866000" y="3437966"/>
                <a:ext cx="2407" cy="21858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8831018" y="3437966"/>
                <a:ext cx="40110" cy="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2630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502920"/>
            <a:ext cx="11454052" cy="5952744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 flipH="1">
            <a:off x="2967696" y="336708"/>
            <a:ext cx="6256607" cy="359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Gastric (E094) 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vs </a:t>
            </a:r>
            <a:r>
              <a:rPr lang="en-US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Mesendoderm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(E004)</a:t>
            </a:r>
          </a:p>
        </p:txBody>
      </p:sp>
      <p:sp>
        <p:nvSpPr>
          <p:cNvPr id="63" name="Rectangle 62"/>
          <p:cNvSpPr/>
          <p:nvPr/>
        </p:nvSpPr>
        <p:spPr>
          <a:xfrm flipH="1">
            <a:off x="1576138" y="3695514"/>
            <a:ext cx="4678357" cy="533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 flipH="1">
            <a:off x="6796822" y="792118"/>
            <a:ext cx="3652631" cy="274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 flipH="1">
            <a:off x="1788149" y="949050"/>
            <a:ext cx="2958247" cy="272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 flipH="1">
            <a:off x="10124375" y="986856"/>
            <a:ext cx="687791" cy="584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 flipH="1">
            <a:off x="10614646" y="1415004"/>
            <a:ext cx="1577354" cy="4604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 flipH="1">
            <a:off x="10043092" y="3745106"/>
            <a:ext cx="1577354" cy="910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 flipH="1">
            <a:off x="1356324" y="3712780"/>
            <a:ext cx="1570722" cy="181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 flipH="1">
            <a:off x="1579359" y="3913394"/>
            <a:ext cx="1570722" cy="181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 flipH="1">
            <a:off x="3822342" y="738341"/>
            <a:ext cx="3683667" cy="204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 flipH="1">
            <a:off x="1788149" y="765976"/>
            <a:ext cx="5306580" cy="267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 flipH="1">
            <a:off x="1580109" y="733890"/>
            <a:ext cx="1310807" cy="275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 flipH="1">
            <a:off x="1603924" y="1032650"/>
            <a:ext cx="549820" cy="49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 flipH="1">
            <a:off x="6495549" y="3667244"/>
            <a:ext cx="4678357" cy="453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 flipH="1">
            <a:off x="6101193" y="3667243"/>
            <a:ext cx="583431" cy="366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 flipH="1">
            <a:off x="5822686" y="3740712"/>
            <a:ext cx="583431" cy="366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1" t="87366" r="9192" b="11866"/>
          <a:stretch/>
        </p:blipFill>
        <p:spPr>
          <a:xfrm>
            <a:off x="1469390" y="5688330"/>
            <a:ext cx="9006840" cy="45719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9515259" y="5825113"/>
            <a:ext cx="1120719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GB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hg19:chr5</a:t>
            </a:r>
            <a:endParaRPr lang="en-US" sz="1400" b="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0529982" y="1075147"/>
            <a:ext cx="2161514" cy="372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H3K27ac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0517831" y="2410455"/>
            <a:ext cx="2161616" cy="310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r>
              <a:rPr lang="en-GB" sz="14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0530867" y="4162705"/>
            <a:ext cx="2160836" cy="372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H3K27ac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10516334" y="5083986"/>
            <a:ext cx="2171976" cy="372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DNase-I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0505814" y="3102698"/>
            <a:ext cx="2180040" cy="372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Posterior</a:t>
            </a:r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Prob.</a:t>
            </a: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29982" y="1966288"/>
            <a:ext cx="2161513" cy="3720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DNase-I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0529850" y="5487902"/>
            <a:ext cx="2161616" cy="310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r>
              <a:rPr lang="en-GB" sz="14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0529982" y="3454777"/>
            <a:ext cx="2161616" cy="310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r>
              <a:rPr lang="en-GB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82973" y="15159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Gastric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-236964" y="4660908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Mesendoderm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11507" y="2963475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HOP-HMM 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Prediction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 flipH="1" flipV="1">
            <a:off x="1559469" y="4682158"/>
            <a:ext cx="88747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1562574" y="3652003"/>
            <a:ext cx="88847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1564710" y="5103163"/>
            <a:ext cx="0" cy="599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563510" y="4085863"/>
            <a:ext cx="0" cy="599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564710" y="2013893"/>
            <a:ext cx="0" cy="599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563510" y="996593"/>
            <a:ext cx="0" cy="599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 flipV="1">
            <a:off x="1564710" y="2614246"/>
            <a:ext cx="88847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 flipV="1">
            <a:off x="1563510" y="1589326"/>
            <a:ext cx="88747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1560669" y="5691838"/>
            <a:ext cx="88847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564710" y="2992597"/>
            <a:ext cx="0" cy="659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993618" y="3332443"/>
            <a:ext cx="32580" cy="38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021580" y="2975917"/>
            <a:ext cx="2209800" cy="2742894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flipH="1">
            <a:off x="5737526" y="3380535"/>
            <a:ext cx="280773" cy="11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GSC2</a:t>
            </a:r>
            <a:endParaRPr lang="en-US" sz="9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089590" y="3442628"/>
            <a:ext cx="0" cy="11411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003851" y="3440255"/>
            <a:ext cx="91160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flipH="1">
            <a:off x="6052973" y="3273552"/>
            <a:ext cx="292114" cy="11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HLTF</a:t>
            </a:r>
            <a:endParaRPr lang="en-US" sz="9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384060" y="3342566"/>
            <a:ext cx="0" cy="21950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343182" y="3342894"/>
            <a:ext cx="46947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510758" y="3273552"/>
            <a:ext cx="286064" cy="11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HLTF</a:t>
            </a:r>
            <a:endParaRPr lang="en-US" sz="9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6475531" y="3336939"/>
            <a:ext cx="0" cy="2251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469863" y="3342566"/>
            <a:ext cx="41973" cy="1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998698" y="3332443"/>
            <a:ext cx="1048" cy="2292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flipH="1">
            <a:off x="6899706" y="3273552"/>
            <a:ext cx="195023" cy="11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SRY</a:t>
            </a:r>
            <a:endParaRPr lang="en-US" sz="9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1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71450</TotalTime>
  <Words>368</Words>
  <Application>Microsoft Office PowerPoint</Application>
  <PresentationFormat>Widescreen</PresentationFormat>
  <Paragraphs>162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David</cp:lastModifiedBy>
  <cp:revision>105</cp:revision>
  <dcterms:created xsi:type="dcterms:W3CDTF">2019-08-26T10:24:43Z</dcterms:created>
  <dcterms:modified xsi:type="dcterms:W3CDTF">2020-05-01T15:55:30Z</dcterms:modified>
</cp:coreProperties>
</file>