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5" r:id="rId3"/>
    <p:sldId id="266" r:id="rId4"/>
    <p:sldId id="269" r:id="rId5"/>
    <p:sldId id="271" r:id="rId6"/>
    <p:sldId id="272" r:id="rId7"/>
    <p:sldId id="277" r:id="rId8"/>
    <p:sldId id="274" r:id="rId9"/>
    <p:sldId id="275" r:id="rId10"/>
    <p:sldId id="276" r:id="rId11"/>
    <p:sldId id="278" r:id="rId12"/>
    <p:sldId id="279" r:id="rId13"/>
    <p:sldId id="286" r:id="rId14"/>
    <p:sldId id="280" r:id="rId15"/>
    <p:sldId id="294" r:id="rId16"/>
    <p:sldId id="287" r:id="rId17"/>
    <p:sldId id="282" r:id="rId18"/>
    <p:sldId id="281" r:id="rId19"/>
    <p:sldId id="283" r:id="rId20"/>
    <p:sldId id="284" r:id="rId21"/>
    <p:sldId id="289" r:id="rId22"/>
    <p:sldId id="290" r:id="rId23"/>
    <p:sldId id="292" r:id="rId24"/>
    <p:sldId id="293" r:id="rId25"/>
    <p:sldId id="291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81E049-E26A-4532-93FA-8223EE4332C1}">
          <p14:sldIdLst>
            <p14:sldId id="267"/>
            <p14:sldId id="285"/>
            <p14:sldId id="266"/>
            <p14:sldId id="269"/>
            <p14:sldId id="271"/>
            <p14:sldId id="272"/>
            <p14:sldId id="277"/>
          </p14:sldIdLst>
        </p14:section>
        <p14:section name="Untitled Section" id="{AF4696F2-5D13-4774-ABE7-6982214C2E46}">
          <p14:sldIdLst>
            <p14:sldId id="274"/>
            <p14:sldId id="275"/>
            <p14:sldId id="276"/>
            <p14:sldId id="278"/>
            <p14:sldId id="279"/>
            <p14:sldId id="286"/>
            <p14:sldId id="280"/>
            <p14:sldId id="294"/>
            <p14:sldId id="287"/>
            <p14:sldId id="282"/>
            <p14:sldId id="281"/>
            <p14:sldId id="283"/>
            <p14:sldId id="284"/>
            <p14:sldId id="289"/>
            <p14:sldId id="290"/>
            <p14:sldId id="292"/>
            <p14:sldId id="293"/>
            <p14:sldId id="29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High-Order and PWM Based Hidden Markov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(HOP-HMM)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Forward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75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5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5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56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481727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9326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81727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39326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6925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54524" y="412196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96925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54524" y="457580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81727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39326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81727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9326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6925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4524" y="502964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96925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54524" y="548347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2123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69722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0769722" y="457580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12123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769722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312123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69722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0145930" y="4407847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05604" y="4802720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125924" y="4916288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146244" y="4997324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8024770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24770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24770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24770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Backwards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8608206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805" y="4103674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9065805" y="4557513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523404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1003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523404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81003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08206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65805" y="501135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08206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65805" y="546519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23404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981003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23404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981003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438602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896201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438602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896201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438602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96201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602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896201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8950249" y="4247583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974632" y="4747856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988635" y="4895835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962440" y="4962139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8151249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151249" y="4557513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51249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51249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226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2263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13333" y="4895835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5769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Part 2: HOP-HMM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/>
          <a:lstStyle/>
          <a:p>
            <a:r>
              <a:rPr lang="en-US" dirty="0" smtClean="0"/>
              <a:t>Enhancers and ML previous work</a:t>
            </a:r>
          </a:p>
          <a:p>
            <a:r>
              <a:rPr lang="en-US" dirty="0" smtClean="0"/>
              <a:t>HOP-HMM</a:t>
            </a:r>
          </a:p>
          <a:p>
            <a:r>
              <a:rPr lang="en-US" dirty="0" smtClean="0"/>
              <a:t>“HOP-Baum-Welch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Enhancers </a:t>
            </a:r>
            <a:r>
              <a:rPr lang="en-US" dirty="0" smtClean="0"/>
              <a:t>Sequences Separation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135" y="1690688"/>
            <a:ext cx="91999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Motifs enrichment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Neph</a:t>
            </a:r>
            <a:r>
              <a:rPr lang="en-US" sz="2400" dirty="0"/>
              <a:t> </a:t>
            </a:r>
            <a:r>
              <a:rPr lang="en-US" sz="2400" dirty="0" smtClean="0"/>
              <a:t>s. et </a:t>
            </a:r>
            <a:r>
              <a:rPr lang="en-US" sz="2400" dirty="0"/>
              <a:t>al. </a:t>
            </a:r>
            <a:r>
              <a:rPr lang="en-US" sz="2400" dirty="0" smtClean="0"/>
              <a:t>Nature, 2012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Kheradpour</a:t>
            </a:r>
            <a:r>
              <a:rPr lang="en-US" sz="2400" dirty="0" smtClean="0"/>
              <a:t> et al. Genome Research, 2013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K-</a:t>
            </a:r>
            <a:r>
              <a:rPr lang="en-US" sz="3200" dirty="0" err="1" smtClean="0"/>
              <a:t>mer</a:t>
            </a:r>
            <a:r>
              <a:rPr lang="en-US" sz="3200" dirty="0" smtClean="0"/>
              <a:t> frequencies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Inbar’s</a:t>
            </a:r>
            <a:r>
              <a:rPr lang="en-US" sz="2400" dirty="0" smtClean="0"/>
              <a:t> master with Tommy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b="1" dirty="0" err="1" smtClean="0"/>
              <a:t>kmer</a:t>
            </a:r>
            <a:r>
              <a:rPr lang="en-US" sz="2400" b="1" dirty="0" smtClean="0"/>
              <a:t>-SVM: </a:t>
            </a:r>
            <a:r>
              <a:rPr lang="en-US" sz="2400" dirty="0" smtClean="0"/>
              <a:t>Beer M. et </a:t>
            </a:r>
            <a:r>
              <a:rPr lang="en-US" sz="2400" dirty="0"/>
              <a:t>al</a:t>
            </a:r>
            <a:r>
              <a:rPr lang="en-US" sz="2400" dirty="0" smtClean="0"/>
              <a:t>. </a:t>
            </a:r>
            <a:r>
              <a:rPr lang="en-US" sz="2400" dirty="0"/>
              <a:t>Genome </a:t>
            </a:r>
            <a:r>
              <a:rPr lang="en-US" sz="2400" dirty="0" smtClean="0"/>
              <a:t>Research, 2011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Other </a:t>
            </a:r>
            <a:r>
              <a:rPr lang="en-US" sz="3200" dirty="0" smtClean="0"/>
              <a:t>complex features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err="1" smtClean="0"/>
              <a:t>DeepSEA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Troyanskaya</a:t>
            </a:r>
            <a:r>
              <a:rPr lang="en-US" sz="2400" dirty="0" smtClean="0"/>
              <a:t> O. et al. Nature, 2015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smtClean="0"/>
              <a:t>Basset:</a:t>
            </a:r>
            <a:r>
              <a:rPr lang="en-US" sz="2400" dirty="0" smtClean="0"/>
              <a:t> </a:t>
            </a:r>
            <a:r>
              <a:rPr lang="en-US" sz="2400" dirty="0" err="1" smtClean="0"/>
              <a:t>Rinn</a:t>
            </a:r>
            <a:r>
              <a:rPr lang="en-US" sz="2400" dirty="0" smtClean="0"/>
              <a:t> J. et al. Genome Research, 2016 </a:t>
            </a:r>
          </a:p>
          <a:p>
            <a:pPr/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8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lineage DNase I footprinting reveals cell-selective gene regulato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8"/>
          <a:stretch/>
        </p:blipFill>
        <p:spPr bwMode="auto">
          <a:xfrm>
            <a:off x="3788229" y="16402"/>
            <a:ext cx="3688046" cy="64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5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50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918553" y="214485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Hidden states can change freely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698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2530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93009" y="1678337"/>
            <a:ext cx="272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cxnSp>
        <p:nvCxnSpPr>
          <p:cNvPr id="208" name="Straight Arrow Connector 207"/>
          <p:cNvCxnSpPr>
            <a:endCxn id="22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4" idx="3"/>
            <a:endCxn id="22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2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26" idx="1"/>
            <a:endCxn id="22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2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25" idx="1"/>
            <a:endCxn id="22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23" idx="2"/>
            <a:endCxn id="22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24" idx="2"/>
            <a:endCxn id="22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205020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312555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20089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75758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1783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3307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4831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15916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15916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76486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51690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27268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82501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33102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208306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83884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39117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38776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38776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39199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46311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53845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22833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22833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83403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58608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34186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89418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40019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15224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90801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46034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31000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31000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91569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66774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42352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97584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48185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23390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98968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54200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86654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86654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86517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86517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86517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47223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22428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98006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53239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603839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79044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54622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509854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20604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22276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32616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59236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20502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31224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1953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7605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93009" y="1678337"/>
            <a:ext cx="25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sp>
        <p:nvSpPr>
          <p:cNvPr id="172" name="Right Arrow 171"/>
          <p:cNvSpPr/>
          <p:nvPr/>
        </p:nvSpPr>
        <p:spPr>
          <a:xfrm>
            <a:off x="4866540" y="3546411"/>
            <a:ext cx="1574800" cy="108166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endCxn id="17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74" idx="3"/>
            <a:endCxn id="17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7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7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6" idx="1"/>
            <a:endCxn id="17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7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75" idx="1"/>
            <a:endCxn id="17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3" idx="2"/>
            <a:endCxn id="17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4" idx="2"/>
            <a:endCxn id="17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Part 1: Background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/>
          <a:lstStyle/>
          <a:p>
            <a:r>
              <a:rPr lang="en-US" dirty="0" smtClean="0"/>
              <a:t>Generative Models</a:t>
            </a:r>
          </a:p>
          <a:p>
            <a:r>
              <a:rPr lang="en-US" dirty="0" smtClean="0"/>
              <a:t>HMM</a:t>
            </a:r>
          </a:p>
          <a:p>
            <a:r>
              <a:rPr lang="en-US" dirty="0" smtClean="0"/>
              <a:t>Baum-Welch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276949" y="220492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Emission depends </a:t>
            </a:r>
            <a:r>
              <a:rPr lang="en-US" b="1" dirty="0" smtClean="0"/>
              <a:t>only</a:t>
            </a:r>
            <a:r>
              <a:rPr lang="en-US" dirty="0" smtClean="0"/>
              <a:t> on hidden state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9" idx="3"/>
          </p:cNvCxnSpPr>
          <p:nvPr/>
        </p:nvCxnSpPr>
        <p:spPr>
          <a:xfrm>
            <a:off x="2798157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5077172" y="3336177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5594697" y="3847352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6103713" y="4356368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/>
          <p:cNvSpPr txBox="1">
            <a:spLocks/>
          </p:cNvSpPr>
          <p:nvPr/>
        </p:nvSpPr>
        <p:spPr>
          <a:xfrm>
            <a:off x="467360" y="2204925"/>
            <a:ext cx="1116583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Base-states emission </a:t>
            </a:r>
            <a:r>
              <a:rPr lang="en-US" dirty="0"/>
              <a:t>depends on hidden state and </a:t>
            </a:r>
            <a:r>
              <a:rPr lang="en-US" b="1" dirty="0" smtClean="0"/>
              <a:t>k previous observations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281660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44633" y="5140960"/>
            <a:ext cx="0" cy="426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93173" y="5591181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2235802" y="3246898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>
            <a:off x="3279607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61" idx="3"/>
          </p:cNvCxnSpPr>
          <p:nvPr/>
        </p:nvCxnSpPr>
        <p:spPr>
          <a:xfrm>
            <a:off x="3816028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4297478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3" idx="3"/>
          </p:cNvCxnSpPr>
          <p:nvPr/>
        </p:nvCxnSpPr>
        <p:spPr>
          <a:xfrm>
            <a:off x="4846921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/>
          <p:cNvSpPr/>
          <p:nvPr/>
        </p:nvSpPr>
        <p:spPr>
          <a:xfrm>
            <a:off x="5328371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5" idx="3"/>
          </p:cNvCxnSpPr>
          <p:nvPr/>
        </p:nvCxnSpPr>
        <p:spPr>
          <a:xfrm>
            <a:off x="5861023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/>
          <p:cNvSpPr/>
          <p:nvPr/>
        </p:nvSpPr>
        <p:spPr>
          <a:xfrm>
            <a:off x="6342473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6" name="Straight Arrow Connector 65"/>
          <p:cNvCxnSpPr>
            <a:stCxn id="65" idx="0"/>
            <a:endCxn id="67" idx="3"/>
          </p:cNvCxnSpPr>
          <p:nvPr/>
        </p:nvCxnSpPr>
        <p:spPr>
          <a:xfrm>
            <a:off x="6886541" y="3497487"/>
            <a:ext cx="50511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7391654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0596" y="3167277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(j,0)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/>
          <p:cNvSpPr/>
          <p:nvPr/>
        </p:nvSpPr>
        <p:spPr>
          <a:xfrm>
            <a:off x="4590254" y="327831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3351134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29456" y="437480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13749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8778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570476" y="3253740"/>
            <a:ext cx="502920" cy="4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8" idx="2"/>
            <a:endCxn id="97" idx="0"/>
          </p:cNvCxnSpPr>
          <p:nvPr/>
        </p:nvCxnSpPr>
        <p:spPr>
          <a:xfrm>
            <a:off x="4821936" y="374142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3"/>
            <a:endCxn id="134" idx="3"/>
          </p:cNvCxnSpPr>
          <p:nvPr/>
        </p:nvCxnSpPr>
        <p:spPr>
          <a:xfrm>
            <a:off x="5073396" y="3497580"/>
            <a:ext cx="23247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485644" y="349758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2"/>
            <a:endCxn id="96" idx="0"/>
          </p:cNvCxnSpPr>
          <p:nvPr/>
        </p:nvCxnSpPr>
        <p:spPr>
          <a:xfrm>
            <a:off x="4821936" y="374142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95" idx="0"/>
          </p:cNvCxnSpPr>
          <p:nvPr/>
        </p:nvCxnSpPr>
        <p:spPr>
          <a:xfrm flipH="1">
            <a:off x="4280916" y="374142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2"/>
            <a:endCxn id="94" idx="0"/>
          </p:cNvCxnSpPr>
          <p:nvPr/>
        </p:nvCxnSpPr>
        <p:spPr>
          <a:xfrm flipH="1">
            <a:off x="3602594" y="374142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946" y="4726464"/>
            <a:ext cx="3182730" cy="20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664462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72886" y="436016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746994" y="436016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98" idx="2"/>
            <a:endCxn id="113" idx="0"/>
          </p:cNvCxnSpPr>
          <p:nvPr/>
        </p:nvCxnSpPr>
        <p:spPr>
          <a:xfrm>
            <a:off x="4821936" y="374142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2"/>
            <a:endCxn id="114" idx="0"/>
          </p:cNvCxnSpPr>
          <p:nvPr/>
        </p:nvCxnSpPr>
        <p:spPr>
          <a:xfrm>
            <a:off x="4821936" y="374142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2"/>
            <a:endCxn id="112" idx="0"/>
          </p:cNvCxnSpPr>
          <p:nvPr/>
        </p:nvCxnSpPr>
        <p:spPr>
          <a:xfrm flipH="1">
            <a:off x="2915922" y="374142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026711" y="276606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234184" y="374142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672562" y="374142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27945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058636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86140" y="43695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>
          <a:xfrm>
            <a:off x="1870040" y="2204925"/>
            <a:ext cx="1085027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Sub-states emission: PWM</a:t>
            </a:r>
            <a:endParaRPr lang="en-US" b="1" dirty="0"/>
          </a:p>
        </p:txBody>
      </p:sp>
      <p:sp>
        <p:nvSpPr>
          <p:cNvPr id="132" name="Hexagon 131"/>
          <p:cNvSpPr/>
          <p:nvPr/>
        </p:nvSpPr>
        <p:spPr>
          <a:xfrm>
            <a:off x="1956121" y="3254402"/>
            <a:ext cx="534273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1794245" y="3168032"/>
            <a:ext cx="883064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  <p:sp>
        <p:nvSpPr>
          <p:cNvPr id="134" name="Hexagon 133"/>
          <p:cNvSpPr/>
          <p:nvPr/>
        </p:nvSpPr>
        <p:spPr>
          <a:xfrm>
            <a:off x="7398133" y="3253740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7236256" y="3167370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/>
                  <a:t>start </a:t>
                </a:r>
                <a:r>
                  <a:rPr lang="en-US" dirty="0" smtClean="0"/>
                  <a:t>base state probability</a:t>
                </a:r>
              </a:p>
              <a:p>
                <a:pPr marL="0" indent="0">
                  <a:buNone/>
                </a:pPr>
                <a:r>
                  <a:rPr lang="en-US" dirty="0" smtClean="0"/>
                  <a:t>E – base states emission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T </a:t>
                </a:r>
                <a:r>
                  <a:rPr lang="en-US" dirty="0"/>
                  <a:t>– </a:t>
                </a:r>
                <a:r>
                  <a:rPr lang="en-US" dirty="0" smtClean="0"/>
                  <a:t>base </a:t>
                </a:r>
                <a:r>
                  <a:rPr lang="en-US" dirty="0"/>
                  <a:t>states </a:t>
                </a:r>
                <a:r>
                  <a:rPr lang="en-US" dirty="0" smtClean="0"/>
                  <a:t>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 – sub states 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 – base state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sub state transition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191957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299492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07026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62695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0477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2001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3525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02853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02853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63423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38627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14205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69438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20039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195243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70821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26054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25713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25713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26136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33248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40782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09770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09770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70340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45545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21123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76355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26956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02161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77738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32971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17937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17937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78506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53711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29289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84521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35122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10327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85905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41137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73591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73591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73454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73454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73454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34160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09365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84943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40176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590776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65981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41559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496791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07541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09213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19553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46173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191957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29918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0647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6299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/>
          <a:srcRect l="10638" t="16319" r="19654" b="28684"/>
          <a:stretch/>
        </p:blipFill>
        <p:spPr>
          <a:xfrm>
            <a:off x="242595" y="1457959"/>
            <a:ext cx="11744750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52370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09969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952370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409969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67568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25167" y="30937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67568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25167" y="35475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52370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09969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52370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09969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67568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25167" y="40014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67568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25167" y="445524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782766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40365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9782766" y="354756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766" y="3547567"/>
                <a:ext cx="457599" cy="453839"/>
              </a:xfrm>
              <a:prstGeom prst="rect">
                <a:avLst/>
              </a:prstGeom>
              <a:blipFill rotWithShape="0">
                <a:blip r:embed="rId2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240365" y="35475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82766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240365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782766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40365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9782765" y="264457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765" y="2644579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9616573" y="337961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576247" y="377448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9596567" y="388805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616887" y="396909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9323883" y="263988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83" y="2639889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7130272" y="355061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272" y="3550611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495413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495413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495413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495413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778019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35618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778019" y="35475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235618" y="354756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693217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150816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93217" y="354756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150816" y="354756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778019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235618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78019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235618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693217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150816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693217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50816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08415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066014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4608415" y="354756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15" y="3547567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066014" y="35475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08415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066014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08415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066014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4608414" y="266286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14" y="2662867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2366380" y="2662867"/>
                <a:ext cx="15110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80" y="2662867"/>
                <a:ext cx="1511056" cy="453839"/>
              </a:xfrm>
              <a:prstGeom prst="rect">
                <a:avLst/>
              </a:prstGeom>
              <a:blipFill rotWithShape="0">
                <a:blip r:embed="rId8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935902" y="351515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02" y="3515155"/>
                <a:ext cx="457599" cy="4538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863463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21062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863463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21062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863463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21062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922017" y="271028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319955" y="354756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64102" y="354756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16200000" flipH="1">
            <a:off x="3480297" y="225669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06231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06231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06231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06231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Forward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382848" y="4012060"/>
                <a:ext cx="15110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48" y="4012060"/>
                <a:ext cx="1511056" cy="453839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7465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5064" y="313046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blipFill rotWithShape="0">
                <a:blip r:embed="rId2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425064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8266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026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82663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40262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67465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25064" y="403814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67465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25064" y="449198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8266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4026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8266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4026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79786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5546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797861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255460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9786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25546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79786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5546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309508" y="327437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333891" y="377465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347894" y="392263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321699" y="398893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 r="-5333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510508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510508" y="358430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510508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510508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6127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11887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61273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118872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57647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3407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576471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4070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6127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11887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6127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11887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57647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03407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7647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03407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91669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49268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491669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949268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491669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949268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491669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949268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746717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204316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746717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316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746717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04316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03209" y="358430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363551" y="2293431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89485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89485" y="358430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289485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89485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2890871" y="274702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Backwards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blipFill rotWithShape="0"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784566" y="534920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Discriminative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Generative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Assumption:</a:t>
                </a:r>
                <a:r>
                  <a:rPr lang="en-US" dirty="0" smtClean="0"/>
                  <a:t> the observed values X are generated by the hidden “target” values Y</a:t>
                </a:r>
              </a:p>
              <a:p>
                <a:pPr lvl="1"/>
                <a:r>
                  <a:rPr lang="en-US" dirty="0" smtClean="0"/>
                  <a:t>Example: linear regression. 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Discriminative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neural networks </a:t>
                </a:r>
                <a:endParaRPr lang="en-US" dirty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Distribution (E)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6813"/>
              </p:ext>
            </p:extLst>
          </p:nvPr>
        </p:nvGraphicFramePr>
        <p:xfrm>
          <a:off x="1864049" y="1748107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Distribution (T)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60733" y="3734578"/>
            <a:ext cx="50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8779"/>
              </p:ext>
            </p:extLst>
          </p:nvPr>
        </p:nvGraphicFramePr>
        <p:xfrm>
          <a:off x="3803490" y="1614195"/>
          <a:ext cx="3857751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Starting Hidden State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6" idx="0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4" idx="0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18" idx="0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5" idx="0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00162"/>
              </p:ext>
            </p:extLst>
          </p:nvPr>
        </p:nvGraphicFramePr>
        <p:xfrm>
          <a:off x="3803490" y="1614195"/>
          <a:ext cx="2571834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9881" y="5742697"/>
            <a:ext cx="602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099389" y="3041778"/>
            <a:ext cx="858415" cy="895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the model parameters: (</a:t>
                </a:r>
                <a:r>
                  <a:rPr lang="en-US" sz="2400" dirty="0" smtClean="0"/>
                  <a:t>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3000" b="1" dirty="0" smtClean="0"/>
                  <a:t>Problem:</a:t>
                </a:r>
                <a:r>
                  <a:rPr lang="en-US" sz="3000" dirty="0" smtClean="0"/>
                  <a:t> given observation X what is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 smtClean="0"/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Leonard </a:t>
                </a:r>
                <a:r>
                  <a:rPr lang="en-US" sz="2800" dirty="0"/>
                  <a:t>Baum </a:t>
                </a:r>
                <a:r>
                  <a:rPr lang="en-US" sz="2800" dirty="0"/>
                  <a:t>&amp; Lloyd </a:t>
                </a:r>
                <a:r>
                  <a:rPr lang="en-US" sz="2800" dirty="0"/>
                  <a:t>Welch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~1962 </m:t>
                    </m:r>
                  </m:oMath>
                </a14:m>
                <a:r>
                  <a:rPr lang="en-US" sz="2800" dirty="0"/>
                  <a:t>) developed an EM-algorithm solution to the HMM inference problem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3000" dirty="0"/>
              </a:p>
              <a:p>
                <a:r>
                  <a:rPr lang="en-US" dirty="0" smtClean="0"/>
                  <a:t>Disadvantages: 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oesn’t guarantee convergence to global maximum</a:t>
                </a:r>
              </a:p>
              <a:p>
                <a:pPr lvl="1"/>
                <a:r>
                  <a:rPr lang="en-US" dirty="0" smtClean="0"/>
                  <a:t>Prone to </a:t>
                </a:r>
                <a:r>
                  <a:rPr lang="en-US" dirty="0" err="1" smtClean="0"/>
                  <a:t>overfit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𝒇𝒐𝒖𝒏𝒅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	</a:t>
                </a:r>
                <a:endParaRPr lang="en-US" b="1" dirty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E-step</a:t>
                </a:r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– the </a:t>
                </a:r>
                <a:r>
                  <a:rPr lang="en-US" dirty="0" smtClean="0"/>
                  <a:t>model parameters</a:t>
                </a:r>
                <a:endParaRPr lang="en-US" dirty="0"/>
              </a:p>
              <a:p>
                <a:pPr lvl="1"/>
                <a:r>
                  <a:rPr lang="en-US" b="0" dirty="0" smtClean="0"/>
                  <a:t>Calculate posterior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M-step</a:t>
                </a:r>
              </a:p>
              <a:p>
                <a:pPr lvl="1"/>
                <a:r>
                  <a:rPr lang="en-US" dirty="0" smtClean="0"/>
                  <a:t>Given the posterior probability</a:t>
                </a:r>
              </a:p>
              <a:p>
                <a:pPr lvl="1"/>
                <a:r>
                  <a:rPr lang="en-US" dirty="0" smtClean="0"/>
                  <a:t>Calculate the maximum likelihood model parameters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Repeat </a:t>
                </a:r>
                <a:r>
                  <a:rPr lang="en-US" dirty="0"/>
                  <a:t>until </a:t>
                </a:r>
                <a:r>
                  <a:rPr lang="en-US" dirty="0" smtClean="0"/>
                  <a:t>convergence…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10419</TotalTime>
  <Words>702</Words>
  <Application>Microsoft Office PowerPoint</Application>
  <PresentationFormat>Widescreen</PresentationFormat>
  <Paragraphs>355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High-Order and PWM Based Hidden Markov Model (HOP-HMM)</vt:lpstr>
      <vt:lpstr>Part 1: Background </vt:lpstr>
      <vt:lpstr>Generative vs Discriminative Models</vt:lpstr>
      <vt:lpstr>Hidden Markov Model (HMM)</vt:lpstr>
      <vt:lpstr>Emission Distribution (E)</vt:lpstr>
      <vt:lpstr>Transition Distribution (T)</vt:lpstr>
      <vt:lpstr>Starting Hidden State (π)</vt:lpstr>
      <vt:lpstr>Baum-Welch Algorithm</vt:lpstr>
      <vt:lpstr>Baum-Welch Algorithm</vt:lpstr>
      <vt:lpstr>E-step  -  Forward Algorithm</vt:lpstr>
      <vt:lpstr>E-step  -  Backwards Algorithm</vt:lpstr>
      <vt:lpstr>Posterior Probability</vt:lpstr>
      <vt:lpstr>Part 2: HOP-HMM </vt:lpstr>
      <vt:lpstr>Enhancers Sequences Separation</vt:lpstr>
      <vt:lpstr>PowerPoint Presentation</vt:lpstr>
      <vt:lpstr>HMM</vt:lpstr>
      <vt:lpstr>HMM</vt:lpstr>
      <vt:lpstr>HMM → HOP-HMM</vt:lpstr>
      <vt:lpstr>HMM → HOP-HMM</vt:lpstr>
      <vt:lpstr>HMM</vt:lpstr>
      <vt:lpstr>HMM → HOP-HMM</vt:lpstr>
      <vt:lpstr>HMM → HOP-HMM</vt:lpstr>
      <vt:lpstr>Model Parameters</vt:lpstr>
      <vt:lpstr>Model Parameters</vt:lpstr>
      <vt:lpstr>PowerPoint Presentation</vt:lpstr>
      <vt:lpstr>E-step  -  HOP Forward Algorithm</vt:lpstr>
      <vt:lpstr>E-step  -  HOP Backwards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78</cp:revision>
  <dcterms:created xsi:type="dcterms:W3CDTF">2017-07-30T07:55:30Z</dcterms:created>
  <dcterms:modified xsi:type="dcterms:W3CDTF">2017-09-25T08:54:25Z</dcterms:modified>
</cp:coreProperties>
</file>