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5" r:id="rId3"/>
    <p:sldId id="266" r:id="rId4"/>
    <p:sldId id="297" r:id="rId5"/>
    <p:sldId id="298" r:id="rId6"/>
    <p:sldId id="301" r:id="rId7"/>
    <p:sldId id="303" r:id="rId8"/>
    <p:sldId id="304" r:id="rId9"/>
    <p:sldId id="308" r:id="rId10"/>
    <p:sldId id="310" r:id="rId11"/>
    <p:sldId id="307" r:id="rId12"/>
    <p:sldId id="312" r:id="rId13"/>
    <p:sldId id="315" r:id="rId14"/>
    <p:sldId id="314" r:id="rId15"/>
    <p:sldId id="322" r:id="rId16"/>
    <p:sldId id="320" r:id="rId17"/>
    <p:sldId id="316" r:id="rId18"/>
    <p:sldId id="317" r:id="rId19"/>
    <p:sldId id="318" r:id="rId20"/>
    <p:sldId id="319" r:id="rId21"/>
    <p:sldId id="295" r:id="rId22"/>
    <p:sldId id="269" r:id="rId23"/>
    <p:sldId id="271" r:id="rId24"/>
    <p:sldId id="272" r:id="rId25"/>
    <p:sldId id="277" r:id="rId26"/>
    <p:sldId id="274" r:id="rId27"/>
    <p:sldId id="275" r:id="rId28"/>
    <p:sldId id="276" r:id="rId29"/>
    <p:sldId id="278" r:id="rId30"/>
    <p:sldId id="279" r:id="rId31"/>
    <p:sldId id="321" r:id="rId32"/>
    <p:sldId id="286" r:id="rId33"/>
    <p:sldId id="280" r:id="rId34"/>
    <p:sldId id="294" r:id="rId35"/>
    <p:sldId id="287" r:id="rId36"/>
    <p:sldId id="282" r:id="rId37"/>
    <p:sldId id="281" r:id="rId38"/>
    <p:sldId id="283" r:id="rId39"/>
    <p:sldId id="284" r:id="rId40"/>
    <p:sldId id="289" r:id="rId41"/>
    <p:sldId id="290" r:id="rId42"/>
    <p:sldId id="292" r:id="rId43"/>
    <p:sldId id="293" r:id="rId44"/>
    <p:sldId id="291" r:id="rId45"/>
    <p:sldId id="262" r:id="rId46"/>
    <p:sldId id="26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81E049-E26A-4532-93FA-8223EE4332C1}">
          <p14:sldIdLst>
            <p14:sldId id="267"/>
            <p14:sldId id="285"/>
            <p14:sldId id="266"/>
          </p14:sldIdLst>
        </p14:section>
        <p14:section name="Untitled Section" id="{A98C10AF-785B-49FB-9182-89D862A9F0DC}">
          <p14:sldIdLst>
            <p14:sldId id="297"/>
            <p14:sldId id="298"/>
            <p14:sldId id="301"/>
            <p14:sldId id="303"/>
            <p14:sldId id="304"/>
            <p14:sldId id="308"/>
            <p14:sldId id="310"/>
            <p14:sldId id="307"/>
            <p14:sldId id="312"/>
            <p14:sldId id="315"/>
            <p14:sldId id="314"/>
            <p14:sldId id="322"/>
            <p14:sldId id="320"/>
            <p14:sldId id="316"/>
            <p14:sldId id="317"/>
            <p14:sldId id="318"/>
            <p14:sldId id="319"/>
            <p14:sldId id="295"/>
            <p14:sldId id="269"/>
            <p14:sldId id="271"/>
            <p14:sldId id="272"/>
            <p14:sldId id="277"/>
          </p14:sldIdLst>
        </p14:section>
        <p14:section name="Untitled Section" id="{AF4696F2-5D13-4774-ABE7-6982214C2E46}">
          <p14:sldIdLst>
            <p14:sldId id="274"/>
            <p14:sldId id="275"/>
            <p14:sldId id="276"/>
            <p14:sldId id="278"/>
            <p14:sldId id="279"/>
            <p14:sldId id="321"/>
            <p14:sldId id="286"/>
            <p14:sldId id="280"/>
            <p14:sldId id="294"/>
            <p14:sldId id="287"/>
            <p14:sldId id="282"/>
            <p14:sldId id="281"/>
            <p14:sldId id="283"/>
            <p14:sldId id="284"/>
            <p14:sldId id="289"/>
            <p14:sldId id="290"/>
            <p14:sldId id="292"/>
            <p14:sldId id="293"/>
            <p14:sldId id="29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B9B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High-Order and PWM Based Hidden Markov </a:t>
            </a:r>
            <a:r>
              <a:rPr lang="en-GB" b="1" dirty="0" smtClean="0"/>
              <a:t>Model</a:t>
            </a:r>
            <a:br>
              <a:rPr lang="en-GB" b="1" dirty="0" smtClean="0"/>
            </a:br>
            <a:r>
              <a:rPr lang="en-GB" b="1" dirty="0" smtClean="0"/>
              <a:t>(HOP-HMM)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David Ariel</a:t>
            </a:r>
            <a:br>
              <a:rPr lang="en-GB" dirty="0" smtClean="0"/>
            </a:br>
            <a:r>
              <a:rPr lang="en-GB" dirty="0" smtClean="0"/>
              <a:t>Guided by </a:t>
            </a:r>
            <a:r>
              <a:rPr lang="en-GB" dirty="0" err="1" smtClean="0"/>
              <a:t>Prof.</a:t>
            </a:r>
            <a:r>
              <a:rPr lang="en-GB" dirty="0" smtClean="0"/>
              <a:t> Tommy Kaplan</a:t>
            </a:r>
          </a:p>
          <a:p>
            <a:r>
              <a:rPr lang="en-GB" b="1" dirty="0" smtClean="0"/>
              <a:t>The Hebrew University of Jerusalem (HUJI)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84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64132" y="2988777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Transcription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4364" y="5179653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16318" y="1624013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853535" y="1939271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898776" y="2406518"/>
            <a:ext cx="6237633" cy="2669728"/>
            <a:chOff x="3601376" y="2786602"/>
            <a:chExt cx="5100812" cy="1680282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6602"/>
              <a:ext cx="4158773" cy="3527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01531" y="2839300"/>
            <a:ext cx="1850305" cy="1604810"/>
            <a:chOff x="5874106" y="3733521"/>
            <a:chExt cx="1329790" cy="1001400"/>
          </a:xfrm>
        </p:grpSpPr>
        <p:sp>
          <p:nvSpPr>
            <p:cNvPr id="78" name="Rounded Rectangle 77"/>
            <p:cNvSpPr/>
            <p:nvPr/>
          </p:nvSpPr>
          <p:spPr>
            <a:xfrm>
              <a:off x="5874106" y="4300006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06345" y="4433218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77988" y="3733521"/>
              <a:ext cx="860610" cy="40455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TATA Binding Protein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46278" y="2124075"/>
            <a:ext cx="1193685" cy="3593320"/>
            <a:chOff x="975848" y="-1728758"/>
            <a:chExt cx="1606610" cy="6627649"/>
          </a:xfrm>
        </p:grpSpPr>
        <p:sp>
          <p:nvSpPr>
            <p:cNvPr id="56" name="Oval 55"/>
            <p:cNvSpPr/>
            <p:nvPr/>
          </p:nvSpPr>
          <p:spPr>
            <a:xfrm>
              <a:off x="1414995" y="-1728758"/>
              <a:ext cx="610703" cy="6020906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5848" y="4533401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594" y="4008724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87180" y="4172611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52215" y="4194026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5532580" y="2699835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79426" y="2615184"/>
            <a:ext cx="327761" cy="4226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036071" y="2747894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119478" y="2537319"/>
            <a:ext cx="1447800" cy="923925"/>
          </a:xfrm>
          <a:custGeom>
            <a:avLst/>
            <a:gdLst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158753 w 1762125"/>
              <a:gd name="connsiteY6" fmla="*/ 952500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190500 w 1733550"/>
              <a:gd name="connsiteY0" fmla="*/ 339728 h 952500"/>
              <a:gd name="connsiteX1" fmla="*/ 130178 w 1733550"/>
              <a:gd name="connsiteY1" fmla="*/ 0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339728 h 952500"/>
              <a:gd name="connsiteX1" fmla="*/ 454028 w 1733550"/>
              <a:gd name="connsiteY1" fmla="*/ 123825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263585 h 876357"/>
              <a:gd name="connsiteX1" fmla="*/ 454028 w 1733550"/>
              <a:gd name="connsiteY1" fmla="*/ 47682 h 876357"/>
              <a:gd name="connsiteX2" fmla="*/ 1450972 w 1733550"/>
              <a:gd name="connsiteY2" fmla="*/ 57 h 876357"/>
              <a:gd name="connsiteX3" fmla="*/ 1733550 w 1733550"/>
              <a:gd name="connsiteY3" fmla="*/ 82610 h 876357"/>
              <a:gd name="connsiteX4" fmla="*/ 1733550 w 1733550"/>
              <a:gd name="connsiteY4" fmla="*/ 717604 h 876357"/>
              <a:gd name="connsiteX5" fmla="*/ 1574797 w 1733550"/>
              <a:gd name="connsiteY5" fmla="*/ 876357 h 876357"/>
              <a:gd name="connsiteX6" fmla="*/ 568328 w 1733550"/>
              <a:gd name="connsiteY6" fmla="*/ 676332 h 876357"/>
              <a:gd name="connsiteX7" fmla="*/ 0 w 1733550"/>
              <a:gd name="connsiteY7" fmla="*/ 803329 h 876357"/>
              <a:gd name="connsiteX8" fmla="*/ 190500 w 1733550"/>
              <a:gd name="connsiteY8" fmla="*/ 263585 h 876357"/>
              <a:gd name="connsiteX0" fmla="*/ 190500 w 1733550"/>
              <a:gd name="connsiteY0" fmla="*/ 263528 h 876300"/>
              <a:gd name="connsiteX1" fmla="*/ 454028 w 1733550"/>
              <a:gd name="connsiteY1" fmla="*/ 47625 h 876300"/>
              <a:gd name="connsiteX2" fmla="*/ 1450972 w 1733550"/>
              <a:gd name="connsiteY2" fmla="*/ 0 h 876300"/>
              <a:gd name="connsiteX3" fmla="*/ 1438275 w 1733550"/>
              <a:gd name="connsiteY3" fmla="*/ 273053 h 876300"/>
              <a:gd name="connsiteX4" fmla="*/ 1733550 w 1733550"/>
              <a:gd name="connsiteY4" fmla="*/ 717547 h 876300"/>
              <a:gd name="connsiteX5" fmla="*/ 1574797 w 1733550"/>
              <a:gd name="connsiteY5" fmla="*/ 876300 h 876300"/>
              <a:gd name="connsiteX6" fmla="*/ 568328 w 1733550"/>
              <a:gd name="connsiteY6" fmla="*/ 676275 h 876300"/>
              <a:gd name="connsiteX7" fmla="*/ 0 w 1733550"/>
              <a:gd name="connsiteY7" fmla="*/ 803272 h 876300"/>
              <a:gd name="connsiteX8" fmla="*/ 190500 w 1733550"/>
              <a:gd name="connsiteY8" fmla="*/ 263528 h 876300"/>
              <a:gd name="connsiteX0" fmla="*/ 190500 w 1733550"/>
              <a:gd name="connsiteY0" fmla="*/ 215903 h 828675"/>
              <a:gd name="connsiteX1" fmla="*/ 454028 w 1733550"/>
              <a:gd name="connsiteY1" fmla="*/ 0 h 828675"/>
              <a:gd name="connsiteX2" fmla="*/ 1250947 w 1733550"/>
              <a:gd name="connsiteY2" fmla="*/ 47625 h 828675"/>
              <a:gd name="connsiteX3" fmla="*/ 1438275 w 1733550"/>
              <a:gd name="connsiteY3" fmla="*/ 225428 h 828675"/>
              <a:gd name="connsiteX4" fmla="*/ 1733550 w 1733550"/>
              <a:gd name="connsiteY4" fmla="*/ 669922 h 828675"/>
              <a:gd name="connsiteX5" fmla="*/ 1574797 w 1733550"/>
              <a:gd name="connsiteY5" fmla="*/ 828675 h 828675"/>
              <a:gd name="connsiteX6" fmla="*/ 568328 w 1733550"/>
              <a:gd name="connsiteY6" fmla="*/ 628650 h 828675"/>
              <a:gd name="connsiteX7" fmla="*/ 0 w 1733550"/>
              <a:gd name="connsiteY7" fmla="*/ 755647 h 828675"/>
              <a:gd name="connsiteX8" fmla="*/ 190500 w 1733550"/>
              <a:gd name="connsiteY8" fmla="*/ 215903 h 828675"/>
              <a:gd name="connsiteX0" fmla="*/ 190500 w 1733550"/>
              <a:gd name="connsiteY0" fmla="*/ 215903 h 923925"/>
              <a:gd name="connsiteX1" fmla="*/ 454028 w 1733550"/>
              <a:gd name="connsiteY1" fmla="*/ 0 h 923925"/>
              <a:gd name="connsiteX2" fmla="*/ 1250947 w 1733550"/>
              <a:gd name="connsiteY2" fmla="*/ 47625 h 923925"/>
              <a:gd name="connsiteX3" fmla="*/ 1438275 w 1733550"/>
              <a:gd name="connsiteY3" fmla="*/ 225428 h 923925"/>
              <a:gd name="connsiteX4" fmla="*/ 1733550 w 1733550"/>
              <a:gd name="connsiteY4" fmla="*/ 669922 h 923925"/>
              <a:gd name="connsiteX5" fmla="*/ 1279522 w 1733550"/>
              <a:gd name="connsiteY5" fmla="*/ 923925 h 923925"/>
              <a:gd name="connsiteX6" fmla="*/ 568328 w 1733550"/>
              <a:gd name="connsiteY6" fmla="*/ 628650 h 923925"/>
              <a:gd name="connsiteX7" fmla="*/ 0 w 1733550"/>
              <a:gd name="connsiteY7" fmla="*/ 755647 h 923925"/>
              <a:gd name="connsiteX8" fmla="*/ 190500 w 1733550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68328 w 1514475"/>
              <a:gd name="connsiteY6" fmla="*/ 62865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49278 w 1514475"/>
              <a:gd name="connsiteY6" fmla="*/ 68580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23825 w 1447800"/>
              <a:gd name="connsiteY0" fmla="*/ 215903 h 923925"/>
              <a:gd name="connsiteX1" fmla="*/ 387353 w 1447800"/>
              <a:gd name="connsiteY1" fmla="*/ 0 h 923925"/>
              <a:gd name="connsiteX2" fmla="*/ 1184272 w 1447800"/>
              <a:gd name="connsiteY2" fmla="*/ 47625 h 923925"/>
              <a:gd name="connsiteX3" fmla="*/ 1371600 w 1447800"/>
              <a:gd name="connsiteY3" fmla="*/ 225428 h 923925"/>
              <a:gd name="connsiteX4" fmla="*/ 1447800 w 1447800"/>
              <a:gd name="connsiteY4" fmla="*/ 603247 h 923925"/>
              <a:gd name="connsiteX5" fmla="*/ 1212847 w 1447800"/>
              <a:gd name="connsiteY5" fmla="*/ 923925 h 923925"/>
              <a:gd name="connsiteX6" fmla="*/ 482603 w 1447800"/>
              <a:gd name="connsiteY6" fmla="*/ 685800 h 923925"/>
              <a:gd name="connsiteX7" fmla="*/ 0 w 1447800"/>
              <a:gd name="connsiteY7" fmla="*/ 612772 h 923925"/>
              <a:gd name="connsiteX8" fmla="*/ 123825 w 1447800"/>
              <a:gd name="connsiteY8" fmla="*/ 21590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923925">
                <a:moveTo>
                  <a:pt x="123825" y="215903"/>
                </a:moveTo>
                <a:cubicBezTo>
                  <a:pt x="123825" y="128226"/>
                  <a:pt x="299676" y="0"/>
                  <a:pt x="387353" y="0"/>
                </a:cubicBezTo>
                <a:lnTo>
                  <a:pt x="1184272" y="47625"/>
                </a:lnTo>
                <a:cubicBezTo>
                  <a:pt x="1271949" y="47625"/>
                  <a:pt x="1371600" y="137751"/>
                  <a:pt x="1371600" y="225428"/>
                </a:cubicBezTo>
                <a:lnTo>
                  <a:pt x="1447800" y="603247"/>
                </a:lnTo>
                <a:cubicBezTo>
                  <a:pt x="1447800" y="690924"/>
                  <a:pt x="1300524" y="923925"/>
                  <a:pt x="1212847" y="923925"/>
                </a:cubicBezTo>
                <a:cubicBezTo>
                  <a:pt x="731307" y="923925"/>
                  <a:pt x="1297518" y="685800"/>
                  <a:pt x="482603" y="685800"/>
                </a:cubicBezTo>
                <a:cubicBezTo>
                  <a:pt x="394926" y="685800"/>
                  <a:pt x="0" y="700449"/>
                  <a:pt x="0" y="612772"/>
                </a:cubicBezTo>
                <a:lnTo>
                  <a:pt x="123825" y="2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RNA Pol II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6861985" y="3439787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Complex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80637" y="2766774"/>
            <a:ext cx="16541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229600" y="1477031"/>
            <a:ext cx="3792884" cy="2987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557034" y="991777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RNA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8309324" y="1939271"/>
            <a:ext cx="548926" cy="385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Enhancers can be </a:t>
            </a:r>
            <a:r>
              <a:rPr lang="en-GB" sz="3200" dirty="0"/>
              <a:t>up to </a:t>
            </a:r>
            <a:r>
              <a:rPr lang="en-GB" sz="3200" b="1" dirty="0"/>
              <a:t>hundreds of </a:t>
            </a:r>
            <a:r>
              <a:rPr lang="en-GB" sz="3200" b="1" dirty="0" smtClean="0"/>
              <a:t>kilo bases </a:t>
            </a:r>
            <a:r>
              <a:rPr lang="en-GB" sz="3200" dirty="0" smtClean="0"/>
              <a:t>upstream or downstream relative to their target gene</a:t>
            </a:r>
          </a:p>
          <a:p>
            <a:r>
              <a:rPr lang="en-GB" sz="3200" dirty="0" smtClean="0"/>
              <a:t>Transcription complex = mediator complex + </a:t>
            </a:r>
            <a:r>
              <a:rPr lang="en-GB" sz="3200" dirty="0" err="1" smtClean="0"/>
              <a:t>preinitiation</a:t>
            </a:r>
            <a:r>
              <a:rPr lang="en-GB" sz="3200" dirty="0" smtClean="0"/>
              <a:t> complex + </a:t>
            </a:r>
            <a:r>
              <a:rPr lang="en-GB" sz="3200" dirty="0" err="1" smtClean="0"/>
              <a:t>coactivators</a:t>
            </a:r>
            <a:r>
              <a:rPr lang="en-GB" sz="3200" dirty="0" smtClean="0"/>
              <a:t> + TFs + more …</a:t>
            </a:r>
          </a:p>
          <a:p>
            <a:endParaRPr lang="en-GB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333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0589" y="2885371"/>
            <a:ext cx="10925175" cy="372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3397" y="2884764"/>
            <a:ext cx="2830846" cy="3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76087" y="2884350"/>
            <a:ext cx="335089" cy="37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6024" y="2884350"/>
            <a:ext cx="335089" cy="37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6628" y="2883610"/>
            <a:ext cx="335089" cy="37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244492" y="3318103"/>
            <a:ext cx="2954627" cy="1299919"/>
            <a:chOff x="1744393" y="5862551"/>
            <a:chExt cx="1606610" cy="611966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2406533" y="5259181"/>
              <a:ext cx="314412" cy="1521152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44393" y="6180310"/>
              <a:ext cx="1606610" cy="294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 (active)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-190832" y="282070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DNA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2252849" y="4416618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Nucleosome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674620" y="4471705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Nucleosome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40942" y="1545751"/>
            <a:ext cx="1631389" cy="1979103"/>
            <a:chOff x="2940942" y="1545751"/>
            <a:chExt cx="1631389" cy="1979103"/>
          </a:xfrm>
        </p:grpSpPr>
        <p:sp>
          <p:nvSpPr>
            <p:cNvPr id="72" name="Freeform 71"/>
            <p:cNvSpPr/>
            <p:nvPr/>
          </p:nvSpPr>
          <p:spPr>
            <a:xfrm flipH="1">
              <a:off x="3365330" y="2818166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3880259" y="2738568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473550" y="2115172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lock Arc 74"/>
            <p:cNvSpPr/>
            <p:nvPr/>
          </p:nvSpPr>
          <p:spPr>
            <a:xfrm rot="16200000">
              <a:off x="3115216" y="1797479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Block Arc 75"/>
            <p:cNvSpPr/>
            <p:nvPr/>
          </p:nvSpPr>
          <p:spPr>
            <a:xfrm rot="5400000">
              <a:off x="3112676" y="1797481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Block Arc 76"/>
            <p:cNvSpPr/>
            <p:nvPr/>
          </p:nvSpPr>
          <p:spPr>
            <a:xfrm>
              <a:off x="3166257" y="1795781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973666" y="2892429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024043" y="1642105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79"/>
            <p:cNvSpPr/>
            <p:nvPr/>
          </p:nvSpPr>
          <p:spPr>
            <a:xfrm flipH="1">
              <a:off x="3934504" y="1624748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2940942" y="2884397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/>
            <p:cNvSpPr/>
            <p:nvPr/>
          </p:nvSpPr>
          <p:spPr>
            <a:xfrm rot="19544013">
              <a:off x="4062627" y="1545751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184724" y="1692632"/>
              <a:ext cx="142240" cy="12096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233947" y="1545910"/>
            <a:ext cx="1631389" cy="1979103"/>
            <a:chOff x="2940942" y="1545751"/>
            <a:chExt cx="1631389" cy="1979103"/>
          </a:xfrm>
        </p:grpSpPr>
        <p:sp>
          <p:nvSpPr>
            <p:cNvPr id="124" name="Freeform 123"/>
            <p:cNvSpPr/>
            <p:nvPr/>
          </p:nvSpPr>
          <p:spPr>
            <a:xfrm flipH="1">
              <a:off x="3365330" y="2818166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3880259" y="2738568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3473550" y="2115172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Block Arc 129"/>
            <p:cNvSpPr/>
            <p:nvPr/>
          </p:nvSpPr>
          <p:spPr>
            <a:xfrm rot="16200000">
              <a:off x="3115216" y="1797479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Block Arc 130"/>
            <p:cNvSpPr/>
            <p:nvPr/>
          </p:nvSpPr>
          <p:spPr>
            <a:xfrm rot="5400000">
              <a:off x="3112676" y="1797481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Block Arc 131"/>
            <p:cNvSpPr/>
            <p:nvPr/>
          </p:nvSpPr>
          <p:spPr>
            <a:xfrm>
              <a:off x="3166257" y="1795781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973666" y="2892429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3024043" y="1642105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 134"/>
            <p:cNvSpPr/>
            <p:nvPr/>
          </p:nvSpPr>
          <p:spPr>
            <a:xfrm flipH="1">
              <a:off x="3934504" y="1624748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>
              <a:off x="2940942" y="2884397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 rot="19544013">
              <a:off x="4062627" y="1545751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4184724" y="1692632"/>
              <a:ext cx="142240" cy="12096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0298824" y="1545902"/>
            <a:ext cx="1631389" cy="1979103"/>
            <a:chOff x="2940942" y="1545751"/>
            <a:chExt cx="1631389" cy="1979103"/>
          </a:xfrm>
        </p:grpSpPr>
        <p:sp>
          <p:nvSpPr>
            <p:cNvPr id="140" name="Freeform 139"/>
            <p:cNvSpPr/>
            <p:nvPr/>
          </p:nvSpPr>
          <p:spPr>
            <a:xfrm flipH="1">
              <a:off x="3365330" y="2818166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880259" y="2738568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3473550" y="2115172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Block Arc 142"/>
            <p:cNvSpPr/>
            <p:nvPr/>
          </p:nvSpPr>
          <p:spPr>
            <a:xfrm rot="16200000">
              <a:off x="3115216" y="1797479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Block Arc 143"/>
            <p:cNvSpPr/>
            <p:nvPr/>
          </p:nvSpPr>
          <p:spPr>
            <a:xfrm rot="5400000">
              <a:off x="3112676" y="1797481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Block Arc 144"/>
            <p:cNvSpPr/>
            <p:nvPr/>
          </p:nvSpPr>
          <p:spPr>
            <a:xfrm>
              <a:off x="3166257" y="1795781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973666" y="2892429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3024043" y="1642105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 147"/>
            <p:cNvSpPr/>
            <p:nvPr/>
          </p:nvSpPr>
          <p:spPr>
            <a:xfrm flipH="1">
              <a:off x="3934504" y="1624748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/>
            <p:cNvCxnSpPr/>
            <p:nvPr/>
          </p:nvCxnSpPr>
          <p:spPr>
            <a:xfrm flipH="1">
              <a:off x="2940942" y="2884397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ounded Rectangle 149"/>
            <p:cNvSpPr/>
            <p:nvPr/>
          </p:nvSpPr>
          <p:spPr>
            <a:xfrm rot="19544013">
              <a:off x="4062627" y="1545751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4184724" y="1692632"/>
              <a:ext cx="142240" cy="12096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591829" y="1546061"/>
            <a:ext cx="1631389" cy="1979103"/>
            <a:chOff x="2940942" y="1545751"/>
            <a:chExt cx="1631389" cy="1979103"/>
          </a:xfrm>
        </p:grpSpPr>
        <p:sp>
          <p:nvSpPr>
            <p:cNvPr id="153" name="Freeform 152"/>
            <p:cNvSpPr/>
            <p:nvPr/>
          </p:nvSpPr>
          <p:spPr>
            <a:xfrm flipH="1">
              <a:off x="3365330" y="2818166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3880259" y="2738568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3473550" y="2115172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Block Arc 155"/>
            <p:cNvSpPr/>
            <p:nvPr/>
          </p:nvSpPr>
          <p:spPr>
            <a:xfrm rot="16200000">
              <a:off x="3115216" y="1797479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112676" y="1797481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Block Arc 157"/>
            <p:cNvSpPr/>
            <p:nvPr/>
          </p:nvSpPr>
          <p:spPr>
            <a:xfrm>
              <a:off x="3166257" y="1795781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2973666" y="2892429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3024043" y="1642105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>
            <a:xfrm flipH="1">
              <a:off x="3934504" y="1624748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H="1">
              <a:off x="2940942" y="2884397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ounded Rectangle 162"/>
            <p:cNvSpPr/>
            <p:nvPr/>
          </p:nvSpPr>
          <p:spPr>
            <a:xfrm rot="19544013">
              <a:off x="4062627" y="1545751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4184724" y="1692632"/>
              <a:ext cx="142240" cy="12096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7" name="Straight Arrow Connector 116"/>
          <p:cNvCxnSpPr/>
          <p:nvPr/>
        </p:nvCxnSpPr>
        <p:spPr>
          <a:xfrm flipH="1" flipV="1">
            <a:off x="3842193" y="3034403"/>
            <a:ext cx="1226" cy="1354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2350082" y="2925785"/>
            <a:ext cx="1015248" cy="14634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10523143" y="3028308"/>
            <a:ext cx="536811" cy="13608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9378471" y="3034403"/>
            <a:ext cx="426472" cy="1257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1266671" y="5954203"/>
            <a:ext cx="142240" cy="1209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63262" y="5702215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H3K27ac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3281837" y="5900342"/>
            <a:ext cx="155886" cy="2586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75567" y="5689425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H3K4me1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5514327" y="5954203"/>
            <a:ext cx="238913" cy="1071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5148710" y="5664612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H3K27me3</a:t>
            </a:r>
          </a:p>
        </p:txBody>
      </p:sp>
    </p:spTree>
    <p:extLst>
      <p:ext uri="{BB962C8B-B14F-4D97-AF65-F5344CB8AC3E}">
        <p14:creationId xmlns:p14="http://schemas.microsoft.com/office/powerpoint/2010/main" val="229347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0589" y="2885371"/>
            <a:ext cx="10925175" cy="372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90832" y="282070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DNA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252849" y="4416618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Nucleosome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674620" y="4471705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Nucleosome</a:t>
            </a:r>
          </a:p>
        </p:txBody>
      </p:sp>
      <p:sp>
        <p:nvSpPr>
          <p:cNvPr id="72" name="Freeform 71"/>
          <p:cNvSpPr/>
          <p:nvPr/>
        </p:nvSpPr>
        <p:spPr>
          <a:xfrm flipH="1">
            <a:off x="3365330" y="2818166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 72"/>
          <p:cNvSpPr/>
          <p:nvPr/>
        </p:nvSpPr>
        <p:spPr>
          <a:xfrm>
            <a:off x="3880259" y="2738568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3473550" y="2115172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lock Arc 74"/>
          <p:cNvSpPr/>
          <p:nvPr/>
        </p:nvSpPr>
        <p:spPr>
          <a:xfrm rot="16200000">
            <a:off x="3115216" y="1797479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Block Arc 75"/>
          <p:cNvSpPr/>
          <p:nvPr/>
        </p:nvSpPr>
        <p:spPr>
          <a:xfrm rot="5400000">
            <a:off x="3112676" y="1797481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Block Arc 76"/>
          <p:cNvSpPr/>
          <p:nvPr/>
        </p:nvSpPr>
        <p:spPr>
          <a:xfrm>
            <a:off x="3166257" y="1795781"/>
            <a:ext cx="1370810" cy="1287780"/>
          </a:xfrm>
          <a:prstGeom prst="blockArc">
            <a:avLst>
              <a:gd name="adj1" fmla="val 13018775"/>
              <a:gd name="adj2" fmla="val 19348665"/>
              <a:gd name="adj3" fmla="val 2660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73666" y="2892429"/>
            <a:ext cx="999768" cy="356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024043" y="1642105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 flipH="1">
            <a:off x="3934504" y="1624748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2940942" y="2884397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 rot="19544013">
            <a:off x="4062627" y="1545751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4184724" y="1665050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 flipH="1">
            <a:off x="1658335" y="2818325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Freeform 124"/>
          <p:cNvSpPr/>
          <p:nvPr/>
        </p:nvSpPr>
        <p:spPr>
          <a:xfrm>
            <a:off x="2173264" y="2738727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1766555" y="2115331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Block Arc 129"/>
          <p:cNvSpPr/>
          <p:nvPr/>
        </p:nvSpPr>
        <p:spPr>
          <a:xfrm rot="16200000">
            <a:off x="1408221" y="1797638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Block Arc 130"/>
          <p:cNvSpPr/>
          <p:nvPr/>
        </p:nvSpPr>
        <p:spPr>
          <a:xfrm rot="5400000">
            <a:off x="1405681" y="1797640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Block Arc 131"/>
          <p:cNvSpPr/>
          <p:nvPr/>
        </p:nvSpPr>
        <p:spPr>
          <a:xfrm>
            <a:off x="1459262" y="1795940"/>
            <a:ext cx="1370810" cy="1287780"/>
          </a:xfrm>
          <a:prstGeom prst="blockArc">
            <a:avLst>
              <a:gd name="adj1" fmla="val 13018775"/>
              <a:gd name="adj2" fmla="val 19348665"/>
              <a:gd name="adj3" fmla="val 2660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266671" y="2892588"/>
            <a:ext cx="999768" cy="356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1317048" y="1642264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Freeform 134"/>
          <p:cNvSpPr/>
          <p:nvPr/>
        </p:nvSpPr>
        <p:spPr>
          <a:xfrm flipH="1">
            <a:off x="2227509" y="1624907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1233947" y="2884556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 rot="19544013">
            <a:off x="2355632" y="1545910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2477729" y="1665209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 flipH="1">
            <a:off x="10723212" y="2818317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Freeform 140"/>
          <p:cNvSpPr/>
          <p:nvPr/>
        </p:nvSpPr>
        <p:spPr>
          <a:xfrm>
            <a:off x="11238141" y="2738719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10831432" y="2115323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Block Arc 142"/>
          <p:cNvSpPr/>
          <p:nvPr/>
        </p:nvSpPr>
        <p:spPr>
          <a:xfrm rot="16200000">
            <a:off x="10473098" y="1797630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Block Arc 143"/>
          <p:cNvSpPr/>
          <p:nvPr/>
        </p:nvSpPr>
        <p:spPr>
          <a:xfrm rot="5400000">
            <a:off x="10470558" y="1797632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Block Arc 144"/>
          <p:cNvSpPr/>
          <p:nvPr/>
        </p:nvSpPr>
        <p:spPr>
          <a:xfrm>
            <a:off x="10524139" y="1795932"/>
            <a:ext cx="1370810" cy="1287780"/>
          </a:xfrm>
          <a:prstGeom prst="blockArc">
            <a:avLst>
              <a:gd name="adj1" fmla="val 13018775"/>
              <a:gd name="adj2" fmla="val 19348665"/>
              <a:gd name="adj3" fmla="val 2660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10331548" y="2892580"/>
            <a:ext cx="999768" cy="356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10381925" y="1642256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Freeform 147"/>
          <p:cNvSpPr/>
          <p:nvPr/>
        </p:nvSpPr>
        <p:spPr>
          <a:xfrm flipH="1">
            <a:off x="11292386" y="1624899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10298824" y="2884548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 rot="19544013">
            <a:off x="11420509" y="1545902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11542606" y="1665201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 flipH="1">
            <a:off x="9016217" y="2818476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Freeform 153"/>
          <p:cNvSpPr/>
          <p:nvPr/>
        </p:nvSpPr>
        <p:spPr>
          <a:xfrm>
            <a:off x="9531146" y="2738878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/>
          <p:cNvSpPr/>
          <p:nvPr/>
        </p:nvSpPr>
        <p:spPr>
          <a:xfrm>
            <a:off x="9124437" y="2115482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Block Arc 155"/>
          <p:cNvSpPr/>
          <p:nvPr/>
        </p:nvSpPr>
        <p:spPr>
          <a:xfrm rot="16200000">
            <a:off x="8766103" y="1797789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Block Arc 156"/>
          <p:cNvSpPr/>
          <p:nvPr/>
        </p:nvSpPr>
        <p:spPr>
          <a:xfrm rot="5400000">
            <a:off x="8763563" y="1797791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Block Arc 157"/>
          <p:cNvSpPr/>
          <p:nvPr/>
        </p:nvSpPr>
        <p:spPr>
          <a:xfrm>
            <a:off x="8817144" y="1796091"/>
            <a:ext cx="1370810" cy="1287780"/>
          </a:xfrm>
          <a:prstGeom prst="blockArc">
            <a:avLst>
              <a:gd name="adj1" fmla="val 13018775"/>
              <a:gd name="adj2" fmla="val 19348665"/>
              <a:gd name="adj3" fmla="val 2660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8624553" y="2892739"/>
            <a:ext cx="999768" cy="356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8674930" y="1642415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Freeform 160"/>
          <p:cNvSpPr/>
          <p:nvPr/>
        </p:nvSpPr>
        <p:spPr>
          <a:xfrm flipH="1">
            <a:off x="9585391" y="1625058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8591829" y="2884707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 rot="19544013">
            <a:off x="9713514" y="1546061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>
            <a:off x="9835611" y="1665360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3842193" y="3034403"/>
            <a:ext cx="1226" cy="1354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2350082" y="2925785"/>
            <a:ext cx="1015248" cy="14634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10523143" y="3028308"/>
            <a:ext cx="536811" cy="13608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9378471" y="3034403"/>
            <a:ext cx="426472" cy="1257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1266671" y="5954203"/>
            <a:ext cx="142240" cy="1209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63262" y="5702215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H3K27ac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3281837" y="5900342"/>
            <a:ext cx="155886" cy="2586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75567" y="5689425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H3K4me1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514327" y="5954203"/>
            <a:ext cx="238913" cy="1071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148710" y="5664612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H3K27me3</a:t>
            </a:r>
          </a:p>
        </p:txBody>
      </p:sp>
      <p:sp>
        <p:nvSpPr>
          <p:cNvPr id="86" name="Freeform 85"/>
          <p:cNvSpPr/>
          <p:nvPr/>
        </p:nvSpPr>
        <p:spPr>
          <a:xfrm flipH="1">
            <a:off x="5977365" y="2817711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 86"/>
          <p:cNvSpPr/>
          <p:nvPr/>
        </p:nvSpPr>
        <p:spPr>
          <a:xfrm>
            <a:off x="6492294" y="2738113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085585" y="2114717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Block Arc 88"/>
          <p:cNvSpPr/>
          <p:nvPr/>
        </p:nvSpPr>
        <p:spPr>
          <a:xfrm rot="16200000">
            <a:off x="5727251" y="1797024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Block Arc 89"/>
          <p:cNvSpPr/>
          <p:nvPr/>
        </p:nvSpPr>
        <p:spPr>
          <a:xfrm rot="5400000">
            <a:off x="5724711" y="1797026"/>
            <a:ext cx="1469790" cy="1444440"/>
          </a:xfrm>
          <a:prstGeom prst="blockArc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Block Arc 90"/>
          <p:cNvSpPr/>
          <p:nvPr/>
        </p:nvSpPr>
        <p:spPr>
          <a:xfrm>
            <a:off x="5787245" y="1791730"/>
            <a:ext cx="1345226" cy="1293281"/>
          </a:xfrm>
          <a:prstGeom prst="blockArc">
            <a:avLst>
              <a:gd name="adj1" fmla="val 13164066"/>
              <a:gd name="adj2" fmla="val 19182901"/>
              <a:gd name="adj3" fmla="val 273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85701" y="2891974"/>
            <a:ext cx="999768" cy="356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5636078" y="1641650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 93"/>
          <p:cNvSpPr/>
          <p:nvPr/>
        </p:nvSpPr>
        <p:spPr>
          <a:xfrm flipH="1">
            <a:off x="6546539" y="1624293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5552977" y="2883942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 rot="19544013">
            <a:off x="6674662" y="1545296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796759" y="1664595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244492" y="3993077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 (inactive)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6867918" y="2552231"/>
            <a:ext cx="133348" cy="14492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2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Tissue-Specific Enhancers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 smtClean="0"/>
                  <a:t>Some TFs are present only in specific tissues:</a:t>
                </a:r>
              </a:p>
              <a:p>
                <a:pPr marL="457200" lvl="1" indent="0">
                  <a:buNone/>
                </a:pPr>
                <a:r>
                  <a:rPr lang="en-GB" sz="3200" dirty="0" smtClean="0"/>
                  <a:t>Less TF present in tissue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200" dirty="0" smtClean="0"/>
                  <a:t> Enhancer is less active</a:t>
                </a:r>
              </a:p>
              <a:p>
                <a:endParaRPr lang="en-GB" sz="3200" dirty="0" smtClean="0"/>
              </a:p>
              <a:p>
                <a:r>
                  <a:rPr lang="en-GB" sz="3200" dirty="0" smtClean="0"/>
                  <a:t>Enhancers must be accessible </a:t>
                </a:r>
                <a:r>
                  <a:rPr lang="en-US" sz="3200" dirty="0" smtClean="0"/>
                  <a:t>to be active, i.e. in a cleavage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35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Epigenetic Story &amp; Genetic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0079"/>
            <a:ext cx="10515600" cy="17268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Enhancers - Biological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Epigenetic Story &amp; Genetic Story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biologist find enhancers?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Accessibility (</a:t>
            </a:r>
            <a:r>
              <a:rPr lang="en-US" dirty="0" err="1" smtClean="0"/>
              <a:t>DNase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Evolutionary conserved regions</a:t>
            </a:r>
          </a:p>
          <a:p>
            <a:r>
              <a:rPr lang="en-US" dirty="0" err="1" smtClean="0"/>
              <a:t>ChIP-seq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TFs </a:t>
            </a:r>
          </a:p>
          <a:p>
            <a:pPr lvl="1"/>
            <a:r>
              <a:rPr lang="en-US" dirty="0" smtClean="0"/>
              <a:t>P300 / CPB</a:t>
            </a:r>
          </a:p>
          <a:p>
            <a:pPr lvl="1"/>
            <a:r>
              <a:rPr lang="en-US" dirty="0" smtClean="0"/>
              <a:t>Histones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6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Epigenetic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works did the following:</a:t>
            </a:r>
          </a:p>
          <a:p>
            <a:pPr marL="457200" lvl="1" indent="0">
              <a:buNone/>
            </a:pPr>
            <a:r>
              <a:rPr lang="en-US" dirty="0" smtClean="0"/>
              <a:t>Tissue sample -&gt; Epigenetic data -&gt; Classification algorithm -&gt; Enhancers</a:t>
            </a:r>
            <a:endParaRPr lang="en-US" dirty="0"/>
          </a:p>
        </p:txBody>
      </p:sp>
      <p:pic>
        <p:nvPicPr>
          <p:cNvPr id="2052" name="Picture 4" descr="Image result for genome browser h3k27a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1"/>
          <a:stretch/>
        </p:blipFill>
        <p:spPr bwMode="auto">
          <a:xfrm>
            <a:off x="1163977" y="2941174"/>
            <a:ext cx="9270437" cy="354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785" y="2861524"/>
            <a:ext cx="6018942" cy="187019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Enhancer sequence + reporter gene (</a:t>
            </a:r>
            <a:r>
              <a:rPr lang="en-US" dirty="0" err="1" smtClean="0"/>
              <a:t>LacZ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CACTTCACAAGAGGGGAGTCACCAGGCCCG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CTTCCTGCCCCCTCCTCGCCCAGCCTCACG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 4" hidden="1"/>
          <p:cNvSpPr>
            <a:spLocks noChangeArrowheads="1"/>
          </p:cNvSpPr>
          <p:nvPr/>
        </p:nvSpPr>
        <p:spPr bwMode="auto">
          <a:xfrm>
            <a:off x="8382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363" name="Group 12362"/>
          <p:cNvGrpSpPr/>
          <p:nvPr/>
        </p:nvGrpSpPr>
        <p:grpSpPr>
          <a:xfrm>
            <a:off x="5896746" y="2198688"/>
            <a:ext cx="2794000" cy="2696014"/>
            <a:chOff x="7843520" y="1471086"/>
            <a:chExt cx="2794000" cy="2696014"/>
          </a:xfrm>
        </p:grpSpPr>
        <p:grpSp>
          <p:nvGrpSpPr>
            <p:cNvPr id="12359" name="Group 12358"/>
            <p:cNvGrpSpPr/>
            <p:nvPr/>
          </p:nvGrpSpPr>
          <p:grpSpPr>
            <a:xfrm>
              <a:off x="8229126" y="2330172"/>
              <a:ext cx="2236404" cy="1836928"/>
              <a:chOff x="4845116" y="2745232"/>
              <a:chExt cx="2236404" cy="1836928"/>
            </a:xfrm>
          </p:grpSpPr>
          <p:pic>
            <p:nvPicPr>
              <p:cNvPr id="198" name="Picture 5" descr="Proces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60396" r="57434" b="5827"/>
              <a:stretch/>
            </p:blipFill>
            <p:spPr bwMode="auto">
              <a:xfrm>
                <a:off x="4845116" y="2745232"/>
                <a:ext cx="1911541" cy="1836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58" name="Rectangle 12357"/>
              <p:cNvSpPr/>
              <p:nvPr/>
            </p:nvSpPr>
            <p:spPr>
              <a:xfrm>
                <a:off x="6563360" y="3403600"/>
                <a:ext cx="518160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60" name="TextBox 12359"/>
            <p:cNvSpPr txBox="1"/>
            <p:nvPr/>
          </p:nvSpPr>
          <p:spPr>
            <a:xfrm>
              <a:off x="7843520" y="1471086"/>
              <a:ext cx="279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Mouse Egg Microinjection</a:t>
              </a:r>
              <a:endParaRPr lang="en-US" sz="2400" dirty="0"/>
            </a:p>
          </p:txBody>
        </p:sp>
      </p:grpSp>
      <p:grpSp>
        <p:nvGrpSpPr>
          <p:cNvPr id="12362" name="Group 12361"/>
          <p:cNvGrpSpPr/>
          <p:nvPr/>
        </p:nvGrpSpPr>
        <p:grpSpPr>
          <a:xfrm>
            <a:off x="8793550" y="2137728"/>
            <a:ext cx="3007360" cy="4018220"/>
            <a:chOff x="4805680" y="3677920"/>
            <a:chExt cx="3007360" cy="4018220"/>
          </a:xfrm>
        </p:grpSpPr>
        <p:pic>
          <p:nvPicPr>
            <p:cNvPr id="202" name="Picture 2" descr="https://enhancer.lbl.gov/pics/f735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040" y="3677920"/>
              <a:ext cx="2244719" cy="2859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61" name="TextBox 12360"/>
            <p:cNvSpPr txBox="1"/>
            <p:nvPr/>
          </p:nvSpPr>
          <p:spPr>
            <a:xfrm>
              <a:off x="4805680" y="6126480"/>
              <a:ext cx="30073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sz="2400" dirty="0"/>
            </a:p>
            <a:p>
              <a:pPr lvl="1"/>
              <a:r>
                <a:rPr lang="en-US" sz="2400" dirty="0"/>
                <a:t>Embryo Images (day 11.5)</a:t>
              </a:r>
            </a:p>
            <a:p>
              <a:endParaRPr lang="en-US" sz="2400" dirty="0"/>
            </a:p>
          </p:txBody>
        </p:sp>
      </p:grpSp>
      <p:sp>
        <p:nvSpPr>
          <p:cNvPr id="12364" name="Right Arrow 12363"/>
          <p:cNvSpPr/>
          <p:nvPr/>
        </p:nvSpPr>
        <p:spPr>
          <a:xfrm>
            <a:off x="5866157" y="3342640"/>
            <a:ext cx="416195" cy="453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ight Arrow 206"/>
          <p:cNvSpPr/>
          <p:nvPr/>
        </p:nvSpPr>
        <p:spPr>
          <a:xfrm>
            <a:off x="8402790" y="3342640"/>
            <a:ext cx="416195" cy="453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65" name="Picture 14" descr="Vist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75" y="282198"/>
            <a:ext cx="19812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4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 hidden="1"/>
          <p:cNvSpPr>
            <a:spLocks noChangeArrowheads="1"/>
          </p:cNvSpPr>
          <p:nvPr/>
        </p:nvSpPr>
        <p:spPr bwMode="auto">
          <a:xfrm>
            <a:off x="8382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enhancer.lbl.gov/pics/f7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295" y="888340"/>
            <a:ext cx="4394716" cy="55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20747" y="871613"/>
            <a:ext cx="66901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CACTTCACAAGAGGGGAGTCACCAGGCCCG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CTTCCTGCCCCCTCCTCGCCCAGCCTCACG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GTGCTCACACGTCCCCGTCGAGGGGAGCCG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CGGCAGCCCTCGGACTCCCAGCCCCGGCTC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ATCTTCTATCCTTCCCTCCCAGGCCCTAAG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TCCCCGGGCTGCGGTGCGGGCCGGCGATCT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CTGAGCTTCCTGCAGGCGCTGCGGCGCGCG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CTCCCACCGTTCCCTCCCCCTCGCGCTCGG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GTTACAGGTTAATGAAATGCTCGTTTTCCT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CAGTCATTTGTTTTGTTTTCCTGCAAAGTT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CTGATAAGTAGCTAACCAACGAAGCTTGTA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ATTACAATCTTACAGAAACCGGGCCGATCT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GTATATAAATCTCACCATCCAATTACAAGA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TGTAATAATTTTGCACTCAAGCTGGTAATG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AGGTCTAATACTCGTGCATGCGATAATCCC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CTCTGGATGCTGGCTTGATCAGATGTTGGC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TTTGTAATTAGACGGGCAGAAAATCATTAT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TTCATGTTCAAATAGAAAATGAGGTTGGTG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892" y="162046"/>
            <a:ext cx="3449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Enhancer Sequence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99025" y="162045"/>
            <a:ext cx="3449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Outcome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0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Enhancers - Biological </a:t>
            </a: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0079"/>
            <a:ext cx="10515600" cy="17268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Enhancers - Biological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Epigenetic Story &amp; Genetic Story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Story…</a:t>
            </a:r>
            <a:endParaRPr lang="en-US" dirty="0"/>
          </a:p>
        </p:txBody>
      </p:sp>
      <p:sp>
        <p:nvSpPr>
          <p:cNvPr id="6" name="Rectangle 4" hidden="1"/>
          <p:cNvSpPr>
            <a:spLocks noChangeArrowheads="1"/>
          </p:cNvSpPr>
          <p:nvPr/>
        </p:nvSpPr>
        <p:spPr bwMode="auto">
          <a:xfrm>
            <a:off x="8382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357" name="Picture 123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7" y="1615787"/>
            <a:ext cx="11515846" cy="4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Discriminative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Generative model</a:t>
                </a:r>
                <a:endParaRPr lang="en-US" dirty="0"/>
              </a:p>
              <a:p>
                <a:pPr lvl="1"/>
                <a:r>
                  <a:rPr lang="en-US" dirty="0"/>
                  <a:t>Learn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Assumption:</a:t>
                </a:r>
                <a:r>
                  <a:rPr lang="en-US" dirty="0" smtClean="0"/>
                  <a:t> the observed values X are generated by the hidden “target” values Y</a:t>
                </a:r>
              </a:p>
              <a:p>
                <a:pPr lvl="1"/>
                <a:r>
                  <a:rPr lang="en-US" dirty="0" smtClean="0"/>
                  <a:t>Example: linear regression. The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Discriminative model</a:t>
                </a:r>
                <a:endParaRPr lang="en-US" dirty="0"/>
              </a:p>
              <a:p>
                <a:pPr lvl="1"/>
                <a:r>
                  <a:rPr lang="en-US" dirty="0"/>
                  <a:t>Learn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Example: neural networks </a:t>
                </a:r>
                <a:endParaRPr lang="en-US" dirty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 (HMM)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Emission Distribution (E)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96813"/>
              </p:ext>
            </p:extLst>
          </p:nvPr>
        </p:nvGraphicFramePr>
        <p:xfrm>
          <a:off x="1864049" y="1748107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61241" y="1223775"/>
                <a:ext cx="4106806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241" y="1223775"/>
                <a:ext cx="4106806" cy="495905"/>
              </a:xfrm>
              <a:prstGeom prst="rect">
                <a:avLst/>
              </a:prstGeom>
              <a:blipFill rotWithShape="0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Distribution (T)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60733" y="3734578"/>
            <a:ext cx="50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38779"/>
              </p:ext>
            </p:extLst>
          </p:nvPr>
        </p:nvGraphicFramePr>
        <p:xfrm>
          <a:off x="3803490" y="1614195"/>
          <a:ext cx="3857751" cy="110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17"/>
                <a:gridCol w="1285917"/>
                <a:gridCol w="1285917"/>
              </a:tblGrid>
              <a:tr h="36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/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4327" y="1690688"/>
                <a:ext cx="4106806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27" y="1690688"/>
                <a:ext cx="4106806" cy="495905"/>
              </a:xfrm>
              <a:prstGeom prst="rect">
                <a:avLst/>
              </a:prstGeom>
              <a:blipFill rotWithShape="0"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Starting Hidden State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7" idx="0"/>
          </p:cNvCxnSpPr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  <a:endCxn id="6" idx="0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4" idx="0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18" idx="0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15" idx="0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00162"/>
              </p:ext>
            </p:extLst>
          </p:nvPr>
        </p:nvGraphicFramePr>
        <p:xfrm>
          <a:off x="3803490" y="1614195"/>
          <a:ext cx="2571834" cy="110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17"/>
                <a:gridCol w="1285917"/>
              </a:tblGrid>
              <a:tr h="36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89881" y="5742697"/>
            <a:ext cx="602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4327" y="1690688"/>
                <a:ext cx="4106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27" y="1690688"/>
                <a:ext cx="410680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099389" y="3041778"/>
            <a:ext cx="858415" cy="895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42281" y="5895097"/>
                <a:ext cx="6024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Denote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as the model parameters: (</a:t>
                </a:r>
                <a:r>
                  <a:rPr lang="en-US" sz="2400" dirty="0" smtClean="0"/>
                  <a:t>T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81" y="5895097"/>
                <a:ext cx="60243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5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Baum-Welch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3000" b="1" dirty="0" smtClean="0"/>
                  <a:t>Problem:</a:t>
                </a:r>
                <a:r>
                  <a:rPr lang="en-US" sz="3000" dirty="0" smtClean="0"/>
                  <a:t> given observation X what is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𝒂𝒓𝒈𝒎𝒂</m:t>
                    </m:r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p>
                          <m:sSup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sSup>
                          <m:sSup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 smtClean="0"/>
                  <a:t>?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smtClean="0"/>
                  <a:t>Leonard </a:t>
                </a:r>
                <a:r>
                  <a:rPr lang="en-US" sz="2800" dirty="0"/>
                  <a:t>Baum &amp; Lloyd Welch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~1962 </m:t>
                    </m:r>
                  </m:oMath>
                </a14:m>
                <a:r>
                  <a:rPr lang="en-US" sz="2800" dirty="0"/>
                  <a:t>) developed an EM-algorithm solution to the HMM inference problem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3000" dirty="0"/>
              </a:p>
              <a:p>
                <a:r>
                  <a:rPr lang="en-US" dirty="0" smtClean="0"/>
                  <a:t>Disadvantages: 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US" dirty="0" smtClean="0"/>
                  <a:t>oesn’t guarantee convergence to global maximum</a:t>
                </a:r>
              </a:p>
              <a:p>
                <a:pPr lvl="1"/>
                <a:r>
                  <a:rPr lang="en-US" dirty="0" smtClean="0"/>
                  <a:t>Prone to </a:t>
                </a:r>
                <a:r>
                  <a:rPr lang="en-US" dirty="0" err="1" smtClean="0"/>
                  <a:t>overfit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𝒇𝒐𝒖𝒏𝒅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&gt;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𝒕𝒓𝒖𝒆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	</a:t>
                </a:r>
                <a:endParaRPr lang="en-US" b="1" dirty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1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Baum-Welch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E-step</a:t>
                </a:r>
                <a:endParaRPr lang="en-US" dirty="0"/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– the </a:t>
                </a:r>
                <a:r>
                  <a:rPr lang="en-US" dirty="0" smtClean="0"/>
                  <a:t>model parameters</a:t>
                </a:r>
                <a:endParaRPr lang="en-US" dirty="0"/>
              </a:p>
              <a:p>
                <a:pPr lvl="1"/>
                <a:r>
                  <a:rPr lang="en-US" b="0" dirty="0" smtClean="0"/>
                  <a:t>Calculate posterior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M-step</a:t>
                </a:r>
              </a:p>
              <a:p>
                <a:pPr lvl="1"/>
                <a:r>
                  <a:rPr lang="en-US" dirty="0" smtClean="0"/>
                  <a:t>Given the posterior probability</a:t>
                </a:r>
              </a:p>
              <a:p>
                <a:pPr lvl="1"/>
                <a:r>
                  <a:rPr lang="en-US" dirty="0" smtClean="0"/>
                  <a:t>Calculate the maximum likelihood model parameters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Repeat </a:t>
                </a:r>
                <a:r>
                  <a:rPr lang="en-US" dirty="0"/>
                  <a:t>until </a:t>
                </a:r>
                <a:r>
                  <a:rPr lang="en-US" dirty="0" smtClean="0"/>
                  <a:t>convergence…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4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 -  </a:t>
            </a:r>
            <a:r>
              <a:rPr lang="en-US" dirty="0"/>
              <a:t>Forward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Dynamic programming: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56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56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75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756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756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75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56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56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756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481727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9326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81727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39326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96925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54524" y="4121962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96925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54524" y="4575801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81727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39326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81727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39326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96925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54524" y="5029640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396925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54524" y="548347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312123" y="412196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769722" y="412196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312123" y="4575801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123" y="4575801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0769722" y="457580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312123" y="5029640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769722" y="5029640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312123" y="548347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769722" y="548347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0312122" y="3672813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122" y="3672813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10145930" y="4407847"/>
            <a:ext cx="227905" cy="230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105604" y="4802720"/>
            <a:ext cx="259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0125924" y="4916288"/>
            <a:ext cx="247911" cy="253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146244" y="4997324"/>
            <a:ext cx="259532" cy="63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853240" y="3668123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-1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240" y="3668123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 r="-5333" b="-4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659629" y="4578845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29" y="4578845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8024770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24770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24770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024770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u="sng" dirty="0" smtClean="0">
                    <a:solidFill>
                      <a:schemeClr val="tx1"/>
                    </a:solidFill>
                  </a:rPr>
                  <a:t>Denote: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m – hidden space size,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L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– length of sequence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blipFill rotWithShape="0">
                <a:blip r:embed="rId7"/>
                <a:stretch>
                  <a:fillRect l="-1784" b="-5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9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 -  </a:t>
            </a:r>
            <a:r>
              <a:rPr lang="en-US" dirty="0"/>
              <a:t>Backwards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Dynamic programming: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56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756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8608206" y="4103674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805" y="4103674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608206" y="4557513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06" y="4557513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9065805" y="4557513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523404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81003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523404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981003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608206" y="501135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65805" y="5011352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608206" y="546519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65805" y="5465191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523404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981003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523404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981003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438602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896201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438602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0896201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438602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896201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602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896201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594730" y="3672814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730" y="3672814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H="1">
            <a:off x="8950249" y="4247583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8974632" y="4747856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8988635" y="4895835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8962440" y="4962139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050403" y="3672813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403" y="3672813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786108" y="4560557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108" y="4560557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8151249" y="4103674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151249" y="4557513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151249" y="501135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151249" y="546519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u="sng" dirty="0" smtClean="0">
                    <a:solidFill>
                      <a:schemeClr val="tx1"/>
                    </a:solidFill>
                  </a:rPr>
                  <a:t>Denote: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m – hidden space size,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L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– length of sequence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blipFill rotWithShape="0">
                <a:blip r:embed="rId7"/>
                <a:stretch>
                  <a:fillRect l="-1784" b="-5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3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Enhancers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/>
              <a:t>DNA regions of 50-1500 </a:t>
            </a:r>
            <a:r>
              <a:rPr lang="en-GB" dirty="0" err="1" smtClean="0"/>
              <a:t>bp</a:t>
            </a:r>
            <a:r>
              <a:rPr lang="en-GB" dirty="0" smtClean="0"/>
              <a:t> (</a:t>
            </a:r>
            <a:r>
              <a:rPr lang="en-GB" dirty="0"/>
              <a:t>usually around 500 </a:t>
            </a:r>
            <a:r>
              <a:rPr lang="en-GB" dirty="0" err="1" smtClean="0"/>
              <a:t>bp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Non-coding</a:t>
            </a:r>
          </a:p>
          <a:p>
            <a:r>
              <a:rPr lang="en-GB" dirty="0" smtClean="0"/>
              <a:t>If active, they enhance the chance of a gene to be transcribed</a:t>
            </a:r>
          </a:p>
          <a:p>
            <a:pPr marL="0" indent="0"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04956" y="5366759"/>
            <a:ext cx="9588381" cy="350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3163" y="5366758"/>
            <a:ext cx="1521152" cy="35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64109" y="5366757"/>
            <a:ext cx="242130" cy="350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47304" y="5365932"/>
            <a:ext cx="242130" cy="350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30499" y="5365932"/>
            <a:ext cx="242130" cy="350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94362" y="5365930"/>
            <a:ext cx="3198975" cy="3503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94361" y="5365101"/>
            <a:ext cx="840336" cy="350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94363" y="5365931"/>
            <a:ext cx="242130" cy="350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760434" y="5774661"/>
            <a:ext cx="1606610" cy="737235"/>
            <a:chOff x="1760434" y="5862551"/>
            <a:chExt cx="1606610" cy="737235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2406533" y="5259181"/>
              <a:ext cx="314412" cy="1521152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10694" y="5764583"/>
            <a:ext cx="1606610" cy="617698"/>
            <a:chOff x="1760433" y="5862551"/>
            <a:chExt cx="1606610" cy="617698"/>
          </a:xfrm>
        </p:grpSpPr>
        <p:sp>
          <p:nvSpPr>
            <p:cNvPr id="32" name="Right Brace 31"/>
            <p:cNvSpPr/>
            <p:nvPr/>
          </p:nvSpPr>
          <p:spPr>
            <a:xfrm rot="5400000">
              <a:off x="2460810" y="5844413"/>
              <a:ext cx="205856" cy="242132"/>
            </a:xfrm>
            <a:prstGeom prst="rightBrace">
              <a:avLst>
                <a:gd name="adj1" fmla="val 8649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60433" y="6043817"/>
              <a:ext cx="1606610" cy="436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TATA Box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11227" y="4648932"/>
            <a:ext cx="1606610" cy="692190"/>
            <a:chOff x="7211227" y="4580564"/>
            <a:chExt cx="1606610" cy="692190"/>
          </a:xfrm>
        </p:grpSpPr>
        <p:sp>
          <p:nvSpPr>
            <p:cNvPr id="15" name="Right Brace 14"/>
            <p:cNvSpPr/>
            <p:nvPr/>
          </p:nvSpPr>
          <p:spPr>
            <a:xfrm rot="16200000">
              <a:off x="7830788" y="4668846"/>
              <a:ext cx="367481" cy="840336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11227" y="4580564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8671132" y="4870798"/>
            <a:ext cx="1606610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287529" y="5317281"/>
            <a:ext cx="1606610" cy="436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95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1804" y="1912775"/>
                <a:ext cx="9199983" cy="1655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1"/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4" y="1912775"/>
                <a:ext cx="9199983" cy="16550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516398" y="1026846"/>
            <a:ext cx="5126210" cy="1327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On the board: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M-step</a:t>
            </a:r>
          </a:p>
        </p:txBody>
      </p:sp>
    </p:spTree>
    <p:extLst>
      <p:ext uri="{BB962C8B-B14F-4D97-AF65-F5344CB8AC3E}">
        <p14:creationId xmlns:p14="http://schemas.microsoft.com/office/powerpoint/2010/main" val="5769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1804" y="1912775"/>
                <a:ext cx="9199983" cy="4766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+1: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+1: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1"/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4" y="1912775"/>
                <a:ext cx="9199983" cy="47664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58868" y="1902673"/>
                <a:ext cx="6096000" cy="391511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r>
                  <a:rPr lang="en-US" sz="4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\\ Conditional probability definition</a:t>
                </a:r>
              </a:p>
              <a:p>
                <a:endParaRPr lang="en-US" sz="44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endParaRPr lang="en-US" sz="12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r>
                  <a:rPr lang="en-US" sz="4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\\ Chain rule</a:t>
                </a:r>
              </a:p>
              <a:p>
                <a:endParaRPr lang="en-US" sz="36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endParaRPr lang="en-US" sz="20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pPr lvl="0"/>
                <a:r>
                  <a:rPr lang="en-GB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</a:t>
                </a: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\\</a:t>
                </a:r>
                <a:r>
                  <a:rPr lang="en-US" sz="2800" baseline="-25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GB" sz="28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6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</a:t>
                </a:r>
                <a:r>
                  <a:rPr lang="en-US" sz="4400" baseline="-25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is </a:t>
                </a:r>
                <a:r>
                  <a:rPr lang="en-GB" sz="4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independent to</a:t>
                </a:r>
                <a14:m>
                  <m:oMath xmlns:m="http://schemas.openxmlformats.org/officeDocument/2006/math">
                    <m:r>
                      <a:rPr lang="en-US" sz="32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</a:t>
                </a:r>
                <a:endParaRPr lang="en-US" sz="36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pPr lvl="0"/>
                <a:endParaRPr lang="en-US" sz="36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pPr lvl="0"/>
                <a:endParaRPr lang="en-US" sz="36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pPr lvl="0"/>
                <a:r>
                  <a:rPr lang="en-GB" sz="28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</a:t>
                </a:r>
                <a:r>
                  <a:rPr lang="en-US" sz="28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\\ Define previously</a:t>
                </a:r>
                <a:endParaRPr lang="en-US" sz="2800" baseline="-25000" dirty="0">
                  <a:ea typeface="Adobe Fan Heiti Std B" panose="020B0700000000000000" pitchFamily="34" charset="-128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8" y="1902673"/>
                <a:ext cx="6096000" cy="3915111"/>
              </a:xfrm>
              <a:prstGeom prst="rect">
                <a:avLst/>
              </a:prstGeom>
              <a:blipFill rotWithShape="0">
                <a:blip r:embed="rId3"/>
                <a:stretch>
                  <a:fillRect l="-2295" b="-10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0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Part 2: HOP-HMM</a:t>
            </a:r>
            <a:br>
              <a:rPr lang="en-GB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0079"/>
            <a:ext cx="10515600" cy="1726883"/>
          </a:xfrm>
        </p:spPr>
        <p:txBody>
          <a:bodyPr/>
          <a:lstStyle/>
          <a:p>
            <a:r>
              <a:rPr lang="en-US" dirty="0" smtClean="0"/>
              <a:t>Enhancers and ML previous work</a:t>
            </a:r>
          </a:p>
          <a:p>
            <a:r>
              <a:rPr lang="en-US" dirty="0" smtClean="0"/>
              <a:t>HOP-HMM</a:t>
            </a:r>
          </a:p>
          <a:p>
            <a:r>
              <a:rPr lang="en-US" dirty="0" smtClean="0"/>
              <a:t>“HOP-Baum-Welch Algorithm”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Enhancers </a:t>
            </a:r>
            <a:r>
              <a:rPr lang="en-US" dirty="0" smtClean="0"/>
              <a:t>Sequences Separation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1135" y="1690688"/>
            <a:ext cx="919998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Motifs enrichment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Neph</a:t>
            </a:r>
            <a:r>
              <a:rPr lang="en-US" sz="2400" dirty="0"/>
              <a:t> </a:t>
            </a:r>
            <a:r>
              <a:rPr lang="en-US" sz="2400" dirty="0" smtClean="0"/>
              <a:t>s. et </a:t>
            </a:r>
            <a:r>
              <a:rPr lang="en-US" sz="2400" dirty="0"/>
              <a:t>al. </a:t>
            </a:r>
            <a:r>
              <a:rPr lang="en-US" sz="2400" dirty="0" smtClean="0"/>
              <a:t>Nature, 2012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Kheradpour</a:t>
            </a:r>
            <a:r>
              <a:rPr lang="en-US" sz="2400" dirty="0" smtClean="0"/>
              <a:t> et al. Genome Research, 2013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K-</a:t>
            </a:r>
            <a:r>
              <a:rPr lang="en-US" sz="3200" dirty="0" err="1" smtClean="0"/>
              <a:t>mer</a:t>
            </a:r>
            <a:r>
              <a:rPr lang="en-US" sz="3200" dirty="0" smtClean="0"/>
              <a:t> frequencies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Inbar’s</a:t>
            </a:r>
            <a:r>
              <a:rPr lang="en-US" sz="2400" dirty="0" smtClean="0"/>
              <a:t> master with Tommy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b="1" dirty="0" err="1" smtClean="0"/>
              <a:t>kmer</a:t>
            </a:r>
            <a:r>
              <a:rPr lang="en-US" sz="2400" b="1" dirty="0" smtClean="0"/>
              <a:t>-SVM: </a:t>
            </a:r>
            <a:r>
              <a:rPr lang="en-US" sz="2400" dirty="0" smtClean="0"/>
              <a:t>Beer M. et </a:t>
            </a:r>
            <a:r>
              <a:rPr lang="en-US" sz="2400" dirty="0"/>
              <a:t>al</a:t>
            </a:r>
            <a:r>
              <a:rPr lang="en-US" sz="2400" dirty="0" smtClean="0"/>
              <a:t>. </a:t>
            </a:r>
            <a:r>
              <a:rPr lang="en-US" sz="2400" dirty="0"/>
              <a:t>Genome </a:t>
            </a:r>
            <a:r>
              <a:rPr lang="en-US" sz="2400" dirty="0" smtClean="0"/>
              <a:t>Research, 2011</a:t>
            </a: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Other </a:t>
            </a:r>
            <a:r>
              <a:rPr lang="en-US" sz="3200" dirty="0" smtClean="0"/>
              <a:t>complex features</a:t>
            </a:r>
          </a:p>
          <a:p>
            <a:pPr lvl="2"/>
            <a:r>
              <a:rPr lang="en-US" sz="2400" dirty="0" smtClean="0"/>
              <a:t>	</a:t>
            </a:r>
            <a:r>
              <a:rPr lang="en-US" sz="2400" b="1" dirty="0" err="1" smtClean="0"/>
              <a:t>DeepSEA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Troyanskaya</a:t>
            </a:r>
            <a:r>
              <a:rPr lang="en-US" sz="2400" dirty="0" smtClean="0"/>
              <a:t> O. et al. Nature, 2015</a:t>
            </a:r>
          </a:p>
          <a:p>
            <a:pPr lvl="2"/>
            <a:r>
              <a:rPr lang="en-US" sz="2400" dirty="0" smtClean="0"/>
              <a:t>	</a:t>
            </a:r>
            <a:r>
              <a:rPr lang="en-US" sz="2400" b="1" dirty="0" smtClean="0"/>
              <a:t>Basset:</a:t>
            </a:r>
            <a:r>
              <a:rPr lang="en-US" sz="2400" dirty="0" smtClean="0"/>
              <a:t> </a:t>
            </a:r>
            <a:r>
              <a:rPr lang="en-US" sz="2400" dirty="0" err="1" smtClean="0"/>
              <a:t>Rinn</a:t>
            </a:r>
            <a:r>
              <a:rPr lang="en-US" sz="2400" dirty="0" smtClean="0"/>
              <a:t> J. et al. Genome Research, 2016 </a:t>
            </a: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98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-lineage DNase I footprinting reveals cell-selective gene regulator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8"/>
          <a:stretch/>
        </p:blipFill>
        <p:spPr bwMode="auto">
          <a:xfrm>
            <a:off x="3788229" y="125824"/>
            <a:ext cx="3625795" cy="63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14024" y="2181219"/>
            <a:ext cx="3978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err="1"/>
              <a:t>Neph</a:t>
            </a:r>
            <a:r>
              <a:rPr lang="en-US" sz="2400" dirty="0"/>
              <a:t> s. et al. Nature, 2012</a:t>
            </a:r>
          </a:p>
        </p:txBody>
      </p:sp>
    </p:spTree>
    <p:extLst>
      <p:ext uri="{BB962C8B-B14F-4D97-AF65-F5344CB8AC3E}">
        <p14:creationId xmlns:p14="http://schemas.microsoft.com/office/powerpoint/2010/main" val="10325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>
            <a:off x="7661241" y="3734578"/>
            <a:ext cx="50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918553" y="2144855"/>
            <a:ext cx="10515600" cy="1726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Hidden states can change freely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56981" y="2905760"/>
            <a:ext cx="0" cy="403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25301" y="2905760"/>
            <a:ext cx="0" cy="403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/>
          <p:cNvSpPr txBox="1"/>
          <p:nvPr/>
        </p:nvSpPr>
        <p:spPr>
          <a:xfrm>
            <a:off x="893009" y="1678337"/>
            <a:ext cx="2724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Hidden states transition options</a:t>
            </a:r>
            <a:endParaRPr lang="en-US" sz="2400" dirty="0"/>
          </a:p>
        </p:txBody>
      </p:sp>
      <p:cxnSp>
        <p:nvCxnSpPr>
          <p:cNvPr id="208" name="Straight Arrow Connector 207"/>
          <p:cNvCxnSpPr>
            <a:endCxn id="225" idx="0"/>
          </p:cNvCxnSpPr>
          <p:nvPr/>
        </p:nvCxnSpPr>
        <p:spPr>
          <a:xfrm>
            <a:off x="3574633" y="3371273"/>
            <a:ext cx="323203" cy="61485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24" idx="3"/>
            <a:endCxn id="223" idx="1"/>
          </p:cNvCxnSpPr>
          <p:nvPr/>
        </p:nvCxnSpPr>
        <p:spPr>
          <a:xfrm>
            <a:off x="2231727" y="3051993"/>
            <a:ext cx="73524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28" idx="0"/>
          </p:cNvCxnSpPr>
          <p:nvPr/>
        </p:nvCxnSpPr>
        <p:spPr>
          <a:xfrm flipV="1">
            <a:off x="1298343" y="3376131"/>
            <a:ext cx="316486" cy="60873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28" idx="2"/>
          </p:cNvCxnSpPr>
          <p:nvPr/>
        </p:nvCxnSpPr>
        <p:spPr>
          <a:xfrm flipH="1" flipV="1">
            <a:off x="1298343" y="4607194"/>
            <a:ext cx="308985" cy="6170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26" idx="1"/>
            <a:endCxn id="227" idx="3"/>
          </p:cNvCxnSpPr>
          <p:nvPr/>
        </p:nvCxnSpPr>
        <p:spPr>
          <a:xfrm flipH="1">
            <a:off x="2231727" y="5556047"/>
            <a:ext cx="72951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25" idx="2"/>
          </p:cNvCxnSpPr>
          <p:nvPr/>
        </p:nvCxnSpPr>
        <p:spPr>
          <a:xfrm flipH="1">
            <a:off x="3574633" y="4608455"/>
            <a:ext cx="323203" cy="62345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25" idx="1"/>
            <a:endCxn id="228" idx="3"/>
          </p:cNvCxnSpPr>
          <p:nvPr/>
        </p:nvCxnSpPr>
        <p:spPr>
          <a:xfrm flipH="1" flipV="1">
            <a:off x="1610542" y="4296030"/>
            <a:ext cx="1975094" cy="126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2224228" y="3383777"/>
            <a:ext cx="737009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40493" y="3383777"/>
            <a:ext cx="720744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23" idx="2"/>
            <a:endCxn id="226" idx="0"/>
          </p:cNvCxnSpPr>
          <p:nvPr/>
        </p:nvCxnSpPr>
        <p:spPr>
          <a:xfrm flipH="1">
            <a:off x="3273437" y="3363157"/>
            <a:ext cx="5736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24" idx="2"/>
            <a:endCxn id="227" idx="0"/>
          </p:cNvCxnSpPr>
          <p:nvPr/>
        </p:nvCxnSpPr>
        <p:spPr>
          <a:xfrm>
            <a:off x="1919528" y="3363157"/>
            <a:ext cx="0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1614829" y="3197567"/>
            <a:ext cx="1325065" cy="78729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H="1">
            <a:off x="2253490" y="4607194"/>
            <a:ext cx="1349958" cy="77029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614829" y="4628075"/>
            <a:ext cx="1347383" cy="74940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2253490" y="3205683"/>
            <a:ext cx="1349958" cy="81268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966973" y="2740829"/>
            <a:ext cx="624399" cy="622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1607328" y="2740829"/>
            <a:ext cx="624399" cy="622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3585636" y="3986127"/>
            <a:ext cx="624399" cy="622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2961237" y="5244883"/>
            <a:ext cx="624399" cy="6223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Flnk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1607328" y="5244883"/>
            <a:ext cx="624399" cy="6223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986143" y="3984866"/>
            <a:ext cx="624399" cy="622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EnFl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exagon 3"/>
          <p:cNvSpPr/>
          <p:nvPr/>
        </p:nvSpPr>
        <p:spPr>
          <a:xfrm>
            <a:off x="7252938" y="205020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7252938" y="312555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7252938" y="420089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7246039" y="575758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617389" y="517836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17389" y="533076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17389" y="548316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61100" y="215916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9917866" y="234829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09306" y="234829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06842" y="234829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45860" y="215916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8855638" y="215779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8840398" y="215779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9344080" y="215779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9328840" y="215779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10239430" y="215779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0224190" y="215779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(1,n)</a:t>
            </a:r>
            <a:endParaRPr lang="en-US" sz="1200" dirty="0"/>
          </a:p>
        </p:txBody>
      </p:sp>
      <p:cxnSp>
        <p:nvCxnSpPr>
          <p:cNvPr id="22" name="Curved Connector 21"/>
          <p:cNvCxnSpPr>
            <a:stCxn id="4" idx="5"/>
            <a:endCxn id="11" idx="0"/>
          </p:cNvCxnSpPr>
          <p:nvPr/>
        </p:nvCxnSpPr>
        <p:spPr>
          <a:xfrm rot="16200000" flipH="1">
            <a:off x="8198444" y="176486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5"/>
            <a:endCxn id="16" idx="0"/>
          </p:cNvCxnSpPr>
          <p:nvPr/>
        </p:nvCxnSpPr>
        <p:spPr>
          <a:xfrm rot="16200000" flipH="1">
            <a:off x="8446397" y="151690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5"/>
            <a:endCxn id="18" idx="0"/>
          </p:cNvCxnSpPr>
          <p:nvPr/>
        </p:nvCxnSpPr>
        <p:spPr>
          <a:xfrm rot="16200000" flipH="1">
            <a:off x="8690618" y="127268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5"/>
            <a:endCxn id="20" idx="0"/>
          </p:cNvCxnSpPr>
          <p:nvPr/>
        </p:nvCxnSpPr>
        <p:spPr>
          <a:xfrm rot="16200000" flipH="1">
            <a:off x="9138293" y="825013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1"/>
            <a:endCxn id="11" idx="4"/>
          </p:cNvCxnSpPr>
          <p:nvPr/>
        </p:nvCxnSpPr>
        <p:spPr>
          <a:xfrm rot="5400000" flipH="1" flipV="1">
            <a:off x="8198444" y="233102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1"/>
            <a:endCxn id="16" idx="4"/>
          </p:cNvCxnSpPr>
          <p:nvPr/>
        </p:nvCxnSpPr>
        <p:spPr>
          <a:xfrm rot="5400000" flipH="1" flipV="1">
            <a:off x="8445029" y="208306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1"/>
            <a:endCxn id="18" idx="4"/>
          </p:cNvCxnSpPr>
          <p:nvPr/>
        </p:nvCxnSpPr>
        <p:spPr>
          <a:xfrm rot="5400000" flipH="1" flipV="1">
            <a:off x="8689250" y="183884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4" idx="1"/>
            <a:endCxn id="20" idx="4"/>
          </p:cNvCxnSpPr>
          <p:nvPr/>
        </p:nvCxnSpPr>
        <p:spPr>
          <a:xfrm rot="5400000" flipH="1" flipV="1">
            <a:off x="9136925" y="139117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3"/>
          </p:cNvCxnSpPr>
          <p:nvPr/>
        </p:nvCxnSpPr>
        <p:spPr>
          <a:xfrm rot="10800000" flipV="1">
            <a:off x="7252938" y="238776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3"/>
            <a:endCxn id="6" idx="3"/>
          </p:cNvCxnSpPr>
          <p:nvPr/>
        </p:nvCxnSpPr>
        <p:spPr>
          <a:xfrm rot="10800000" flipV="1">
            <a:off x="7252938" y="238776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V="1">
            <a:off x="7242944" y="239199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7259287" y="346311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3"/>
            <a:endCxn id="7" idx="3"/>
          </p:cNvCxnSpPr>
          <p:nvPr/>
        </p:nvCxnSpPr>
        <p:spPr>
          <a:xfrm rot="10800000" flipV="1">
            <a:off x="7246040" y="453845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361100" y="322833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6" name="Oval 35"/>
          <p:cNvSpPr/>
          <p:nvPr/>
        </p:nvSpPr>
        <p:spPr>
          <a:xfrm>
            <a:off x="9917866" y="341746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09306" y="341746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106842" y="341746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45860" y="322833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8855638" y="322696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8840398" y="322696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9344080" y="322696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9328840" y="322696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10239430" y="322696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10224190" y="322696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(2,n)</a:t>
            </a:r>
            <a:endParaRPr lang="en-US" sz="1200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8198444" y="283403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8446397" y="258608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8690618" y="234186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9138293" y="189418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5" idx="4"/>
          </p:cNvCxnSpPr>
          <p:nvPr/>
        </p:nvCxnSpPr>
        <p:spPr>
          <a:xfrm rot="5400000" flipH="1" flipV="1">
            <a:off x="8198444" y="340019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40" idx="4"/>
          </p:cNvCxnSpPr>
          <p:nvPr/>
        </p:nvCxnSpPr>
        <p:spPr>
          <a:xfrm rot="5400000" flipH="1" flipV="1">
            <a:off x="8445029" y="315224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2" idx="4"/>
          </p:cNvCxnSpPr>
          <p:nvPr/>
        </p:nvCxnSpPr>
        <p:spPr>
          <a:xfrm rot="5400000" flipH="1" flipV="1">
            <a:off x="8689250" y="290801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endCxn id="44" idx="4"/>
          </p:cNvCxnSpPr>
          <p:nvPr/>
        </p:nvCxnSpPr>
        <p:spPr>
          <a:xfrm rot="5400000" flipH="1" flipV="1">
            <a:off x="9136925" y="246034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361100" y="431000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5" name="Oval 54"/>
          <p:cNvSpPr/>
          <p:nvPr/>
        </p:nvSpPr>
        <p:spPr>
          <a:xfrm>
            <a:off x="9917866" y="449913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09306" y="449913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106842" y="449913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345860" y="431000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59" name="Oval 58"/>
          <p:cNvSpPr/>
          <p:nvPr/>
        </p:nvSpPr>
        <p:spPr>
          <a:xfrm>
            <a:off x="8855638" y="430863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8840398" y="430863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9344080" y="430863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9328840" y="430863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10239430" y="430863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10224190" y="430863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(3,n)</a:t>
            </a:r>
            <a:endParaRPr lang="en-US" sz="1200" dirty="0"/>
          </a:p>
        </p:txBody>
      </p:sp>
      <p:cxnSp>
        <p:nvCxnSpPr>
          <p:cNvPr id="65" name="Curved Connector 64"/>
          <p:cNvCxnSpPr>
            <a:endCxn id="54" idx="0"/>
          </p:cNvCxnSpPr>
          <p:nvPr/>
        </p:nvCxnSpPr>
        <p:spPr>
          <a:xfrm rot="16200000" flipH="1">
            <a:off x="8198444" y="391569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endCxn id="59" idx="0"/>
          </p:cNvCxnSpPr>
          <p:nvPr/>
        </p:nvCxnSpPr>
        <p:spPr>
          <a:xfrm rot="16200000" flipH="1">
            <a:off x="8446397" y="366774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endCxn id="61" idx="0"/>
          </p:cNvCxnSpPr>
          <p:nvPr/>
        </p:nvCxnSpPr>
        <p:spPr>
          <a:xfrm rot="16200000" flipH="1">
            <a:off x="8690618" y="342352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endCxn id="63" idx="0"/>
          </p:cNvCxnSpPr>
          <p:nvPr/>
        </p:nvCxnSpPr>
        <p:spPr>
          <a:xfrm rot="16200000" flipH="1">
            <a:off x="9138293" y="297584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endCxn id="54" idx="4"/>
          </p:cNvCxnSpPr>
          <p:nvPr/>
        </p:nvCxnSpPr>
        <p:spPr>
          <a:xfrm rot="5400000" flipH="1" flipV="1">
            <a:off x="8198444" y="448185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59" idx="4"/>
          </p:cNvCxnSpPr>
          <p:nvPr/>
        </p:nvCxnSpPr>
        <p:spPr>
          <a:xfrm rot="5400000" flipH="1" flipV="1">
            <a:off x="8445029" y="423390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61" idx="4"/>
          </p:cNvCxnSpPr>
          <p:nvPr/>
        </p:nvCxnSpPr>
        <p:spPr>
          <a:xfrm rot="5400000" flipH="1" flipV="1">
            <a:off x="8689250" y="398968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endCxn id="63" idx="4"/>
          </p:cNvCxnSpPr>
          <p:nvPr/>
        </p:nvCxnSpPr>
        <p:spPr>
          <a:xfrm rot="5400000" flipH="1" flipV="1">
            <a:off x="9136925" y="354200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61100" y="586654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4" name="Oval 73"/>
          <p:cNvSpPr/>
          <p:nvPr/>
        </p:nvSpPr>
        <p:spPr>
          <a:xfrm>
            <a:off x="9917866" y="605567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009306" y="605567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106842" y="605567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278803" y="586654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8855638" y="586517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8809918" y="586517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9344080" y="586517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9316648" y="586517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10239430" y="586517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10181518" y="586517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4" name="Curved Connector 83"/>
          <p:cNvCxnSpPr>
            <a:endCxn id="73" idx="0"/>
          </p:cNvCxnSpPr>
          <p:nvPr/>
        </p:nvCxnSpPr>
        <p:spPr>
          <a:xfrm rot="16200000" flipH="1">
            <a:off x="8198444" y="547223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endCxn id="78" idx="0"/>
          </p:cNvCxnSpPr>
          <p:nvPr/>
        </p:nvCxnSpPr>
        <p:spPr>
          <a:xfrm rot="16200000" flipH="1">
            <a:off x="8446397" y="522428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80" idx="0"/>
          </p:cNvCxnSpPr>
          <p:nvPr/>
        </p:nvCxnSpPr>
        <p:spPr>
          <a:xfrm rot="16200000" flipH="1">
            <a:off x="8690618" y="498006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endCxn id="82" idx="0"/>
          </p:cNvCxnSpPr>
          <p:nvPr/>
        </p:nvCxnSpPr>
        <p:spPr>
          <a:xfrm rot="16200000" flipH="1">
            <a:off x="9138293" y="453239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endCxn id="73" idx="4"/>
          </p:cNvCxnSpPr>
          <p:nvPr/>
        </p:nvCxnSpPr>
        <p:spPr>
          <a:xfrm rot="5400000" flipH="1" flipV="1">
            <a:off x="8198444" y="603839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endCxn id="78" idx="4"/>
          </p:cNvCxnSpPr>
          <p:nvPr/>
        </p:nvCxnSpPr>
        <p:spPr>
          <a:xfrm rot="5400000" flipH="1" flipV="1">
            <a:off x="8445029" y="579044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80" idx="4"/>
          </p:cNvCxnSpPr>
          <p:nvPr/>
        </p:nvCxnSpPr>
        <p:spPr>
          <a:xfrm rot="5400000" flipH="1" flipV="1">
            <a:off x="8689250" y="554622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endCxn id="82" idx="4"/>
          </p:cNvCxnSpPr>
          <p:nvPr/>
        </p:nvCxnSpPr>
        <p:spPr>
          <a:xfrm rot="5400000" flipH="1" flipV="1">
            <a:off x="9136925" y="509854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38757" y="120604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921578" y="122276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States</a:t>
            </a:r>
            <a:endParaRPr lang="en-US" dirty="0"/>
          </a:p>
        </p:txBody>
      </p:sp>
      <p:sp>
        <p:nvSpPr>
          <p:cNvPr id="94" name="Left Brace 93"/>
          <p:cNvSpPr/>
          <p:nvPr/>
        </p:nvSpPr>
        <p:spPr>
          <a:xfrm rot="5400000">
            <a:off x="7555959" y="132616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/>
          <p:cNvSpPr/>
          <p:nvPr/>
        </p:nvSpPr>
        <p:spPr>
          <a:xfrm rot="5400000">
            <a:off x="9424665" y="592362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>
            <a:stCxn id="4" idx="3"/>
            <a:endCxn id="4" idx="4"/>
          </p:cNvCxnSpPr>
          <p:nvPr/>
        </p:nvCxnSpPr>
        <p:spPr>
          <a:xfrm rot="10800000" flipH="1">
            <a:off x="7252938" y="205020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H="1">
            <a:off x="7252805" y="312246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10800000" flipH="1">
            <a:off x="7249359" y="41953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H="1">
            <a:off x="7246039" y="576056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893009" y="1678337"/>
            <a:ext cx="254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Hidden states transition options</a:t>
            </a:r>
            <a:endParaRPr lang="en-US" sz="2400" dirty="0"/>
          </a:p>
        </p:txBody>
      </p:sp>
      <p:sp>
        <p:nvSpPr>
          <p:cNvPr id="172" name="Right Arrow 171"/>
          <p:cNvSpPr/>
          <p:nvPr/>
        </p:nvSpPr>
        <p:spPr>
          <a:xfrm>
            <a:off x="4866540" y="3546411"/>
            <a:ext cx="1574800" cy="1081664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>
            <a:endCxn id="175" idx="0"/>
          </p:cNvCxnSpPr>
          <p:nvPr/>
        </p:nvCxnSpPr>
        <p:spPr>
          <a:xfrm>
            <a:off x="3574633" y="3371273"/>
            <a:ext cx="323203" cy="61485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74" idx="3"/>
            <a:endCxn id="173" idx="1"/>
          </p:cNvCxnSpPr>
          <p:nvPr/>
        </p:nvCxnSpPr>
        <p:spPr>
          <a:xfrm>
            <a:off x="2231727" y="3051993"/>
            <a:ext cx="73524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78" idx="0"/>
          </p:cNvCxnSpPr>
          <p:nvPr/>
        </p:nvCxnSpPr>
        <p:spPr>
          <a:xfrm flipV="1">
            <a:off x="1298343" y="3376131"/>
            <a:ext cx="316486" cy="60873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78" idx="2"/>
          </p:cNvCxnSpPr>
          <p:nvPr/>
        </p:nvCxnSpPr>
        <p:spPr>
          <a:xfrm flipH="1" flipV="1">
            <a:off x="1298343" y="4607194"/>
            <a:ext cx="308985" cy="6170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76" idx="1"/>
            <a:endCxn id="177" idx="3"/>
          </p:cNvCxnSpPr>
          <p:nvPr/>
        </p:nvCxnSpPr>
        <p:spPr>
          <a:xfrm flipH="1">
            <a:off x="2231727" y="5556047"/>
            <a:ext cx="72951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75" idx="2"/>
          </p:cNvCxnSpPr>
          <p:nvPr/>
        </p:nvCxnSpPr>
        <p:spPr>
          <a:xfrm flipH="1">
            <a:off x="3574633" y="4608455"/>
            <a:ext cx="323203" cy="62345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75" idx="1"/>
            <a:endCxn id="178" idx="3"/>
          </p:cNvCxnSpPr>
          <p:nvPr/>
        </p:nvCxnSpPr>
        <p:spPr>
          <a:xfrm flipH="1" flipV="1">
            <a:off x="1610542" y="4296030"/>
            <a:ext cx="1975094" cy="126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2224228" y="3383777"/>
            <a:ext cx="737009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240493" y="3383777"/>
            <a:ext cx="720744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73" idx="2"/>
            <a:endCxn id="176" idx="0"/>
          </p:cNvCxnSpPr>
          <p:nvPr/>
        </p:nvCxnSpPr>
        <p:spPr>
          <a:xfrm flipH="1">
            <a:off x="3273437" y="3363157"/>
            <a:ext cx="5736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74" idx="2"/>
            <a:endCxn id="177" idx="0"/>
          </p:cNvCxnSpPr>
          <p:nvPr/>
        </p:nvCxnSpPr>
        <p:spPr>
          <a:xfrm>
            <a:off x="1919528" y="3363157"/>
            <a:ext cx="0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1614829" y="3197567"/>
            <a:ext cx="1325065" cy="78729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2253490" y="4607194"/>
            <a:ext cx="1349958" cy="77029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614829" y="4628075"/>
            <a:ext cx="1347383" cy="74940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253490" y="3205683"/>
            <a:ext cx="1349958" cy="81268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966973" y="2740829"/>
            <a:ext cx="624399" cy="622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607328" y="2740829"/>
            <a:ext cx="624399" cy="622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3585636" y="3986127"/>
            <a:ext cx="624399" cy="622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2961237" y="5244883"/>
            <a:ext cx="624399" cy="6223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Flnk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1607328" y="5244883"/>
            <a:ext cx="624399" cy="6223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986143" y="3984866"/>
            <a:ext cx="624399" cy="622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EnFl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>
            <a:off x="7661241" y="3734578"/>
            <a:ext cx="254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276949" y="2204925"/>
            <a:ext cx="10515600" cy="1726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Emission depends </a:t>
            </a:r>
            <a:r>
              <a:rPr lang="en-US" b="1" dirty="0" smtClean="0"/>
              <a:t>only</a:t>
            </a:r>
            <a:r>
              <a:rPr lang="en-US" dirty="0" smtClean="0"/>
              <a:t> on hidden state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17920" y="4043170"/>
            <a:ext cx="32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0273" y="2417879"/>
            <a:ext cx="10601657" cy="1862964"/>
            <a:chOff x="191680" y="4648932"/>
            <a:chExt cx="10601657" cy="1862964"/>
          </a:xfrm>
        </p:grpSpPr>
        <p:sp>
          <p:nvSpPr>
            <p:cNvPr id="3" name="Rectangle 2"/>
            <p:cNvSpPr/>
            <p:nvPr/>
          </p:nvSpPr>
          <p:spPr>
            <a:xfrm>
              <a:off x="1204956" y="5366759"/>
              <a:ext cx="9588381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3163" y="5366758"/>
              <a:ext cx="1521152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64109" y="5366757"/>
              <a:ext cx="242130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304" y="5365932"/>
              <a:ext cx="242130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30499" y="5365932"/>
              <a:ext cx="242130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94362" y="5365930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94361" y="5365101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94363" y="5365931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760434" y="5774661"/>
              <a:ext cx="1606610" cy="737235"/>
              <a:chOff x="1760434" y="5862551"/>
              <a:chExt cx="1606610" cy="737235"/>
            </a:xfrm>
          </p:grpSpPr>
          <p:sp>
            <p:nvSpPr>
              <p:cNvPr id="26" name="Right Brace 25"/>
              <p:cNvSpPr/>
              <p:nvPr/>
            </p:nvSpPr>
            <p:spPr>
              <a:xfrm rot="5400000">
                <a:off x="2406533" y="5259181"/>
                <a:ext cx="314412" cy="1521152"/>
              </a:xfrm>
              <a:prstGeom prst="rightBrace">
                <a:avLst>
                  <a:gd name="adj1" fmla="val 40467"/>
                  <a:gd name="adj2" fmla="val 5000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760434" y="6176964"/>
                <a:ext cx="1606610" cy="4228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Enhancer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910694" y="5764583"/>
              <a:ext cx="1606610" cy="617698"/>
              <a:chOff x="1760433" y="5862551"/>
              <a:chExt cx="1606610" cy="617698"/>
            </a:xfrm>
          </p:grpSpPr>
          <p:sp>
            <p:nvSpPr>
              <p:cNvPr id="32" name="Right Brace 31"/>
              <p:cNvSpPr/>
              <p:nvPr/>
            </p:nvSpPr>
            <p:spPr>
              <a:xfrm rot="5400000">
                <a:off x="2460810" y="5844413"/>
                <a:ext cx="205856" cy="242132"/>
              </a:xfrm>
              <a:prstGeom prst="rightBrace">
                <a:avLst>
                  <a:gd name="adj1" fmla="val 8649"/>
                  <a:gd name="adj2" fmla="val 5000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60433" y="6043817"/>
                <a:ext cx="1606610" cy="4364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TATA Box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211227" y="4648932"/>
              <a:ext cx="1606610" cy="692190"/>
              <a:chOff x="7211227" y="4580564"/>
              <a:chExt cx="1606610" cy="692190"/>
            </a:xfrm>
          </p:grpSpPr>
          <p:sp>
            <p:nvSpPr>
              <p:cNvPr id="15" name="Right Brace 14"/>
              <p:cNvSpPr/>
              <p:nvPr/>
            </p:nvSpPr>
            <p:spPr>
              <a:xfrm rot="16200000">
                <a:off x="7830788" y="4668846"/>
                <a:ext cx="367481" cy="840336"/>
              </a:xfrm>
              <a:prstGeom prst="rightBrace">
                <a:avLst>
                  <a:gd name="adj1" fmla="val 26937"/>
                  <a:gd name="adj2" fmla="val 5000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11227" y="4580564"/>
                <a:ext cx="1606610" cy="3654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Promotor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8671132" y="4870798"/>
              <a:ext cx="1606610" cy="436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1680" y="5322721"/>
              <a:ext cx="1251420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DNA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613358" y="1762501"/>
            <a:ext cx="3226866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Factor Binding Sites (TFBS)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603932" y="2505456"/>
            <a:ext cx="236804" cy="570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048000" y="2487168"/>
            <a:ext cx="42672" cy="622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381598" y="2474976"/>
            <a:ext cx="136848" cy="6350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9" idx="3"/>
          </p:cNvCxnSpPr>
          <p:nvPr/>
        </p:nvCxnSpPr>
        <p:spPr>
          <a:xfrm>
            <a:off x="2798157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61241" y="3734578"/>
            <a:ext cx="254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5077172" y="3336177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>
            <a:off x="5594697" y="3847352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>
            <a:off x="6103713" y="4356368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 xmlns="">
          <p:sp>
            <p:nvSpPr>
              <p:cNvPr id="3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tent Placeholder 2"/>
          <p:cNvSpPr txBox="1">
            <a:spLocks/>
          </p:cNvSpPr>
          <p:nvPr/>
        </p:nvSpPr>
        <p:spPr>
          <a:xfrm>
            <a:off x="467360" y="2204925"/>
            <a:ext cx="11165839" cy="1726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Base-states emission </a:t>
            </a:r>
            <a:r>
              <a:rPr lang="en-US" dirty="0"/>
              <a:t>depends on hidden state and </a:t>
            </a:r>
            <a:r>
              <a:rPr lang="en-US" b="1" dirty="0" smtClean="0"/>
              <a:t>k previous observations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0" y="281660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844633" y="5140960"/>
            <a:ext cx="0" cy="426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217920" y="4043170"/>
            <a:ext cx="32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93173" y="5591181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13" name="Hexagon 12"/>
          <p:cNvSpPr/>
          <p:nvPr/>
        </p:nvSpPr>
        <p:spPr>
          <a:xfrm>
            <a:off x="2235802" y="3246898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/>
          <p:cNvSpPr/>
          <p:nvPr/>
        </p:nvSpPr>
        <p:spPr>
          <a:xfrm>
            <a:off x="3279607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61" idx="3"/>
          </p:cNvCxnSpPr>
          <p:nvPr/>
        </p:nvCxnSpPr>
        <p:spPr>
          <a:xfrm>
            <a:off x="3816028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exagon 60"/>
          <p:cNvSpPr/>
          <p:nvPr/>
        </p:nvSpPr>
        <p:spPr>
          <a:xfrm>
            <a:off x="4297478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endCxn id="63" idx="3"/>
          </p:cNvCxnSpPr>
          <p:nvPr/>
        </p:nvCxnSpPr>
        <p:spPr>
          <a:xfrm>
            <a:off x="4846921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exagon 62"/>
          <p:cNvSpPr/>
          <p:nvPr/>
        </p:nvSpPr>
        <p:spPr>
          <a:xfrm>
            <a:off x="5328371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endCxn id="65" idx="3"/>
          </p:cNvCxnSpPr>
          <p:nvPr/>
        </p:nvCxnSpPr>
        <p:spPr>
          <a:xfrm>
            <a:off x="5861023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Hexagon 64"/>
          <p:cNvSpPr/>
          <p:nvPr/>
        </p:nvSpPr>
        <p:spPr>
          <a:xfrm>
            <a:off x="6342473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6" name="Straight Arrow Connector 65"/>
          <p:cNvCxnSpPr>
            <a:stCxn id="65" idx="0"/>
            <a:endCxn id="67" idx="3"/>
          </p:cNvCxnSpPr>
          <p:nvPr/>
        </p:nvCxnSpPr>
        <p:spPr>
          <a:xfrm>
            <a:off x="6886541" y="3497487"/>
            <a:ext cx="50511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exagon 66"/>
          <p:cNvSpPr/>
          <p:nvPr/>
        </p:nvSpPr>
        <p:spPr>
          <a:xfrm>
            <a:off x="7391654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80596" y="3167277"/>
            <a:ext cx="899253" cy="66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(j,0)</a:t>
            </a:r>
          </a:p>
        </p:txBody>
      </p:sp>
    </p:spTree>
    <p:extLst>
      <p:ext uri="{BB962C8B-B14F-4D97-AF65-F5344CB8AC3E}">
        <p14:creationId xmlns:p14="http://schemas.microsoft.com/office/powerpoint/2010/main" val="18184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/>
          <p:cNvSpPr/>
          <p:nvPr/>
        </p:nvSpPr>
        <p:spPr>
          <a:xfrm>
            <a:off x="4590254" y="327831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 xmlns="">
          <p:sp>
            <p:nvSpPr>
              <p:cNvPr id="3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3351134" y="437261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29456" y="437480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713749" y="437117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398778" y="437117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570476" y="3253740"/>
            <a:ext cx="502920" cy="48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98" idx="2"/>
            <a:endCxn id="97" idx="0"/>
          </p:cNvCxnSpPr>
          <p:nvPr/>
        </p:nvCxnSpPr>
        <p:spPr>
          <a:xfrm>
            <a:off x="4821936" y="374142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8" idx="3"/>
            <a:endCxn id="134" idx="3"/>
          </p:cNvCxnSpPr>
          <p:nvPr/>
        </p:nvCxnSpPr>
        <p:spPr>
          <a:xfrm>
            <a:off x="5073396" y="3497580"/>
            <a:ext cx="23247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485644" y="349758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8" idx="2"/>
            <a:endCxn id="96" idx="0"/>
          </p:cNvCxnSpPr>
          <p:nvPr/>
        </p:nvCxnSpPr>
        <p:spPr>
          <a:xfrm>
            <a:off x="4821936" y="374142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2"/>
            <a:endCxn id="95" idx="0"/>
          </p:cNvCxnSpPr>
          <p:nvPr/>
        </p:nvCxnSpPr>
        <p:spPr>
          <a:xfrm flipH="1">
            <a:off x="4280916" y="374142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8" idx="2"/>
            <a:endCxn id="94" idx="0"/>
          </p:cNvCxnSpPr>
          <p:nvPr/>
        </p:nvCxnSpPr>
        <p:spPr>
          <a:xfrm flipH="1">
            <a:off x="3602594" y="374142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946" y="4726464"/>
            <a:ext cx="3182730" cy="20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2664462" y="437261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6072886" y="436016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6746994" y="436016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98" idx="2"/>
            <a:endCxn id="113" idx="0"/>
          </p:cNvCxnSpPr>
          <p:nvPr/>
        </p:nvCxnSpPr>
        <p:spPr>
          <a:xfrm>
            <a:off x="4821936" y="374142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8" idx="2"/>
            <a:endCxn id="114" idx="0"/>
          </p:cNvCxnSpPr>
          <p:nvPr/>
        </p:nvCxnSpPr>
        <p:spPr>
          <a:xfrm>
            <a:off x="4821936" y="374142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8" idx="2"/>
            <a:endCxn id="112" idx="0"/>
          </p:cNvCxnSpPr>
          <p:nvPr/>
        </p:nvCxnSpPr>
        <p:spPr>
          <a:xfrm flipH="1">
            <a:off x="2915922" y="374142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026711" y="276606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234184" y="374142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7672562" y="374142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627945" y="2766060"/>
            <a:ext cx="12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058636" y="2766060"/>
            <a:ext cx="12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86140" y="43695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Content Placeholder 2"/>
          <p:cNvSpPr txBox="1">
            <a:spLocks/>
          </p:cNvSpPr>
          <p:nvPr/>
        </p:nvSpPr>
        <p:spPr>
          <a:xfrm>
            <a:off x="1870040" y="2204925"/>
            <a:ext cx="10850279" cy="1726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Sub-states emission: PWM</a:t>
            </a:r>
            <a:endParaRPr lang="en-US" b="1" dirty="0"/>
          </a:p>
        </p:txBody>
      </p:sp>
      <p:sp>
        <p:nvSpPr>
          <p:cNvPr id="132" name="Hexagon 131"/>
          <p:cNvSpPr/>
          <p:nvPr/>
        </p:nvSpPr>
        <p:spPr>
          <a:xfrm>
            <a:off x="1956121" y="3254402"/>
            <a:ext cx="534273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3" name="Rectangle 132"/>
          <p:cNvSpPr/>
          <p:nvPr/>
        </p:nvSpPr>
        <p:spPr>
          <a:xfrm>
            <a:off x="1794245" y="3168032"/>
            <a:ext cx="883064" cy="66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(j,0)</a:t>
            </a:r>
            <a:endParaRPr lang="en-US" dirty="0"/>
          </a:p>
        </p:txBody>
      </p:sp>
      <p:sp>
        <p:nvSpPr>
          <p:cNvPr id="134" name="Hexagon 133"/>
          <p:cNvSpPr/>
          <p:nvPr/>
        </p:nvSpPr>
        <p:spPr>
          <a:xfrm>
            <a:off x="7398133" y="3253740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5" name="Rectangle 134"/>
          <p:cNvSpPr/>
          <p:nvPr/>
        </p:nvSpPr>
        <p:spPr>
          <a:xfrm>
            <a:off x="7236256" y="3167370"/>
            <a:ext cx="899253" cy="66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(j,0)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/>
                  <a:t>start </a:t>
                </a:r>
                <a:r>
                  <a:rPr lang="en-US" dirty="0" smtClean="0"/>
                  <a:t>base state probability</a:t>
                </a:r>
              </a:p>
              <a:p>
                <a:pPr marL="0" indent="0">
                  <a:buNone/>
                </a:pPr>
                <a:r>
                  <a:rPr lang="en-US" dirty="0" smtClean="0"/>
                  <a:t>E – base states emission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T </a:t>
                </a:r>
                <a:r>
                  <a:rPr lang="en-US" dirty="0"/>
                  <a:t>– </a:t>
                </a:r>
                <a:r>
                  <a:rPr lang="en-US" dirty="0" smtClean="0"/>
                  <a:t>base </a:t>
                </a:r>
                <a:r>
                  <a:rPr lang="en-US" dirty="0"/>
                  <a:t>states </a:t>
                </a:r>
                <a:r>
                  <a:rPr lang="en-US" dirty="0" smtClean="0"/>
                  <a:t>transition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G – sub states transition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F – base state 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 sub state transition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exagon 3"/>
          <p:cNvSpPr/>
          <p:nvPr/>
        </p:nvSpPr>
        <p:spPr>
          <a:xfrm>
            <a:off x="7252938" y="191957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7252938" y="299492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7252938" y="407026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7246039" y="562695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617389" y="504773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17389" y="520013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17389" y="535253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61100" y="202853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9917866" y="221766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09306" y="221766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06842" y="221766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45860" y="202853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8855638" y="20271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8840398" y="20271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9344080" y="20271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9328840" y="20271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10239430" y="20271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0224190" y="20271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(1,n)</a:t>
            </a:r>
            <a:endParaRPr lang="en-US" sz="1200" dirty="0"/>
          </a:p>
        </p:txBody>
      </p:sp>
      <p:cxnSp>
        <p:nvCxnSpPr>
          <p:cNvPr id="22" name="Curved Connector 21"/>
          <p:cNvCxnSpPr>
            <a:stCxn id="4" idx="5"/>
            <a:endCxn id="11" idx="0"/>
          </p:cNvCxnSpPr>
          <p:nvPr/>
        </p:nvCxnSpPr>
        <p:spPr>
          <a:xfrm rot="16200000" flipH="1">
            <a:off x="8198444" y="163423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5"/>
            <a:endCxn id="16" idx="0"/>
          </p:cNvCxnSpPr>
          <p:nvPr/>
        </p:nvCxnSpPr>
        <p:spPr>
          <a:xfrm rot="16200000" flipH="1">
            <a:off x="8446397" y="138627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5"/>
            <a:endCxn id="18" idx="0"/>
          </p:cNvCxnSpPr>
          <p:nvPr/>
        </p:nvCxnSpPr>
        <p:spPr>
          <a:xfrm rot="16200000" flipH="1">
            <a:off x="8690618" y="114205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5"/>
            <a:endCxn id="20" idx="0"/>
          </p:cNvCxnSpPr>
          <p:nvPr/>
        </p:nvCxnSpPr>
        <p:spPr>
          <a:xfrm rot="16200000" flipH="1">
            <a:off x="9138293" y="694383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1"/>
            <a:endCxn id="11" idx="4"/>
          </p:cNvCxnSpPr>
          <p:nvPr/>
        </p:nvCxnSpPr>
        <p:spPr>
          <a:xfrm rot="5400000" flipH="1" flipV="1">
            <a:off x="8198444" y="220039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1"/>
            <a:endCxn id="16" idx="4"/>
          </p:cNvCxnSpPr>
          <p:nvPr/>
        </p:nvCxnSpPr>
        <p:spPr>
          <a:xfrm rot="5400000" flipH="1" flipV="1">
            <a:off x="8445029" y="195243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1"/>
            <a:endCxn id="18" idx="4"/>
          </p:cNvCxnSpPr>
          <p:nvPr/>
        </p:nvCxnSpPr>
        <p:spPr>
          <a:xfrm rot="5400000" flipH="1" flipV="1">
            <a:off x="8689250" y="170821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4" idx="1"/>
            <a:endCxn id="20" idx="4"/>
          </p:cNvCxnSpPr>
          <p:nvPr/>
        </p:nvCxnSpPr>
        <p:spPr>
          <a:xfrm rot="5400000" flipH="1" flipV="1">
            <a:off x="9136925" y="126054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3"/>
          </p:cNvCxnSpPr>
          <p:nvPr/>
        </p:nvCxnSpPr>
        <p:spPr>
          <a:xfrm rot="10800000" flipV="1">
            <a:off x="7252938" y="225713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3"/>
            <a:endCxn id="6" idx="3"/>
          </p:cNvCxnSpPr>
          <p:nvPr/>
        </p:nvCxnSpPr>
        <p:spPr>
          <a:xfrm rot="10800000" flipV="1">
            <a:off x="7252938" y="225713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V="1">
            <a:off x="7242944" y="226136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7259287" y="333248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3"/>
            <a:endCxn id="7" idx="3"/>
          </p:cNvCxnSpPr>
          <p:nvPr/>
        </p:nvCxnSpPr>
        <p:spPr>
          <a:xfrm rot="10800000" flipV="1">
            <a:off x="7246040" y="440782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361100" y="309770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6" name="Oval 35"/>
          <p:cNvSpPr/>
          <p:nvPr/>
        </p:nvSpPr>
        <p:spPr>
          <a:xfrm>
            <a:off x="9917866" y="328683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09306" y="328683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106842" y="328683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45860" y="309770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8855638" y="309633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8840398" y="309633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9344080" y="309633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9328840" y="309633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10239430" y="309633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10224190" y="309633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(2,n)</a:t>
            </a:r>
            <a:endParaRPr lang="en-US" sz="1200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8198444" y="270340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8446397" y="245545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8690618" y="221123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9138293" y="176355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5" idx="4"/>
          </p:cNvCxnSpPr>
          <p:nvPr/>
        </p:nvCxnSpPr>
        <p:spPr>
          <a:xfrm rot="5400000" flipH="1" flipV="1">
            <a:off x="8198444" y="326956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40" idx="4"/>
          </p:cNvCxnSpPr>
          <p:nvPr/>
        </p:nvCxnSpPr>
        <p:spPr>
          <a:xfrm rot="5400000" flipH="1" flipV="1">
            <a:off x="8445029" y="302161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2" idx="4"/>
          </p:cNvCxnSpPr>
          <p:nvPr/>
        </p:nvCxnSpPr>
        <p:spPr>
          <a:xfrm rot="5400000" flipH="1" flipV="1">
            <a:off x="8689250" y="277738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endCxn id="44" idx="4"/>
          </p:cNvCxnSpPr>
          <p:nvPr/>
        </p:nvCxnSpPr>
        <p:spPr>
          <a:xfrm rot="5400000" flipH="1" flipV="1">
            <a:off x="9136925" y="232971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361100" y="417937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5" name="Oval 54"/>
          <p:cNvSpPr/>
          <p:nvPr/>
        </p:nvSpPr>
        <p:spPr>
          <a:xfrm>
            <a:off x="9917866" y="436850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09306" y="436850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106842" y="436850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345860" y="417937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59" name="Oval 58"/>
          <p:cNvSpPr/>
          <p:nvPr/>
        </p:nvSpPr>
        <p:spPr>
          <a:xfrm>
            <a:off x="8855638" y="417800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8840398" y="417800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9344080" y="417800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9328840" y="417800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10239430" y="417800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10224190" y="417800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(3,n)</a:t>
            </a:r>
            <a:endParaRPr lang="en-US" sz="1200" dirty="0"/>
          </a:p>
        </p:txBody>
      </p:sp>
      <p:cxnSp>
        <p:nvCxnSpPr>
          <p:cNvPr id="65" name="Curved Connector 64"/>
          <p:cNvCxnSpPr>
            <a:endCxn id="54" idx="0"/>
          </p:cNvCxnSpPr>
          <p:nvPr/>
        </p:nvCxnSpPr>
        <p:spPr>
          <a:xfrm rot="16200000" flipH="1">
            <a:off x="8198444" y="378506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endCxn id="59" idx="0"/>
          </p:cNvCxnSpPr>
          <p:nvPr/>
        </p:nvCxnSpPr>
        <p:spPr>
          <a:xfrm rot="16200000" flipH="1">
            <a:off x="8446397" y="353711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endCxn id="61" idx="0"/>
          </p:cNvCxnSpPr>
          <p:nvPr/>
        </p:nvCxnSpPr>
        <p:spPr>
          <a:xfrm rot="16200000" flipH="1">
            <a:off x="8690618" y="329289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endCxn id="63" idx="0"/>
          </p:cNvCxnSpPr>
          <p:nvPr/>
        </p:nvCxnSpPr>
        <p:spPr>
          <a:xfrm rot="16200000" flipH="1">
            <a:off x="9138293" y="284521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endCxn id="54" idx="4"/>
          </p:cNvCxnSpPr>
          <p:nvPr/>
        </p:nvCxnSpPr>
        <p:spPr>
          <a:xfrm rot="5400000" flipH="1" flipV="1">
            <a:off x="8198444" y="435122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59" idx="4"/>
          </p:cNvCxnSpPr>
          <p:nvPr/>
        </p:nvCxnSpPr>
        <p:spPr>
          <a:xfrm rot="5400000" flipH="1" flipV="1">
            <a:off x="8445029" y="410327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61" idx="4"/>
          </p:cNvCxnSpPr>
          <p:nvPr/>
        </p:nvCxnSpPr>
        <p:spPr>
          <a:xfrm rot="5400000" flipH="1" flipV="1">
            <a:off x="8689250" y="385905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endCxn id="63" idx="4"/>
          </p:cNvCxnSpPr>
          <p:nvPr/>
        </p:nvCxnSpPr>
        <p:spPr>
          <a:xfrm rot="5400000" flipH="1" flipV="1">
            <a:off x="9136925" y="341137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61100" y="573591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4" name="Oval 73"/>
          <p:cNvSpPr/>
          <p:nvPr/>
        </p:nvSpPr>
        <p:spPr>
          <a:xfrm>
            <a:off x="9917866" y="592504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009306" y="592504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106842" y="592504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278803" y="573591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8855638" y="573454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8809918" y="573454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9344080" y="573454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9316648" y="573454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10239430" y="573454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10181518" y="573454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4" name="Curved Connector 83"/>
          <p:cNvCxnSpPr>
            <a:endCxn id="73" idx="0"/>
          </p:cNvCxnSpPr>
          <p:nvPr/>
        </p:nvCxnSpPr>
        <p:spPr>
          <a:xfrm rot="16200000" flipH="1">
            <a:off x="8198444" y="534160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endCxn id="78" idx="0"/>
          </p:cNvCxnSpPr>
          <p:nvPr/>
        </p:nvCxnSpPr>
        <p:spPr>
          <a:xfrm rot="16200000" flipH="1">
            <a:off x="8446397" y="509365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80" idx="0"/>
          </p:cNvCxnSpPr>
          <p:nvPr/>
        </p:nvCxnSpPr>
        <p:spPr>
          <a:xfrm rot="16200000" flipH="1">
            <a:off x="8690618" y="484943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endCxn id="82" idx="0"/>
          </p:cNvCxnSpPr>
          <p:nvPr/>
        </p:nvCxnSpPr>
        <p:spPr>
          <a:xfrm rot="16200000" flipH="1">
            <a:off x="9138293" y="440176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endCxn id="73" idx="4"/>
          </p:cNvCxnSpPr>
          <p:nvPr/>
        </p:nvCxnSpPr>
        <p:spPr>
          <a:xfrm rot="5400000" flipH="1" flipV="1">
            <a:off x="8198444" y="590776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endCxn id="78" idx="4"/>
          </p:cNvCxnSpPr>
          <p:nvPr/>
        </p:nvCxnSpPr>
        <p:spPr>
          <a:xfrm rot="5400000" flipH="1" flipV="1">
            <a:off x="8445029" y="565981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80" idx="4"/>
          </p:cNvCxnSpPr>
          <p:nvPr/>
        </p:nvCxnSpPr>
        <p:spPr>
          <a:xfrm rot="5400000" flipH="1" flipV="1">
            <a:off x="8689250" y="541559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endCxn id="82" idx="4"/>
          </p:cNvCxnSpPr>
          <p:nvPr/>
        </p:nvCxnSpPr>
        <p:spPr>
          <a:xfrm rot="5400000" flipH="1" flipV="1">
            <a:off x="9136925" y="496791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38757" y="107541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921578" y="109213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States</a:t>
            </a:r>
            <a:endParaRPr lang="en-US" dirty="0"/>
          </a:p>
        </p:txBody>
      </p:sp>
      <p:sp>
        <p:nvSpPr>
          <p:cNvPr id="94" name="Left Brace 93"/>
          <p:cNvSpPr/>
          <p:nvPr/>
        </p:nvSpPr>
        <p:spPr>
          <a:xfrm rot="5400000">
            <a:off x="7555959" y="119553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/>
          <p:cNvSpPr/>
          <p:nvPr/>
        </p:nvSpPr>
        <p:spPr>
          <a:xfrm rot="5400000">
            <a:off x="9424665" y="461732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>
            <a:stCxn id="4" idx="3"/>
            <a:endCxn id="4" idx="4"/>
          </p:cNvCxnSpPr>
          <p:nvPr/>
        </p:nvCxnSpPr>
        <p:spPr>
          <a:xfrm rot="10800000" flipH="1">
            <a:off x="7252938" y="191957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H="1">
            <a:off x="7252805" y="299183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10800000" flipH="1">
            <a:off x="7249359" y="406470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H="1">
            <a:off x="7246039" y="562993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2"/>
          <a:srcRect l="10638" t="16319" r="19654" b="28684"/>
          <a:stretch/>
        </p:blipFill>
        <p:spPr>
          <a:xfrm>
            <a:off x="242595" y="1457959"/>
            <a:ext cx="11744750" cy="49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265813" y="-32985"/>
            <a:ext cx="10515600" cy="1325563"/>
          </a:xfrm>
        </p:spPr>
        <p:txBody>
          <a:bodyPr/>
          <a:lstStyle/>
          <a:p>
            <a:r>
              <a:rPr lang="en-US" dirty="0"/>
              <a:t>E-step  -  </a:t>
            </a:r>
            <a:r>
              <a:rPr lang="en-US" dirty="0" smtClean="0"/>
              <a:t>HOP Forward Algorithm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35902" y="2662867"/>
            <a:ext cx="8727790" cy="2269195"/>
            <a:chOff x="935902" y="2662867"/>
            <a:chExt cx="8727790" cy="2269195"/>
          </a:xfrm>
        </p:grpSpPr>
        <p:grpSp>
          <p:nvGrpSpPr>
            <p:cNvPr id="6" name="Group 5"/>
            <p:cNvGrpSpPr/>
            <p:nvPr/>
          </p:nvGrpSpPr>
          <p:grpSpPr>
            <a:xfrm>
              <a:off x="6096000" y="2662867"/>
              <a:ext cx="3567692" cy="2269195"/>
              <a:chOff x="7130272" y="2639889"/>
              <a:chExt cx="3567692" cy="226919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7952370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409969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952370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409969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867568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9325167" y="3093728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867568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325167" y="3547567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952370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409969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52370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8409969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867568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325167" y="40014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867568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325167" y="44552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9782766" y="3093728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240365" y="3093728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9782766" y="3547567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2766" y="354756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10240365" y="3547567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782766" y="40014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240365" y="40014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9782766" y="44552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240365" y="44552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9782765" y="2644579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2765" y="2644579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9616573" y="3379613"/>
                <a:ext cx="227905" cy="2309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9576247" y="3774486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9596567" y="3888054"/>
                <a:ext cx="247911" cy="2537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9616887" y="3969090"/>
                <a:ext cx="259532" cy="63206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9323883" y="2639889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-1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3883" y="2639889"/>
                    <a:ext cx="457599" cy="45383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4000" b="-4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7130272" y="3550611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0272" y="3550611"/>
                    <a:ext cx="457599" cy="45383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7495413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495413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495413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495413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35902" y="2662867"/>
              <a:ext cx="4587711" cy="2246217"/>
              <a:chOff x="935902" y="2662867"/>
              <a:chExt cx="4587711" cy="2246217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2778019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235618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778019" y="3547567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235618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693217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150816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693217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4150816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778019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235618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778019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235618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93217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150816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93217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50816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608415" y="3093728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5066014" y="3093728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608415" y="3547567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8415" y="354756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5066014" y="3547567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608415" y="40014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066014" y="40014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608415" y="44552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066014" y="44552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608414" y="266286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8414" y="266286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366380" y="2662867"/>
                    <a:ext cx="151105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380" y="2662867"/>
                    <a:ext cx="1511056" cy="45383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270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935902" y="35151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902" y="35151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863463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321062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863463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321062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863463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321062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922017" y="2710288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319955" y="354756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864102" y="354756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480297" y="2256690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406231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406231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406231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406231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82848" y="4012060"/>
                    <a:ext cx="151105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848" y="4012060"/>
                    <a:ext cx="1511056" cy="45383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7465" y="313046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25064" y="313046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967465" y="358430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465" y="3584308"/>
                <a:ext cx="457599" cy="453839"/>
              </a:xfrm>
              <a:prstGeom prst="rect">
                <a:avLst/>
              </a:prstGeom>
              <a:blipFill rotWithShape="0">
                <a:blip r:embed="rId2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425064" y="358430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882663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40262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882663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40262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67465" y="403814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25064" y="403814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967465" y="449198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425064" y="449198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882663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340262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882663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340262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797861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255460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797861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255460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797861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255460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797861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255460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953989" y="269960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989" y="2699609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309508" y="327437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333891" y="377465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347894" y="392263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321699" y="398893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409662" y="269960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662" y="2699608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 r="-5333"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145367" y="358735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367" y="3587352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510508" y="313046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510508" y="358430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510508" y="403814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510508" y="449198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661273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118872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61273" y="358430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118872" y="358430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576471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034070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576471" y="358430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034070" y="358430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661273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118872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661273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118872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576471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034070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576471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034070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491669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949268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491669" y="358430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4949268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491669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949268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491669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4949268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734845" y="270078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45" y="2700786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819156" y="355189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6" y="3551896"/>
                <a:ext cx="457599" cy="4538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746717" y="313046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204316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746717" y="403814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204316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746717" y="449198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204316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203209" y="358430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747356" y="358430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356" y="3584306"/>
                <a:ext cx="457599" cy="453839"/>
              </a:xfrm>
              <a:prstGeom prst="rect">
                <a:avLst/>
              </a:prstGeom>
              <a:blipFill rotWithShape="0">
                <a:blip r:embed="rId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363551" y="2293431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289485" y="313046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289485" y="358430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289485" y="403814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289485" y="449198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2890871" y="274702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E-step  -  </a:t>
            </a:r>
            <a:r>
              <a:rPr lang="en-US" dirty="0" smtClean="0"/>
              <a:t>HOP Backwards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4012246" y="4038147"/>
                <a:ext cx="150440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46" y="4038147"/>
                <a:ext cx="1504406" cy="453839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2996120" y="2699608"/>
                <a:ext cx="150440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20" y="2699608"/>
                <a:ext cx="1504406" cy="453839"/>
              </a:xfrm>
              <a:prstGeom prst="rect">
                <a:avLst/>
              </a:prstGeom>
              <a:blipFill rotWithShape="0">
                <a:blip r:embed="rId10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784566" y="5349206"/>
            <a:ext cx="5126210" cy="1327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On the board: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M-step</a:t>
            </a:r>
          </a:p>
        </p:txBody>
      </p: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980789" y="4941528"/>
            <a:ext cx="1983458" cy="737236"/>
            <a:chOff x="1760434" y="5862550"/>
            <a:chExt cx="1606610" cy="737236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51763" y="2837874"/>
            <a:ext cx="1606610" cy="660107"/>
            <a:chOff x="1760433" y="5820142"/>
            <a:chExt cx="1606610" cy="660107"/>
          </a:xfrm>
        </p:grpSpPr>
        <p:sp>
          <p:nvSpPr>
            <p:cNvPr id="32" name="Right Brace 31"/>
            <p:cNvSpPr/>
            <p:nvPr/>
          </p:nvSpPr>
          <p:spPr>
            <a:xfrm rot="5400000">
              <a:off x="2433484" y="5796226"/>
              <a:ext cx="248265" cy="296098"/>
            </a:xfrm>
            <a:prstGeom prst="rightBrace">
              <a:avLst>
                <a:gd name="adj1" fmla="val 8649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60433" y="6043817"/>
              <a:ext cx="1606610" cy="436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TATA Box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92743" y="1385888"/>
            <a:ext cx="1606610" cy="701195"/>
            <a:chOff x="7378873" y="4571559"/>
            <a:chExt cx="1606610" cy="701195"/>
          </a:xfrm>
        </p:grpSpPr>
        <p:sp>
          <p:nvSpPr>
            <p:cNvPr id="15" name="Right Brace 14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8729960" y="1701146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Transcription</a:t>
            </a:r>
            <a:r>
              <a:rPr lang="en-US" dirty="0" smtClean="0"/>
              <a:t> – Bended DNA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75201" y="2166491"/>
            <a:ext cx="6237633" cy="2671628"/>
            <a:chOff x="3601376" y="2785406"/>
            <a:chExt cx="5100812" cy="1681478"/>
          </a:xfrm>
        </p:grpSpPr>
        <p:sp>
          <p:nvSpPr>
            <p:cNvPr id="28" name="Block Arc 27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43415" y="2785406"/>
              <a:ext cx="4158773" cy="353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94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Transcription</a:t>
            </a:r>
            <a:r>
              <a:rPr lang="en-US" dirty="0" smtClean="0"/>
              <a:t> – Initiation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586" y="1567465"/>
            <a:ext cx="3600433" cy="1766710"/>
            <a:chOff x="5490216" y="3602024"/>
            <a:chExt cx="2587585" cy="1102425"/>
          </a:xfrm>
        </p:grpSpPr>
        <p:sp>
          <p:nvSpPr>
            <p:cNvPr id="78" name="Rounded Rectangle 77"/>
            <p:cNvSpPr/>
            <p:nvPr/>
          </p:nvSpPr>
          <p:spPr>
            <a:xfrm>
              <a:off x="5490216" y="4155391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248857" y="4402746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773179" y="3602024"/>
              <a:ext cx="889783" cy="3289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TATA Binding Protein</a:t>
              </a:r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20176" y="3338921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8014" y="3497985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04659" y="3497988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16388" y="4557928"/>
            <a:ext cx="1193685" cy="1994550"/>
            <a:chOff x="917041" y="1072437"/>
            <a:chExt cx="1606610" cy="3678820"/>
          </a:xfrm>
        </p:grpSpPr>
        <p:sp>
          <p:nvSpPr>
            <p:cNvPr id="56" name="Oval 55"/>
            <p:cNvSpPr/>
            <p:nvPr/>
          </p:nvSpPr>
          <p:spPr>
            <a:xfrm>
              <a:off x="1414995" y="1072437"/>
              <a:ext cx="610702" cy="3219711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17041" y="4385767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80789" y="4941528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451763" y="2837874"/>
            <a:ext cx="1606610" cy="660107"/>
            <a:chOff x="1760433" y="5820142"/>
            <a:chExt cx="1606610" cy="660107"/>
          </a:xfrm>
        </p:grpSpPr>
        <p:sp>
          <p:nvSpPr>
            <p:cNvPr id="98" name="Right Brace 97"/>
            <p:cNvSpPr/>
            <p:nvPr/>
          </p:nvSpPr>
          <p:spPr>
            <a:xfrm rot="5400000">
              <a:off x="2433484" y="5796226"/>
              <a:ext cx="248265" cy="296098"/>
            </a:xfrm>
            <a:prstGeom prst="rightBrace">
              <a:avLst>
                <a:gd name="adj1" fmla="val 8649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760433" y="6043817"/>
              <a:ext cx="1606610" cy="436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TATA Box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92743" y="1385888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8729960" y="1701146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775201" y="2166494"/>
            <a:ext cx="6237633" cy="2671627"/>
            <a:chOff x="3601376" y="2785407"/>
            <a:chExt cx="5100812" cy="1681477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5407"/>
              <a:ext cx="4158773" cy="353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360787" y="4198114"/>
            <a:ext cx="2956612" cy="23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Factors</a:t>
            </a: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(different types)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082284" y="1562908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Coactivators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708656" y="2339737"/>
            <a:ext cx="334225" cy="415312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64132" y="2988777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Transcription – Initiation 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4364" y="5179653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16318" y="1624013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853535" y="1939271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898776" y="2407624"/>
            <a:ext cx="6237633" cy="2668622"/>
            <a:chOff x="3601376" y="2787298"/>
            <a:chExt cx="5100812" cy="1679586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8124"/>
              <a:ext cx="4158773" cy="3512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01531" y="2839300"/>
            <a:ext cx="1850305" cy="1604810"/>
            <a:chOff x="5874106" y="3733521"/>
            <a:chExt cx="1329790" cy="1001400"/>
          </a:xfrm>
        </p:grpSpPr>
        <p:sp>
          <p:nvSpPr>
            <p:cNvPr id="78" name="Rounded Rectangle 77"/>
            <p:cNvSpPr/>
            <p:nvPr/>
          </p:nvSpPr>
          <p:spPr>
            <a:xfrm>
              <a:off x="5874106" y="4300006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06345" y="4433218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77988" y="3733521"/>
              <a:ext cx="860610" cy="40455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TATA Binding Protein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46278" y="2124075"/>
            <a:ext cx="1193685" cy="3593320"/>
            <a:chOff x="975848" y="-1728758"/>
            <a:chExt cx="1606610" cy="6627649"/>
          </a:xfrm>
        </p:grpSpPr>
        <p:sp>
          <p:nvSpPr>
            <p:cNvPr id="56" name="Oval 55"/>
            <p:cNvSpPr/>
            <p:nvPr/>
          </p:nvSpPr>
          <p:spPr>
            <a:xfrm>
              <a:off x="1414995" y="-1728758"/>
              <a:ext cx="610703" cy="6020906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5848" y="4533401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594" y="4008724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87180" y="4172611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52215" y="4194026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861985" y="3439787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Complex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6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64132" y="2988777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Transcription</a:t>
            </a:r>
            <a:r>
              <a:rPr lang="en-US" dirty="0" smtClean="0"/>
              <a:t> – Initiation 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4364" y="5179653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16318" y="1624013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853535" y="1939271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898776" y="2407624"/>
            <a:ext cx="6237633" cy="2668622"/>
            <a:chOff x="3601376" y="2787298"/>
            <a:chExt cx="5100812" cy="1679586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8576"/>
              <a:ext cx="4158773" cy="3507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01531" y="2839300"/>
            <a:ext cx="1850305" cy="1604810"/>
            <a:chOff x="5874106" y="3733521"/>
            <a:chExt cx="1329790" cy="1001400"/>
          </a:xfrm>
        </p:grpSpPr>
        <p:sp>
          <p:nvSpPr>
            <p:cNvPr id="78" name="Rounded Rectangle 77"/>
            <p:cNvSpPr/>
            <p:nvPr/>
          </p:nvSpPr>
          <p:spPr>
            <a:xfrm>
              <a:off x="5874106" y="4300006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06345" y="4433218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77988" y="3733521"/>
              <a:ext cx="860610" cy="40455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TATA Binding Protein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46278" y="2124075"/>
            <a:ext cx="1193685" cy="3593320"/>
            <a:chOff x="975848" y="-1728758"/>
            <a:chExt cx="1606610" cy="6627649"/>
          </a:xfrm>
        </p:grpSpPr>
        <p:sp>
          <p:nvSpPr>
            <p:cNvPr id="56" name="Oval 55"/>
            <p:cNvSpPr/>
            <p:nvPr/>
          </p:nvSpPr>
          <p:spPr>
            <a:xfrm>
              <a:off x="1414995" y="-1728758"/>
              <a:ext cx="610703" cy="6020906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5848" y="4533401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594" y="4008724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87180" y="4172611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52215" y="4194026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726522" y="2322239"/>
            <a:ext cx="1447800" cy="923925"/>
          </a:xfrm>
          <a:custGeom>
            <a:avLst/>
            <a:gdLst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158753 w 1762125"/>
              <a:gd name="connsiteY6" fmla="*/ 952500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190500 w 1733550"/>
              <a:gd name="connsiteY0" fmla="*/ 339728 h 952500"/>
              <a:gd name="connsiteX1" fmla="*/ 130178 w 1733550"/>
              <a:gd name="connsiteY1" fmla="*/ 0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339728 h 952500"/>
              <a:gd name="connsiteX1" fmla="*/ 454028 w 1733550"/>
              <a:gd name="connsiteY1" fmla="*/ 123825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263585 h 876357"/>
              <a:gd name="connsiteX1" fmla="*/ 454028 w 1733550"/>
              <a:gd name="connsiteY1" fmla="*/ 47682 h 876357"/>
              <a:gd name="connsiteX2" fmla="*/ 1450972 w 1733550"/>
              <a:gd name="connsiteY2" fmla="*/ 57 h 876357"/>
              <a:gd name="connsiteX3" fmla="*/ 1733550 w 1733550"/>
              <a:gd name="connsiteY3" fmla="*/ 82610 h 876357"/>
              <a:gd name="connsiteX4" fmla="*/ 1733550 w 1733550"/>
              <a:gd name="connsiteY4" fmla="*/ 717604 h 876357"/>
              <a:gd name="connsiteX5" fmla="*/ 1574797 w 1733550"/>
              <a:gd name="connsiteY5" fmla="*/ 876357 h 876357"/>
              <a:gd name="connsiteX6" fmla="*/ 568328 w 1733550"/>
              <a:gd name="connsiteY6" fmla="*/ 676332 h 876357"/>
              <a:gd name="connsiteX7" fmla="*/ 0 w 1733550"/>
              <a:gd name="connsiteY7" fmla="*/ 803329 h 876357"/>
              <a:gd name="connsiteX8" fmla="*/ 190500 w 1733550"/>
              <a:gd name="connsiteY8" fmla="*/ 263585 h 876357"/>
              <a:gd name="connsiteX0" fmla="*/ 190500 w 1733550"/>
              <a:gd name="connsiteY0" fmla="*/ 263528 h 876300"/>
              <a:gd name="connsiteX1" fmla="*/ 454028 w 1733550"/>
              <a:gd name="connsiteY1" fmla="*/ 47625 h 876300"/>
              <a:gd name="connsiteX2" fmla="*/ 1450972 w 1733550"/>
              <a:gd name="connsiteY2" fmla="*/ 0 h 876300"/>
              <a:gd name="connsiteX3" fmla="*/ 1438275 w 1733550"/>
              <a:gd name="connsiteY3" fmla="*/ 273053 h 876300"/>
              <a:gd name="connsiteX4" fmla="*/ 1733550 w 1733550"/>
              <a:gd name="connsiteY4" fmla="*/ 717547 h 876300"/>
              <a:gd name="connsiteX5" fmla="*/ 1574797 w 1733550"/>
              <a:gd name="connsiteY5" fmla="*/ 876300 h 876300"/>
              <a:gd name="connsiteX6" fmla="*/ 568328 w 1733550"/>
              <a:gd name="connsiteY6" fmla="*/ 676275 h 876300"/>
              <a:gd name="connsiteX7" fmla="*/ 0 w 1733550"/>
              <a:gd name="connsiteY7" fmla="*/ 803272 h 876300"/>
              <a:gd name="connsiteX8" fmla="*/ 190500 w 1733550"/>
              <a:gd name="connsiteY8" fmla="*/ 263528 h 876300"/>
              <a:gd name="connsiteX0" fmla="*/ 190500 w 1733550"/>
              <a:gd name="connsiteY0" fmla="*/ 215903 h 828675"/>
              <a:gd name="connsiteX1" fmla="*/ 454028 w 1733550"/>
              <a:gd name="connsiteY1" fmla="*/ 0 h 828675"/>
              <a:gd name="connsiteX2" fmla="*/ 1250947 w 1733550"/>
              <a:gd name="connsiteY2" fmla="*/ 47625 h 828675"/>
              <a:gd name="connsiteX3" fmla="*/ 1438275 w 1733550"/>
              <a:gd name="connsiteY3" fmla="*/ 225428 h 828675"/>
              <a:gd name="connsiteX4" fmla="*/ 1733550 w 1733550"/>
              <a:gd name="connsiteY4" fmla="*/ 669922 h 828675"/>
              <a:gd name="connsiteX5" fmla="*/ 1574797 w 1733550"/>
              <a:gd name="connsiteY5" fmla="*/ 828675 h 828675"/>
              <a:gd name="connsiteX6" fmla="*/ 568328 w 1733550"/>
              <a:gd name="connsiteY6" fmla="*/ 628650 h 828675"/>
              <a:gd name="connsiteX7" fmla="*/ 0 w 1733550"/>
              <a:gd name="connsiteY7" fmla="*/ 755647 h 828675"/>
              <a:gd name="connsiteX8" fmla="*/ 190500 w 1733550"/>
              <a:gd name="connsiteY8" fmla="*/ 215903 h 828675"/>
              <a:gd name="connsiteX0" fmla="*/ 190500 w 1733550"/>
              <a:gd name="connsiteY0" fmla="*/ 215903 h 923925"/>
              <a:gd name="connsiteX1" fmla="*/ 454028 w 1733550"/>
              <a:gd name="connsiteY1" fmla="*/ 0 h 923925"/>
              <a:gd name="connsiteX2" fmla="*/ 1250947 w 1733550"/>
              <a:gd name="connsiteY2" fmla="*/ 47625 h 923925"/>
              <a:gd name="connsiteX3" fmla="*/ 1438275 w 1733550"/>
              <a:gd name="connsiteY3" fmla="*/ 225428 h 923925"/>
              <a:gd name="connsiteX4" fmla="*/ 1733550 w 1733550"/>
              <a:gd name="connsiteY4" fmla="*/ 669922 h 923925"/>
              <a:gd name="connsiteX5" fmla="*/ 1279522 w 1733550"/>
              <a:gd name="connsiteY5" fmla="*/ 923925 h 923925"/>
              <a:gd name="connsiteX6" fmla="*/ 568328 w 1733550"/>
              <a:gd name="connsiteY6" fmla="*/ 628650 h 923925"/>
              <a:gd name="connsiteX7" fmla="*/ 0 w 1733550"/>
              <a:gd name="connsiteY7" fmla="*/ 755647 h 923925"/>
              <a:gd name="connsiteX8" fmla="*/ 190500 w 1733550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68328 w 1514475"/>
              <a:gd name="connsiteY6" fmla="*/ 62865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49278 w 1514475"/>
              <a:gd name="connsiteY6" fmla="*/ 68580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23825 w 1447800"/>
              <a:gd name="connsiteY0" fmla="*/ 215903 h 923925"/>
              <a:gd name="connsiteX1" fmla="*/ 387353 w 1447800"/>
              <a:gd name="connsiteY1" fmla="*/ 0 h 923925"/>
              <a:gd name="connsiteX2" fmla="*/ 1184272 w 1447800"/>
              <a:gd name="connsiteY2" fmla="*/ 47625 h 923925"/>
              <a:gd name="connsiteX3" fmla="*/ 1371600 w 1447800"/>
              <a:gd name="connsiteY3" fmla="*/ 225428 h 923925"/>
              <a:gd name="connsiteX4" fmla="*/ 1447800 w 1447800"/>
              <a:gd name="connsiteY4" fmla="*/ 603247 h 923925"/>
              <a:gd name="connsiteX5" fmla="*/ 1212847 w 1447800"/>
              <a:gd name="connsiteY5" fmla="*/ 923925 h 923925"/>
              <a:gd name="connsiteX6" fmla="*/ 482603 w 1447800"/>
              <a:gd name="connsiteY6" fmla="*/ 685800 h 923925"/>
              <a:gd name="connsiteX7" fmla="*/ 0 w 1447800"/>
              <a:gd name="connsiteY7" fmla="*/ 612772 h 923925"/>
              <a:gd name="connsiteX8" fmla="*/ 123825 w 1447800"/>
              <a:gd name="connsiteY8" fmla="*/ 21590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923925">
                <a:moveTo>
                  <a:pt x="123825" y="215903"/>
                </a:moveTo>
                <a:cubicBezTo>
                  <a:pt x="123825" y="128226"/>
                  <a:pt x="299676" y="0"/>
                  <a:pt x="387353" y="0"/>
                </a:cubicBezTo>
                <a:lnTo>
                  <a:pt x="1184272" y="47625"/>
                </a:lnTo>
                <a:cubicBezTo>
                  <a:pt x="1271949" y="47625"/>
                  <a:pt x="1371600" y="137751"/>
                  <a:pt x="1371600" y="225428"/>
                </a:cubicBezTo>
                <a:lnTo>
                  <a:pt x="1447800" y="603247"/>
                </a:lnTo>
                <a:cubicBezTo>
                  <a:pt x="1447800" y="690924"/>
                  <a:pt x="1300524" y="923925"/>
                  <a:pt x="1212847" y="923925"/>
                </a:cubicBezTo>
                <a:cubicBezTo>
                  <a:pt x="731307" y="923925"/>
                  <a:pt x="1297518" y="685800"/>
                  <a:pt x="482603" y="685800"/>
                </a:cubicBezTo>
                <a:cubicBezTo>
                  <a:pt x="394926" y="685800"/>
                  <a:pt x="0" y="700449"/>
                  <a:pt x="0" y="612772"/>
                </a:cubicBezTo>
                <a:lnTo>
                  <a:pt x="123825" y="2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RNA Pol II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621803" y="3910828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6924" y="4653289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111281" y="3985024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4340" y="5431294"/>
            <a:ext cx="3005103" cy="38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Transcription Factors (GTFs)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61985" y="3439787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Complex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6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64132" y="2988777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Transcription – Start 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4364" y="5179653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16318" y="1624013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853535" y="1939271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898776" y="2406518"/>
            <a:ext cx="6237633" cy="2669728"/>
            <a:chOff x="3601376" y="2786602"/>
            <a:chExt cx="5100812" cy="1680282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6602"/>
              <a:ext cx="4158773" cy="3527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01531" y="2839300"/>
            <a:ext cx="1850305" cy="1604810"/>
            <a:chOff x="5874106" y="3733521"/>
            <a:chExt cx="1329790" cy="1001400"/>
          </a:xfrm>
        </p:grpSpPr>
        <p:sp>
          <p:nvSpPr>
            <p:cNvPr id="78" name="Rounded Rectangle 77"/>
            <p:cNvSpPr/>
            <p:nvPr/>
          </p:nvSpPr>
          <p:spPr>
            <a:xfrm>
              <a:off x="5874106" y="4300006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06345" y="4433218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77988" y="3733521"/>
              <a:ext cx="860610" cy="40455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TATA Binding Protein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46278" y="2124075"/>
            <a:ext cx="1193685" cy="3593320"/>
            <a:chOff x="975848" y="-1728758"/>
            <a:chExt cx="1606610" cy="6627649"/>
          </a:xfrm>
        </p:grpSpPr>
        <p:sp>
          <p:nvSpPr>
            <p:cNvPr id="56" name="Oval 55"/>
            <p:cNvSpPr/>
            <p:nvPr/>
          </p:nvSpPr>
          <p:spPr>
            <a:xfrm>
              <a:off x="1414995" y="-1728758"/>
              <a:ext cx="610703" cy="6020906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5848" y="4533401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594" y="4008724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87180" y="4172611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52215" y="4194026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5532580" y="2699835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79426" y="2615184"/>
            <a:ext cx="327761" cy="4226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036071" y="2747894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119478" y="2537319"/>
            <a:ext cx="1447800" cy="923925"/>
          </a:xfrm>
          <a:custGeom>
            <a:avLst/>
            <a:gdLst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158753 w 1762125"/>
              <a:gd name="connsiteY6" fmla="*/ 952500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190500 w 1733550"/>
              <a:gd name="connsiteY0" fmla="*/ 339728 h 952500"/>
              <a:gd name="connsiteX1" fmla="*/ 130178 w 1733550"/>
              <a:gd name="connsiteY1" fmla="*/ 0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339728 h 952500"/>
              <a:gd name="connsiteX1" fmla="*/ 454028 w 1733550"/>
              <a:gd name="connsiteY1" fmla="*/ 123825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263585 h 876357"/>
              <a:gd name="connsiteX1" fmla="*/ 454028 w 1733550"/>
              <a:gd name="connsiteY1" fmla="*/ 47682 h 876357"/>
              <a:gd name="connsiteX2" fmla="*/ 1450972 w 1733550"/>
              <a:gd name="connsiteY2" fmla="*/ 57 h 876357"/>
              <a:gd name="connsiteX3" fmla="*/ 1733550 w 1733550"/>
              <a:gd name="connsiteY3" fmla="*/ 82610 h 876357"/>
              <a:gd name="connsiteX4" fmla="*/ 1733550 w 1733550"/>
              <a:gd name="connsiteY4" fmla="*/ 717604 h 876357"/>
              <a:gd name="connsiteX5" fmla="*/ 1574797 w 1733550"/>
              <a:gd name="connsiteY5" fmla="*/ 876357 h 876357"/>
              <a:gd name="connsiteX6" fmla="*/ 568328 w 1733550"/>
              <a:gd name="connsiteY6" fmla="*/ 676332 h 876357"/>
              <a:gd name="connsiteX7" fmla="*/ 0 w 1733550"/>
              <a:gd name="connsiteY7" fmla="*/ 803329 h 876357"/>
              <a:gd name="connsiteX8" fmla="*/ 190500 w 1733550"/>
              <a:gd name="connsiteY8" fmla="*/ 263585 h 876357"/>
              <a:gd name="connsiteX0" fmla="*/ 190500 w 1733550"/>
              <a:gd name="connsiteY0" fmla="*/ 263528 h 876300"/>
              <a:gd name="connsiteX1" fmla="*/ 454028 w 1733550"/>
              <a:gd name="connsiteY1" fmla="*/ 47625 h 876300"/>
              <a:gd name="connsiteX2" fmla="*/ 1450972 w 1733550"/>
              <a:gd name="connsiteY2" fmla="*/ 0 h 876300"/>
              <a:gd name="connsiteX3" fmla="*/ 1438275 w 1733550"/>
              <a:gd name="connsiteY3" fmla="*/ 273053 h 876300"/>
              <a:gd name="connsiteX4" fmla="*/ 1733550 w 1733550"/>
              <a:gd name="connsiteY4" fmla="*/ 717547 h 876300"/>
              <a:gd name="connsiteX5" fmla="*/ 1574797 w 1733550"/>
              <a:gd name="connsiteY5" fmla="*/ 876300 h 876300"/>
              <a:gd name="connsiteX6" fmla="*/ 568328 w 1733550"/>
              <a:gd name="connsiteY6" fmla="*/ 676275 h 876300"/>
              <a:gd name="connsiteX7" fmla="*/ 0 w 1733550"/>
              <a:gd name="connsiteY7" fmla="*/ 803272 h 876300"/>
              <a:gd name="connsiteX8" fmla="*/ 190500 w 1733550"/>
              <a:gd name="connsiteY8" fmla="*/ 263528 h 876300"/>
              <a:gd name="connsiteX0" fmla="*/ 190500 w 1733550"/>
              <a:gd name="connsiteY0" fmla="*/ 215903 h 828675"/>
              <a:gd name="connsiteX1" fmla="*/ 454028 w 1733550"/>
              <a:gd name="connsiteY1" fmla="*/ 0 h 828675"/>
              <a:gd name="connsiteX2" fmla="*/ 1250947 w 1733550"/>
              <a:gd name="connsiteY2" fmla="*/ 47625 h 828675"/>
              <a:gd name="connsiteX3" fmla="*/ 1438275 w 1733550"/>
              <a:gd name="connsiteY3" fmla="*/ 225428 h 828675"/>
              <a:gd name="connsiteX4" fmla="*/ 1733550 w 1733550"/>
              <a:gd name="connsiteY4" fmla="*/ 669922 h 828675"/>
              <a:gd name="connsiteX5" fmla="*/ 1574797 w 1733550"/>
              <a:gd name="connsiteY5" fmla="*/ 828675 h 828675"/>
              <a:gd name="connsiteX6" fmla="*/ 568328 w 1733550"/>
              <a:gd name="connsiteY6" fmla="*/ 628650 h 828675"/>
              <a:gd name="connsiteX7" fmla="*/ 0 w 1733550"/>
              <a:gd name="connsiteY7" fmla="*/ 755647 h 828675"/>
              <a:gd name="connsiteX8" fmla="*/ 190500 w 1733550"/>
              <a:gd name="connsiteY8" fmla="*/ 215903 h 828675"/>
              <a:gd name="connsiteX0" fmla="*/ 190500 w 1733550"/>
              <a:gd name="connsiteY0" fmla="*/ 215903 h 923925"/>
              <a:gd name="connsiteX1" fmla="*/ 454028 w 1733550"/>
              <a:gd name="connsiteY1" fmla="*/ 0 h 923925"/>
              <a:gd name="connsiteX2" fmla="*/ 1250947 w 1733550"/>
              <a:gd name="connsiteY2" fmla="*/ 47625 h 923925"/>
              <a:gd name="connsiteX3" fmla="*/ 1438275 w 1733550"/>
              <a:gd name="connsiteY3" fmla="*/ 225428 h 923925"/>
              <a:gd name="connsiteX4" fmla="*/ 1733550 w 1733550"/>
              <a:gd name="connsiteY4" fmla="*/ 669922 h 923925"/>
              <a:gd name="connsiteX5" fmla="*/ 1279522 w 1733550"/>
              <a:gd name="connsiteY5" fmla="*/ 923925 h 923925"/>
              <a:gd name="connsiteX6" fmla="*/ 568328 w 1733550"/>
              <a:gd name="connsiteY6" fmla="*/ 628650 h 923925"/>
              <a:gd name="connsiteX7" fmla="*/ 0 w 1733550"/>
              <a:gd name="connsiteY7" fmla="*/ 755647 h 923925"/>
              <a:gd name="connsiteX8" fmla="*/ 190500 w 1733550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68328 w 1514475"/>
              <a:gd name="connsiteY6" fmla="*/ 62865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49278 w 1514475"/>
              <a:gd name="connsiteY6" fmla="*/ 68580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23825 w 1447800"/>
              <a:gd name="connsiteY0" fmla="*/ 215903 h 923925"/>
              <a:gd name="connsiteX1" fmla="*/ 387353 w 1447800"/>
              <a:gd name="connsiteY1" fmla="*/ 0 h 923925"/>
              <a:gd name="connsiteX2" fmla="*/ 1184272 w 1447800"/>
              <a:gd name="connsiteY2" fmla="*/ 47625 h 923925"/>
              <a:gd name="connsiteX3" fmla="*/ 1371600 w 1447800"/>
              <a:gd name="connsiteY3" fmla="*/ 225428 h 923925"/>
              <a:gd name="connsiteX4" fmla="*/ 1447800 w 1447800"/>
              <a:gd name="connsiteY4" fmla="*/ 603247 h 923925"/>
              <a:gd name="connsiteX5" fmla="*/ 1212847 w 1447800"/>
              <a:gd name="connsiteY5" fmla="*/ 923925 h 923925"/>
              <a:gd name="connsiteX6" fmla="*/ 482603 w 1447800"/>
              <a:gd name="connsiteY6" fmla="*/ 685800 h 923925"/>
              <a:gd name="connsiteX7" fmla="*/ 0 w 1447800"/>
              <a:gd name="connsiteY7" fmla="*/ 612772 h 923925"/>
              <a:gd name="connsiteX8" fmla="*/ 123825 w 1447800"/>
              <a:gd name="connsiteY8" fmla="*/ 21590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923925">
                <a:moveTo>
                  <a:pt x="123825" y="215903"/>
                </a:moveTo>
                <a:cubicBezTo>
                  <a:pt x="123825" y="128226"/>
                  <a:pt x="299676" y="0"/>
                  <a:pt x="387353" y="0"/>
                </a:cubicBezTo>
                <a:lnTo>
                  <a:pt x="1184272" y="47625"/>
                </a:lnTo>
                <a:cubicBezTo>
                  <a:pt x="1271949" y="47625"/>
                  <a:pt x="1371600" y="137751"/>
                  <a:pt x="1371600" y="225428"/>
                </a:cubicBezTo>
                <a:lnTo>
                  <a:pt x="1447800" y="603247"/>
                </a:lnTo>
                <a:cubicBezTo>
                  <a:pt x="1447800" y="690924"/>
                  <a:pt x="1300524" y="923925"/>
                  <a:pt x="1212847" y="923925"/>
                </a:cubicBezTo>
                <a:cubicBezTo>
                  <a:pt x="731307" y="923925"/>
                  <a:pt x="1297518" y="685800"/>
                  <a:pt x="482603" y="685800"/>
                </a:cubicBezTo>
                <a:cubicBezTo>
                  <a:pt x="394926" y="685800"/>
                  <a:pt x="0" y="700449"/>
                  <a:pt x="0" y="612772"/>
                </a:cubicBezTo>
                <a:lnTo>
                  <a:pt x="123825" y="2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RNA Pol II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6861985" y="3439787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Complex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2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16396</TotalTime>
  <Words>1064</Words>
  <Application>Microsoft Office PowerPoint</Application>
  <PresentationFormat>Widescreen</PresentationFormat>
  <Paragraphs>529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Adobe Fan Heiti Std B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High-Order and PWM Based Hidden Markov Model (HOP-HMM)</vt:lpstr>
      <vt:lpstr>Enhancers - Biological Background</vt:lpstr>
      <vt:lpstr>Enhancers</vt:lpstr>
      <vt:lpstr>Transcription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Notes:</vt:lpstr>
      <vt:lpstr>Accessibility</vt:lpstr>
      <vt:lpstr>Accessibility</vt:lpstr>
      <vt:lpstr>Tissue-Specific Enhancers</vt:lpstr>
      <vt:lpstr>Epigenetic Story &amp; Genetic Story</vt:lpstr>
      <vt:lpstr>How do biologist find enhancers?</vt:lpstr>
      <vt:lpstr>Epigenetic Story</vt:lpstr>
      <vt:lpstr>Genetic Story</vt:lpstr>
      <vt:lpstr>PowerPoint Presentation</vt:lpstr>
      <vt:lpstr>Genetic Story…</vt:lpstr>
      <vt:lpstr>Generative vs Discriminative Models</vt:lpstr>
      <vt:lpstr>Hidden Markov Model (HMM)</vt:lpstr>
      <vt:lpstr>Emission Distribution (E)</vt:lpstr>
      <vt:lpstr>Transition Distribution (T)</vt:lpstr>
      <vt:lpstr>Starting Hidden State (π)</vt:lpstr>
      <vt:lpstr>Baum-Welch Algorithm</vt:lpstr>
      <vt:lpstr>Baum-Welch Algorithm</vt:lpstr>
      <vt:lpstr>E-step  -  Forward Algorithm</vt:lpstr>
      <vt:lpstr>E-step  -  Backwards Algorithm</vt:lpstr>
      <vt:lpstr>Posterior Probability</vt:lpstr>
      <vt:lpstr>Posterior Probability</vt:lpstr>
      <vt:lpstr>Part 2: HOP-HMM </vt:lpstr>
      <vt:lpstr>Enhancers Sequences Separation</vt:lpstr>
      <vt:lpstr>PowerPoint Presentation</vt:lpstr>
      <vt:lpstr>HMM</vt:lpstr>
      <vt:lpstr>HMM</vt:lpstr>
      <vt:lpstr>HMM → HOP-HMM</vt:lpstr>
      <vt:lpstr>HMM → HOP-HMM</vt:lpstr>
      <vt:lpstr>HMM</vt:lpstr>
      <vt:lpstr>HMM → HOP-HMM</vt:lpstr>
      <vt:lpstr>HMM → HOP-HMM</vt:lpstr>
      <vt:lpstr>Model Parameters</vt:lpstr>
      <vt:lpstr>Model Parameters</vt:lpstr>
      <vt:lpstr>PowerPoint Presentation</vt:lpstr>
      <vt:lpstr>E-step  -  HOP Forward Algorithm</vt:lpstr>
      <vt:lpstr>E-step  -  HOP Backwards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138</cp:revision>
  <dcterms:created xsi:type="dcterms:W3CDTF">2017-07-30T07:55:30Z</dcterms:created>
  <dcterms:modified xsi:type="dcterms:W3CDTF">2019-01-07T22:20:50Z</dcterms:modified>
</cp:coreProperties>
</file>