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336" r:id="rId4"/>
    <p:sldId id="290" r:id="rId5"/>
    <p:sldId id="337" r:id="rId6"/>
    <p:sldId id="338" r:id="rId7"/>
    <p:sldId id="339" r:id="rId8"/>
    <p:sldId id="340" r:id="rId9"/>
    <p:sldId id="341" r:id="rId10"/>
    <p:sldId id="343" r:id="rId11"/>
    <p:sldId id="344" r:id="rId12"/>
    <p:sldId id="342" r:id="rId13"/>
    <p:sldId id="335" r:id="rId14"/>
    <p:sldId id="345" r:id="rId15"/>
    <p:sldId id="34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8"/>
    <p:restoredTop sz="83140"/>
  </p:normalViewPr>
  <p:slideViewPr>
    <p:cSldViewPr snapToGrid="0">
      <p:cViewPr varScale="1">
        <p:scale>
          <a:sx n="85" d="100"/>
          <a:sy n="8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C11F8-E0B1-1048-90C9-7B5C3CB594D7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20620-1C2C-7043-8B38-691BB5666C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12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net </a:t>
            </a:r>
            <a:r>
              <a:rPr lang="en-GB" dirty="0" err="1"/>
              <a:t>est</a:t>
            </a:r>
            <a:r>
              <a:rPr lang="en-GB" dirty="0"/>
              <a:t> le signal </a:t>
            </a:r>
            <a:r>
              <a:rPr lang="en-GB" dirty="0" err="1"/>
              <a:t>d’entrée</a:t>
            </a:r>
            <a:endParaRPr lang="en-GB" dirty="0"/>
          </a:p>
          <a:p>
            <a:r>
              <a:rPr lang="en-GB" dirty="0"/>
              <a:t> out </a:t>
            </a:r>
            <a:r>
              <a:rPr lang="en-GB" dirty="0" err="1"/>
              <a:t>est</a:t>
            </a:r>
            <a:r>
              <a:rPr lang="en-GB" dirty="0"/>
              <a:t> le signal de sortie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20620-1C2C-7043-8B38-691BB5666C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7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A2E-36B2-3946-24C8-F274C6EE5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9CE7688-4D48-38A5-61FE-B77E75113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034630-E5E6-7D92-4B73-AD7D3A6E5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net </a:t>
            </a:r>
            <a:r>
              <a:rPr lang="en-GB" dirty="0" err="1"/>
              <a:t>est</a:t>
            </a:r>
            <a:r>
              <a:rPr lang="en-GB" dirty="0"/>
              <a:t> le signal </a:t>
            </a:r>
            <a:r>
              <a:rPr lang="en-GB" dirty="0" err="1"/>
              <a:t>d’entrée</a:t>
            </a:r>
            <a:endParaRPr lang="en-GB" dirty="0"/>
          </a:p>
          <a:p>
            <a:r>
              <a:rPr lang="en-GB" dirty="0"/>
              <a:t> out </a:t>
            </a:r>
            <a:r>
              <a:rPr lang="en-GB" dirty="0" err="1"/>
              <a:t>est</a:t>
            </a:r>
            <a:r>
              <a:rPr lang="en-GB" dirty="0"/>
              <a:t> le signal de sortie</a:t>
            </a:r>
          </a:p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47AA74-C13B-E197-1D2F-EAE0A1597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20620-1C2C-7043-8B38-691BB5666C4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81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D944E-353A-0969-8365-64AFFDD9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19466A-6247-FECF-30AA-500646B63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8E1E11-47E1-4869-4830-5DB7EF20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9A57-8E37-F14B-9391-4F149BA7D9BA}" type="datetime1">
              <a:rPr lang="fr-FR" smtClean="0"/>
              <a:t>16/03/2025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8785D3-A4ED-3A61-06C0-C72D3FA1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4B34F1-153B-B297-754F-5278D77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6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CCF12-4A30-A572-A485-1341AFE1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8CBBF-34B6-60C7-3F26-5CB8E4E6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BB483D-5FDF-50CD-3EAE-DE68E0C3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A49A2-9B73-244F-A354-A4440EC1356F}" type="datetime1">
              <a:rPr lang="fr-FR" smtClean="0"/>
              <a:t>16/03/2025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175BE-5B47-E567-BE2A-3FC3718D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C81F8A-8DBB-3AD1-3D19-BF416D0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AADA400-D07F-8E6D-1537-426B596C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F83CB2-4046-4F54-03D3-E1B81438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55753-5C35-3CC7-D7B2-FBEB2079A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77408-4A21-EE43-9C54-31672AA4B1A1}" type="datetime1">
              <a:rPr lang="fr-FR" smtClean="0"/>
              <a:t>16/03/2025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585E5-CA03-DD40-2278-8F72FC30D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6FED89-57B1-F816-7CCC-8334F59D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432F1-B5B9-3C47-A455-7BB5A781D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95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56B84-BFA1-BA9A-1552-59B724FBA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Logistic Regression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571C27-E009-ADD7-40B4-859AAF7C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129966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55A2-44E0-CF32-9310-48D115B90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5B6E47B-90C3-98A8-E8C6-E0697582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Logistic regression: Cross-entropy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EF14245D-F71F-B25F-FD4D-A74C96D2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59548E0-A3DA-F17B-7DFD-4BE83854436B}"/>
                  </a:ext>
                </a:extLst>
              </p:cNvPr>
              <p:cNvSpPr txBox="1"/>
              <p:nvPr/>
            </p:nvSpPr>
            <p:spPr>
              <a:xfrm>
                <a:off x="550035" y="1448493"/>
                <a:ext cx="10803765" cy="1298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b="1" noProof="0" dirty="0"/>
                  <a:t>Cross-entropy or Negative log likelihood</a:t>
                </a:r>
                <a:r>
                  <a:rPr lang="en-GB" b="1" dirty="0"/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𝒚𝒍𝒐𝒈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1" i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noProof="0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Why is it a good loss function ?</a:t>
                </a: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59548E0-A3DA-F17B-7DFD-4BE838544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5" y="1448493"/>
                <a:ext cx="10803765" cy="1298882"/>
              </a:xfrm>
              <a:prstGeom prst="rect">
                <a:avLst/>
              </a:prstGeom>
              <a:blipFill>
                <a:blip r:embed="rId2"/>
                <a:stretch>
                  <a:fillRect l="-469" b="-5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E43EBC5-A386-0B82-E9A3-447FCE951815}"/>
                  </a:ext>
                </a:extLst>
              </p:cNvPr>
              <p:cNvSpPr txBox="1"/>
              <p:nvPr/>
            </p:nvSpPr>
            <p:spPr>
              <a:xfrm>
                <a:off x="550035" y="3290500"/>
                <a:ext cx="1136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=0,</m:t>
                      </m:r>
                      <m:acc>
                        <m:accPr>
                          <m:chr m:val="̂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BE43EBC5-A386-0B82-E9A3-447FCE951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5" y="3290500"/>
                <a:ext cx="1136465" cy="246221"/>
              </a:xfrm>
              <a:prstGeom prst="rect">
                <a:avLst/>
              </a:prstGeom>
              <a:blipFill>
                <a:blip r:embed="rId3"/>
                <a:stretch>
                  <a:fillRect l="-4444" t="-20000" r="-444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AA79865-DAAF-FF36-4555-7D259041DF5B}"/>
                  </a:ext>
                </a:extLst>
              </p:cNvPr>
              <p:cNvSpPr txBox="1"/>
              <p:nvPr/>
            </p:nvSpPr>
            <p:spPr>
              <a:xfrm>
                <a:off x="537335" y="4014400"/>
                <a:ext cx="1136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=0,</m:t>
                      </m:r>
                      <m:acc>
                        <m:accPr>
                          <m:chr m:val="̂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AA79865-DAAF-FF36-4555-7D259041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5" y="4014400"/>
                <a:ext cx="1136465" cy="246221"/>
              </a:xfrm>
              <a:prstGeom prst="rect">
                <a:avLst/>
              </a:prstGeom>
              <a:blipFill>
                <a:blip r:embed="rId4"/>
                <a:stretch>
                  <a:fillRect l="-4444" t="-20000" r="-444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FCB155-2E8F-58E8-F95E-32B1AB57F497}"/>
                  </a:ext>
                </a:extLst>
              </p:cNvPr>
              <p:cNvSpPr txBox="1"/>
              <p:nvPr/>
            </p:nvSpPr>
            <p:spPr>
              <a:xfrm>
                <a:off x="537335" y="4814500"/>
                <a:ext cx="1136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=1,</m:t>
                      </m:r>
                      <m:acc>
                        <m:accPr>
                          <m:chr m:val="̂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FCB155-2E8F-58E8-F95E-32B1AB57F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5" y="4814500"/>
                <a:ext cx="1136465" cy="246221"/>
              </a:xfrm>
              <a:prstGeom prst="rect">
                <a:avLst/>
              </a:prstGeom>
              <a:blipFill>
                <a:blip r:embed="rId5"/>
                <a:stretch>
                  <a:fillRect l="-4444" t="-20000" r="-4444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3E3DF0A-3372-BE81-0F3A-2132B7E46AE9}"/>
                  </a:ext>
                </a:extLst>
              </p:cNvPr>
              <p:cNvSpPr txBox="1"/>
              <p:nvPr/>
            </p:nvSpPr>
            <p:spPr>
              <a:xfrm>
                <a:off x="524635" y="5627300"/>
                <a:ext cx="1136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=1,</m:t>
                      </m:r>
                      <m:acc>
                        <m:accPr>
                          <m:chr m:val="̂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3E3DF0A-3372-BE81-0F3A-2132B7E46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35" y="5627300"/>
                <a:ext cx="1136465" cy="246221"/>
              </a:xfrm>
              <a:prstGeom prst="rect">
                <a:avLst/>
              </a:prstGeom>
              <a:blipFill>
                <a:blip r:embed="rId6"/>
                <a:stretch>
                  <a:fillRect l="-4444" t="-20000" r="-4444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E0B209EA-D1E1-CADC-7BEE-E8E5279480C3}"/>
              </a:ext>
            </a:extLst>
          </p:cNvPr>
          <p:cNvSpPr txBox="1"/>
          <p:nvPr/>
        </p:nvSpPr>
        <p:spPr>
          <a:xfrm>
            <a:off x="381000" y="2984500"/>
            <a:ext cx="118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Case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8EFB68-CFEA-0A00-25F1-D5D94175FFFE}"/>
              </a:ext>
            </a:extLst>
          </p:cNvPr>
          <p:cNvSpPr txBox="1"/>
          <p:nvPr/>
        </p:nvSpPr>
        <p:spPr>
          <a:xfrm>
            <a:off x="381000" y="3683000"/>
            <a:ext cx="118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Case 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F86CD08-426F-924E-E470-7A793249267B}"/>
              </a:ext>
            </a:extLst>
          </p:cNvPr>
          <p:cNvSpPr txBox="1"/>
          <p:nvPr/>
        </p:nvSpPr>
        <p:spPr>
          <a:xfrm>
            <a:off x="381000" y="4495800"/>
            <a:ext cx="118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Case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558CFA-A0E5-A544-535B-33D976F75BA7}"/>
              </a:ext>
            </a:extLst>
          </p:cNvPr>
          <p:cNvSpPr txBox="1"/>
          <p:nvPr/>
        </p:nvSpPr>
        <p:spPr>
          <a:xfrm>
            <a:off x="381000" y="5308600"/>
            <a:ext cx="118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Case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D7BA135-538A-5A96-5599-5910295C71FA}"/>
                  </a:ext>
                </a:extLst>
              </p:cNvPr>
              <p:cNvSpPr txBox="1"/>
              <p:nvPr/>
            </p:nvSpPr>
            <p:spPr>
              <a:xfrm>
                <a:off x="2870200" y="3114390"/>
                <a:ext cx="63568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fr-FR" sz="16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noProof="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D7BA135-538A-5A96-5599-5910295C7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0" y="3114390"/>
                <a:ext cx="6356890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0C78215-C98F-02DA-64A2-33D67C855F87}"/>
                  </a:ext>
                </a:extLst>
              </p:cNvPr>
              <p:cNvSpPr txBox="1"/>
              <p:nvPr/>
            </p:nvSpPr>
            <p:spPr>
              <a:xfrm>
                <a:off x="10367880" y="3283921"/>
                <a:ext cx="7690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0C78215-C98F-02DA-64A2-33D67C855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80" y="3283921"/>
                <a:ext cx="769057" cy="246221"/>
              </a:xfrm>
              <a:prstGeom prst="rect">
                <a:avLst/>
              </a:prstGeom>
              <a:blipFill>
                <a:blip r:embed="rId8"/>
                <a:stretch>
                  <a:fillRect l="-6557" r="-4918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C330A22-7B8C-C7E4-0BE9-5E3F8C42D222}"/>
                  </a:ext>
                </a:extLst>
              </p:cNvPr>
              <p:cNvSpPr txBox="1"/>
              <p:nvPr/>
            </p:nvSpPr>
            <p:spPr>
              <a:xfrm>
                <a:off x="2870200" y="3850737"/>
                <a:ext cx="6083300" cy="424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𝑦𝑙𝑜𝑔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=−0</m:t>
                    </m:r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fr-FR" sz="1600" b="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sz="1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6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fr-F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600" noProof="0" dirty="0"/>
                  <a:t> 0</a:t>
                </a: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C330A22-7B8C-C7E4-0BE9-5E3F8C42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0" y="3850737"/>
                <a:ext cx="6083300" cy="424860"/>
              </a:xfrm>
              <a:prstGeom prst="rect">
                <a:avLst/>
              </a:prstGeom>
              <a:blipFill>
                <a:blip r:embed="rId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ED82936-BB29-EBB6-19F9-A20B06B1F1B8}"/>
                  </a:ext>
                </a:extLst>
              </p:cNvPr>
              <p:cNvSpPr txBox="1"/>
              <p:nvPr/>
            </p:nvSpPr>
            <p:spPr>
              <a:xfrm>
                <a:off x="2870200" y="4630182"/>
                <a:ext cx="6451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6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1600" i="1">
                          <a:latin typeface="Cambria Math" panose="02040503050406030204" pitchFamily="18" charset="0"/>
                        </a:rPr>
                        <m:t>=−0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noProof="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FED82936-BB29-EBB6-19F9-A20B06B1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0" y="4630182"/>
                <a:ext cx="645160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BB98FBD-BEC3-AC18-F08E-83504A097B57}"/>
                  </a:ext>
                </a:extLst>
              </p:cNvPr>
              <p:cNvSpPr txBox="1"/>
              <p:nvPr/>
            </p:nvSpPr>
            <p:spPr>
              <a:xfrm>
                <a:off x="2882900" y="5464264"/>
                <a:ext cx="6807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fr-FR" sz="16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1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b="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1600" noProof="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BB98FBD-BEC3-AC18-F08E-83504A097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5464264"/>
                <a:ext cx="6807200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57C8DE2-89FB-A154-273B-36E91AFFA1DC}"/>
                  </a:ext>
                </a:extLst>
              </p:cNvPr>
              <p:cNvSpPr txBox="1"/>
              <p:nvPr/>
            </p:nvSpPr>
            <p:spPr>
              <a:xfrm>
                <a:off x="10367880" y="3981677"/>
                <a:ext cx="5542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57C8DE2-89FB-A154-273B-36E91AFFA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80" y="3981677"/>
                <a:ext cx="554254" cy="246221"/>
              </a:xfrm>
              <a:prstGeom prst="rect">
                <a:avLst/>
              </a:prstGeom>
              <a:blipFill>
                <a:blip r:embed="rId12"/>
                <a:stretch>
                  <a:fillRect l="-8889" r="-8889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B449022-BF10-6035-DE12-470E8597F5EC}"/>
                  </a:ext>
                </a:extLst>
              </p:cNvPr>
              <p:cNvSpPr txBox="1"/>
              <p:nvPr/>
            </p:nvSpPr>
            <p:spPr>
              <a:xfrm>
                <a:off x="10367880" y="4753687"/>
                <a:ext cx="7690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B449022-BF10-6035-DE12-470E8597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80" y="4753687"/>
                <a:ext cx="769057" cy="246221"/>
              </a:xfrm>
              <a:prstGeom prst="rect">
                <a:avLst/>
              </a:prstGeom>
              <a:blipFill>
                <a:blip r:embed="rId8"/>
                <a:stretch>
                  <a:fillRect l="-6557" r="-4918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B289DFF-516D-16CF-84D7-C52463E7A259}"/>
                  </a:ext>
                </a:extLst>
              </p:cNvPr>
              <p:cNvSpPr txBox="1"/>
              <p:nvPr/>
            </p:nvSpPr>
            <p:spPr>
              <a:xfrm>
                <a:off x="10367880" y="5571985"/>
                <a:ext cx="5542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B289DFF-516D-16CF-84D7-C52463E7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880" y="5571985"/>
                <a:ext cx="554254" cy="246221"/>
              </a:xfrm>
              <a:prstGeom prst="rect">
                <a:avLst/>
              </a:prstGeom>
              <a:blipFill>
                <a:blip r:embed="rId13"/>
                <a:stretch>
                  <a:fillRect l="-8889" r="-8889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EA02816-839C-129D-2902-DBF4F133AD16}"/>
              </a:ext>
            </a:extLst>
          </p:cNvPr>
          <p:cNvSpPr/>
          <p:nvPr/>
        </p:nvSpPr>
        <p:spPr>
          <a:xfrm>
            <a:off x="381000" y="3981677"/>
            <a:ext cx="1574800" cy="29392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B2BDC22-498A-B6B0-AE36-0D6F00D51094}"/>
              </a:ext>
            </a:extLst>
          </p:cNvPr>
          <p:cNvSpPr/>
          <p:nvPr/>
        </p:nvSpPr>
        <p:spPr>
          <a:xfrm>
            <a:off x="9900023" y="3954783"/>
            <a:ext cx="1574800" cy="29392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8F0705E-0733-9EAD-06EB-799DAE71FEA7}"/>
              </a:ext>
            </a:extLst>
          </p:cNvPr>
          <p:cNvSpPr/>
          <p:nvPr/>
        </p:nvSpPr>
        <p:spPr>
          <a:xfrm>
            <a:off x="381000" y="5605115"/>
            <a:ext cx="1574800" cy="29392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FA6960B-EAE6-0A3D-578E-E58C73257BA5}"/>
              </a:ext>
            </a:extLst>
          </p:cNvPr>
          <p:cNvSpPr/>
          <p:nvPr/>
        </p:nvSpPr>
        <p:spPr>
          <a:xfrm>
            <a:off x="9900023" y="5552707"/>
            <a:ext cx="1574800" cy="29392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Flèche vers la droite 28">
            <a:extLst>
              <a:ext uri="{FF2B5EF4-FFF2-40B4-BE49-F238E27FC236}">
                <a16:creationId xmlns:a16="http://schemas.microsoft.com/office/drawing/2014/main" id="{619EB922-416F-6C37-1A7F-93CB77A51A1F}"/>
              </a:ext>
            </a:extLst>
          </p:cNvPr>
          <p:cNvSpPr/>
          <p:nvPr/>
        </p:nvSpPr>
        <p:spPr>
          <a:xfrm>
            <a:off x="2086408" y="3182777"/>
            <a:ext cx="619859" cy="4616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 vers la droite 32">
            <a:extLst>
              <a:ext uri="{FF2B5EF4-FFF2-40B4-BE49-F238E27FC236}">
                <a16:creationId xmlns:a16="http://schemas.microsoft.com/office/drawing/2014/main" id="{5C9BBCEE-99F4-DE96-5289-A4AA67E1F2B6}"/>
              </a:ext>
            </a:extLst>
          </p:cNvPr>
          <p:cNvSpPr/>
          <p:nvPr/>
        </p:nvSpPr>
        <p:spPr>
          <a:xfrm>
            <a:off x="2092383" y="3919352"/>
            <a:ext cx="619859" cy="4616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vers la droite 33">
            <a:extLst>
              <a:ext uri="{FF2B5EF4-FFF2-40B4-BE49-F238E27FC236}">
                <a16:creationId xmlns:a16="http://schemas.microsoft.com/office/drawing/2014/main" id="{80753512-D9E3-9351-C8CA-CECE90A3F85B}"/>
              </a:ext>
            </a:extLst>
          </p:cNvPr>
          <p:cNvSpPr/>
          <p:nvPr/>
        </p:nvSpPr>
        <p:spPr>
          <a:xfrm>
            <a:off x="2086407" y="4669576"/>
            <a:ext cx="619859" cy="4616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vers la droite 34">
            <a:extLst>
              <a:ext uri="{FF2B5EF4-FFF2-40B4-BE49-F238E27FC236}">
                <a16:creationId xmlns:a16="http://schemas.microsoft.com/office/drawing/2014/main" id="{5BB6630F-2D67-FD2B-39DB-AED4FF8FD789}"/>
              </a:ext>
            </a:extLst>
          </p:cNvPr>
          <p:cNvSpPr/>
          <p:nvPr/>
        </p:nvSpPr>
        <p:spPr>
          <a:xfrm>
            <a:off x="2044700" y="5519577"/>
            <a:ext cx="619859" cy="4616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èche vers la droite 35">
            <a:extLst>
              <a:ext uri="{FF2B5EF4-FFF2-40B4-BE49-F238E27FC236}">
                <a16:creationId xmlns:a16="http://schemas.microsoft.com/office/drawing/2014/main" id="{5618B6EC-208D-D12B-0E2F-D56460B93FE5}"/>
              </a:ext>
            </a:extLst>
          </p:cNvPr>
          <p:cNvSpPr/>
          <p:nvPr/>
        </p:nvSpPr>
        <p:spPr>
          <a:xfrm>
            <a:off x="9248777" y="3166234"/>
            <a:ext cx="619859" cy="4616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èche vers la droite 36">
            <a:extLst>
              <a:ext uri="{FF2B5EF4-FFF2-40B4-BE49-F238E27FC236}">
                <a16:creationId xmlns:a16="http://schemas.microsoft.com/office/drawing/2014/main" id="{60A6D062-3918-383F-FE74-0DC9B58A2CD5}"/>
              </a:ext>
            </a:extLst>
          </p:cNvPr>
          <p:cNvSpPr/>
          <p:nvPr/>
        </p:nvSpPr>
        <p:spPr>
          <a:xfrm>
            <a:off x="9254752" y="3902809"/>
            <a:ext cx="619859" cy="4616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lèche vers la droite 37">
            <a:extLst>
              <a:ext uri="{FF2B5EF4-FFF2-40B4-BE49-F238E27FC236}">
                <a16:creationId xmlns:a16="http://schemas.microsoft.com/office/drawing/2014/main" id="{F3C94DC7-213A-C6CA-BD43-952D9E45330B}"/>
              </a:ext>
            </a:extLst>
          </p:cNvPr>
          <p:cNvSpPr/>
          <p:nvPr/>
        </p:nvSpPr>
        <p:spPr>
          <a:xfrm>
            <a:off x="9248776" y="4653033"/>
            <a:ext cx="619859" cy="4616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lèche vers la droite 38">
            <a:extLst>
              <a:ext uri="{FF2B5EF4-FFF2-40B4-BE49-F238E27FC236}">
                <a16:creationId xmlns:a16="http://schemas.microsoft.com/office/drawing/2014/main" id="{562BE8B3-601E-0E00-5A3A-AC88612751C3}"/>
              </a:ext>
            </a:extLst>
          </p:cNvPr>
          <p:cNvSpPr/>
          <p:nvPr/>
        </p:nvSpPr>
        <p:spPr>
          <a:xfrm>
            <a:off x="9207069" y="5503034"/>
            <a:ext cx="619859" cy="4616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6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B4001-8119-EB88-E36A-72CF8A8E7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CB21FF8-372D-441F-FF67-E3DBE703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Logistic regression: Algebra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8C94C1D6-9821-4440-48F6-9D48C194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39F92A6-1A86-3F94-09EA-797ED8C577C8}"/>
              </a:ext>
            </a:extLst>
          </p:cNvPr>
          <p:cNvSpPr txBox="1"/>
          <p:nvPr/>
        </p:nvSpPr>
        <p:spPr>
          <a:xfrm>
            <a:off x="550035" y="1626293"/>
            <a:ext cx="108037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noProof="0" dirty="0"/>
              <a:t>Focus on the weight's dimensions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D4F611E-BF54-AB4A-7E95-9B8818BC283C}"/>
                  </a:ext>
                </a:extLst>
              </p:cNvPr>
              <p:cNvSpPr txBox="1"/>
              <p:nvPr/>
            </p:nvSpPr>
            <p:spPr>
              <a:xfrm>
                <a:off x="444500" y="2665111"/>
                <a:ext cx="2349500" cy="976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D4F611E-BF54-AB4A-7E95-9B8818BC2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2665111"/>
                <a:ext cx="2349500" cy="976614"/>
              </a:xfrm>
              <a:prstGeom prst="rect">
                <a:avLst/>
              </a:prstGeom>
              <a:blipFill>
                <a:blip r:embed="rId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8A7C50DC-7059-3A07-CA5D-2BE62A6A2BB6}"/>
              </a:ext>
            </a:extLst>
          </p:cNvPr>
          <p:cNvSpPr txBox="1"/>
          <p:nvPr/>
        </p:nvSpPr>
        <p:spPr>
          <a:xfrm>
            <a:off x="550035" y="2094178"/>
            <a:ext cx="46569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noProof="0" dirty="0"/>
              <a:t>If we have 3 examples with 2 characteristics: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F7EC56F-A049-5338-56FE-C2A77619887E}"/>
              </a:ext>
            </a:extLst>
          </p:cNvPr>
          <p:cNvSpPr txBox="1"/>
          <p:nvPr/>
        </p:nvSpPr>
        <p:spPr>
          <a:xfrm>
            <a:off x="579370" y="4134666"/>
            <a:ext cx="46569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Assuming we know that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5EE5F69-4CA1-BDAA-3132-C64F5F3CE4B2}"/>
                  </a:ext>
                </a:extLst>
              </p:cNvPr>
              <p:cNvSpPr txBox="1"/>
              <p:nvPr/>
            </p:nvSpPr>
            <p:spPr>
              <a:xfrm>
                <a:off x="736600" y="4696161"/>
                <a:ext cx="195976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95EE5F69-4CA1-BDAA-3132-C64F5F3CE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0" y="4696161"/>
                <a:ext cx="1959767" cy="976614"/>
              </a:xfrm>
              <a:prstGeom prst="rect">
                <a:avLst/>
              </a:prstGeom>
              <a:blipFill>
                <a:blip r:embed="rId3"/>
                <a:stretch>
                  <a:fillRect l="-3871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8040F6B-D247-A09D-0C91-3137BAC1410B}"/>
                  </a:ext>
                </a:extLst>
              </p:cNvPr>
              <p:cNvSpPr txBox="1"/>
              <p:nvPr/>
            </p:nvSpPr>
            <p:spPr>
              <a:xfrm>
                <a:off x="1648600" y="3873265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8040F6B-D247-A09D-0C91-3137BAC14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600" y="3873265"/>
                <a:ext cx="543418" cy="276999"/>
              </a:xfrm>
              <a:prstGeom prst="rect">
                <a:avLst/>
              </a:prstGeom>
              <a:blipFill>
                <a:blip r:embed="rId4"/>
                <a:stretch>
                  <a:fillRect l="-15909" r="-15909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ccolade fermante 30">
            <a:extLst>
              <a:ext uri="{FF2B5EF4-FFF2-40B4-BE49-F238E27FC236}">
                <a16:creationId xmlns:a16="http://schemas.microsoft.com/office/drawing/2014/main" id="{6B326C61-1CFA-5F60-F9B1-4D400F9300B8}"/>
              </a:ext>
            </a:extLst>
          </p:cNvPr>
          <p:cNvSpPr/>
          <p:nvPr/>
        </p:nvSpPr>
        <p:spPr>
          <a:xfrm rot="5400000">
            <a:off x="1787544" y="3225993"/>
            <a:ext cx="276311" cy="1076199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6E17C2F-BBA9-64C6-A511-C511ACBAA73E}"/>
                  </a:ext>
                </a:extLst>
              </p:cNvPr>
              <p:cNvSpPr txBox="1"/>
              <p:nvPr/>
            </p:nvSpPr>
            <p:spPr>
              <a:xfrm>
                <a:off x="2004200" y="6006865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6E17C2F-BBA9-64C6-A511-C511ACBA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200" y="6006865"/>
                <a:ext cx="543418" cy="276999"/>
              </a:xfrm>
              <a:prstGeom prst="rect">
                <a:avLst/>
              </a:prstGeom>
              <a:blipFill>
                <a:blip r:embed="rId5"/>
                <a:stretch>
                  <a:fillRect l="-13636" r="-15909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BBF9F43C-ADCC-BB13-42C2-94E90F206475}"/>
              </a:ext>
            </a:extLst>
          </p:cNvPr>
          <p:cNvSpPr/>
          <p:nvPr/>
        </p:nvSpPr>
        <p:spPr>
          <a:xfrm rot="5400000">
            <a:off x="2143144" y="5359593"/>
            <a:ext cx="276311" cy="1076199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A1E82BC-FC24-4585-C9E1-F62C9E6AA76A}"/>
              </a:ext>
            </a:extLst>
          </p:cNvPr>
          <p:cNvSpPr txBox="1"/>
          <p:nvPr/>
        </p:nvSpPr>
        <p:spPr>
          <a:xfrm>
            <a:off x="6519035" y="2094178"/>
            <a:ext cx="546229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noProof="0" dirty="0"/>
              <a:t>To make the dot product works we need to transpose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3650FB8-20EC-37BF-0773-02F8040CE252}"/>
                  </a:ext>
                </a:extLst>
              </p:cNvPr>
              <p:cNvSpPr txBox="1"/>
              <p:nvPr/>
            </p:nvSpPr>
            <p:spPr>
              <a:xfrm>
                <a:off x="6096000" y="3065375"/>
                <a:ext cx="2671372" cy="727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fr-FR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43650FB8-20EC-37BF-0773-02F8040C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65375"/>
                <a:ext cx="2671372" cy="727250"/>
              </a:xfrm>
              <a:prstGeom prst="rect">
                <a:avLst/>
              </a:prstGeom>
              <a:blipFill>
                <a:blip r:embed="rId6"/>
                <a:stretch>
                  <a:fillRect l="-2844" t="-3448" b="-15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B52DD8-4CF5-0BAD-F1F3-5447AFEA0C0C}"/>
                  </a:ext>
                </a:extLst>
              </p:cNvPr>
              <p:cNvSpPr txBox="1"/>
              <p:nvPr/>
            </p:nvSpPr>
            <p:spPr>
              <a:xfrm>
                <a:off x="9563516" y="2925634"/>
                <a:ext cx="195976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AB52DD8-4CF5-0BAD-F1F3-5447AFEA0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516" y="2925634"/>
                <a:ext cx="1959767" cy="976614"/>
              </a:xfrm>
              <a:prstGeom prst="rect">
                <a:avLst/>
              </a:prstGeom>
              <a:blipFill>
                <a:blip r:embed="rId7"/>
                <a:stretch>
                  <a:fillRect l="-3871" t="-1282" b="-89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2AA8DD04-94AE-DBC4-6E72-CF62D66DAC6B}"/>
                  </a:ext>
                </a:extLst>
              </p:cNvPr>
              <p:cNvSpPr txBox="1"/>
              <p:nvPr/>
            </p:nvSpPr>
            <p:spPr>
              <a:xfrm>
                <a:off x="7609982" y="4152761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(2,3)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2AA8DD04-94AE-DBC4-6E72-CF62D66D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82" y="4152761"/>
                <a:ext cx="543418" cy="276999"/>
              </a:xfrm>
              <a:prstGeom prst="rect">
                <a:avLst/>
              </a:prstGeom>
              <a:blipFill>
                <a:blip r:embed="rId8"/>
                <a:stretch>
                  <a:fillRect l="-15909" r="-13636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0ACF841-0DB3-F228-BCC1-C5A10149C1A7}"/>
                  </a:ext>
                </a:extLst>
              </p:cNvPr>
              <p:cNvSpPr txBox="1"/>
              <p:nvPr/>
            </p:nvSpPr>
            <p:spPr>
              <a:xfrm>
                <a:off x="10810382" y="4152761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(3,1)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0ACF841-0DB3-F228-BCC1-C5A10149C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382" y="4152761"/>
                <a:ext cx="543418" cy="276999"/>
              </a:xfrm>
              <a:prstGeom prst="rect">
                <a:avLst/>
              </a:prstGeom>
              <a:blipFill>
                <a:blip r:embed="rId9"/>
                <a:stretch>
                  <a:fillRect l="-15909" r="-13636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EE6DD8A-E6CF-8CEE-7B46-E9FBFB7D3FC4}"/>
                  </a:ext>
                </a:extLst>
              </p:cNvPr>
              <p:cNvSpPr txBox="1"/>
              <p:nvPr/>
            </p:nvSpPr>
            <p:spPr>
              <a:xfrm>
                <a:off x="9751958" y="5762885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(2,1)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EEE6DD8A-E6CF-8CEE-7B46-E9FBFB7D3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958" y="5762885"/>
                <a:ext cx="543418" cy="276999"/>
              </a:xfrm>
              <a:prstGeom prst="rect">
                <a:avLst/>
              </a:prstGeom>
              <a:blipFill>
                <a:blip r:embed="rId10"/>
                <a:stretch>
                  <a:fillRect l="-16279" r="-16279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E1E9195-E7C1-402B-05FE-A46CB83D1434}"/>
                  </a:ext>
                </a:extLst>
              </p:cNvPr>
              <p:cNvSpPr txBox="1"/>
              <p:nvPr/>
            </p:nvSpPr>
            <p:spPr>
              <a:xfrm>
                <a:off x="7793207" y="4713282"/>
                <a:ext cx="258840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.(</m:t>
                      </m:r>
                      <m:acc>
                        <m:accPr>
                          <m:chr m:val="̂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1.0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CE1E9195-E7C1-402B-05FE-A46CB83D1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207" y="4713282"/>
                <a:ext cx="2588401" cy="613438"/>
              </a:xfrm>
              <a:prstGeom prst="rect">
                <a:avLst/>
              </a:prstGeom>
              <a:blipFill>
                <a:blip r:embed="rId11"/>
                <a:stretch>
                  <a:fillRect l="-2439" b="-163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lèche vers la droite 40">
            <a:extLst>
              <a:ext uri="{FF2B5EF4-FFF2-40B4-BE49-F238E27FC236}">
                <a16:creationId xmlns:a16="http://schemas.microsoft.com/office/drawing/2014/main" id="{5EE24BE7-F94F-A85F-7B26-AF3B8E2D6270}"/>
              </a:ext>
            </a:extLst>
          </p:cNvPr>
          <p:cNvSpPr/>
          <p:nvPr/>
        </p:nvSpPr>
        <p:spPr>
          <a:xfrm>
            <a:off x="6252883" y="4822255"/>
            <a:ext cx="1025384" cy="461666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Graphique 42" descr="Coche avec un remplissage uni">
            <a:extLst>
              <a:ext uri="{FF2B5EF4-FFF2-40B4-BE49-F238E27FC236}">
                <a16:creationId xmlns:a16="http://schemas.microsoft.com/office/drawing/2014/main" id="{4E7490FB-04DF-DC3C-40F6-C79173AAEE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30010" y="4462731"/>
            <a:ext cx="914400" cy="914400"/>
          </a:xfrm>
          <a:prstGeom prst="rect">
            <a:avLst/>
          </a:prstGeom>
        </p:spPr>
      </p:pic>
      <p:sp>
        <p:nvSpPr>
          <p:cNvPr id="44" name="Accolade fermante 43">
            <a:extLst>
              <a:ext uri="{FF2B5EF4-FFF2-40B4-BE49-F238E27FC236}">
                <a16:creationId xmlns:a16="http://schemas.microsoft.com/office/drawing/2014/main" id="{18451325-962B-B8D1-4732-6238B9DA0873}"/>
              </a:ext>
            </a:extLst>
          </p:cNvPr>
          <p:cNvSpPr/>
          <p:nvPr/>
        </p:nvSpPr>
        <p:spPr>
          <a:xfrm rot="5400000">
            <a:off x="7698317" y="3199973"/>
            <a:ext cx="343457" cy="152593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Accolade fermante 44">
            <a:extLst>
              <a:ext uri="{FF2B5EF4-FFF2-40B4-BE49-F238E27FC236}">
                <a16:creationId xmlns:a16="http://schemas.microsoft.com/office/drawing/2014/main" id="{FB2F8659-6ECC-E68E-EE1C-942E1AB9E2ED}"/>
              </a:ext>
            </a:extLst>
          </p:cNvPr>
          <p:cNvSpPr/>
          <p:nvPr/>
        </p:nvSpPr>
        <p:spPr>
          <a:xfrm rot="5400000">
            <a:off x="10960813" y="3569700"/>
            <a:ext cx="292916" cy="91440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ccolade fermante 45">
            <a:extLst>
              <a:ext uri="{FF2B5EF4-FFF2-40B4-BE49-F238E27FC236}">
                <a16:creationId xmlns:a16="http://schemas.microsoft.com/office/drawing/2014/main" id="{B1EDDBBF-B018-2814-3B93-27672DCEABFC}"/>
              </a:ext>
            </a:extLst>
          </p:cNvPr>
          <p:cNvSpPr/>
          <p:nvPr/>
        </p:nvSpPr>
        <p:spPr>
          <a:xfrm rot="5400000">
            <a:off x="9874258" y="5091419"/>
            <a:ext cx="292916" cy="91440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B345533-38F9-8A15-02B8-23061001B50F}"/>
              </a:ext>
            </a:extLst>
          </p:cNvPr>
          <p:cNvSpPr/>
          <p:nvPr/>
        </p:nvSpPr>
        <p:spPr>
          <a:xfrm>
            <a:off x="9096865" y="3482720"/>
            <a:ext cx="45719" cy="53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890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69E5-5B8F-EAD3-84F1-BCC32ED0A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1F5DA82-AD84-8645-7385-FEF57345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Logistic regression: Python from scratch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B760DB45-D57F-C6B7-96D4-5FCD05B1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92A2416-59DD-FD0D-D0AF-082A7E25CE8A}"/>
              </a:ext>
            </a:extLst>
          </p:cNvPr>
          <p:cNvSpPr txBox="1"/>
          <p:nvPr/>
        </p:nvSpPr>
        <p:spPr>
          <a:xfrm>
            <a:off x="550035" y="1247669"/>
            <a:ext cx="10803765" cy="547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900" b="1" dirty="0">
                <a:solidFill>
                  <a:schemeClr val="accent3"/>
                </a:solidFill>
              </a:rPr>
              <a:t>class</a:t>
            </a:r>
            <a:r>
              <a:rPr lang="en-GB" sz="900" dirty="0"/>
              <a:t> </a:t>
            </a:r>
            <a:r>
              <a:rPr lang="en-GB" sz="9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Logistic_Regression</a:t>
            </a:r>
            <a:r>
              <a:rPr lang="en-GB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</a:t>
            </a:r>
            <a:r>
              <a:rPr lang="en-GB" sz="900" b="1" dirty="0">
                <a:solidFill>
                  <a:schemeClr val="accent3"/>
                </a:solidFill>
              </a:rPr>
              <a:t>def</a:t>
            </a:r>
            <a:r>
              <a:rPr lang="en-GB" sz="900" dirty="0"/>
              <a:t> sigmoid</a:t>
            </a:r>
            <a:r>
              <a:rPr lang="en-GB" sz="900" dirty="0">
                <a:solidFill>
                  <a:srgbClr val="0070C0"/>
                </a:solidFill>
              </a:rPr>
              <a:t>(self, x)</a:t>
            </a:r>
            <a:r>
              <a:rPr lang="en-GB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b="1" dirty="0">
                <a:solidFill>
                  <a:schemeClr val="accent3"/>
                </a:solidFill>
              </a:rPr>
              <a:t>return</a:t>
            </a:r>
            <a:r>
              <a:rPr lang="en-GB" sz="900" dirty="0"/>
              <a:t> 1 / (1 </a:t>
            </a:r>
            <a:r>
              <a:rPr lang="en-GB" sz="900" dirty="0">
                <a:solidFill>
                  <a:schemeClr val="accent5"/>
                </a:solidFill>
              </a:rPr>
              <a:t>+</a:t>
            </a:r>
            <a:r>
              <a:rPr lang="en-GB" sz="900" dirty="0"/>
              <a:t> </a:t>
            </a:r>
            <a:r>
              <a:rPr lang="en-GB" sz="900" dirty="0" err="1"/>
              <a:t>np.exp</a:t>
            </a:r>
            <a:r>
              <a:rPr lang="en-GB" sz="900" dirty="0"/>
              <a:t>(-x))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</a:t>
            </a:r>
            <a:r>
              <a:rPr lang="en-GB" sz="900" b="1" dirty="0">
                <a:solidFill>
                  <a:schemeClr val="accent3"/>
                </a:solidFill>
              </a:rPr>
              <a:t>def</a:t>
            </a:r>
            <a:r>
              <a:rPr lang="en-GB" sz="900" dirty="0"/>
              <a:t> __</a:t>
            </a:r>
            <a:r>
              <a:rPr lang="en-GB" sz="900" dirty="0" err="1"/>
              <a:t>init</a:t>
            </a:r>
            <a:r>
              <a:rPr lang="en-GB" sz="900" dirty="0"/>
              <a:t>__</a:t>
            </a:r>
            <a:r>
              <a:rPr lang="en-GB" sz="900" dirty="0">
                <a:solidFill>
                  <a:srgbClr val="0070C0"/>
                </a:solidFill>
              </a:rPr>
              <a:t>(self, </a:t>
            </a:r>
            <a:r>
              <a:rPr lang="en-GB" sz="900" dirty="0" err="1">
                <a:solidFill>
                  <a:srgbClr val="0070C0"/>
                </a:solidFill>
              </a:rPr>
              <a:t>learning_rate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>
                <a:solidFill>
                  <a:schemeClr val="accent2">
                    <a:lumMod val="75000"/>
                  </a:schemeClr>
                </a:solidFill>
              </a:rPr>
              <a:t>0.001</a:t>
            </a:r>
            <a:r>
              <a:rPr lang="en-GB" sz="900" dirty="0">
                <a:solidFill>
                  <a:srgbClr val="0070C0"/>
                </a:solidFill>
              </a:rPr>
              <a:t>, </a:t>
            </a:r>
            <a:r>
              <a:rPr lang="en-GB" sz="900" dirty="0" err="1">
                <a:solidFill>
                  <a:srgbClr val="0070C0"/>
                </a:solidFill>
              </a:rPr>
              <a:t>n_iter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>
                <a:solidFill>
                  <a:schemeClr val="accent2">
                    <a:lumMod val="75000"/>
                  </a:schemeClr>
                </a:solidFill>
              </a:rPr>
              <a:t>1000</a:t>
            </a:r>
            <a:r>
              <a:rPr lang="en-GB" sz="900" dirty="0">
                <a:solidFill>
                  <a:srgbClr val="0070C0"/>
                </a:solidFill>
              </a:rPr>
              <a:t>)</a:t>
            </a:r>
            <a:r>
              <a:rPr lang="en-GB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.n_iter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</a:t>
            </a:r>
            <a:r>
              <a:rPr lang="en-GB" sz="900" dirty="0" err="1"/>
              <a:t>n_iter</a:t>
            </a:r>
            <a:endParaRPr lang="en-GB" sz="900" dirty="0"/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.learning_rate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</a:t>
            </a:r>
            <a:r>
              <a:rPr lang="en-GB" sz="900" dirty="0" err="1"/>
              <a:t>learning_rate</a:t>
            </a:r>
            <a:endParaRPr lang="en-GB" sz="900" dirty="0"/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.weights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</a:t>
            </a:r>
            <a:r>
              <a:rPr lang="en-GB" sz="900" b="1" dirty="0">
                <a:solidFill>
                  <a:schemeClr val="accent6">
                    <a:lumMod val="75000"/>
                  </a:schemeClr>
                </a:solidFill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.bias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</a:t>
            </a:r>
            <a:r>
              <a:rPr lang="en-GB" sz="900" b="1" dirty="0">
                <a:solidFill>
                  <a:schemeClr val="accent6">
                    <a:lumMod val="75000"/>
                  </a:schemeClr>
                </a:solidFill>
              </a:rPr>
              <a:t>None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</a:t>
            </a:r>
            <a:r>
              <a:rPr lang="en-GB" sz="900" b="1" dirty="0">
                <a:solidFill>
                  <a:schemeClr val="accent3"/>
                </a:solidFill>
              </a:rPr>
              <a:t>def</a:t>
            </a:r>
            <a:r>
              <a:rPr lang="en-GB" sz="900" dirty="0"/>
              <a:t> fit</a:t>
            </a:r>
            <a:r>
              <a:rPr lang="en-GB" sz="900" dirty="0">
                <a:solidFill>
                  <a:srgbClr val="0070C0"/>
                </a:solidFill>
              </a:rPr>
              <a:t>(self, X, y)</a:t>
            </a:r>
            <a:r>
              <a:rPr lang="en-GB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/>
              <a:t>n_samples</a:t>
            </a:r>
            <a:r>
              <a:rPr lang="en-GB" sz="900" dirty="0"/>
              <a:t>, </a:t>
            </a:r>
            <a:r>
              <a:rPr lang="en-GB" sz="900" dirty="0" err="1"/>
              <a:t>n_features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</a:t>
            </a:r>
            <a:r>
              <a:rPr lang="en-GB" sz="900" dirty="0" err="1"/>
              <a:t>X.shape</a:t>
            </a:r>
            <a:endParaRPr lang="en-GB" sz="900" dirty="0"/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.weights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</a:t>
            </a:r>
            <a:r>
              <a:rPr lang="en-GB" sz="900" dirty="0" err="1"/>
              <a:t>np.zeros</a:t>
            </a:r>
            <a:r>
              <a:rPr lang="en-GB" sz="900" dirty="0"/>
              <a:t>(</a:t>
            </a:r>
            <a:r>
              <a:rPr lang="en-GB" sz="900" dirty="0" err="1"/>
              <a:t>n_features</a:t>
            </a:r>
            <a:r>
              <a:rPr lang="en-GB" sz="900" dirty="0"/>
              <a:t>)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.bias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0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GB" sz="900" dirty="0"/>
              <a:t> _ in range(</a:t>
            </a:r>
            <a:r>
              <a:rPr lang="en-GB" sz="900" dirty="0" err="1"/>
              <a:t>n_features</a:t>
            </a:r>
            <a:r>
              <a:rPr lang="en-GB" sz="900" dirty="0"/>
              <a:t>):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      </a:t>
            </a:r>
            <a:r>
              <a:rPr lang="en-GB" sz="900" dirty="0" err="1"/>
              <a:t>linear_model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</a:t>
            </a:r>
            <a:r>
              <a:rPr lang="en-GB" sz="900" dirty="0" err="1"/>
              <a:t>np.dot</a:t>
            </a:r>
            <a:r>
              <a:rPr lang="en-GB" sz="900" dirty="0"/>
              <a:t>(X, 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.weights</a:t>
            </a:r>
            <a:r>
              <a:rPr lang="en-GB" sz="900" dirty="0"/>
              <a:t>) </a:t>
            </a:r>
            <a:r>
              <a:rPr lang="en-GB" sz="900" dirty="0">
                <a:solidFill>
                  <a:schemeClr val="accent5"/>
                </a:solidFill>
              </a:rPr>
              <a:t>+</a:t>
            </a:r>
            <a:r>
              <a:rPr lang="en-GB" sz="900" dirty="0"/>
              <a:t> </a:t>
            </a:r>
            <a:r>
              <a:rPr lang="en-GB" sz="900" dirty="0" err="1"/>
              <a:t>self.bias</a:t>
            </a:r>
            <a:endParaRPr lang="en-GB" sz="900" dirty="0"/>
          </a:p>
          <a:p>
            <a:pPr>
              <a:lnSpc>
                <a:spcPct val="150000"/>
              </a:lnSpc>
            </a:pPr>
            <a:r>
              <a:rPr lang="en-GB" sz="900" dirty="0"/>
              <a:t>		      </a:t>
            </a:r>
            <a:r>
              <a:rPr lang="en-GB" sz="900" dirty="0" err="1"/>
              <a:t>y_hat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.sigmoid</a:t>
            </a:r>
            <a:r>
              <a:rPr lang="en-GB" sz="900" dirty="0"/>
              <a:t>(</a:t>
            </a:r>
            <a:r>
              <a:rPr lang="en-GB" sz="900" dirty="0" err="1"/>
              <a:t>linear_model</a:t>
            </a:r>
            <a:r>
              <a:rPr lang="en-GB" sz="900" dirty="0"/>
              <a:t>)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      </a:t>
            </a:r>
            <a:r>
              <a:rPr lang="en-GB" sz="900" dirty="0" err="1"/>
              <a:t>dw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(1 / </a:t>
            </a:r>
            <a:r>
              <a:rPr lang="en-GB" sz="900" dirty="0" err="1"/>
              <a:t>n_samples</a:t>
            </a:r>
            <a:r>
              <a:rPr lang="en-GB" sz="900" dirty="0"/>
              <a:t>) </a:t>
            </a:r>
            <a:r>
              <a:rPr lang="en-GB" sz="900" dirty="0">
                <a:solidFill>
                  <a:schemeClr val="accent5"/>
                </a:solidFill>
              </a:rPr>
              <a:t>*</a:t>
            </a:r>
            <a:r>
              <a:rPr lang="en-GB" sz="900" dirty="0"/>
              <a:t> </a:t>
            </a:r>
            <a:r>
              <a:rPr lang="en-GB" sz="900" dirty="0" err="1"/>
              <a:t>np.dot</a:t>
            </a:r>
            <a:r>
              <a:rPr lang="en-GB" sz="900" dirty="0"/>
              <a:t>(X.T, </a:t>
            </a:r>
            <a:r>
              <a:rPr lang="en-GB" sz="900" dirty="0">
                <a:solidFill>
                  <a:schemeClr val="accent6"/>
                </a:solidFill>
              </a:rPr>
              <a:t>(</a:t>
            </a:r>
            <a:r>
              <a:rPr lang="en-GB" sz="900" dirty="0"/>
              <a:t>y </a:t>
            </a:r>
            <a:r>
              <a:rPr lang="en-GB" sz="900" dirty="0">
                <a:solidFill>
                  <a:schemeClr val="accent5"/>
                </a:solidFill>
              </a:rPr>
              <a:t>-</a:t>
            </a:r>
            <a:r>
              <a:rPr lang="en-GB" sz="900" dirty="0"/>
              <a:t> </a:t>
            </a:r>
            <a:r>
              <a:rPr lang="en-GB" sz="900" dirty="0" err="1"/>
              <a:t>y_hat</a:t>
            </a:r>
            <a:r>
              <a:rPr lang="en-GB" sz="900" dirty="0">
                <a:solidFill>
                  <a:schemeClr val="accent6"/>
                </a:solidFill>
              </a:rPr>
              <a:t>)</a:t>
            </a:r>
            <a:r>
              <a:rPr lang="en-GB" sz="900" dirty="0"/>
              <a:t>)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      </a:t>
            </a:r>
            <a:r>
              <a:rPr lang="en-GB" sz="900" dirty="0" err="1"/>
              <a:t>db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(1 / </a:t>
            </a:r>
            <a:r>
              <a:rPr lang="en-GB" sz="900" dirty="0" err="1"/>
              <a:t>n_samples</a:t>
            </a:r>
            <a:r>
              <a:rPr lang="en-GB" sz="900" dirty="0"/>
              <a:t>) </a:t>
            </a:r>
            <a:r>
              <a:rPr lang="en-GB" sz="900" dirty="0">
                <a:solidFill>
                  <a:schemeClr val="accent5"/>
                </a:solidFill>
              </a:rPr>
              <a:t>*</a:t>
            </a:r>
            <a:r>
              <a:rPr lang="en-GB" sz="900" dirty="0"/>
              <a:t> </a:t>
            </a:r>
            <a:r>
              <a:rPr lang="en-GB" sz="900" dirty="0" err="1"/>
              <a:t>np.sum</a:t>
            </a:r>
            <a:r>
              <a:rPr lang="en-GB" sz="900" dirty="0"/>
              <a:t>(y </a:t>
            </a:r>
            <a:r>
              <a:rPr lang="en-GB" sz="900" dirty="0">
                <a:solidFill>
                  <a:schemeClr val="accent5"/>
                </a:solidFill>
              </a:rPr>
              <a:t>-</a:t>
            </a:r>
            <a:r>
              <a:rPr lang="en-GB" sz="900" dirty="0"/>
              <a:t> </a:t>
            </a:r>
            <a:r>
              <a:rPr lang="en-GB" sz="900" dirty="0" err="1"/>
              <a:t>y_hat</a:t>
            </a:r>
            <a:r>
              <a:rPr lang="en-GB" sz="900" dirty="0"/>
              <a:t>)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      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.weights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-=</a:t>
            </a:r>
            <a:r>
              <a:rPr lang="en-GB" sz="900" dirty="0"/>
              <a:t> 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.learning_rate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*</a:t>
            </a:r>
            <a:r>
              <a:rPr lang="en-GB" sz="900" dirty="0"/>
              <a:t> </a:t>
            </a:r>
            <a:r>
              <a:rPr lang="en-GB" sz="900" dirty="0" err="1"/>
              <a:t>dw</a:t>
            </a:r>
            <a:endParaRPr lang="en-GB" sz="900" dirty="0"/>
          </a:p>
          <a:p>
            <a:pPr>
              <a:lnSpc>
                <a:spcPct val="150000"/>
              </a:lnSpc>
            </a:pPr>
            <a:r>
              <a:rPr lang="en-GB" sz="900" dirty="0"/>
              <a:t>		      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.bias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-=</a:t>
            </a:r>
            <a:r>
              <a:rPr lang="en-GB" sz="900" dirty="0"/>
              <a:t> 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.learning_rate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*</a:t>
            </a:r>
            <a:r>
              <a:rPr lang="en-GB" sz="900" dirty="0"/>
              <a:t> </a:t>
            </a:r>
            <a:r>
              <a:rPr lang="en-GB" sz="900" dirty="0" err="1"/>
              <a:t>db</a:t>
            </a:r>
            <a:endParaRPr lang="en-GB" sz="900" dirty="0"/>
          </a:p>
          <a:p>
            <a:pPr>
              <a:lnSpc>
                <a:spcPct val="150000"/>
              </a:lnSpc>
            </a:pPr>
            <a:r>
              <a:rPr lang="en-GB" sz="900" dirty="0"/>
              <a:t>	</a:t>
            </a:r>
            <a:r>
              <a:rPr lang="en-GB" sz="900" b="1" dirty="0">
                <a:solidFill>
                  <a:schemeClr val="accent3"/>
                </a:solidFill>
              </a:rPr>
              <a:t>def</a:t>
            </a:r>
            <a:r>
              <a:rPr lang="en-GB" sz="900" dirty="0"/>
              <a:t> predict</a:t>
            </a:r>
            <a:r>
              <a:rPr lang="en-GB" sz="900" dirty="0">
                <a:solidFill>
                  <a:srgbClr val="0070C0"/>
                </a:solidFill>
              </a:rPr>
              <a:t>(self, X)</a:t>
            </a:r>
            <a:r>
              <a:rPr lang="en-GB" sz="900" dirty="0"/>
              <a:t>: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/>
              <a:t>linear_model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</a:t>
            </a:r>
            <a:r>
              <a:rPr lang="en-GB" sz="900" dirty="0" err="1"/>
              <a:t>np.dot</a:t>
            </a:r>
            <a:r>
              <a:rPr lang="en-GB" sz="900" dirty="0"/>
              <a:t>(X, 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.weights</a:t>
            </a:r>
            <a:r>
              <a:rPr lang="en-GB" sz="900" dirty="0"/>
              <a:t>) </a:t>
            </a:r>
            <a:r>
              <a:rPr lang="en-GB" sz="900" dirty="0">
                <a:solidFill>
                  <a:schemeClr val="accent5"/>
                </a:solidFill>
              </a:rPr>
              <a:t>+</a:t>
            </a:r>
            <a:r>
              <a:rPr lang="en-GB" sz="900" dirty="0"/>
              <a:t> </a:t>
            </a:r>
            <a:r>
              <a:rPr lang="en-GB" sz="900" dirty="0" err="1"/>
              <a:t>self.bias</a:t>
            </a:r>
            <a:endParaRPr lang="en-GB" sz="900" dirty="0"/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/>
              <a:t>y_predict</a:t>
            </a:r>
            <a:r>
              <a:rPr lang="en-GB" sz="900" dirty="0"/>
              <a:t> </a:t>
            </a:r>
            <a:r>
              <a:rPr lang="en-GB" sz="900" dirty="0">
                <a:solidFill>
                  <a:schemeClr val="accent5"/>
                </a:solidFill>
              </a:rPr>
              <a:t>=</a:t>
            </a:r>
            <a:r>
              <a:rPr lang="en-GB" sz="900" dirty="0"/>
              <a:t>  </a:t>
            </a:r>
            <a:r>
              <a:rPr lang="en-GB" sz="900" dirty="0" err="1">
                <a:solidFill>
                  <a:schemeClr val="accent2">
                    <a:lumMod val="75000"/>
                  </a:schemeClr>
                </a:solidFill>
              </a:rPr>
              <a:t>self</a:t>
            </a:r>
            <a:r>
              <a:rPr lang="en-GB" sz="900" dirty="0" err="1"/>
              <a:t>.sigmoid</a:t>
            </a:r>
            <a:r>
              <a:rPr lang="en-GB" sz="900" dirty="0"/>
              <a:t>(</a:t>
            </a:r>
            <a:r>
              <a:rPr lang="en-GB" sz="900" dirty="0" err="1"/>
              <a:t>linear_model</a:t>
            </a:r>
            <a:r>
              <a:rPr lang="en-GB" sz="900" dirty="0"/>
              <a:t>)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dirty="0" err="1"/>
              <a:t>y_predict_class</a:t>
            </a:r>
            <a:r>
              <a:rPr lang="en-GB" sz="900" dirty="0"/>
              <a:t> = [1 </a:t>
            </a:r>
            <a:r>
              <a:rPr lang="en-GB" sz="900" b="1" dirty="0">
                <a:solidFill>
                  <a:schemeClr val="accent3"/>
                </a:solidFill>
              </a:rPr>
              <a:t>if</a:t>
            </a:r>
            <a:r>
              <a:rPr lang="en-GB" sz="900" dirty="0"/>
              <a:t> i </a:t>
            </a:r>
            <a:r>
              <a:rPr lang="en-GB" sz="900" dirty="0">
                <a:solidFill>
                  <a:schemeClr val="accent5"/>
                </a:solidFill>
              </a:rPr>
              <a:t>&gt;</a:t>
            </a:r>
            <a:r>
              <a:rPr lang="en-GB" sz="900" dirty="0"/>
              <a:t> 0.5 </a:t>
            </a:r>
            <a:r>
              <a:rPr lang="en-GB" sz="900" b="1" dirty="0">
                <a:solidFill>
                  <a:schemeClr val="accent3"/>
                </a:solidFill>
              </a:rPr>
              <a:t>else</a:t>
            </a:r>
            <a:r>
              <a:rPr lang="en-GB" sz="900" dirty="0"/>
              <a:t> 0 </a:t>
            </a:r>
            <a:r>
              <a:rPr lang="en-GB" sz="900" b="1" dirty="0">
                <a:solidFill>
                  <a:schemeClr val="accent3"/>
                </a:solidFill>
              </a:rPr>
              <a:t>for</a:t>
            </a:r>
            <a:r>
              <a:rPr lang="en-GB" sz="900" dirty="0"/>
              <a:t> i in </a:t>
            </a:r>
            <a:r>
              <a:rPr lang="en-GB" sz="900" dirty="0" err="1"/>
              <a:t>y_predict</a:t>
            </a:r>
            <a:r>
              <a:rPr lang="en-GB" sz="900" dirty="0"/>
              <a:t>]</a:t>
            </a:r>
          </a:p>
          <a:p>
            <a:pPr>
              <a:lnSpc>
                <a:spcPct val="150000"/>
              </a:lnSpc>
            </a:pPr>
            <a:r>
              <a:rPr lang="en-GB" sz="900" dirty="0"/>
              <a:t>		</a:t>
            </a:r>
            <a:r>
              <a:rPr lang="en-GB" sz="900" b="1" dirty="0">
                <a:solidFill>
                  <a:schemeClr val="accent3"/>
                </a:solidFill>
              </a:rPr>
              <a:t>return</a:t>
            </a:r>
            <a:r>
              <a:rPr lang="en-GB" sz="900" dirty="0"/>
              <a:t> </a:t>
            </a:r>
            <a:r>
              <a:rPr lang="en-GB" sz="900" dirty="0" err="1"/>
              <a:t>y_predict_class</a:t>
            </a:r>
            <a:endParaRPr lang="en-GB" sz="900" dirty="0"/>
          </a:p>
          <a:p>
            <a:pPr>
              <a:lnSpc>
                <a:spcPct val="150000"/>
              </a:lnSpc>
            </a:pPr>
            <a:r>
              <a:rPr lang="en-GB" sz="9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4601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A937F-BF2E-4E22-7D2E-6F67C64C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708EE-C9C1-A109-8E53-794715AA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with sklearn</a:t>
            </a:r>
            <a:endParaRPr lang="en-GB" sz="1600" dirty="0">
              <a:highlight>
                <a:srgbClr val="FFFF00"/>
              </a:highligh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2CC7D0-58C0-7888-19C7-4233B556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272643-FA5E-4811-9300-5059A686B3B2}"/>
              </a:ext>
            </a:extLst>
          </p:cNvPr>
          <p:cNvSpPr txBox="1"/>
          <p:nvPr/>
        </p:nvSpPr>
        <p:spPr>
          <a:xfrm>
            <a:off x="872970" y="1931167"/>
            <a:ext cx="11099800" cy="2120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Import the packages: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fr-FR" sz="1050" dirty="0">
              <a:solidFill>
                <a:srgbClr val="00810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1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numpy </a:t>
            </a:r>
            <a:r>
              <a:rPr lang="fr-FR" sz="1050" b="1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np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1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matplotlib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pyplot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1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plt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1" dirty="0" err="1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datasets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1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load_breast_cancer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1" dirty="0" err="1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model_selection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1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train_test_split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1" dirty="0" err="1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preprocessing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1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StandardScaler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1" dirty="0" err="1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linear_model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1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LogisticRegression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1" dirty="0" err="1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sklearn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metrics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1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accuracy_score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confusion_matrix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classification_report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3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70CE4-7F63-5D3C-7AD4-77660CCB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8EE9C-FAE9-11D4-8C8A-B6D7A7FD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with sklearn</a:t>
            </a:r>
            <a:endParaRPr lang="en-GB" sz="1600" dirty="0">
              <a:highlight>
                <a:srgbClr val="FFFF00"/>
              </a:highligh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ABC4E2-869A-8F47-6C9B-18CBEC84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596749-C329-D367-EA18-730D269A9671}"/>
              </a:ext>
            </a:extLst>
          </p:cNvPr>
          <p:cNvSpPr txBox="1"/>
          <p:nvPr/>
        </p:nvSpPr>
        <p:spPr>
          <a:xfrm>
            <a:off x="838200" y="1315934"/>
            <a:ext cx="11099800" cy="4927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Load the Breast Cancer dataset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data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load_breast_cancer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y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050" b="0" noProof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en-GB" sz="1050" b="0" noProof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target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Features and target (0 = malignant, 1 = benign)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Split the dataset into training and test sets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X_train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X_test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y_train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y_test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train_test_split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y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96694"/>
                </a:solidFill>
                <a:effectLst/>
                <a:latin typeface="Menlo" panose="020B0609030804020204" pitchFamily="49" charset="0"/>
              </a:rPr>
              <a:t>test_size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AB6526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96694"/>
                </a:solidFill>
                <a:effectLst/>
                <a:latin typeface="Menlo" panose="020B0609030804020204" pitchFamily="49" charset="0"/>
              </a:rPr>
              <a:t>random_state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AB6526"/>
                </a:solidFill>
                <a:effectLst/>
                <a:latin typeface="Menlo" panose="020B0609030804020204" pitchFamily="49" charset="0"/>
              </a:rPr>
              <a:t>42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>
                <a:solidFill>
                  <a:srgbClr val="396694"/>
                </a:solidFill>
                <a:effectLst/>
                <a:latin typeface="Menlo" panose="020B0609030804020204" pitchFamily="49" charset="0"/>
              </a:rPr>
              <a:t>stratify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Standardize the features (important for logistic regression)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scaler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StandardScaler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X_train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scaler</a:t>
            </a:r>
            <a:r>
              <a:rPr lang="en-GB" sz="1050" b="0" noProof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fit_transform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X_train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X_test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scaler</a:t>
            </a:r>
            <a:r>
              <a:rPr lang="en-GB" sz="1050" b="0" noProof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X_test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Train the logistic regression model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model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LogisticRegression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 err="1">
                <a:solidFill>
                  <a:srgbClr val="396694"/>
                </a:solidFill>
                <a:effectLst/>
                <a:latin typeface="Menlo" panose="020B0609030804020204" pitchFamily="49" charset="0"/>
              </a:rPr>
              <a:t>max_iter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AB6526"/>
                </a:solidFill>
                <a:effectLst/>
                <a:latin typeface="Menlo" panose="020B0609030804020204" pitchFamily="49" charset="0"/>
              </a:rPr>
              <a:t>10000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Increase </a:t>
            </a:r>
            <a:r>
              <a:rPr lang="en-GB" sz="1050" b="0" i="1" noProof="0" dirty="0" err="1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max_iter</a:t>
            </a: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 to ensure convergence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050" b="0" noProof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fit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X_train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y_train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Make predictions on the test set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y_pred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GB" sz="1050" b="0" noProof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predict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X_test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i="1" noProof="0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Evaluate the model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accuracy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accuracy_score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y_test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y_pred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conf_matrix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confusion_matrix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y_test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y_pred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report </a:t>
            </a:r>
            <a:r>
              <a:rPr lang="en-GB" sz="1050" b="1" noProof="0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classification_report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y_test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y_pred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GB" sz="1050" b="0" noProof="0" dirty="0">
                <a:solidFill>
                  <a:srgbClr val="68482D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1" noProof="0" dirty="0" err="1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1050" b="0" noProof="0" dirty="0" err="1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"Model</a:t>
            </a:r>
            <a:r>
              <a:rPr lang="en-GB" sz="1050" b="0" noProof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 accuracy: </a:t>
            </a:r>
            <a:r>
              <a:rPr lang="en-GB" sz="1050" b="0" noProof="0" dirty="0">
                <a:solidFill>
                  <a:srgbClr val="AB652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accuracy</a:t>
            </a:r>
            <a:r>
              <a:rPr lang="en-GB" sz="1050" b="1" noProof="0" dirty="0">
                <a:solidFill>
                  <a:srgbClr val="008100"/>
                </a:solidFill>
                <a:effectLst/>
                <a:latin typeface="Menlo" panose="020B0609030804020204" pitchFamily="49" charset="0"/>
              </a:rPr>
              <a:t>:.2f</a:t>
            </a:r>
            <a:r>
              <a:rPr lang="en-GB" sz="1050" b="0" noProof="0" dirty="0">
                <a:solidFill>
                  <a:srgbClr val="AB652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GB" sz="1050" b="0" noProof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68482D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"Confusion Matrix:</a:t>
            </a:r>
            <a:r>
              <a:rPr lang="en-GB" sz="1050" b="0" noProof="0" dirty="0">
                <a:solidFill>
                  <a:srgbClr val="DA5239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050" b="0" noProof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050" b="0" noProof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conf_matrix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GB" sz="1050" b="0" noProof="0" dirty="0">
                <a:solidFill>
                  <a:srgbClr val="68482D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050" b="0" noProof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"Classification Report:</a:t>
            </a:r>
            <a:r>
              <a:rPr lang="en-GB" sz="1050" b="0" noProof="0" dirty="0">
                <a:solidFill>
                  <a:srgbClr val="DA5239"/>
                </a:solidFill>
                <a:effectLst/>
                <a:latin typeface="Menlo" panose="020B0609030804020204" pitchFamily="49" charset="0"/>
              </a:rPr>
              <a:t>\n</a:t>
            </a:r>
            <a:r>
              <a:rPr lang="en-GB" sz="1050" b="0" noProof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050" b="0" noProof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report</a:t>
            </a:r>
            <a:r>
              <a:rPr lang="en-GB" sz="1050" b="0" noProof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050" b="0" noProof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2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7F487-DD31-F18C-616B-5ACE71F6F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BAF81-31FB-FB83-6F67-4704D738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with sklearn</a:t>
            </a:r>
            <a:endParaRPr lang="en-GB" sz="1600" dirty="0">
              <a:highlight>
                <a:srgbClr val="FFFF00"/>
              </a:highlight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DE5F77-14E8-4FF7-0A6C-05196B76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Introduction to Neural Networks. Author: David Thébault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F4A6F7-C159-8191-4A74-82442BCA1DAD}"/>
              </a:ext>
            </a:extLst>
          </p:cNvPr>
          <p:cNvSpPr txBox="1"/>
          <p:nvPr/>
        </p:nvSpPr>
        <p:spPr>
          <a:xfrm>
            <a:off x="838200" y="1690688"/>
            <a:ext cx="11099800" cy="2252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fr-FR" sz="1050" b="0" i="1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# Plot </a:t>
            </a:r>
            <a:r>
              <a:rPr lang="fr-FR" sz="1050" b="0" i="1" dirty="0" err="1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feature</a:t>
            </a:r>
            <a:r>
              <a:rPr lang="fr-FR" sz="1050" b="0" i="1" dirty="0">
                <a:solidFill>
                  <a:srgbClr val="6A8B93"/>
                </a:solidFill>
                <a:effectLst/>
                <a:latin typeface="Menlo" panose="020B0609030804020204" pitchFamily="49" charset="0"/>
              </a:rPr>
              <a:t> importance (coefficients)</a:t>
            </a:r>
          </a:p>
          <a:p>
            <a:pPr>
              <a:lnSpc>
                <a:spcPts val="1350"/>
              </a:lnSpc>
              <a:buNone/>
            </a:pP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figure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50" b="0" dirty="0" err="1">
                <a:solidFill>
                  <a:srgbClr val="396694"/>
                </a:solidFill>
                <a:effectLst/>
                <a:latin typeface="Menlo" panose="020B0609030804020204" pitchFamily="49" charset="0"/>
              </a:rPr>
              <a:t>figsize</a:t>
            </a:r>
            <a:r>
              <a:rPr lang="fr-FR" sz="1050" b="1" dirty="0">
                <a:solidFill>
                  <a:srgbClr val="AD3EF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50" b="0" dirty="0">
                <a:solidFill>
                  <a:srgbClr val="AB6526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>
                <a:solidFill>
                  <a:srgbClr val="AB6526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))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barh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data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feature_names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coef</a:t>
            </a:r>
            <a: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fr-FR" sz="1050" b="0" dirty="0">
                <a:solidFill>
                  <a:srgbClr val="AB652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])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xlabel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50" b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"Coefficient value"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ylabel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50" b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50" b="0" dirty="0" err="1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Feature</a:t>
            </a:r>
            <a:r>
              <a:rPr lang="fr-FR" sz="1050" b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title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fr-FR" sz="1050" b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50" b="0" dirty="0" err="1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Feature</a:t>
            </a:r>
            <a:r>
              <a:rPr lang="fr-FR" sz="1050" b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 Importance in </a:t>
            </a:r>
            <a:r>
              <a:rPr lang="fr-FR" sz="1050" b="0" dirty="0" err="1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Logistic</a:t>
            </a:r>
            <a:r>
              <a:rPr lang="fr-FR" sz="1050" b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050" b="0" dirty="0" err="1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Regression</a:t>
            </a:r>
            <a:r>
              <a:rPr lang="fr-FR" sz="1050" b="0" dirty="0">
                <a:solidFill>
                  <a:srgbClr val="C4444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)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plt</a:t>
            </a:r>
            <a:r>
              <a:rPr lang="fr-FR" sz="1050" b="0" dirty="0" err="1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05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show</a:t>
            </a:r>
            <a:r>
              <a:rPr lang="fr-FR" sz="1050" b="0" dirty="0">
                <a:solidFill>
                  <a:srgbClr val="252525"/>
                </a:solidFill>
                <a:effectLst/>
                <a:latin typeface="Menlo" panose="020B0609030804020204" pitchFamily="49" charset="0"/>
              </a:rPr>
              <a:t>()</a:t>
            </a: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br>
              <a:rPr lang="fr-FR" sz="105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endParaRPr lang="fr-FR" sz="105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7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024F6-9C8F-1DC5-D2C5-74AAFB89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Introduction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70C1B47-5788-AF11-3C8B-367200C2F8A3}"/>
              </a:ext>
            </a:extLst>
          </p:cNvPr>
          <p:cNvSpPr txBox="1"/>
          <p:nvPr/>
        </p:nvSpPr>
        <p:spPr>
          <a:xfrm>
            <a:off x="838200" y="1416966"/>
            <a:ext cx="10675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The logistic regression is a linear model used to </a:t>
            </a:r>
            <a:r>
              <a:rPr lang="en-GB" sz="2400" b="1" dirty="0"/>
              <a:t>estimate probabilities rather than predicting specific values, as in a simple linear regression.</a:t>
            </a:r>
            <a:endParaRPr lang="en-GB" noProof="0" dirty="0"/>
          </a:p>
        </p:txBody>
      </p:sp>
      <p:sp>
        <p:nvSpPr>
          <p:cNvPr id="10" name="Espace réservé du pied de page 2">
            <a:extLst>
              <a:ext uri="{FF2B5EF4-FFF2-40B4-BE49-F238E27FC236}">
                <a16:creationId xmlns:a16="http://schemas.microsoft.com/office/drawing/2014/main" id="{66E0F520-0BA1-5BB2-2A40-C3A834A1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7999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93866-AE94-79CE-7F9B-C7574DF61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E168F89F-8C17-5539-5A80-3AEC52719C11}"/>
              </a:ext>
            </a:extLst>
          </p:cNvPr>
          <p:cNvSpPr/>
          <p:nvPr/>
        </p:nvSpPr>
        <p:spPr>
          <a:xfrm>
            <a:off x="155643" y="1760706"/>
            <a:ext cx="11828834" cy="1429966"/>
          </a:xfrm>
          <a:prstGeom prst="roundRect">
            <a:avLst/>
          </a:prstGeom>
          <a:solidFill>
            <a:schemeClr val="accent1">
              <a:alpha val="4043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263CA1-551C-7EB7-EA4B-A2294CE2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dirty="0"/>
              <a:t>Logistic Regression: </a:t>
            </a:r>
            <a:r>
              <a:rPr lang="en-GB" noProof="0" dirty="0"/>
              <a:t>Logit pipeline</a:t>
            </a:r>
          </a:p>
        </p:txBody>
      </p:sp>
      <p:sp>
        <p:nvSpPr>
          <p:cNvPr id="10" name="Espace réservé du pied de page 2">
            <a:extLst>
              <a:ext uri="{FF2B5EF4-FFF2-40B4-BE49-F238E27FC236}">
                <a16:creationId xmlns:a16="http://schemas.microsoft.com/office/drawing/2014/main" id="{0E0249DC-1BF7-251A-64E0-7A1C7EB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80D55E3-FD3F-AFF3-9DE1-822BA8A458E5}"/>
                  </a:ext>
                </a:extLst>
              </p:cNvPr>
              <p:cNvSpPr txBox="1"/>
              <p:nvPr/>
            </p:nvSpPr>
            <p:spPr>
              <a:xfrm>
                <a:off x="76575" y="2094590"/>
                <a:ext cx="7387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sz="2800" baseline="-250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80D55E3-FD3F-AFF3-9DE1-822BA8A45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" y="2094590"/>
                <a:ext cx="7387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3F810D46-149F-655A-7FAF-012B1D09D004}"/>
                  </a:ext>
                </a:extLst>
              </p:cNvPr>
              <p:cNvSpPr txBox="1"/>
              <p:nvPr/>
            </p:nvSpPr>
            <p:spPr>
              <a:xfrm>
                <a:off x="636738" y="1855474"/>
                <a:ext cx="5036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GB" sz="2000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3F810D46-149F-655A-7FAF-012B1D09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" y="1855474"/>
                <a:ext cx="503659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02544B2-9886-9A58-E069-6EA9B8F45398}"/>
                  </a:ext>
                </a:extLst>
              </p:cNvPr>
              <p:cNvSpPr txBox="1"/>
              <p:nvPr/>
            </p:nvSpPr>
            <p:spPr>
              <a:xfrm>
                <a:off x="1004596" y="2212039"/>
                <a:ext cx="21084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𝒙𝒘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b="1" dirty="0"/>
                  <a:t>  </a:t>
                </a: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02544B2-9886-9A58-E069-6EA9B8F45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96" y="2212039"/>
                <a:ext cx="2108445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FD8AD33-D188-0F64-3C96-68B0ACF19018}"/>
                  </a:ext>
                </a:extLst>
              </p:cNvPr>
              <p:cNvSpPr txBox="1"/>
              <p:nvPr/>
            </p:nvSpPr>
            <p:spPr>
              <a:xfrm>
                <a:off x="3472971" y="2064156"/>
                <a:ext cx="3473969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𝒙𝒘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1" i="0" smtClean="0">
                              <a:latin typeface="Cambria Math" panose="02040503050406030204" pitchFamily="18" charset="0"/>
                            </a:rPr>
                            <m:t>𝐞𝐱𝐩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𝒙𝒘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FD8AD33-D188-0F64-3C96-68B0ACF19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71" y="2064156"/>
                <a:ext cx="3473969" cy="661912"/>
              </a:xfrm>
              <a:prstGeom prst="rect">
                <a:avLst/>
              </a:prstGeom>
              <a:blipFill>
                <a:blip r:embed="rId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3FED357-52BC-A46D-F161-595C088FF9CC}"/>
                  </a:ext>
                </a:extLst>
              </p:cNvPr>
              <p:cNvSpPr txBox="1"/>
              <p:nvPr/>
            </p:nvSpPr>
            <p:spPr>
              <a:xfrm>
                <a:off x="3095010" y="1926500"/>
                <a:ext cx="3779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GB" sz="2000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3FED357-52BC-A46D-F161-595C088FF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10" y="1926500"/>
                <a:ext cx="377961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5B9CD09-266D-D3A3-BEC0-434FA19C7997}"/>
              </a:ext>
            </a:extLst>
          </p:cNvPr>
          <p:cNvCxnSpPr>
            <a:cxnSpLocks/>
          </p:cNvCxnSpPr>
          <p:nvPr/>
        </p:nvCxnSpPr>
        <p:spPr>
          <a:xfrm>
            <a:off x="3071072" y="2395112"/>
            <a:ext cx="5036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3BFEC16-247C-9620-4756-27975909567F}"/>
              </a:ext>
            </a:extLst>
          </p:cNvPr>
          <p:cNvCxnSpPr>
            <a:cxnSpLocks/>
          </p:cNvCxnSpPr>
          <p:nvPr/>
        </p:nvCxnSpPr>
        <p:spPr>
          <a:xfrm>
            <a:off x="593170" y="2395112"/>
            <a:ext cx="5036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BEA762F-B2BA-DC55-A75E-E04C52717616}"/>
              </a:ext>
            </a:extLst>
          </p:cNvPr>
          <p:cNvCxnSpPr>
            <a:cxnSpLocks/>
          </p:cNvCxnSpPr>
          <p:nvPr/>
        </p:nvCxnSpPr>
        <p:spPr>
          <a:xfrm>
            <a:off x="7577847" y="2395112"/>
            <a:ext cx="4863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B01759F-4203-FA22-7D8F-63EF898023F9}"/>
                  </a:ext>
                </a:extLst>
              </p:cNvPr>
              <p:cNvSpPr txBox="1"/>
              <p:nvPr/>
            </p:nvSpPr>
            <p:spPr>
              <a:xfrm>
                <a:off x="7394422" y="1930260"/>
                <a:ext cx="9056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𝑳𝒐𝒔𝒔</m:t>
                      </m:r>
                    </m:oMath>
                  </m:oMathPara>
                </a14:m>
                <a:endParaRPr lang="en-GB" sz="2000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B01759F-4203-FA22-7D8F-63EF89802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22" y="1930260"/>
                <a:ext cx="90569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57DE3D5C-29A7-870A-2AFB-B07E57CB9138}"/>
                  </a:ext>
                </a:extLst>
              </p:cNvPr>
              <p:cNvSpPr txBox="1"/>
              <p:nvPr/>
            </p:nvSpPr>
            <p:spPr>
              <a:xfrm>
                <a:off x="7970136" y="2212039"/>
                <a:ext cx="3323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𝒚𝒍𝒐𝒈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1" i="0">
                          <a:latin typeface="Cambria Math" panose="02040503050406030204" pitchFamily="18" charset="0"/>
                        </a:rPr>
                        <m:t>𝐥𝐨𝐠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57DE3D5C-29A7-870A-2AFB-B07E57CB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136" y="2212039"/>
                <a:ext cx="332359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45AD7D9-4CFF-BB4C-1ADC-D4741296E9CA}"/>
              </a:ext>
            </a:extLst>
          </p:cNvPr>
          <p:cNvCxnSpPr>
            <a:cxnSpLocks/>
          </p:cNvCxnSpPr>
          <p:nvPr/>
        </p:nvCxnSpPr>
        <p:spPr>
          <a:xfrm flipH="1">
            <a:off x="11159244" y="2406947"/>
            <a:ext cx="4298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6541A011-FADE-4CA3-7B1B-C43679195F4C}"/>
                  </a:ext>
                </a:extLst>
              </p:cNvPr>
              <p:cNvSpPr txBox="1"/>
              <p:nvPr/>
            </p:nvSpPr>
            <p:spPr>
              <a:xfrm>
                <a:off x="11546399" y="2133502"/>
                <a:ext cx="429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6541A011-FADE-4CA3-7B1B-C4367919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6399" y="2133502"/>
                <a:ext cx="429819" cy="523220"/>
              </a:xfrm>
              <a:prstGeom prst="rect">
                <a:avLst/>
              </a:prstGeom>
              <a:blipFill>
                <a:blip r:embed="rId10"/>
                <a:stretch>
                  <a:fillRect l="-11429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22479972-10CF-D3C2-FE5E-CD14E2B761DC}"/>
                  </a:ext>
                </a:extLst>
              </p:cNvPr>
              <p:cNvSpPr txBox="1"/>
              <p:nvPr/>
            </p:nvSpPr>
            <p:spPr>
              <a:xfrm>
                <a:off x="6995555" y="2133502"/>
                <a:ext cx="429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22479972-10CF-D3C2-FE5E-CD14E2B7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555" y="2133502"/>
                <a:ext cx="429819" cy="523220"/>
              </a:xfrm>
              <a:prstGeom prst="rect">
                <a:avLst/>
              </a:prstGeom>
              <a:blipFill>
                <a:blip r:embed="rId11"/>
                <a:stretch>
                  <a:fillRect l="-44118" t="-7143" r="-35294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>
            <a:extLst>
              <a:ext uri="{FF2B5EF4-FFF2-40B4-BE49-F238E27FC236}">
                <a16:creationId xmlns:a16="http://schemas.microsoft.com/office/drawing/2014/main" id="{DFC4F286-5C8F-16B8-DD2C-80E1D658F59C}"/>
              </a:ext>
            </a:extLst>
          </p:cNvPr>
          <p:cNvSpPr txBox="1"/>
          <p:nvPr/>
        </p:nvSpPr>
        <p:spPr>
          <a:xfrm>
            <a:off x="445942" y="2656722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linear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FEAEF0-F9B0-0FFA-D825-550FCC9AA5EC}"/>
              </a:ext>
            </a:extLst>
          </p:cNvPr>
          <p:cNvSpPr txBox="1"/>
          <p:nvPr/>
        </p:nvSpPr>
        <p:spPr>
          <a:xfrm>
            <a:off x="2836031" y="2636545"/>
            <a:ext cx="10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sigmoid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57BCC71-6D22-A4CF-0071-A91F37BA1065}"/>
              </a:ext>
            </a:extLst>
          </p:cNvPr>
          <p:cNvSpPr txBox="1"/>
          <p:nvPr/>
        </p:nvSpPr>
        <p:spPr>
          <a:xfrm>
            <a:off x="7041658" y="2612149"/>
            <a:ext cx="168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cross-entropy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3A676C0C-61B9-7AA2-75EB-C3838A66636F}"/>
                  </a:ext>
                </a:extLst>
              </p:cNvPr>
              <p:cNvSpPr txBox="1"/>
              <p:nvPr/>
            </p:nvSpPr>
            <p:spPr>
              <a:xfrm>
                <a:off x="550035" y="3265836"/>
                <a:ext cx="10803765" cy="2545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noProof="0" dirty="0"/>
                  <a:t>In Machine Learning this is the logit pipeline for a single input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baseline="-25000" noProof="0" dirty="0"/>
                  <a:t> </a:t>
                </a:r>
                <a:r>
                  <a:rPr lang="en-GB" noProof="0" dirty="0"/>
                  <a:t>(one observation).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The </a:t>
                </a:r>
                <a:r>
                  <a:rPr lang="en-GB" b="1" dirty="0"/>
                  <a:t>Probit</a:t>
                </a:r>
                <a:r>
                  <a:rPr lang="en-GB" dirty="0"/>
                  <a:t> pipeline is an alternative to the Logit pipeline. The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function is then a cumulative distribution function of a standard normal distribution.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Logit is used when the intuitive interpretation (odds ratio) is important, when Probit is used if the error seems to be a normal distribution. In practice, the results are often similar, and the Logit is preferred due because it is simpler to estimate.</a:t>
                </a:r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3A676C0C-61B9-7AA2-75EB-C3838A666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5" y="3265836"/>
                <a:ext cx="10803765" cy="2545377"/>
              </a:xfrm>
              <a:prstGeom prst="rect">
                <a:avLst/>
              </a:prstGeom>
              <a:blipFill>
                <a:blip r:embed="rId12"/>
                <a:stretch>
                  <a:fillRect l="-469" r="-469" b="-2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ZoneTexte 50">
            <a:extLst>
              <a:ext uri="{FF2B5EF4-FFF2-40B4-BE49-F238E27FC236}">
                <a16:creationId xmlns:a16="http://schemas.microsoft.com/office/drawing/2014/main" id="{2D7C0492-5B2B-7934-A3E9-46D33F540C96}"/>
              </a:ext>
            </a:extLst>
          </p:cNvPr>
          <p:cNvSpPr txBox="1"/>
          <p:nvPr/>
        </p:nvSpPr>
        <p:spPr>
          <a:xfrm>
            <a:off x="10785440" y="2887554"/>
            <a:ext cx="124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David Thébault</a:t>
            </a:r>
          </a:p>
        </p:txBody>
      </p:sp>
    </p:spTree>
    <p:extLst>
      <p:ext uri="{BB962C8B-B14F-4D97-AF65-F5344CB8AC3E}">
        <p14:creationId xmlns:p14="http://schemas.microsoft.com/office/powerpoint/2010/main" val="100545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398F5-A89B-4CA8-CF75-2256C43A7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A58A7EF2-FE2F-C7B1-05FB-C234FF98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Logistic regression: Machine learning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6F2EC019-E2A6-733B-7D22-AF4FB225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E2A2980-C784-5860-02E0-4BA56A4B5A8F}"/>
              </a:ext>
            </a:extLst>
          </p:cNvPr>
          <p:cNvSpPr txBox="1"/>
          <p:nvPr/>
        </p:nvSpPr>
        <p:spPr>
          <a:xfrm>
            <a:off x="550035" y="2389871"/>
            <a:ext cx="10803765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noProof="0" dirty="0"/>
              <a:t>As often in machine learning</a:t>
            </a:r>
            <a:r>
              <a:rPr lang="en-GB" dirty="0"/>
              <a:t>, the updates of the weights and bias is made using the gradient descent and the chain rule.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1641BB6-D1A2-8880-CFF3-0B1E92B372F4}"/>
                  </a:ext>
                </a:extLst>
              </p:cNvPr>
              <p:cNvSpPr txBox="1"/>
              <p:nvPr/>
            </p:nvSpPr>
            <p:spPr>
              <a:xfrm>
                <a:off x="2306489" y="3541774"/>
                <a:ext cx="3231590" cy="1031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fr-FR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fr-FR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1641BB6-D1A2-8880-CFF3-0B1E92B3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489" y="3541774"/>
                <a:ext cx="3231590" cy="1031373"/>
              </a:xfrm>
              <a:prstGeom prst="rect">
                <a:avLst/>
              </a:prstGeom>
              <a:blipFill>
                <a:blip r:embed="rId2"/>
                <a:stretch>
                  <a:fillRect l="-2745" t="-13415" r="-2353"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DF72387-EAC0-6D59-1621-720B22390A25}"/>
                  </a:ext>
                </a:extLst>
              </p:cNvPr>
              <p:cNvSpPr txBox="1"/>
              <p:nvPr/>
            </p:nvSpPr>
            <p:spPr>
              <a:xfrm>
                <a:off x="2355111" y="4949062"/>
                <a:ext cx="4114800" cy="10237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32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fr-FR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fr-FR" sz="3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3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  <m:r>
                        <a:rPr lang="fr-FR" sz="32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GB" sz="32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32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DF72387-EAC0-6D59-1621-720B2239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11" y="4949062"/>
                <a:ext cx="4114800" cy="1023742"/>
              </a:xfrm>
              <a:prstGeom prst="rect">
                <a:avLst/>
              </a:prstGeom>
              <a:blipFill>
                <a:blip r:embed="rId3"/>
                <a:stretch>
                  <a:fillRect l="-3692" t="-13415" b="-13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ccolade ouvrante 32">
            <a:extLst>
              <a:ext uri="{FF2B5EF4-FFF2-40B4-BE49-F238E27FC236}">
                <a16:creationId xmlns:a16="http://schemas.microsoft.com/office/drawing/2014/main" id="{4C25F88A-A2D6-4544-07F2-F16FA519547A}"/>
              </a:ext>
            </a:extLst>
          </p:cNvPr>
          <p:cNvSpPr/>
          <p:nvPr/>
        </p:nvSpPr>
        <p:spPr>
          <a:xfrm>
            <a:off x="1211505" y="3563748"/>
            <a:ext cx="733409" cy="24090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74DAA81-F3D4-DFA4-675A-24C71F82BA6A}"/>
                  </a:ext>
                </a:extLst>
              </p:cNvPr>
              <p:cNvSpPr txBox="1"/>
              <p:nvPr/>
            </p:nvSpPr>
            <p:spPr>
              <a:xfrm>
                <a:off x="7613517" y="4020324"/>
                <a:ext cx="374028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fr-FR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xw</m:t>
                      </m:r>
                      <m:r>
                        <a:rPr lang="fr-FR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FR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fr-FR" b="0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noProof="0" dirty="0">
                    <a:solidFill>
                      <a:schemeClr val="bg1">
                        <a:lumMod val="50000"/>
                      </a:schemeClr>
                    </a:solidFill>
                  </a:rPr>
                  <a:t>The derivative of the sigmoid:</a:t>
                </a:r>
                <a:endParaRPr lang="fr-F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×(1−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74DAA81-F3D4-DFA4-675A-24C71F82B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517" y="4020324"/>
                <a:ext cx="3740283" cy="1338828"/>
              </a:xfrm>
              <a:prstGeom prst="rect">
                <a:avLst/>
              </a:prstGeom>
              <a:blipFill>
                <a:blip r:embed="rId4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 34">
            <a:extLst>
              <a:ext uri="{FF2B5EF4-FFF2-40B4-BE49-F238E27FC236}">
                <a16:creationId xmlns:a16="http://schemas.microsoft.com/office/drawing/2014/main" id="{ACAD2D26-77D5-CD1F-76EB-3629799E1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18" y="1348050"/>
            <a:ext cx="7772400" cy="94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3B92E-1D2C-23BA-C044-969AE48A1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D964D07-198D-09A1-F7BB-29F0489D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Logistic regression: Machine learning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7525C3FA-1815-0A7E-EC95-505277FA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E4636D-1527-C18A-D072-3EE3142ABCCF}"/>
              </a:ext>
            </a:extLst>
          </p:cNvPr>
          <p:cNvSpPr txBox="1"/>
          <p:nvPr/>
        </p:nvSpPr>
        <p:spPr>
          <a:xfrm>
            <a:off x="550035" y="2389871"/>
            <a:ext cx="108037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noProof="0" dirty="0"/>
              <a:t>Let’s do some maths to solve the chain rule…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A7FA8D6-D185-E824-1ED8-B0834519C996}"/>
                  </a:ext>
                </a:extLst>
              </p:cNvPr>
              <p:cNvSpPr txBox="1"/>
              <p:nvPr/>
            </p:nvSpPr>
            <p:spPr>
              <a:xfrm>
                <a:off x="662515" y="3192067"/>
                <a:ext cx="10570843" cy="818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aln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num>
                        <m:den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)×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(−1)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A7FA8D6-D185-E824-1ED8-B0834519C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5" y="3192067"/>
                <a:ext cx="10570843" cy="818622"/>
              </a:xfrm>
              <a:prstGeom prst="rect">
                <a:avLst/>
              </a:prstGeom>
              <a:blipFill>
                <a:blip r:embed="rId2"/>
                <a:stretch>
                  <a:fillRect t="-6154" b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 21">
            <a:extLst>
              <a:ext uri="{FF2B5EF4-FFF2-40B4-BE49-F238E27FC236}">
                <a16:creationId xmlns:a16="http://schemas.microsoft.com/office/drawing/2014/main" id="{6A8BBB4B-219E-F129-A94B-BE1A37FC7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8" y="1348050"/>
            <a:ext cx="7772400" cy="941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A2BED89-09E5-3EAE-6B24-C47DF370D13D}"/>
                  </a:ext>
                </a:extLst>
              </p:cNvPr>
              <p:cNvSpPr txBox="1"/>
              <p:nvPr/>
            </p:nvSpPr>
            <p:spPr>
              <a:xfrm>
                <a:off x="6608014" y="4659934"/>
                <a:ext cx="2602187" cy="787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𝑙𝑜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A2BED89-09E5-3EAE-6B24-C47DF370D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14" y="4659934"/>
                <a:ext cx="2602187" cy="787460"/>
              </a:xfrm>
              <a:prstGeom prst="rect">
                <a:avLst/>
              </a:prstGeom>
              <a:blipFill>
                <a:blip r:embed="rId4"/>
                <a:stretch>
                  <a:fillRect l="-2427" t="-3125" r="-3398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632558D-7002-1034-BED5-C611EB943A0D}"/>
                  </a:ext>
                </a:extLst>
              </p:cNvPr>
              <p:cNvSpPr txBox="1"/>
              <p:nvPr/>
            </p:nvSpPr>
            <p:spPr>
              <a:xfrm>
                <a:off x="838199" y="5180304"/>
                <a:ext cx="4933013" cy="98539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)×</m:t>
                      </m:r>
                      <m:f>
                        <m:fPr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632558D-7002-1034-BED5-C611EB943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180304"/>
                <a:ext cx="4933013" cy="985398"/>
              </a:xfrm>
              <a:prstGeom prst="rect">
                <a:avLst/>
              </a:prstGeom>
              <a:blipFill>
                <a:blip r:embed="rId5"/>
                <a:stretch>
                  <a:fillRect b="-7595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D0BDAAA-63CB-4EC1-6412-60788E0C267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400800" y="3882452"/>
            <a:ext cx="1508308" cy="777482"/>
          </a:xfrm>
          <a:prstGeom prst="straightConnector1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A392015-EEC3-6CFD-4476-9DF4A15F43DF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773180" y="3882452"/>
            <a:ext cx="5135928" cy="777482"/>
          </a:xfrm>
          <a:prstGeom prst="straightConnector1">
            <a:avLst/>
          </a:prstGeom>
          <a:ln>
            <a:solidFill>
              <a:schemeClr val="bg1">
                <a:lumMod val="5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6C0F1AA6-BCDD-3EDC-D6F7-FFBBD83168EC}"/>
              </a:ext>
            </a:extLst>
          </p:cNvPr>
          <p:cNvSpPr/>
          <p:nvPr/>
        </p:nvSpPr>
        <p:spPr>
          <a:xfrm>
            <a:off x="1933731" y="3192067"/>
            <a:ext cx="839449" cy="1020169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FB9CD6FB-F5B4-C585-EC82-CFB1FCF8B576}"/>
              </a:ext>
            </a:extLst>
          </p:cNvPr>
          <p:cNvSpPr/>
          <p:nvPr/>
        </p:nvSpPr>
        <p:spPr>
          <a:xfrm>
            <a:off x="5911122" y="3027175"/>
            <a:ext cx="489678" cy="1020169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D91D0491-874C-962F-AC6C-D56E1460EE31}"/>
              </a:ext>
            </a:extLst>
          </p:cNvPr>
          <p:cNvSpPr/>
          <p:nvPr/>
        </p:nvSpPr>
        <p:spPr>
          <a:xfrm>
            <a:off x="3845530" y="3126297"/>
            <a:ext cx="1386037" cy="102016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8E04FBE-FBF1-8BB0-E3F7-A12A311B9CB3}"/>
              </a:ext>
            </a:extLst>
          </p:cNvPr>
          <p:cNvSpPr/>
          <p:nvPr/>
        </p:nvSpPr>
        <p:spPr>
          <a:xfrm>
            <a:off x="7243482" y="3027175"/>
            <a:ext cx="1155304" cy="102016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22F62B2-844B-F525-56E6-4A1D361BCD19}"/>
              </a:ext>
            </a:extLst>
          </p:cNvPr>
          <p:cNvCxnSpPr>
            <a:cxnSpLocks/>
            <a:stCxn id="23" idx="0"/>
            <a:endCxn id="42" idx="5"/>
          </p:cNvCxnSpPr>
          <p:nvPr/>
        </p:nvCxnSpPr>
        <p:spPr>
          <a:xfrm flipH="1" flipV="1">
            <a:off x="5028587" y="3997066"/>
            <a:ext cx="2880521" cy="662868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8F31EC3-2C50-6BE6-E800-158E1F799BDC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909108" y="4146466"/>
            <a:ext cx="0" cy="513468"/>
          </a:xfrm>
          <a:prstGeom prst="straightConnector1">
            <a:avLst/>
          </a:prstGeom>
          <a:ln>
            <a:solidFill>
              <a:schemeClr val="accent2"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8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82572-C732-1D0A-58A8-1A69BDC9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FD04477-5F64-E701-5328-F31BCF8E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Logistic regression: Machine learning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574C7C46-44A5-4E59-B08E-EB1100FE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BE29AAD-3181-93B3-3D4C-ADEEB6C26D17}"/>
              </a:ext>
            </a:extLst>
          </p:cNvPr>
          <p:cNvSpPr txBox="1"/>
          <p:nvPr/>
        </p:nvSpPr>
        <p:spPr>
          <a:xfrm>
            <a:off x="550035" y="2389871"/>
            <a:ext cx="60412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noProof="0" dirty="0"/>
              <a:t>Let’s do some maths to solve the chain rule…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284889D-AE22-4E06-D395-BD47B533FAEB}"/>
                  </a:ext>
                </a:extLst>
              </p:cNvPr>
              <p:cNvSpPr txBox="1"/>
              <p:nvPr/>
            </p:nvSpPr>
            <p:spPr>
              <a:xfrm>
                <a:off x="838200" y="3584547"/>
                <a:ext cx="6589561" cy="895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284889D-AE22-4E06-D395-BD47B533F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84547"/>
                <a:ext cx="6589561" cy="895694"/>
              </a:xfrm>
              <a:prstGeom prst="rect">
                <a:avLst/>
              </a:prstGeom>
              <a:blipFill>
                <a:blip r:embed="rId2"/>
                <a:stretch>
                  <a:fillRect l="-963" t="-12676" r="-1541" b="-126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 21">
            <a:extLst>
              <a:ext uri="{FF2B5EF4-FFF2-40B4-BE49-F238E27FC236}">
                <a16:creationId xmlns:a16="http://schemas.microsoft.com/office/drawing/2014/main" id="{2F94E271-4385-8176-4F87-83143C467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8" y="1348050"/>
            <a:ext cx="7772400" cy="941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93C3E61-53A3-BF50-6F68-AA3AFAFEFA4F}"/>
                  </a:ext>
                </a:extLst>
              </p:cNvPr>
              <p:cNvSpPr txBox="1"/>
              <p:nvPr/>
            </p:nvSpPr>
            <p:spPr>
              <a:xfrm>
                <a:off x="7935293" y="2588938"/>
                <a:ext cx="3962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fr-FR" sz="2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fr-FR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B93C3E61-53A3-BF50-6F68-AA3AFAFEF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293" y="2588938"/>
                <a:ext cx="3962431" cy="369332"/>
              </a:xfrm>
              <a:prstGeom prst="rect">
                <a:avLst/>
              </a:prstGeom>
              <a:blipFill>
                <a:blip r:embed="rId4"/>
                <a:stretch>
                  <a:fillRect t="-6897" r="-2556" b="-34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F48F42F-0ADA-62BF-C0A1-00DA4A1AFD92}"/>
                  </a:ext>
                </a:extLst>
              </p:cNvPr>
              <p:cNvSpPr txBox="1"/>
              <p:nvPr/>
            </p:nvSpPr>
            <p:spPr>
              <a:xfrm>
                <a:off x="838200" y="5180304"/>
                <a:ext cx="3200400" cy="994696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0F48F42F-0ADA-62BF-C0A1-00DA4A1A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80304"/>
                <a:ext cx="3200400" cy="994696"/>
              </a:xfrm>
              <a:prstGeom prst="rect">
                <a:avLst/>
              </a:prstGeom>
              <a:blipFill>
                <a:blip r:embed="rId5"/>
                <a:stretch>
                  <a:fillRect t="-5000" b="-7500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F76C79-BB58-A267-2426-AAC3946A0709}"/>
                  </a:ext>
                </a:extLst>
              </p:cNvPr>
              <p:cNvSpPr txBox="1"/>
              <p:nvPr/>
            </p:nvSpPr>
            <p:spPr>
              <a:xfrm>
                <a:off x="5722507" y="3133070"/>
                <a:ext cx="632243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fr-FR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F76C79-BB58-A267-2426-AAC3946A0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507" y="3133070"/>
                <a:ext cx="6322435" cy="416845"/>
              </a:xfrm>
              <a:prstGeom prst="rect">
                <a:avLst/>
              </a:prstGeom>
              <a:blipFill>
                <a:blip r:embed="rId6"/>
                <a:stretch>
                  <a:fillRect l="-1202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7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E2CD9-14AC-7E44-8C0A-9DA37B33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136EB6E6-3118-4266-B9CC-E2B1BA10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Logistic regression: Machine learning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B32E711A-2E2D-8109-ED58-ADA72DE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6F0E303-C2B1-0B2E-A238-14C39481BCAD}"/>
              </a:ext>
            </a:extLst>
          </p:cNvPr>
          <p:cNvSpPr txBox="1"/>
          <p:nvPr/>
        </p:nvSpPr>
        <p:spPr>
          <a:xfrm>
            <a:off x="550035" y="2389871"/>
            <a:ext cx="108037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noProof="0" dirty="0"/>
              <a:t>Let’s do some maths to solve the chain rule…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C6B0DCD-066B-8281-27A2-C9669C5FEC3B}"/>
                  </a:ext>
                </a:extLst>
              </p:cNvPr>
              <p:cNvSpPr txBox="1"/>
              <p:nvPr/>
            </p:nvSpPr>
            <p:spPr>
              <a:xfrm>
                <a:off x="838200" y="3584547"/>
                <a:ext cx="1249509" cy="81926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C6B0DCD-066B-8281-27A2-C9669C5F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84547"/>
                <a:ext cx="1249509" cy="819263"/>
              </a:xfrm>
              <a:prstGeom prst="rect">
                <a:avLst/>
              </a:prstGeom>
              <a:blipFill>
                <a:blip r:embed="rId2"/>
                <a:stretch>
                  <a:fillRect l="-6000" r="-4000" b="-11940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 21">
            <a:extLst>
              <a:ext uri="{FF2B5EF4-FFF2-40B4-BE49-F238E27FC236}">
                <a16:creationId xmlns:a16="http://schemas.microsoft.com/office/drawing/2014/main" id="{0686679A-7D57-1107-06D3-9D3A6513E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8" y="1348050"/>
            <a:ext cx="7772400" cy="941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873B4B2-5A14-0C2E-06D3-CF005B2690EA}"/>
                  </a:ext>
                </a:extLst>
              </p:cNvPr>
              <p:cNvSpPr txBox="1"/>
              <p:nvPr/>
            </p:nvSpPr>
            <p:spPr>
              <a:xfrm>
                <a:off x="838200" y="5130601"/>
                <a:ext cx="1217448" cy="819263"/>
              </a:xfrm>
              <a:prstGeom prst="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4873B4B2-5A14-0C2E-06D3-CF005B26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30601"/>
                <a:ext cx="1217448" cy="819263"/>
              </a:xfrm>
              <a:prstGeom prst="rect">
                <a:avLst/>
              </a:prstGeom>
              <a:blipFill>
                <a:blip r:embed="rId4"/>
                <a:stretch>
                  <a:fillRect l="-6122" r="-5102" b="-13636"/>
                </a:stretch>
              </a:blipFill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9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95CD4-219D-19A2-0D1A-260D162E6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3C90FD6-7DA5-F117-1A00-6738EA2C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Logistic regression: Machine learning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122CE201-2A59-ABAA-F503-6EF799AE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0EFAB35-E80A-EEF5-8270-5ACA806AFC91}"/>
              </a:ext>
            </a:extLst>
          </p:cNvPr>
          <p:cNvSpPr txBox="1"/>
          <p:nvPr/>
        </p:nvSpPr>
        <p:spPr>
          <a:xfrm>
            <a:off x="550035" y="2389871"/>
            <a:ext cx="108037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noProof="0" dirty="0"/>
              <a:t>Let’s do some maths to solve the chain rule…</a:t>
            </a:r>
            <a:endParaRPr lang="en-GB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3548CDE-B270-BDDD-6872-2D804C3F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8" y="1348050"/>
            <a:ext cx="7772400" cy="941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D5086C-BAC7-D9B2-55D8-EFE3DFC8B5F2}"/>
                  </a:ext>
                </a:extLst>
              </p:cNvPr>
              <p:cNvSpPr txBox="1"/>
              <p:nvPr/>
            </p:nvSpPr>
            <p:spPr>
              <a:xfrm>
                <a:off x="992837" y="3037403"/>
                <a:ext cx="8778429" cy="902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num>
                        <m:den>
                          <m:r>
                            <a:rPr lang="en-GB" sz="28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den>
                          </m:f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fr-F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56D5086C-BAC7-D9B2-55D8-EFE3DFC8B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37" y="3037403"/>
                <a:ext cx="8778429" cy="902363"/>
              </a:xfrm>
              <a:prstGeom prst="rect">
                <a:avLst/>
              </a:prstGeom>
              <a:blipFill>
                <a:blip r:embed="rId3"/>
                <a:stretch>
                  <a:fillRect l="-1445" t="-11111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823C8F-0B8B-8AEB-A6D5-4E03FC5C3060}"/>
                  </a:ext>
                </a:extLst>
              </p:cNvPr>
              <p:cNvSpPr txBox="1"/>
              <p:nvPr/>
            </p:nvSpPr>
            <p:spPr>
              <a:xfrm>
                <a:off x="1007350" y="4235532"/>
                <a:ext cx="8792215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fr-FR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fr-FR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fr-F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823C8F-0B8B-8AEB-A6D5-4E03FC5C3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50" y="4235532"/>
                <a:ext cx="8792215" cy="819263"/>
              </a:xfrm>
              <a:prstGeom prst="rect">
                <a:avLst/>
              </a:prstGeom>
              <a:blipFill>
                <a:blip r:embed="rId4"/>
                <a:stretch>
                  <a:fillRect l="-1443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7353791-DAC7-17BC-6287-838DF48B0C30}"/>
                  </a:ext>
                </a:extLst>
              </p:cNvPr>
              <p:cNvSpPr txBox="1"/>
              <p:nvPr/>
            </p:nvSpPr>
            <p:spPr>
              <a:xfrm>
                <a:off x="1000096" y="5403929"/>
                <a:ext cx="2404376" cy="819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fr-F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7353791-DAC7-17BC-6287-838DF48B0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96" y="5403929"/>
                <a:ext cx="2404376" cy="819263"/>
              </a:xfrm>
              <a:prstGeom prst="rect">
                <a:avLst/>
              </a:prstGeom>
              <a:blipFill>
                <a:blip r:embed="rId5"/>
                <a:stretch>
                  <a:fillRect l="-3141" r="-1571" b="-134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2E4BF9C-5BF4-C2D2-7311-791DEF62A579}"/>
                  </a:ext>
                </a:extLst>
              </p:cNvPr>
              <p:cNvSpPr txBox="1"/>
              <p:nvPr/>
            </p:nvSpPr>
            <p:spPr>
              <a:xfrm>
                <a:off x="4592382" y="5403929"/>
                <a:ext cx="1833835" cy="819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2E4BF9C-5BF4-C2D2-7311-791DEF62A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82" y="5403929"/>
                <a:ext cx="1833835" cy="819263"/>
              </a:xfrm>
              <a:prstGeom prst="rect">
                <a:avLst/>
              </a:prstGeom>
              <a:blipFill>
                <a:blip r:embed="rId6"/>
                <a:stretch>
                  <a:fillRect l="-3401" r="-4082" b="-134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68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D3B83-A0BF-C7E0-697C-CDA3156A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FD21955-D332-0F12-86EE-0E254551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30"/>
            <a:ext cx="10515600" cy="1325563"/>
          </a:xfrm>
        </p:spPr>
        <p:txBody>
          <a:bodyPr/>
          <a:lstStyle/>
          <a:p>
            <a:r>
              <a:rPr lang="en-GB" noProof="0" dirty="0"/>
              <a:t>Logistic regression: Machine learning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A87ED42F-67E3-C82E-2104-21AC369C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noProof="0" dirty="0"/>
              <a:t>Logistic Regression. Author: David Thébault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F11F911-7255-B13A-4C2F-98EB797C3D16}"/>
              </a:ext>
            </a:extLst>
          </p:cNvPr>
          <p:cNvSpPr txBox="1"/>
          <p:nvPr/>
        </p:nvSpPr>
        <p:spPr>
          <a:xfrm>
            <a:off x="550035" y="2389871"/>
            <a:ext cx="1080376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noProof="0" dirty="0"/>
              <a:t>Generalization to m inputs (examples) by averaging the gradients.</a:t>
            </a:r>
            <a:endParaRPr lang="en-GB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468261A-DD99-D051-96FA-CE79DF4B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8" y="1348050"/>
            <a:ext cx="7772400" cy="941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0E72166-4768-349D-4AA0-2AF1DD879E07}"/>
                  </a:ext>
                </a:extLst>
              </p:cNvPr>
              <p:cNvSpPr txBox="1"/>
              <p:nvPr/>
            </p:nvSpPr>
            <p:spPr>
              <a:xfrm>
                <a:off x="2164868" y="3311579"/>
                <a:ext cx="2404376" cy="819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fr-F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0E72166-4768-349D-4AA0-2AF1DD8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68" y="3311579"/>
                <a:ext cx="2404376" cy="819263"/>
              </a:xfrm>
              <a:prstGeom prst="rect">
                <a:avLst/>
              </a:prstGeom>
              <a:blipFill>
                <a:blip r:embed="rId3"/>
                <a:stretch>
                  <a:fillRect l="-2604" r="-1562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88C5C7A-F665-8D50-31DD-FA57F9BA756C}"/>
                  </a:ext>
                </a:extLst>
              </p:cNvPr>
              <p:cNvSpPr txBox="1"/>
              <p:nvPr/>
            </p:nvSpPr>
            <p:spPr>
              <a:xfrm>
                <a:off x="2164868" y="4584665"/>
                <a:ext cx="1833835" cy="819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fr-F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88C5C7A-F665-8D50-31DD-FA57F9BA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68" y="4584665"/>
                <a:ext cx="1833835" cy="819263"/>
              </a:xfrm>
              <a:prstGeom prst="rect">
                <a:avLst/>
              </a:prstGeom>
              <a:blipFill>
                <a:blip r:embed="rId4"/>
                <a:stretch>
                  <a:fillRect l="-3401" r="-4082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35F113B8-0680-73CE-CADA-9CFFEABB0B6A}"/>
              </a:ext>
            </a:extLst>
          </p:cNvPr>
          <p:cNvSpPr txBox="1"/>
          <p:nvPr/>
        </p:nvSpPr>
        <p:spPr>
          <a:xfrm>
            <a:off x="682171" y="4024086"/>
            <a:ext cx="1175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One sample: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FD615C7-0B80-829B-E35D-28FBBE5F4D8C}"/>
                  </a:ext>
                </a:extLst>
              </p:cNvPr>
              <p:cNvSpPr txBox="1"/>
              <p:nvPr/>
            </p:nvSpPr>
            <p:spPr>
              <a:xfrm>
                <a:off x="7063523" y="3129760"/>
                <a:ext cx="4290277" cy="1172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fr-FR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7FD615C7-0B80-829B-E35D-28FBBE5F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523" y="3129760"/>
                <a:ext cx="4290277" cy="1172244"/>
              </a:xfrm>
              <a:prstGeom prst="rect">
                <a:avLst/>
              </a:prstGeom>
              <a:blipFill>
                <a:blip r:embed="rId5"/>
                <a:stretch>
                  <a:fillRect l="-1176" t="-115789" r="-1176" b="-17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90451909-18EF-C3ED-8F20-5ABB6617AFF5}"/>
              </a:ext>
            </a:extLst>
          </p:cNvPr>
          <p:cNvSpPr txBox="1"/>
          <p:nvPr/>
        </p:nvSpPr>
        <p:spPr>
          <a:xfrm>
            <a:off x="5399314" y="4031345"/>
            <a:ext cx="1313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 samples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4EFD261-7B75-6871-C60C-12FC97DB74D2}"/>
                  </a:ext>
                </a:extLst>
              </p:cNvPr>
              <p:cNvSpPr txBox="1"/>
              <p:nvPr/>
            </p:nvSpPr>
            <p:spPr>
              <a:xfrm>
                <a:off x="7063523" y="4497142"/>
                <a:ext cx="3687100" cy="11742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d>
                            <m:dPr>
                              <m:ctrlP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F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fr-FR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4EFD261-7B75-6871-C60C-12FC97DB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523" y="4497142"/>
                <a:ext cx="3687100" cy="1174296"/>
              </a:xfrm>
              <a:prstGeom prst="rect">
                <a:avLst/>
              </a:prstGeom>
              <a:blipFill>
                <a:blip r:embed="rId6"/>
                <a:stretch>
                  <a:fillRect l="-1706" t="-118085" b="-178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2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35050</TotalTime>
  <Words>1580</Words>
  <Application>Microsoft Macintosh PowerPoint</Application>
  <PresentationFormat>Grand écran</PresentationFormat>
  <Paragraphs>180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Menlo</vt:lpstr>
      <vt:lpstr>Thème Office</vt:lpstr>
      <vt:lpstr>Logistic Regression</vt:lpstr>
      <vt:lpstr>Introduction</vt:lpstr>
      <vt:lpstr>Logistic Regression: Logit pipeline</vt:lpstr>
      <vt:lpstr>Logistic regression: Machine learning</vt:lpstr>
      <vt:lpstr>Logistic regression: Machine learning</vt:lpstr>
      <vt:lpstr>Logistic regression: Machine learning</vt:lpstr>
      <vt:lpstr>Logistic regression: Machine learning</vt:lpstr>
      <vt:lpstr>Logistic regression: Machine learning</vt:lpstr>
      <vt:lpstr>Logistic regression: Machine learning</vt:lpstr>
      <vt:lpstr>Logistic regression: Cross-entropy</vt:lpstr>
      <vt:lpstr>Logistic regression: Algebra</vt:lpstr>
      <vt:lpstr>Logistic regression: Python from scratch</vt:lpstr>
      <vt:lpstr>Logistic Regression with sklearn</vt:lpstr>
      <vt:lpstr>Logistic Regression with sklearn</vt:lpstr>
      <vt:lpstr>Logistic Regression with sklearn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THEBAULT</dc:creator>
  <cp:lastModifiedBy>David THEBAULT</cp:lastModifiedBy>
  <cp:revision>379</cp:revision>
  <dcterms:created xsi:type="dcterms:W3CDTF">2024-11-11T16:09:09Z</dcterms:created>
  <dcterms:modified xsi:type="dcterms:W3CDTF">2025-03-16T15:38:50Z</dcterms:modified>
</cp:coreProperties>
</file>