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90" r:id="rId7"/>
    <p:sldId id="287" r:id="rId8"/>
    <p:sldId id="283" r:id="rId9"/>
    <p:sldId id="285" r:id="rId10"/>
    <p:sldId id="291" r:id="rId11"/>
    <p:sldId id="294" r:id="rId12"/>
    <p:sldId id="295" r:id="rId13"/>
    <p:sldId id="296" r:id="rId14"/>
    <p:sldId id="288" r:id="rId15"/>
    <p:sldId id="297" r:id="rId16"/>
    <p:sldId id="279" r:id="rId17"/>
    <p:sldId id="278" r:id="rId18"/>
    <p:sldId id="280" r:id="rId19"/>
    <p:sldId id="282" r:id="rId20"/>
    <p:sldId id="281" r:id="rId21"/>
    <p:sldId id="277" r:id="rId22"/>
    <p:sldId id="299" r:id="rId23"/>
    <p:sldId id="262" r:id="rId24"/>
    <p:sldId id="261" r:id="rId25"/>
    <p:sldId id="263" r:id="rId26"/>
    <p:sldId id="300" r:id="rId27"/>
    <p:sldId id="266" r:id="rId28"/>
    <p:sldId id="298" r:id="rId29"/>
    <p:sldId id="267" r:id="rId30"/>
    <p:sldId id="268" r:id="rId31"/>
    <p:sldId id="272" r:id="rId32"/>
    <p:sldId id="271" r:id="rId33"/>
    <p:sldId id="273" r:id="rId34"/>
    <p:sldId id="274" r:id="rId35"/>
    <p:sldId id="275" r:id="rId36"/>
    <p:sldId id="276" r:id="rId37"/>
    <p:sldId id="269" r:id="rId38"/>
    <p:sldId id="301" r:id="rId39"/>
    <p:sldId id="264" r:id="rId40"/>
    <p:sldId id="265"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8"/>
    <p:restoredTop sz="94614"/>
  </p:normalViewPr>
  <p:slideViewPr>
    <p:cSldViewPr snapToGrid="0">
      <p:cViewPr varScale="1">
        <p:scale>
          <a:sx n="101" d="100"/>
          <a:sy n="101" d="100"/>
        </p:scale>
        <p:origin x="8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C11F8-E0B1-1048-90C9-7B5C3CB594D7}" type="datetimeFigureOut">
              <a:rPr lang="fr-FR" smtClean="0"/>
              <a:t>22/11/2024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20620-1C2C-7043-8B38-691BB5666C4A}" type="slidenum">
              <a:rPr lang="fr-FR" smtClean="0"/>
              <a:t>‹N°›</a:t>
            </a:fld>
            <a:endParaRPr lang="fr-FR"/>
          </a:p>
        </p:txBody>
      </p:sp>
    </p:spTree>
    <p:extLst>
      <p:ext uri="{BB962C8B-B14F-4D97-AF65-F5344CB8AC3E}">
        <p14:creationId xmlns:p14="http://schemas.microsoft.com/office/powerpoint/2010/main" val="91512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noProof="0" dirty="0"/>
              <a:t>See the neural networks as a function.</a:t>
            </a:r>
          </a:p>
        </p:txBody>
      </p:sp>
      <p:sp>
        <p:nvSpPr>
          <p:cNvPr id="4" name="Espace réservé du numéro de diapositive 3"/>
          <p:cNvSpPr>
            <a:spLocks noGrp="1"/>
          </p:cNvSpPr>
          <p:nvPr>
            <p:ph type="sldNum" sz="quarter" idx="5"/>
          </p:nvPr>
        </p:nvSpPr>
        <p:spPr/>
        <p:txBody>
          <a:bodyPr/>
          <a:lstStyle/>
          <a:p>
            <a:fld id="{BFE20620-1C2C-7043-8B38-691BB5666C4A}" type="slidenum">
              <a:rPr lang="fr-FR" smtClean="0"/>
              <a:t>2</a:t>
            </a:fld>
            <a:endParaRPr lang="fr-FR"/>
          </a:p>
        </p:txBody>
      </p:sp>
    </p:spTree>
    <p:extLst>
      <p:ext uri="{BB962C8B-B14F-4D97-AF65-F5344CB8AC3E}">
        <p14:creationId xmlns:p14="http://schemas.microsoft.com/office/powerpoint/2010/main" val="275617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Imagine </a:t>
            </a:r>
            <a:r>
              <a:rPr lang="fr-FR" dirty="0" err="1"/>
              <a:t>you</a:t>
            </a:r>
            <a:r>
              <a:rPr lang="fr-FR" dirty="0"/>
              <a:t> have </a:t>
            </a:r>
            <a:r>
              <a:rPr lang="fr-FR" dirty="0" err="1"/>
              <a:t>two</a:t>
            </a:r>
            <a:r>
              <a:rPr lang="fr-FR" dirty="0"/>
              <a:t> input values x and w </a:t>
            </a:r>
            <a:r>
              <a:rPr lang="fr-FR" dirty="0" err="1"/>
              <a:t>respectively</a:t>
            </a:r>
            <a:r>
              <a:rPr lang="fr-FR" dirty="0"/>
              <a:t> </a:t>
            </a:r>
            <a:r>
              <a:rPr lang="fr-FR" dirty="0" err="1"/>
              <a:t>equal</a:t>
            </a:r>
            <a:r>
              <a:rPr lang="fr-FR" dirty="0"/>
              <a:t> to 3 and 1. </a:t>
            </a:r>
            <a:r>
              <a:rPr lang="fr-FR" dirty="0" err="1"/>
              <a:t>Your</a:t>
            </a:r>
            <a:r>
              <a:rPr lang="fr-FR" dirty="0"/>
              <a:t> </a:t>
            </a:r>
            <a:r>
              <a:rPr lang="fr-FR" dirty="0" err="1"/>
              <a:t>function</a:t>
            </a:r>
            <a:r>
              <a:rPr lang="fr-FR" dirty="0"/>
              <a:t> </a:t>
            </a:r>
            <a:r>
              <a:rPr lang="fr-FR" dirty="0" err="1"/>
              <a:t>makes</a:t>
            </a:r>
            <a:r>
              <a:rPr lang="fr-FR" dirty="0"/>
              <a:t> the </a:t>
            </a:r>
            <a:r>
              <a:rPr lang="fr-FR" dirty="0" err="1"/>
              <a:t>product</a:t>
            </a:r>
            <a:r>
              <a:rPr lang="fr-FR" dirty="0"/>
              <a:t> and </a:t>
            </a:r>
            <a:r>
              <a:rPr lang="fr-FR" dirty="0" err="1"/>
              <a:t>so</a:t>
            </a:r>
            <a:r>
              <a:rPr lang="fr-FR" dirty="0"/>
              <a:t> </a:t>
            </a:r>
            <a:r>
              <a:rPr lang="fr-FR" dirty="0" err="1"/>
              <a:t>result</a:t>
            </a:r>
            <a:r>
              <a:rPr lang="fr-FR" dirty="0"/>
              <a:t> in 3. But </a:t>
            </a:r>
            <a:r>
              <a:rPr lang="fr-FR" dirty="0" err="1"/>
              <a:t>your</a:t>
            </a:r>
            <a:r>
              <a:rPr lang="fr-FR" dirty="0"/>
              <a:t> </a:t>
            </a:r>
            <a:r>
              <a:rPr lang="fr-FR" dirty="0" err="1"/>
              <a:t>target</a:t>
            </a:r>
            <a:r>
              <a:rPr lang="fr-FR" dirty="0"/>
              <a:t> </a:t>
            </a:r>
            <a:r>
              <a:rPr lang="fr-FR" dirty="0" err="1"/>
              <a:t>is</a:t>
            </a:r>
            <a:r>
              <a:rPr lang="fr-FR" dirty="0"/>
              <a:t> to </a:t>
            </a:r>
            <a:r>
              <a:rPr lang="fr-FR" dirty="0" err="1"/>
              <a:t>get</a:t>
            </a:r>
            <a:r>
              <a:rPr lang="fr-FR" dirty="0"/>
              <a:t> 10. Are </a:t>
            </a:r>
            <a:r>
              <a:rPr lang="fr-FR" dirty="0" err="1"/>
              <a:t>your</a:t>
            </a:r>
            <a:r>
              <a:rPr lang="fr-FR" dirty="0"/>
              <a:t> close ? No </a:t>
            </a:r>
            <a:r>
              <a:rPr lang="fr-FR" dirty="0" err="1"/>
              <a:t>so</a:t>
            </a:r>
            <a:r>
              <a:rPr lang="fr-FR" dirty="0"/>
              <a:t> </a:t>
            </a:r>
            <a:r>
              <a:rPr lang="fr-FR" dirty="0" err="1"/>
              <a:t>you</a:t>
            </a:r>
            <a:r>
              <a:rPr lang="fr-FR" dirty="0"/>
              <a:t> </a:t>
            </a:r>
            <a:r>
              <a:rPr lang="fr-FR" dirty="0" err="1"/>
              <a:t>will</a:t>
            </a:r>
            <a:r>
              <a:rPr lang="fr-FR" dirty="0"/>
              <a:t> </a:t>
            </a:r>
            <a:r>
              <a:rPr lang="fr-FR" dirty="0" err="1"/>
              <a:t>need</a:t>
            </a:r>
            <a:r>
              <a:rPr lang="fr-FR" dirty="0"/>
              <a:t> to </a:t>
            </a:r>
            <a:r>
              <a:rPr lang="fr-FR" dirty="0" err="1"/>
              <a:t>modify</a:t>
            </a:r>
            <a:r>
              <a:rPr lang="fr-FR" dirty="0"/>
              <a:t> </a:t>
            </a:r>
            <a:r>
              <a:rPr lang="fr-FR" dirty="0" err="1"/>
              <a:t>your</a:t>
            </a:r>
            <a:r>
              <a:rPr lang="fr-FR" dirty="0"/>
              <a:t> </a:t>
            </a:r>
            <a:r>
              <a:rPr lang="fr-FR" dirty="0" err="1"/>
              <a:t>parameter</a:t>
            </a:r>
            <a:r>
              <a:rPr lang="fr-FR" dirty="0"/>
              <a:t> </a:t>
            </a:r>
            <a:r>
              <a:rPr lang="fr-FR" dirty="0" err="1"/>
              <a:t>which</a:t>
            </a:r>
            <a:r>
              <a:rPr lang="fr-FR" dirty="0"/>
              <a:t> </a:t>
            </a:r>
            <a:r>
              <a:rPr lang="fr-FR" dirty="0" err="1"/>
              <a:t>is</a:t>
            </a:r>
            <a:r>
              <a:rPr lang="fr-FR" dirty="0"/>
              <a:t> W.</a:t>
            </a:r>
          </a:p>
        </p:txBody>
      </p:sp>
      <p:sp>
        <p:nvSpPr>
          <p:cNvPr id="4" name="Espace réservé du numéro de diapositive 3"/>
          <p:cNvSpPr>
            <a:spLocks noGrp="1"/>
          </p:cNvSpPr>
          <p:nvPr>
            <p:ph type="sldNum" sz="quarter" idx="5"/>
          </p:nvPr>
        </p:nvSpPr>
        <p:spPr/>
        <p:txBody>
          <a:bodyPr/>
          <a:lstStyle/>
          <a:p>
            <a:fld id="{BFE20620-1C2C-7043-8B38-691BB5666C4A}" type="slidenum">
              <a:rPr lang="fr-FR" smtClean="0"/>
              <a:t>3</a:t>
            </a:fld>
            <a:endParaRPr lang="fr-FR"/>
          </a:p>
        </p:txBody>
      </p:sp>
    </p:spTree>
    <p:extLst>
      <p:ext uri="{BB962C8B-B14F-4D97-AF65-F5344CB8AC3E}">
        <p14:creationId xmlns:p14="http://schemas.microsoft.com/office/powerpoint/2010/main" val="199337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4093E-CE00-127C-D076-0498F54B034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F98D49F-C065-A39C-0508-F734C7104FB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9721DF6-D642-FEEB-4B16-60A2270114C6}"/>
              </a:ext>
            </a:extLst>
          </p:cNvPr>
          <p:cNvSpPr>
            <a:spLocks noGrp="1"/>
          </p:cNvSpPr>
          <p:nvPr>
            <p:ph type="body" idx="1"/>
          </p:nvPr>
        </p:nvSpPr>
        <p:spPr/>
        <p:txBody>
          <a:bodyPr/>
          <a:lstStyle/>
          <a:p>
            <a:r>
              <a:rPr lang="fr-FR" dirty="0"/>
              <a:t>Imagine </a:t>
            </a:r>
            <a:r>
              <a:rPr lang="fr-FR" dirty="0" err="1"/>
              <a:t>you</a:t>
            </a:r>
            <a:r>
              <a:rPr lang="fr-FR" dirty="0"/>
              <a:t> have </a:t>
            </a:r>
            <a:r>
              <a:rPr lang="fr-FR" dirty="0" err="1"/>
              <a:t>two</a:t>
            </a:r>
            <a:r>
              <a:rPr lang="fr-FR" dirty="0"/>
              <a:t> input values x and w </a:t>
            </a:r>
            <a:r>
              <a:rPr lang="fr-FR" dirty="0" err="1"/>
              <a:t>respectively</a:t>
            </a:r>
            <a:r>
              <a:rPr lang="fr-FR" dirty="0"/>
              <a:t> </a:t>
            </a:r>
            <a:r>
              <a:rPr lang="fr-FR" dirty="0" err="1"/>
              <a:t>equal</a:t>
            </a:r>
            <a:r>
              <a:rPr lang="fr-FR" dirty="0"/>
              <a:t> to 3 and 1. </a:t>
            </a:r>
            <a:r>
              <a:rPr lang="fr-FR" dirty="0" err="1"/>
              <a:t>Your</a:t>
            </a:r>
            <a:r>
              <a:rPr lang="fr-FR" dirty="0"/>
              <a:t> </a:t>
            </a:r>
            <a:r>
              <a:rPr lang="fr-FR" dirty="0" err="1"/>
              <a:t>function</a:t>
            </a:r>
            <a:r>
              <a:rPr lang="fr-FR" dirty="0"/>
              <a:t> </a:t>
            </a:r>
            <a:r>
              <a:rPr lang="fr-FR" dirty="0" err="1"/>
              <a:t>makes</a:t>
            </a:r>
            <a:r>
              <a:rPr lang="fr-FR" dirty="0"/>
              <a:t> the </a:t>
            </a:r>
            <a:r>
              <a:rPr lang="fr-FR" dirty="0" err="1"/>
              <a:t>product</a:t>
            </a:r>
            <a:r>
              <a:rPr lang="fr-FR" dirty="0"/>
              <a:t> and </a:t>
            </a:r>
            <a:r>
              <a:rPr lang="fr-FR" dirty="0" err="1"/>
              <a:t>so</a:t>
            </a:r>
            <a:r>
              <a:rPr lang="fr-FR" dirty="0"/>
              <a:t> </a:t>
            </a:r>
            <a:r>
              <a:rPr lang="fr-FR" dirty="0" err="1"/>
              <a:t>result</a:t>
            </a:r>
            <a:r>
              <a:rPr lang="fr-FR" dirty="0"/>
              <a:t> in 3. But </a:t>
            </a:r>
            <a:r>
              <a:rPr lang="fr-FR" dirty="0" err="1"/>
              <a:t>your</a:t>
            </a:r>
            <a:r>
              <a:rPr lang="fr-FR" dirty="0"/>
              <a:t> </a:t>
            </a:r>
            <a:r>
              <a:rPr lang="fr-FR" dirty="0" err="1"/>
              <a:t>target</a:t>
            </a:r>
            <a:r>
              <a:rPr lang="fr-FR" dirty="0"/>
              <a:t> </a:t>
            </a:r>
            <a:r>
              <a:rPr lang="fr-FR" dirty="0" err="1"/>
              <a:t>is</a:t>
            </a:r>
            <a:r>
              <a:rPr lang="fr-FR" dirty="0"/>
              <a:t> to </a:t>
            </a:r>
            <a:r>
              <a:rPr lang="fr-FR" dirty="0" err="1"/>
              <a:t>get</a:t>
            </a:r>
            <a:r>
              <a:rPr lang="fr-FR" dirty="0"/>
              <a:t> 10. Are </a:t>
            </a:r>
            <a:r>
              <a:rPr lang="fr-FR" dirty="0" err="1"/>
              <a:t>your</a:t>
            </a:r>
            <a:r>
              <a:rPr lang="fr-FR" dirty="0"/>
              <a:t> close ? No </a:t>
            </a:r>
            <a:r>
              <a:rPr lang="fr-FR" dirty="0" err="1"/>
              <a:t>so</a:t>
            </a:r>
            <a:r>
              <a:rPr lang="fr-FR" dirty="0"/>
              <a:t> </a:t>
            </a:r>
            <a:r>
              <a:rPr lang="fr-FR" dirty="0" err="1"/>
              <a:t>you</a:t>
            </a:r>
            <a:r>
              <a:rPr lang="fr-FR" dirty="0"/>
              <a:t> </a:t>
            </a:r>
            <a:r>
              <a:rPr lang="fr-FR" dirty="0" err="1"/>
              <a:t>will</a:t>
            </a:r>
            <a:r>
              <a:rPr lang="fr-FR" dirty="0"/>
              <a:t> </a:t>
            </a:r>
            <a:r>
              <a:rPr lang="fr-FR" dirty="0" err="1"/>
              <a:t>need</a:t>
            </a:r>
            <a:r>
              <a:rPr lang="fr-FR" dirty="0"/>
              <a:t> to </a:t>
            </a:r>
            <a:r>
              <a:rPr lang="fr-FR" dirty="0" err="1"/>
              <a:t>modify</a:t>
            </a:r>
            <a:r>
              <a:rPr lang="fr-FR" dirty="0"/>
              <a:t> </a:t>
            </a:r>
            <a:r>
              <a:rPr lang="fr-FR" dirty="0" err="1"/>
              <a:t>your</a:t>
            </a:r>
            <a:r>
              <a:rPr lang="fr-FR" dirty="0"/>
              <a:t> </a:t>
            </a:r>
            <a:r>
              <a:rPr lang="fr-FR" dirty="0" err="1"/>
              <a:t>parameter</a:t>
            </a:r>
            <a:r>
              <a:rPr lang="fr-FR" dirty="0"/>
              <a:t> </a:t>
            </a:r>
            <a:r>
              <a:rPr lang="fr-FR" dirty="0" err="1"/>
              <a:t>which</a:t>
            </a:r>
            <a:r>
              <a:rPr lang="fr-FR" dirty="0"/>
              <a:t> </a:t>
            </a:r>
            <a:r>
              <a:rPr lang="fr-FR" dirty="0" err="1"/>
              <a:t>is</a:t>
            </a:r>
            <a:r>
              <a:rPr lang="fr-FR" dirty="0"/>
              <a:t> W.</a:t>
            </a:r>
          </a:p>
        </p:txBody>
      </p:sp>
      <p:sp>
        <p:nvSpPr>
          <p:cNvPr id="4" name="Espace réservé du numéro de diapositive 3">
            <a:extLst>
              <a:ext uri="{FF2B5EF4-FFF2-40B4-BE49-F238E27FC236}">
                <a16:creationId xmlns:a16="http://schemas.microsoft.com/office/drawing/2014/main" id="{C849CDA7-9194-1CB2-675F-B862EF69DCFE}"/>
              </a:ext>
            </a:extLst>
          </p:cNvPr>
          <p:cNvSpPr>
            <a:spLocks noGrp="1"/>
          </p:cNvSpPr>
          <p:nvPr>
            <p:ph type="sldNum" sz="quarter" idx="5"/>
          </p:nvPr>
        </p:nvSpPr>
        <p:spPr/>
        <p:txBody>
          <a:bodyPr/>
          <a:lstStyle/>
          <a:p>
            <a:fld id="{BFE20620-1C2C-7043-8B38-691BB5666C4A}" type="slidenum">
              <a:rPr lang="fr-FR" smtClean="0"/>
              <a:t>4</a:t>
            </a:fld>
            <a:endParaRPr lang="fr-FR"/>
          </a:p>
        </p:txBody>
      </p:sp>
    </p:spTree>
    <p:extLst>
      <p:ext uri="{BB962C8B-B14F-4D97-AF65-F5344CB8AC3E}">
        <p14:creationId xmlns:p14="http://schemas.microsoft.com/office/powerpoint/2010/main" val="3623358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FE20620-1C2C-7043-8B38-691BB5666C4A}" type="slidenum">
              <a:rPr lang="fr-FR" smtClean="0"/>
              <a:t>24</a:t>
            </a:fld>
            <a:endParaRPr lang="fr-FR"/>
          </a:p>
        </p:txBody>
      </p:sp>
    </p:spTree>
    <p:extLst>
      <p:ext uri="{BB962C8B-B14F-4D97-AF65-F5344CB8AC3E}">
        <p14:creationId xmlns:p14="http://schemas.microsoft.com/office/powerpoint/2010/main" val="175110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C063A-4DEA-61AC-4CBA-9A575907FF1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1A8458F-101B-F3D0-A4C1-C731B11044B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124FF18-83F5-45E5-107D-05383656CFF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F392DD4-B24F-2DA6-DA5C-AE83727D94FF}"/>
              </a:ext>
            </a:extLst>
          </p:cNvPr>
          <p:cNvSpPr>
            <a:spLocks noGrp="1"/>
          </p:cNvSpPr>
          <p:nvPr>
            <p:ph type="sldNum" sz="quarter" idx="5"/>
          </p:nvPr>
        </p:nvSpPr>
        <p:spPr/>
        <p:txBody>
          <a:bodyPr/>
          <a:lstStyle/>
          <a:p>
            <a:fld id="{BFE20620-1C2C-7043-8B38-691BB5666C4A}" type="slidenum">
              <a:rPr lang="fr-FR" smtClean="0"/>
              <a:t>25</a:t>
            </a:fld>
            <a:endParaRPr lang="fr-FR"/>
          </a:p>
        </p:txBody>
      </p:sp>
    </p:spTree>
    <p:extLst>
      <p:ext uri="{BB962C8B-B14F-4D97-AF65-F5344CB8AC3E}">
        <p14:creationId xmlns:p14="http://schemas.microsoft.com/office/powerpoint/2010/main" val="279476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7150A-E958-F8A1-EAEB-89AEFCA9744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6988188-C56F-DD74-F777-42E65A7F97E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FBC63CF-7244-9A80-605E-3CE8FC93176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FDCCEC0-8BD5-7117-F6D5-B3E97BE8C765}"/>
              </a:ext>
            </a:extLst>
          </p:cNvPr>
          <p:cNvSpPr>
            <a:spLocks noGrp="1"/>
          </p:cNvSpPr>
          <p:nvPr>
            <p:ph type="sldNum" sz="quarter" idx="5"/>
          </p:nvPr>
        </p:nvSpPr>
        <p:spPr/>
        <p:txBody>
          <a:bodyPr/>
          <a:lstStyle/>
          <a:p>
            <a:fld id="{BFE20620-1C2C-7043-8B38-691BB5666C4A}" type="slidenum">
              <a:rPr lang="fr-FR" smtClean="0"/>
              <a:t>39</a:t>
            </a:fld>
            <a:endParaRPr lang="fr-FR"/>
          </a:p>
        </p:txBody>
      </p:sp>
    </p:spTree>
    <p:extLst>
      <p:ext uri="{BB962C8B-B14F-4D97-AF65-F5344CB8AC3E}">
        <p14:creationId xmlns:p14="http://schemas.microsoft.com/office/powerpoint/2010/main" val="75521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BAD45-DF89-0E9B-AC01-DF51319AE97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BC76145-8831-D5B2-8718-AF0B84777F8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43E469C-F6DC-2057-87C8-B469C152E65B}"/>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1323994-C59E-3763-52DF-A109453EB4E1}"/>
              </a:ext>
            </a:extLst>
          </p:cNvPr>
          <p:cNvSpPr>
            <a:spLocks noGrp="1"/>
          </p:cNvSpPr>
          <p:nvPr>
            <p:ph type="sldNum" sz="quarter" idx="5"/>
          </p:nvPr>
        </p:nvSpPr>
        <p:spPr/>
        <p:txBody>
          <a:bodyPr/>
          <a:lstStyle/>
          <a:p>
            <a:fld id="{BFE20620-1C2C-7043-8B38-691BB5666C4A}" type="slidenum">
              <a:rPr lang="fr-FR" smtClean="0"/>
              <a:t>40</a:t>
            </a:fld>
            <a:endParaRPr lang="fr-FR"/>
          </a:p>
        </p:txBody>
      </p:sp>
    </p:spTree>
    <p:extLst>
      <p:ext uri="{BB962C8B-B14F-4D97-AF65-F5344CB8AC3E}">
        <p14:creationId xmlns:p14="http://schemas.microsoft.com/office/powerpoint/2010/main" val="1791069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DD944E-353A-0969-8365-64AFFDD9768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E19466A-6247-FECF-30AA-500646B63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98E1E11-47E1-4869-4830-5DB7EF20BC43}"/>
              </a:ext>
            </a:extLst>
          </p:cNvPr>
          <p:cNvSpPr>
            <a:spLocks noGrp="1"/>
          </p:cNvSpPr>
          <p:nvPr>
            <p:ph type="dt" sz="half" idx="10"/>
          </p:nvPr>
        </p:nvSpPr>
        <p:spPr/>
        <p:txBody>
          <a:bodyPr/>
          <a:lstStyle/>
          <a:p>
            <a:fld id="{0E7A9A57-8E37-F14B-9391-4F149BA7D9BA}" type="datetime1">
              <a:rPr lang="fr-FR" smtClean="0"/>
              <a:t>22/11/2024</a:t>
            </a:fld>
            <a:endParaRPr lang="fr-FR"/>
          </a:p>
        </p:txBody>
      </p:sp>
      <p:sp>
        <p:nvSpPr>
          <p:cNvPr id="5" name="Espace réservé du pied de page 4">
            <a:extLst>
              <a:ext uri="{FF2B5EF4-FFF2-40B4-BE49-F238E27FC236}">
                <a16:creationId xmlns:a16="http://schemas.microsoft.com/office/drawing/2014/main" id="{AF8785D3-A4ED-3A61-06C0-C72D3FA1F5E1}"/>
              </a:ext>
            </a:extLst>
          </p:cNvPr>
          <p:cNvSpPr>
            <a:spLocks noGrp="1"/>
          </p:cNvSpPr>
          <p:nvPr>
            <p:ph type="ftr" sz="quarter" idx="11"/>
          </p:nvPr>
        </p:nvSpPr>
        <p:spPr/>
        <p:txBody>
          <a:bodyPr/>
          <a:lstStyle/>
          <a:p>
            <a:r>
              <a:rPr lang="fr-FR"/>
              <a:t>Introduction to Neural Networks. Author: David Thébault</a:t>
            </a:r>
          </a:p>
        </p:txBody>
      </p:sp>
      <p:sp>
        <p:nvSpPr>
          <p:cNvPr id="6" name="Espace réservé du numéro de diapositive 5">
            <a:extLst>
              <a:ext uri="{FF2B5EF4-FFF2-40B4-BE49-F238E27FC236}">
                <a16:creationId xmlns:a16="http://schemas.microsoft.com/office/drawing/2014/main" id="{664B34F1-153B-B297-754F-5278D77EDF4D}"/>
              </a:ext>
            </a:extLst>
          </p:cNvPr>
          <p:cNvSpPr>
            <a:spLocks noGrp="1"/>
          </p:cNvSpPr>
          <p:nvPr>
            <p:ph type="sldNum" sz="quarter" idx="12"/>
          </p:nvPr>
        </p:nvSpPr>
        <p:spPr/>
        <p:txBody>
          <a:bodyPr/>
          <a:lstStyle/>
          <a:p>
            <a:fld id="{ACB432F1-B5B9-3C47-A455-7BB5A781DE30}" type="slidenum">
              <a:rPr lang="fr-FR" smtClean="0"/>
              <a:t>‹N°›</a:t>
            </a:fld>
            <a:endParaRPr lang="fr-FR"/>
          </a:p>
        </p:txBody>
      </p:sp>
    </p:spTree>
    <p:extLst>
      <p:ext uri="{BB962C8B-B14F-4D97-AF65-F5344CB8AC3E}">
        <p14:creationId xmlns:p14="http://schemas.microsoft.com/office/powerpoint/2010/main" val="200236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B3F7FA-9E3E-7353-A17B-5238435BD6C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51CD9A4-21FF-E3DE-190C-DDB4FBC517D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4DC3D2-7217-81EA-D510-9956C788B51A}"/>
              </a:ext>
            </a:extLst>
          </p:cNvPr>
          <p:cNvSpPr>
            <a:spLocks noGrp="1"/>
          </p:cNvSpPr>
          <p:nvPr>
            <p:ph type="dt" sz="half" idx="10"/>
          </p:nvPr>
        </p:nvSpPr>
        <p:spPr/>
        <p:txBody>
          <a:bodyPr/>
          <a:lstStyle/>
          <a:p>
            <a:fld id="{23E4CF20-4019-B646-9CAE-26A8D5289551}" type="datetime1">
              <a:rPr lang="fr-FR" smtClean="0"/>
              <a:t>22/11/2024</a:t>
            </a:fld>
            <a:endParaRPr lang="fr-FR"/>
          </a:p>
        </p:txBody>
      </p:sp>
      <p:sp>
        <p:nvSpPr>
          <p:cNvPr id="5" name="Espace réservé du pied de page 4">
            <a:extLst>
              <a:ext uri="{FF2B5EF4-FFF2-40B4-BE49-F238E27FC236}">
                <a16:creationId xmlns:a16="http://schemas.microsoft.com/office/drawing/2014/main" id="{B28DFD9A-8C57-8D49-02B5-3D3A54ABEA43}"/>
              </a:ext>
            </a:extLst>
          </p:cNvPr>
          <p:cNvSpPr>
            <a:spLocks noGrp="1"/>
          </p:cNvSpPr>
          <p:nvPr>
            <p:ph type="ftr" sz="quarter" idx="11"/>
          </p:nvPr>
        </p:nvSpPr>
        <p:spPr/>
        <p:txBody>
          <a:bodyPr/>
          <a:lstStyle/>
          <a:p>
            <a:r>
              <a:rPr lang="fr-FR"/>
              <a:t>Introduction to Neural Networks. Author: David Thébault</a:t>
            </a:r>
          </a:p>
        </p:txBody>
      </p:sp>
      <p:sp>
        <p:nvSpPr>
          <p:cNvPr id="6" name="Espace réservé du numéro de diapositive 5">
            <a:extLst>
              <a:ext uri="{FF2B5EF4-FFF2-40B4-BE49-F238E27FC236}">
                <a16:creationId xmlns:a16="http://schemas.microsoft.com/office/drawing/2014/main" id="{F1662E7C-1983-97FD-50BA-E81CD54AEFB0}"/>
              </a:ext>
            </a:extLst>
          </p:cNvPr>
          <p:cNvSpPr>
            <a:spLocks noGrp="1"/>
          </p:cNvSpPr>
          <p:nvPr>
            <p:ph type="sldNum" sz="quarter" idx="12"/>
          </p:nvPr>
        </p:nvSpPr>
        <p:spPr/>
        <p:txBody>
          <a:bodyPr/>
          <a:lstStyle/>
          <a:p>
            <a:fld id="{ACB432F1-B5B9-3C47-A455-7BB5A781DE30}" type="slidenum">
              <a:rPr lang="fr-FR" smtClean="0"/>
              <a:t>‹N°›</a:t>
            </a:fld>
            <a:endParaRPr lang="fr-FR"/>
          </a:p>
        </p:txBody>
      </p:sp>
    </p:spTree>
    <p:extLst>
      <p:ext uri="{BB962C8B-B14F-4D97-AF65-F5344CB8AC3E}">
        <p14:creationId xmlns:p14="http://schemas.microsoft.com/office/powerpoint/2010/main" val="1663791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AF09321-1FF5-7B5A-4E46-9C7F94548E2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065DEB8-36CA-28AE-E38F-C79C2753FEB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D7DD4A3-B9C8-9602-53C1-6A8A3671D67F}"/>
              </a:ext>
            </a:extLst>
          </p:cNvPr>
          <p:cNvSpPr>
            <a:spLocks noGrp="1"/>
          </p:cNvSpPr>
          <p:nvPr>
            <p:ph type="dt" sz="half" idx="10"/>
          </p:nvPr>
        </p:nvSpPr>
        <p:spPr/>
        <p:txBody>
          <a:bodyPr/>
          <a:lstStyle/>
          <a:p>
            <a:fld id="{2945B831-3BBF-0A4D-85D6-BE253C348633}" type="datetime1">
              <a:rPr lang="fr-FR" smtClean="0"/>
              <a:t>22/11/2024</a:t>
            </a:fld>
            <a:endParaRPr lang="fr-FR"/>
          </a:p>
        </p:txBody>
      </p:sp>
      <p:sp>
        <p:nvSpPr>
          <p:cNvPr id="5" name="Espace réservé du pied de page 4">
            <a:extLst>
              <a:ext uri="{FF2B5EF4-FFF2-40B4-BE49-F238E27FC236}">
                <a16:creationId xmlns:a16="http://schemas.microsoft.com/office/drawing/2014/main" id="{33D9502E-93B7-D647-56D4-AFBEA9BABB15}"/>
              </a:ext>
            </a:extLst>
          </p:cNvPr>
          <p:cNvSpPr>
            <a:spLocks noGrp="1"/>
          </p:cNvSpPr>
          <p:nvPr>
            <p:ph type="ftr" sz="quarter" idx="11"/>
          </p:nvPr>
        </p:nvSpPr>
        <p:spPr/>
        <p:txBody>
          <a:bodyPr/>
          <a:lstStyle/>
          <a:p>
            <a:r>
              <a:rPr lang="fr-FR"/>
              <a:t>Introduction to Neural Networks. Author: David Thébault</a:t>
            </a:r>
          </a:p>
        </p:txBody>
      </p:sp>
      <p:sp>
        <p:nvSpPr>
          <p:cNvPr id="6" name="Espace réservé du numéro de diapositive 5">
            <a:extLst>
              <a:ext uri="{FF2B5EF4-FFF2-40B4-BE49-F238E27FC236}">
                <a16:creationId xmlns:a16="http://schemas.microsoft.com/office/drawing/2014/main" id="{5069E17C-7EAD-F07C-5110-1E5BBB523DDF}"/>
              </a:ext>
            </a:extLst>
          </p:cNvPr>
          <p:cNvSpPr>
            <a:spLocks noGrp="1"/>
          </p:cNvSpPr>
          <p:nvPr>
            <p:ph type="sldNum" sz="quarter" idx="12"/>
          </p:nvPr>
        </p:nvSpPr>
        <p:spPr/>
        <p:txBody>
          <a:bodyPr/>
          <a:lstStyle/>
          <a:p>
            <a:fld id="{ACB432F1-B5B9-3C47-A455-7BB5A781DE30}" type="slidenum">
              <a:rPr lang="fr-FR" smtClean="0"/>
              <a:t>‹N°›</a:t>
            </a:fld>
            <a:endParaRPr lang="fr-FR"/>
          </a:p>
        </p:txBody>
      </p:sp>
    </p:spTree>
    <p:extLst>
      <p:ext uri="{BB962C8B-B14F-4D97-AF65-F5344CB8AC3E}">
        <p14:creationId xmlns:p14="http://schemas.microsoft.com/office/powerpoint/2010/main" val="312142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8CCF12-4A30-A572-A485-1341AFE1D08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BB8CBBF-34B6-60C7-3F26-5CB8E4E6E79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6BB483D-5FDF-50CD-3EAE-DE68E0C30654}"/>
              </a:ext>
            </a:extLst>
          </p:cNvPr>
          <p:cNvSpPr>
            <a:spLocks noGrp="1"/>
          </p:cNvSpPr>
          <p:nvPr>
            <p:ph type="dt" sz="half" idx="10"/>
          </p:nvPr>
        </p:nvSpPr>
        <p:spPr/>
        <p:txBody>
          <a:bodyPr/>
          <a:lstStyle/>
          <a:p>
            <a:fld id="{A1EA49A2-9B73-244F-A354-A4440EC1356F}" type="datetime1">
              <a:rPr lang="fr-FR" smtClean="0"/>
              <a:t>22/11/2024</a:t>
            </a:fld>
            <a:endParaRPr lang="fr-FR"/>
          </a:p>
        </p:txBody>
      </p:sp>
      <p:sp>
        <p:nvSpPr>
          <p:cNvPr id="5" name="Espace réservé du pied de page 4">
            <a:extLst>
              <a:ext uri="{FF2B5EF4-FFF2-40B4-BE49-F238E27FC236}">
                <a16:creationId xmlns:a16="http://schemas.microsoft.com/office/drawing/2014/main" id="{C69175BE-5B47-E567-BE2A-3FC3718D1D57}"/>
              </a:ext>
            </a:extLst>
          </p:cNvPr>
          <p:cNvSpPr>
            <a:spLocks noGrp="1"/>
          </p:cNvSpPr>
          <p:nvPr>
            <p:ph type="ftr" sz="quarter" idx="11"/>
          </p:nvPr>
        </p:nvSpPr>
        <p:spPr/>
        <p:txBody>
          <a:bodyPr/>
          <a:lstStyle/>
          <a:p>
            <a:r>
              <a:rPr lang="fr-FR"/>
              <a:t>Introduction to Neural Networks. Author: David Thébault</a:t>
            </a:r>
          </a:p>
        </p:txBody>
      </p:sp>
      <p:sp>
        <p:nvSpPr>
          <p:cNvPr id="6" name="Espace réservé du numéro de diapositive 5">
            <a:extLst>
              <a:ext uri="{FF2B5EF4-FFF2-40B4-BE49-F238E27FC236}">
                <a16:creationId xmlns:a16="http://schemas.microsoft.com/office/drawing/2014/main" id="{B3C81F8A-8DBB-3AD1-3D19-BF416D02D10B}"/>
              </a:ext>
            </a:extLst>
          </p:cNvPr>
          <p:cNvSpPr>
            <a:spLocks noGrp="1"/>
          </p:cNvSpPr>
          <p:nvPr>
            <p:ph type="sldNum" sz="quarter" idx="12"/>
          </p:nvPr>
        </p:nvSpPr>
        <p:spPr/>
        <p:txBody>
          <a:bodyPr/>
          <a:lstStyle/>
          <a:p>
            <a:fld id="{ACB432F1-B5B9-3C47-A455-7BB5A781DE30}" type="slidenum">
              <a:rPr lang="fr-FR" smtClean="0"/>
              <a:t>‹N°›</a:t>
            </a:fld>
            <a:endParaRPr lang="fr-FR"/>
          </a:p>
        </p:txBody>
      </p:sp>
    </p:spTree>
    <p:extLst>
      <p:ext uri="{BB962C8B-B14F-4D97-AF65-F5344CB8AC3E}">
        <p14:creationId xmlns:p14="http://schemas.microsoft.com/office/powerpoint/2010/main" val="381281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14292C-AA07-015C-D693-769EEAC2ADD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7C12A38-25D8-13CE-5054-2567945029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A317F5D-D504-B018-7C17-8A703D27FBDB}"/>
              </a:ext>
            </a:extLst>
          </p:cNvPr>
          <p:cNvSpPr>
            <a:spLocks noGrp="1"/>
          </p:cNvSpPr>
          <p:nvPr>
            <p:ph type="dt" sz="half" idx="10"/>
          </p:nvPr>
        </p:nvSpPr>
        <p:spPr/>
        <p:txBody>
          <a:bodyPr/>
          <a:lstStyle/>
          <a:p>
            <a:fld id="{B3197FAC-E7CB-F24B-9DE6-CF97B36979AA}" type="datetime1">
              <a:rPr lang="fr-FR" smtClean="0"/>
              <a:t>22/11/2024</a:t>
            </a:fld>
            <a:endParaRPr lang="fr-FR"/>
          </a:p>
        </p:txBody>
      </p:sp>
      <p:sp>
        <p:nvSpPr>
          <p:cNvPr id="5" name="Espace réservé du pied de page 4">
            <a:extLst>
              <a:ext uri="{FF2B5EF4-FFF2-40B4-BE49-F238E27FC236}">
                <a16:creationId xmlns:a16="http://schemas.microsoft.com/office/drawing/2014/main" id="{16882E33-4418-D261-0385-D55E9B832F68}"/>
              </a:ext>
            </a:extLst>
          </p:cNvPr>
          <p:cNvSpPr>
            <a:spLocks noGrp="1"/>
          </p:cNvSpPr>
          <p:nvPr>
            <p:ph type="ftr" sz="quarter" idx="11"/>
          </p:nvPr>
        </p:nvSpPr>
        <p:spPr/>
        <p:txBody>
          <a:bodyPr/>
          <a:lstStyle/>
          <a:p>
            <a:r>
              <a:rPr lang="fr-FR"/>
              <a:t>Introduction to Neural Networks. Author: David Thébault</a:t>
            </a:r>
          </a:p>
        </p:txBody>
      </p:sp>
      <p:sp>
        <p:nvSpPr>
          <p:cNvPr id="6" name="Espace réservé du numéro de diapositive 5">
            <a:extLst>
              <a:ext uri="{FF2B5EF4-FFF2-40B4-BE49-F238E27FC236}">
                <a16:creationId xmlns:a16="http://schemas.microsoft.com/office/drawing/2014/main" id="{05AEA5D8-EB94-39C7-1B75-550784795274}"/>
              </a:ext>
            </a:extLst>
          </p:cNvPr>
          <p:cNvSpPr>
            <a:spLocks noGrp="1"/>
          </p:cNvSpPr>
          <p:nvPr>
            <p:ph type="sldNum" sz="quarter" idx="12"/>
          </p:nvPr>
        </p:nvSpPr>
        <p:spPr/>
        <p:txBody>
          <a:bodyPr/>
          <a:lstStyle/>
          <a:p>
            <a:fld id="{ACB432F1-B5B9-3C47-A455-7BB5A781DE30}" type="slidenum">
              <a:rPr lang="fr-FR" smtClean="0"/>
              <a:t>‹N°›</a:t>
            </a:fld>
            <a:endParaRPr lang="fr-FR"/>
          </a:p>
        </p:txBody>
      </p:sp>
    </p:spTree>
    <p:extLst>
      <p:ext uri="{BB962C8B-B14F-4D97-AF65-F5344CB8AC3E}">
        <p14:creationId xmlns:p14="http://schemas.microsoft.com/office/powerpoint/2010/main" val="421119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BADA7-B622-D365-B5E0-58D9757B706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3F8DA9B-F3E3-B556-0B3A-3D98E720095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B4C417A-5EFA-4591-5379-5451D0181D6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394D19E-B1CA-6FFF-65EC-A53B5BF176BC}"/>
              </a:ext>
            </a:extLst>
          </p:cNvPr>
          <p:cNvSpPr>
            <a:spLocks noGrp="1"/>
          </p:cNvSpPr>
          <p:nvPr>
            <p:ph type="dt" sz="half" idx="10"/>
          </p:nvPr>
        </p:nvSpPr>
        <p:spPr/>
        <p:txBody>
          <a:bodyPr/>
          <a:lstStyle/>
          <a:p>
            <a:fld id="{4EF72703-6F55-B143-926D-33F29B68ED9D}" type="datetime1">
              <a:rPr lang="fr-FR" smtClean="0"/>
              <a:t>22/11/2024</a:t>
            </a:fld>
            <a:endParaRPr lang="fr-FR"/>
          </a:p>
        </p:txBody>
      </p:sp>
      <p:sp>
        <p:nvSpPr>
          <p:cNvPr id="6" name="Espace réservé du pied de page 5">
            <a:extLst>
              <a:ext uri="{FF2B5EF4-FFF2-40B4-BE49-F238E27FC236}">
                <a16:creationId xmlns:a16="http://schemas.microsoft.com/office/drawing/2014/main" id="{AC3F38DC-5472-A2CE-5659-212C5F89F4A2}"/>
              </a:ext>
            </a:extLst>
          </p:cNvPr>
          <p:cNvSpPr>
            <a:spLocks noGrp="1"/>
          </p:cNvSpPr>
          <p:nvPr>
            <p:ph type="ftr" sz="quarter" idx="11"/>
          </p:nvPr>
        </p:nvSpPr>
        <p:spPr/>
        <p:txBody>
          <a:bodyPr/>
          <a:lstStyle/>
          <a:p>
            <a:r>
              <a:rPr lang="fr-FR"/>
              <a:t>Introduction to Neural Networks. Author: David Thébault</a:t>
            </a:r>
          </a:p>
        </p:txBody>
      </p:sp>
      <p:sp>
        <p:nvSpPr>
          <p:cNvPr id="7" name="Espace réservé du numéro de diapositive 6">
            <a:extLst>
              <a:ext uri="{FF2B5EF4-FFF2-40B4-BE49-F238E27FC236}">
                <a16:creationId xmlns:a16="http://schemas.microsoft.com/office/drawing/2014/main" id="{31ED1353-EBAD-EF6D-897B-15787473150E}"/>
              </a:ext>
            </a:extLst>
          </p:cNvPr>
          <p:cNvSpPr>
            <a:spLocks noGrp="1"/>
          </p:cNvSpPr>
          <p:nvPr>
            <p:ph type="sldNum" sz="quarter" idx="12"/>
          </p:nvPr>
        </p:nvSpPr>
        <p:spPr/>
        <p:txBody>
          <a:bodyPr/>
          <a:lstStyle/>
          <a:p>
            <a:fld id="{ACB432F1-B5B9-3C47-A455-7BB5A781DE30}" type="slidenum">
              <a:rPr lang="fr-FR" smtClean="0"/>
              <a:t>‹N°›</a:t>
            </a:fld>
            <a:endParaRPr lang="fr-FR"/>
          </a:p>
        </p:txBody>
      </p:sp>
    </p:spTree>
    <p:extLst>
      <p:ext uri="{BB962C8B-B14F-4D97-AF65-F5344CB8AC3E}">
        <p14:creationId xmlns:p14="http://schemas.microsoft.com/office/powerpoint/2010/main" val="124082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32CFB2-4EDC-1B32-9474-59E92AFBD59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30C631B-6547-2381-FAFC-18B43DB147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A2BF280-771E-AB14-F18E-C8E55A4F7E8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C950A4D-5A94-0D96-24F3-4534B88CC5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EC53D22-06BF-4724-6B30-30C4F96FCED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4AEA263-C714-3EBD-DBC4-FC3537444D9E}"/>
              </a:ext>
            </a:extLst>
          </p:cNvPr>
          <p:cNvSpPr>
            <a:spLocks noGrp="1"/>
          </p:cNvSpPr>
          <p:nvPr>
            <p:ph type="dt" sz="half" idx="10"/>
          </p:nvPr>
        </p:nvSpPr>
        <p:spPr/>
        <p:txBody>
          <a:bodyPr/>
          <a:lstStyle/>
          <a:p>
            <a:fld id="{4F108BCD-D917-1C43-94A2-2AEB6486CFBD}" type="datetime1">
              <a:rPr lang="fr-FR" smtClean="0"/>
              <a:t>22/11/2024</a:t>
            </a:fld>
            <a:endParaRPr lang="fr-FR"/>
          </a:p>
        </p:txBody>
      </p:sp>
      <p:sp>
        <p:nvSpPr>
          <p:cNvPr id="8" name="Espace réservé du pied de page 7">
            <a:extLst>
              <a:ext uri="{FF2B5EF4-FFF2-40B4-BE49-F238E27FC236}">
                <a16:creationId xmlns:a16="http://schemas.microsoft.com/office/drawing/2014/main" id="{F78E8A6D-6498-7537-6C16-3284273714DE}"/>
              </a:ext>
            </a:extLst>
          </p:cNvPr>
          <p:cNvSpPr>
            <a:spLocks noGrp="1"/>
          </p:cNvSpPr>
          <p:nvPr>
            <p:ph type="ftr" sz="quarter" idx="11"/>
          </p:nvPr>
        </p:nvSpPr>
        <p:spPr/>
        <p:txBody>
          <a:bodyPr/>
          <a:lstStyle/>
          <a:p>
            <a:r>
              <a:rPr lang="fr-FR"/>
              <a:t>Introduction to Neural Networks. Author: David Thébault</a:t>
            </a:r>
          </a:p>
        </p:txBody>
      </p:sp>
      <p:sp>
        <p:nvSpPr>
          <p:cNvPr id="9" name="Espace réservé du numéro de diapositive 8">
            <a:extLst>
              <a:ext uri="{FF2B5EF4-FFF2-40B4-BE49-F238E27FC236}">
                <a16:creationId xmlns:a16="http://schemas.microsoft.com/office/drawing/2014/main" id="{1E993A8B-BC15-2168-EDCC-F5BAC4482F69}"/>
              </a:ext>
            </a:extLst>
          </p:cNvPr>
          <p:cNvSpPr>
            <a:spLocks noGrp="1"/>
          </p:cNvSpPr>
          <p:nvPr>
            <p:ph type="sldNum" sz="quarter" idx="12"/>
          </p:nvPr>
        </p:nvSpPr>
        <p:spPr/>
        <p:txBody>
          <a:bodyPr/>
          <a:lstStyle/>
          <a:p>
            <a:fld id="{ACB432F1-B5B9-3C47-A455-7BB5A781DE30}" type="slidenum">
              <a:rPr lang="fr-FR" smtClean="0"/>
              <a:t>‹N°›</a:t>
            </a:fld>
            <a:endParaRPr lang="fr-FR"/>
          </a:p>
        </p:txBody>
      </p:sp>
    </p:spTree>
    <p:extLst>
      <p:ext uri="{BB962C8B-B14F-4D97-AF65-F5344CB8AC3E}">
        <p14:creationId xmlns:p14="http://schemas.microsoft.com/office/powerpoint/2010/main" val="295599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CF2EC3-0FF3-DBDD-4A7D-C7802C69BF3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14410A0-E148-1688-7CC4-8240F8E8120F}"/>
              </a:ext>
            </a:extLst>
          </p:cNvPr>
          <p:cNvSpPr>
            <a:spLocks noGrp="1"/>
          </p:cNvSpPr>
          <p:nvPr>
            <p:ph type="dt" sz="half" idx="10"/>
          </p:nvPr>
        </p:nvSpPr>
        <p:spPr/>
        <p:txBody>
          <a:bodyPr/>
          <a:lstStyle/>
          <a:p>
            <a:fld id="{347E7109-0ECC-0349-BFDB-B5D769BB8687}" type="datetime1">
              <a:rPr lang="fr-FR" smtClean="0"/>
              <a:t>22/11/2024</a:t>
            </a:fld>
            <a:endParaRPr lang="fr-FR"/>
          </a:p>
        </p:txBody>
      </p:sp>
      <p:sp>
        <p:nvSpPr>
          <p:cNvPr id="4" name="Espace réservé du pied de page 3">
            <a:extLst>
              <a:ext uri="{FF2B5EF4-FFF2-40B4-BE49-F238E27FC236}">
                <a16:creationId xmlns:a16="http://schemas.microsoft.com/office/drawing/2014/main" id="{AC24F487-C1F8-D3BB-3FB1-755C6CE5B02E}"/>
              </a:ext>
            </a:extLst>
          </p:cNvPr>
          <p:cNvSpPr>
            <a:spLocks noGrp="1"/>
          </p:cNvSpPr>
          <p:nvPr>
            <p:ph type="ftr" sz="quarter" idx="11"/>
          </p:nvPr>
        </p:nvSpPr>
        <p:spPr/>
        <p:txBody>
          <a:bodyPr/>
          <a:lstStyle/>
          <a:p>
            <a:r>
              <a:rPr lang="fr-FR"/>
              <a:t>Introduction to Neural Networks. Author: David Thébault</a:t>
            </a:r>
          </a:p>
        </p:txBody>
      </p:sp>
      <p:sp>
        <p:nvSpPr>
          <p:cNvPr id="5" name="Espace réservé du numéro de diapositive 4">
            <a:extLst>
              <a:ext uri="{FF2B5EF4-FFF2-40B4-BE49-F238E27FC236}">
                <a16:creationId xmlns:a16="http://schemas.microsoft.com/office/drawing/2014/main" id="{381BBC3F-EF7F-9571-DA84-A577CDDD676C}"/>
              </a:ext>
            </a:extLst>
          </p:cNvPr>
          <p:cNvSpPr>
            <a:spLocks noGrp="1"/>
          </p:cNvSpPr>
          <p:nvPr>
            <p:ph type="sldNum" sz="quarter" idx="12"/>
          </p:nvPr>
        </p:nvSpPr>
        <p:spPr/>
        <p:txBody>
          <a:bodyPr/>
          <a:lstStyle/>
          <a:p>
            <a:fld id="{ACB432F1-B5B9-3C47-A455-7BB5A781DE30}" type="slidenum">
              <a:rPr lang="fr-FR" smtClean="0"/>
              <a:t>‹N°›</a:t>
            </a:fld>
            <a:endParaRPr lang="fr-FR"/>
          </a:p>
        </p:txBody>
      </p:sp>
    </p:spTree>
    <p:extLst>
      <p:ext uri="{BB962C8B-B14F-4D97-AF65-F5344CB8AC3E}">
        <p14:creationId xmlns:p14="http://schemas.microsoft.com/office/powerpoint/2010/main" val="330393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FA94B32-7AD0-CDAF-5DAE-807FD7DE60EC}"/>
              </a:ext>
            </a:extLst>
          </p:cNvPr>
          <p:cNvSpPr>
            <a:spLocks noGrp="1"/>
          </p:cNvSpPr>
          <p:nvPr>
            <p:ph type="dt" sz="half" idx="10"/>
          </p:nvPr>
        </p:nvSpPr>
        <p:spPr/>
        <p:txBody>
          <a:bodyPr/>
          <a:lstStyle/>
          <a:p>
            <a:fld id="{C673679C-73FC-0C42-84CC-C9257621E710}" type="datetime1">
              <a:rPr lang="fr-FR" smtClean="0"/>
              <a:t>22/11/2024</a:t>
            </a:fld>
            <a:endParaRPr lang="fr-FR"/>
          </a:p>
        </p:txBody>
      </p:sp>
      <p:sp>
        <p:nvSpPr>
          <p:cNvPr id="3" name="Espace réservé du pied de page 2">
            <a:extLst>
              <a:ext uri="{FF2B5EF4-FFF2-40B4-BE49-F238E27FC236}">
                <a16:creationId xmlns:a16="http://schemas.microsoft.com/office/drawing/2014/main" id="{AD46D768-ABDD-B7F7-6060-5838229326ED}"/>
              </a:ext>
            </a:extLst>
          </p:cNvPr>
          <p:cNvSpPr>
            <a:spLocks noGrp="1"/>
          </p:cNvSpPr>
          <p:nvPr>
            <p:ph type="ftr" sz="quarter" idx="11"/>
          </p:nvPr>
        </p:nvSpPr>
        <p:spPr/>
        <p:txBody>
          <a:bodyPr/>
          <a:lstStyle/>
          <a:p>
            <a:r>
              <a:rPr lang="fr-FR"/>
              <a:t>Introduction to Neural Networks. Author: David Thébault</a:t>
            </a:r>
          </a:p>
        </p:txBody>
      </p:sp>
      <p:sp>
        <p:nvSpPr>
          <p:cNvPr id="4" name="Espace réservé du numéro de diapositive 3">
            <a:extLst>
              <a:ext uri="{FF2B5EF4-FFF2-40B4-BE49-F238E27FC236}">
                <a16:creationId xmlns:a16="http://schemas.microsoft.com/office/drawing/2014/main" id="{967483F6-D0AF-3FD6-A494-D8A94310469A}"/>
              </a:ext>
            </a:extLst>
          </p:cNvPr>
          <p:cNvSpPr>
            <a:spLocks noGrp="1"/>
          </p:cNvSpPr>
          <p:nvPr>
            <p:ph type="sldNum" sz="quarter" idx="12"/>
          </p:nvPr>
        </p:nvSpPr>
        <p:spPr/>
        <p:txBody>
          <a:bodyPr/>
          <a:lstStyle/>
          <a:p>
            <a:fld id="{ACB432F1-B5B9-3C47-A455-7BB5A781DE30}" type="slidenum">
              <a:rPr lang="fr-FR" smtClean="0"/>
              <a:t>‹N°›</a:t>
            </a:fld>
            <a:endParaRPr lang="fr-FR"/>
          </a:p>
        </p:txBody>
      </p:sp>
    </p:spTree>
    <p:extLst>
      <p:ext uri="{BB962C8B-B14F-4D97-AF65-F5344CB8AC3E}">
        <p14:creationId xmlns:p14="http://schemas.microsoft.com/office/powerpoint/2010/main" val="244864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C55374-170B-730A-834D-823B49900BB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F4853C2-D86B-D6B2-8354-4795235FD1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003D0BE-A7B9-5C35-5D2F-B6120D683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D7B273F-590C-812F-47EF-C01EC4BE5CBE}"/>
              </a:ext>
            </a:extLst>
          </p:cNvPr>
          <p:cNvSpPr>
            <a:spLocks noGrp="1"/>
          </p:cNvSpPr>
          <p:nvPr>
            <p:ph type="dt" sz="half" idx="10"/>
          </p:nvPr>
        </p:nvSpPr>
        <p:spPr/>
        <p:txBody>
          <a:bodyPr/>
          <a:lstStyle/>
          <a:p>
            <a:fld id="{CAA9CEEB-4EEE-3C40-B63B-27CAF1F2B31E}" type="datetime1">
              <a:rPr lang="fr-FR" smtClean="0"/>
              <a:t>22/11/2024</a:t>
            </a:fld>
            <a:endParaRPr lang="fr-FR"/>
          </a:p>
        </p:txBody>
      </p:sp>
      <p:sp>
        <p:nvSpPr>
          <p:cNvPr id="6" name="Espace réservé du pied de page 5">
            <a:extLst>
              <a:ext uri="{FF2B5EF4-FFF2-40B4-BE49-F238E27FC236}">
                <a16:creationId xmlns:a16="http://schemas.microsoft.com/office/drawing/2014/main" id="{FEBF2D89-354A-7EAE-4CA4-B4AA36E91C27}"/>
              </a:ext>
            </a:extLst>
          </p:cNvPr>
          <p:cNvSpPr>
            <a:spLocks noGrp="1"/>
          </p:cNvSpPr>
          <p:nvPr>
            <p:ph type="ftr" sz="quarter" idx="11"/>
          </p:nvPr>
        </p:nvSpPr>
        <p:spPr/>
        <p:txBody>
          <a:bodyPr/>
          <a:lstStyle/>
          <a:p>
            <a:r>
              <a:rPr lang="fr-FR"/>
              <a:t>Introduction to Neural Networks. Author: David Thébault</a:t>
            </a:r>
          </a:p>
        </p:txBody>
      </p:sp>
      <p:sp>
        <p:nvSpPr>
          <p:cNvPr id="7" name="Espace réservé du numéro de diapositive 6">
            <a:extLst>
              <a:ext uri="{FF2B5EF4-FFF2-40B4-BE49-F238E27FC236}">
                <a16:creationId xmlns:a16="http://schemas.microsoft.com/office/drawing/2014/main" id="{E95C16D4-AD7E-C52F-08C7-3F99D8082E85}"/>
              </a:ext>
            </a:extLst>
          </p:cNvPr>
          <p:cNvSpPr>
            <a:spLocks noGrp="1"/>
          </p:cNvSpPr>
          <p:nvPr>
            <p:ph type="sldNum" sz="quarter" idx="12"/>
          </p:nvPr>
        </p:nvSpPr>
        <p:spPr/>
        <p:txBody>
          <a:bodyPr/>
          <a:lstStyle/>
          <a:p>
            <a:fld id="{ACB432F1-B5B9-3C47-A455-7BB5A781DE30}" type="slidenum">
              <a:rPr lang="fr-FR" smtClean="0"/>
              <a:t>‹N°›</a:t>
            </a:fld>
            <a:endParaRPr lang="fr-FR"/>
          </a:p>
        </p:txBody>
      </p:sp>
    </p:spTree>
    <p:extLst>
      <p:ext uri="{BB962C8B-B14F-4D97-AF65-F5344CB8AC3E}">
        <p14:creationId xmlns:p14="http://schemas.microsoft.com/office/powerpoint/2010/main" val="127590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8FC8E-5CEA-E473-2D0D-069C473B0B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750C783-FA78-7CF7-99FB-A5C540D587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C5F634A-AAC7-3F15-CEAF-8ED06DD37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D670B7F-B72B-47AF-C46A-03F198EAE837}"/>
              </a:ext>
            </a:extLst>
          </p:cNvPr>
          <p:cNvSpPr>
            <a:spLocks noGrp="1"/>
          </p:cNvSpPr>
          <p:nvPr>
            <p:ph type="dt" sz="half" idx="10"/>
          </p:nvPr>
        </p:nvSpPr>
        <p:spPr/>
        <p:txBody>
          <a:bodyPr/>
          <a:lstStyle/>
          <a:p>
            <a:fld id="{6ADE32E7-F72F-5E4B-AFB6-6DCFEF0E5A5C}" type="datetime1">
              <a:rPr lang="fr-FR" smtClean="0"/>
              <a:t>22/11/2024</a:t>
            </a:fld>
            <a:endParaRPr lang="fr-FR"/>
          </a:p>
        </p:txBody>
      </p:sp>
      <p:sp>
        <p:nvSpPr>
          <p:cNvPr id="6" name="Espace réservé du pied de page 5">
            <a:extLst>
              <a:ext uri="{FF2B5EF4-FFF2-40B4-BE49-F238E27FC236}">
                <a16:creationId xmlns:a16="http://schemas.microsoft.com/office/drawing/2014/main" id="{11F21E70-9264-D182-C0B8-0803C6D03AAF}"/>
              </a:ext>
            </a:extLst>
          </p:cNvPr>
          <p:cNvSpPr>
            <a:spLocks noGrp="1"/>
          </p:cNvSpPr>
          <p:nvPr>
            <p:ph type="ftr" sz="quarter" idx="11"/>
          </p:nvPr>
        </p:nvSpPr>
        <p:spPr/>
        <p:txBody>
          <a:bodyPr/>
          <a:lstStyle/>
          <a:p>
            <a:r>
              <a:rPr lang="fr-FR"/>
              <a:t>Introduction to Neural Networks. Author: David Thébault</a:t>
            </a:r>
          </a:p>
        </p:txBody>
      </p:sp>
      <p:sp>
        <p:nvSpPr>
          <p:cNvPr id="7" name="Espace réservé du numéro de diapositive 6">
            <a:extLst>
              <a:ext uri="{FF2B5EF4-FFF2-40B4-BE49-F238E27FC236}">
                <a16:creationId xmlns:a16="http://schemas.microsoft.com/office/drawing/2014/main" id="{D2EB2BC4-64B8-9844-52CE-A4C1888C6608}"/>
              </a:ext>
            </a:extLst>
          </p:cNvPr>
          <p:cNvSpPr>
            <a:spLocks noGrp="1"/>
          </p:cNvSpPr>
          <p:nvPr>
            <p:ph type="sldNum" sz="quarter" idx="12"/>
          </p:nvPr>
        </p:nvSpPr>
        <p:spPr/>
        <p:txBody>
          <a:bodyPr/>
          <a:lstStyle/>
          <a:p>
            <a:fld id="{ACB432F1-B5B9-3C47-A455-7BB5A781DE30}" type="slidenum">
              <a:rPr lang="fr-FR" smtClean="0"/>
              <a:t>‹N°›</a:t>
            </a:fld>
            <a:endParaRPr lang="fr-FR"/>
          </a:p>
        </p:txBody>
      </p:sp>
    </p:spTree>
    <p:extLst>
      <p:ext uri="{BB962C8B-B14F-4D97-AF65-F5344CB8AC3E}">
        <p14:creationId xmlns:p14="http://schemas.microsoft.com/office/powerpoint/2010/main" val="105057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AADA400-D07F-8E6D-1537-426B596CD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1F83CB2-4046-4F54-03D3-E1B8143879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B55753-5C35-3CC7-D7B2-FBEB2079A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C77408-4A21-EE43-9C54-31672AA4B1A1}" type="datetime1">
              <a:rPr lang="fr-FR" smtClean="0"/>
              <a:t>22/11/2024</a:t>
            </a:fld>
            <a:endParaRPr lang="fr-FR"/>
          </a:p>
        </p:txBody>
      </p:sp>
      <p:sp>
        <p:nvSpPr>
          <p:cNvPr id="5" name="Espace réservé du pied de page 4">
            <a:extLst>
              <a:ext uri="{FF2B5EF4-FFF2-40B4-BE49-F238E27FC236}">
                <a16:creationId xmlns:a16="http://schemas.microsoft.com/office/drawing/2014/main" id="{EEF585E5-CA03-DD40-2278-8F72FC30D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fr-FR"/>
              <a:t>Introduction to Neural Networks. Author: David Thébault</a:t>
            </a:r>
          </a:p>
        </p:txBody>
      </p:sp>
      <p:sp>
        <p:nvSpPr>
          <p:cNvPr id="6" name="Espace réservé du numéro de diapositive 5">
            <a:extLst>
              <a:ext uri="{FF2B5EF4-FFF2-40B4-BE49-F238E27FC236}">
                <a16:creationId xmlns:a16="http://schemas.microsoft.com/office/drawing/2014/main" id="{E36FED89-57B1-F816-7CCC-8334F59D10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CB432F1-B5B9-3C47-A455-7BB5A781DE30}" type="slidenum">
              <a:rPr lang="fr-FR" smtClean="0"/>
              <a:t>‹N°›</a:t>
            </a:fld>
            <a:endParaRPr lang="fr-FR"/>
          </a:p>
        </p:txBody>
      </p:sp>
    </p:spTree>
    <p:extLst>
      <p:ext uri="{BB962C8B-B14F-4D97-AF65-F5344CB8AC3E}">
        <p14:creationId xmlns:p14="http://schemas.microsoft.com/office/powerpoint/2010/main" val="2365953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6.png"/><Relationship Id="rId7"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Feuille_de_calcul_Microsoft_Excel.xlsx"/><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810.png"/></Relationships>
</file>

<file path=ppt/slides/_rels/slide19.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8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710.png"/><Relationship Id="rId7" Type="http://schemas.openxmlformats.org/officeDocument/2006/relationships/image" Target="../media/image3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94.png"/><Relationship Id="rId10" Type="http://schemas.openxmlformats.org/officeDocument/2006/relationships/image" Target="../media/image36.png"/><Relationship Id="rId4" Type="http://schemas.openxmlformats.org/officeDocument/2006/relationships/image" Target="../media/image810.png"/><Relationship Id="rId9"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1.png"/><Relationship Id="rId7"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3.png"/><Relationship Id="rId7" Type="http://schemas.openxmlformats.org/officeDocument/2006/relationships/image" Target="../media/image23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260.png"/></Relationships>
</file>

<file path=ppt/slides/_rels/slide28.xml.rels><?xml version="1.0" encoding="UTF-8" standalone="yes"?>
<Relationships xmlns="http://schemas.openxmlformats.org/package/2006/relationships"><Relationship Id="rId3" Type="http://schemas.openxmlformats.org/officeDocument/2006/relationships/image" Target="../media/image250.png"/><Relationship Id="rId1" Type="http://schemas.openxmlformats.org/officeDocument/2006/relationships/slideLayout" Target="../slideLayouts/slideLayout2.xml"/><Relationship Id="rId5" Type="http://schemas.openxmlformats.org/officeDocument/2006/relationships/image" Target="../media/image270.png"/></Relationships>
</file>

<file path=ppt/slides/_rels/slide29.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00.png"/><Relationship Id="rId7" Type="http://schemas.openxmlformats.org/officeDocument/2006/relationships/image" Target="../media/image340.png"/><Relationship Id="rId12" Type="http://schemas.openxmlformats.org/officeDocument/2006/relationships/image" Target="../media/image390.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30.png"/><Relationship Id="rId11" Type="http://schemas.openxmlformats.org/officeDocument/2006/relationships/image" Target="../media/image380.png"/><Relationship Id="rId5" Type="http://schemas.openxmlformats.org/officeDocument/2006/relationships/image" Target="../media/image320.png"/><Relationship Id="rId10" Type="http://schemas.openxmlformats.org/officeDocument/2006/relationships/image" Target="../media/image370.png"/><Relationship Id="rId4" Type="http://schemas.openxmlformats.org/officeDocument/2006/relationships/image" Target="../media/image310.png"/><Relationship Id="rId9" Type="http://schemas.openxmlformats.org/officeDocument/2006/relationships/image" Target="../media/image36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3" Type="http://schemas.openxmlformats.org/officeDocument/2006/relationships/image" Target="../media/image400.png"/><Relationship Id="rId7" Type="http://schemas.openxmlformats.org/officeDocument/2006/relationships/image" Target="../media/image440.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30.png"/><Relationship Id="rId5" Type="http://schemas.openxmlformats.org/officeDocument/2006/relationships/image" Target="../media/image420.png"/><Relationship Id="rId4" Type="http://schemas.openxmlformats.org/officeDocument/2006/relationships/image" Target="../media/image410.png"/></Relationships>
</file>

<file path=ppt/slides/_rels/slide3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4.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310.png"/></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8.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83.png"/><Relationship Id="rId17" Type="http://schemas.openxmlformats.org/officeDocument/2006/relationships/image" Target="../media/image88.png"/><Relationship Id="rId2" Type="http://schemas.openxmlformats.org/officeDocument/2006/relationships/image" Target="../media/image44.png"/><Relationship Id="rId16"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5" Type="http://schemas.openxmlformats.org/officeDocument/2006/relationships/image" Target="../media/image8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8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56B84-BFA1-BA9A-1552-59B724FBA9FC}"/>
              </a:ext>
            </a:extLst>
          </p:cNvPr>
          <p:cNvSpPr>
            <a:spLocks noGrp="1"/>
          </p:cNvSpPr>
          <p:nvPr>
            <p:ph type="ctrTitle"/>
          </p:nvPr>
        </p:nvSpPr>
        <p:spPr/>
        <p:txBody>
          <a:bodyPr/>
          <a:lstStyle/>
          <a:p>
            <a:r>
              <a:rPr lang="fr-FR" dirty="0"/>
              <a:t>Introduction to </a:t>
            </a:r>
            <a:br>
              <a:rPr lang="fr-FR" dirty="0"/>
            </a:br>
            <a:r>
              <a:rPr lang="en-GB" noProof="0" dirty="0"/>
              <a:t>Neural Network </a:t>
            </a:r>
            <a:endParaRPr lang="fr-FR" dirty="0"/>
          </a:p>
        </p:txBody>
      </p:sp>
      <p:sp>
        <p:nvSpPr>
          <p:cNvPr id="3" name="Espace réservé du pied de page 2">
            <a:extLst>
              <a:ext uri="{FF2B5EF4-FFF2-40B4-BE49-F238E27FC236}">
                <a16:creationId xmlns:a16="http://schemas.microsoft.com/office/drawing/2014/main" id="{70571C27-E009-ADD7-40B4-859AAF7C848C}"/>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129966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0C387-6D9B-0181-3378-70A2455D8B70}"/>
            </a:ext>
          </a:extLst>
        </p:cNvPr>
        <p:cNvGrpSpPr/>
        <p:nvPr/>
      </p:nvGrpSpPr>
      <p:grpSpPr>
        <a:xfrm>
          <a:off x="0" y="0"/>
          <a:ext cx="0" cy="0"/>
          <a:chOff x="0" y="0"/>
          <a:chExt cx="0" cy="0"/>
        </a:xfrm>
      </p:grpSpPr>
      <p:grpSp>
        <p:nvGrpSpPr>
          <p:cNvPr id="12" name="Groupe 11">
            <a:extLst>
              <a:ext uri="{FF2B5EF4-FFF2-40B4-BE49-F238E27FC236}">
                <a16:creationId xmlns:a16="http://schemas.microsoft.com/office/drawing/2014/main" id="{BBD9A9BE-E6B8-BCF6-AC41-23FC3FA6696F}"/>
              </a:ext>
            </a:extLst>
          </p:cNvPr>
          <p:cNvGrpSpPr/>
          <p:nvPr/>
        </p:nvGrpSpPr>
        <p:grpSpPr>
          <a:xfrm>
            <a:off x="4992412" y="2220312"/>
            <a:ext cx="1061545" cy="1061545"/>
            <a:chOff x="3563007" y="2367455"/>
            <a:chExt cx="1061545" cy="1061545"/>
          </a:xfrm>
        </p:grpSpPr>
        <p:sp>
          <p:nvSpPr>
            <p:cNvPr id="4" name="Ellipse 3">
              <a:extLst>
                <a:ext uri="{FF2B5EF4-FFF2-40B4-BE49-F238E27FC236}">
                  <a16:creationId xmlns:a16="http://schemas.microsoft.com/office/drawing/2014/main" id="{0EEFAA5F-64FF-8CB5-F330-106066A9840D}"/>
                </a:ext>
              </a:extLst>
            </p:cNvPr>
            <p:cNvSpPr/>
            <p:nvPr/>
          </p:nvSpPr>
          <p:spPr>
            <a:xfrm>
              <a:off x="3563007" y="2367455"/>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p>
          </p:txBody>
        </p:sp>
        <p:cxnSp>
          <p:nvCxnSpPr>
            <p:cNvPr id="8" name="Connecteur droit 7">
              <a:extLst>
                <a:ext uri="{FF2B5EF4-FFF2-40B4-BE49-F238E27FC236}">
                  <a16:creationId xmlns:a16="http://schemas.microsoft.com/office/drawing/2014/main" id="{6FABCEAB-B7D1-DB56-24FE-B14788645049}"/>
                </a:ext>
              </a:extLst>
            </p:cNvPr>
            <p:cNvCxnSpPr>
              <a:stCxn id="4" idx="0"/>
              <a:endCxn id="4" idx="4"/>
            </p:cNvCxnSpPr>
            <p:nvPr/>
          </p:nvCxnSpPr>
          <p:spPr>
            <a:xfrm>
              <a:off x="4093780" y="2367455"/>
              <a:ext cx="0" cy="10615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7" name="Connecteur droit avec flèche 16">
            <a:extLst>
              <a:ext uri="{FF2B5EF4-FFF2-40B4-BE49-F238E27FC236}">
                <a16:creationId xmlns:a16="http://schemas.microsoft.com/office/drawing/2014/main" id="{D48186C1-0A1D-5B73-F0CE-17357B9A68FF}"/>
              </a:ext>
            </a:extLst>
          </p:cNvPr>
          <p:cNvCxnSpPr>
            <a:cxnSpLocks/>
          </p:cNvCxnSpPr>
          <p:nvPr/>
        </p:nvCxnSpPr>
        <p:spPr>
          <a:xfrm>
            <a:off x="3992596" y="2817110"/>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2F3A5AD3-FA91-D218-269D-A2639B3DF60B}"/>
              </a:ext>
            </a:extLst>
          </p:cNvPr>
          <p:cNvSpPr txBox="1"/>
          <p:nvPr/>
        </p:nvSpPr>
        <p:spPr>
          <a:xfrm>
            <a:off x="3382996" y="2533615"/>
            <a:ext cx="599090" cy="523220"/>
          </a:xfrm>
          <a:prstGeom prst="rect">
            <a:avLst/>
          </a:prstGeom>
          <a:noFill/>
        </p:spPr>
        <p:txBody>
          <a:bodyPr wrap="square" rtlCol="0">
            <a:spAutoFit/>
          </a:bodyPr>
          <a:lstStyle/>
          <a:p>
            <a:pPr algn="ctr"/>
            <a:r>
              <a:rPr lang="fr-FR" sz="2800" dirty="0"/>
              <a:t>x</a:t>
            </a:r>
            <a:endParaRPr lang="fr-FR" sz="2800" baseline="-25000" dirty="0"/>
          </a:p>
        </p:txBody>
      </p:sp>
      <p:sp>
        <p:nvSpPr>
          <p:cNvPr id="28" name="ZoneTexte 27">
            <a:extLst>
              <a:ext uri="{FF2B5EF4-FFF2-40B4-BE49-F238E27FC236}">
                <a16:creationId xmlns:a16="http://schemas.microsoft.com/office/drawing/2014/main" id="{6D18FFA5-23EA-F756-B1F5-47AC6C408529}"/>
              </a:ext>
            </a:extLst>
          </p:cNvPr>
          <p:cNvSpPr txBox="1"/>
          <p:nvPr/>
        </p:nvSpPr>
        <p:spPr>
          <a:xfrm>
            <a:off x="4120034" y="2467393"/>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a:t>
            </a:r>
          </a:p>
        </p:txBody>
      </p:sp>
      <p:cxnSp>
        <p:nvCxnSpPr>
          <p:cNvPr id="30" name="Connecteur droit avec flèche 29">
            <a:extLst>
              <a:ext uri="{FF2B5EF4-FFF2-40B4-BE49-F238E27FC236}">
                <a16:creationId xmlns:a16="http://schemas.microsoft.com/office/drawing/2014/main" id="{CE455147-6872-71AC-2F55-32E227577BA5}"/>
              </a:ext>
            </a:extLst>
          </p:cNvPr>
          <p:cNvCxnSpPr>
            <a:cxnSpLocks/>
          </p:cNvCxnSpPr>
          <p:nvPr/>
        </p:nvCxnSpPr>
        <p:spPr>
          <a:xfrm>
            <a:off x="6074977" y="2742628"/>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8FF9C611-495F-5C9F-8178-31B3A2ACBF5B}"/>
              </a:ext>
            </a:extLst>
          </p:cNvPr>
          <p:cNvCxnSpPr>
            <a:cxnSpLocks/>
          </p:cNvCxnSpPr>
          <p:nvPr/>
        </p:nvCxnSpPr>
        <p:spPr>
          <a:xfrm flipV="1">
            <a:off x="4651482" y="3166246"/>
            <a:ext cx="493330" cy="599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ZoneTexte 35">
            <a:extLst>
              <a:ext uri="{FF2B5EF4-FFF2-40B4-BE49-F238E27FC236}">
                <a16:creationId xmlns:a16="http://schemas.microsoft.com/office/drawing/2014/main" id="{FFB7D14C-77F3-FACF-49CD-2A51FE74607E}"/>
              </a:ext>
            </a:extLst>
          </p:cNvPr>
          <p:cNvSpPr txBox="1"/>
          <p:nvPr/>
        </p:nvSpPr>
        <p:spPr>
          <a:xfrm>
            <a:off x="4184429" y="3641845"/>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b</a:t>
            </a:r>
          </a:p>
        </p:txBody>
      </p:sp>
      <p:sp>
        <p:nvSpPr>
          <p:cNvPr id="41" name="ZoneTexte 40">
            <a:extLst>
              <a:ext uri="{FF2B5EF4-FFF2-40B4-BE49-F238E27FC236}">
                <a16:creationId xmlns:a16="http://schemas.microsoft.com/office/drawing/2014/main" id="{D106DE5F-6B7D-9814-BD34-0A502DB3D11F}"/>
              </a:ext>
            </a:extLst>
          </p:cNvPr>
          <p:cNvSpPr txBox="1"/>
          <p:nvPr/>
        </p:nvSpPr>
        <p:spPr>
          <a:xfrm>
            <a:off x="5034995" y="2635155"/>
            <a:ext cx="517929" cy="307777"/>
          </a:xfrm>
          <a:prstGeom prst="rect">
            <a:avLst/>
          </a:prstGeom>
          <a:noFill/>
        </p:spPr>
        <p:txBody>
          <a:bodyPr wrap="square" rtlCol="0">
            <a:spAutoFit/>
          </a:bodyPr>
          <a:lstStyle/>
          <a:p>
            <a:pPr algn="ctr"/>
            <a:r>
              <a:rPr lang="fr-FR" sz="1400" dirty="0"/>
              <a:t>net</a:t>
            </a:r>
          </a:p>
        </p:txBody>
      </p:sp>
      <p:sp>
        <p:nvSpPr>
          <p:cNvPr id="42" name="ZoneTexte 41">
            <a:extLst>
              <a:ext uri="{FF2B5EF4-FFF2-40B4-BE49-F238E27FC236}">
                <a16:creationId xmlns:a16="http://schemas.microsoft.com/office/drawing/2014/main" id="{C7E41194-636B-D8EE-D534-96AF709BC3CC}"/>
              </a:ext>
            </a:extLst>
          </p:cNvPr>
          <p:cNvSpPr txBox="1"/>
          <p:nvPr/>
        </p:nvSpPr>
        <p:spPr>
          <a:xfrm>
            <a:off x="5486866" y="2635155"/>
            <a:ext cx="517929" cy="307777"/>
          </a:xfrm>
          <a:prstGeom prst="rect">
            <a:avLst/>
          </a:prstGeom>
          <a:noFill/>
        </p:spPr>
        <p:txBody>
          <a:bodyPr wrap="square" rtlCol="0">
            <a:spAutoFit/>
          </a:bodyPr>
          <a:lstStyle/>
          <a:p>
            <a:pPr algn="ctr"/>
            <a:r>
              <a:rPr lang="fr-FR" sz="1400" dirty="0"/>
              <a:t>out</a:t>
            </a:r>
          </a:p>
        </p:txBody>
      </p:sp>
      <mc:AlternateContent xmlns:mc="http://schemas.openxmlformats.org/markup-compatibility/2006" xmlns:a14="http://schemas.microsoft.com/office/drawing/2010/main">
        <mc:Choice Requires="a14">
          <p:sp>
            <p:nvSpPr>
              <p:cNvPr id="43" name="ZoneTexte 42">
                <a:extLst>
                  <a:ext uri="{FF2B5EF4-FFF2-40B4-BE49-F238E27FC236}">
                    <a16:creationId xmlns:a16="http://schemas.microsoft.com/office/drawing/2014/main" id="{9E7FF0EB-79C6-420C-62A3-0EF2CBCB5509}"/>
                  </a:ext>
                </a:extLst>
              </p:cNvPr>
              <p:cNvSpPr txBox="1"/>
              <p:nvPr/>
            </p:nvSpPr>
            <p:spPr>
              <a:xfrm>
                <a:off x="3402299" y="5173742"/>
                <a:ext cx="4242678" cy="873188"/>
              </a:xfrm>
              <a:prstGeom prst="rect">
                <a:avLst/>
              </a:prstGeom>
              <a:noFill/>
              <a:ln>
                <a:noFill/>
              </a:ln>
            </p:spPr>
            <p:txBody>
              <a:bodyPr wrap="square" lIns="0" tIns="0" rIns="0" bIns="0" rtlCol="0">
                <a:spAutoFit/>
              </a:bodyPr>
              <a:lstStyle/>
              <a:p>
                <a:pPr algn="ctr"/>
                <a:endParaRPr lang="fr-FR" sz="1600" dirty="0">
                  <a:latin typeface="Cambria Math" panose="02040503050406030204" pitchFamily="18" charset="0"/>
                </a:endParaRPr>
              </a:p>
              <a:p>
                <a:pPr algn="ctr"/>
                <a:r>
                  <a:rPr lang="fr-FR" sz="1600" dirty="0">
                    <a:latin typeface="Cambria Math" panose="02040503050406030204" pitchFamily="18" charset="0"/>
                  </a:rPr>
                  <a:t>  </a:t>
                </a:r>
                <a:r>
                  <a:rPr lang="fr-FR" sz="1600" b="1" dirty="0">
                    <a:latin typeface="Cambria Math" panose="02040503050406030204" pitchFamily="18" charset="0"/>
                  </a:rPr>
                  <a:t>net</a:t>
                </a:r>
                <a:r>
                  <a:rPr lang="fr-FR" sz="1600" b="0" i="1" dirty="0">
                    <a:latin typeface="Cambria Math" panose="02040503050406030204" pitchFamily="18" charset="0"/>
                  </a:rPr>
                  <a:t> = </a:t>
                </a:r>
                <a14:m>
                  <m:oMath xmlns:m="http://schemas.openxmlformats.org/officeDocument/2006/math">
                    <m:r>
                      <m:rPr>
                        <m:sty m:val="p"/>
                      </m:rPr>
                      <a:rPr lang="fr-FR" sz="1600" b="0" i="0" smtClean="0">
                        <a:latin typeface="Cambria Math" panose="02040503050406030204" pitchFamily="18" charset="0"/>
                        <a:ea typeface="Cambria Math" panose="02040503050406030204" pitchFamily="18" charset="0"/>
                      </a:rPr>
                      <m:t>X</m:t>
                    </m:r>
                    <m:r>
                      <a:rPr lang="fr-FR" sz="1600" b="0" i="0"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𝑤</m:t>
                    </m:r>
                  </m:oMath>
                </a14:m>
                <a:r>
                  <a:rPr lang="fr-FR" sz="1600" i="1" dirty="0">
                    <a:latin typeface="Cambria Math" panose="02040503050406030204" pitchFamily="18" charset="0"/>
                  </a:rPr>
                  <a:t> </a:t>
                </a:r>
                <a:r>
                  <a:rPr lang="fr-FR" sz="1600" dirty="0">
                    <a:latin typeface="Cambria Math" panose="02040503050406030204" pitchFamily="18" charset="0"/>
                  </a:rPr>
                  <a:t>+ </a:t>
                </a:r>
                <a:r>
                  <a:rPr lang="fr-FR" sz="1600" b="0" dirty="0">
                    <a:latin typeface="Cambria Math" panose="02040503050406030204" pitchFamily="18" charset="0"/>
                  </a:rPr>
                  <a:t>b</a:t>
                </a:r>
                <a:r>
                  <a:rPr lang="fr-FR" sz="1600" dirty="0">
                    <a:latin typeface="Cambria Math" panose="02040503050406030204" pitchFamily="18" charset="0"/>
                  </a:rPr>
                  <a:t>     </a:t>
                </a:r>
                <a:r>
                  <a:rPr lang="fr-FR" sz="1600" b="1" dirty="0">
                    <a:latin typeface="Cambria Math" panose="02040503050406030204" pitchFamily="18" charset="0"/>
                  </a:rPr>
                  <a:t>out</a:t>
                </a:r>
                <a:r>
                  <a:rPr lang="fr-FR" sz="1600" dirty="0">
                    <a:latin typeface="Cambria Math" panose="02040503050406030204" pitchFamily="18" charset="0"/>
                  </a:rPr>
                  <a:t> </a:t>
                </a:r>
                <a14:m>
                  <m:oMath xmlns:m="http://schemas.openxmlformats.org/officeDocument/2006/math">
                    <m:r>
                      <a:rPr lang="fr-FR" sz="1600" b="0" i="1" smtClean="0">
                        <a:latin typeface="Cambria Math" panose="02040503050406030204" pitchFamily="18" charset="0"/>
                      </a:rPr>
                      <m:t>=</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1</m:t>
                        </m:r>
                      </m:num>
                      <m:den>
                        <m:r>
                          <a:rPr lang="fr-FR" sz="1600" b="0" i="1" smtClean="0">
                            <a:latin typeface="Cambria Math" panose="02040503050406030204" pitchFamily="18" charset="0"/>
                          </a:rPr>
                          <m:t>1+</m:t>
                        </m:r>
                        <m:r>
                          <m:rPr>
                            <m:sty m:val="p"/>
                          </m:rPr>
                          <a:rPr lang="fr-FR" sz="1600" b="0" i="0" smtClean="0">
                            <a:latin typeface="Cambria Math" panose="02040503050406030204" pitchFamily="18" charset="0"/>
                          </a:rPr>
                          <m:t>exp</m:t>
                        </m:r>
                        <m:r>
                          <a:rPr lang="fr-FR" sz="1600" b="0" i="1" smtClean="0">
                            <a:latin typeface="Cambria Math" panose="02040503050406030204" pitchFamily="18" charset="0"/>
                          </a:rPr>
                          <m:t>⁡(−</m:t>
                        </m:r>
                        <m:r>
                          <m:rPr>
                            <m:sty m:val="p"/>
                          </m:rPr>
                          <a:rPr lang="fr-FR" sz="1600" b="0" i="0" smtClean="0">
                            <a:latin typeface="Cambria Math" panose="02040503050406030204" pitchFamily="18" charset="0"/>
                          </a:rPr>
                          <m:t>net</m:t>
                        </m:r>
                        <m:r>
                          <a:rPr lang="fr-FR" sz="1600" b="0" i="1" smtClean="0">
                            <a:latin typeface="Cambria Math" panose="02040503050406030204" pitchFamily="18" charset="0"/>
                          </a:rPr>
                          <m:t>)</m:t>
                        </m:r>
                      </m:den>
                    </m:f>
                  </m:oMath>
                </a14:m>
                <a:endParaRPr lang="fr-FR" sz="1600" b="0" dirty="0">
                  <a:latin typeface="Cambria Math" panose="02040503050406030204" pitchFamily="18" charset="0"/>
                  <a:ea typeface="Cambria Math" panose="02040503050406030204" pitchFamily="18" charset="0"/>
                </a:endParaRPr>
              </a:p>
              <a:p>
                <a:pPr algn="ctr"/>
                <a:endParaRPr lang="fr-FR" sz="1600" dirty="0"/>
              </a:p>
            </p:txBody>
          </p:sp>
        </mc:Choice>
        <mc:Fallback xmlns="">
          <p:sp>
            <p:nvSpPr>
              <p:cNvPr id="43" name="ZoneTexte 42">
                <a:extLst>
                  <a:ext uri="{FF2B5EF4-FFF2-40B4-BE49-F238E27FC236}">
                    <a16:creationId xmlns:a16="http://schemas.microsoft.com/office/drawing/2014/main" id="{9E7FF0EB-79C6-420C-62A3-0EF2CBCB5509}"/>
                  </a:ext>
                </a:extLst>
              </p:cNvPr>
              <p:cNvSpPr txBox="1">
                <a:spLocks noRot="1" noChangeAspect="1" noMove="1" noResize="1" noEditPoints="1" noAdjustHandles="1" noChangeArrowheads="1" noChangeShapeType="1" noTextEdit="1"/>
              </p:cNvSpPr>
              <p:nvPr/>
            </p:nvSpPr>
            <p:spPr>
              <a:xfrm>
                <a:off x="3402299" y="5173742"/>
                <a:ext cx="4242678" cy="873188"/>
              </a:xfrm>
              <a:prstGeom prst="rect">
                <a:avLst/>
              </a:prstGeom>
              <a:blipFill>
                <a:blip r:embed="rId2"/>
                <a:stretch>
                  <a:fillRect/>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524C26F9-926B-9463-C8DB-9E9A1E9C5F00}"/>
                  </a:ext>
                </a:extLst>
              </p:cNvPr>
              <p:cNvSpPr txBox="1"/>
              <p:nvPr/>
            </p:nvSpPr>
            <p:spPr>
              <a:xfrm>
                <a:off x="7031418" y="2533615"/>
                <a:ext cx="2324249" cy="396519"/>
              </a:xfrm>
              <a:prstGeom prst="rect">
                <a:avLst/>
              </a:prstGeom>
              <a:noFill/>
              <a:ln>
                <a:solidFill>
                  <a:schemeClr val="tx1">
                    <a:lumMod val="50000"/>
                    <a:lumOff val="50000"/>
                  </a:schemeClr>
                </a:solidFill>
              </a:ln>
            </p:spPr>
            <p:txBody>
              <a:bodyPr wrap="square" rtlCol="0">
                <a:spAutoFit/>
              </a:bodyPr>
              <a:lstStyle/>
              <a:p>
                <a:pPr algn="ctr"/>
                <a14:m>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out</m:t>
                    </m:r>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target</m:t>
                    </m:r>
                    <m:r>
                      <a:rPr lang="fr-FR" sz="1400" b="0" i="1" noProof="0" smtClean="0">
                        <a:latin typeface="Cambria Math" panose="02040503050406030204" pitchFamily="18" charset="0"/>
                      </a:rPr>
                      <m:t>)</m:t>
                    </m:r>
                  </m:oMath>
                </a14:m>
                <a:r>
                  <a:rPr lang="en-GB" sz="1400" baseline="30000" noProof="0" dirty="0"/>
                  <a:t>2</a:t>
                </a:r>
              </a:p>
            </p:txBody>
          </p:sp>
        </mc:Choice>
        <mc:Fallback xmlns="">
          <p:sp>
            <p:nvSpPr>
              <p:cNvPr id="44" name="ZoneTexte 43">
                <a:extLst>
                  <a:ext uri="{FF2B5EF4-FFF2-40B4-BE49-F238E27FC236}">
                    <a16:creationId xmlns:a16="http://schemas.microsoft.com/office/drawing/2014/main" id="{96CD1995-B400-E73C-374A-1FD5C1E30579}"/>
                  </a:ext>
                </a:extLst>
              </p:cNvPr>
              <p:cNvSpPr txBox="1">
                <a:spLocks noRot="1" noChangeAspect="1" noMove="1" noResize="1" noEditPoints="1" noAdjustHandles="1" noChangeArrowheads="1" noChangeShapeType="1" noTextEdit="1"/>
              </p:cNvSpPr>
              <p:nvPr/>
            </p:nvSpPr>
            <p:spPr>
              <a:xfrm>
                <a:off x="7031418" y="2533615"/>
                <a:ext cx="2324249" cy="396519"/>
              </a:xfrm>
              <a:prstGeom prst="rect">
                <a:avLst/>
              </a:prstGeom>
              <a:blipFill>
                <a:blip r:embed="rId3"/>
                <a:stretch>
                  <a:fillRect/>
                </a:stretch>
              </a:blipFill>
              <a:ln>
                <a:solidFill>
                  <a:schemeClr val="tx1">
                    <a:lumMod val="50000"/>
                    <a:lumOff val="50000"/>
                  </a:schemeClr>
                </a:solidFill>
              </a:ln>
            </p:spPr>
            <p:txBody>
              <a:bodyPr/>
              <a:lstStyle/>
              <a:p>
                <a:r>
                  <a:rPr lang="fr-FR">
                    <a:noFill/>
                  </a:rPr>
                  <a:t> </a:t>
                </a:r>
              </a:p>
            </p:txBody>
          </p:sp>
        </mc:Fallback>
      </mc:AlternateContent>
      <p:sp>
        <p:nvSpPr>
          <p:cNvPr id="46" name="Espace réservé du pied de page 45">
            <a:extLst>
              <a:ext uri="{FF2B5EF4-FFF2-40B4-BE49-F238E27FC236}">
                <a16:creationId xmlns:a16="http://schemas.microsoft.com/office/drawing/2014/main" id="{E20A14D4-B985-B62C-2FEB-9300F3B7EC6F}"/>
              </a:ext>
            </a:extLst>
          </p:cNvPr>
          <p:cNvSpPr>
            <a:spLocks noGrp="1"/>
          </p:cNvSpPr>
          <p:nvPr>
            <p:ph type="ftr" sz="quarter" idx="11"/>
          </p:nvPr>
        </p:nvSpPr>
        <p:spPr/>
        <p:txBody>
          <a:bodyPr/>
          <a:lstStyle/>
          <a:p>
            <a:r>
              <a:rPr lang="fr-FR"/>
              <a:t>Introduction to Neural Networks. Author: David Thébault</a:t>
            </a:r>
          </a:p>
        </p:txBody>
      </p:sp>
      <p:cxnSp>
        <p:nvCxnSpPr>
          <p:cNvPr id="48" name="Connecteur droit 47">
            <a:extLst>
              <a:ext uri="{FF2B5EF4-FFF2-40B4-BE49-F238E27FC236}">
                <a16:creationId xmlns:a16="http://schemas.microsoft.com/office/drawing/2014/main" id="{7DEFD04C-391E-3B22-1086-583FC1E37FB7}"/>
              </a:ext>
            </a:extLst>
          </p:cNvPr>
          <p:cNvCxnSpPr>
            <a:cxnSpLocks/>
          </p:cNvCxnSpPr>
          <p:nvPr/>
        </p:nvCxnSpPr>
        <p:spPr>
          <a:xfrm>
            <a:off x="5523184" y="5085100"/>
            <a:ext cx="0" cy="898487"/>
          </a:xfrm>
          <a:prstGeom prst="line">
            <a:avLst/>
          </a:prstGeom>
        </p:spPr>
        <p:style>
          <a:lnRef idx="2">
            <a:schemeClr val="accent1"/>
          </a:lnRef>
          <a:fillRef idx="0">
            <a:schemeClr val="accent1"/>
          </a:fillRef>
          <a:effectRef idx="1">
            <a:schemeClr val="accent1"/>
          </a:effectRef>
          <a:fontRef idx="minor">
            <a:schemeClr val="tx1"/>
          </a:fontRef>
        </p:style>
      </p:cxnSp>
      <p:sp>
        <p:nvSpPr>
          <p:cNvPr id="50" name="ZoneTexte 49">
            <a:extLst>
              <a:ext uri="{FF2B5EF4-FFF2-40B4-BE49-F238E27FC236}">
                <a16:creationId xmlns:a16="http://schemas.microsoft.com/office/drawing/2014/main" id="{1F16B462-B1A4-8AD7-C19E-1FC9970CBC15}"/>
              </a:ext>
            </a:extLst>
          </p:cNvPr>
          <p:cNvSpPr txBox="1"/>
          <p:nvPr/>
        </p:nvSpPr>
        <p:spPr>
          <a:xfrm>
            <a:off x="838200" y="1532877"/>
            <a:ext cx="6773333" cy="369332"/>
          </a:xfrm>
          <a:prstGeom prst="rect">
            <a:avLst/>
          </a:prstGeom>
          <a:noFill/>
        </p:spPr>
        <p:txBody>
          <a:bodyPr wrap="square" rtlCol="0">
            <a:spAutoFit/>
          </a:bodyPr>
          <a:lstStyle/>
          <a:p>
            <a:r>
              <a:rPr lang="en-GB" b="1" dirty="0"/>
              <a:t>How do we find the optimal w and b that minimize the loss ?</a:t>
            </a:r>
          </a:p>
        </p:txBody>
      </p:sp>
      <p:sp>
        <p:nvSpPr>
          <p:cNvPr id="6" name="Flèche vers la gauche 5">
            <a:extLst>
              <a:ext uri="{FF2B5EF4-FFF2-40B4-BE49-F238E27FC236}">
                <a16:creationId xmlns:a16="http://schemas.microsoft.com/office/drawing/2014/main" id="{90C26CEE-EFA0-593D-5062-A5EB830C170A}"/>
              </a:ext>
            </a:extLst>
          </p:cNvPr>
          <p:cNvSpPr/>
          <p:nvPr/>
        </p:nvSpPr>
        <p:spPr>
          <a:xfrm>
            <a:off x="3384998" y="4450450"/>
            <a:ext cx="4030133" cy="795867"/>
          </a:xfrm>
          <a:prstGeom prst="lef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t>BACKPROPAGATION</a:t>
            </a:r>
          </a:p>
        </p:txBody>
      </p:sp>
      <p:sp>
        <p:nvSpPr>
          <p:cNvPr id="7" name="ZoneTexte 6">
            <a:extLst>
              <a:ext uri="{FF2B5EF4-FFF2-40B4-BE49-F238E27FC236}">
                <a16:creationId xmlns:a16="http://schemas.microsoft.com/office/drawing/2014/main" id="{AE1FE1BE-8F0C-B3F8-973B-4BE5ED5C10AB}"/>
              </a:ext>
            </a:extLst>
          </p:cNvPr>
          <p:cNvSpPr txBox="1"/>
          <p:nvPr/>
        </p:nvSpPr>
        <p:spPr>
          <a:xfrm>
            <a:off x="7611533" y="1425155"/>
            <a:ext cx="3806659" cy="584775"/>
          </a:xfrm>
          <a:prstGeom prst="rect">
            <a:avLst/>
          </a:prstGeom>
          <a:noFill/>
        </p:spPr>
        <p:txBody>
          <a:bodyPr wrap="square" rtlCol="0">
            <a:spAutoFit/>
          </a:bodyPr>
          <a:lstStyle/>
          <a:p>
            <a:r>
              <a:rPr lang="en-GB" sz="3200" b="1" noProof="0" dirty="0"/>
              <a:t>Gradient descent</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BF786019-4397-5198-9210-FEA3229FCA18}"/>
                  </a:ext>
                </a:extLst>
              </p:cNvPr>
              <p:cNvSpPr txBox="1"/>
              <p:nvPr/>
            </p:nvSpPr>
            <p:spPr>
              <a:xfrm>
                <a:off x="5952138" y="3804673"/>
                <a:ext cx="935421" cy="619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𝐿𝑜𝑠𝑠</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𝑜𝑢𝑡</m:t>
                          </m:r>
                        </m:den>
                      </m:f>
                    </m:oMath>
                  </m:oMathPara>
                </a14:m>
                <a:endParaRPr lang="fr-FR" dirty="0">
                  <a:solidFill>
                    <a:srgbClr val="FF0002"/>
                  </a:solidFill>
                </a:endParaRPr>
              </a:p>
            </p:txBody>
          </p:sp>
        </mc:Choice>
        <mc:Fallback xmlns="">
          <p:sp>
            <p:nvSpPr>
              <p:cNvPr id="9" name="ZoneTexte 8">
                <a:extLst>
                  <a:ext uri="{FF2B5EF4-FFF2-40B4-BE49-F238E27FC236}">
                    <a16:creationId xmlns:a16="http://schemas.microsoft.com/office/drawing/2014/main" id="{BF786019-4397-5198-9210-FEA3229FCA18}"/>
                  </a:ext>
                </a:extLst>
              </p:cNvPr>
              <p:cNvSpPr txBox="1">
                <a:spLocks noRot="1" noChangeAspect="1" noMove="1" noResize="1" noEditPoints="1" noAdjustHandles="1" noChangeArrowheads="1" noChangeShapeType="1" noTextEdit="1"/>
              </p:cNvSpPr>
              <p:nvPr/>
            </p:nvSpPr>
            <p:spPr>
              <a:xfrm>
                <a:off x="5952138" y="3804673"/>
                <a:ext cx="935421" cy="619016"/>
              </a:xfrm>
              <a:prstGeom prst="rect">
                <a:avLst/>
              </a:prstGeom>
              <a:blipFill>
                <a:blip r:embed="rId4"/>
                <a:stretch>
                  <a:fillRect b="-4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AED09B9B-BCA1-C858-DC05-239C78A831F5}"/>
                  </a:ext>
                </a:extLst>
              </p:cNvPr>
              <p:cNvSpPr txBox="1"/>
              <p:nvPr/>
            </p:nvSpPr>
            <p:spPr>
              <a:xfrm>
                <a:off x="5155554" y="3817307"/>
                <a:ext cx="826060" cy="619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𝑜𝑢𝑡</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𝑛𝑒𝑡</m:t>
                          </m:r>
                        </m:den>
                      </m:f>
                    </m:oMath>
                  </m:oMathPara>
                </a14:m>
                <a:endParaRPr lang="fr-FR" dirty="0">
                  <a:solidFill>
                    <a:srgbClr val="FF0002"/>
                  </a:solidFill>
                </a:endParaRPr>
              </a:p>
            </p:txBody>
          </p:sp>
        </mc:Choice>
        <mc:Fallback xmlns="">
          <p:sp>
            <p:nvSpPr>
              <p:cNvPr id="10" name="ZoneTexte 9">
                <a:extLst>
                  <a:ext uri="{FF2B5EF4-FFF2-40B4-BE49-F238E27FC236}">
                    <a16:creationId xmlns:a16="http://schemas.microsoft.com/office/drawing/2014/main" id="{AED09B9B-BCA1-C858-DC05-239C78A831F5}"/>
                  </a:ext>
                </a:extLst>
              </p:cNvPr>
              <p:cNvSpPr txBox="1">
                <a:spLocks noRot="1" noChangeAspect="1" noMove="1" noResize="1" noEditPoints="1" noAdjustHandles="1" noChangeArrowheads="1" noChangeShapeType="1" noTextEdit="1"/>
              </p:cNvSpPr>
              <p:nvPr/>
            </p:nvSpPr>
            <p:spPr>
              <a:xfrm>
                <a:off x="5155554" y="3817307"/>
                <a:ext cx="826060" cy="619016"/>
              </a:xfrm>
              <a:prstGeom prst="rect">
                <a:avLst/>
              </a:prstGeom>
              <a:blipFill>
                <a:blip r:embed="rId5"/>
                <a:stretch>
                  <a:fillRect b="-4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EE584933-041B-6CC0-E78F-1A4F8C8BCF70}"/>
                  </a:ext>
                </a:extLst>
              </p:cNvPr>
              <p:cNvSpPr txBox="1"/>
              <p:nvPr/>
            </p:nvSpPr>
            <p:spPr>
              <a:xfrm>
                <a:off x="4442982" y="3802058"/>
                <a:ext cx="734728" cy="619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𝑛𝑒𝑡</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𝑤</m:t>
                          </m:r>
                        </m:den>
                      </m:f>
                      <m:r>
                        <a:rPr lang="fr-FR" b="0" i="1" smtClean="0">
                          <a:solidFill>
                            <a:srgbClr val="FF0002"/>
                          </a:solidFill>
                          <a:latin typeface="Cambria Math" panose="02040503050406030204" pitchFamily="18" charset="0"/>
                        </a:rPr>
                        <m:t> </m:t>
                      </m:r>
                    </m:oMath>
                  </m:oMathPara>
                </a14:m>
                <a:endParaRPr lang="fr-FR" dirty="0">
                  <a:solidFill>
                    <a:srgbClr val="FF0002"/>
                  </a:solidFill>
                </a:endParaRPr>
              </a:p>
            </p:txBody>
          </p:sp>
        </mc:Choice>
        <mc:Fallback xmlns="">
          <p:sp>
            <p:nvSpPr>
              <p:cNvPr id="11" name="ZoneTexte 10">
                <a:extLst>
                  <a:ext uri="{FF2B5EF4-FFF2-40B4-BE49-F238E27FC236}">
                    <a16:creationId xmlns:a16="http://schemas.microsoft.com/office/drawing/2014/main" id="{EE584933-041B-6CC0-E78F-1A4F8C8BCF70}"/>
                  </a:ext>
                </a:extLst>
              </p:cNvPr>
              <p:cNvSpPr txBox="1">
                <a:spLocks noRot="1" noChangeAspect="1" noMove="1" noResize="1" noEditPoints="1" noAdjustHandles="1" noChangeArrowheads="1" noChangeShapeType="1" noTextEdit="1"/>
              </p:cNvSpPr>
              <p:nvPr/>
            </p:nvSpPr>
            <p:spPr>
              <a:xfrm>
                <a:off x="4442982" y="3802058"/>
                <a:ext cx="734728" cy="619080"/>
              </a:xfrm>
              <a:prstGeom prst="rect">
                <a:avLst/>
              </a:prstGeom>
              <a:blipFill>
                <a:blip r:embed="rId6"/>
                <a:stretch>
                  <a:fillRect r="-1695" b="-6122"/>
                </a:stretch>
              </a:blipFill>
            </p:spPr>
            <p:txBody>
              <a:bodyPr/>
              <a:lstStyle/>
              <a:p>
                <a:r>
                  <a:rPr lang="fr-FR">
                    <a:noFill/>
                  </a:rPr>
                  <a:t> </a:t>
                </a:r>
              </a:p>
            </p:txBody>
          </p:sp>
        </mc:Fallback>
      </mc:AlternateContent>
      <p:sp>
        <p:nvSpPr>
          <p:cNvPr id="13" name="ZoneTexte 12">
            <a:extLst>
              <a:ext uri="{FF2B5EF4-FFF2-40B4-BE49-F238E27FC236}">
                <a16:creationId xmlns:a16="http://schemas.microsoft.com/office/drawing/2014/main" id="{840ECC99-290A-02DF-2642-7E20B2D46E37}"/>
              </a:ext>
            </a:extLst>
          </p:cNvPr>
          <p:cNvSpPr txBox="1"/>
          <p:nvPr/>
        </p:nvSpPr>
        <p:spPr>
          <a:xfrm>
            <a:off x="4942865" y="3760612"/>
            <a:ext cx="457200" cy="707886"/>
          </a:xfrm>
          <a:prstGeom prst="rect">
            <a:avLst/>
          </a:prstGeom>
          <a:noFill/>
        </p:spPr>
        <p:txBody>
          <a:bodyPr wrap="square" rtlCol="0">
            <a:spAutoFit/>
          </a:bodyPr>
          <a:lstStyle/>
          <a:p>
            <a:pPr algn="ctr"/>
            <a:r>
              <a:rPr lang="fr-FR" sz="4000" b="1" dirty="0"/>
              <a:t>?</a:t>
            </a:r>
          </a:p>
        </p:txBody>
      </p:sp>
      <p:sp>
        <p:nvSpPr>
          <p:cNvPr id="14" name="ZoneTexte 13">
            <a:extLst>
              <a:ext uri="{FF2B5EF4-FFF2-40B4-BE49-F238E27FC236}">
                <a16:creationId xmlns:a16="http://schemas.microsoft.com/office/drawing/2014/main" id="{C859F4D3-5618-A6A2-B03B-E253008280AC}"/>
              </a:ext>
            </a:extLst>
          </p:cNvPr>
          <p:cNvSpPr txBox="1"/>
          <p:nvPr/>
        </p:nvSpPr>
        <p:spPr>
          <a:xfrm>
            <a:off x="5744673" y="3752754"/>
            <a:ext cx="457200" cy="707886"/>
          </a:xfrm>
          <a:prstGeom prst="rect">
            <a:avLst/>
          </a:prstGeom>
          <a:noFill/>
        </p:spPr>
        <p:txBody>
          <a:bodyPr wrap="square" rtlCol="0">
            <a:spAutoFit/>
          </a:bodyPr>
          <a:lstStyle/>
          <a:p>
            <a:pPr algn="ctr"/>
            <a:r>
              <a:rPr lang="fr-FR" sz="4000" b="1" dirty="0"/>
              <a:t>?</a:t>
            </a:r>
          </a:p>
        </p:txBody>
      </p:sp>
      <p:sp>
        <p:nvSpPr>
          <p:cNvPr id="15" name="ZoneTexte 14">
            <a:extLst>
              <a:ext uri="{FF2B5EF4-FFF2-40B4-BE49-F238E27FC236}">
                <a16:creationId xmlns:a16="http://schemas.microsoft.com/office/drawing/2014/main" id="{B8968501-18FE-AA14-C0B9-8D0A76B89338}"/>
              </a:ext>
            </a:extLst>
          </p:cNvPr>
          <p:cNvSpPr txBox="1"/>
          <p:nvPr/>
        </p:nvSpPr>
        <p:spPr>
          <a:xfrm>
            <a:off x="6632381" y="3759221"/>
            <a:ext cx="457200" cy="707886"/>
          </a:xfrm>
          <a:prstGeom prst="rect">
            <a:avLst/>
          </a:prstGeom>
          <a:noFill/>
        </p:spPr>
        <p:txBody>
          <a:bodyPr wrap="square" rtlCol="0">
            <a:spAutoFit/>
          </a:bodyPr>
          <a:lstStyle/>
          <a:p>
            <a:pPr algn="ctr"/>
            <a:r>
              <a:rPr lang="fr-FR" sz="4000" b="1" dirty="0"/>
              <a:t>?</a:t>
            </a:r>
          </a:p>
        </p:txBody>
      </p:sp>
      <p:cxnSp>
        <p:nvCxnSpPr>
          <p:cNvPr id="16" name="Connecteur en arc 15">
            <a:extLst>
              <a:ext uri="{FF2B5EF4-FFF2-40B4-BE49-F238E27FC236}">
                <a16:creationId xmlns:a16="http://schemas.microsoft.com/office/drawing/2014/main" id="{1F226288-4420-5B9A-4341-2A9A35F4DB3F}"/>
              </a:ext>
            </a:extLst>
          </p:cNvPr>
          <p:cNvCxnSpPr>
            <a:cxnSpLocks/>
          </p:cNvCxnSpPr>
          <p:nvPr/>
        </p:nvCxnSpPr>
        <p:spPr>
          <a:xfrm rot="5400000">
            <a:off x="6378290" y="3233121"/>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necteur en arc 17">
            <a:extLst>
              <a:ext uri="{FF2B5EF4-FFF2-40B4-BE49-F238E27FC236}">
                <a16:creationId xmlns:a16="http://schemas.microsoft.com/office/drawing/2014/main" id="{1BE8A27C-4C1C-45EF-AE35-B3CE937F96A9}"/>
              </a:ext>
            </a:extLst>
          </p:cNvPr>
          <p:cNvCxnSpPr>
            <a:cxnSpLocks/>
          </p:cNvCxnSpPr>
          <p:nvPr/>
        </p:nvCxnSpPr>
        <p:spPr>
          <a:xfrm rot="5400000">
            <a:off x="5551411" y="3208407"/>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eur en arc 18">
            <a:extLst>
              <a:ext uri="{FF2B5EF4-FFF2-40B4-BE49-F238E27FC236}">
                <a16:creationId xmlns:a16="http://schemas.microsoft.com/office/drawing/2014/main" id="{6C3756B0-3CC4-4A9E-7A24-9B94FF521FC5}"/>
              </a:ext>
            </a:extLst>
          </p:cNvPr>
          <p:cNvCxnSpPr>
            <a:cxnSpLocks/>
          </p:cNvCxnSpPr>
          <p:nvPr/>
        </p:nvCxnSpPr>
        <p:spPr>
          <a:xfrm rot="5400000">
            <a:off x="4786721" y="3226600"/>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D43165DE-29A5-C893-F911-DE20B5370BFF}"/>
                  </a:ext>
                </a:extLst>
              </p:cNvPr>
              <p:cNvSpPr txBox="1"/>
              <p:nvPr/>
            </p:nvSpPr>
            <p:spPr>
              <a:xfrm>
                <a:off x="8302903" y="3560932"/>
                <a:ext cx="826060" cy="5020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i="1" smtClean="0">
                              <a:solidFill>
                                <a:schemeClr val="tx1"/>
                              </a:solidFill>
                              <a:latin typeface="Cambria Math" panose="02040503050406030204" pitchFamily="18" charset="0"/>
                            </a:rPr>
                          </m:ctrlPr>
                        </m:fPr>
                        <m:num>
                          <m:r>
                            <a:rPr lang="fr-FR" sz="1400" i="1" smtClean="0">
                              <a:solidFill>
                                <a:schemeClr val="tx1"/>
                              </a:solidFill>
                              <a:latin typeface="Cambria Math" panose="02040503050406030204" pitchFamily="18" charset="0"/>
                            </a:rPr>
                            <m:t>𝜕</m:t>
                          </m:r>
                          <m:r>
                            <m:rPr>
                              <m:sty m:val="p"/>
                            </m:rPr>
                            <a:rPr lang="fr-FR" sz="1400" b="0" i="0" smtClean="0">
                              <a:solidFill>
                                <a:schemeClr val="tx1"/>
                              </a:solidFill>
                              <a:latin typeface="Cambria Math" panose="02040503050406030204" pitchFamily="18" charset="0"/>
                            </a:rPr>
                            <m:t>Loss</m:t>
                          </m:r>
                        </m:num>
                        <m:den>
                          <m:r>
                            <a:rPr lang="fr-FR" sz="1400" i="1" smtClean="0">
                              <a:solidFill>
                                <a:schemeClr val="tx1"/>
                              </a:solidFill>
                              <a:latin typeface="Cambria Math" panose="02040503050406030204" pitchFamily="18" charset="0"/>
                            </a:rPr>
                            <m:t>𝜕</m:t>
                          </m:r>
                          <m:r>
                            <m:rPr>
                              <m:sty m:val="p"/>
                            </m:rPr>
                            <a:rPr lang="fr-FR" sz="1400" b="0" i="0" smtClean="0">
                              <a:solidFill>
                                <a:schemeClr val="tx1"/>
                              </a:solidFill>
                              <a:latin typeface="Cambria Math" panose="02040503050406030204" pitchFamily="18" charset="0"/>
                            </a:rPr>
                            <m:t>out</m:t>
                          </m:r>
                        </m:den>
                      </m:f>
                    </m:oMath>
                  </m:oMathPara>
                </a14:m>
                <a:endParaRPr lang="fr-FR" sz="1400" dirty="0">
                  <a:solidFill>
                    <a:schemeClr val="tx1"/>
                  </a:solidFill>
                </a:endParaRPr>
              </a:p>
            </p:txBody>
          </p:sp>
        </mc:Choice>
        <mc:Fallback xmlns="">
          <p:sp>
            <p:nvSpPr>
              <p:cNvPr id="20" name="ZoneTexte 19">
                <a:extLst>
                  <a:ext uri="{FF2B5EF4-FFF2-40B4-BE49-F238E27FC236}">
                    <a16:creationId xmlns:a16="http://schemas.microsoft.com/office/drawing/2014/main" id="{D43165DE-29A5-C893-F911-DE20B5370BFF}"/>
                  </a:ext>
                </a:extLst>
              </p:cNvPr>
              <p:cNvSpPr txBox="1">
                <a:spLocks noRot="1" noChangeAspect="1" noMove="1" noResize="1" noEditPoints="1" noAdjustHandles="1" noChangeArrowheads="1" noChangeShapeType="1" noTextEdit="1"/>
              </p:cNvSpPr>
              <p:nvPr/>
            </p:nvSpPr>
            <p:spPr>
              <a:xfrm>
                <a:off x="8302903" y="3560932"/>
                <a:ext cx="826060" cy="502061"/>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 name="ZoneTexte 21">
                <a:extLst>
                  <a:ext uri="{FF2B5EF4-FFF2-40B4-BE49-F238E27FC236}">
                    <a16:creationId xmlns:a16="http://schemas.microsoft.com/office/drawing/2014/main" id="{4F6E893E-B05C-D2D7-2825-CBA4AC057D27}"/>
                  </a:ext>
                </a:extLst>
              </p:cNvPr>
              <p:cNvSpPr txBox="1"/>
              <p:nvPr/>
            </p:nvSpPr>
            <p:spPr>
              <a:xfrm>
                <a:off x="8302903" y="4232537"/>
                <a:ext cx="826060" cy="501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i="1" smtClean="0">
                              <a:solidFill>
                                <a:schemeClr val="tx1"/>
                              </a:solidFill>
                              <a:latin typeface="Cambria Math" panose="02040503050406030204" pitchFamily="18" charset="0"/>
                            </a:rPr>
                          </m:ctrlPr>
                        </m:fPr>
                        <m:num>
                          <m:r>
                            <a:rPr lang="fr-FR" sz="1400" i="1" smtClean="0">
                              <a:solidFill>
                                <a:schemeClr val="tx1"/>
                              </a:solidFill>
                              <a:latin typeface="Cambria Math" panose="02040503050406030204" pitchFamily="18" charset="0"/>
                            </a:rPr>
                            <m:t>𝜕</m:t>
                          </m:r>
                          <m:r>
                            <m:rPr>
                              <m:sty m:val="p"/>
                            </m:rPr>
                            <a:rPr lang="fr-FR" sz="1400" b="0" i="0" smtClean="0">
                              <a:solidFill>
                                <a:schemeClr val="tx1"/>
                              </a:solidFill>
                              <a:latin typeface="Cambria Math" panose="02040503050406030204" pitchFamily="18" charset="0"/>
                            </a:rPr>
                            <m:t>out</m:t>
                          </m:r>
                        </m:num>
                        <m:den>
                          <m:r>
                            <a:rPr lang="fr-FR" sz="1400" i="1" smtClean="0">
                              <a:solidFill>
                                <a:schemeClr val="tx1"/>
                              </a:solidFill>
                              <a:latin typeface="Cambria Math" panose="02040503050406030204" pitchFamily="18" charset="0"/>
                            </a:rPr>
                            <m:t>𝜕</m:t>
                          </m:r>
                          <m:r>
                            <m:rPr>
                              <m:sty m:val="p"/>
                            </m:rPr>
                            <a:rPr lang="fr-FR" sz="1400" b="0" i="0" smtClean="0">
                              <a:solidFill>
                                <a:schemeClr val="tx1"/>
                              </a:solidFill>
                              <a:latin typeface="Cambria Math" panose="02040503050406030204" pitchFamily="18" charset="0"/>
                            </a:rPr>
                            <m:t>net</m:t>
                          </m:r>
                        </m:den>
                      </m:f>
                    </m:oMath>
                  </m:oMathPara>
                </a14:m>
                <a:endParaRPr lang="fr-FR" sz="1400" dirty="0">
                  <a:solidFill>
                    <a:schemeClr val="tx1"/>
                  </a:solidFill>
                </a:endParaRPr>
              </a:p>
            </p:txBody>
          </p:sp>
        </mc:Choice>
        <mc:Fallback xmlns="">
          <p:sp>
            <p:nvSpPr>
              <p:cNvPr id="22" name="ZoneTexte 21">
                <a:extLst>
                  <a:ext uri="{FF2B5EF4-FFF2-40B4-BE49-F238E27FC236}">
                    <a16:creationId xmlns:a16="http://schemas.microsoft.com/office/drawing/2014/main" id="{4F6E893E-B05C-D2D7-2825-CBA4AC057D27}"/>
                  </a:ext>
                </a:extLst>
              </p:cNvPr>
              <p:cNvSpPr txBox="1">
                <a:spLocks noRot="1" noChangeAspect="1" noMove="1" noResize="1" noEditPoints="1" noAdjustHandles="1" noChangeArrowheads="1" noChangeShapeType="1" noTextEdit="1"/>
              </p:cNvSpPr>
              <p:nvPr/>
            </p:nvSpPr>
            <p:spPr>
              <a:xfrm>
                <a:off x="8302903" y="4232537"/>
                <a:ext cx="826060" cy="501997"/>
              </a:xfrm>
              <a:prstGeom prst="rect">
                <a:avLst/>
              </a:prstGeom>
              <a:blipFill>
                <a:blip r:embed="rId8"/>
                <a:stretch>
                  <a:fillRect b="-2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 name="ZoneTexte 22">
                <a:extLst>
                  <a:ext uri="{FF2B5EF4-FFF2-40B4-BE49-F238E27FC236}">
                    <a16:creationId xmlns:a16="http://schemas.microsoft.com/office/drawing/2014/main" id="{AA25DFC3-1F09-5475-9B28-E093DD1DD5B1}"/>
                  </a:ext>
                </a:extLst>
              </p:cNvPr>
              <p:cNvSpPr txBox="1"/>
              <p:nvPr/>
            </p:nvSpPr>
            <p:spPr>
              <a:xfrm>
                <a:off x="8302903" y="4923498"/>
                <a:ext cx="826060" cy="501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i="1" smtClean="0">
                              <a:solidFill>
                                <a:schemeClr val="tx1"/>
                              </a:solidFill>
                              <a:latin typeface="Cambria Math" panose="02040503050406030204" pitchFamily="18" charset="0"/>
                            </a:rPr>
                          </m:ctrlPr>
                        </m:fPr>
                        <m:num>
                          <m:r>
                            <a:rPr lang="fr-FR" sz="1400" i="1" smtClean="0">
                              <a:solidFill>
                                <a:schemeClr val="tx1"/>
                              </a:solidFill>
                              <a:latin typeface="Cambria Math" panose="02040503050406030204" pitchFamily="18" charset="0"/>
                            </a:rPr>
                            <m:t>𝜕</m:t>
                          </m:r>
                          <m:r>
                            <m:rPr>
                              <m:sty m:val="p"/>
                            </m:rPr>
                            <a:rPr lang="fr-FR" sz="1400" b="0" i="0" smtClean="0">
                              <a:solidFill>
                                <a:schemeClr val="tx1"/>
                              </a:solidFill>
                              <a:latin typeface="Cambria Math" panose="02040503050406030204" pitchFamily="18" charset="0"/>
                            </a:rPr>
                            <m:t>net</m:t>
                          </m:r>
                        </m:num>
                        <m:den>
                          <m:r>
                            <a:rPr lang="fr-FR" sz="1400" i="1" smtClean="0">
                              <a:solidFill>
                                <a:schemeClr val="tx1"/>
                              </a:solidFill>
                              <a:latin typeface="Cambria Math" panose="02040503050406030204" pitchFamily="18" charset="0"/>
                            </a:rPr>
                            <m:t>𝜕</m:t>
                          </m:r>
                          <m:r>
                            <m:rPr>
                              <m:sty m:val="p"/>
                            </m:rPr>
                            <a:rPr lang="fr-FR" sz="1400" b="0" i="0" smtClean="0">
                              <a:solidFill>
                                <a:schemeClr val="tx1"/>
                              </a:solidFill>
                              <a:latin typeface="Cambria Math" panose="02040503050406030204" pitchFamily="18" charset="0"/>
                            </a:rPr>
                            <m:t>w</m:t>
                          </m:r>
                        </m:den>
                      </m:f>
                      <m:r>
                        <a:rPr lang="fr-FR" sz="1400" b="0" i="1" smtClean="0">
                          <a:solidFill>
                            <a:schemeClr val="tx1"/>
                          </a:solidFill>
                          <a:latin typeface="Cambria Math" panose="02040503050406030204" pitchFamily="18" charset="0"/>
                        </a:rPr>
                        <m:t> </m:t>
                      </m:r>
                    </m:oMath>
                  </m:oMathPara>
                </a14:m>
                <a:endParaRPr lang="fr-FR" sz="1400" dirty="0">
                  <a:solidFill>
                    <a:schemeClr val="tx1"/>
                  </a:solidFill>
                </a:endParaRPr>
              </a:p>
            </p:txBody>
          </p:sp>
        </mc:Choice>
        <mc:Fallback xmlns="">
          <p:sp>
            <p:nvSpPr>
              <p:cNvPr id="23" name="ZoneTexte 22">
                <a:extLst>
                  <a:ext uri="{FF2B5EF4-FFF2-40B4-BE49-F238E27FC236}">
                    <a16:creationId xmlns:a16="http://schemas.microsoft.com/office/drawing/2014/main" id="{AA25DFC3-1F09-5475-9B28-E093DD1DD5B1}"/>
                  </a:ext>
                </a:extLst>
              </p:cNvPr>
              <p:cNvSpPr txBox="1">
                <a:spLocks noRot="1" noChangeAspect="1" noMove="1" noResize="1" noEditPoints="1" noAdjustHandles="1" noChangeArrowheads="1" noChangeShapeType="1" noTextEdit="1"/>
              </p:cNvSpPr>
              <p:nvPr/>
            </p:nvSpPr>
            <p:spPr>
              <a:xfrm>
                <a:off x="8302903" y="4923498"/>
                <a:ext cx="826060" cy="501997"/>
              </a:xfrm>
              <a:prstGeom prst="rect">
                <a:avLst/>
              </a:prstGeom>
              <a:blipFill>
                <a:blip r:embed="rId9"/>
                <a:stretch>
                  <a:fillRect/>
                </a:stretch>
              </a:blipFill>
            </p:spPr>
            <p:txBody>
              <a:bodyPr/>
              <a:lstStyle/>
              <a:p>
                <a:r>
                  <a:rPr lang="fr-FR">
                    <a:noFill/>
                  </a:rPr>
                  <a:t> </a:t>
                </a:r>
              </a:p>
            </p:txBody>
          </p:sp>
        </mc:Fallback>
      </mc:AlternateContent>
      <p:sp>
        <p:nvSpPr>
          <p:cNvPr id="24" name="Parenthèses 23">
            <a:extLst>
              <a:ext uri="{FF2B5EF4-FFF2-40B4-BE49-F238E27FC236}">
                <a16:creationId xmlns:a16="http://schemas.microsoft.com/office/drawing/2014/main" id="{3BA6D1F1-5AAF-AC03-37FC-BE666E92DD44}"/>
              </a:ext>
            </a:extLst>
          </p:cNvPr>
          <p:cNvSpPr/>
          <p:nvPr/>
        </p:nvSpPr>
        <p:spPr>
          <a:xfrm>
            <a:off x="8302903" y="3560932"/>
            <a:ext cx="824996" cy="2481180"/>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5" name="ZoneTexte 24">
                <a:extLst>
                  <a:ext uri="{FF2B5EF4-FFF2-40B4-BE49-F238E27FC236}">
                    <a16:creationId xmlns:a16="http://schemas.microsoft.com/office/drawing/2014/main" id="{0EB8C064-1B75-C63D-24FC-F754F242E20D}"/>
                  </a:ext>
                </a:extLst>
              </p:cNvPr>
              <p:cNvSpPr txBox="1"/>
              <p:nvPr/>
            </p:nvSpPr>
            <p:spPr>
              <a:xfrm>
                <a:off x="9905167" y="3539924"/>
                <a:ext cx="17703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fr-FR" sz="1400" i="0" smtClean="0">
                          <a:solidFill>
                            <a:schemeClr val="tx1"/>
                          </a:solidFill>
                          <a:latin typeface="Cambria Math" panose="02040503050406030204" pitchFamily="18" charset="0"/>
                        </a:rPr>
                        <m:t>o</m:t>
                      </m:r>
                      <m:r>
                        <m:rPr>
                          <m:sty m:val="p"/>
                        </m:rPr>
                        <a:rPr lang="fr-FR" sz="1400" b="0" i="0" smtClean="0">
                          <a:solidFill>
                            <a:schemeClr val="tx1"/>
                          </a:solidFill>
                          <a:latin typeface="Cambria Math" panose="02040503050406030204" pitchFamily="18" charset="0"/>
                        </a:rPr>
                        <m:t>ut</m:t>
                      </m:r>
                      <m:r>
                        <a:rPr lang="fr-FR" sz="1400" b="0" i="0" smtClean="0">
                          <a:solidFill>
                            <a:schemeClr val="tx1"/>
                          </a:solidFill>
                          <a:latin typeface="Cambria Math" panose="02040503050406030204" pitchFamily="18" charset="0"/>
                        </a:rPr>
                        <m:t> −</m:t>
                      </m:r>
                      <m:r>
                        <m:rPr>
                          <m:sty m:val="p"/>
                        </m:rPr>
                        <a:rPr lang="fr-FR" sz="1400" b="0" i="0" smtClean="0">
                          <a:solidFill>
                            <a:schemeClr val="tx1"/>
                          </a:solidFill>
                          <a:latin typeface="Cambria Math" panose="02040503050406030204" pitchFamily="18" charset="0"/>
                        </a:rPr>
                        <m:t>target</m:t>
                      </m:r>
                    </m:oMath>
                  </m:oMathPara>
                </a14:m>
                <a:endParaRPr lang="fr-FR" sz="1400" dirty="0">
                  <a:solidFill>
                    <a:schemeClr val="tx1"/>
                  </a:solidFill>
                </a:endParaRPr>
              </a:p>
            </p:txBody>
          </p:sp>
        </mc:Choice>
        <mc:Fallback xmlns="">
          <p:sp>
            <p:nvSpPr>
              <p:cNvPr id="25" name="ZoneTexte 24">
                <a:extLst>
                  <a:ext uri="{FF2B5EF4-FFF2-40B4-BE49-F238E27FC236}">
                    <a16:creationId xmlns:a16="http://schemas.microsoft.com/office/drawing/2014/main" id="{0EB8C064-1B75-C63D-24FC-F754F242E20D}"/>
                  </a:ext>
                </a:extLst>
              </p:cNvPr>
              <p:cNvSpPr txBox="1">
                <a:spLocks noRot="1" noChangeAspect="1" noMove="1" noResize="1" noEditPoints="1" noAdjustHandles="1" noChangeArrowheads="1" noChangeShapeType="1" noTextEdit="1"/>
              </p:cNvSpPr>
              <p:nvPr/>
            </p:nvSpPr>
            <p:spPr>
              <a:xfrm>
                <a:off x="9905167" y="3539924"/>
                <a:ext cx="1770366" cy="307777"/>
              </a:xfrm>
              <a:prstGeom prst="rect">
                <a:avLst/>
              </a:prstGeom>
              <a:blipFill>
                <a:blip r:embed="rId10"/>
                <a:stretch>
                  <a:fillRect b="-12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6" name="ZoneTexte 25">
                <a:extLst>
                  <a:ext uri="{FF2B5EF4-FFF2-40B4-BE49-F238E27FC236}">
                    <a16:creationId xmlns:a16="http://schemas.microsoft.com/office/drawing/2014/main" id="{25E1B0BF-4D20-A7DA-28AB-1341F8B02137}"/>
                  </a:ext>
                </a:extLst>
              </p:cNvPr>
              <p:cNvSpPr txBox="1"/>
              <p:nvPr/>
            </p:nvSpPr>
            <p:spPr>
              <a:xfrm>
                <a:off x="9905167" y="4211529"/>
                <a:ext cx="17703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fr-FR" sz="1400" i="0" smtClean="0">
                          <a:solidFill>
                            <a:schemeClr val="tx1"/>
                          </a:solidFill>
                          <a:latin typeface="Cambria Math" panose="02040503050406030204" pitchFamily="18" charset="0"/>
                        </a:rPr>
                        <m:t>o</m:t>
                      </m:r>
                      <m:r>
                        <m:rPr>
                          <m:sty m:val="p"/>
                        </m:rPr>
                        <a:rPr lang="fr-FR" sz="1400" b="0" i="0" smtClean="0">
                          <a:solidFill>
                            <a:schemeClr val="tx1"/>
                          </a:solidFill>
                          <a:latin typeface="Cambria Math" panose="02040503050406030204" pitchFamily="18" charset="0"/>
                        </a:rPr>
                        <m:t>ut</m:t>
                      </m:r>
                      <m:r>
                        <a:rPr lang="fr-FR" sz="1400" b="0" i="0" smtClean="0">
                          <a:solidFill>
                            <a:schemeClr val="tx1"/>
                          </a:solidFill>
                          <a:latin typeface="Cambria Math" panose="02040503050406030204" pitchFamily="18" charset="0"/>
                        </a:rPr>
                        <m:t>(1 −</m:t>
                      </m:r>
                      <m:r>
                        <m:rPr>
                          <m:sty m:val="p"/>
                        </m:rPr>
                        <a:rPr lang="fr-FR" sz="1400" b="0" i="0" smtClean="0">
                          <a:solidFill>
                            <a:schemeClr val="tx1"/>
                          </a:solidFill>
                          <a:latin typeface="Cambria Math" panose="02040503050406030204" pitchFamily="18" charset="0"/>
                        </a:rPr>
                        <m:t>out</m:t>
                      </m:r>
                      <m:r>
                        <a:rPr lang="fr-FR" sz="1400" b="0" i="0" smtClean="0">
                          <a:solidFill>
                            <a:schemeClr val="tx1"/>
                          </a:solidFill>
                          <a:latin typeface="Cambria Math" panose="02040503050406030204" pitchFamily="18" charset="0"/>
                        </a:rPr>
                        <m:t>)</m:t>
                      </m:r>
                    </m:oMath>
                  </m:oMathPara>
                </a14:m>
                <a:endParaRPr lang="fr-FR" sz="1400" dirty="0">
                  <a:solidFill>
                    <a:schemeClr val="tx1"/>
                  </a:solidFill>
                </a:endParaRPr>
              </a:p>
            </p:txBody>
          </p:sp>
        </mc:Choice>
        <mc:Fallback xmlns="">
          <p:sp>
            <p:nvSpPr>
              <p:cNvPr id="26" name="ZoneTexte 25">
                <a:extLst>
                  <a:ext uri="{FF2B5EF4-FFF2-40B4-BE49-F238E27FC236}">
                    <a16:creationId xmlns:a16="http://schemas.microsoft.com/office/drawing/2014/main" id="{25E1B0BF-4D20-A7DA-28AB-1341F8B02137}"/>
                  </a:ext>
                </a:extLst>
              </p:cNvPr>
              <p:cNvSpPr txBox="1">
                <a:spLocks noRot="1" noChangeAspect="1" noMove="1" noResize="1" noEditPoints="1" noAdjustHandles="1" noChangeArrowheads="1" noChangeShapeType="1" noTextEdit="1"/>
              </p:cNvSpPr>
              <p:nvPr/>
            </p:nvSpPr>
            <p:spPr>
              <a:xfrm>
                <a:off x="9905167" y="4211529"/>
                <a:ext cx="1770366" cy="307777"/>
              </a:xfrm>
              <a:prstGeom prst="rect">
                <a:avLst/>
              </a:prstGeom>
              <a:blipFill>
                <a:blip r:embed="rId11"/>
                <a:stretch>
                  <a:fillRect b="-12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7" name="ZoneTexte 26">
                <a:extLst>
                  <a:ext uri="{FF2B5EF4-FFF2-40B4-BE49-F238E27FC236}">
                    <a16:creationId xmlns:a16="http://schemas.microsoft.com/office/drawing/2014/main" id="{868D6E0B-A19A-0149-BE3F-5D473133229E}"/>
                  </a:ext>
                </a:extLst>
              </p:cNvPr>
              <p:cNvSpPr txBox="1"/>
              <p:nvPr/>
            </p:nvSpPr>
            <p:spPr>
              <a:xfrm>
                <a:off x="9905167" y="4910957"/>
                <a:ext cx="17703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fr-FR" sz="1400" i="0" smtClean="0">
                          <a:solidFill>
                            <a:schemeClr val="tx1"/>
                          </a:solidFill>
                          <a:latin typeface="Cambria Math" panose="02040503050406030204" pitchFamily="18" charset="0"/>
                        </a:rPr>
                        <m:t>x</m:t>
                      </m:r>
                    </m:oMath>
                  </m:oMathPara>
                </a14:m>
                <a:endParaRPr lang="fr-FR" sz="1400" dirty="0">
                  <a:solidFill>
                    <a:schemeClr val="tx1"/>
                  </a:solidFill>
                </a:endParaRPr>
              </a:p>
            </p:txBody>
          </p:sp>
        </mc:Choice>
        <mc:Fallback xmlns="">
          <p:sp>
            <p:nvSpPr>
              <p:cNvPr id="27" name="ZoneTexte 26">
                <a:extLst>
                  <a:ext uri="{FF2B5EF4-FFF2-40B4-BE49-F238E27FC236}">
                    <a16:creationId xmlns:a16="http://schemas.microsoft.com/office/drawing/2014/main" id="{868D6E0B-A19A-0149-BE3F-5D473133229E}"/>
                  </a:ext>
                </a:extLst>
              </p:cNvPr>
              <p:cNvSpPr txBox="1">
                <a:spLocks noRot="1" noChangeAspect="1" noMove="1" noResize="1" noEditPoints="1" noAdjustHandles="1" noChangeArrowheads="1" noChangeShapeType="1" noTextEdit="1"/>
              </p:cNvSpPr>
              <p:nvPr/>
            </p:nvSpPr>
            <p:spPr>
              <a:xfrm>
                <a:off x="9905167" y="4910957"/>
                <a:ext cx="1770366" cy="307777"/>
              </a:xfrm>
              <a:prstGeom prst="rect">
                <a:avLst/>
              </a:prstGeom>
              <a:blipFill>
                <a:blip r:embed="rId12"/>
                <a:stretch>
                  <a:fillRect/>
                </a:stretch>
              </a:blipFill>
            </p:spPr>
            <p:txBody>
              <a:bodyPr/>
              <a:lstStyle/>
              <a:p>
                <a:r>
                  <a:rPr lang="fr-FR">
                    <a:noFill/>
                  </a:rPr>
                  <a:t> </a:t>
                </a:r>
              </a:p>
            </p:txBody>
          </p:sp>
        </mc:Fallback>
      </mc:AlternateContent>
      <p:sp>
        <p:nvSpPr>
          <p:cNvPr id="29" name="Parenthèses 28">
            <a:extLst>
              <a:ext uri="{FF2B5EF4-FFF2-40B4-BE49-F238E27FC236}">
                <a16:creationId xmlns:a16="http://schemas.microsoft.com/office/drawing/2014/main" id="{E24659BB-1FBA-E214-708D-87044919C075}"/>
              </a:ext>
            </a:extLst>
          </p:cNvPr>
          <p:cNvSpPr/>
          <p:nvPr/>
        </p:nvSpPr>
        <p:spPr>
          <a:xfrm>
            <a:off x="9905167" y="3539924"/>
            <a:ext cx="1770366" cy="2502188"/>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1" name="ZoneTexte 30">
                <a:extLst>
                  <a:ext uri="{FF2B5EF4-FFF2-40B4-BE49-F238E27FC236}">
                    <a16:creationId xmlns:a16="http://schemas.microsoft.com/office/drawing/2014/main" id="{E0703BD4-2848-6412-F6BA-E17827CD147F}"/>
                  </a:ext>
                </a:extLst>
              </p:cNvPr>
              <p:cNvSpPr txBox="1"/>
              <p:nvPr/>
            </p:nvSpPr>
            <p:spPr>
              <a:xfrm>
                <a:off x="9211733" y="4375237"/>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oMath>
                  </m:oMathPara>
                </a14:m>
                <a:endParaRPr lang="fr-FR" dirty="0"/>
              </a:p>
            </p:txBody>
          </p:sp>
        </mc:Choice>
        <mc:Fallback xmlns="">
          <p:sp>
            <p:nvSpPr>
              <p:cNvPr id="31" name="ZoneTexte 30">
                <a:extLst>
                  <a:ext uri="{FF2B5EF4-FFF2-40B4-BE49-F238E27FC236}">
                    <a16:creationId xmlns:a16="http://schemas.microsoft.com/office/drawing/2014/main" id="{E0703BD4-2848-6412-F6BA-E17827CD147F}"/>
                  </a:ext>
                </a:extLst>
              </p:cNvPr>
              <p:cNvSpPr txBox="1">
                <a:spLocks noRot="1" noChangeAspect="1" noMove="1" noResize="1" noEditPoints="1" noAdjustHandles="1" noChangeArrowheads="1" noChangeShapeType="1" noTextEdit="1"/>
              </p:cNvSpPr>
              <p:nvPr/>
            </p:nvSpPr>
            <p:spPr>
              <a:xfrm>
                <a:off x="9211733" y="4375237"/>
                <a:ext cx="609600" cy="369332"/>
              </a:xfrm>
              <a:prstGeom prst="rect">
                <a:avLst/>
              </a:prstGeom>
              <a:blipFill>
                <a:blip r:embed="rId1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BD6D017B-F2C3-4791-667E-63D8B769B6E8}"/>
                  </a:ext>
                </a:extLst>
              </p:cNvPr>
              <p:cNvSpPr txBox="1"/>
              <p:nvPr/>
            </p:nvSpPr>
            <p:spPr>
              <a:xfrm>
                <a:off x="8302903" y="5540115"/>
                <a:ext cx="826060" cy="501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i="1" smtClean="0">
                              <a:solidFill>
                                <a:schemeClr val="tx1"/>
                              </a:solidFill>
                              <a:latin typeface="Cambria Math" panose="02040503050406030204" pitchFamily="18" charset="0"/>
                            </a:rPr>
                          </m:ctrlPr>
                        </m:fPr>
                        <m:num>
                          <m:r>
                            <a:rPr lang="fr-FR" sz="1400" i="1" smtClean="0">
                              <a:solidFill>
                                <a:schemeClr val="tx1"/>
                              </a:solidFill>
                              <a:latin typeface="Cambria Math" panose="02040503050406030204" pitchFamily="18" charset="0"/>
                            </a:rPr>
                            <m:t>𝜕</m:t>
                          </m:r>
                          <m:r>
                            <m:rPr>
                              <m:sty m:val="p"/>
                            </m:rPr>
                            <a:rPr lang="fr-FR" sz="1400" b="0" i="0" smtClean="0">
                              <a:solidFill>
                                <a:schemeClr val="tx1"/>
                              </a:solidFill>
                              <a:latin typeface="Cambria Math" panose="02040503050406030204" pitchFamily="18" charset="0"/>
                            </a:rPr>
                            <m:t>net</m:t>
                          </m:r>
                        </m:num>
                        <m:den>
                          <m:r>
                            <a:rPr lang="fr-FR" sz="1400" i="1" smtClean="0">
                              <a:solidFill>
                                <a:schemeClr val="tx1"/>
                              </a:solidFill>
                              <a:latin typeface="Cambria Math" panose="02040503050406030204" pitchFamily="18" charset="0"/>
                            </a:rPr>
                            <m:t>𝜕</m:t>
                          </m:r>
                          <m:r>
                            <m:rPr>
                              <m:sty m:val="p"/>
                            </m:rPr>
                            <a:rPr lang="fr-FR" sz="1400" b="0" i="0" smtClean="0">
                              <a:solidFill>
                                <a:schemeClr val="tx1"/>
                              </a:solidFill>
                              <a:latin typeface="Cambria Math" panose="02040503050406030204" pitchFamily="18" charset="0"/>
                            </a:rPr>
                            <m:t>b</m:t>
                          </m:r>
                        </m:den>
                      </m:f>
                      <m:r>
                        <a:rPr lang="fr-FR" sz="1400" b="0" i="1" smtClean="0">
                          <a:solidFill>
                            <a:schemeClr val="tx1"/>
                          </a:solidFill>
                          <a:latin typeface="Cambria Math" panose="02040503050406030204" pitchFamily="18" charset="0"/>
                        </a:rPr>
                        <m:t> </m:t>
                      </m:r>
                    </m:oMath>
                  </m:oMathPara>
                </a14:m>
                <a:endParaRPr lang="fr-FR" sz="1400" dirty="0">
                  <a:solidFill>
                    <a:schemeClr val="tx1"/>
                  </a:solidFill>
                </a:endParaRPr>
              </a:p>
            </p:txBody>
          </p:sp>
        </mc:Choice>
        <mc:Fallback xmlns="">
          <p:sp>
            <p:nvSpPr>
              <p:cNvPr id="3" name="ZoneTexte 2">
                <a:extLst>
                  <a:ext uri="{FF2B5EF4-FFF2-40B4-BE49-F238E27FC236}">
                    <a16:creationId xmlns:a16="http://schemas.microsoft.com/office/drawing/2014/main" id="{BD6D017B-F2C3-4791-667E-63D8B769B6E8}"/>
                  </a:ext>
                </a:extLst>
              </p:cNvPr>
              <p:cNvSpPr txBox="1">
                <a:spLocks noRot="1" noChangeAspect="1" noMove="1" noResize="1" noEditPoints="1" noAdjustHandles="1" noChangeArrowheads="1" noChangeShapeType="1" noTextEdit="1"/>
              </p:cNvSpPr>
              <p:nvPr/>
            </p:nvSpPr>
            <p:spPr>
              <a:xfrm>
                <a:off x="8302903" y="5540115"/>
                <a:ext cx="826060" cy="501997"/>
              </a:xfrm>
              <a:prstGeom prst="rect">
                <a:avLst/>
              </a:prstGeom>
              <a:blipFill>
                <a:blip r:embed="rId14"/>
                <a:stretch>
                  <a:fillRect b="-2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3D680C99-89A3-FD8A-1979-9D1363DD934C}"/>
                  </a:ext>
                </a:extLst>
              </p:cNvPr>
              <p:cNvSpPr txBox="1"/>
              <p:nvPr/>
            </p:nvSpPr>
            <p:spPr>
              <a:xfrm>
                <a:off x="9905167" y="5570213"/>
                <a:ext cx="17703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solidFill>
                            <a:schemeClr val="tx1"/>
                          </a:solidFill>
                          <a:latin typeface="Cambria Math" panose="02040503050406030204" pitchFamily="18" charset="0"/>
                        </a:rPr>
                        <m:t>1</m:t>
                      </m:r>
                    </m:oMath>
                  </m:oMathPara>
                </a14:m>
                <a:endParaRPr lang="fr-FR" sz="1400" dirty="0">
                  <a:solidFill>
                    <a:schemeClr val="tx1"/>
                  </a:solidFill>
                </a:endParaRPr>
              </a:p>
            </p:txBody>
          </p:sp>
        </mc:Choice>
        <mc:Fallback xmlns="">
          <p:sp>
            <p:nvSpPr>
              <p:cNvPr id="5" name="ZoneTexte 4">
                <a:extLst>
                  <a:ext uri="{FF2B5EF4-FFF2-40B4-BE49-F238E27FC236}">
                    <a16:creationId xmlns:a16="http://schemas.microsoft.com/office/drawing/2014/main" id="{3D680C99-89A3-FD8A-1979-9D1363DD934C}"/>
                  </a:ext>
                </a:extLst>
              </p:cNvPr>
              <p:cNvSpPr txBox="1">
                <a:spLocks noRot="1" noChangeAspect="1" noMove="1" noResize="1" noEditPoints="1" noAdjustHandles="1" noChangeArrowheads="1" noChangeShapeType="1" noTextEdit="1"/>
              </p:cNvSpPr>
              <p:nvPr/>
            </p:nvSpPr>
            <p:spPr>
              <a:xfrm>
                <a:off x="9905167" y="5570213"/>
                <a:ext cx="1770366" cy="307777"/>
              </a:xfrm>
              <a:prstGeom prst="rect">
                <a:avLst/>
              </a:prstGeom>
              <a:blipFill>
                <a:blip r:embed="rId15"/>
                <a:stretch>
                  <a:fillRect/>
                </a:stretch>
              </a:blipFill>
            </p:spPr>
            <p:txBody>
              <a:bodyPr/>
              <a:lstStyle/>
              <a:p>
                <a:r>
                  <a:rPr lang="fr-FR">
                    <a:noFill/>
                  </a:rPr>
                  <a:t> </a:t>
                </a:r>
              </a:p>
            </p:txBody>
          </p:sp>
        </mc:Fallback>
      </mc:AlternateContent>
      <p:sp>
        <p:nvSpPr>
          <p:cNvPr id="35" name="Titre 1">
            <a:extLst>
              <a:ext uri="{FF2B5EF4-FFF2-40B4-BE49-F238E27FC236}">
                <a16:creationId xmlns:a16="http://schemas.microsoft.com/office/drawing/2014/main" id="{AD49DE4C-308A-9638-E9AD-ADB67077C2CF}"/>
              </a:ext>
            </a:extLst>
          </p:cNvPr>
          <p:cNvSpPr>
            <a:spLocks noGrp="1"/>
          </p:cNvSpPr>
          <p:nvPr>
            <p:ph type="title"/>
          </p:nvPr>
        </p:nvSpPr>
        <p:spPr>
          <a:xfrm>
            <a:off x="838200" y="300730"/>
            <a:ext cx="10515600" cy="1325563"/>
          </a:xfrm>
        </p:spPr>
        <p:txBody>
          <a:bodyPr/>
          <a:lstStyle/>
          <a:p>
            <a:r>
              <a:rPr lang="en-GB" noProof="0" dirty="0"/>
              <a:t>Perceptron </a:t>
            </a:r>
            <a:r>
              <a:rPr lang="en-GB" sz="2400" noProof="0" dirty="0"/>
              <a:t>with a single input</a:t>
            </a:r>
            <a:endParaRPr lang="en-GB" noProof="0" dirty="0"/>
          </a:p>
        </p:txBody>
      </p:sp>
    </p:spTree>
    <p:extLst>
      <p:ext uri="{BB962C8B-B14F-4D97-AF65-F5344CB8AC3E}">
        <p14:creationId xmlns:p14="http://schemas.microsoft.com/office/powerpoint/2010/main" val="3668343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B10DB-EECF-9EA8-8CC4-9027D920D4D8}"/>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7DAE70B2-3759-F828-1F3D-45DB49CCA3AF}"/>
              </a:ext>
            </a:extLst>
          </p:cNvPr>
          <p:cNvSpPr txBox="1"/>
          <p:nvPr/>
        </p:nvSpPr>
        <p:spPr>
          <a:xfrm>
            <a:off x="3510011" y="4794779"/>
            <a:ext cx="5281155" cy="1561571"/>
          </a:xfrm>
          <a:prstGeom prst="rect">
            <a:avLst/>
          </a:prstGeom>
          <a:noFill/>
          <a:ln>
            <a:solidFill>
              <a:schemeClr val="tx1"/>
            </a:solidFill>
          </a:ln>
        </p:spPr>
        <p:txBody>
          <a:bodyPr wrap="square" rtlCol="0">
            <a:spAutoFit/>
          </a:bodyPr>
          <a:lstStyle/>
          <a:p>
            <a:endParaRPr lang="fr-FR" dirty="0"/>
          </a:p>
        </p:txBody>
      </p:sp>
      <p:grpSp>
        <p:nvGrpSpPr>
          <p:cNvPr id="12" name="Groupe 11">
            <a:extLst>
              <a:ext uri="{FF2B5EF4-FFF2-40B4-BE49-F238E27FC236}">
                <a16:creationId xmlns:a16="http://schemas.microsoft.com/office/drawing/2014/main" id="{C6BACB26-6C89-14E3-3F32-4AB1716A4753}"/>
              </a:ext>
            </a:extLst>
          </p:cNvPr>
          <p:cNvGrpSpPr/>
          <p:nvPr/>
        </p:nvGrpSpPr>
        <p:grpSpPr>
          <a:xfrm>
            <a:off x="4992412" y="2220312"/>
            <a:ext cx="1061545" cy="1061545"/>
            <a:chOff x="3563007" y="2367455"/>
            <a:chExt cx="1061545" cy="1061545"/>
          </a:xfrm>
        </p:grpSpPr>
        <p:sp>
          <p:nvSpPr>
            <p:cNvPr id="4" name="Ellipse 3">
              <a:extLst>
                <a:ext uri="{FF2B5EF4-FFF2-40B4-BE49-F238E27FC236}">
                  <a16:creationId xmlns:a16="http://schemas.microsoft.com/office/drawing/2014/main" id="{72FF8D8E-6A6F-FB89-AFEC-0F93E5D0CBB7}"/>
                </a:ext>
              </a:extLst>
            </p:cNvPr>
            <p:cNvSpPr/>
            <p:nvPr/>
          </p:nvSpPr>
          <p:spPr>
            <a:xfrm>
              <a:off x="3563007" y="2367455"/>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p>
          </p:txBody>
        </p:sp>
        <p:cxnSp>
          <p:nvCxnSpPr>
            <p:cNvPr id="8" name="Connecteur droit 7">
              <a:extLst>
                <a:ext uri="{FF2B5EF4-FFF2-40B4-BE49-F238E27FC236}">
                  <a16:creationId xmlns:a16="http://schemas.microsoft.com/office/drawing/2014/main" id="{31F404FE-3556-1DB9-4C84-096D8647C864}"/>
                </a:ext>
              </a:extLst>
            </p:cNvPr>
            <p:cNvCxnSpPr>
              <a:stCxn id="4" idx="0"/>
              <a:endCxn id="4" idx="4"/>
            </p:cNvCxnSpPr>
            <p:nvPr/>
          </p:nvCxnSpPr>
          <p:spPr>
            <a:xfrm>
              <a:off x="4093780" y="2367455"/>
              <a:ext cx="0" cy="10615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7" name="Connecteur droit avec flèche 16">
            <a:extLst>
              <a:ext uri="{FF2B5EF4-FFF2-40B4-BE49-F238E27FC236}">
                <a16:creationId xmlns:a16="http://schemas.microsoft.com/office/drawing/2014/main" id="{A85C11FE-2C47-E083-39B1-62AFADD9F698}"/>
              </a:ext>
            </a:extLst>
          </p:cNvPr>
          <p:cNvCxnSpPr>
            <a:cxnSpLocks/>
          </p:cNvCxnSpPr>
          <p:nvPr/>
        </p:nvCxnSpPr>
        <p:spPr>
          <a:xfrm>
            <a:off x="3992596" y="2817110"/>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45734D6C-6354-58AF-1BFA-BA5B7963EDD7}"/>
              </a:ext>
            </a:extLst>
          </p:cNvPr>
          <p:cNvSpPr txBox="1"/>
          <p:nvPr/>
        </p:nvSpPr>
        <p:spPr>
          <a:xfrm>
            <a:off x="3382996" y="2533615"/>
            <a:ext cx="599090" cy="523220"/>
          </a:xfrm>
          <a:prstGeom prst="rect">
            <a:avLst/>
          </a:prstGeom>
          <a:noFill/>
        </p:spPr>
        <p:txBody>
          <a:bodyPr wrap="square" rtlCol="0">
            <a:spAutoFit/>
          </a:bodyPr>
          <a:lstStyle/>
          <a:p>
            <a:pPr algn="ctr"/>
            <a:r>
              <a:rPr lang="fr-FR" sz="2800" dirty="0"/>
              <a:t>x</a:t>
            </a:r>
            <a:endParaRPr lang="fr-FR" sz="2800" baseline="-25000" dirty="0"/>
          </a:p>
        </p:txBody>
      </p:sp>
      <p:sp>
        <p:nvSpPr>
          <p:cNvPr id="28" name="ZoneTexte 27">
            <a:extLst>
              <a:ext uri="{FF2B5EF4-FFF2-40B4-BE49-F238E27FC236}">
                <a16:creationId xmlns:a16="http://schemas.microsoft.com/office/drawing/2014/main" id="{5B699DAD-881A-D1DB-D184-D3C798D32107}"/>
              </a:ext>
            </a:extLst>
          </p:cNvPr>
          <p:cNvSpPr txBox="1"/>
          <p:nvPr/>
        </p:nvSpPr>
        <p:spPr>
          <a:xfrm>
            <a:off x="4120034" y="2467393"/>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a:t>
            </a:r>
          </a:p>
        </p:txBody>
      </p:sp>
      <p:cxnSp>
        <p:nvCxnSpPr>
          <p:cNvPr id="30" name="Connecteur droit avec flèche 29">
            <a:extLst>
              <a:ext uri="{FF2B5EF4-FFF2-40B4-BE49-F238E27FC236}">
                <a16:creationId xmlns:a16="http://schemas.microsoft.com/office/drawing/2014/main" id="{4D5EDB4C-FFEA-E92E-D277-7A7D2FFCE15B}"/>
              </a:ext>
            </a:extLst>
          </p:cNvPr>
          <p:cNvCxnSpPr>
            <a:cxnSpLocks/>
          </p:cNvCxnSpPr>
          <p:nvPr/>
        </p:nvCxnSpPr>
        <p:spPr>
          <a:xfrm>
            <a:off x="6074977" y="2742628"/>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30761491-30C1-365B-B9FD-667707490ED8}"/>
              </a:ext>
            </a:extLst>
          </p:cNvPr>
          <p:cNvCxnSpPr>
            <a:cxnSpLocks/>
          </p:cNvCxnSpPr>
          <p:nvPr/>
        </p:nvCxnSpPr>
        <p:spPr>
          <a:xfrm flipV="1">
            <a:off x="4651482" y="3166246"/>
            <a:ext cx="493330" cy="599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ZoneTexte 35">
            <a:extLst>
              <a:ext uri="{FF2B5EF4-FFF2-40B4-BE49-F238E27FC236}">
                <a16:creationId xmlns:a16="http://schemas.microsoft.com/office/drawing/2014/main" id="{2D06B606-2F00-DCA0-D2CA-2B25F07F9799}"/>
              </a:ext>
            </a:extLst>
          </p:cNvPr>
          <p:cNvSpPr txBox="1"/>
          <p:nvPr/>
        </p:nvSpPr>
        <p:spPr>
          <a:xfrm>
            <a:off x="4184429" y="3641845"/>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b</a:t>
            </a:r>
          </a:p>
        </p:txBody>
      </p:sp>
      <p:sp>
        <p:nvSpPr>
          <p:cNvPr id="41" name="ZoneTexte 40">
            <a:extLst>
              <a:ext uri="{FF2B5EF4-FFF2-40B4-BE49-F238E27FC236}">
                <a16:creationId xmlns:a16="http://schemas.microsoft.com/office/drawing/2014/main" id="{76CCD043-F427-122F-BBC5-55EE39E0CFB0}"/>
              </a:ext>
            </a:extLst>
          </p:cNvPr>
          <p:cNvSpPr txBox="1"/>
          <p:nvPr/>
        </p:nvSpPr>
        <p:spPr>
          <a:xfrm>
            <a:off x="5034995" y="2635155"/>
            <a:ext cx="517929" cy="307777"/>
          </a:xfrm>
          <a:prstGeom prst="rect">
            <a:avLst/>
          </a:prstGeom>
          <a:noFill/>
        </p:spPr>
        <p:txBody>
          <a:bodyPr wrap="square" rtlCol="0">
            <a:spAutoFit/>
          </a:bodyPr>
          <a:lstStyle/>
          <a:p>
            <a:pPr algn="ctr"/>
            <a:r>
              <a:rPr lang="fr-FR" sz="1400" dirty="0"/>
              <a:t>net</a:t>
            </a:r>
          </a:p>
        </p:txBody>
      </p:sp>
      <p:sp>
        <p:nvSpPr>
          <p:cNvPr id="42" name="ZoneTexte 41">
            <a:extLst>
              <a:ext uri="{FF2B5EF4-FFF2-40B4-BE49-F238E27FC236}">
                <a16:creationId xmlns:a16="http://schemas.microsoft.com/office/drawing/2014/main" id="{F4178866-AB2E-04F9-6F8B-780814BD3AFD}"/>
              </a:ext>
            </a:extLst>
          </p:cNvPr>
          <p:cNvSpPr txBox="1"/>
          <p:nvPr/>
        </p:nvSpPr>
        <p:spPr>
          <a:xfrm>
            <a:off x="5486866" y="2635155"/>
            <a:ext cx="517929" cy="307777"/>
          </a:xfrm>
          <a:prstGeom prst="rect">
            <a:avLst/>
          </a:prstGeom>
          <a:noFill/>
        </p:spPr>
        <p:txBody>
          <a:bodyPr wrap="square" rtlCol="0">
            <a:spAutoFit/>
          </a:bodyPr>
          <a:lstStyle/>
          <a:p>
            <a:pPr algn="ctr"/>
            <a:r>
              <a:rPr lang="fr-FR" sz="1400" dirty="0"/>
              <a:t>out</a:t>
            </a:r>
          </a:p>
        </p:txBody>
      </p:sp>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46EA0281-3525-2FB4-43DB-7B1949889257}"/>
                  </a:ext>
                </a:extLst>
              </p:cNvPr>
              <p:cNvSpPr txBox="1"/>
              <p:nvPr/>
            </p:nvSpPr>
            <p:spPr>
              <a:xfrm>
                <a:off x="7031418" y="2533615"/>
                <a:ext cx="2324249" cy="396519"/>
              </a:xfrm>
              <a:prstGeom prst="rect">
                <a:avLst/>
              </a:prstGeom>
              <a:noFill/>
              <a:ln>
                <a:solidFill>
                  <a:schemeClr val="tx1">
                    <a:lumMod val="50000"/>
                    <a:lumOff val="50000"/>
                  </a:schemeClr>
                </a:solidFill>
              </a:ln>
            </p:spPr>
            <p:txBody>
              <a:bodyPr wrap="square" rtlCol="0">
                <a:spAutoFit/>
              </a:bodyPr>
              <a:lstStyle/>
              <a:p>
                <a:pPr algn="ctr"/>
                <a14:m>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out</m:t>
                    </m:r>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target</m:t>
                    </m:r>
                    <m:r>
                      <a:rPr lang="fr-FR" sz="1400" b="0" i="1" noProof="0" smtClean="0">
                        <a:latin typeface="Cambria Math" panose="02040503050406030204" pitchFamily="18" charset="0"/>
                      </a:rPr>
                      <m:t>)</m:t>
                    </m:r>
                  </m:oMath>
                </a14:m>
                <a:r>
                  <a:rPr lang="en-GB" sz="1400" baseline="30000" noProof="0" dirty="0"/>
                  <a:t>2</a:t>
                </a:r>
              </a:p>
            </p:txBody>
          </p:sp>
        </mc:Choice>
        <mc:Fallback xmlns="">
          <p:sp>
            <p:nvSpPr>
              <p:cNvPr id="44" name="ZoneTexte 43">
                <a:extLst>
                  <a:ext uri="{FF2B5EF4-FFF2-40B4-BE49-F238E27FC236}">
                    <a16:creationId xmlns:a16="http://schemas.microsoft.com/office/drawing/2014/main" id="{96CD1995-B400-E73C-374A-1FD5C1E30579}"/>
                  </a:ext>
                </a:extLst>
              </p:cNvPr>
              <p:cNvSpPr txBox="1">
                <a:spLocks noRot="1" noChangeAspect="1" noMove="1" noResize="1" noEditPoints="1" noAdjustHandles="1" noChangeArrowheads="1" noChangeShapeType="1" noTextEdit="1"/>
              </p:cNvSpPr>
              <p:nvPr/>
            </p:nvSpPr>
            <p:spPr>
              <a:xfrm>
                <a:off x="7031418" y="2533615"/>
                <a:ext cx="2324249" cy="396519"/>
              </a:xfrm>
              <a:prstGeom prst="rect">
                <a:avLst/>
              </a:prstGeom>
              <a:blipFill>
                <a:blip r:embed="rId3"/>
                <a:stretch>
                  <a:fillRect/>
                </a:stretch>
              </a:blipFill>
              <a:ln>
                <a:solidFill>
                  <a:schemeClr val="tx1">
                    <a:lumMod val="50000"/>
                    <a:lumOff val="50000"/>
                  </a:schemeClr>
                </a:solidFill>
              </a:ln>
            </p:spPr>
            <p:txBody>
              <a:bodyPr/>
              <a:lstStyle/>
              <a:p>
                <a:r>
                  <a:rPr lang="fr-FR">
                    <a:noFill/>
                  </a:rPr>
                  <a:t> </a:t>
                </a:r>
              </a:p>
            </p:txBody>
          </p:sp>
        </mc:Fallback>
      </mc:AlternateContent>
      <p:sp>
        <p:nvSpPr>
          <p:cNvPr id="46" name="Espace réservé du pied de page 45">
            <a:extLst>
              <a:ext uri="{FF2B5EF4-FFF2-40B4-BE49-F238E27FC236}">
                <a16:creationId xmlns:a16="http://schemas.microsoft.com/office/drawing/2014/main" id="{DF391D9B-A5B5-C0EE-ECE9-8ECB8FD90DFA}"/>
              </a:ext>
            </a:extLst>
          </p:cNvPr>
          <p:cNvSpPr>
            <a:spLocks noGrp="1"/>
          </p:cNvSpPr>
          <p:nvPr>
            <p:ph type="ftr" sz="quarter" idx="11"/>
          </p:nvPr>
        </p:nvSpPr>
        <p:spPr/>
        <p:txBody>
          <a:bodyPr/>
          <a:lstStyle/>
          <a:p>
            <a:r>
              <a:rPr lang="fr-FR"/>
              <a:t>Introduction to Neural Networks. Author: David Thébault</a:t>
            </a:r>
          </a:p>
        </p:txBody>
      </p:sp>
      <p:sp>
        <p:nvSpPr>
          <p:cNvPr id="50" name="ZoneTexte 49">
            <a:extLst>
              <a:ext uri="{FF2B5EF4-FFF2-40B4-BE49-F238E27FC236}">
                <a16:creationId xmlns:a16="http://schemas.microsoft.com/office/drawing/2014/main" id="{DB3B4E72-662F-4328-3311-6FB2783CB15D}"/>
              </a:ext>
            </a:extLst>
          </p:cNvPr>
          <p:cNvSpPr txBox="1"/>
          <p:nvPr/>
        </p:nvSpPr>
        <p:spPr>
          <a:xfrm>
            <a:off x="838200" y="1532877"/>
            <a:ext cx="6773333" cy="369332"/>
          </a:xfrm>
          <a:prstGeom prst="rect">
            <a:avLst/>
          </a:prstGeom>
          <a:noFill/>
        </p:spPr>
        <p:txBody>
          <a:bodyPr wrap="square" rtlCol="0">
            <a:spAutoFit/>
          </a:bodyPr>
          <a:lstStyle/>
          <a:p>
            <a:r>
              <a:rPr lang="en-GB" b="1" dirty="0"/>
              <a:t>How do we find the optimal w and b that minimize the loss ?</a:t>
            </a:r>
          </a:p>
        </p:txBody>
      </p:sp>
      <p:sp>
        <p:nvSpPr>
          <p:cNvPr id="33" name="ZoneTexte 32">
            <a:extLst>
              <a:ext uri="{FF2B5EF4-FFF2-40B4-BE49-F238E27FC236}">
                <a16:creationId xmlns:a16="http://schemas.microsoft.com/office/drawing/2014/main" id="{B94EC791-0B47-819E-AFA2-5F686FCA8C5E}"/>
              </a:ext>
            </a:extLst>
          </p:cNvPr>
          <p:cNvSpPr txBox="1"/>
          <p:nvPr/>
        </p:nvSpPr>
        <p:spPr>
          <a:xfrm>
            <a:off x="1024877" y="1837125"/>
            <a:ext cx="10709849" cy="461665"/>
          </a:xfrm>
          <a:prstGeom prst="rect">
            <a:avLst/>
          </a:prstGeom>
          <a:noFill/>
        </p:spPr>
        <p:txBody>
          <a:bodyPr wrap="square" rtlCol="0">
            <a:spAutoFit/>
          </a:bodyPr>
          <a:lstStyle/>
          <a:p>
            <a:r>
              <a:rPr lang="en-GB" sz="2400" b="1" noProof="0" dirty="0"/>
              <a:t>In the case of NN the Gradient is computed thanks to the Chain rule </a:t>
            </a:r>
          </a:p>
        </p:txBody>
      </p:sp>
      <mc:AlternateContent xmlns:mc="http://schemas.openxmlformats.org/markup-compatibility/2006" xmlns:a14="http://schemas.microsoft.com/office/drawing/2010/main">
        <mc:Choice Requires="a14">
          <p:sp>
            <p:nvSpPr>
              <p:cNvPr id="34" name="ZoneTexte 33">
                <a:extLst>
                  <a:ext uri="{FF2B5EF4-FFF2-40B4-BE49-F238E27FC236}">
                    <a16:creationId xmlns:a16="http://schemas.microsoft.com/office/drawing/2014/main" id="{B0CA104D-8804-B0EA-E745-919686A5F9BB}"/>
                  </a:ext>
                </a:extLst>
              </p:cNvPr>
              <p:cNvSpPr txBox="1"/>
              <p:nvPr/>
            </p:nvSpPr>
            <p:spPr>
              <a:xfrm>
                <a:off x="5849106" y="3766036"/>
                <a:ext cx="935421" cy="619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i="1" smtClean="0">
                          <a:solidFill>
                            <a:srgbClr val="FF0002"/>
                          </a:solidFill>
                          <a:latin typeface="Cambria Math" panose="02040503050406030204" pitchFamily="18" charset="0"/>
                          <a:ea typeface="Cambria Math" panose="02040503050406030204" pitchFamily="18" charset="0"/>
                        </a:rPr>
                        <m:t>×</m:t>
                      </m:r>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𝐿𝑜𝑠𝑠</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𝑜𝑢𝑡</m:t>
                          </m:r>
                        </m:den>
                      </m:f>
                    </m:oMath>
                  </m:oMathPara>
                </a14:m>
                <a:endParaRPr lang="fr-FR" dirty="0">
                  <a:solidFill>
                    <a:srgbClr val="FF0002"/>
                  </a:solidFill>
                </a:endParaRPr>
              </a:p>
            </p:txBody>
          </p:sp>
        </mc:Choice>
        <mc:Fallback xmlns="">
          <p:sp>
            <p:nvSpPr>
              <p:cNvPr id="34" name="ZoneTexte 33">
                <a:extLst>
                  <a:ext uri="{FF2B5EF4-FFF2-40B4-BE49-F238E27FC236}">
                    <a16:creationId xmlns:a16="http://schemas.microsoft.com/office/drawing/2014/main" id="{B0CA104D-8804-B0EA-E745-919686A5F9BB}"/>
                  </a:ext>
                </a:extLst>
              </p:cNvPr>
              <p:cNvSpPr txBox="1">
                <a:spLocks noRot="1" noChangeAspect="1" noMove="1" noResize="1" noEditPoints="1" noAdjustHandles="1" noChangeArrowheads="1" noChangeShapeType="1" noTextEdit="1"/>
              </p:cNvSpPr>
              <p:nvPr/>
            </p:nvSpPr>
            <p:spPr>
              <a:xfrm>
                <a:off x="5849106" y="3766036"/>
                <a:ext cx="935421" cy="619016"/>
              </a:xfrm>
              <a:prstGeom prst="rect">
                <a:avLst/>
              </a:prstGeom>
              <a:blipFill>
                <a:blip r:embed="rId4"/>
                <a:stretch>
                  <a:fillRect r="-1333" b="-4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5" name="ZoneTexte 34">
                <a:extLst>
                  <a:ext uri="{FF2B5EF4-FFF2-40B4-BE49-F238E27FC236}">
                    <a16:creationId xmlns:a16="http://schemas.microsoft.com/office/drawing/2014/main" id="{1AE65946-B3E1-6C8F-9614-70F3BD2BF20B}"/>
                  </a:ext>
                </a:extLst>
              </p:cNvPr>
              <p:cNvSpPr txBox="1"/>
              <p:nvPr/>
            </p:nvSpPr>
            <p:spPr>
              <a:xfrm>
                <a:off x="5052522" y="3804428"/>
                <a:ext cx="826060" cy="619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i="1">
                          <a:solidFill>
                            <a:srgbClr val="FF0002"/>
                          </a:solidFill>
                          <a:latin typeface="Cambria Math" panose="02040503050406030204" pitchFamily="18" charset="0"/>
                          <a:ea typeface="Cambria Math" panose="02040503050406030204" pitchFamily="18" charset="0"/>
                        </a:rPr>
                        <m:t>×</m:t>
                      </m:r>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𝑜𝑢𝑡</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𝑛𝑒𝑡</m:t>
                          </m:r>
                        </m:den>
                      </m:f>
                    </m:oMath>
                  </m:oMathPara>
                </a14:m>
                <a:endParaRPr lang="fr-FR" dirty="0">
                  <a:solidFill>
                    <a:srgbClr val="FF0002"/>
                  </a:solidFill>
                </a:endParaRPr>
              </a:p>
            </p:txBody>
          </p:sp>
        </mc:Choice>
        <mc:Fallback xmlns="">
          <p:sp>
            <p:nvSpPr>
              <p:cNvPr id="35" name="ZoneTexte 34">
                <a:extLst>
                  <a:ext uri="{FF2B5EF4-FFF2-40B4-BE49-F238E27FC236}">
                    <a16:creationId xmlns:a16="http://schemas.microsoft.com/office/drawing/2014/main" id="{1AE65946-B3E1-6C8F-9614-70F3BD2BF20B}"/>
                  </a:ext>
                </a:extLst>
              </p:cNvPr>
              <p:cNvSpPr txBox="1">
                <a:spLocks noRot="1" noChangeAspect="1" noMove="1" noResize="1" noEditPoints="1" noAdjustHandles="1" noChangeArrowheads="1" noChangeShapeType="1" noTextEdit="1"/>
              </p:cNvSpPr>
              <p:nvPr/>
            </p:nvSpPr>
            <p:spPr>
              <a:xfrm>
                <a:off x="5052522" y="3804428"/>
                <a:ext cx="826060" cy="619016"/>
              </a:xfrm>
              <a:prstGeom prst="rect">
                <a:avLst/>
              </a:prstGeom>
              <a:blipFill>
                <a:blip r:embed="rId5"/>
                <a:stretch>
                  <a:fillRect r="-1515" b="-4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7" name="ZoneTexte 36">
                <a:extLst>
                  <a:ext uri="{FF2B5EF4-FFF2-40B4-BE49-F238E27FC236}">
                    <a16:creationId xmlns:a16="http://schemas.microsoft.com/office/drawing/2014/main" id="{57DA3CE0-5713-59C6-D762-60E822A93899}"/>
                  </a:ext>
                </a:extLst>
              </p:cNvPr>
              <p:cNvSpPr txBox="1"/>
              <p:nvPr/>
            </p:nvSpPr>
            <p:spPr>
              <a:xfrm>
                <a:off x="4442982" y="3802058"/>
                <a:ext cx="734728" cy="619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𝑛𝑒𝑡</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𝑤</m:t>
                          </m:r>
                        </m:den>
                      </m:f>
                      <m:r>
                        <a:rPr lang="fr-FR" b="0" i="1" smtClean="0">
                          <a:solidFill>
                            <a:srgbClr val="FF0002"/>
                          </a:solidFill>
                          <a:latin typeface="Cambria Math" panose="02040503050406030204" pitchFamily="18" charset="0"/>
                        </a:rPr>
                        <m:t> </m:t>
                      </m:r>
                    </m:oMath>
                  </m:oMathPara>
                </a14:m>
                <a:endParaRPr lang="fr-FR" dirty="0">
                  <a:solidFill>
                    <a:srgbClr val="FF0002"/>
                  </a:solidFill>
                </a:endParaRPr>
              </a:p>
            </p:txBody>
          </p:sp>
        </mc:Choice>
        <mc:Fallback xmlns="">
          <p:sp>
            <p:nvSpPr>
              <p:cNvPr id="37" name="ZoneTexte 36">
                <a:extLst>
                  <a:ext uri="{FF2B5EF4-FFF2-40B4-BE49-F238E27FC236}">
                    <a16:creationId xmlns:a16="http://schemas.microsoft.com/office/drawing/2014/main" id="{57DA3CE0-5713-59C6-D762-60E822A93899}"/>
                  </a:ext>
                </a:extLst>
              </p:cNvPr>
              <p:cNvSpPr txBox="1">
                <a:spLocks noRot="1" noChangeAspect="1" noMove="1" noResize="1" noEditPoints="1" noAdjustHandles="1" noChangeArrowheads="1" noChangeShapeType="1" noTextEdit="1"/>
              </p:cNvSpPr>
              <p:nvPr/>
            </p:nvSpPr>
            <p:spPr>
              <a:xfrm>
                <a:off x="4442982" y="3802058"/>
                <a:ext cx="734728" cy="619080"/>
              </a:xfrm>
              <a:prstGeom prst="rect">
                <a:avLst/>
              </a:prstGeom>
              <a:blipFill>
                <a:blip r:embed="rId6"/>
                <a:stretch>
                  <a:fillRect r="-1695" b="-6122"/>
                </a:stretch>
              </a:blipFill>
            </p:spPr>
            <p:txBody>
              <a:bodyPr/>
              <a:lstStyle/>
              <a:p>
                <a:r>
                  <a:rPr lang="fr-FR">
                    <a:noFill/>
                  </a:rPr>
                  <a:t> </a:t>
                </a:r>
              </a:p>
            </p:txBody>
          </p:sp>
        </mc:Fallback>
      </mc:AlternateContent>
      <p:cxnSp>
        <p:nvCxnSpPr>
          <p:cNvPr id="38" name="Connecteur en arc 37">
            <a:extLst>
              <a:ext uri="{FF2B5EF4-FFF2-40B4-BE49-F238E27FC236}">
                <a16:creationId xmlns:a16="http://schemas.microsoft.com/office/drawing/2014/main" id="{B00BB34E-708D-7B36-CC29-968CF05E3F22}"/>
              </a:ext>
            </a:extLst>
          </p:cNvPr>
          <p:cNvCxnSpPr>
            <a:cxnSpLocks/>
          </p:cNvCxnSpPr>
          <p:nvPr/>
        </p:nvCxnSpPr>
        <p:spPr>
          <a:xfrm rot="5400000">
            <a:off x="6378290" y="3233121"/>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cteur en arc 38">
            <a:extLst>
              <a:ext uri="{FF2B5EF4-FFF2-40B4-BE49-F238E27FC236}">
                <a16:creationId xmlns:a16="http://schemas.microsoft.com/office/drawing/2014/main" id="{40804CBF-19F5-BA76-7B83-ACF78485F4AB}"/>
              </a:ext>
            </a:extLst>
          </p:cNvPr>
          <p:cNvCxnSpPr>
            <a:cxnSpLocks/>
          </p:cNvCxnSpPr>
          <p:nvPr/>
        </p:nvCxnSpPr>
        <p:spPr>
          <a:xfrm rot="5400000">
            <a:off x="5551411" y="3208407"/>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Connecteur en arc 39">
            <a:extLst>
              <a:ext uri="{FF2B5EF4-FFF2-40B4-BE49-F238E27FC236}">
                <a16:creationId xmlns:a16="http://schemas.microsoft.com/office/drawing/2014/main" id="{EDAA21F4-011A-93D7-2307-3FA6A6CB1B1E}"/>
              </a:ext>
            </a:extLst>
          </p:cNvPr>
          <p:cNvCxnSpPr>
            <a:cxnSpLocks/>
          </p:cNvCxnSpPr>
          <p:nvPr/>
        </p:nvCxnSpPr>
        <p:spPr>
          <a:xfrm rot="5400000">
            <a:off x="4786721" y="3226600"/>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5" name="ZoneTexte 44">
                <a:extLst>
                  <a:ext uri="{FF2B5EF4-FFF2-40B4-BE49-F238E27FC236}">
                    <a16:creationId xmlns:a16="http://schemas.microsoft.com/office/drawing/2014/main" id="{E21F23B7-3FEB-A4C5-662F-BC11C0DE7C6F}"/>
                  </a:ext>
                </a:extLst>
              </p:cNvPr>
              <p:cNvSpPr txBox="1"/>
              <p:nvPr/>
            </p:nvSpPr>
            <p:spPr>
              <a:xfrm>
                <a:off x="6647340" y="3513655"/>
                <a:ext cx="2173951" cy="10287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3200" i="1" smtClean="0">
                          <a:solidFill>
                            <a:srgbClr val="FF0002"/>
                          </a:solidFill>
                          <a:latin typeface="Cambria Math" panose="02040503050406030204" pitchFamily="18" charset="0"/>
                          <a:ea typeface="Cambria Math" panose="02040503050406030204" pitchFamily="18" charset="0"/>
                        </a:rPr>
                        <m:t>=</m:t>
                      </m:r>
                      <m:f>
                        <m:fPr>
                          <m:ctrlPr>
                            <a:rPr lang="fr-FR" sz="3200" i="1" smtClean="0">
                              <a:solidFill>
                                <a:srgbClr val="FF0002"/>
                              </a:solidFill>
                              <a:latin typeface="Cambria Math" panose="02040503050406030204" pitchFamily="18" charset="0"/>
                            </a:rPr>
                          </m:ctrlPr>
                        </m:fPr>
                        <m:num>
                          <m:r>
                            <a:rPr lang="fr-FR" sz="3200" i="1" smtClean="0">
                              <a:solidFill>
                                <a:srgbClr val="FF0002"/>
                              </a:solidFill>
                              <a:latin typeface="Cambria Math" panose="02040503050406030204" pitchFamily="18" charset="0"/>
                            </a:rPr>
                            <m:t>𝜕</m:t>
                          </m:r>
                          <m:r>
                            <a:rPr lang="fr-FR" sz="3200" b="0" i="1" smtClean="0">
                              <a:solidFill>
                                <a:srgbClr val="FF0002"/>
                              </a:solidFill>
                              <a:latin typeface="Cambria Math" panose="02040503050406030204" pitchFamily="18" charset="0"/>
                            </a:rPr>
                            <m:t>𝐿𝑜𝑠𝑠</m:t>
                          </m:r>
                        </m:num>
                        <m:den>
                          <m:r>
                            <a:rPr lang="fr-FR" sz="3200" i="1" smtClean="0">
                              <a:solidFill>
                                <a:srgbClr val="FF0002"/>
                              </a:solidFill>
                              <a:latin typeface="Cambria Math" panose="02040503050406030204" pitchFamily="18" charset="0"/>
                            </a:rPr>
                            <m:t>𝜕</m:t>
                          </m:r>
                          <m:r>
                            <a:rPr lang="fr-FR" sz="3200" b="0" i="1" smtClean="0">
                              <a:solidFill>
                                <a:srgbClr val="FF0002"/>
                              </a:solidFill>
                              <a:latin typeface="Cambria Math" panose="02040503050406030204" pitchFamily="18" charset="0"/>
                            </a:rPr>
                            <m:t>𝑤</m:t>
                          </m:r>
                        </m:den>
                      </m:f>
                    </m:oMath>
                  </m:oMathPara>
                </a14:m>
                <a:endParaRPr lang="fr-FR" sz="3200" dirty="0">
                  <a:solidFill>
                    <a:srgbClr val="FF0002"/>
                  </a:solidFill>
                </a:endParaRPr>
              </a:p>
            </p:txBody>
          </p:sp>
        </mc:Choice>
        <mc:Fallback xmlns="">
          <p:sp>
            <p:nvSpPr>
              <p:cNvPr id="45" name="ZoneTexte 44">
                <a:extLst>
                  <a:ext uri="{FF2B5EF4-FFF2-40B4-BE49-F238E27FC236}">
                    <a16:creationId xmlns:a16="http://schemas.microsoft.com/office/drawing/2014/main" id="{E21F23B7-3FEB-A4C5-662F-BC11C0DE7C6F}"/>
                  </a:ext>
                </a:extLst>
              </p:cNvPr>
              <p:cNvSpPr txBox="1">
                <a:spLocks noRot="1" noChangeAspect="1" noMove="1" noResize="1" noEditPoints="1" noAdjustHandles="1" noChangeArrowheads="1" noChangeShapeType="1" noTextEdit="1"/>
              </p:cNvSpPr>
              <p:nvPr/>
            </p:nvSpPr>
            <p:spPr>
              <a:xfrm>
                <a:off x="6647340" y="3513655"/>
                <a:ext cx="2173951" cy="1028743"/>
              </a:xfrm>
              <a:prstGeom prst="rect">
                <a:avLst/>
              </a:prstGeom>
              <a:blipFill>
                <a:blip r:embed="rId7"/>
                <a:stretch>
                  <a:fillRect b="-853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98DF98AD-9877-6828-BEE5-4E8CB052C58A}"/>
                  </a:ext>
                </a:extLst>
              </p:cNvPr>
              <p:cNvSpPr txBox="1"/>
              <p:nvPr/>
            </p:nvSpPr>
            <p:spPr>
              <a:xfrm>
                <a:off x="3606261" y="4794779"/>
                <a:ext cx="5023082" cy="619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fr-FR" i="1" smtClean="0">
                          <a:solidFill>
                            <a:schemeClr val="tx1"/>
                          </a:solidFill>
                          <a:latin typeface="Cambria Math" panose="02040503050406030204" pitchFamily="18" charset="0"/>
                        </a:rPr>
                        <m:t>X</m:t>
                      </m:r>
                      <m:r>
                        <a:rPr lang="fr-FR" b="0" i="1" smtClean="0">
                          <a:solidFill>
                            <a:schemeClr val="tx1"/>
                          </a:solidFill>
                          <a:latin typeface="Cambria Math" panose="02040503050406030204" pitchFamily="18" charset="0"/>
                        </a:rPr>
                        <m:t>  </m:t>
                      </m:r>
                      <m:r>
                        <a:rPr lang="fr-FR" i="1" smtClean="0">
                          <a:solidFill>
                            <a:schemeClr val="tx1"/>
                          </a:solidFill>
                          <a:latin typeface="Cambria Math" panose="02040503050406030204" pitchFamily="18" charset="0"/>
                          <a:ea typeface="Cambria Math" panose="02040503050406030204" pitchFamily="18" charset="0"/>
                        </a:rPr>
                        <m:t>×</m:t>
                      </m:r>
                      <m:r>
                        <a:rPr lang="fr-FR" b="0" i="0" smtClean="0">
                          <a:solidFill>
                            <a:schemeClr val="tx1"/>
                          </a:solidFill>
                          <a:latin typeface="Cambria Math" panose="02040503050406030204" pitchFamily="18" charset="0"/>
                          <a:ea typeface="Cambria Math" panose="02040503050406030204" pitchFamily="18" charset="0"/>
                        </a:rPr>
                        <m:t> </m:t>
                      </m:r>
                      <m:r>
                        <m:rPr>
                          <m:sty m:val="p"/>
                        </m:rPr>
                        <a:rPr lang="fr-FR" smtClean="0">
                          <a:solidFill>
                            <a:schemeClr val="tx1"/>
                          </a:solidFill>
                          <a:latin typeface="Cambria Math" panose="02040503050406030204" pitchFamily="18" charset="0"/>
                        </a:rPr>
                        <m:t>out</m:t>
                      </m:r>
                      <m:d>
                        <m:dPr>
                          <m:ctrlPr>
                            <a:rPr lang="fr-FR" i="1">
                              <a:solidFill>
                                <a:schemeClr val="tx1"/>
                              </a:solidFill>
                              <a:latin typeface="Cambria Math" panose="02040503050406030204" pitchFamily="18" charset="0"/>
                            </a:rPr>
                          </m:ctrlPr>
                        </m:dPr>
                        <m:e>
                          <m:r>
                            <a:rPr lang="fr-FR">
                              <a:solidFill>
                                <a:schemeClr val="tx1"/>
                              </a:solidFill>
                              <a:latin typeface="Cambria Math" panose="02040503050406030204" pitchFamily="18" charset="0"/>
                            </a:rPr>
                            <m:t>1 −</m:t>
                          </m:r>
                          <m:r>
                            <m:rPr>
                              <m:sty m:val="p"/>
                            </m:rPr>
                            <a:rPr lang="fr-FR">
                              <a:solidFill>
                                <a:schemeClr val="tx1"/>
                              </a:solidFill>
                              <a:latin typeface="Cambria Math" panose="02040503050406030204" pitchFamily="18" charset="0"/>
                            </a:rPr>
                            <m:t>out</m:t>
                          </m:r>
                        </m:e>
                      </m:d>
                      <m:r>
                        <a:rPr lang="fr-FR" b="0" i="0" smtClean="0">
                          <a:solidFill>
                            <a:schemeClr val="tx1"/>
                          </a:solidFill>
                          <a:latin typeface="Cambria Math" panose="02040503050406030204" pitchFamily="18" charset="0"/>
                        </a:rPr>
                        <m:t> </m:t>
                      </m:r>
                      <m:r>
                        <a:rPr lang="fr-FR" i="1" smtClean="0">
                          <a:solidFill>
                            <a:schemeClr val="tx1"/>
                          </a:solidFill>
                          <a:latin typeface="Cambria Math" panose="02040503050406030204" pitchFamily="18" charset="0"/>
                          <a:ea typeface="Cambria Math" panose="02040503050406030204" pitchFamily="18" charset="0"/>
                        </a:rPr>
                        <m:t>×</m:t>
                      </m:r>
                      <m:r>
                        <a:rPr lang="fr-FR" b="0" i="0" smtClean="0">
                          <a:solidFill>
                            <a:schemeClr val="tx1"/>
                          </a:solidFill>
                          <a:latin typeface="Cambria Math" panose="02040503050406030204" pitchFamily="18" charset="0"/>
                          <a:ea typeface="Cambria Math" panose="02040503050406030204" pitchFamily="18" charset="0"/>
                        </a:rPr>
                        <m:t> (</m:t>
                      </m:r>
                      <m:r>
                        <m:rPr>
                          <m:sty m:val="p"/>
                        </m:rPr>
                        <a:rPr lang="fr-FR" i="0" smtClean="0">
                          <a:solidFill>
                            <a:schemeClr val="tx1"/>
                          </a:solidFill>
                          <a:latin typeface="Cambria Math" panose="02040503050406030204" pitchFamily="18" charset="0"/>
                        </a:rPr>
                        <m:t>o</m:t>
                      </m:r>
                      <m:r>
                        <m:rPr>
                          <m:sty m:val="p"/>
                        </m:rPr>
                        <a:rPr lang="fr-FR" b="0" i="0" smtClean="0">
                          <a:solidFill>
                            <a:schemeClr val="tx1"/>
                          </a:solidFill>
                          <a:latin typeface="Cambria Math" panose="02040503050406030204" pitchFamily="18" charset="0"/>
                        </a:rPr>
                        <m:t>ut</m:t>
                      </m:r>
                      <m:r>
                        <a:rPr lang="fr-FR" b="0" i="0" smtClean="0">
                          <a:solidFill>
                            <a:schemeClr val="tx1"/>
                          </a:solidFill>
                          <a:latin typeface="Cambria Math" panose="02040503050406030204" pitchFamily="18" charset="0"/>
                        </a:rPr>
                        <m:t> −</m:t>
                      </m:r>
                      <m:r>
                        <m:rPr>
                          <m:sty m:val="p"/>
                        </m:rPr>
                        <a:rPr lang="fr-FR" b="0" i="0" smtClean="0">
                          <a:solidFill>
                            <a:schemeClr val="tx1"/>
                          </a:solidFill>
                          <a:latin typeface="Cambria Math" panose="02040503050406030204" pitchFamily="18" charset="0"/>
                        </a:rPr>
                        <m:t>target</m:t>
                      </m:r>
                      <m:r>
                        <a:rPr lang="fr-FR" b="0" i="0" smtClean="0">
                          <a:solidFill>
                            <a:schemeClr val="tx1"/>
                          </a:solidFill>
                          <a:latin typeface="Cambria Math" panose="02040503050406030204" pitchFamily="18" charset="0"/>
                        </a:rPr>
                        <m:t>)= </m:t>
                      </m:r>
                      <m:f>
                        <m:fPr>
                          <m:ctrlPr>
                            <a:rPr lang="fr-FR" i="1">
                              <a:solidFill>
                                <a:schemeClr val="tx1"/>
                              </a:solidFill>
                              <a:latin typeface="Cambria Math" panose="02040503050406030204" pitchFamily="18" charset="0"/>
                            </a:rPr>
                          </m:ctrlPr>
                        </m:fPr>
                        <m:num>
                          <m:r>
                            <a:rPr lang="fr-FR" i="1">
                              <a:solidFill>
                                <a:schemeClr val="tx1"/>
                              </a:solidFill>
                              <a:latin typeface="Cambria Math" panose="02040503050406030204" pitchFamily="18" charset="0"/>
                            </a:rPr>
                            <m:t>𝜕</m:t>
                          </m:r>
                          <m:r>
                            <a:rPr lang="fr-FR" i="1">
                              <a:solidFill>
                                <a:schemeClr val="tx1"/>
                              </a:solidFill>
                              <a:latin typeface="Cambria Math" panose="02040503050406030204" pitchFamily="18" charset="0"/>
                            </a:rPr>
                            <m:t>𝐿𝑜𝑠𝑠</m:t>
                          </m:r>
                        </m:num>
                        <m:den>
                          <m:r>
                            <a:rPr lang="fr-FR" i="1">
                              <a:solidFill>
                                <a:schemeClr val="tx1"/>
                              </a:solidFill>
                              <a:latin typeface="Cambria Math" panose="02040503050406030204" pitchFamily="18" charset="0"/>
                            </a:rPr>
                            <m:t>𝜕</m:t>
                          </m:r>
                          <m:r>
                            <a:rPr lang="fr-FR" i="1">
                              <a:solidFill>
                                <a:schemeClr val="tx1"/>
                              </a:solidFill>
                              <a:latin typeface="Cambria Math" panose="02040503050406030204" pitchFamily="18" charset="0"/>
                            </a:rPr>
                            <m:t>𝑤</m:t>
                          </m:r>
                        </m:den>
                      </m:f>
                    </m:oMath>
                  </m:oMathPara>
                </a14:m>
                <a:endParaRPr lang="fr-FR" dirty="0">
                  <a:solidFill>
                    <a:schemeClr val="tx1"/>
                  </a:solidFill>
                </a:endParaRPr>
              </a:p>
            </p:txBody>
          </p:sp>
        </mc:Choice>
        <mc:Fallback xmlns="">
          <p:sp>
            <p:nvSpPr>
              <p:cNvPr id="10" name="ZoneTexte 9">
                <a:extLst>
                  <a:ext uri="{FF2B5EF4-FFF2-40B4-BE49-F238E27FC236}">
                    <a16:creationId xmlns:a16="http://schemas.microsoft.com/office/drawing/2014/main" id="{98DF98AD-9877-6828-BEE5-4E8CB052C58A}"/>
                  </a:ext>
                </a:extLst>
              </p:cNvPr>
              <p:cNvSpPr txBox="1">
                <a:spLocks noRot="1" noChangeAspect="1" noMove="1" noResize="1" noEditPoints="1" noAdjustHandles="1" noChangeArrowheads="1" noChangeShapeType="1" noTextEdit="1"/>
              </p:cNvSpPr>
              <p:nvPr/>
            </p:nvSpPr>
            <p:spPr>
              <a:xfrm>
                <a:off x="3606261" y="4794779"/>
                <a:ext cx="5023082" cy="619080"/>
              </a:xfrm>
              <a:prstGeom prst="rect">
                <a:avLst/>
              </a:prstGeom>
              <a:blipFill>
                <a:blip r:embed="rId8"/>
                <a:stretch>
                  <a:fillRect b="-6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07B61CB-8A22-3112-AC75-222CEE5BD2CD}"/>
                  </a:ext>
                </a:extLst>
              </p:cNvPr>
              <p:cNvSpPr txBox="1"/>
              <p:nvPr/>
            </p:nvSpPr>
            <p:spPr>
              <a:xfrm>
                <a:off x="3632745" y="5586972"/>
                <a:ext cx="5023082" cy="619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1</m:t>
                      </m:r>
                      <m:r>
                        <a:rPr lang="fr-FR" b="0" i="1" smtClean="0">
                          <a:solidFill>
                            <a:schemeClr val="tx1"/>
                          </a:solidFill>
                          <a:latin typeface="Cambria Math" panose="02040503050406030204" pitchFamily="18" charset="0"/>
                        </a:rPr>
                        <m:t>  </m:t>
                      </m:r>
                      <m:r>
                        <a:rPr lang="fr-FR" i="1" smtClean="0">
                          <a:solidFill>
                            <a:schemeClr val="tx1"/>
                          </a:solidFill>
                          <a:latin typeface="Cambria Math" panose="02040503050406030204" pitchFamily="18" charset="0"/>
                          <a:ea typeface="Cambria Math" panose="02040503050406030204" pitchFamily="18" charset="0"/>
                        </a:rPr>
                        <m:t>×</m:t>
                      </m:r>
                      <m:r>
                        <a:rPr lang="fr-FR" b="0" i="0" smtClean="0">
                          <a:solidFill>
                            <a:schemeClr val="tx1"/>
                          </a:solidFill>
                          <a:latin typeface="Cambria Math" panose="02040503050406030204" pitchFamily="18" charset="0"/>
                          <a:ea typeface="Cambria Math" panose="02040503050406030204" pitchFamily="18" charset="0"/>
                        </a:rPr>
                        <m:t> </m:t>
                      </m:r>
                      <m:r>
                        <m:rPr>
                          <m:sty m:val="p"/>
                        </m:rPr>
                        <a:rPr lang="fr-FR" smtClean="0">
                          <a:solidFill>
                            <a:schemeClr val="tx1"/>
                          </a:solidFill>
                          <a:latin typeface="Cambria Math" panose="02040503050406030204" pitchFamily="18" charset="0"/>
                        </a:rPr>
                        <m:t>out</m:t>
                      </m:r>
                      <m:d>
                        <m:dPr>
                          <m:ctrlPr>
                            <a:rPr lang="fr-FR" i="1">
                              <a:solidFill>
                                <a:schemeClr val="tx1"/>
                              </a:solidFill>
                              <a:latin typeface="Cambria Math" panose="02040503050406030204" pitchFamily="18" charset="0"/>
                            </a:rPr>
                          </m:ctrlPr>
                        </m:dPr>
                        <m:e>
                          <m:r>
                            <a:rPr lang="fr-FR">
                              <a:solidFill>
                                <a:schemeClr val="tx1"/>
                              </a:solidFill>
                              <a:latin typeface="Cambria Math" panose="02040503050406030204" pitchFamily="18" charset="0"/>
                            </a:rPr>
                            <m:t>1 −</m:t>
                          </m:r>
                          <m:r>
                            <m:rPr>
                              <m:sty m:val="p"/>
                            </m:rPr>
                            <a:rPr lang="fr-FR">
                              <a:solidFill>
                                <a:schemeClr val="tx1"/>
                              </a:solidFill>
                              <a:latin typeface="Cambria Math" panose="02040503050406030204" pitchFamily="18" charset="0"/>
                            </a:rPr>
                            <m:t>out</m:t>
                          </m:r>
                        </m:e>
                      </m:d>
                      <m:r>
                        <a:rPr lang="fr-FR" b="0" i="0" smtClean="0">
                          <a:solidFill>
                            <a:schemeClr val="tx1"/>
                          </a:solidFill>
                          <a:latin typeface="Cambria Math" panose="02040503050406030204" pitchFamily="18" charset="0"/>
                        </a:rPr>
                        <m:t> </m:t>
                      </m:r>
                      <m:r>
                        <a:rPr lang="fr-FR" i="1" smtClean="0">
                          <a:solidFill>
                            <a:schemeClr val="tx1"/>
                          </a:solidFill>
                          <a:latin typeface="Cambria Math" panose="02040503050406030204" pitchFamily="18" charset="0"/>
                          <a:ea typeface="Cambria Math" panose="02040503050406030204" pitchFamily="18" charset="0"/>
                        </a:rPr>
                        <m:t>×</m:t>
                      </m:r>
                      <m:r>
                        <a:rPr lang="fr-FR" b="0" i="0" smtClean="0">
                          <a:solidFill>
                            <a:schemeClr val="tx1"/>
                          </a:solidFill>
                          <a:latin typeface="Cambria Math" panose="02040503050406030204" pitchFamily="18" charset="0"/>
                          <a:ea typeface="Cambria Math" panose="02040503050406030204" pitchFamily="18" charset="0"/>
                        </a:rPr>
                        <m:t> </m:t>
                      </m:r>
                      <m:d>
                        <m:dPr>
                          <m:ctrlPr>
                            <a:rPr lang="fr-FR" b="0" i="1" smtClean="0">
                              <a:solidFill>
                                <a:schemeClr val="tx1"/>
                              </a:solidFill>
                              <a:latin typeface="Cambria Math" panose="02040503050406030204" pitchFamily="18" charset="0"/>
                              <a:ea typeface="Cambria Math" panose="02040503050406030204" pitchFamily="18" charset="0"/>
                            </a:rPr>
                          </m:ctrlPr>
                        </m:dPr>
                        <m:e>
                          <m:r>
                            <m:rPr>
                              <m:sty m:val="p"/>
                            </m:rPr>
                            <a:rPr lang="fr-FR" i="0" smtClean="0">
                              <a:solidFill>
                                <a:schemeClr val="tx1"/>
                              </a:solidFill>
                              <a:latin typeface="Cambria Math" panose="02040503050406030204" pitchFamily="18" charset="0"/>
                            </a:rPr>
                            <m:t>o</m:t>
                          </m:r>
                          <m:r>
                            <m:rPr>
                              <m:sty m:val="p"/>
                            </m:rPr>
                            <a:rPr lang="fr-FR" b="0" i="0" smtClean="0">
                              <a:solidFill>
                                <a:schemeClr val="tx1"/>
                              </a:solidFill>
                              <a:latin typeface="Cambria Math" panose="02040503050406030204" pitchFamily="18" charset="0"/>
                            </a:rPr>
                            <m:t>ut</m:t>
                          </m:r>
                          <m:r>
                            <a:rPr lang="fr-FR" b="0" i="0" smtClean="0">
                              <a:solidFill>
                                <a:schemeClr val="tx1"/>
                              </a:solidFill>
                              <a:latin typeface="Cambria Math" panose="02040503050406030204" pitchFamily="18" charset="0"/>
                            </a:rPr>
                            <m:t> −</m:t>
                          </m:r>
                          <m:r>
                            <m:rPr>
                              <m:sty m:val="p"/>
                            </m:rPr>
                            <a:rPr lang="fr-FR" b="0" i="0" smtClean="0">
                              <a:solidFill>
                                <a:schemeClr val="tx1"/>
                              </a:solidFill>
                              <a:latin typeface="Cambria Math" panose="02040503050406030204" pitchFamily="18" charset="0"/>
                            </a:rPr>
                            <m:t>target</m:t>
                          </m:r>
                        </m:e>
                      </m:d>
                      <m:r>
                        <a:rPr lang="fr-FR" b="0" i="0" smtClean="0">
                          <a:solidFill>
                            <a:schemeClr val="tx1"/>
                          </a:solidFill>
                          <a:latin typeface="Cambria Math" panose="02040503050406030204" pitchFamily="18" charset="0"/>
                        </a:rPr>
                        <m:t>= </m:t>
                      </m:r>
                      <m:f>
                        <m:fPr>
                          <m:ctrlPr>
                            <a:rPr lang="fr-FR" i="1">
                              <a:solidFill>
                                <a:schemeClr val="tx1"/>
                              </a:solidFill>
                              <a:latin typeface="Cambria Math" panose="02040503050406030204" pitchFamily="18" charset="0"/>
                            </a:rPr>
                          </m:ctrlPr>
                        </m:fPr>
                        <m:num>
                          <m:r>
                            <a:rPr lang="fr-FR" i="1">
                              <a:solidFill>
                                <a:schemeClr val="tx1"/>
                              </a:solidFill>
                              <a:latin typeface="Cambria Math" panose="02040503050406030204" pitchFamily="18" charset="0"/>
                            </a:rPr>
                            <m:t>𝜕</m:t>
                          </m:r>
                          <m:r>
                            <a:rPr lang="fr-FR" i="1">
                              <a:solidFill>
                                <a:schemeClr val="tx1"/>
                              </a:solidFill>
                              <a:latin typeface="Cambria Math" panose="02040503050406030204" pitchFamily="18" charset="0"/>
                            </a:rPr>
                            <m:t>𝐿𝑜𝑠𝑠</m:t>
                          </m:r>
                        </m:num>
                        <m:den>
                          <m:r>
                            <a:rPr lang="fr-FR" i="1">
                              <a:solidFill>
                                <a:schemeClr val="tx1"/>
                              </a:solidFill>
                              <a:latin typeface="Cambria Math" panose="02040503050406030204" pitchFamily="18" charset="0"/>
                            </a:rPr>
                            <m:t>𝜕</m:t>
                          </m:r>
                          <m:r>
                            <m:rPr>
                              <m:sty m:val="p"/>
                            </m:rPr>
                            <a:rPr lang="fr-FR" b="0" i="0" smtClean="0">
                              <a:solidFill>
                                <a:schemeClr val="tx1"/>
                              </a:solidFill>
                              <a:latin typeface="Cambria Math" panose="02040503050406030204" pitchFamily="18" charset="0"/>
                            </a:rPr>
                            <m:t>b</m:t>
                          </m:r>
                        </m:den>
                      </m:f>
                    </m:oMath>
                  </m:oMathPara>
                </a14:m>
                <a:endParaRPr lang="fr-FR" dirty="0">
                  <a:solidFill>
                    <a:schemeClr val="tx1"/>
                  </a:solidFill>
                </a:endParaRPr>
              </a:p>
            </p:txBody>
          </p:sp>
        </mc:Choice>
        <mc:Fallback xmlns="">
          <p:sp>
            <p:nvSpPr>
              <p:cNvPr id="3" name="ZoneTexte 2">
                <a:extLst>
                  <a:ext uri="{FF2B5EF4-FFF2-40B4-BE49-F238E27FC236}">
                    <a16:creationId xmlns:a16="http://schemas.microsoft.com/office/drawing/2014/main" id="{D07B61CB-8A22-3112-AC75-222CEE5BD2CD}"/>
                  </a:ext>
                </a:extLst>
              </p:cNvPr>
              <p:cNvSpPr txBox="1">
                <a:spLocks noRot="1" noChangeAspect="1" noMove="1" noResize="1" noEditPoints="1" noAdjustHandles="1" noChangeArrowheads="1" noChangeShapeType="1" noTextEdit="1"/>
              </p:cNvSpPr>
              <p:nvPr/>
            </p:nvSpPr>
            <p:spPr>
              <a:xfrm>
                <a:off x="3632745" y="5586972"/>
                <a:ext cx="5023082" cy="619080"/>
              </a:xfrm>
              <a:prstGeom prst="rect">
                <a:avLst/>
              </a:prstGeom>
              <a:blipFill>
                <a:blip r:embed="rId9"/>
                <a:stretch>
                  <a:fillRect b="-6000"/>
                </a:stretch>
              </a:blipFill>
            </p:spPr>
            <p:txBody>
              <a:bodyPr/>
              <a:lstStyle/>
              <a:p>
                <a:r>
                  <a:rPr lang="fr-FR">
                    <a:noFill/>
                  </a:rPr>
                  <a:t> </a:t>
                </a:r>
              </a:p>
            </p:txBody>
          </p:sp>
        </mc:Fallback>
      </mc:AlternateContent>
      <p:sp>
        <p:nvSpPr>
          <p:cNvPr id="9" name="Titre 1">
            <a:extLst>
              <a:ext uri="{FF2B5EF4-FFF2-40B4-BE49-F238E27FC236}">
                <a16:creationId xmlns:a16="http://schemas.microsoft.com/office/drawing/2014/main" id="{9541E1EE-9900-1450-9D9E-C3880B83E52E}"/>
              </a:ext>
            </a:extLst>
          </p:cNvPr>
          <p:cNvSpPr>
            <a:spLocks noGrp="1"/>
          </p:cNvSpPr>
          <p:nvPr>
            <p:ph type="title"/>
          </p:nvPr>
        </p:nvSpPr>
        <p:spPr>
          <a:xfrm>
            <a:off x="838200" y="300730"/>
            <a:ext cx="10515600" cy="1325563"/>
          </a:xfrm>
        </p:spPr>
        <p:txBody>
          <a:bodyPr/>
          <a:lstStyle/>
          <a:p>
            <a:r>
              <a:rPr lang="en-GB" noProof="0" dirty="0"/>
              <a:t>Perceptron </a:t>
            </a:r>
            <a:r>
              <a:rPr lang="en-GB" sz="2400" noProof="0" dirty="0"/>
              <a:t>with a single input</a:t>
            </a:r>
            <a:endParaRPr lang="en-GB" noProof="0" dirty="0"/>
          </a:p>
        </p:txBody>
      </p:sp>
    </p:spTree>
    <p:extLst>
      <p:ext uri="{BB962C8B-B14F-4D97-AF65-F5344CB8AC3E}">
        <p14:creationId xmlns:p14="http://schemas.microsoft.com/office/powerpoint/2010/main" val="3651838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39D0B-A159-ECBA-18EF-1F160C5A2E36}"/>
            </a:ext>
          </a:extLst>
        </p:cNvPr>
        <p:cNvGrpSpPr/>
        <p:nvPr/>
      </p:nvGrpSpPr>
      <p:grpSpPr>
        <a:xfrm>
          <a:off x="0" y="0"/>
          <a:ext cx="0" cy="0"/>
          <a:chOff x="0" y="0"/>
          <a:chExt cx="0" cy="0"/>
        </a:xfrm>
      </p:grpSpPr>
      <p:grpSp>
        <p:nvGrpSpPr>
          <p:cNvPr id="12" name="Groupe 11">
            <a:extLst>
              <a:ext uri="{FF2B5EF4-FFF2-40B4-BE49-F238E27FC236}">
                <a16:creationId xmlns:a16="http://schemas.microsoft.com/office/drawing/2014/main" id="{8E3B037B-0D58-8C18-DFCE-3E379732D394}"/>
              </a:ext>
            </a:extLst>
          </p:cNvPr>
          <p:cNvGrpSpPr/>
          <p:nvPr/>
        </p:nvGrpSpPr>
        <p:grpSpPr>
          <a:xfrm>
            <a:off x="4992412" y="2220312"/>
            <a:ext cx="1061545" cy="1061545"/>
            <a:chOff x="3563007" y="2367455"/>
            <a:chExt cx="1061545" cy="1061545"/>
          </a:xfrm>
        </p:grpSpPr>
        <p:sp>
          <p:nvSpPr>
            <p:cNvPr id="4" name="Ellipse 3">
              <a:extLst>
                <a:ext uri="{FF2B5EF4-FFF2-40B4-BE49-F238E27FC236}">
                  <a16:creationId xmlns:a16="http://schemas.microsoft.com/office/drawing/2014/main" id="{3A50EACD-E2DD-3A44-A80A-4D845C73C95D}"/>
                </a:ext>
              </a:extLst>
            </p:cNvPr>
            <p:cNvSpPr/>
            <p:nvPr/>
          </p:nvSpPr>
          <p:spPr>
            <a:xfrm>
              <a:off x="3563007" y="2367455"/>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p>
          </p:txBody>
        </p:sp>
        <p:cxnSp>
          <p:nvCxnSpPr>
            <p:cNvPr id="8" name="Connecteur droit 7">
              <a:extLst>
                <a:ext uri="{FF2B5EF4-FFF2-40B4-BE49-F238E27FC236}">
                  <a16:creationId xmlns:a16="http://schemas.microsoft.com/office/drawing/2014/main" id="{29B7B210-DEF2-2843-7924-894FEB1905FA}"/>
                </a:ext>
              </a:extLst>
            </p:cNvPr>
            <p:cNvCxnSpPr>
              <a:stCxn id="4" idx="0"/>
              <a:endCxn id="4" idx="4"/>
            </p:cNvCxnSpPr>
            <p:nvPr/>
          </p:nvCxnSpPr>
          <p:spPr>
            <a:xfrm>
              <a:off x="4093780" y="2367455"/>
              <a:ext cx="0" cy="10615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7" name="Connecteur droit avec flèche 16">
            <a:extLst>
              <a:ext uri="{FF2B5EF4-FFF2-40B4-BE49-F238E27FC236}">
                <a16:creationId xmlns:a16="http://schemas.microsoft.com/office/drawing/2014/main" id="{D6FEC686-85B9-2FB5-2768-0647C0A6C274}"/>
              </a:ext>
            </a:extLst>
          </p:cNvPr>
          <p:cNvCxnSpPr>
            <a:cxnSpLocks/>
          </p:cNvCxnSpPr>
          <p:nvPr/>
        </p:nvCxnSpPr>
        <p:spPr>
          <a:xfrm>
            <a:off x="3992596" y="2817110"/>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4A36B444-4FBB-3E70-B798-8341EB609C0E}"/>
              </a:ext>
            </a:extLst>
          </p:cNvPr>
          <p:cNvSpPr txBox="1"/>
          <p:nvPr/>
        </p:nvSpPr>
        <p:spPr>
          <a:xfrm>
            <a:off x="3382996" y="2533615"/>
            <a:ext cx="599090" cy="523220"/>
          </a:xfrm>
          <a:prstGeom prst="rect">
            <a:avLst/>
          </a:prstGeom>
          <a:noFill/>
        </p:spPr>
        <p:txBody>
          <a:bodyPr wrap="square" rtlCol="0">
            <a:spAutoFit/>
          </a:bodyPr>
          <a:lstStyle/>
          <a:p>
            <a:pPr algn="ctr"/>
            <a:r>
              <a:rPr lang="fr-FR" sz="2800" dirty="0"/>
              <a:t>x</a:t>
            </a:r>
            <a:endParaRPr lang="fr-FR" sz="2800" baseline="-25000" dirty="0"/>
          </a:p>
        </p:txBody>
      </p:sp>
      <p:sp>
        <p:nvSpPr>
          <p:cNvPr id="28" name="ZoneTexte 27">
            <a:extLst>
              <a:ext uri="{FF2B5EF4-FFF2-40B4-BE49-F238E27FC236}">
                <a16:creationId xmlns:a16="http://schemas.microsoft.com/office/drawing/2014/main" id="{60720C78-AC16-6690-DB3E-E33B463EE1E5}"/>
              </a:ext>
            </a:extLst>
          </p:cNvPr>
          <p:cNvSpPr txBox="1"/>
          <p:nvPr/>
        </p:nvSpPr>
        <p:spPr>
          <a:xfrm>
            <a:off x="4120034" y="2467393"/>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a:t>
            </a:r>
          </a:p>
        </p:txBody>
      </p:sp>
      <p:cxnSp>
        <p:nvCxnSpPr>
          <p:cNvPr id="30" name="Connecteur droit avec flèche 29">
            <a:extLst>
              <a:ext uri="{FF2B5EF4-FFF2-40B4-BE49-F238E27FC236}">
                <a16:creationId xmlns:a16="http://schemas.microsoft.com/office/drawing/2014/main" id="{936CF56E-5BDE-BD91-B430-E17286340D0C}"/>
              </a:ext>
            </a:extLst>
          </p:cNvPr>
          <p:cNvCxnSpPr>
            <a:cxnSpLocks/>
          </p:cNvCxnSpPr>
          <p:nvPr/>
        </p:nvCxnSpPr>
        <p:spPr>
          <a:xfrm>
            <a:off x="6074977" y="2742628"/>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B49A3A82-2F2D-3CB1-C2A2-70B32768CD9C}"/>
              </a:ext>
            </a:extLst>
          </p:cNvPr>
          <p:cNvCxnSpPr>
            <a:cxnSpLocks/>
          </p:cNvCxnSpPr>
          <p:nvPr/>
        </p:nvCxnSpPr>
        <p:spPr>
          <a:xfrm flipV="1">
            <a:off x="4651482" y="3166246"/>
            <a:ext cx="493330" cy="599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ZoneTexte 35">
            <a:extLst>
              <a:ext uri="{FF2B5EF4-FFF2-40B4-BE49-F238E27FC236}">
                <a16:creationId xmlns:a16="http://schemas.microsoft.com/office/drawing/2014/main" id="{B6879103-57A5-748E-0B18-00F62BA428DC}"/>
              </a:ext>
            </a:extLst>
          </p:cNvPr>
          <p:cNvSpPr txBox="1"/>
          <p:nvPr/>
        </p:nvSpPr>
        <p:spPr>
          <a:xfrm>
            <a:off x="4184429" y="3641845"/>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b</a:t>
            </a:r>
          </a:p>
        </p:txBody>
      </p:sp>
      <p:sp>
        <p:nvSpPr>
          <p:cNvPr id="41" name="ZoneTexte 40">
            <a:extLst>
              <a:ext uri="{FF2B5EF4-FFF2-40B4-BE49-F238E27FC236}">
                <a16:creationId xmlns:a16="http://schemas.microsoft.com/office/drawing/2014/main" id="{03439691-F961-59FC-0AA6-D32D24724F79}"/>
              </a:ext>
            </a:extLst>
          </p:cNvPr>
          <p:cNvSpPr txBox="1"/>
          <p:nvPr/>
        </p:nvSpPr>
        <p:spPr>
          <a:xfrm>
            <a:off x="5034995" y="2635155"/>
            <a:ext cx="517929" cy="307777"/>
          </a:xfrm>
          <a:prstGeom prst="rect">
            <a:avLst/>
          </a:prstGeom>
          <a:noFill/>
        </p:spPr>
        <p:txBody>
          <a:bodyPr wrap="square" rtlCol="0">
            <a:spAutoFit/>
          </a:bodyPr>
          <a:lstStyle/>
          <a:p>
            <a:pPr algn="ctr"/>
            <a:r>
              <a:rPr lang="fr-FR" sz="1400" dirty="0"/>
              <a:t>net</a:t>
            </a:r>
          </a:p>
        </p:txBody>
      </p:sp>
      <p:sp>
        <p:nvSpPr>
          <p:cNvPr id="42" name="ZoneTexte 41">
            <a:extLst>
              <a:ext uri="{FF2B5EF4-FFF2-40B4-BE49-F238E27FC236}">
                <a16:creationId xmlns:a16="http://schemas.microsoft.com/office/drawing/2014/main" id="{1E1E8A50-B8B1-D6FE-B262-3BDE81AF0C4D}"/>
              </a:ext>
            </a:extLst>
          </p:cNvPr>
          <p:cNvSpPr txBox="1"/>
          <p:nvPr/>
        </p:nvSpPr>
        <p:spPr>
          <a:xfrm>
            <a:off x="5486866" y="2635155"/>
            <a:ext cx="517929" cy="307777"/>
          </a:xfrm>
          <a:prstGeom prst="rect">
            <a:avLst/>
          </a:prstGeom>
          <a:noFill/>
        </p:spPr>
        <p:txBody>
          <a:bodyPr wrap="square" rtlCol="0">
            <a:spAutoFit/>
          </a:bodyPr>
          <a:lstStyle/>
          <a:p>
            <a:pPr algn="ctr"/>
            <a:r>
              <a:rPr lang="fr-FR" sz="1400" dirty="0"/>
              <a:t>out</a:t>
            </a:r>
          </a:p>
        </p:txBody>
      </p:sp>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10736780-3F3B-75A8-D456-670611E6302F}"/>
                  </a:ext>
                </a:extLst>
              </p:cNvPr>
              <p:cNvSpPr txBox="1"/>
              <p:nvPr/>
            </p:nvSpPr>
            <p:spPr>
              <a:xfrm>
                <a:off x="7031418" y="2533615"/>
                <a:ext cx="2324249" cy="396519"/>
              </a:xfrm>
              <a:prstGeom prst="rect">
                <a:avLst/>
              </a:prstGeom>
              <a:noFill/>
              <a:ln>
                <a:solidFill>
                  <a:schemeClr val="tx1">
                    <a:lumMod val="50000"/>
                    <a:lumOff val="50000"/>
                  </a:schemeClr>
                </a:solidFill>
              </a:ln>
            </p:spPr>
            <p:txBody>
              <a:bodyPr wrap="square" rtlCol="0">
                <a:spAutoFit/>
              </a:bodyPr>
              <a:lstStyle/>
              <a:p>
                <a:pPr algn="ctr"/>
                <a14:m>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out</m:t>
                    </m:r>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target</m:t>
                    </m:r>
                    <m:r>
                      <a:rPr lang="fr-FR" sz="1400" b="0" i="1" noProof="0" smtClean="0">
                        <a:latin typeface="Cambria Math" panose="02040503050406030204" pitchFamily="18" charset="0"/>
                      </a:rPr>
                      <m:t>)</m:t>
                    </m:r>
                  </m:oMath>
                </a14:m>
                <a:r>
                  <a:rPr lang="en-GB" sz="1400" baseline="30000" noProof="0" dirty="0"/>
                  <a:t>2</a:t>
                </a:r>
              </a:p>
            </p:txBody>
          </p:sp>
        </mc:Choice>
        <mc:Fallback xmlns="">
          <p:sp>
            <p:nvSpPr>
              <p:cNvPr id="44" name="ZoneTexte 43">
                <a:extLst>
                  <a:ext uri="{FF2B5EF4-FFF2-40B4-BE49-F238E27FC236}">
                    <a16:creationId xmlns:a16="http://schemas.microsoft.com/office/drawing/2014/main" id="{96CD1995-B400-E73C-374A-1FD5C1E30579}"/>
                  </a:ext>
                </a:extLst>
              </p:cNvPr>
              <p:cNvSpPr txBox="1">
                <a:spLocks noRot="1" noChangeAspect="1" noMove="1" noResize="1" noEditPoints="1" noAdjustHandles="1" noChangeArrowheads="1" noChangeShapeType="1" noTextEdit="1"/>
              </p:cNvSpPr>
              <p:nvPr/>
            </p:nvSpPr>
            <p:spPr>
              <a:xfrm>
                <a:off x="7031418" y="2533615"/>
                <a:ext cx="2324249" cy="396519"/>
              </a:xfrm>
              <a:prstGeom prst="rect">
                <a:avLst/>
              </a:prstGeom>
              <a:blipFill>
                <a:blip r:embed="rId3"/>
                <a:stretch>
                  <a:fillRect/>
                </a:stretch>
              </a:blipFill>
              <a:ln>
                <a:solidFill>
                  <a:schemeClr val="tx1">
                    <a:lumMod val="50000"/>
                    <a:lumOff val="50000"/>
                  </a:schemeClr>
                </a:solidFill>
              </a:ln>
            </p:spPr>
            <p:txBody>
              <a:bodyPr/>
              <a:lstStyle/>
              <a:p>
                <a:r>
                  <a:rPr lang="fr-FR">
                    <a:noFill/>
                  </a:rPr>
                  <a:t> </a:t>
                </a:r>
              </a:p>
            </p:txBody>
          </p:sp>
        </mc:Fallback>
      </mc:AlternateContent>
      <p:sp>
        <p:nvSpPr>
          <p:cNvPr id="46" name="Espace réservé du pied de page 45">
            <a:extLst>
              <a:ext uri="{FF2B5EF4-FFF2-40B4-BE49-F238E27FC236}">
                <a16:creationId xmlns:a16="http://schemas.microsoft.com/office/drawing/2014/main" id="{B69576EE-FF17-B12A-6784-FA1DC1643D0A}"/>
              </a:ext>
            </a:extLst>
          </p:cNvPr>
          <p:cNvSpPr>
            <a:spLocks noGrp="1"/>
          </p:cNvSpPr>
          <p:nvPr>
            <p:ph type="ftr" sz="quarter" idx="11"/>
          </p:nvPr>
        </p:nvSpPr>
        <p:spPr/>
        <p:txBody>
          <a:bodyPr/>
          <a:lstStyle/>
          <a:p>
            <a:r>
              <a:rPr lang="fr-FR"/>
              <a:t>Introduction to Neural Networks. Author: David Thébault</a:t>
            </a:r>
          </a:p>
        </p:txBody>
      </p:sp>
      <p:sp>
        <p:nvSpPr>
          <p:cNvPr id="50" name="ZoneTexte 49">
            <a:extLst>
              <a:ext uri="{FF2B5EF4-FFF2-40B4-BE49-F238E27FC236}">
                <a16:creationId xmlns:a16="http://schemas.microsoft.com/office/drawing/2014/main" id="{28B8543F-E9F4-43E1-00B7-95458F3B82CD}"/>
              </a:ext>
            </a:extLst>
          </p:cNvPr>
          <p:cNvSpPr txBox="1"/>
          <p:nvPr/>
        </p:nvSpPr>
        <p:spPr>
          <a:xfrm>
            <a:off x="838200" y="1532877"/>
            <a:ext cx="6773333" cy="369332"/>
          </a:xfrm>
          <a:prstGeom prst="rect">
            <a:avLst/>
          </a:prstGeom>
          <a:noFill/>
        </p:spPr>
        <p:txBody>
          <a:bodyPr wrap="square" rtlCol="0">
            <a:spAutoFit/>
          </a:bodyPr>
          <a:lstStyle/>
          <a:p>
            <a:r>
              <a:rPr lang="en-GB" b="1" dirty="0"/>
              <a:t>Now we update W and b</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F62F9A56-D97D-6FFE-1A45-EDE8C587DFCF}"/>
                  </a:ext>
                </a:extLst>
              </p:cNvPr>
              <p:cNvSpPr txBox="1"/>
              <p:nvPr/>
            </p:nvSpPr>
            <p:spPr>
              <a:xfrm>
                <a:off x="3687255" y="4160623"/>
                <a:ext cx="3654701" cy="91159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fr-FR" sz="2800" i="1" smtClean="0">
                          <a:solidFill>
                            <a:schemeClr val="tx1"/>
                          </a:solidFill>
                          <a:latin typeface="Cambria Math" panose="02040503050406030204" pitchFamily="18" charset="0"/>
                        </a:rPr>
                        <m:t>𝑤</m:t>
                      </m:r>
                      <m:r>
                        <a:rPr lang="fr-FR" sz="2800" b="0" i="1" smtClean="0">
                          <a:solidFill>
                            <a:schemeClr val="tx1"/>
                          </a:solidFill>
                          <a:latin typeface="Cambria Math" panose="02040503050406030204" pitchFamily="18" charset="0"/>
                        </a:rPr>
                        <m:t>≔</m:t>
                      </m:r>
                      <m:r>
                        <a:rPr lang="fr-FR" sz="2800" b="0" i="1" smtClean="0">
                          <a:solidFill>
                            <a:schemeClr val="tx1"/>
                          </a:solidFill>
                          <a:latin typeface="Cambria Math" panose="02040503050406030204" pitchFamily="18" charset="0"/>
                        </a:rPr>
                        <m:t>𝑤</m:t>
                      </m:r>
                      <m:r>
                        <a:rPr lang="fr-FR" sz="2800" b="0" i="1" smtClean="0">
                          <a:solidFill>
                            <a:schemeClr val="tx1"/>
                          </a:solidFill>
                          <a:latin typeface="Cambria Math" panose="02040503050406030204" pitchFamily="18" charset="0"/>
                        </a:rPr>
                        <m:t> −</m:t>
                      </m:r>
                      <m:r>
                        <a:rPr lang="fr-FR" sz="2800" b="0" i="1" smtClean="0">
                          <a:solidFill>
                            <a:schemeClr val="tx1"/>
                          </a:solidFill>
                          <a:latin typeface="Cambria Math" panose="02040503050406030204" pitchFamily="18" charset="0"/>
                        </a:rPr>
                        <m:t>𝛼</m:t>
                      </m:r>
                      <m:f>
                        <m:fPr>
                          <m:ctrlPr>
                            <a:rPr lang="fr-FR" sz="2800" i="1">
                              <a:solidFill>
                                <a:schemeClr val="tx1"/>
                              </a:solidFill>
                              <a:latin typeface="Cambria Math" panose="02040503050406030204" pitchFamily="18" charset="0"/>
                            </a:rPr>
                          </m:ctrlPr>
                        </m:fPr>
                        <m:num>
                          <m:r>
                            <a:rPr lang="fr-FR" sz="2800" i="1">
                              <a:solidFill>
                                <a:schemeClr val="tx1"/>
                              </a:solidFill>
                              <a:latin typeface="Cambria Math" panose="02040503050406030204" pitchFamily="18" charset="0"/>
                            </a:rPr>
                            <m:t>𝜕</m:t>
                          </m:r>
                          <m:r>
                            <a:rPr lang="fr-FR" sz="2800" i="1">
                              <a:solidFill>
                                <a:schemeClr val="tx1"/>
                              </a:solidFill>
                              <a:latin typeface="Cambria Math" panose="02040503050406030204" pitchFamily="18" charset="0"/>
                            </a:rPr>
                            <m:t>𝐿𝑜𝑠𝑠</m:t>
                          </m:r>
                        </m:num>
                        <m:den>
                          <m:r>
                            <a:rPr lang="fr-FR" sz="2800" i="1">
                              <a:solidFill>
                                <a:schemeClr val="tx1"/>
                              </a:solidFill>
                              <a:latin typeface="Cambria Math" panose="02040503050406030204" pitchFamily="18" charset="0"/>
                            </a:rPr>
                            <m:t>𝜕</m:t>
                          </m:r>
                          <m:r>
                            <a:rPr lang="fr-FR" sz="2800" i="1">
                              <a:solidFill>
                                <a:schemeClr val="tx1"/>
                              </a:solidFill>
                              <a:latin typeface="Cambria Math" panose="02040503050406030204" pitchFamily="18" charset="0"/>
                            </a:rPr>
                            <m:t>𝑤</m:t>
                          </m:r>
                        </m:den>
                      </m:f>
                    </m:oMath>
                  </m:oMathPara>
                </a14:m>
                <a:endParaRPr lang="fr-FR" sz="2800" dirty="0">
                  <a:solidFill>
                    <a:schemeClr val="tx1"/>
                  </a:solidFill>
                </a:endParaRPr>
              </a:p>
            </p:txBody>
          </p:sp>
        </mc:Choice>
        <mc:Fallback xmlns="">
          <p:sp>
            <p:nvSpPr>
              <p:cNvPr id="3" name="ZoneTexte 2">
                <a:extLst>
                  <a:ext uri="{FF2B5EF4-FFF2-40B4-BE49-F238E27FC236}">
                    <a16:creationId xmlns:a16="http://schemas.microsoft.com/office/drawing/2014/main" id="{F62F9A56-D97D-6FFE-1A45-EDE8C587DFCF}"/>
                  </a:ext>
                </a:extLst>
              </p:cNvPr>
              <p:cNvSpPr txBox="1">
                <a:spLocks noRot="1" noChangeAspect="1" noMove="1" noResize="1" noEditPoints="1" noAdjustHandles="1" noChangeArrowheads="1" noChangeShapeType="1" noTextEdit="1"/>
              </p:cNvSpPr>
              <p:nvPr/>
            </p:nvSpPr>
            <p:spPr>
              <a:xfrm>
                <a:off x="3687255" y="4160623"/>
                <a:ext cx="3654701" cy="911596"/>
              </a:xfrm>
              <a:prstGeom prst="rect">
                <a:avLst/>
              </a:prstGeom>
              <a:blipFill>
                <a:blip r:embed="rId4"/>
                <a:stretch>
                  <a:fillRect b="-684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B03FDBDA-144D-3BD7-741E-4DBFAD2F0ED1}"/>
                  </a:ext>
                </a:extLst>
              </p:cNvPr>
              <p:cNvSpPr txBox="1"/>
              <p:nvPr/>
            </p:nvSpPr>
            <p:spPr>
              <a:xfrm>
                <a:off x="3687256" y="5385432"/>
                <a:ext cx="3654714" cy="725776"/>
              </a:xfrm>
              <a:prstGeom prst="rect">
                <a:avLst/>
              </a:prstGeom>
              <a:noFill/>
            </p:spPr>
            <p:txBody>
              <a:bodyPr wrap="square" rtlCol="0">
                <a:spAutoFit/>
              </a:bodyPr>
              <a:lstStyle/>
              <a:p>
                <a:r>
                  <a:rPr lang="fr-FR" sz="2800" dirty="0"/>
                  <a:t>b </a:t>
                </a:r>
                <a14:m>
                  <m:oMath xmlns:m="http://schemas.openxmlformats.org/officeDocument/2006/math">
                    <m:r>
                      <a:rPr lang="fr-FR" sz="2800" b="0" i="1" smtClean="0">
                        <a:solidFill>
                          <a:schemeClr val="tx1"/>
                        </a:solidFill>
                        <a:latin typeface="Cambria Math" panose="02040503050406030204" pitchFamily="18" charset="0"/>
                      </a:rPr>
                      <m:t>≔</m:t>
                    </m:r>
                    <m:r>
                      <m:rPr>
                        <m:sty m:val="p"/>
                      </m:rPr>
                      <a:rPr lang="fr-FR" sz="2800" b="0" i="0" smtClean="0">
                        <a:solidFill>
                          <a:schemeClr val="tx1"/>
                        </a:solidFill>
                        <a:latin typeface="Cambria Math" panose="02040503050406030204" pitchFamily="18" charset="0"/>
                      </a:rPr>
                      <m:t>b</m:t>
                    </m:r>
                    <m:r>
                      <a:rPr lang="fr-FR" sz="2800" b="0" i="1" smtClean="0">
                        <a:solidFill>
                          <a:schemeClr val="tx1"/>
                        </a:solidFill>
                        <a:latin typeface="Cambria Math" panose="02040503050406030204" pitchFamily="18" charset="0"/>
                      </a:rPr>
                      <m:t> −</m:t>
                    </m:r>
                    <m:r>
                      <a:rPr lang="fr-FR" sz="2800" b="0" i="1" smtClean="0">
                        <a:solidFill>
                          <a:schemeClr val="tx1"/>
                        </a:solidFill>
                        <a:latin typeface="Cambria Math" panose="02040503050406030204" pitchFamily="18" charset="0"/>
                      </a:rPr>
                      <m:t>𝛼</m:t>
                    </m:r>
                    <m:f>
                      <m:fPr>
                        <m:ctrlPr>
                          <a:rPr lang="fr-FR" sz="2800" i="1">
                            <a:solidFill>
                              <a:schemeClr val="tx1"/>
                            </a:solidFill>
                            <a:latin typeface="Cambria Math" panose="02040503050406030204" pitchFamily="18" charset="0"/>
                          </a:rPr>
                        </m:ctrlPr>
                      </m:fPr>
                      <m:num>
                        <m:r>
                          <a:rPr lang="fr-FR" sz="2800" i="1">
                            <a:solidFill>
                              <a:schemeClr val="tx1"/>
                            </a:solidFill>
                            <a:latin typeface="Cambria Math" panose="02040503050406030204" pitchFamily="18" charset="0"/>
                          </a:rPr>
                          <m:t>𝜕</m:t>
                        </m:r>
                        <m:r>
                          <a:rPr lang="fr-FR" sz="2800" i="1">
                            <a:solidFill>
                              <a:schemeClr val="tx1"/>
                            </a:solidFill>
                            <a:latin typeface="Cambria Math" panose="02040503050406030204" pitchFamily="18" charset="0"/>
                          </a:rPr>
                          <m:t>𝐿𝑜𝑠𝑠</m:t>
                        </m:r>
                      </m:num>
                      <m:den>
                        <m:r>
                          <a:rPr lang="fr-FR" sz="2800" i="1">
                            <a:solidFill>
                              <a:schemeClr val="tx1"/>
                            </a:solidFill>
                            <a:latin typeface="Cambria Math" panose="02040503050406030204" pitchFamily="18" charset="0"/>
                          </a:rPr>
                          <m:t>𝜕</m:t>
                        </m:r>
                        <m:r>
                          <m:rPr>
                            <m:sty m:val="p"/>
                          </m:rPr>
                          <a:rPr lang="fr-FR" sz="2800" b="0" i="0" smtClean="0">
                            <a:solidFill>
                              <a:schemeClr val="tx1"/>
                            </a:solidFill>
                            <a:latin typeface="Cambria Math" panose="02040503050406030204" pitchFamily="18" charset="0"/>
                          </a:rPr>
                          <m:t>b</m:t>
                        </m:r>
                      </m:den>
                    </m:f>
                  </m:oMath>
                </a14:m>
                <a:endParaRPr lang="fr-FR" sz="2800" dirty="0">
                  <a:solidFill>
                    <a:schemeClr val="tx1"/>
                  </a:solidFill>
                </a:endParaRPr>
              </a:p>
            </p:txBody>
          </p:sp>
        </mc:Choice>
        <mc:Fallback xmlns="">
          <p:sp>
            <p:nvSpPr>
              <p:cNvPr id="6" name="ZoneTexte 5">
                <a:extLst>
                  <a:ext uri="{FF2B5EF4-FFF2-40B4-BE49-F238E27FC236}">
                    <a16:creationId xmlns:a16="http://schemas.microsoft.com/office/drawing/2014/main" id="{B03FDBDA-144D-3BD7-741E-4DBFAD2F0ED1}"/>
                  </a:ext>
                </a:extLst>
              </p:cNvPr>
              <p:cNvSpPr txBox="1">
                <a:spLocks noRot="1" noChangeAspect="1" noMove="1" noResize="1" noEditPoints="1" noAdjustHandles="1" noChangeArrowheads="1" noChangeShapeType="1" noTextEdit="1"/>
              </p:cNvSpPr>
              <p:nvPr/>
            </p:nvSpPr>
            <p:spPr>
              <a:xfrm>
                <a:off x="3687256" y="5385432"/>
                <a:ext cx="3654714" cy="725776"/>
              </a:xfrm>
              <a:prstGeom prst="rect">
                <a:avLst/>
              </a:prstGeom>
              <a:blipFill>
                <a:blip r:embed="rId5"/>
                <a:stretch>
                  <a:fillRect l="-3472" b="-12069"/>
                </a:stretch>
              </a:blipFill>
            </p:spPr>
            <p:txBody>
              <a:bodyPr/>
              <a:lstStyle/>
              <a:p>
                <a:r>
                  <a:rPr lang="fr-FR">
                    <a:noFill/>
                  </a:rPr>
                  <a:t> </a:t>
                </a:r>
              </a:p>
            </p:txBody>
          </p:sp>
        </mc:Fallback>
      </mc:AlternateContent>
      <p:sp>
        <p:nvSpPr>
          <p:cNvPr id="9" name="Parenthèse ouvrante 8">
            <a:extLst>
              <a:ext uri="{FF2B5EF4-FFF2-40B4-BE49-F238E27FC236}">
                <a16:creationId xmlns:a16="http://schemas.microsoft.com/office/drawing/2014/main" id="{E5087B77-740B-B023-04B9-A32533C09494}"/>
              </a:ext>
            </a:extLst>
          </p:cNvPr>
          <p:cNvSpPr/>
          <p:nvPr/>
        </p:nvSpPr>
        <p:spPr>
          <a:xfrm>
            <a:off x="3309873" y="4263655"/>
            <a:ext cx="317824" cy="1950585"/>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0" name="Titre 1">
            <a:extLst>
              <a:ext uri="{FF2B5EF4-FFF2-40B4-BE49-F238E27FC236}">
                <a16:creationId xmlns:a16="http://schemas.microsoft.com/office/drawing/2014/main" id="{543A2D39-F710-C5A8-AA73-69FC99038017}"/>
              </a:ext>
            </a:extLst>
          </p:cNvPr>
          <p:cNvSpPr>
            <a:spLocks noGrp="1"/>
          </p:cNvSpPr>
          <p:nvPr>
            <p:ph type="title"/>
          </p:nvPr>
        </p:nvSpPr>
        <p:spPr>
          <a:xfrm>
            <a:off x="838200" y="300730"/>
            <a:ext cx="10515600" cy="1325563"/>
          </a:xfrm>
        </p:spPr>
        <p:txBody>
          <a:bodyPr/>
          <a:lstStyle/>
          <a:p>
            <a:r>
              <a:rPr lang="en-GB" noProof="0" dirty="0"/>
              <a:t>Perceptron </a:t>
            </a:r>
            <a:r>
              <a:rPr lang="en-GB" sz="2400" noProof="0" dirty="0"/>
              <a:t>with a single input</a:t>
            </a:r>
            <a:endParaRPr lang="en-GB" noProof="0" dirty="0"/>
          </a:p>
        </p:txBody>
      </p:sp>
    </p:spTree>
    <p:extLst>
      <p:ext uri="{BB962C8B-B14F-4D97-AF65-F5344CB8AC3E}">
        <p14:creationId xmlns:p14="http://schemas.microsoft.com/office/powerpoint/2010/main" val="85113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A3B3-6D71-D53B-F502-956CC4ED630C}"/>
            </a:ext>
          </a:extLst>
        </p:cNvPr>
        <p:cNvGrpSpPr/>
        <p:nvPr/>
      </p:nvGrpSpPr>
      <p:grpSpPr>
        <a:xfrm>
          <a:off x="0" y="0"/>
          <a:ext cx="0" cy="0"/>
          <a:chOff x="0" y="0"/>
          <a:chExt cx="0" cy="0"/>
        </a:xfrm>
      </p:grpSpPr>
      <p:grpSp>
        <p:nvGrpSpPr>
          <p:cNvPr id="12" name="Groupe 11">
            <a:extLst>
              <a:ext uri="{FF2B5EF4-FFF2-40B4-BE49-F238E27FC236}">
                <a16:creationId xmlns:a16="http://schemas.microsoft.com/office/drawing/2014/main" id="{9514827A-3223-9A96-C094-09616ADD8632}"/>
              </a:ext>
            </a:extLst>
          </p:cNvPr>
          <p:cNvGrpSpPr/>
          <p:nvPr/>
        </p:nvGrpSpPr>
        <p:grpSpPr>
          <a:xfrm>
            <a:off x="4992412" y="2220312"/>
            <a:ext cx="1061545" cy="1061545"/>
            <a:chOff x="3563007" y="2367455"/>
            <a:chExt cx="1061545" cy="1061545"/>
          </a:xfrm>
        </p:grpSpPr>
        <p:sp>
          <p:nvSpPr>
            <p:cNvPr id="4" name="Ellipse 3">
              <a:extLst>
                <a:ext uri="{FF2B5EF4-FFF2-40B4-BE49-F238E27FC236}">
                  <a16:creationId xmlns:a16="http://schemas.microsoft.com/office/drawing/2014/main" id="{05807561-2B58-1F22-B755-40B2DC36E475}"/>
                </a:ext>
              </a:extLst>
            </p:cNvPr>
            <p:cNvSpPr/>
            <p:nvPr/>
          </p:nvSpPr>
          <p:spPr>
            <a:xfrm>
              <a:off x="3563007" y="2367455"/>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p>
          </p:txBody>
        </p:sp>
        <p:cxnSp>
          <p:nvCxnSpPr>
            <p:cNvPr id="8" name="Connecteur droit 7">
              <a:extLst>
                <a:ext uri="{FF2B5EF4-FFF2-40B4-BE49-F238E27FC236}">
                  <a16:creationId xmlns:a16="http://schemas.microsoft.com/office/drawing/2014/main" id="{FD4EB9F9-DDEE-6425-966D-B90970EB0E67}"/>
                </a:ext>
              </a:extLst>
            </p:cNvPr>
            <p:cNvCxnSpPr>
              <a:stCxn id="4" idx="0"/>
              <a:endCxn id="4" idx="4"/>
            </p:cNvCxnSpPr>
            <p:nvPr/>
          </p:nvCxnSpPr>
          <p:spPr>
            <a:xfrm>
              <a:off x="4093780" y="2367455"/>
              <a:ext cx="0" cy="10615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7" name="Connecteur droit avec flèche 16">
            <a:extLst>
              <a:ext uri="{FF2B5EF4-FFF2-40B4-BE49-F238E27FC236}">
                <a16:creationId xmlns:a16="http://schemas.microsoft.com/office/drawing/2014/main" id="{26A34BDB-AFD3-00C7-EEF1-A9FB802D84B0}"/>
              </a:ext>
            </a:extLst>
          </p:cNvPr>
          <p:cNvCxnSpPr>
            <a:cxnSpLocks/>
          </p:cNvCxnSpPr>
          <p:nvPr/>
        </p:nvCxnSpPr>
        <p:spPr>
          <a:xfrm>
            <a:off x="3992596" y="2817110"/>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E781AAB4-766D-DD07-81AD-2C7ABF26F997}"/>
              </a:ext>
            </a:extLst>
          </p:cNvPr>
          <p:cNvSpPr txBox="1"/>
          <p:nvPr/>
        </p:nvSpPr>
        <p:spPr>
          <a:xfrm>
            <a:off x="3380368" y="2461481"/>
            <a:ext cx="599090" cy="523220"/>
          </a:xfrm>
          <a:prstGeom prst="rect">
            <a:avLst/>
          </a:prstGeom>
          <a:noFill/>
        </p:spPr>
        <p:txBody>
          <a:bodyPr wrap="square" rtlCol="0">
            <a:spAutoFit/>
          </a:bodyPr>
          <a:lstStyle/>
          <a:p>
            <a:pPr algn="ctr"/>
            <a:r>
              <a:rPr lang="fr-FR" sz="2800" dirty="0"/>
              <a:t>x</a:t>
            </a:r>
            <a:endParaRPr lang="fr-FR" sz="2800" baseline="-25000" dirty="0"/>
          </a:p>
        </p:txBody>
      </p:sp>
      <p:sp>
        <p:nvSpPr>
          <p:cNvPr id="28" name="ZoneTexte 27">
            <a:extLst>
              <a:ext uri="{FF2B5EF4-FFF2-40B4-BE49-F238E27FC236}">
                <a16:creationId xmlns:a16="http://schemas.microsoft.com/office/drawing/2014/main" id="{21ED482B-BFA4-F434-156C-F1E453CFF13A}"/>
              </a:ext>
            </a:extLst>
          </p:cNvPr>
          <p:cNvSpPr txBox="1"/>
          <p:nvPr/>
        </p:nvSpPr>
        <p:spPr>
          <a:xfrm>
            <a:off x="4120034" y="2467393"/>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a:t>
            </a:r>
          </a:p>
        </p:txBody>
      </p:sp>
      <p:cxnSp>
        <p:nvCxnSpPr>
          <p:cNvPr id="30" name="Connecteur droit avec flèche 29">
            <a:extLst>
              <a:ext uri="{FF2B5EF4-FFF2-40B4-BE49-F238E27FC236}">
                <a16:creationId xmlns:a16="http://schemas.microsoft.com/office/drawing/2014/main" id="{4A43978B-BBCD-4F05-D57C-A999EA507135}"/>
              </a:ext>
            </a:extLst>
          </p:cNvPr>
          <p:cNvCxnSpPr>
            <a:cxnSpLocks/>
          </p:cNvCxnSpPr>
          <p:nvPr/>
        </p:nvCxnSpPr>
        <p:spPr>
          <a:xfrm>
            <a:off x="6074977" y="2742628"/>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BACF2E75-C48A-AA23-DC23-47C3FC47AF10}"/>
              </a:ext>
            </a:extLst>
          </p:cNvPr>
          <p:cNvCxnSpPr>
            <a:cxnSpLocks/>
          </p:cNvCxnSpPr>
          <p:nvPr/>
        </p:nvCxnSpPr>
        <p:spPr>
          <a:xfrm flipV="1">
            <a:off x="4651482" y="3166246"/>
            <a:ext cx="493330" cy="599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ZoneTexte 35">
            <a:extLst>
              <a:ext uri="{FF2B5EF4-FFF2-40B4-BE49-F238E27FC236}">
                <a16:creationId xmlns:a16="http://schemas.microsoft.com/office/drawing/2014/main" id="{EACAF14E-D2CB-5122-C896-B2DD264923F8}"/>
              </a:ext>
            </a:extLst>
          </p:cNvPr>
          <p:cNvSpPr txBox="1"/>
          <p:nvPr/>
        </p:nvSpPr>
        <p:spPr>
          <a:xfrm>
            <a:off x="4184429" y="3641845"/>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b</a:t>
            </a:r>
          </a:p>
        </p:txBody>
      </p:sp>
      <p:sp>
        <p:nvSpPr>
          <p:cNvPr id="41" name="ZoneTexte 40">
            <a:extLst>
              <a:ext uri="{FF2B5EF4-FFF2-40B4-BE49-F238E27FC236}">
                <a16:creationId xmlns:a16="http://schemas.microsoft.com/office/drawing/2014/main" id="{A90474F0-4632-47FD-31B5-8B9722A8DA75}"/>
              </a:ext>
            </a:extLst>
          </p:cNvPr>
          <p:cNvSpPr txBox="1"/>
          <p:nvPr/>
        </p:nvSpPr>
        <p:spPr>
          <a:xfrm>
            <a:off x="5034995" y="2635155"/>
            <a:ext cx="517929" cy="307777"/>
          </a:xfrm>
          <a:prstGeom prst="rect">
            <a:avLst/>
          </a:prstGeom>
          <a:noFill/>
        </p:spPr>
        <p:txBody>
          <a:bodyPr wrap="square" rtlCol="0">
            <a:spAutoFit/>
          </a:bodyPr>
          <a:lstStyle/>
          <a:p>
            <a:pPr algn="ctr"/>
            <a:r>
              <a:rPr lang="fr-FR" sz="1400" dirty="0"/>
              <a:t>net</a:t>
            </a:r>
          </a:p>
        </p:txBody>
      </p:sp>
      <p:sp>
        <p:nvSpPr>
          <p:cNvPr id="42" name="ZoneTexte 41">
            <a:extLst>
              <a:ext uri="{FF2B5EF4-FFF2-40B4-BE49-F238E27FC236}">
                <a16:creationId xmlns:a16="http://schemas.microsoft.com/office/drawing/2014/main" id="{09905CD5-FADA-3DFE-71F5-366A61ABCAE3}"/>
              </a:ext>
            </a:extLst>
          </p:cNvPr>
          <p:cNvSpPr txBox="1"/>
          <p:nvPr/>
        </p:nvSpPr>
        <p:spPr>
          <a:xfrm>
            <a:off x="5486866" y="2635155"/>
            <a:ext cx="517929" cy="307777"/>
          </a:xfrm>
          <a:prstGeom prst="rect">
            <a:avLst/>
          </a:prstGeom>
          <a:noFill/>
        </p:spPr>
        <p:txBody>
          <a:bodyPr wrap="square" rtlCol="0">
            <a:spAutoFit/>
          </a:bodyPr>
          <a:lstStyle/>
          <a:p>
            <a:pPr algn="ctr"/>
            <a:r>
              <a:rPr lang="fr-FR" sz="1400" dirty="0"/>
              <a:t>out</a:t>
            </a:r>
          </a:p>
        </p:txBody>
      </p:sp>
      <mc:AlternateContent xmlns:mc="http://schemas.openxmlformats.org/markup-compatibility/2006" xmlns:a14="http://schemas.microsoft.com/office/drawing/2010/main">
        <mc:Choice Requires="a14">
          <p:sp>
            <p:nvSpPr>
              <p:cNvPr id="43" name="ZoneTexte 42">
                <a:extLst>
                  <a:ext uri="{FF2B5EF4-FFF2-40B4-BE49-F238E27FC236}">
                    <a16:creationId xmlns:a16="http://schemas.microsoft.com/office/drawing/2014/main" id="{EC98DF6C-4815-E818-621B-A131681FED23}"/>
                  </a:ext>
                </a:extLst>
              </p:cNvPr>
              <p:cNvSpPr txBox="1"/>
              <p:nvPr/>
            </p:nvSpPr>
            <p:spPr>
              <a:xfrm>
                <a:off x="3249894" y="4640338"/>
                <a:ext cx="4242678" cy="738664"/>
              </a:xfrm>
              <a:prstGeom prst="rect">
                <a:avLst/>
              </a:prstGeom>
              <a:noFill/>
              <a:ln>
                <a:noFill/>
              </a:ln>
            </p:spPr>
            <p:txBody>
              <a:bodyPr wrap="square" lIns="0" tIns="0" rIns="0" bIns="0" rtlCol="0">
                <a:spAutoFit/>
              </a:bodyPr>
              <a:lstStyle/>
              <a:p>
                <a:pPr algn="ctr"/>
                <a:endParaRPr lang="fr-FR" sz="1600" dirty="0">
                  <a:latin typeface="Cambria Math" panose="02040503050406030204" pitchFamily="18" charset="0"/>
                </a:endParaRPr>
              </a:p>
              <a:p>
                <a:pPr algn="ctr"/>
                <a:r>
                  <a:rPr lang="fr-FR" sz="1600" dirty="0">
                    <a:latin typeface="Cambria Math" panose="02040503050406030204" pitchFamily="18" charset="0"/>
                  </a:rPr>
                  <a:t>  </a:t>
                </a:r>
                <a:r>
                  <a:rPr lang="fr-FR" sz="1600" b="1" dirty="0">
                    <a:latin typeface="Cambria Math" panose="02040503050406030204" pitchFamily="18" charset="0"/>
                  </a:rPr>
                  <a:t>net</a:t>
                </a:r>
                <a:r>
                  <a:rPr lang="fr-FR" sz="1600" b="0" i="1" dirty="0">
                    <a:latin typeface="Cambria Math" panose="02040503050406030204" pitchFamily="18" charset="0"/>
                  </a:rPr>
                  <a:t> = </a:t>
                </a:r>
                <a14:m>
                  <m:oMath xmlns:m="http://schemas.openxmlformats.org/officeDocument/2006/math">
                    <m:r>
                      <m:rPr>
                        <m:sty m:val="p"/>
                      </m:rPr>
                      <a:rPr lang="fr-FR" sz="1600" b="0" i="0" smtClean="0">
                        <a:latin typeface="Cambria Math" panose="02040503050406030204" pitchFamily="18" charset="0"/>
                        <a:ea typeface="Cambria Math" panose="02040503050406030204" pitchFamily="18" charset="0"/>
                      </a:rPr>
                      <m:t>X</m:t>
                    </m:r>
                    <m:r>
                      <a:rPr lang="fr-FR" sz="1600" b="0" i="0"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𝑤</m:t>
                    </m:r>
                  </m:oMath>
                </a14:m>
                <a:r>
                  <a:rPr lang="fr-FR" sz="1600" i="1" dirty="0">
                    <a:latin typeface="Cambria Math" panose="02040503050406030204" pitchFamily="18" charset="0"/>
                  </a:rPr>
                  <a:t> </a:t>
                </a:r>
                <a:r>
                  <a:rPr lang="fr-FR" sz="1600" dirty="0">
                    <a:latin typeface="Cambria Math" panose="02040503050406030204" pitchFamily="18" charset="0"/>
                  </a:rPr>
                  <a:t>+ </a:t>
                </a:r>
                <a:r>
                  <a:rPr lang="fr-FR" sz="1600" b="0" dirty="0">
                    <a:latin typeface="Cambria Math" panose="02040503050406030204" pitchFamily="18" charset="0"/>
                  </a:rPr>
                  <a:t>b</a:t>
                </a:r>
                <a:r>
                  <a:rPr lang="fr-FR" sz="1600" dirty="0">
                    <a:latin typeface="Cambria Math" panose="02040503050406030204" pitchFamily="18" charset="0"/>
                  </a:rPr>
                  <a:t>     </a:t>
                </a:r>
                <a:r>
                  <a:rPr lang="fr-FR" sz="1600" b="1" dirty="0">
                    <a:latin typeface="Cambria Math" panose="02040503050406030204" pitchFamily="18" charset="0"/>
                  </a:rPr>
                  <a:t>out</a:t>
                </a:r>
                <a:r>
                  <a:rPr lang="fr-FR" sz="1600" dirty="0">
                    <a:latin typeface="Cambria Math" panose="02040503050406030204" pitchFamily="18" charset="0"/>
                  </a:rPr>
                  <a:t> </a:t>
                </a:r>
                <a14:m>
                  <m:oMath xmlns:m="http://schemas.openxmlformats.org/officeDocument/2006/math">
                    <m:r>
                      <a:rPr lang="fr-FR" sz="1600" b="0" i="1" smtClean="0">
                        <a:latin typeface="Cambria Math" panose="02040503050406030204" pitchFamily="18" charset="0"/>
                      </a:rPr>
                      <m:t>=</m:t>
                    </m:r>
                    <m:r>
                      <a:rPr lang="fr-FR" sz="1600" b="0" i="1" dirty="0" smtClean="0">
                        <a:latin typeface="Cambria Math" panose="02040503050406030204" pitchFamily="18" charset="0"/>
                        <a:ea typeface="Cambria Math" panose="02040503050406030204" pitchFamily="18" charset="0"/>
                      </a:rPr>
                      <m:t>𝜎</m:t>
                    </m:r>
                    <m:d>
                      <m:dPr>
                        <m:ctrlPr>
                          <a:rPr lang="fr-FR" sz="1600" b="0" i="1" smtClean="0">
                            <a:latin typeface="Cambria Math" panose="02040503050406030204" pitchFamily="18" charset="0"/>
                            <a:ea typeface="Cambria Math" panose="02040503050406030204" pitchFamily="18" charset="0"/>
                          </a:rPr>
                        </m:ctrlPr>
                      </m:dPr>
                      <m:e>
                        <m:r>
                          <m:rPr>
                            <m:sty m:val="p"/>
                          </m:rPr>
                          <a:rPr lang="fr-FR" sz="1600" b="0" i="0" smtClean="0">
                            <a:latin typeface="Cambria Math" panose="02040503050406030204" pitchFamily="18" charset="0"/>
                            <a:ea typeface="Cambria Math" panose="02040503050406030204" pitchFamily="18" charset="0"/>
                          </a:rPr>
                          <m:t>net</m:t>
                        </m:r>
                      </m:e>
                    </m:d>
                  </m:oMath>
                </a14:m>
                <a:r>
                  <a:rPr lang="fr-FR" sz="1600" b="0" dirty="0">
                    <a:latin typeface="Cambria Math" panose="02040503050406030204" pitchFamily="18" charset="0"/>
                    <a:ea typeface="Cambria Math" panose="02040503050406030204" pitchFamily="18" charset="0"/>
                  </a:rPr>
                  <a:t>           </a:t>
                </a:r>
              </a:p>
              <a:p>
                <a:pPr algn="ctr"/>
                <a:endParaRPr lang="fr-FR" sz="1600" dirty="0"/>
              </a:p>
            </p:txBody>
          </p:sp>
        </mc:Choice>
        <mc:Fallback xmlns="">
          <p:sp>
            <p:nvSpPr>
              <p:cNvPr id="43" name="ZoneTexte 42">
                <a:extLst>
                  <a:ext uri="{FF2B5EF4-FFF2-40B4-BE49-F238E27FC236}">
                    <a16:creationId xmlns:a16="http://schemas.microsoft.com/office/drawing/2014/main" id="{EC98DF6C-4815-E818-621B-A131681FED23}"/>
                  </a:ext>
                </a:extLst>
              </p:cNvPr>
              <p:cNvSpPr txBox="1">
                <a:spLocks noRot="1" noChangeAspect="1" noMove="1" noResize="1" noEditPoints="1" noAdjustHandles="1" noChangeArrowheads="1" noChangeShapeType="1" noTextEdit="1"/>
              </p:cNvSpPr>
              <p:nvPr/>
            </p:nvSpPr>
            <p:spPr>
              <a:xfrm>
                <a:off x="3249894" y="4640338"/>
                <a:ext cx="4242678" cy="738664"/>
              </a:xfrm>
              <a:prstGeom prst="rect">
                <a:avLst/>
              </a:prstGeom>
              <a:blipFill>
                <a:blip r:embed="rId2"/>
                <a:stretch>
                  <a:fillRect/>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43FEC52C-961B-8C1A-539D-30B9D28CFD93}"/>
                  </a:ext>
                </a:extLst>
              </p:cNvPr>
              <p:cNvSpPr txBox="1"/>
              <p:nvPr/>
            </p:nvSpPr>
            <p:spPr>
              <a:xfrm>
                <a:off x="7031418" y="2533615"/>
                <a:ext cx="2324249" cy="396519"/>
              </a:xfrm>
              <a:prstGeom prst="rect">
                <a:avLst/>
              </a:prstGeom>
              <a:noFill/>
              <a:ln>
                <a:solidFill>
                  <a:schemeClr val="tx1">
                    <a:lumMod val="50000"/>
                    <a:lumOff val="50000"/>
                  </a:schemeClr>
                </a:solidFill>
              </a:ln>
            </p:spPr>
            <p:txBody>
              <a:bodyPr wrap="square" rtlCol="0">
                <a:spAutoFit/>
              </a:bodyPr>
              <a:lstStyle/>
              <a:p>
                <a:pPr algn="ctr"/>
                <a14:m>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out</m:t>
                    </m:r>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target</m:t>
                    </m:r>
                    <m:r>
                      <a:rPr lang="fr-FR" sz="1400" b="0" i="1" noProof="0" smtClean="0">
                        <a:latin typeface="Cambria Math" panose="02040503050406030204" pitchFamily="18" charset="0"/>
                      </a:rPr>
                      <m:t>)</m:t>
                    </m:r>
                  </m:oMath>
                </a14:m>
                <a:r>
                  <a:rPr lang="en-GB" sz="1400" baseline="30000" noProof="0" dirty="0"/>
                  <a:t>2</a:t>
                </a:r>
              </a:p>
            </p:txBody>
          </p:sp>
        </mc:Choice>
        <mc:Fallback xmlns="">
          <p:sp>
            <p:nvSpPr>
              <p:cNvPr id="44" name="ZoneTexte 43">
                <a:extLst>
                  <a:ext uri="{FF2B5EF4-FFF2-40B4-BE49-F238E27FC236}">
                    <a16:creationId xmlns:a16="http://schemas.microsoft.com/office/drawing/2014/main" id="{96CD1995-B400-E73C-374A-1FD5C1E30579}"/>
                  </a:ext>
                </a:extLst>
              </p:cNvPr>
              <p:cNvSpPr txBox="1">
                <a:spLocks noRot="1" noChangeAspect="1" noMove="1" noResize="1" noEditPoints="1" noAdjustHandles="1" noChangeArrowheads="1" noChangeShapeType="1" noTextEdit="1"/>
              </p:cNvSpPr>
              <p:nvPr/>
            </p:nvSpPr>
            <p:spPr>
              <a:xfrm>
                <a:off x="7031418" y="2533615"/>
                <a:ext cx="2324249" cy="396519"/>
              </a:xfrm>
              <a:prstGeom prst="rect">
                <a:avLst/>
              </a:prstGeom>
              <a:blipFill>
                <a:blip r:embed="rId3"/>
                <a:stretch>
                  <a:fillRect/>
                </a:stretch>
              </a:blipFill>
              <a:ln>
                <a:solidFill>
                  <a:schemeClr val="tx1">
                    <a:lumMod val="50000"/>
                    <a:lumOff val="50000"/>
                  </a:schemeClr>
                </a:solidFill>
              </a:ln>
            </p:spPr>
            <p:txBody>
              <a:bodyPr/>
              <a:lstStyle/>
              <a:p>
                <a:r>
                  <a:rPr lang="fr-FR">
                    <a:noFill/>
                  </a:rPr>
                  <a:t> </a:t>
                </a:r>
              </a:p>
            </p:txBody>
          </p:sp>
        </mc:Fallback>
      </mc:AlternateContent>
      <p:sp>
        <p:nvSpPr>
          <p:cNvPr id="46" name="Espace réservé du pied de page 45">
            <a:extLst>
              <a:ext uri="{FF2B5EF4-FFF2-40B4-BE49-F238E27FC236}">
                <a16:creationId xmlns:a16="http://schemas.microsoft.com/office/drawing/2014/main" id="{F0AA4EC4-15F4-AEF4-4104-AA2F1D1DDB33}"/>
              </a:ext>
            </a:extLst>
          </p:cNvPr>
          <p:cNvSpPr>
            <a:spLocks noGrp="1"/>
          </p:cNvSpPr>
          <p:nvPr>
            <p:ph type="ftr" sz="quarter" idx="11"/>
          </p:nvPr>
        </p:nvSpPr>
        <p:spPr/>
        <p:txBody>
          <a:bodyPr/>
          <a:lstStyle/>
          <a:p>
            <a:r>
              <a:rPr lang="fr-FR"/>
              <a:t>Introduction to Neural Networks. Author: David Thébault</a:t>
            </a:r>
          </a:p>
        </p:txBody>
      </p:sp>
      <p:cxnSp>
        <p:nvCxnSpPr>
          <p:cNvPr id="48" name="Connecteur droit 47">
            <a:extLst>
              <a:ext uri="{FF2B5EF4-FFF2-40B4-BE49-F238E27FC236}">
                <a16:creationId xmlns:a16="http://schemas.microsoft.com/office/drawing/2014/main" id="{3ED2D7F6-C9DB-6DCE-C1A3-FDF10E191417}"/>
              </a:ext>
            </a:extLst>
          </p:cNvPr>
          <p:cNvCxnSpPr>
            <a:cxnSpLocks/>
          </p:cNvCxnSpPr>
          <p:nvPr/>
        </p:nvCxnSpPr>
        <p:spPr>
          <a:xfrm>
            <a:off x="5523184" y="4551696"/>
            <a:ext cx="0" cy="898487"/>
          </a:xfrm>
          <a:prstGeom prst="line">
            <a:avLst/>
          </a:prstGeom>
        </p:spPr>
        <p:style>
          <a:lnRef idx="2">
            <a:schemeClr val="accent1"/>
          </a:lnRef>
          <a:fillRef idx="0">
            <a:schemeClr val="accent1"/>
          </a:fillRef>
          <a:effectRef idx="1">
            <a:schemeClr val="accent1"/>
          </a:effectRef>
          <a:fontRef idx="minor">
            <a:schemeClr val="tx1"/>
          </a:fontRef>
        </p:style>
      </p:cxnSp>
      <p:sp>
        <p:nvSpPr>
          <p:cNvPr id="50" name="ZoneTexte 49">
            <a:extLst>
              <a:ext uri="{FF2B5EF4-FFF2-40B4-BE49-F238E27FC236}">
                <a16:creationId xmlns:a16="http://schemas.microsoft.com/office/drawing/2014/main" id="{E638A727-59E3-A129-BE1B-F0CAA9675D15}"/>
              </a:ext>
            </a:extLst>
          </p:cNvPr>
          <p:cNvSpPr txBox="1"/>
          <p:nvPr/>
        </p:nvSpPr>
        <p:spPr>
          <a:xfrm>
            <a:off x="838200" y="1532877"/>
            <a:ext cx="6773333" cy="369332"/>
          </a:xfrm>
          <a:prstGeom prst="rect">
            <a:avLst/>
          </a:prstGeom>
          <a:noFill/>
        </p:spPr>
        <p:txBody>
          <a:bodyPr wrap="square" rtlCol="0">
            <a:spAutoFit/>
          </a:bodyPr>
          <a:lstStyle/>
          <a:p>
            <a:r>
              <a:rPr lang="en-GB" noProof="0"/>
              <a:t>We repeat the Forward Pass with the new W and b</a:t>
            </a:r>
          </a:p>
        </p:txBody>
      </p:sp>
      <p:sp>
        <p:nvSpPr>
          <p:cNvPr id="3" name="ZoneTexte 2">
            <a:extLst>
              <a:ext uri="{FF2B5EF4-FFF2-40B4-BE49-F238E27FC236}">
                <a16:creationId xmlns:a16="http://schemas.microsoft.com/office/drawing/2014/main" id="{EF0DD337-EA91-DE05-6F1E-F22494FD9A55}"/>
              </a:ext>
            </a:extLst>
          </p:cNvPr>
          <p:cNvSpPr txBox="1"/>
          <p:nvPr/>
        </p:nvSpPr>
        <p:spPr>
          <a:xfrm>
            <a:off x="838200" y="5992345"/>
            <a:ext cx="9915656" cy="369332"/>
          </a:xfrm>
          <a:prstGeom prst="rect">
            <a:avLst/>
          </a:prstGeom>
          <a:noFill/>
        </p:spPr>
        <p:txBody>
          <a:bodyPr wrap="square" rtlCol="0">
            <a:spAutoFit/>
          </a:bodyPr>
          <a:lstStyle/>
          <a:p>
            <a:r>
              <a:rPr lang="en-GB" noProof="0" dirty="0"/>
              <a:t>The loss has decreased, and we iterate the updates of the weights and bias and the Forward Pass.</a:t>
            </a:r>
          </a:p>
        </p:txBody>
      </p:sp>
      <p:sp>
        <p:nvSpPr>
          <p:cNvPr id="5" name="Flèche vers la droite 4">
            <a:extLst>
              <a:ext uri="{FF2B5EF4-FFF2-40B4-BE49-F238E27FC236}">
                <a16:creationId xmlns:a16="http://schemas.microsoft.com/office/drawing/2014/main" id="{A7E84E84-E8C4-48B5-A141-8736543255FE}"/>
              </a:ext>
            </a:extLst>
          </p:cNvPr>
          <p:cNvSpPr/>
          <p:nvPr/>
        </p:nvSpPr>
        <p:spPr>
          <a:xfrm>
            <a:off x="3530600" y="3725256"/>
            <a:ext cx="3877878" cy="10403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noProof="0" dirty="0"/>
              <a:t>Forward Pass</a:t>
            </a:r>
          </a:p>
        </p:txBody>
      </p:sp>
      <p:sp>
        <p:nvSpPr>
          <p:cNvPr id="6" name="Flèche vers la gauche 5">
            <a:extLst>
              <a:ext uri="{FF2B5EF4-FFF2-40B4-BE49-F238E27FC236}">
                <a16:creationId xmlns:a16="http://schemas.microsoft.com/office/drawing/2014/main" id="{CAEC6CBB-E507-7C8A-FE2C-61CD98074310}"/>
              </a:ext>
            </a:extLst>
          </p:cNvPr>
          <p:cNvSpPr/>
          <p:nvPr/>
        </p:nvSpPr>
        <p:spPr>
          <a:xfrm>
            <a:off x="3384998" y="5261823"/>
            <a:ext cx="4030133" cy="795867"/>
          </a:xfrm>
          <a:prstGeom prst="lef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t>BACKPROPAGATION</a:t>
            </a:r>
          </a:p>
        </p:txBody>
      </p:sp>
      <p:sp>
        <p:nvSpPr>
          <p:cNvPr id="7" name="Flèche courbée vers la droite 6">
            <a:extLst>
              <a:ext uri="{FF2B5EF4-FFF2-40B4-BE49-F238E27FC236}">
                <a16:creationId xmlns:a16="http://schemas.microsoft.com/office/drawing/2014/main" id="{917DD9CC-C59F-C151-F6BB-8131303EF7B2}"/>
              </a:ext>
            </a:extLst>
          </p:cNvPr>
          <p:cNvSpPr/>
          <p:nvPr/>
        </p:nvSpPr>
        <p:spPr>
          <a:xfrm flipV="1">
            <a:off x="2331077" y="4205909"/>
            <a:ext cx="643944" cy="1525188"/>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Flèche courbée vers la droite 8">
            <a:extLst>
              <a:ext uri="{FF2B5EF4-FFF2-40B4-BE49-F238E27FC236}">
                <a16:creationId xmlns:a16="http://schemas.microsoft.com/office/drawing/2014/main" id="{B4C9BD09-F416-D4AB-71C3-C79CF50EE8EA}"/>
              </a:ext>
            </a:extLst>
          </p:cNvPr>
          <p:cNvSpPr/>
          <p:nvPr/>
        </p:nvSpPr>
        <p:spPr>
          <a:xfrm rot="10800000" flipV="1">
            <a:off x="7848239" y="4245407"/>
            <a:ext cx="643944" cy="1525188"/>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Titre 1">
            <a:extLst>
              <a:ext uri="{FF2B5EF4-FFF2-40B4-BE49-F238E27FC236}">
                <a16:creationId xmlns:a16="http://schemas.microsoft.com/office/drawing/2014/main" id="{4808D776-515F-0C4B-5AE7-1F0322BA6C0D}"/>
              </a:ext>
            </a:extLst>
          </p:cNvPr>
          <p:cNvSpPr>
            <a:spLocks noGrp="1"/>
          </p:cNvSpPr>
          <p:nvPr>
            <p:ph type="title"/>
          </p:nvPr>
        </p:nvSpPr>
        <p:spPr>
          <a:xfrm>
            <a:off x="838200" y="300730"/>
            <a:ext cx="10515600" cy="1325563"/>
          </a:xfrm>
        </p:spPr>
        <p:txBody>
          <a:bodyPr/>
          <a:lstStyle/>
          <a:p>
            <a:r>
              <a:rPr lang="en-GB" noProof="0" dirty="0"/>
              <a:t>Perceptron </a:t>
            </a:r>
            <a:r>
              <a:rPr lang="en-GB" sz="2400" noProof="0" dirty="0"/>
              <a:t>with a single input</a:t>
            </a:r>
            <a:endParaRPr lang="en-GB" noProof="0" dirty="0"/>
          </a:p>
        </p:txBody>
      </p:sp>
    </p:spTree>
    <p:extLst>
      <p:ext uri="{BB962C8B-B14F-4D97-AF65-F5344CB8AC3E}">
        <p14:creationId xmlns:p14="http://schemas.microsoft.com/office/powerpoint/2010/main" val="3470550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308D3-81D2-70CF-458F-EBE7CBEE44CF}"/>
            </a:ext>
          </a:extLst>
        </p:cNvPr>
        <p:cNvGrpSpPr/>
        <p:nvPr/>
      </p:nvGrpSpPr>
      <p:grpSpPr>
        <a:xfrm>
          <a:off x="0" y="0"/>
          <a:ext cx="0" cy="0"/>
          <a:chOff x="0" y="0"/>
          <a:chExt cx="0" cy="0"/>
        </a:xfrm>
      </p:grpSpPr>
      <p:sp>
        <p:nvSpPr>
          <p:cNvPr id="46" name="Espace réservé du pied de page 45">
            <a:extLst>
              <a:ext uri="{FF2B5EF4-FFF2-40B4-BE49-F238E27FC236}">
                <a16:creationId xmlns:a16="http://schemas.microsoft.com/office/drawing/2014/main" id="{E10D9817-3DAB-56CF-7676-09371059F920}"/>
              </a:ext>
            </a:extLst>
          </p:cNvPr>
          <p:cNvSpPr>
            <a:spLocks noGrp="1"/>
          </p:cNvSpPr>
          <p:nvPr>
            <p:ph type="ftr" sz="quarter" idx="11"/>
          </p:nvPr>
        </p:nvSpPr>
        <p:spPr/>
        <p:txBody>
          <a:bodyPr/>
          <a:lstStyle/>
          <a:p>
            <a:r>
              <a:rPr lang="fr-FR"/>
              <a:t>Introduction to Neural Networks. Author: David Thébault</a:t>
            </a:r>
            <a:endParaRPr lang="fr-FR" dirty="0"/>
          </a:p>
        </p:txBody>
      </p:sp>
      <p:sp>
        <p:nvSpPr>
          <p:cNvPr id="50" name="ZoneTexte 49">
            <a:extLst>
              <a:ext uri="{FF2B5EF4-FFF2-40B4-BE49-F238E27FC236}">
                <a16:creationId xmlns:a16="http://schemas.microsoft.com/office/drawing/2014/main" id="{4344A9E3-8B18-0A4E-C84F-11B47F67A66F}"/>
              </a:ext>
            </a:extLst>
          </p:cNvPr>
          <p:cNvSpPr txBox="1"/>
          <p:nvPr/>
        </p:nvSpPr>
        <p:spPr>
          <a:xfrm>
            <a:off x="838200" y="1532877"/>
            <a:ext cx="6773333" cy="369332"/>
          </a:xfrm>
          <a:prstGeom prst="rect">
            <a:avLst/>
          </a:prstGeom>
          <a:noFill/>
        </p:spPr>
        <p:txBody>
          <a:bodyPr wrap="square" rtlCol="0">
            <a:spAutoFit/>
          </a:bodyPr>
          <a:lstStyle/>
          <a:p>
            <a:r>
              <a:rPr lang="en-GB" b="1" dirty="0"/>
              <a:t>How do we find</a:t>
            </a:r>
            <a:r>
              <a:rPr lang="en-GB" b="1" baseline="30000" dirty="0"/>
              <a:t>1</a:t>
            </a:r>
            <a:r>
              <a:rPr lang="en-GB" b="1" dirty="0"/>
              <a:t> the optimal w that minimize the loss ?</a:t>
            </a:r>
          </a:p>
        </p:txBody>
      </p:sp>
      <p:sp>
        <p:nvSpPr>
          <p:cNvPr id="7" name="ZoneTexte 6">
            <a:extLst>
              <a:ext uri="{FF2B5EF4-FFF2-40B4-BE49-F238E27FC236}">
                <a16:creationId xmlns:a16="http://schemas.microsoft.com/office/drawing/2014/main" id="{E961AB8E-6C23-D2A3-DD2F-14D56CAD1002}"/>
              </a:ext>
            </a:extLst>
          </p:cNvPr>
          <p:cNvSpPr txBox="1"/>
          <p:nvPr/>
        </p:nvSpPr>
        <p:spPr>
          <a:xfrm>
            <a:off x="7611533" y="1425155"/>
            <a:ext cx="3806659" cy="584775"/>
          </a:xfrm>
          <a:prstGeom prst="rect">
            <a:avLst/>
          </a:prstGeom>
          <a:noFill/>
        </p:spPr>
        <p:txBody>
          <a:bodyPr wrap="square" rtlCol="0">
            <a:spAutoFit/>
          </a:bodyPr>
          <a:lstStyle/>
          <a:p>
            <a:r>
              <a:rPr lang="en-GB" sz="3200" b="1" noProof="0" dirty="0"/>
              <a:t>Gradient descent</a:t>
            </a:r>
          </a:p>
        </p:txBody>
      </p:sp>
      <p:graphicFrame>
        <p:nvGraphicFramePr>
          <p:cNvPr id="24" name="Objet 23">
            <a:extLst>
              <a:ext uri="{FF2B5EF4-FFF2-40B4-BE49-F238E27FC236}">
                <a16:creationId xmlns:a16="http://schemas.microsoft.com/office/drawing/2014/main" id="{10A256F9-DEA4-3D2F-CE18-9B893909EFEE}"/>
              </a:ext>
            </a:extLst>
          </p:cNvPr>
          <p:cNvGraphicFramePr>
            <a:graphicFrameLocks noChangeAspect="1"/>
          </p:cNvGraphicFramePr>
          <p:nvPr>
            <p:extLst>
              <p:ext uri="{D42A27DB-BD31-4B8C-83A1-F6EECF244321}">
                <p14:modId xmlns:p14="http://schemas.microsoft.com/office/powerpoint/2010/main" val="1696894228"/>
              </p:ext>
            </p:extLst>
          </p:nvPr>
        </p:nvGraphicFramePr>
        <p:xfrm>
          <a:off x="10413463" y="4823245"/>
          <a:ext cx="965200" cy="609600"/>
        </p:xfrm>
        <a:graphic>
          <a:graphicData uri="http://schemas.openxmlformats.org/presentationml/2006/ole">
            <mc:AlternateContent xmlns:mc="http://schemas.openxmlformats.org/markup-compatibility/2006">
              <mc:Choice xmlns:v="urn:schemas-microsoft-com:vml" Requires="v">
                <p:oleObj name="Feuille de calcul" showAsIcon="1" r:id="rId2" imgW="965200" imgH="609600" progId="Excel.Sheet.12">
                  <p:embed/>
                </p:oleObj>
              </mc:Choice>
              <mc:Fallback>
                <p:oleObj name="Feuille de calcul" showAsIcon="1" r:id="rId2" imgW="965200" imgH="609600" progId="Excel.Sheet.12">
                  <p:embed/>
                  <p:pic>
                    <p:nvPicPr>
                      <p:cNvPr id="24" name="Objet 23">
                        <a:extLst>
                          <a:ext uri="{FF2B5EF4-FFF2-40B4-BE49-F238E27FC236}">
                            <a16:creationId xmlns:a16="http://schemas.microsoft.com/office/drawing/2014/main" id="{F6950580-04F2-8858-05D4-5EA00356FC61}"/>
                          </a:ext>
                        </a:extLst>
                      </p:cNvPr>
                      <p:cNvPicPr/>
                      <p:nvPr/>
                    </p:nvPicPr>
                    <p:blipFill>
                      <a:blip r:embed="rId3"/>
                      <a:stretch>
                        <a:fillRect/>
                      </a:stretch>
                    </p:blipFill>
                    <p:spPr>
                      <a:xfrm>
                        <a:off x="10413463" y="4823245"/>
                        <a:ext cx="965200" cy="609600"/>
                      </a:xfrm>
                      <a:prstGeom prst="rect">
                        <a:avLst/>
                      </a:prstGeom>
                    </p:spPr>
                  </p:pic>
                </p:oleObj>
              </mc:Fallback>
            </mc:AlternateContent>
          </a:graphicData>
        </a:graphic>
      </p:graphicFrame>
      <p:pic>
        <p:nvPicPr>
          <p:cNvPr id="13" name="Image 12" descr="Une image contenant texte, Police, reçu, nombre&#10;&#10;Description générée automatiquement">
            <a:extLst>
              <a:ext uri="{FF2B5EF4-FFF2-40B4-BE49-F238E27FC236}">
                <a16:creationId xmlns:a16="http://schemas.microsoft.com/office/drawing/2014/main" id="{A77F4B95-21C0-19B4-451D-A11EDA0ACDF0}"/>
              </a:ext>
            </a:extLst>
          </p:cNvPr>
          <p:cNvPicPr>
            <a:picLocks noChangeAspect="1"/>
          </p:cNvPicPr>
          <p:nvPr/>
        </p:nvPicPr>
        <p:blipFill>
          <a:blip r:embed="rId4"/>
          <a:stretch>
            <a:fillRect/>
          </a:stretch>
        </p:blipFill>
        <p:spPr>
          <a:xfrm>
            <a:off x="813337" y="2117651"/>
            <a:ext cx="8755532" cy="3207471"/>
          </a:xfrm>
          <a:prstGeom prst="rect">
            <a:avLst/>
          </a:prstGeom>
        </p:spPr>
      </p:pic>
      <p:sp>
        <p:nvSpPr>
          <p:cNvPr id="6" name="Titre 1">
            <a:extLst>
              <a:ext uri="{FF2B5EF4-FFF2-40B4-BE49-F238E27FC236}">
                <a16:creationId xmlns:a16="http://schemas.microsoft.com/office/drawing/2014/main" id="{D962C0ED-1BC5-90EA-C306-DA8A304C18AD}"/>
              </a:ext>
            </a:extLst>
          </p:cNvPr>
          <p:cNvSpPr>
            <a:spLocks noGrp="1"/>
          </p:cNvSpPr>
          <p:nvPr>
            <p:ph type="title"/>
          </p:nvPr>
        </p:nvSpPr>
        <p:spPr>
          <a:xfrm>
            <a:off x="838200" y="300730"/>
            <a:ext cx="10515600" cy="1325563"/>
          </a:xfrm>
        </p:spPr>
        <p:txBody>
          <a:bodyPr/>
          <a:lstStyle/>
          <a:p>
            <a:r>
              <a:rPr lang="en-GB" noProof="0" dirty="0"/>
              <a:t>Perceptron </a:t>
            </a:r>
            <a:r>
              <a:rPr lang="en-GB" sz="2400" noProof="0" dirty="0"/>
              <a:t>with a single input</a:t>
            </a:r>
            <a:endParaRPr lang="en-GB" noProof="0" dirty="0"/>
          </a:p>
        </p:txBody>
      </p:sp>
      <p:sp>
        <p:nvSpPr>
          <p:cNvPr id="8" name="ZoneTexte 7">
            <a:extLst>
              <a:ext uri="{FF2B5EF4-FFF2-40B4-BE49-F238E27FC236}">
                <a16:creationId xmlns:a16="http://schemas.microsoft.com/office/drawing/2014/main" id="{88273602-D456-6B4D-9AF9-F2F69CA47947}"/>
              </a:ext>
            </a:extLst>
          </p:cNvPr>
          <p:cNvSpPr txBox="1"/>
          <p:nvPr/>
        </p:nvSpPr>
        <p:spPr>
          <a:xfrm>
            <a:off x="838200" y="5958673"/>
            <a:ext cx="5341536" cy="261610"/>
          </a:xfrm>
          <a:prstGeom prst="rect">
            <a:avLst/>
          </a:prstGeom>
          <a:noFill/>
        </p:spPr>
        <p:txBody>
          <a:bodyPr wrap="square" rtlCol="0">
            <a:spAutoFit/>
          </a:bodyPr>
          <a:lstStyle/>
          <a:p>
            <a:r>
              <a:rPr lang="en-GB" sz="1100" baseline="30000" dirty="0"/>
              <a:t>1 </a:t>
            </a:r>
            <a:r>
              <a:rPr lang="en-GB" sz="1100" dirty="0"/>
              <a:t>For simplicity, we have only taken w and not b</a:t>
            </a:r>
          </a:p>
        </p:txBody>
      </p:sp>
    </p:spTree>
    <p:extLst>
      <p:ext uri="{BB962C8B-B14F-4D97-AF65-F5344CB8AC3E}">
        <p14:creationId xmlns:p14="http://schemas.microsoft.com/office/powerpoint/2010/main" val="2054123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55241-380B-C406-A143-CB59228630F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C6D8C13-2526-3926-00D3-E790A8B029B9}"/>
              </a:ext>
            </a:extLst>
          </p:cNvPr>
          <p:cNvSpPr>
            <a:spLocks noGrp="1"/>
          </p:cNvSpPr>
          <p:nvPr>
            <p:ph type="ctrTitle"/>
          </p:nvPr>
        </p:nvSpPr>
        <p:spPr/>
        <p:txBody>
          <a:bodyPr/>
          <a:lstStyle/>
          <a:p>
            <a:r>
              <a:rPr lang="en-GB" noProof="0" dirty="0"/>
              <a:t>Perceptron with two inputs</a:t>
            </a:r>
          </a:p>
        </p:txBody>
      </p:sp>
      <p:sp>
        <p:nvSpPr>
          <p:cNvPr id="3" name="Espace réservé du pied de page 2">
            <a:extLst>
              <a:ext uri="{FF2B5EF4-FFF2-40B4-BE49-F238E27FC236}">
                <a16:creationId xmlns:a16="http://schemas.microsoft.com/office/drawing/2014/main" id="{A6950EEE-D19D-891D-9543-92EE8E8A43D8}"/>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129351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4E4EC-1EE0-1272-D2A9-FF7B7C74FDC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B49A9E7-0947-DE75-24BA-94B5B97CE6D9}"/>
              </a:ext>
            </a:extLst>
          </p:cNvPr>
          <p:cNvSpPr>
            <a:spLocks noGrp="1"/>
          </p:cNvSpPr>
          <p:nvPr>
            <p:ph type="title"/>
          </p:nvPr>
        </p:nvSpPr>
        <p:spPr/>
        <p:txBody>
          <a:bodyPr/>
          <a:lstStyle/>
          <a:p>
            <a:r>
              <a:rPr lang="fr-FR" dirty="0"/>
              <a:t>Perceptron</a:t>
            </a:r>
          </a:p>
        </p:txBody>
      </p:sp>
      <p:grpSp>
        <p:nvGrpSpPr>
          <p:cNvPr id="12" name="Groupe 11">
            <a:extLst>
              <a:ext uri="{FF2B5EF4-FFF2-40B4-BE49-F238E27FC236}">
                <a16:creationId xmlns:a16="http://schemas.microsoft.com/office/drawing/2014/main" id="{995A84A6-F9CA-4F00-2E56-2B1F8C97809B}"/>
              </a:ext>
            </a:extLst>
          </p:cNvPr>
          <p:cNvGrpSpPr/>
          <p:nvPr/>
        </p:nvGrpSpPr>
        <p:grpSpPr>
          <a:xfrm>
            <a:off x="4992412" y="2220312"/>
            <a:ext cx="1061545" cy="1061545"/>
            <a:chOff x="3563007" y="2367455"/>
            <a:chExt cx="1061545" cy="1061545"/>
          </a:xfrm>
        </p:grpSpPr>
        <p:sp>
          <p:nvSpPr>
            <p:cNvPr id="4" name="Ellipse 3">
              <a:extLst>
                <a:ext uri="{FF2B5EF4-FFF2-40B4-BE49-F238E27FC236}">
                  <a16:creationId xmlns:a16="http://schemas.microsoft.com/office/drawing/2014/main" id="{8E384505-B98C-A3C6-0886-472120A5CAB3}"/>
                </a:ext>
              </a:extLst>
            </p:cNvPr>
            <p:cNvSpPr/>
            <p:nvPr/>
          </p:nvSpPr>
          <p:spPr>
            <a:xfrm>
              <a:off x="3563007" y="2367455"/>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p>
          </p:txBody>
        </p:sp>
        <p:cxnSp>
          <p:nvCxnSpPr>
            <p:cNvPr id="8" name="Connecteur droit 7">
              <a:extLst>
                <a:ext uri="{FF2B5EF4-FFF2-40B4-BE49-F238E27FC236}">
                  <a16:creationId xmlns:a16="http://schemas.microsoft.com/office/drawing/2014/main" id="{86888F7E-46CD-0657-F0FB-E1D195772996}"/>
                </a:ext>
              </a:extLst>
            </p:cNvPr>
            <p:cNvCxnSpPr>
              <a:stCxn id="4" idx="0"/>
              <a:endCxn id="4" idx="4"/>
            </p:cNvCxnSpPr>
            <p:nvPr/>
          </p:nvCxnSpPr>
          <p:spPr>
            <a:xfrm>
              <a:off x="4093780" y="2367455"/>
              <a:ext cx="0" cy="10615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7" name="Connecteur droit avec flèche 16">
            <a:extLst>
              <a:ext uri="{FF2B5EF4-FFF2-40B4-BE49-F238E27FC236}">
                <a16:creationId xmlns:a16="http://schemas.microsoft.com/office/drawing/2014/main" id="{69D52685-8987-75C5-DC9D-13964E7F462A}"/>
              </a:ext>
            </a:extLst>
          </p:cNvPr>
          <p:cNvCxnSpPr>
            <a:cxnSpLocks/>
          </p:cNvCxnSpPr>
          <p:nvPr/>
        </p:nvCxnSpPr>
        <p:spPr>
          <a:xfrm>
            <a:off x="4056991" y="2572409"/>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eur droit avec flèche 17">
            <a:extLst>
              <a:ext uri="{FF2B5EF4-FFF2-40B4-BE49-F238E27FC236}">
                <a16:creationId xmlns:a16="http://schemas.microsoft.com/office/drawing/2014/main" id="{B7F8ED8E-3552-F0FC-17DA-A05D51CB4C87}"/>
              </a:ext>
            </a:extLst>
          </p:cNvPr>
          <p:cNvCxnSpPr>
            <a:cxnSpLocks/>
          </p:cNvCxnSpPr>
          <p:nvPr/>
        </p:nvCxnSpPr>
        <p:spPr>
          <a:xfrm>
            <a:off x="4056991" y="2995453"/>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35816691-17CC-5AD2-A482-44A63195F728}"/>
              </a:ext>
            </a:extLst>
          </p:cNvPr>
          <p:cNvSpPr txBox="1"/>
          <p:nvPr/>
        </p:nvSpPr>
        <p:spPr>
          <a:xfrm>
            <a:off x="3444763" y="2216780"/>
            <a:ext cx="599090" cy="523220"/>
          </a:xfrm>
          <a:prstGeom prst="rect">
            <a:avLst/>
          </a:prstGeom>
          <a:noFill/>
        </p:spPr>
        <p:txBody>
          <a:bodyPr wrap="square" rtlCol="0">
            <a:spAutoFit/>
          </a:bodyPr>
          <a:lstStyle/>
          <a:p>
            <a:pPr algn="ctr"/>
            <a:r>
              <a:rPr lang="fr-FR" sz="2800" dirty="0"/>
              <a:t>i</a:t>
            </a:r>
            <a:r>
              <a:rPr lang="fr-FR" sz="2800" baseline="-25000" dirty="0"/>
              <a:t>1</a:t>
            </a:r>
          </a:p>
        </p:txBody>
      </p:sp>
      <p:sp>
        <p:nvSpPr>
          <p:cNvPr id="22" name="ZoneTexte 21">
            <a:extLst>
              <a:ext uri="{FF2B5EF4-FFF2-40B4-BE49-F238E27FC236}">
                <a16:creationId xmlns:a16="http://schemas.microsoft.com/office/drawing/2014/main" id="{33422514-4E98-6DDD-45DD-7F97AC278774}"/>
              </a:ext>
            </a:extLst>
          </p:cNvPr>
          <p:cNvSpPr txBox="1"/>
          <p:nvPr/>
        </p:nvSpPr>
        <p:spPr>
          <a:xfrm>
            <a:off x="3468411" y="2731875"/>
            <a:ext cx="599090" cy="523220"/>
          </a:xfrm>
          <a:prstGeom prst="rect">
            <a:avLst/>
          </a:prstGeom>
          <a:noFill/>
        </p:spPr>
        <p:txBody>
          <a:bodyPr wrap="square" rtlCol="0">
            <a:spAutoFit/>
          </a:bodyPr>
          <a:lstStyle/>
          <a:p>
            <a:pPr algn="ctr"/>
            <a:r>
              <a:rPr lang="fr-FR" sz="2800" dirty="0"/>
              <a:t>i</a:t>
            </a:r>
            <a:r>
              <a:rPr lang="fr-FR" sz="2800" baseline="-25000" dirty="0"/>
              <a:t>2</a:t>
            </a:r>
          </a:p>
        </p:txBody>
      </p:sp>
      <p:sp>
        <p:nvSpPr>
          <p:cNvPr id="28" name="ZoneTexte 27">
            <a:extLst>
              <a:ext uri="{FF2B5EF4-FFF2-40B4-BE49-F238E27FC236}">
                <a16:creationId xmlns:a16="http://schemas.microsoft.com/office/drawing/2014/main" id="{3619A73D-BB69-61A6-EB52-9CBE7F4D28AB}"/>
              </a:ext>
            </a:extLst>
          </p:cNvPr>
          <p:cNvSpPr txBox="1"/>
          <p:nvPr/>
        </p:nvSpPr>
        <p:spPr>
          <a:xfrm>
            <a:off x="4184429" y="2222692"/>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w1</a:t>
            </a:r>
          </a:p>
        </p:txBody>
      </p:sp>
      <p:sp>
        <p:nvSpPr>
          <p:cNvPr id="29" name="ZoneTexte 28">
            <a:extLst>
              <a:ext uri="{FF2B5EF4-FFF2-40B4-BE49-F238E27FC236}">
                <a16:creationId xmlns:a16="http://schemas.microsoft.com/office/drawing/2014/main" id="{1908BEF1-4052-6FF9-8676-F32D505775E4}"/>
              </a:ext>
            </a:extLst>
          </p:cNvPr>
          <p:cNvSpPr txBox="1"/>
          <p:nvPr/>
        </p:nvSpPr>
        <p:spPr>
          <a:xfrm>
            <a:off x="4184429" y="2954896"/>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w2</a:t>
            </a:r>
          </a:p>
        </p:txBody>
      </p:sp>
      <p:cxnSp>
        <p:nvCxnSpPr>
          <p:cNvPr id="30" name="Connecteur droit avec flèche 29">
            <a:extLst>
              <a:ext uri="{FF2B5EF4-FFF2-40B4-BE49-F238E27FC236}">
                <a16:creationId xmlns:a16="http://schemas.microsoft.com/office/drawing/2014/main" id="{2A8B51C6-A8AA-F236-7889-62B5B1E345EE}"/>
              </a:ext>
            </a:extLst>
          </p:cNvPr>
          <p:cNvCxnSpPr>
            <a:cxnSpLocks/>
          </p:cNvCxnSpPr>
          <p:nvPr/>
        </p:nvCxnSpPr>
        <p:spPr>
          <a:xfrm>
            <a:off x="6074977" y="2742628"/>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29E6C5AA-7FB4-9AAA-CDFC-4FA975414BF1}"/>
              </a:ext>
            </a:extLst>
          </p:cNvPr>
          <p:cNvCxnSpPr>
            <a:cxnSpLocks/>
          </p:cNvCxnSpPr>
          <p:nvPr/>
        </p:nvCxnSpPr>
        <p:spPr>
          <a:xfrm flipV="1">
            <a:off x="4651482" y="3166246"/>
            <a:ext cx="493330" cy="599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ZoneTexte 35">
            <a:extLst>
              <a:ext uri="{FF2B5EF4-FFF2-40B4-BE49-F238E27FC236}">
                <a16:creationId xmlns:a16="http://schemas.microsoft.com/office/drawing/2014/main" id="{61D97C81-E780-0B0E-530E-0A469A2BFF8B}"/>
              </a:ext>
            </a:extLst>
          </p:cNvPr>
          <p:cNvSpPr txBox="1"/>
          <p:nvPr/>
        </p:nvSpPr>
        <p:spPr>
          <a:xfrm>
            <a:off x="4184429" y="3641845"/>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b1</a:t>
            </a:r>
          </a:p>
        </p:txBody>
      </p:sp>
      <p:sp>
        <p:nvSpPr>
          <p:cNvPr id="41" name="ZoneTexte 40">
            <a:extLst>
              <a:ext uri="{FF2B5EF4-FFF2-40B4-BE49-F238E27FC236}">
                <a16:creationId xmlns:a16="http://schemas.microsoft.com/office/drawing/2014/main" id="{B378451A-D013-44CB-0D51-1798CCAFDBFE}"/>
              </a:ext>
            </a:extLst>
          </p:cNvPr>
          <p:cNvSpPr txBox="1"/>
          <p:nvPr/>
        </p:nvSpPr>
        <p:spPr>
          <a:xfrm>
            <a:off x="5034995" y="2635155"/>
            <a:ext cx="517929" cy="307777"/>
          </a:xfrm>
          <a:prstGeom prst="rect">
            <a:avLst/>
          </a:prstGeom>
          <a:noFill/>
        </p:spPr>
        <p:txBody>
          <a:bodyPr wrap="square" rtlCol="0">
            <a:spAutoFit/>
          </a:bodyPr>
          <a:lstStyle/>
          <a:p>
            <a:pPr algn="ctr"/>
            <a:r>
              <a:rPr lang="fr-FR" sz="1400" dirty="0"/>
              <a:t>net</a:t>
            </a:r>
          </a:p>
        </p:txBody>
      </p:sp>
      <p:sp>
        <p:nvSpPr>
          <p:cNvPr id="42" name="ZoneTexte 41">
            <a:extLst>
              <a:ext uri="{FF2B5EF4-FFF2-40B4-BE49-F238E27FC236}">
                <a16:creationId xmlns:a16="http://schemas.microsoft.com/office/drawing/2014/main" id="{B96290A1-F8F5-2EF8-2214-65591ECC5AC0}"/>
              </a:ext>
            </a:extLst>
          </p:cNvPr>
          <p:cNvSpPr txBox="1"/>
          <p:nvPr/>
        </p:nvSpPr>
        <p:spPr>
          <a:xfrm>
            <a:off x="5486866" y="2635155"/>
            <a:ext cx="517929" cy="307777"/>
          </a:xfrm>
          <a:prstGeom prst="rect">
            <a:avLst/>
          </a:prstGeom>
          <a:noFill/>
        </p:spPr>
        <p:txBody>
          <a:bodyPr wrap="square" rtlCol="0">
            <a:spAutoFit/>
          </a:bodyPr>
          <a:lstStyle/>
          <a:p>
            <a:pPr algn="ctr"/>
            <a:r>
              <a:rPr lang="fr-FR" sz="1400" dirty="0"/>
              <a:t>out</a:t>
            </a:r>
          </a:p>
        </p:txBody>
      </p:sp>
      <mc:AlternateContent xmlns:mc="http://schemas.openxmlformats.org/markup-compatibility/2006" xmlns:a14="http://schemas.microsoft.com/office/drawing/2010/main">
        <mc:Choice Requires="a14">
          <p:sp>
            <p:nvSpPr>
              <p:cNvPr id="43" name="ZoneTexte 42">
                <a:extLst>
                  <a:ext uri="{FF2B5EF4-FFF2-40B4-BE49-F238E27FC236}">
                    <a16:creationId xmlns:a16="http://schemas.microsoft.com/office/drawing/2014/main" id="{DA9A3864-4A9E-2448-FF6B-3440375B97A6}"/>
                  </a:ext>
                </a:extLst>
              </p:cNvPr>
              <p:cNvSpPr txBox="1"/>
              <p:nvPr/>
            </p:nvSpPr>
            <p:spPr>
              <a:xfrm>
                <a:off x="2699990" y="4668451"/>
                <a:ext cx="4242678" cy="738664"/>
              </a:xfrm>
              <a:prstGeom prst="rect">
                <a:avLst/>
              </a:prstGeom>
              <a:noFill/>
              <a:ln>
                <a:noFill/>
              </a:ln>
            </p:spPr>
            <p:txBody>
              <a:bodyPr wrap="square" lIns="0" tIns="0" rIns="0" bIns="0" rtlCol="0">
                <a:spAutoFit/>
              </a:bodyPr>
              <a:lstStyle/>
              <a:p>
                <a:pPr algn="ctr"/>
                <a:endParaRPr lang="fr-FR" sz="1600" dirty="0">
                  <a:latin typeface="Cambria Math" panose="02040503050406030204" pitchFamily="18" charset="0"/>
                </a:endParaRPr>
              </a:p>
              <a:p>
                <a:pPr algn="ctr"/>
                <a:r>
                  <a:rPr lang="fr-FR" sz="1600" dirty="0">
                    <a:latin typeface="Cambria Math" panose="02040503050406030204" pitchFamily="18" charset="0"/>
                  </a:rPr>
                  <a:t>  </a:t>
                </a:r>
                <a:r>
                  <a:rPr lang="fr-FR" sz="1600" b="1" dirty="0">
                    <a:latin typeface="Cambria Math" panose="02040503050406030204" pitchFamily="18" charset="0"/>
                  </a:rPr>
                  <a:t>net</a:t>
                </a:r>
                <a:r>
                  <a:rPr lang="fr-FR" sz="1600" b="0" i="1" dirty="0">
                    <a:latin typeface="Cambria Math" panose="02040503050406030204" pitchFamily="18" charset="0"/>
                  </a:rPr>
                  <a:t> = </a:t>
                </a:r>
                <a14:m>
                  <m:oMath xmlns:m="http://schemas.openxmlformats.org/officeDocument/2006/math">
                    <m:r>
                      <m:rPr>
                        <m:sty m:val="p"/>
                      </m:rPr>
                      <a:rPr lang="fr-FR" sz="1600" b="0" i="0" smtClean="0">
                        <a:latin typeface="Cambria Math" panose="02040503050406030204" pitchFamily="18" charset="0"/>
                        <a:ea typeface="Cambria Math" panose="02040503050406030204" pitchFamily="18" charset="0"/>
                      </a:rPr>
                      <m:t>i</m:t>
                    </m:r>
                    <m:r>
                      <a:rPr lang="fr-FR" sz="1600" b="0" i="0" baseline="-25000" smtClean="0">
                        <a:latin typeface="Cambria Math" panose="02040503050406030204" pitchFamily="18" charset="0"/>
                        <a:ea typeface="Cambria Math" panose="02040503050406030204" pitchFamily="18" charset="0"/>
                      </a:rPr>
                      <m:t>1</m:t>
                    </m:r>
                    <m:r>
                      <a:rPr lang="fr-FR" sz="1600" b="0" i="0"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𝑤</m:t>
                    </m:r>
                    <m:r>
                      <a:rPr lang="fr-FR" sz="1600" b="0" i="1" baseline="-25000" smtClean="0">
                        <a:latin typeface="Cambria Math" panose="02040503050406030204" pitchFamily="18" charset="0"/>
                        <a:ea typeface="Cambria Math" panose="02040503050406030204" pitchFamily="18" charset="0"/>
                      </a:rPr>
                      <m:t>1</m:t>
                    </m:r>
                  </m:oMath>
                </a14:m>
                <a:r>
                  <a:rPr lang="fr-FR" sz="1600" b="0" i="1" dirty="0">
                    <a:latin typeface="Cambria Math" panose="02040503050406030204" pitchFamily="18" charset="0"/>
                  </a:rPr>
                  <a:t> </a:t>
                </a:r>
                <a:r>
                  <a:rPr lang="fr-FR" sz="1600" b="0" dirty="0">
                    <a:latin typeface="Cambria Math" panose="02040503050406030204" pitchFamily="18" charset="0"/>
                  </a:rPr>
                  <a:t>+ </a:t>
                </a:r>
                <a14:m>
                  <m:oMath xmlns:m="http://schemas.openxmlformats.org/officeDocument/2006/math">
                    <m:r>
                      <m:rPr>
                        <m:sty m:val="p"/>
                      </m:rPr>
                      <a:rPr lang="fr-FR" sz="1600">
                        <a:latin typeface="Cambria Math" panose="02040503050406030204" pitchFamily="18" charset="0"/>
                        <a:ea typeface="Cambria Math" panose="02040503050406030204" pitchFamily="18" charset="0"/>
                      </a:rPr>
                      <m:t>i</m:t>
                    </m:r>
                    <m:r>
                      <a:rPr lang="fr-FR" sz="1600" b="0" i="0" baseline="-25000" smtClean="0">
                        <a:latin typeface="Cambria Math" panose="02040503050406030204" pitchFamily="18" charset="0"/>
                        <a:ea typeface="Cambria Math" panose="02040503050406030204" pitchFamily="18" charset="0"/>
                      </a:rPr>
                      <m:t>2</m:t>
                    </m:r>
                    <m:r>
                      <a:rPr lang="fr-FR" sz="1600">
                        <a:latin typeface="Cambria Math" panose="02040503050406030204" pitchFamily="18" charset="0"/>
                        <a:ea typeface="Cambria Math" panose="02040503050406030204" pitchFamily="18" charset="0"/>
                      </a:rPr>
                      <m:t> </m:t>
                    </m:r>
                    <m:r>
                      <a:rPr lang="fr-FR" sz="1600" i="1">
                        <a:latin typeface="Cambria Math" panose="02040503050406030204" pitchFamily="18" charset="0"/>
                        <a:ea typeface="Cambria Math" panose="02040503050406030204" pitchFamily="18" charset="0"/>
                      </a:rPr>
                      <m:t>× </m:t>
                    </m:r>
                    <m:r>
                      <a:rPr lang="fr-FR" sz="1600" i="1">
                        <a:latin typeface="Cambria Math" panose="02040503050406030204" pitchFamily="18" charset="0"/>
                        <a:ea typeface="Cambria Math" panose="02040503050406030204" pitchFamily="18" charset="0"/>
                      </a:rPr>
                      <m:t>𝑤</m:t>
                    </m:r>
                    <m:r>
                      <a:rPr lang="fr-FR" sz="1600" b="0" i="1" baseline="-25000" smtClean="0">
                        <a:latin typeface="Cambria Math" panose="02040503050406030204" pitchFamily="18" charset="0"/>
                        <a:ea typeface="Cambria Math" panose="02040503050406030204" pitchFamily="18" charset="0"/>
                      </a:rPr>
                      <m:t>2</m:t>
                    </m:r>
                  </m:oMath>
                </a14:m>
                <a:r>
                  <a:rPr lang="fr-FR" sz="1600" i="1" dirty="0">
                    <a:latin typeface="Cambria Math" panose="02040503050406030204" pitchFamily="18" charset="0"/>
                  </a:rPr>
                  <a:t> </a:t>
                </a:r>
                <a:r>
                  <a:rPr lang="fr-FR" sz="1600" dirty="0">
                    <a:latin typeface="Cambria Math" panose="02040503050406030204" pitchFamily="18" charset="0"/>
                  </a:rPr>
                  <a:t>+ </a:t>
                </a:r>
                <a:r>
                  <a:rPr lang="fr-FR" sz="1600" b="0" dirty="0">
                    <a:latin typeface="Cambria Math" panose="02040503050406030204" pitchFamily="18" charset="0"/>
                  </a:rPr>
                  <a:t>b</a:t>
                </a:r>
                <a:r>
                  <a:rPr lang="fr-FR" sz="1600" b="0" baseline="-25000" dirty="0">
                    <a:latin typeface="Cambria Math" panose="02040503050406030204" pitchFamily="18" charset="0"/>
                  </a:rPr>
                  <a:t>1</a:t>
                </a:r>
                <a:r>
                  <a:rPr lang="fr-FR" sz="1600" dirty="0">
                    <a:latin typeface="Cambria Math" panose="02040503050406030204" pitchFamily="18" charset="0"/>
                  </a:rPr>
                  <a:t>     </a:t>
                </a:r>
                <a:r>
                  <a:rPr lang="fr-FR" sz="1600" b="1" dirty="0">
                    <a:latin typeface="Cambria Math" panose="02040503050406030204" pitchFamily="18" charset="0"/>
                  </a:rPr>
                  <a:t>out</a:t>
                </a:r>
                <a:r>
                  <a:rPr lang="fr-FR" sz="1600" dirty="0">
                    <a:latin typeface="Cambria Math" panose="02040503050406030204" pitchFamily="18" charset="0"/>
                  </a:rPr>
                  <a:t> </a:t>
                </a:r>
                <a14:m>
                  <m:oMath xmlns:m="http://schemas.openxmlformats.org/officeDocument/2006/math">
                    <m:r>
                      <a:rPr lang="fr-FR" sz="1600" b="0" i="1" smtClean="0">
                        <a:latin typeface="Cambria Math" panose="02040503050406030204" pitchFamily="18" charset="0"/>
                      </a:rPr>
                      <m:t>=</m:t>
                    </m:r>
                    <m:r>
                      <a:rPr lang="fr-FR" sz="1600" b="0" i="1" dirty="0" smtClean="0">
                        <a:latin typeface="Cambria Math" panose="02040503050406030204" pitchFamily="18" charset="0"/>
                        <a:ea typeface="Cambria Math" panose="02040503050406030204" pitchFamily="18" charset="0"/>
                      </a:rPr>
                      <m:t>𝜎</m:t>
                    </m:r>
                    <m:d>
                      <m:dPr>
                        <m:ctrlPr>
                          <a:rPr lang="fr-FR" sz="1600" b="0" i="1" smtClean="0">
                            <a:latin typeface="Cambria Math" panose="02040503050406030204" pitchFamily="18" charset="0"/>
                            <a:ea typeface="Cambria Math" panose="02040503050406030204" pitchFamily="18" charset="0"/>
                          </a:rPr>
                        </m:ctrlPr>
                      </m:dPr>
                      <m:e>
                        <m:r>
                          <m:rPr>
                            <m:sty m:val="p"/>
                          </m:rPr>
                          <a:rPr lang="fr-FR" sz="1600" b="0" i="0" smtClean="0">
                            <a:latin typeface="Cambria Math" panose="02040503050406030204" pitchFamily="18" charset="0"/>
                            <a:ea typeface="Cambria Math" panose="02040503050406030204" pitchFamily="18" charset="0"/>
                          </a:rPr>
                          <m:t>net</m:t>
                        </m:r>
                      </m:e>
                    </m:d>
                  </m:oMath>
                </a14:m>
                <a:r>
                  <a:rPr lang="fr-FR" sz="1600" b="0" dirty="0">
                    <a:latin typeface="Cambria Math" panose="02040503050406030204" pitchFamily="18" charset="0"/>
                    <a:ea typeface="Cambria Math" panose="02040503050406030204" pitchFamily="18" charset="0"/>
                  </a:rPr>
                  <a:t>           </a:t>
                </a:r>
              </a:p>
              <a:p>
                <a:pPr algn="ctr"/>
                <a:endParaRPr lang="fr-FR" sz="1600" dirty="0"/>
              </a:p>
            </p:txBody>
          </p:sp>
        </mc:Choice>
        <mc:Fallback xmlns="">
          <p:sp>
            <p:nvSpPr>
              <p:cNvPr id="43" name="ZoneTexte 42">
                <a:extLst>
                  <a:ext uri="{FF2B5EF4-FFF2-40B4-BE49-F238E27FC236}">
                    <a16:creationId xmlns:a16="http://schemas.microsoft.com/office/drawing/2014/main" id="{1F2622F4-B8F0-819E-B971-3C34D4595ABE}"/>
                  </a:ext>
                </a:extLst>
              </p:cNvPr>
              <p:cNvSpPr txBox="1">
                <a:spLocks noRot="1" noChangeAspect="1" noMove="1" noResize="1" noEditPoints="1" noAdjustHandles="1" noChangeArrowheads="1" noChangeShapeType="1" noTextEdit="1"/>
              </p:cNvSpPr>
              <p:nvPr/>
            </p:nvSpPr>
            <p:spPr>
              <a:xfrm>
                <a:off x="2699990" y="4668451"/>
                <a:ext cx="4242678" cy="738664"/>
              </a:xfrm>
              <a:prstGeom prst="rect">
                <a:avLst/>
              </a:prstGeom>
              <a:blipFill>
                <a:blip r:embed="rId2"/>
                <a:stretch>
                  <a:fillRect/>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34981418-3EA4-9E5E-980D-1852A71B735C}"/>
                  </a:ext>
                </a:extLst>
              </p:cNvPr>
              <p:cNvSpPr txBox="1"/>
              <p:nvPr/>
            </p:nvSpPr>
            <p:spPr>
              <a:xfrm>
                <a:off x="7031418" y="2533615"/>
                <a:ext cx="2324249" cy="396519"/>
              </a:xfrm>
              <a:prstGeom prst="rect">
                <a:avLst/>
              </a:prstGeom>
              <a:noFill/>
              <a:ln>
                <a:solidFill>
                  <a:schemeClr val="tx1">
                    <a:lumMod val="50000"/>
                    <a:lumOff val="50000"/>
                  </a:schemeClr>
                </a:solidFill>
              </a:ln>
            </p:spPr>
            <p:txBody>
              <a:bodyPr wrap="square" rtlCol="0">
                <a:spAutoFit/>
              </a:bodyPr>
              <a:lstStyle/>
              <a:p>
                <a:pPr algn="ctr"/>
                <a14:m>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out</m:t>
                    </m:r>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target</m:t>
                    </m:r>
                    <m:r>
                      <a:rPr lang="fr-FR" sz="1400" b="0" i="1" noProof="0" smtClean="0">
                        <a:latin typeface="Cambria Math" panose="02040503050406030204" pitchFamily="18" charset="0"/>
                      </a:rPr>
                      <m:t>)</m:t>
                    </m:r>
                  </m:oMath>
                </a14:m>
                <a:r>
                  <a:rPr lang="en-GB" sz="1400" baseline="30000" noProof="0" dirty="0"/>
                  <a:t>2</a:t>
                </a:r>
              </a:p>
            </p:txBody>
          </p:sp>
        </mc:Choice>
        <mc:Fallback xmlns="">
          <p:sp>
            <p:nvSpPr>
              <p:cNvPr id="44" name="ZoneTexte 43">
                <a:extLst>
                  <a:ext uri="{FF2B5EF4-FFF2-40B4-BE49-F238E27FC236}">
                    <a16:creationId xmlns:a16="http://schemas.microsoft.com/office/drawing/2014/main" id="{96CD1995-B400-E73C-374A-1FD5C1E30579}"/>
                  </a:ext>
                </a:extLst>
              </p:cNvPr>
              <p:cNvSpPr txBox="1">
                <a:spLocks noRot="1" noChangeAspect="1" noMove="1" noResize="1" noEditPoints="1" noAdjustHandles="1" noChangeArrowheads="1" noChangeShapeType="1" noTextEdit="1"/>
              </p:cNvSpPr>
              <p:nvPr/>
            </p:nvSpPr>
            <p:spPr>
              <a:xfrm>
                <a:off x="7031418" y="2533615"/>
                <a:ext cx="2324249" cy="396519"/>
              </a:xfrm>
              <a:prstGeom prst="rect">
                <a:avLst/>
              </a:prstGeom>
              <a:blipFill>
                <a:blip r:embed="rId3"/>
                <a:stretch>
                  <a:fillRect/>
                </a:stretch>
              </a:blipFill>
              <a:ln>
                <a:solidFill>
                  <a:schemeClr val="tx1">
                    <a:lumMod val="50000"/>
                    <a:lumOff val="50000"/>
                  </a:schemeClr>
                </a:solidFill>
              </a:ln>
            </p:spPr>
            <p:txBody>
              <a:bodyPr/>
              <a:lstStyle/>
              <a:p>
                <a:r>
                  <a:rPr lang="fr-FR">
                    <a:noFill/>
                  </a:rPr>
                  <a:t> </a:t>
                </a:r>
              </a:p>
            </p:txBody>
          </p:sp>
        </mc:Fallback>
      </mc:AlternateContent>
      <p:sp>
        <p:nvSpPr>
          <p:cNvPr id="46" name="Espace réservé du pied de page 45">
            <a:extLst>
              <a:ext uri="{FF2B5EF4-FFF2-40B4-BE49-F238E27FC236}">
                <a16:creationId xmlns:a16="http://schemas.microsoft.com/office/drawing/2014/main" id="{53B52A3E-EB4B-E932-01E7-3B3394274C60}"/>
              </a:ext>
            </a:extLst>
          </p:cNvPr>
          <p:cNvSpPr>
            <a:spLocks noGrp="1"/>
          </p:cNvSpPr>
          <p:nvPr>
            <p:ph type="ftr" sz="quarter" idx="11"/>
          </p:nvPr>
        </p:nvSpPr>
        <p:spPr/>
        <p:txBody>
          <a:bodyPr/>
          <a:lstStyle/>
          <a:p>
            <a:r>
              <a:rPr lang="fr-FR"/>
              <a:t>Introduction to Neural Networks. Author: David Thébault</a:t>
            </a:r>
          </a:p>
        </p:txBody>
      </p:sp>
      <p:cxnSp>
        <p:nvCxnSpPr>
          <p:cNvPr id="48" name="Connecteur droit 47">
            <a:extLst>
              <a:ext uri="{FF2B5EF4-FFF2-40B4-BE49-F238E27FC236}">
                <a16:creationId xmlns:a16="http://schemas.microsoft.com/office/drawing/2014/main" id="{16593453-20EC-E5FD-043B-15BF365281ED}"/>
              </a:ext>
            </a:extLst>
          </p:cNvPr>
          <p:cNvCxnSpPr>
            <a:cxnSpLocks/>
          </p:cNvCxnSpPr>
          <p:nvPr/>
        </p:nvCxnSpPr>
        <p:spPr>
          <a:xfrm>
            <a:off x="5523184" y="4551696"/>
            <a:ext cx="0" cy="898487"/>
          </a:xfrm>
          <a:prstGeom prst="line">
            <a:avLst/>
          </a:prstGeom>
        </p:spPr>
        <p:style>
          <a:lnRef idx="2">
            <a:schemeClr val="accent1"/>
          </a:lnRef>
          <a:fillRef idx="0">
            <a:schemeClr val="accent1"/>
          </a:fillRef>
          <a:effectRef idx="1">
            <a:schemeClr val="accent1"/>
          </a:effectRef>
          <a:fontRef idx="minor">
            <a:schemeClr val="tx1"/>
          </a:fontRef>
        </p:style>
      </p:cxnSp>
      <p:sp>
        <p:nvSpPr>
          <p:cNvPr id="50" name="ZoneTexte 49">
            <a:extLst>
              <a:ext uri="{FF2B5EF4-FFF2-40B4-BE49-F238E27FC236}">
                <a16:creationId xmlns:a16="http://schemas.microsoft.com/office/drawing/2014/main" id="{53998EF1-9D5E-CDAF-32B7-2EF38FEB67EB}"/>
              </a:ext>
            </a:extLst>
          </p:cNvPr>
          <p:cNvSpPr txBox="1"/>
          <p:nvPr/>
        </p:nvSpPr>
        <p:spPr>
          <a:xfrm>
            <a:off x="838200" y="1532877"/>
            <a:ext cx="6773333" cy="369332"/>
          </a:xfrm>
          <a:prstGeom prst="rect">
            <a:avLst/>
          </a:prstGeom>
          <a:noFill/>
        </p:spPr>
        <p:txBody>
          <a:bodyPr wrap="square" rtlCol="0">
            <a:spAutoFit/>
          </a:bodyPr>
          <a:lstStyle/>
          <a:p>
            <a:r>
              <a:rPr lang="en-GB" noProof="0" dirty="0"/>
              <a:t>Two inputs and a single neuron with an activation function sigma</a:t>
            </a:r>
          </a:p>
        </p:txBody>
      </p:sp>
      <p:sp>
        <p:nvSpPr>
          <p:cNvPr id="51" name="Flèche vers la droite 50">
            <a:extLst>
              <a:ext uri="{FF2B5EF4-FFF2-40B4-BE49-F238E27FC236}">
                <a16:creationId xmlns:a16="http://schemas.microsoft.com/office/drawing/2014/main" id="{F9669571-97CE-35AD-518F-2E94F5DFAD9F}"/>
              </a:ext>
            </a:extLst>
          </p:cNvPr>
          <p:cNvSpPr/>
          <p:nvPr/>
        </p:nvSpPr>
        <p:spPr>
          <a:xfrm>
            <a:off x="3455054" y="3725256"/>
            <a:ext cx="3159881" cy="10403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3200" b="1" noProof="0" dirty="0"/>
              <a:t>Forward Pass</a:t>
            </a:r>
          </a:p>
        </p:txBody>
      </p:sp>
      <p:sp>
        <p:nvSpPr>
          <p:cNvPr id="3" name="ZoneTexte 2">
            <a:extLst>
              <a:ext uri="{FF2B5EF4-FFF2-40B4-BE49-F238E27FC236}">
                <a16:creationId xmlns:a16="http://schemas.microsoft.com/office/drawing/2014/main" id="{65A1CA96-3A50-56F2-EE43-8E8DBBF30744}"/>
              </a:ext>
            </a:extLst>
          </p:cNvPr>
          <p:cNvSpPr txBox="1"/>
          <p:nvPr/>
        </p:nvSpPr>
        <p:spPr>
          <a:xfrm>
            <a:off x="797762" y="5775497"/>
            <a:ext cx="6773333" cy="369332"/>
          </a:xfrm>
          <a:prstGeom prst="rect">
            <a:avLst/>
          </a:prstGeom>
          <a:noFill/>
        </p:spPr>
        <p:txBody>
          <a:bodyPr wrap="square" rtlCol="0">
            <a:spAutoFit/>
          </a:bodyPr>
          <a:lstStyle/>
          <a:p>
            <a:r>
              <a:rPr lang="en-GB" noProof="0" dirty="0"/>
              <a:t>A neuron is also called a unit or a node.</a:t>
            </a:r>
          </a:p>
        </p:txBody>
      </p:sp>
    </p:spTree>
    <p:extLst>
      <p:ext uri="{BB962C8B-B14F-4D97-AF65-F5344CB8AC3E}">
        <p14:creationId xmlns:p14="http://schemas.microsoft.com/office/powerpoint/2010/main" val="3752459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6697F-7E94-3A58-A617-C86EF57DFF0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5288E6F-8E78-20BB-F08A-CEE2801A7647}"/>
              </a:ext>
            </a:extLst>
          </p:cNvPr>
          <p:cNvSpPr>
            <a:spLocks noGrp="1"/>
          </p:cNvSpPr>
          <p:nvPr>
            <p:ph type="title"/>
          </p:nvPr>
        </p:nvSpPr>
        <p:spPr/>
        <p:txBody>
          <a:bodyPr/>
          <a:lstStyle/>
          <a:p>
            <a:r>
              <a:rPr lang="fr-FR" dirty="0"/>
              <a:t>Perceptron</a:t>
            </a:r>
          </a:p>
        </p:txBody>
      </p:sp>
      <p:grpSp>
        <p:nvGrpSpPr>
          <p:cNvPr id="12" name="Groupe 11">
            <a:extLst>
              <a:ext uri="{FF2B5EF4-FFF2-40B4-BE49-F238E27FC236}">
                <a16:creationId xmlns:a16="http://schemas.microsoft.com/office/drawing/2014/main" id="{8EE63592-880F-4F32-71EF-38F71F116F81}"/>
              </a:ext>
            </a:extLst>
          </p:cNvPr>
          <p:cNvGrpSpPr/>
          <p:nvPr/>
        </p:nvGrpSpPr>
        <p:grpSpPr>
          <a:xfrm>
            <a:off x="4992412" y="2220312"/>
            <a:ext cx="1061545" cy="1061545"/>
            <a:chOff x="3563007" y="2367455"/>
            <a:chExt cx="1061545" cy="1061545"/>
          </a:xfrm>
        </p:grpSpPr>
        <p:sp>
          <p:nvSpPr>
            <p:cNvPr id="4" name="Ellipse 3">
              <a:extLst>
                <a:ext uri="{FF2B5EF4-FFF2-40B4-BE49-F238E27FC236}">
                  <a16:creationId xmlns:a16="http://schemas.microsoft.com/office/drawing/2014/main" id="{3643038B-AE9E-C8E4-5B90-0B185578F59A}"/>
                </a:ext>
              </a:extLst>
            </p:cNvPr>
            <p:cNvSpPr/>
            <p:nvPr/>
          </p:nvSpPr>
          <p:spPr>
            <a:xfrm>
              <a:off x="3563007" y="2367455"/>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p>
          </p:txBody>
        </p:sp>
        <p:cxnSp>
          <p:nvCxnSpPr>
            <p:cNvPr id="8" name="Connecteur droit 7">
              <a:extLst>
                <a:ext uri="{FF2B5EF4-FFF2-40B4-BE49-F238E27FC236}">
                  <a16:creationId xmlns:a16="http://schemas.microsoft.com/office/drawing/2014/main" id="{7EC34DA1-7E58-5BF8-2BA9-8C7F5347843E}"/>
                </a:ext>
              </a:extLst>
            </p:cNvPr>
            <p:cNvCxnSpPr>
              <a:stCxn id="4" idx="0"/>
              <a:endCxn id="4" idx="4"/>
            </p:cNvCxnSpPr>
            <p:nvPr/>
          </p:nvCxnSpPr>
          <p:spPr>
            <a:xfrm>
              <a:off x="4093780" y="2367455"/>
              <a:ext cx="0" cy="10615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7" name="Connecteur droit avec flèche 16">
            <a:extLst>
              <a:ext uri="{FF2B5EF4-FFF2-40B4-BE49-F238E27FC236}">
                <a16:creationId xmlns:a16="http://schemas.microsoft.com/office/drawing/2014/main" id="{6D3665A4-2034-E2CD-297B-2692893499F4}"/>
              </a:ext>
            </a:extLst>
          </p:cNvPr>
          <p:cNvCxnSpPr>
            <a:cxnSpLocks/>
          </p:cNvCxnSpPr>
          <p:nvPr/>
        </p:nvCxnSpPr>
        <p:spPr>
          <a:xfrm>
            <a:off x="4056991" y="2572409"/>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eur droit avec flèche 17">
            <a:extLst>
              <a:ext uri="{FF2B5EF4-FFF2-40B4-BE49-F238E27FC236}">
                <a16:creationId xmlns:a16="http://schemas.microsoft.com/office/drawing/2014/main" id="{27F1B799-B5A0-5F36-589D-FC34F5B6F118}"/>
              </a:ext>
            </a:extLst>
          </p:cNvPr>
          <p:cNvCxnSpPr>
            <a:cxnSpLocks/>
          </p:cNvCxnSpPr>
          <p:nvPr/>
        </p:nvCxnSpPr>
        <p:spPr>
          <a:xfrm>
            <a:off x="4056991" y="2995453"/>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5820E6D2-2402-C901-D83A-BF3EB1FAE9FB}"/>
              </a:ext>
            </a:extLst>
          </p:cNvPr>
          <p:cNvSpPr txBox="1"/>
          <p:nvPr/>
        </p:nvSpPr>
        <p:spPr>
          <a:xfrm>
            <a:off x="3444763" y="2216780"/>
            <a:ext cx="599090" cy="523220"/>
          </a:xfrm>
          <a:prstGeom prst="rect">
            <a:avLst/>
          </a:prstGeom>
          <a:noFill/>
        </p:spPr>
        <p:txBody>
          <a:bodyPr wrap="square" rtlCol="0">
            <a:spAutoFit/>
          </a:bodyPr>
          <a:lstStyle/>
          <a:p>
            <a:pPr algn="ctr"/>
            <a:r>
              <a:rPr lang="fr-FR" sz="2800" dirty="0"/>
              <a:t>i</a:t>
            </a:r>
            <a:r>
              <a:rPr lang="fr-FR" sz="2800" baseline="-25000" dirty="0"/>
              <a:t>1</a:t>
            </a:r>
          </a:p>
        </p:txBody>
      </p:sp>
      <p:sp>
        <p:nvSpPr>
          <p:cNvPr id="22" name="ZoneTexte 21">
            <a:extLst>
              <a:ext uri="{FF2B5EF4-FFF2-40B4-BE49-F238E27FC236}">
                <a16:creationId xmlns:a16="http://schemas.microsoft.com/office/drawing/2014/main" id="{912B492C-CB8C-DFD0-A3A2-E425507AC395}"/>
              </a:ext>
            </a:extLst>
          </p:cNvPr>
          <p:cNvSpPr txBox="1"/>
          <p:nvPr/>
        </p:nvSpPr>
        <p:spPr>
          <a:xfrm>
            <a:off x="3468411" y="2731875"/>
            <a:ext cx="599090" cy="523220"/>
          </a:xfrm>
          <a:prstGeom prst="rect">
            <a:avLst/>
          </a:prstGeom>
          <a:noFill/>
        </p:spPr>
        <p:txBody>
          <a:bodyPr wrap="square" rtlCol="0">
            <a:spAutoFit/>
          </a:bodyPr>
          <a:lstStyle/>
          <a:p>
            <a:pPr algn="ctr"/>
            <a:r>
              <a:rPr lang="fr-FR" sz="2800" dirty="0"/>
              <a:t>i</a:t>
            </a:r>
            <a:r>
              <a:rPr lang="fr-FR" sz="2800" baseline="-25000" dirty="0"/>
              <a:t>2</a:t>
            </a:r>
          </a:p>
        </p:txBody>
      </p:sp>
      <p:sp>
        <p:nvSpPr>
          <p:cNvPr id="28" name="ZoneTexte 27">
            <a:extLst>
              <a:ext uri="{FF2B5EF4-FFF2-40B4-BE49-F238E27FC236}">
                <a16:creationId xmlns:a16="http://schemas.microsoft.com/office/drawing/2014/main" id="{90F15958-15AD-E045-E7A8-51D4A729878F}"/>
              </a:ext>
            </a:extLst>
          </p:cNvPr>
          <p:cNvSpPr txBox="1"/>
          <p:nvPr/>
        </p:nvSpPr>
        <p:spPr>
          <a:xfrm>
            <a:off x="4184429" y="2222692"/>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w1</a:t>
            </a:r>
          </a:p>
        </p:txBody>
      </p:sp>
      <p:sp>
        <p:nvSpPr>
          <p:cNvPr id="29" name="ZoneTexte 28">
            <a:extLst>
              <a:ext uri="{FF2B5EF4-FFF2-40B4-BE49-F238E27FC236}">
                <a16:creationId xmlns:a16="http://schemas.microsoft.com/office/drawing/2014/main" id="{BA128913-CA4E-7801-EABE-ED577D711201}"/>
              </a:ext>
            </a:extLst>
          </p:cNvPr>
          <p:cNvSpPr txBox="1"/>
          <p:nvPr/>
        </p:nvSpPr>
        <p:spPr>
          <a:xfrm>
            <a:off x="4184429" y="2954896"/>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w2</a:t>
            </a:r>
          </a:p>
        </p:txBody>
      </p:sp>
      <p:cxnSp>
        <p:nvCxnSpPr>
          <p:cNvPr id="30" name="Connecteur droit avec flèche 29">
            <a:extLst>
              <a:ext uri="{FF2B5EF4-FFF2-40B4-BE49-F238E27FC236}">
                <a16:creationId xmlns:a16="http://schemas.microsoft.com/office/drawing/2014/main" id="{8FD7AFA6-C611-862C-B89B-23285B623A2B}"/>
              </a:ext>
            </a:extLst>
          </p:cNvPr>
          <p:cNvCxnSpPr>
            <a:cxnSpLocks/>
          </p:cNvCxnSpPr>
          <p:nvPr/>
        </p:nvCxnSpPr>
        <p:spPr>
          <a:xfrm>
            <a:off x="6074977" y="2742628"/>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87FF0364-CB61-9520-AB50-5CC394E43775}"/>
              </a:ext>
            </a:extLst>
          </p:cNvPr>
          <p:cNvCxnSpPr>
            <a:cxnSpLocks/>
          </p:cNvCxnSpPr>
          <p:nvPr/>
        </p:nvCxnSpPr>
        <p:spPr>
          <a:xfrm flipV="1">
            <a:off x="4651482" y="3166246"/>
            <a:ext cx="493330" cy="599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ZoneTexte 35">
            <a:extLst>
              <a:ext uri="{FF2B5EF4-FFF2-40B4-BE49-F238E27FC236}">
                <a16:creationId xmlns:a16="http://schemas.microsoft.com/office/drawing/2014/main" id="{BBB8732F-DA33-D125-1B22-FBADC34E2D3D}"/>
              </a:ext>
            </a:extLst>
          </p:cNvPr>
          <p:cNvSpPr txBox="1"/>
          <p:nvPr/>
        </p:nvSpPr>
        <p:spPr>
          <a:xfrm>
            <a:off x="4184429" y="3641845"/>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b1</a:t>
            </a:r>
          </a:p>
        </p:txBody>
      </p:sp>
      <p:sp>
        <p:nvSpPr>
          <p:cNvPr id="41" name="ZoneTexte 40">
            <a:extLst>
              <a:ext uri="{FF2B5EF4-FFF2-40B4-BE49-F238E27FC236}">
                <a16:creationId xmlns:a16="http://schemas.microsoft.com/office/drawing/2014/main" id="{E6CD7572-1C4C-E38C-5726-A87CD9717745}"/>
              </a:ext>
            </a:extLst>
          </p:cNvPr>
          <p:cNvSpPr txBox="1"/>
          <p:nvPr/>
        </p:nvSpPr>
        <p:spPr>
          <a:xfrm>
            <a:off x="5034995" y="2635155"/>
            <a:ext cx="517929" cy="307777"/>
          </a:xfrm>
          <a:prstGeom prst="rect">
            <a:avLst/>
          </a:prstGeom>
          <a:noFill/>
        </p:spPr>
        <p:txBody>
          <a:bodyPr wrap="square" rtlCol="0">
            <a:spAutoFit/>
          </a:bodyPr>
          <a:lstStyle/>
          <a:p>
            <a:pPr algn="ctr"/>
            <a:r>
              <a:rPr lang="fr-FR" sz="1400" dirty="0"/>
              <a:t>net</a:t>
            </a:r>
          </a:p>
        </p:txBody>
      </p:sp>
      <p:sp>
        <p:nvSpPr>
          <p:cNvPr id="42" name="ZoneTexte 41">
            <a:extLst>
              <a:ext uri="{FF2B5EF4-FFF2-40B4-BE49-F238E27FC236}">
                <a16:creationId xmlns:a16="http://schemas.microsoft.com/office/drawing/2014/main" id="{E39E1F35-E503-668C-1994-796BCFB6213F}"/>
              </a:ext>
            </a:extLst>
          </p:cNvPr>
          <p:cNvSpPr txBox="1"/>
          <p:nvPr/>
        </p:nvSpPr>
        <p:spPr>
          <a:xfrm>
            <a:off x="5486866" y="2635155"/>
            <a:ext cx="517929" cy="307777"/>
          </a:xfrm>
          <a:prstGeom prst="rect">
            <a:avLst/>
          </a:prstGeom>
          <a:noFill/>
        </p:spPr>
        <p:txBody>
          <a:bodyPr wrap="square" rtlCol="0">
            <a:spAutoFit/>
          </a:bodyPr>
          <a:lstStyle/>
          <a:p>
            <a:pPr algn="ctr"/>
            <a:r>
              <a:rPr lang="fr-FR" sz="1400" dirty="0"/>
              <a:t>out</a:t>
            </a:r>
          </a:p>
        </p:txBody>
      </p:sp>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744D9A07-9695-FE8A-ACDC-90C95098A139}"/>
                  </a:ext>
                </a:extLst>
              </p:cNvPr>
              <p:cNvSpPr txBox="1"/>
              <p:nvPr/>
            </p:nvSpPr>
            <p:spPr>
              <a:xfrm>
                <a:off x="7031418" y="2533615"/>
                <a:ext cx="2324249" cy="396519"/>
              </a:xfrm>
              <a:prstGeom prst="rect">
                <a:avLst/>
              </a:prstGeom>
              <a:noFill/>
              <a:ln>
                <a:solidFill>
                  <a:schemeClr val="tx1">
                    <a:lumMod val="50000"/>
                    <a:lumOff val="50000"/>
                  </a:schemeClr>
                </a:solidFill>
              </a:ln>
            </p:spPr>
            <p:txBody>
              <a:bodyPr wrap="square" rtlCol="0">
                <a:spAutoFit/>
              </a:bodyPr>
              <a:lstStyle/>
              <a:p>
                <a:pPr algn="ctr"/>
                <a14:m>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out</m:t>
                    </m:r>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target</m:t>
                    </m:r>
                    <m:r>
                      <a:rPr lang="fr-FR" sz="1400" b="0" i="1" noProof="0" smtClean="0">
                        <a:latin typeface="Cambria Math" panose="02040503050406030204" pitchFamily="18" charset="0"/>
                      </a:rPr>
                      <m:t>)</m:t>
                    </m:r>
                  </m:oMath>
                </a14:m>
                <a:r>
                  <a:rPr lang="en-GB" sz="1400" baseline="30000" noProof="0" dirty="0"/>
                  <a:t>2</a:t>
                </a:r>
              </a:p>
            </p:txBody>
          </p:sp>
        </mc:Choice>
        <mc:Fallback xmlns="">
          <p:sp>
            <p:nvSpPr>
              <p:cNvPr id="44" name="ZoneTexte 43">
                <a:extLst>
                  <a:ext uri="{FF2B5EF4-FFF2-40B4-BE49-F238E27FC236}">
                    <a16:creationId xmlns:a16="http://schemas.microsoft.com/office/drawing/2014/main" id="{744D9A07-9695-FE8A-ACDC-90C95098A139}"/>
                  </a:ext>
                </a:extLst>
              </p:cNvPr>
              <p:cNvSpPr txBox="1">
                <a:spLocks noRot="1" noChangeAspect="1" noMove="1" noResize="1" noEditPoints="1" noAdjustHandles="1" noChangeArrowheads="1" noChangeShapeType="1" noTextEdit="1"/>
              </p:cNvSpPr>
              <p:nvPr/>
            </p:nvSpPr>
            <p:spPr>
              <a:xfrm>
                <a:off x="7031418" y="2533615"/>
                <a:ext cx="2324249" cy="396519"/>
              </a:xfrm>
              <a:prstGeom prst="rect">
                <a:avLst/>
              </a:prstGeom>
              <a:blipFill>
                <a:blip r:embed="rId2"/>
                <a:stretch>
                  <a:fillRect/>
                </a:stretch>
              </a:blipFill>
              <a:ln>
                <a:solidFill>
                  <a:schemeClr val="tx1">
                    <a:lumMod val="50000"/>
                    <a:lumOff val="50000"/>
                  </a:schemeClr>
                </a:solidFill>
              </a:ln>
            </p:spPr>
            <p:txBody>
              <a:bodyPr/>
              <a:lstStyle/>
              <a:p>
                <a:r>
                  <a:rPr lang="fr-FR">
                    <a:noFill/>
                  </a:rPr>
                  <a:t> </a:t>
                </a:r>
              </a:p>
            </p:txBody>
          </p:sp>
        </mc:Fallback>
      </mc:AlternateContent>
      <p:sp>
        <p:nvSpPr>
          <p:cNvPr id="46" name="Espace réservé du pied de page 45">
            <a:extLst>
              <a:ext uri="{FF2B5EF4-FFF2-40B4-BE49-F238E27FC236}">
                <a16:creationId xmlns:a16="http://schemas.microsoft.com/office/drawing/2014/main" id="{625A4ECB-A2A1-7C2F-B234-DDFBF2B8DB59}"/>
              </a:ext>
            </a:extLst>
          </p:cNvPr>
          <p:cNvSpPr>
            <a:spLocks noGrp="1"/>
          </p:cNvSpPr>
          <p:nvPr>
            <p:ph type="ftr" sz="quarter" idx="11"/>
          </p:nvPr>
        </p:nvSpPr>
        <p:spPr/>
        <p:txBody>
          <a:bodyPr/>
          <a:lstStyle/>
          <a:p>
            <a:r>
              <a:rPr lang="fr-FR"/>
              <a:t>Introduction to Neural Networks. Author: David Thébault</a:t>
            </a:r>
          </a:p>
        </p:txBody>
      </p:sp>
      <p:sp>
        <p:nvSpPr>
          <p:cNvPr id="50" name="ZoneTexte 49">
            <a:extLst>
              <a:ext uri="{FF2B5EF4-FFF2-40B4-BE49-F238E27FC236}">
                <a16:creationId xmlns:a16="http://schemas.microsoft.com/office/drawing/2014/main" id="{30FE192E-571D-6CFA-ED9E-08E90FA20923}"/>
              </a:ext>
            </a:extLst>
          </p:cNvPr>
          <p:cNvSpPr txBox="1"/>
          <p:nvPr/>
        </p:nvSpPr>
        <p:spPr>
          <a:xfrm>
            <a:off x="838200" y="1532877"/>
            <a:ext cx="6773333" cy="369332"/>
          </a:xfrm>
          <a:prstGeom prst="rect">
            <a:avLst/>
          </a:prstGeom>
          <a:noFill/>
        </p:spPr>
        <p:txBody>
          <a:bodyPr wrap="square" rtlCol="0">
            <a:spAutoFit/>
          </a:bodyPr>
          <a:lstStyle/>
          <a:p>
            <a:r>
              <a:rPr lang="en-GB" noProof="0" dirty="0"/>
              <a:t>How do we find the optimal w</a:t>
            </a:r>
            <a:r>
              <a:rPr lang="en-GB" baseline="-25000" noProof="0" dirty="0"/>
              <a:t>1</a:t>
            </a:r>
            <a:r>
              <a:rPr lang="en-GB" noProof="0" dirty="0"/>
              <a:t>, w</a:t>
            </a:r>
            <a:r>
              <a:rPr lang="en-GB" baseline="-25000" noProof="0" dirty="0"/>
              <a:t>2</a:t>
            </a:r>
            <a:r>
              <a:rPr lang="en-GB" noProof="0" dirty="0"/>
              <a:t> and b</a:t>
            </a:r>
            <a:r>
              <a:rPr lang="en-GB" baseline="-25000" noProof="0" dirty="0"/>
              <a:t>1</a:t>
            </a:r>
            <a:r>
              <a:rPr lang="en-GB" noProof="0" dirty="0"/>
              <a:t> that minimize the loss ?</a:t>
            </a:r>
          </a:p>
        </p:txBody>
      </p:sp>
      <p:sp>
        <p:nvSpPr>
          <p:cNvPr id="3" name="Flèche vers la gauche 2">
            <a:extLst>
              <a:ext uri="{FF2B5EF4-FFF2-40B4-BE49-F238E27FC236}">
                <a16:creationId xmlns:a16="http://schemas.microsoft.com/office/drawing/2014/main" id="{8EDC9AC9-F979-555E-116D-A7FD72E59984}"/>
              </a:ext>
            </a:extLst>
          </p:cNvPr>
          <p:cNvSpPr/>
          <p:nvPr/>
        </p:nvSpPr>
        <p:spPr>
          <a:xfrm>
            <a:off x="3276600" y="4030133"/>
            <a:ext cx="4030133" cy="795867"/>
          </a:xfrm>
          <a:prstGeom prst="lef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t>BACKPROPAGATION</a:t>
            </a:r>
          </a:p>
        </p:txBody>
      </p:sp>
    </p:spTree>
    <p:extLst>
      <p:ext uri="{BB962C8B-B14F-4D97-AF65-F5344CB8AC3E}">
        <p14:creationId xmlns:p14="http://schemas.microsoft.com/office/powerpoint/2010/main" val="1531247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8CAE-3651-0B34-C30F-D6BBC5D602E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7C0689E-21F4-874C-BEB7-E405F471ABBA}"/>
              </a:ext>
            </a:extLst>
          </p:cNvPr>
          <p:cNvSpPr>
            <a:spLocks noGrp="1"/>
          </p:cNvSpPr>
          <p:nvPr>
            <p:ph type="title"/>
          </p:nvPr>
        </p:nvSpPr>
        <p:spPr/>
        <p:txBody>
          <a:bodyPr/>
          <a:lstStyle/>
          <a:p>
            <a:r>
              <a:rPr lang="fr-FR" dirty="0"/>
              <a:t>Perceptron</a:t>
            </a:r>
          </a:p>
        </p:txBody>
      </p:sp>
      <p:grpSp>
        <p:nvGrpSpPr>
          <p:cNvPr id="12" name="Groupe 11">
            <a:extLst>
              <a:ext uri="{FF2B5EF4-FFF2-40B4-BE49-F238E27FC236}">
                <a16:creationId xmlns:a16="http://schemas.microsoft.com/office/drawing/2014/main" id="{D1F58048-8BC7-4B6F-2CC7-F3D7635FED10}"/>
              </a:ext>
            </a:extLst>
          </p:cNvPr>
          <p:cNvGrpSpPr/>
          <p:nvPr/>
        </p:nvGrpSpPr>
        <p:grpSpPr>
          <a:xfrm>
            <a:off x="4992412" y="2220312"/>
            <a:ext cx="1061545" cy="1061545"/>
            <a:chOff x="3563007" y="2367455"/>
            <a:chExt cx="1061545" cy="1061545"/>
          </a:xfrm>
        </p:grpSpPr>
        <p:sp>
          <p:nvSpPr>
            <p:cNvPr id="4" name="Ellipse 3">
              <a:extLst>
                <a:ext uri="{FF2B5EF4-FFF2-40B4-BE49-F238E27FC236}">
                  <a16:creationId xmlns:a16="http://schemas.microsoft.com/office/drawing/2014/main" id="{B96C5A81-ED07-4827-F518-0C33A62EE076}"/>
                </a:ext>
              </a:extLst>
            </p:cNvPr>
            <p:cNvSpPr/>
            <p:nvPr/>
          </p:nvSpPr>
          <p:spPr>
            <a:xfrm>
              <a:off x="3563007" y="2367455"/>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p>
          </p:txBody>
        </p:sp>
        <p:cxnSp>
          <p:nvCxnSpPr>
            <p:cNvPr id="8" name="Connecteur droit 7">
              <a:extLst>
                <a:ext uri="{FF2B5EF4-FFF2-40B4-BE49-F238E27FC236}">
                  <a16:creationId xmlns:a16="http://schemas.microsoft.com/office/drawing/2014/main" id="{3734B157-B67F-8E4D-2BEB-FCF16504EB3A}"/>
                </a:ext>
              </a:extLst>
            </p:cNvPr>
            <p:cNvCxnSpPr>
              <a:stCxn id="4" idx="0"/>
              <a:endCxn id="4" idx="4"/>
            </p:cNvCxnSpPr>
            <p:nvPr/>
          </p:nvCxnSpPr>
          <p:spPr>
            <a:xfrm>
              <a:off x="4093780" y="2367455"/>
              <a:ext cx="0" cy="10615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7" name="Connecteur droit avec flèche 16">
            <a:extLst>
              <a:ext uri="{FF2B5EF4-FFF2-40B4-BE49-F238E27FC236}">
                <a16:creationId xmlns:a16="http://schemas.microsoft.com/office/drawing/2014/main" id="{14A89B5C-6903-C463-C94F-3CA32690E545}"/>
              </a:ext>
            </a:extLst>
          </p:cNvPr>
          <p:cNvCxnSpPr>
            <a:cxnSpLocks/>
          </p:cNvCxnSpPr>
          <p:nvPr/>
        </p:nvCxnSpPr>
        <p:spPr>
          <a:xfrm>
            <a:off x="4056991" y="2572409"/>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eur droit avec flèche 17">
            <a:extLst>
              <a:ext uri="{FF2B5EF4-FFF2-40B4-BE49-F238E27FC236}">
                <a16:creationId xmlns:a16="http://schemas.microsoft.com/office/drawing/2014/main" id="{2ED706EC-6155-6D63-292E-EBCF013B02E0}"/>
              </a:ext>
            </a:extLst>
          </p:cNvPr>
          <p:cNvCxnSpPr>
            <a:cxnSpLocks/>
          </p:cNvCxnSpPr>
          <p:nvPr/>
        </p:nvCxnSpPr>
        <p:spPr>
          <a:xfrm>
            <a:off x="4056991" y="2995453"/>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0888FD4B-7352-8527-6583-23AD9D811B3A}"/>
              </a:ext>
            </a:extLst>
          </p:cNvPr>
          <p:cNvSpPr txBox="1"/>
          <p:nvPr/>
        </p:nvSpPr>
        <p:spPr>
          <a:xfrm>
            <a:off x="3444763" y="2216780"/>
            <a:ext cx="599090" cy="523220"/>
          </a:xfrm>
          <a:prstGeom prst="rect">
            <a:avLst/>
          </a:prstGeom>
          <a:noFill/>
        </p:spPr>
        <p:txBody>
          <a:bodyPr wrap="square" rtlCol="0">
            <a:spAutoFit/>
          </a:bodyPr>
          <a:lstStyle/>
          <a:p>
            <a:pPr algn="ctr"/>
            <a:r>
              <a:rPr lang="fr-FR" sz="2800" dirty="0"/>
              <a:t>i</a:t>
            </a:r>
            <a:r>
              <a:rPr lang="fr-FR" sz="2800" baseline="-25000" dirty="0"/>
              <a:t>1</a:t>
            </a:r>
          </a:p>
        </p:txBody>
      </p:sp>
      <p:sp>
        <p:nvSpPr>
          <p:cNvPr id="22" name="ZoneTexte 21">
            <a:extLst>
              <a:ext uri="{FF2B5EF4-FFF2-40B4-BE49-F238E27FC236}">
                <a16:creationId xmlns:a16="http://schemas.microsoft.com/office/drawing/2014/main" id="{39D21293-2620-F989-67C7-FA2C2E4A4C7A}"/>
              </a:ext>
            </a:extLst>
          </p:cNvPr>
          <p:cNvSpPr txBox="1"/>
          <p:nvPr/>
        </p:nvSpPr>
        <p:spPr>
          <a:xfrm>
            <a:off x="3468411" y="2731875"/>
            <a:ext cx="599090" cy="523220"/>
          </a:xfrm>
          <a:prstGeom prst="rect">
            <a:avLst/>
          </a:prstGeom>
          <a:noFill/>
        </p:spPr>
        <p:txBody>
          <a:bodyPr wrap="square" rtlCol="0">
            <a:spAutoFit/>
          </a:bodyPr>
          <a:lstStyle/>
          <a:p>
            <a:pPr algn="ctr"/>
            <a:r>
              <a:rPr lang="fr-FR" sz="2800" dirty="0"/>
              <a:t>i</a:t>
            </a:r>
            <a:r>
              <a:rPr lang="fr-FR" sz="2800" baseline="-25000" dirty="0"/>
              <a:t>2</a:t>
            </a:r>
          </a:p>
        </p:txBody>
      </p:sp>
      <p:sp>
        <p:nvSpPr>
          <p:cNvPr id="28" name="ZoneTexte 27">
            <a:extLst>
              <a:ext uri="{FF2B5EF4-FFF2-40B4-BE49-F238E27FC236}">
                <a16:creationId xmlns:a16="http://schemas.microsoft.com/office/drawing/2014/main" id="{9B1C3C4E-A35D-2809-6833-E198DC162662}"/>
              </a:ext>
            </a:extLst>
          </p:cNvPr>
          <p:cNvSpPr txBox="1"/>
          <p:nvPr/>
        </p:nvSpPr>
        <p:spPr>
          <a:xfrm>
            <a:off x="4184429" y="2222692"/>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w1</a:t>
            </a:r>
          </a:p>
        </p:txBody>
      </p:sp>
      <p:sp>
        <p:nvSpPr>
          <p:cNvPr id="29" name="ZoneTexte 28">
            <a:extLst>
              <a:ext uri="{FF2B5EF4-FFF2-40B4-BE49-F238E27FC236}">
                <a16:creationId xmlns:a16="http://schemas.microsoft.com/office/drawing/2014/main" id="{23F4CA41-F4DA-35B4-EFA5-C299EE2A5F99}"/>
              </a:ext>
            </a:extLst>
          </p:cNvPr>
          <p:cNvSpPr txBox="1"/>
          <p:nvPr/>
        </p:nvSpPr>
        <p:spPr>
          <a:xfrm>
            <a:off x="4184429" y="2954896"/>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w2</a:t>
            </a:r>
          </a:p>
        </p:txBody>
      </p:sp>
      <p:cxnSp>
        <p:nvCxnSpPr>
          <p:cNvPr id="30" name="Connecteur droit avec flèche 29">
            <a:extLst>
              <a:ext uri="{FF2B5EF4-FFF2-40B4-BE49-F238E27FC236}">
                <a16:creationId xmlns:a16="http://schemas.microsoft.com/office/drawing/2014/main" id="{DEEA6809-E240-D9B8-0726-6489594B2A6D}"/>
              </a:ext>
            </a:extLst>
          </p:cNvPr>
          <p:cNvCxnSpPr>
            <a:cxnSpLocks/>
          </p:cNvCxnSpPr>
          <p:nvPr/>
        </p:nvCxnSpPr>
        <p:spPr>
          <a:xfrm>
            <a:off x="6074977" y="2742628"/>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810229A9-D80C-F968-222C-81951C3A2671}"/>
              </a:ext>
            </a:extLst>
          </p:cNvPr>
          <p:cNvCxnSpPr>
            <a:cxnSpLocks/>
          </p:cNvCxnSpPr>
          <p:nvPr/>
        </p:nvCxnSpPr>
        <p:spPr>
          <a:xfrm flipV="1">
            <a:off x="4651482" y="3166246"/>
            <a:ext cx="493330" cy="599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ZoneTexte 35">
            <a:extLst>
              <a:ext uri="{FF2B5EF4-FFF2-40B4-BE49-F238E27FC236}">
                <a16:creationId xmlns:a16="http://schemas.microsoft.com/office/drawing/2014/main" id="{3776C010-0CCB-7FF7-7938-457C6B1847CD}"/>
              </a:ext>
            </a:extLst>
          </p:cNvPr>
          <p:cNvSpPr txBox="1"/>
          <p:nvPr/>
        </p:nvSpPr>
        <p:spPr>
          <a:xfrm>
            <a:off x="4184429" y="3641845"/>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b1</a:t>
            </a:r>
          </a:p>
        </p:txBody>
      </p:sp>
      <p:sp>
        <p:nvSpPr>
          <p:cNvPr id="41" name="ZoneTexte 40">
            <a:extLst>
              <a:ext uri="{FF2B5EF4-FFF2-40B4-BE49-F238E27FC236}">
                <a16:creationId xmlns:a16="http://schemas.microsoft.com/office/drawing/2014/main" id="{B6343A86-DF7C-07AF-5CF5-B2ACB02B7F3B}"/>
              </a:ext>
            </a:extLst>
          </p:cNvPr>
          <p:cNvSpPr txBox="1"/>
          <p:nvPr/>
        </p:nvSpPr>
        <p:spPr>
          <a:xfrm>
            <a:off x="5034995" y="2635155"/>
            <a:ext cx="517929" cy="307777"/>
          </a:xfrm>
          <a:prstGeom prst="rect">
            <a:avLst/>
          </a:prstGeom>
          <a:noFill/>
        </p:spPr>
        <p:txBody>
          <a:bodyPr wrap="square" rtlCol="0">
            <a:spAutoFit/>
          </a:bodyPr>
          <a:lstStyle/>
          <a:p>
            <a:pPr algn="ctr"/>
            <a:r>
              <a:rPr lang="fr-FR" sz="1400" dirty="0"/>
              <a:t>net</a:t>
            </a:r>
          </a:p>
        </p:txBody>
      </p:sp>
      <p:sp>
        <p:nvSpPr>
          <p:cNvPr id="42" name="ZoneTexte 41">
            <a:extLst>
              <a:ext uri="{FF2B5EF4-FFF2-40B4-BE49-F238E27FC236}">
                <a16:creationId xmlns:a16="http://schemas.microsoft.com/office/drawing/2014/main" id="{B8504D1C-F952-13A1-2243-0A5A52ED8E24}"/>
              </a:ext>
            </a:extLst>
          </p:cNvPr>
          <p:cNvSpPr txBox="1"/>
          <p:nvPr/>
        </p:nvSpPr>
        <p:spPr>
          <a:xfrm>
            <a:off x="5486866" y="2635155"/>
            <a:ext cx="517929" cy="307777"/>
          </a:xfrm>
          <a:prstGeom prst="rect">
            <a:avLst/>
          </a:prstGeom>
          <a:noFill/>
        </p:spPr>
        <p:txBody>
          <a:bodyPr wrap="square" rtlCol="0">
            <a:spAutoFit/>
          </a:bodyPr>
          <a:lstStyle/>
          <a:p>
            <a:pPr algn="ctr"/>
            <a:r>
              <a:rPr lang="fr-FR" sz="1400" dirty="0"/>
              <a:t>out</a:t>
            </a:r>
          </a:p>
        </p:txBody>
      </p:sp>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11B21156-8840-C3A1-0808-6353561B64D8}"/>
                  </a:ext>
                </a:extLst>
              </p:cNvPr>
              <p:cNvSpPr txBox="1"/>
              <p:nvPr/>
            </p:nvSpPr>
            <p:spPr>
              <a:xfrm>
                <a:off x="7031418" y="2533615"/>
                <a:ext cx="2324249" cy="396519"/>
              </a:xfrm>
              <a:prstGeom prst="rect">
                <a:avLst/>
              </a:prstGeom>
              <a:noFill/>
              <a:ln>
                <a:solidFill>
                  <a:schemeClr val="tx1">
                    <a:lumMod val="50000"/>
                    <a:lumOff val="50000"/>
                  </a:schemeClr>
                </a:solidFill>
              </a:ln>
            </p:spPr>
            <p:txBody>
              <a:bodyPr wrap="square" rtlCol="0">
                <a:spAutoFit/>
              </a:bodyPr>
              <a:lstStyle/>
              <a:p>
                <a:pPr algn="ctr"/>
                <a14:m>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out</m:t>
                    </m:r>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target</m:t>
                    </m:r>
                    <m:r>
                      <a:rPr lang="fr-FR" sz="1400" b="0" i="1" noProof="0" smtClean="0">
                        <a:latin typeface="Cambria Math" panose="02040503050406030204" pitchFamily="18" charset="0"/>
                      </a:rPr>
                      <m:t>)</m:t>
                    </m:r>
                  </m:oMath>
                </a14:m>
                <a:r>
                  <a:rPr lang="en-GB" sz="1400" baseline="30000" noProof="0" dirty="0"/>
                  <a:t>2</a:t>
                </a:r>
              </a:p>
            </p:txBody>
          </p:sp>
        </mc:Choice>
        <mc:Fallback xmlns="">
          <p:sp>
            <p:nvSpPr>
              <p:cNvPr id="44" name="ZoneTexte 43">
                <a:extLst>
                  <a:ext uri="{FF2B5EF4-FFF2-40B4-BE49-F238E27FC236}">
                    <a16:creationId xmlns:a16="http://schemas.microsoft.com/office/drawing/2014/main" id="{C9C7B409-DCC3-0156-6A14-FE8139D14AAC}"/>
                  </a:ext>
                </a:extLst>
              </p:cNvPr>
              <p:cNvSpPr txBox="1">
                <a:spLocks noRot="1" noChangeAspect="1" noMove="1" noResize="1" noEditPoints="1" noAdjustHandles="1" noChangeArrowheads="1" noChangeShapeType="1" noTextEdit="1"/>
              </p:cNvSpPr>
              <p:nvPr/>
            </p:nvSpPr>
            <p:spPr>
              <a:xfrm>
                <a:off x="7031418" y="2533615"/>
                <a:ext cx="2324249" cy="396519"/>
              </a:xfrm>
              <a:prstGeom prst="rect">
                <a:avLst/>
              </a:prstGeom>
              <a:blipFill>
                <a:blip r:embed="rId2"/>
                <a:stretch>
                  <a:fillRect/>
                </a:stretch>
              </a:blipFill>
              <a:ln>
                <a:solidFill>
                  <a:schemeClr val="tx1">
                    <a:lumMod val="50000"/>
                    <a:lumOff val="50000"/>
                  </a:schemeClr>
                </a:solidFill>
              </a:ln>
            </p:spPr>
            <p:txBody>
              <a:bodyPr/>
              <a:lstStyle/>
              <a:p>
                <a:r>
                  <a:rPr lang="fr-FR">
                    <a:noFill/>
                  </a:rPr>
                  <a:t> </a:t>
                </a:r>
              </a:p>
            </p:txBody>
          </p:sp>
        </mc:Fallback>
      </mc:AlternateContent>
      <p:sp>
        <p:nvSpPr>
          <p:cNvPr id="46" name="Espace réservé du pied de page 45">
            <a:extLst>
              <a:ext uri="{FF2B5EF4-FFF2-40B4-BE49-F238E27FC236}">
                <a16:creationId xmlns:a16="http://schemas.microsoft.com/office/drawing/2014/main" id="{B8D32A99-2B17-F20D-F6FE-5F3D7C1768D6}"/>
              </a:ext>
            </a:extLst>
          </p:cNvPr>
          <p:cNvSpPr>
            <a:spLocks noGrp="1"/>
          </p:cNvSpPr>
          <p:nvPr>
            <p:ph type="ftr" sz="quarter" idx="11"/>
          </p:nvPr>
        </p:nvSpPr>
        <p:spPr/>
        <p:txBody>
          <a:bodyPr/>
          <a:lstStyle/>
          <a:p>
            <a:r>
              <a:rPr lang="fr-FR"/>
              <a:t>Introduction to Neural Networks. Author: David Thébault</a:t>
            </a:r>
          </a:p>
        </p:txBody>
      </p:sp>
      <p:sp>
        <p:nvSpPr>
          <p:cNvPr id="50" name="ZoneTexte 49">
            <a:extLst>
              <a:ext uri="{FF2B5EF4-FFF2-40B4-BE49-F238E27FC236}">
                <a16:creationId xmlns:a16="http://schemas.microsoft.com/office/drawing/2014/main" id="{B9D0AF4E-3B32-BFD1-B15E-67F42C23120D}"/>
              </a:ext>
            </a:extLst>
          </p:cNvPr>
          <p:cNvSpPr txBox="1"/>
          <p:nvPr/>
        </p:nvSpPr>
        <p:spPr>
          <a:xfrm>
            <a:off x="838200" y="1532877"/>
            <a:ext cx="6773333" cy="369332"/>
          </a:xfrm>
          <a:prstGeom prst="rect">
            <a:avLst/>
          </a:prstGeom>
          <a:noFill/>
        </p:spPr>
        <p:txBody>
          <a:bodyPr wrap="square" rtlCol="0">
            <a:spAutoFit/>
          </a:bodyPr>
          <a:lstStyle/>
          <a:p>
            <a:r>
              <a:rPr lang="en-GB" noProof="0" dirty="0"/>
              <a:t>How do we find the optimal w</a:t>
            </a:r>
            <a:r>
              <a:rPr lang="en-GB" baseline="-25000" noProof="0" dirty="0"/>
              <a:t>1</a:t>
            </a:r>
            <a:r>
              <a:rPr lang="en-GB" noProof="0" dirty="0"/>
              <a:t>, w</a:t>
            </a:r>
            <a:r>
              <a:rPr lang="en-GB" baseline="-25000" noProof="0" dirty="0"/>
              <a:t>2</a:t>
            </a:r>
            <a:r>
              <a:rPr lang="en-GB" noProof="0" dirty="0"/>
              <a:t> and b</a:t>
            </a:r>
            <a:r>
              <a:rPr lang="en-GB" baseline="-25000" noProof="0" dirty="0"/>
              <a:t>1</a:t>
            </a:r>
            <a:r>
              <a:rPr lang="en-GB" noProof="0" dirty="0"/>
              <a:t> that minimize the loss ?</a:t>
            </a: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E8C908DE-2B31-43E8-D53A-CE2B1BAD5EC5}"/>
                  </a:ext>
                </a:extLst>
              </p:cNvPr>
              <p:cNvSpPr txBox="1"/>
              <p:nvPr/>
            </p:nvSpPr>
            <p:spPr>
              <a:xfrm>
                <a:off x="5952138" y="3804673"/>
                <a:ext cx="935421" cy="619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𝐿𝑜𝑠𝑠</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𝑜𝑢𝑡</m:t>
                          </m:r>
                        </m:den>
                      </m:f>
                    </m:oMath>
                  </m:oMathPara>
                </a14:m>
                <a:endParaRPr lang="fr-FR" dirty="0">
                  <a:solidFill>
                    <a:srgbClr val="FF0002"/>
                  </a:solidFill>
                </a:endParaRPr>
              </a:p>
            </p:txBody>
          </p:sp>
        </mc:Choice>
        <mc:Fallback xmlns="">
          <p:sp>
            <p:nvSpPr>
              <p:cNvPr id="6" name="ZoneTexte 5">
                <a:extLst>
                  <a:ext uri="{FF2B5EF4-FFF2-40B4-BE49-F238E27FC236}">
                    <a16:creationId xmlns:a16="http://schemas.microsoft.com/office/drawing/2014/main" id="{4C834B34-4977-A8F4-6694-F77B40A26429}"/>
                  </a:ext>
                </a:extLst>
              </p:cNvPr>
              <p:cNvSpPr txBox="1">
                <a:spLocks noRot="1" noChangeAspect="1" noMove="1" noResize="1" noEditPoints="1" noAdjustHandles="1" noChangeArrowheads="1" noChangeShapeType="1" noTextEdit="1"/>
              </p:cNvSpPr>
              <p:nvPr/>
            </p:nvSpPr>
            <p:spPr>
              <a:xfrm>
                <a:off x="5952138" y="3804673"/>
                <a:ext cx="935421" cy="619016"/>
              </a:xfrm>
              <a:prstGeom prst="rect">
                <a:avLst/>
              </a:prstGeom>
              <a:blipFill>
                <a:blip r:embed="rId3"/>
                <a:stretch>
                  <a:fillRect b="-4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8A51501F-B605-0E10-2D79-872D690F9E8B}"/>
                  </a:ext>
                </a:extLst>
              </p:cNvPr>
              <p:cNvSpPr txBox="1"/>
              <p:nvPr/>
            </p:nvSpPr>
            <p:spPr>
              <a:xfrm>
                <a:off x="5155554" y="3817307"/>
                <a:ext cx="826060" cy="619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𝑜𝑢𝑡</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𝑛𝑒𝑡</m:t>
                          </m:r>
                        </m:den>
                      </m:f>
                    </m:oMath>
                  </m:oMathPara>
                </a14:m>
                <a:endParaRPr lang="fr-FR" dirty="0">
                  <a:solidFill>
                    <a:srgbClr val="FF0002"/>
                  </a:solidFill>
                </a:endParaRPr>
              </a:p>
            </p:txBody>
          </p:sp>
        </mc:Choice>
        <mc:Fallback xmlns="">
          <p:sp>
            <p:nvSpPr>
              <p:cNvPr id="11" name="ZoneTexte 10">
                <a:extLst>
                  <a:ext uri="{FF2B5EF4-FFF2-40B4-BE49-F238E27FC236}">
                    <a16:creationId xmlns:a16="http://schemas.microsoft.com/office/drawing/2014/main" id="{C77A90AC-CCE8-A084-FDB5-E74C12BBE1EB}"/>
                  </a:ext>
                </a:extLst>
              </p:cNvPr>
              <p:cNvSpPr txBox="1">
                <a:spLocks noRot="1" noChangeAspect="1" noMove="1" noResize="1" noEditPoints="1" noAdjustHandles="1" noChangeArrowheads="1" noChangeShapeType="1" noTextEdit="1"/>
              </p:cNvSpPr>
              <p:nvPr/>
            </p:nvSpPr>
            <p:spPr>
              <a:xfrm>
                <a:off x="5155554" y="3817307"/>
                <a:ext cx="826060" cy="619016"/>
              </a:xfrm>
              <a:prstGeom prst="rect">
                <a:avLst/>
              </a:prstGeom>
              <a:blipFill>
                <a:blip r:embed="rId4"/>
                <a:stretch>
                  <a:fillRect b="-4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0443269E-4246-D0B0-CCF6-96823E2438D5}"/>
                  </a:ext>
                </a:extLst>
              </p:cNvPr>
              <p:cNvSpPr txBox="1"/>
              <p:nvPr/>
            </p:nvSpPr>
            <p:spPr>
              <a:xfrm>
                <a:off x="4442982" y="3802058"/>
                <a:ext cx="734728" cy="619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𝑛𝑒𝑡</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𝑤</m:t>
                          </m:r>
                          <m:r>
                            <a:rPr lang="fr-FR" b="0" i="1" smtClean="0">
                              <a:solidFill>
                                <a:srgbClr val="FF0002"/>
                              </a:solidFill>
                              <a:latin typeface="Cambria Math" panose="02040503050406030204" pitchFamily="18" charset="0"/>
                            </a:rPr>
                            <m:t>1</m:t>
                          </m:r>
                        </m:den>
                      </m:f>
                      <m:r>
                        <a:rPr lang="fr-FR" b="0" i="1" smtClean="0">
                          <a:solidFill>
                            <a:srgbClr val="FF0002"/>
                          </a:solidFill>
                          <a:latin typeface="Cambria Math" panose="02040503050406030204" pitchFamily="18" charset="0"/>
                        </a:rPr>
                        <m:t> </m:t>
                      </m:r>
                    </m:oMath>
                  </m:oMathPara>
                </a14:m>
                <a:endParaRPr lang="fr-FR" dirty="0">
                  <a:solidFill>
                    <a:srgbClr val="FF0002"/>
                  </a:solidFill>
                </a:endParaRPr>
              </a:p>
            </p:txBody>
          </p:sp>
        </mc:Choice>
        <mc:Fallback xmlns="">
          <p:sp>
            <p:nvSpPr>
              <p:cNvPr id="13" name="ZoneTexte 12">
                <a:extLst>
                  <a:ext uri="{FF2B5EF4-FFF2-40B4-BE49-F238E27FC236}">
                    <a16:creationId xmlns:a16="http://schemas.microsoft.com/office/drawing/2014/main" id="{6881A179-BBD4-6E80-99A7-FE5B90BDE851}"/>
                  </a:ext>
                </a:extLst>
              </p:cNvPr>
              <p:cNvSpPr txBox="1">
                <a:spLocks noRot="1" noChangeAspect="1" noMove="1" noResize="1" noEditPoints="1" noAdjustHandles="1" noChangeArrowheads="1" noChangeShapeType="1" noTextEdit="1"/>
              </p:cNvSpPr>
              <p:nvPr/>
            </p:nvSpPr>
            <p:spPr>
              <a:xfrm>
                <a:off x="4442982" y="3802058"/>
                <a:ext cx="734728" cy="619080"/>
              </a:xfrm>
              <a:prstGeom prst="rect">
                <a:avLst/>
              </a:prstGeom>
              <a:blipFill>
                <a:blip r:embed="rId5"/>
                <a:stretch>
                  <a:fillRect r="-1695" b="-6122"/>
                </a:stretch>
              </a:blipFill>
            </p:spPr>
            <p:txBody>
              <a:bodyPr/>
              <a:lstStyle/>
              <a:p>
                <a:r>
                  <a:rPr lang="fr-FR">
                    <a:noFill/>
                  </a:rPr>
                  <a:t> </a:t>
                </a:r>
              </a:p>
            </p:txBody>
          </p:sp>
        </mc:Fallback>
      </mc:AlternateContent>
      <p:sp>
        <p:nvSpPr>
          <p:cNvPr id="14" name="Flèche vers la gauche 13">
            <a:extLst>
              <a:ext uri="{FF2B5EF4-FFF2-40B4-BE49-F238E27FC236}">
                <a16:creationId xmlns:a16="http://schemas.microsoft.com/office/drawing/2014/main" id="{FB3E2719-DC3E-735D-3D83-2753A69E8612}"/>
              </a:ext>
            </a:extLst>
          </p:cNvPr>
          <p:cNvSpPr/>
          <p:nvPr/>
        </p:nvSpPr>
        <p:spPr>
          <a:xfrm>
            <a:off x="3384998" y="4653650"/>
            <a:ext cx="4030133" cy="795867"/>
          </a:xfrm>
          <a:prstGeom prst="lef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t>BACKPROPAGATION</a:t>
            </a:r>
          </a:p>
        </p:txBody>
      </p:sp>
      <p:sp>
        <p:nvSpPr>
          <p:cNvPr id="15" name="ZoneTexte 14">
            <a:extLst>
              <a:ext uri="{FF2B5EF4-FFF2-40B4-BE49-F238E27FC236}">
                <a16:creationId xmlns:a16="http://schemas.microsoft.com/office/drawing/2014/main" id="{C1E03E61-78F6-5A3A-A180-FEB2B4D4BF98}"/>
              </a:ext>
            </a:extLst>
          </p:cNvPr>
          <p:cNvSpPr txBox="1"/>
          <p:nvPr/>
        </p:nvSpPr>
        <p:spPr>
          <a:xfrm>
            <a:off x="4942865" y="3760612"/>
            <a:ext cx="457200" cy="707886"/>
          </a:xfrm>
          <a:prstGeom prst="rect">
            <a:avLst/>
          </a:prstGeom>
          <a:noFill/>
        </p:spPr>
        <p:txBody>
          <a:bodyPr wrap="square" rtlCol="0">
            <a:spAutoFit/>
          </a:bodyPr>
          <a:lstStyle/>
          <a:p>
            <a:pPr algn="ctr"/>
            <a:r>
              <a:rPr lang="fr-FR" sz="4000" b="1" dirty="0"/>
              <a:t>?</a:t>
            </a:r>
          </a:p>
        </p:txBody>
      </p:sp>
      <p:sp>
        <p:nvSpPr>
          <p:cNvPr id="16" name="ZoneTexte 15">
            <a:extLst>
              <a:ext uri="{FF2B5EF4-FFF2-40B4-BE49-F238E27FC236}">
                <a16:creationId xmlns:a16="http://schemas.microsoft.com/office/drawing/2014/main" id="{724F3A55-E144-1B5B-CB9C-34A784B2B5C0}"/>
              </a:ext>
            </a:extLst>
          </p:cNvPr>
          <p:cNvSpPr txBox="1"/>
          <p:nvPr/>
        </p:nvSpPr>
        <p:spPr>
          <a:xfrm>
            <a:off x="5744673" y="3752754"/>
            <a:ext cx="457200" cy="707886"/>
          </a:xfrm>
          <a:prstGeom prst="rect">
            <a:avLst/>
          </a:prstGeom>
          <a:noFill/>
        </p:spPr>
        <p:txBody>
          <a:bodyPr wrap="square" rtlCol="0">
            <a:spAutoFit/>
          </a:bodyPr>
          <a:lstStyle/>
          <a:p>
            <a:pPr algn="ctr"/>
            <a:r>
              <a:rPr lang="fr-FR" sz="4000" b="1" dirty="0"/>
              <a:t>?</a:t>
            </a:r>
          </a:p>
        </p:txBody>
      </p:sp>
      <p:sp>
        <p:nvSpPr>
          <p:cNvPr id="19" name="ZoneTexte 18">
            <a:extLst>
              <a:ext uri="{FF2B5EF4-FFF2-40B4-BE49-F238E27FC236}">
                <a16:creationId xmlns:a16="http://schemas.microsoft.com/office/drawing/2014/main" id="{8C98B9A8-8D43-5E5B-C67C-68956B30100A}"/>
              </a:ext>
            </a:extLst>
          </p:cNvPr>
          <p:cNvSpPr txBox="1"/>
          <p:nvPr/>
        </p:nvSpPr>
        <p:spPr>
          <a:xfrm>
            <a:off x="6632381" y="3759221"/>
            <a:ext cx="457200" cy="707886"/>
          </a:xfrm>
          <a:prstGeom prst="rect">
            <a:avLst/>
          </a:prstGeom>
          <a:noFill/>
        </p:spPr>
        <p:txBody>
          <a:bodyPr wrap="square" rtlCol="0">
            <a:spAutoFit/>
          </a:bodyPr>
          <a:lstStyle/>
          <a:p>
            <a:pPr algn="ctr"/>
            <a:r>
              <a:rPr lang="fr-FR" sz="4000" b="1" dirty="0"/>
              <a:t>?</a:t>
            </a:r>
          </a:p>
        </p:txBody>
      </p:sp>
      <p:cxnSp>
        <p:nvCxnSpPr>
          <p:cNvPr id="39" name="Connecteur en arc 38">
            <a:extLst>
              <a:ext uri="{FF2B5EF4-FFF2-40B4-BE49-F238E27FC236}">
                <a16:creationId xmlns:a16="http://schemas.microsoft.com/office/drawing/2014/main" id="{EE565B34-47F6-F4C6-EB4D-6EBD02C8DEFC}"/>
              </a:ext>
            </a:extLst>
          </p:cNvPr>
          <p:cNvCxnSpPr>
            <a:cxnSpLocks/>
          </p:cNvCxnSpPr>
          <p:nvPr/>
        </p:nvCxnSpPr>
        <p:spPr>
          <a:xfrm rot="5400000">
            <a:off x="6378290" y="3233121"/>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Connecteur en arc 39">
            <a:extLst>
              <a:ext uri="{FF2B5EF4-FFF2-40B4-BE49-F238E27FC236}">
                <a16:creationId xmlns:a16="http://schemas.microsoft.com/office/drawing/2014/main" id="{0CFEB6BA-7A05-B566-CB13-7ABA29DEC1F3}"/>
              </a:ext>
            </a:extLst>
          </p:cNvPr>
          <p:cNvCxnSpPr>
            <a:cxnSpLocks/>
          </p:cNvCxnSpPr>
          <p:nvPr/>
        </p:nvCxnSpPr>
        <p:spPr>
          <a:xfrm rot="5400000">
            <a:off x="5551411" y="3208407"/>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45" name="Connecteur en arc 44">
            <a:extLst>
              <a:ext uri="{FF2B5EF4-FFF2-40B4-BE49-F238E27FC236}">
                <a16:creationId xmlns:a16="http://schemas.microsoft.com/office/drawing/2014/main" id="{A1AF03EE-B2A1-A507-2497-25BE46BA1FD1}"/>
              </a:ext>
            </a:extLst>
          </p:cNvPr>
          <p:cNvCxnSpPr>
            <a:cxnSpLocks/>
          </p:cNvCxnSpPr>
          <p:nvPr/>
        </p:nvCxnSpPr>
        <p:spPr>
          <a:xfrm rot="5400000">
            <a:off x="4786721" y="3226600"/>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sp>
        <p:nvSpPr>
          <p:cNvPr id="3" name="ZoneTexte 2">
            <a:extLst>
              <a:ext uri="{FF2B5EF4-FFF2-40B4-BE49-F238E27FC236}">
                <a16:creationId xmlns:a16="http://schemas.microsoft.com/office/drawing/2014/main" id="{DC64125C-6D22-D1AE-7653-A423A96F4174}"/>
              </a:ext>
            </a:extLst>
          </p:cNvPr>
          <p:cNvSpPr txBox="1"/>
          <p:nvPr/>
        </p:nvSpPr>
        <p:spPr>
          <a:xfrm>
            <a:off x="7406664" y="3882332"/>
            <a:ext cx="3324563" cy="584775"/>
          </a:xfrm>
          <a:prstGeom prst="rect">
            <a:avLst/>
          </a:prstGeom>
          <a:noFill/>
        </p:spPr>
        <p:txBody>
          <a:bodyPr wrap="square" rtlCol="0">
            <a:spAutoFit/>
          </a:bodyPr>
          <a:lstStyle/>
          <a:p>
            <a:r>
              <a:rPr lang="en-GB" sz="3200" b="1" noProof="0" dirty="0"/>
              <a:t>Gradient</a:t>
            </a:r>
          </a:p>
        </p:txBody>
      </p:sp>
    </p:spTree>
    <p:extLst>
      <p:ext uri="{BB962C8B-B14F-4D97-AF65-F5344CB8AC3E}">
        <p14:creationId xmlns:p14="http://schemas.microsoft.com/office/powerpoint/2010/main" val="642675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0CC7D-A404-5639-235A-B64041E451B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D6659E1-3704-4D6A-01B6-01DD7CC21FFE}"/>
              </a:ext>
            </a:extLst>
          </p:cNvPr>
          <p:cNvSpPr>
            <a:spLocks noGrp="1"/>
          </p:cNvSpPr>
          <p:nvPr>
            <p:ph type="title"/>
          </p:nvPr>
        </p:nvSpPr>
        <p:spPr/>
        <p:txBody>
          <a:bodyPr/>
          <a:lstStyle/>
          <a:p>
            <a:r>
              <a:rPr lang="fr-FR" dirty="0"/>
              <a:t>Perceptron</a:t>
            </a:r>
          </a:p>
        </p:txBody>
      </p:sp>
      <p:grpSp>
        <p:nvGrpSpPr>
          <p:cNvPr id="12" name="Groupe 11">
            <a:extLst>
              <a:ext uri="{FF2B5EF4-FFF2-40B4-BE49-F238E27FC236}">
                <a16:creationId xmlns:a16="http://schemas.microsoft.com/office/drawing/2014/main" id="{BE4007DC-A8B9-1CAC-D931-1B44224CBC1B}"/>
              </a:ext>
            </a:extLst>
          </p:cNvPr>
          <p:cNvGrpSpPr/>
          <p:nvPr/>
        </p:nvGrpSpPr>
        <p:grpSpPr>
          <a:xfrm>
            <a:off x="4992412" y="2220312"/>
            <a:ext cx="1061545" cy="1061545"/>
            <a:chOff x="3563007" y="2367455"/>
            <a:chExt cx="1061545" cy="1061545"/>
          </a:xfrm>
        </p:grpSpPr>
        <p:sp>
          <p:nvSpPr>
            <p:cNvPr id="4" name="Ellipse 3">
              <a:extLst>
                <a:ext uri="{FF2B5EF4-FFF2-40B4-BE49-F238E27FC236}">
                  <a16:creationId xmlns:a16="http://schemas.microsoft.com/office/drawing/2014/main" id="{D1A6E300-121D-1671-D87A-E6BFEF678A56}"/>
                </a:ext>
              </a:extLst>
            </p:cNvPr>
            <p:cNvSpPr/>
            <p:nvPr/>
          </p:nvSpPr>
          <p:spPr>
            <a:xfrm>
              <a:off x="3563007" y="2367455"/>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p>
          </p:txBody>
        </p:sp>
        <p:cxnSp>
          <p:nvCxnSpPr>
            <p:cNvPr id="8" name="Connecteur droit 7">
              <a:extLst>
                <a:ext uri="{FF2B5EF4-FFF2-40B4-BE49-F238E27FC236}">
                  <a16:creationId xmlns:a16="http://schemas.microsoft.com/office/drawing/2014/main" id="{A6657FB5-F734-E8EA-E99E-92FCC08E10A7}"/>
                </a:ext>
              </a:extLst>
            </p:cNvPr>
            <p:cNvCxnSpPr>
              <a:stCxn id="4" idx="0"/>
              <a:endCxn id="4" idx="4"/>
            </p:cNvCxnSpPr>
            <p:nvPr/>
          </p:nvCxnSpPr>
          <p:spPr>
            <a:xfrm>
              <a:off x="4093780" y="2367455"/>
              <a:ext cx="0" cy="10615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7" name="Connecteur droit avec flèche 16">
            <a:extLst>
              <a:ext uri="{FF2B5EF4-FFF2-40B4-BE49-F238E27FC236}">
                <a16:creationId xmlns:a16="http://schemas.microsoft.com/office/drawing/2014/main" id="{7F1742EC-064B-5F8E-C5ED-E225886AE458}"/>
              </a:ext>
            </a:extLst>
          </p:cNvPr>
          <p:cNvCxnSpPr>
            <a:cxnSpLocks/>
          </p:cNvCxnSpPr>
          <p:nvPr/>
        </p:nvCxnSpPr>
        <p:spPr>
          <a:xfrm>
            <a:off x="4056991" y="2572409"/>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eur droit avec flèche 17">
            <a:extLst>
              <a:ext uri="{FF2B5EF4-FFF2-40B4-BE49-F238E27FC236}">
                <a16:creationId xmlns:a16="http://schemas.microsoft.com/office/drawing/2014/main" id="{DB8C9BD8-27E5-3CCC-857B-3F9385634756}"/>
              </a:ext>
            </a:extLst>
          </p:cNvPr>
          <p:cNvCxnSpPr>
            <a:cxnSpLocks/>
          </p:cNvCxnSpPr>
          <p:nvPr/>
        </p:nvCxnSpPr>
        <p:spPr>
          <a:xfrm>
            <a:off x="4056991" y="2995453"/>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9E1550A3-FACB-DF99-F297-1DC0C5E4C2A2}"/>
              </a:ext>
            </a:extLst>
          </p:cNvPr>
          <p:cNvSpPr txBox="1"/>
          <p:nvPr/>
        </p:nvSpPr>
        <p:spPr>
          <a:xfrm>
            <a:off x="3444763" y="2216780"/>
            <a:ext cx="599090" cy="523220"/>
          </a:xfrm>
          <a:prstGeom prst="rect">
            <a:avLst/>
          </a:prstGeom>
          <a:noFill/>
        </p:spPr>
        <p:txBody>
          <a:bodyPr wrap="square" rtlCol="0">
            <a:spAutoFit/>
          </a:bodyPr>
          <a:lstStyle/>
          <a:p>
            <a:pPr algn="ctr"/>
            <a:r>
              <a:rPr lang="fr-FR" sz="2800" dirty="0"/>
              <a:t>i</a:t>
            </a:r>
            <a:r>
              <a:rPr lang="fr-FR" sz="2800" baseline="-25000" dirty="0"/>
              <a:t>1</a:t>
            </a:r>
          </a:p>
        </p:txBody>
      </p:sp>
      <p:sp>
        <p:nvSpPr>
          <p:cNvPr id="22" name="ZoneTexte 21">
            <a:extLst>
              <a:ext uri="{FF2B5EF4-FFF2-40B4-BE49-F238E27FC236}">
                <a16:creationId xmlns:a16="http://schemas.microsoft.com/office/drawing/2014/main" id="{4A497FEF-1B5D-9B98-3879-E27B583F20EF}"/>
              </a:ext>
            </a:extLst>
          </p:cNvPr>
          <p:cNvSpPr txBox="1"/>
          <p:nvPr/>
        </p:nvSpPr>
        <p:spPr>
          <a:xfrm>
            <a:off x="3468411" y="2731875"/>
            <a:ext cx="599090" cy="523220"/>
          </a:xfrm>
          <a:prstGeom prst="rect">
            <a:avLst/>
          </a:prstGeom>
          <a:noFill/>
        </p:spPr>
        <p:txBody>
          <a:bodyPr wrap="square" rtlCol="0">
            <a:spAutoFit/>
          </a:bodyPr>
          <a:lstStyle/>
          <a:p>
            <a:pPr algn="ctr"/>
            <a:r>
              <a:rPr lang="fr-FR" sz="2800" dirty="0"/>
              <a:t>i</a:t>
            </a:r>
            <a:r>
              <a:rPr lang="fr-FR" sz="2800" baseline="-25000" dirty="0"/>
              <a:t>2</a:t>
            </a:r>
          </a:p>
        </p:txBody>
      </p:sp>
      <p:sp>
        <p:nvSpPr>
          <p:cNvPr id="28" name="ZoneTexte 27">
            <a:extLst>
              <a:ext uri="{FF2B5EF4-FFF2-40B4-BE49-F238E27FC236}">
                <a16:creationId xmlns:a16="http://schemas.microsoft.com/office/drawing/2014/main" id="{46414F7B-EDE3-8D1B-F45D-7F2537408839}"/>
              </a:ext>
            </a:extLst>
          </p:cNvPr>
          <p:cNvSpPr txBox="1"/>
          <p:nvPr/>
        </p:nvSpPr>
        <p:spPr>
          <a:xfrm>
            <a:off x="4184429" y="2222692"/>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w1</a:t>
            </a:r>
          </a:p>
        </p:txBody>
      </p:sp>
      <p:sp>
        <p:nvSpPr>
          <p:cNvPr id="29" name="ZoneTexte 28">
            <a:extLst>
              <a:ext uri="{FF2B5EF4-FFF2-40B4-BE49-F238E27FC236}">
                <a16:creationId xmlns:a16="http://schemas.microsoft.com/office/drawing/2014/main" id="{04D2B287-E4F7-D212-8E27-4E9B16D4D808}"/>
              </a:ext>
            </a:extLst>
          </p:cNvPr>
          <p:cNvSpPr txBox="1"/>
          <p:nvPr/>
        </p:nvSpPr>
        <p:spPr>
          <a:xfrm>
            <a:off x="4184429" y="2954896"/>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w2</a:t>
            </a:r>
          </a:p>
        </p:txBody>
      </p:sp>
      <p:cxnSp>
        <p:nvCxnSpPr>
          <p:cNvPr id="30" name="Connecteur droit avec flèche 29">
            <a:extLst>
              <a:ext uri="{FF2B5EF4-FFF2-40B4-BE49-F238E27FC236}">
                <a16:creationId xmlns:a16="http://schemas.microsoft.com/office/drawing/2014/main" id="{0ECB56B2-1374-BF3B-F15D-C970F070A533}"/>
              </a:ext>
            </a:extLst>
          </p:cNvPr>
          <p:cNvCxnSpPr>
            <a:cxnSpLocks/>
          </p:cNvCxnSpPr>
          <p:nvPr/>
        </p:nvCxnSpPr>
        <p:spPr>
          <a:xfrm>
            <a:off x="6074977" y="2742628"/>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83FA3437-A279-7388-8DAE-17F6C9B6B7FA}"/>
              </a:ext>
            </a:extLst>
          </p:cNvPr>
          <p:cNvCxnSpPr>
            <a:cxnSpLocks/>
          </p:cNvCxnSpPr>
          <p:nvPr/>
        </p:nvCxnSpPr>
        <p:spPr>
          <a:xfrm flipV="1">
            <a:off x="4651482" y="3166246"/>
            <a:ext cx="493330" cy="599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ZoneTexte 35">
            <a:extLst>
              <a:ext uri="{FF2B5EF4-FFF2-40B4-BE49-F238E27FC236}">
                <a16:creationId xmlns:a16="http://schemas.microsoft.com/office/drawing/2014/main" id="{CCCA32A0-EEDC-BC0E-78A8-70EC7BCDE696}"/>
              </a:ext>
            </a:extLst>
          </p:cNvPr>
          <p:cNvSpPr txBox="1"/>
          <p:nvPr/>
        </p:nvSpPr>
        <p:spPr>
          <a:xfrm>
            <a:off x="4184429" y="3641845"/>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b1</a:t>
            </a:r>
          </a:p>
        </p:txBody>
      </p:sp>
      <p:sp>
        <p:nvSpPr>
          <p:cNvPr id="41" name="ZoneTexte 40">
            <a:extLst>
              <a:ext uri="{FF2B5EF4-FFF2-40B4-BE49-F238E27FC236}">
                <a16:creationId xmlns:a16="http://schemas.microsoft.com/office/drawing/2014/main" id="{EBA86E48-36FA-4FDB-937C-79BE6769321D}"/>
              </a:ext>
            </a:extLst>
          </p:cNvPr>
          <p:cNvSpPr txBox="1"/>
          <p:nvPr/>
        </p:nvSpPr>
        <p:spPr>
          <a:xfrm>
            <a:off x="5034995" y="2635155"/>
            <a:ext cx="517929" cy="307777"/>
          </a:xfrm>
          <a:prstGeom prst="rect">
            <a:avLst/>
          </a:prstGeom>
          <a:noFill/>
        </p:spPr>
        <p:txBody>
          <a:bodyPr wrap="square" rtlCol="0">
            <a:spAutoFit/>
          </a:bodyPr>
          <a:lstStyle/>
          <a:p>
            <a:pPr algn="ctr"/>
            <a:r>
              <a:rPr lang="fr-FR" sz="1400" dirty="0"/>
              <a:t>net</a:t>
            </a:r>
          </a:p>
        </p:txBody>
      </p:sp>
      <p:sp>
        <p:nvSpPr>
          <p:cNvPr id="42" name="ZoneTexte 41">
            <a:extLst>
              <a:ext uri="{FF2B5EF4-FFF2-40B4-BE49-F238E27FC236}">
                <a16:creationId xmlns:a16="http://schemas.microsoft.com/office/drawing/2014/main" id="{30768011-E1DA-728B-834D-1B8A2D409205}"/>
              </a:ext>
            </a:extLst>
          </p:cNvPr>
          <p:cNvSpPr txBox="1"/>
          <p:nvPr/>
        </p:nvSpPr>
        <p:spPr>
          <a:xfrm>
            <a:off x="5486866" y="2635155"/>
            <a:ext cx="517929" cy="307777"/>
          </a:xfrm>
          <a:prstGeom prst="rect">
            <a:avLst/>
          </a:prstGeom>
          <a:noFill/>
        </p:spPr>
        <p:txBody>
          <a:bodyPr wrap="square" rtlCol="0">
            <a:spAutoFit/>
          </a:bodyPr>
          <a:lstStyle/>
          <a:p>
            <a:pPr algn="ctr"/>
            <a:r>
              <a:rPr lang="fr-FR" sz="1400" dirty="0"/>
              <a:t>out</a:t>
            </a:r>
          </a:p>
        </p:txBody>
      </p:sp>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84EB8676-2D3B-1501-58C3-9B2399743628}"/>
                  </a:ext>
                </a:extLst>
              </p:cNvPr>
              <p:cNvSpPr txBox="1"/>
              <p:nvPr/>
            </p:nvSpPr>
            <p:spPr>
              <a:xfrm>
                <a:off x="7031418" y="2533615"/>
                <a:ext cx="2324249" cy="396519"/>
              </a:xfrm>
              <a:prstGeom prst="rect">
                <a:avLst/>
              </a:prstGeom>
              <a:noFill/>
              <a:ln>
                <a:solidFill>
                  <a:schemeClr val="tx1">
                    <a:lumMod val="50000"/>
                    <a:lumOff val="50000"/>
                  </a:schemeClr>
                </a:solidFill>
              </a:ln>
            </p:spPr>
            <p:txBody>
              <a:bodyPr wrap="square" rtlCol="0">
                <a:spAutoFit/>
              </a:bodyPr>
              <a:lstStyle/>
              <a:p>
                <a:pPr algn="ctr"/>
                <a14:m>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out</m:t>
                    </m:r>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target</m:t>
                    </m:r>
                    <m:r>
                      <a:rPr lang="fr-FR" sz="1400" b="0" i="1" noProof="0" smtClean="0">
                        <a:latin typeface="Cambria Math" panose="02040503050406030204" pitchFamily="18" charset="0"/>
                      </a:rPr>
                      <m:t>)</m:t>
                    </m:r>
                  </m:oMath>
                </a14:m>
                <a:r>
                  <a:rPr lang="en-GB" sz="1400" baseline="30000" noProof="0" dirty="0"/>
                  <a:t>2</a:t>
                </a:r>
              </a:p>
            </p:txBody>
          </p:sp>
        </mc:Choice>
        <mc:Fallback xmlns="">
          <p:sp>
            <p:nvSpPr>
              <p:cNvPr id="44" name="ZoneTexte 43">
                <a:extLst>
                  <a:ext uri="{FF2B5EF4-FFF2-40B4-BE49-F238E27FC236}">
                    <a16:creationId xmlns:a16="http://schemas.microsoft.com/office/drawing/2014/main" id="{C9C7B409-DCC3-0156-6A14-FE8139D14AAC}"/>
                  </a:ext>
                </a:extLst>
              </p:cNvPr>
              <p:cNvSpPr txBox="1">
                <a:spLocks noRot="1" noChangeAspect="1" noMove="1" noResize="1" noEditPoints="1" noAdjustHandles="1" noChangeArrowheads="1" noChangeShapeType="1" noTextEdit="1"/>
              </p:cNvSpPr>
              <p:nvPr/>
            </p:nvSpPr>
            <p:spPr>
              <a:xfrm>
                <a:off x="7031418" y="2533615"/>
                <a:ext cx="2324249" cy="396519"/>
              </a:xfrm>
              <a:prstGeom prst="rect">
                <a:avLst/>
              </a:prstGeom>
              <a:blipFill>
                <a:blip r:embed="rId2"/>
                <a:stretch>
                  <a:fillRect/>
                </a:stretch>
              </a:blipFill>
              <a:ln>
                <a:solidFill>
                  <a:schemeClr val="tx1">
                    <a:lumMod val="50000"/>
                    <a:lumOff val="50000"/>
                  </a:schemeClr>
                </a:solidFill>
              </a:ln>
            </p:spPr>
            <p:txBody>
              <a:bodyPr/>
              <a:lstStyle/>
              <a:p>
                <a:r>
                  <a:rPr lang="fr-FR">
                    <a:noFill/>
                  </a:rPr>
                  <a:t> </a:t>
                </a:r>
              </a:p>
            </p:txBody>
          </p:sp>
        </mc:Fallback>
      </mc:AlternateContent>
      <p:sp>
        <p:nvSpPr>
          <p:cNvPr id="46" name="Espace réservé du pied de page 45">
            <a:extLst>
              <a:ext uri="{FF2B5EF4-FFF2-40B4-BE49-F238E27FC236}">
                <a16:creationId xmlns:a16="http://schemas.microsoft.com/office/drawing/2014/main" id="{CBFA2C4B-40BE-CE11-299C-F1E9BBE4DE36}"/>
              </a:ext>
            </a:extLst>
          </p:cNvPr>
          <p:cNvSpPr>
            <a:spLocks noGrp="1"/>
          </p:cNvSpPr>
          <p:nvPr>
            <p:ph type="ftr" sz="quarter" idx="11"/>
          </p:nvPr>
        </p:nvSpPr>
        <p:spPr/>
        <p:txBody>
          <a:bodyPr/>
          <a:lstStyle/>
          <a:p>
            <a:r>
              <a:rPr lang="fr-FR"/>
              <a:t>Introduction to Neural Networks. Author: David Thébault</a:t>
            </a:r>
          </a:p>
        </p:txBody>
      </p:sp>
      <p:sp>
        <p:nvSpPr>
          <p:cNvPr id="50" name="ZoneTexte 49">
            <a:extLst>
              <a:ext uri="{FF2B5EF4-FFF2-40B4-BE49-F238E27FC236}">
                <a16:creationId xmlns:a16="http://schemas.microsoft.com/office/drawing/2014/main" id="{60B319ED-9B29-294D-CBE0-88132D977CCB}"/>
              </a:ext>
            </a:extLst>
          </p:cNvPr>
          <p:cNvSpPr txBox="1"/>
          <p:nvPr/>
        </p:nvSpPr>
        <p:spPr>
          <a:xfrm>
            <a:off x="838200" y="1532877"/>
            <a:ext cx="6773333" cy="369332"/>
          </a:xfrm>
          <a:prstGeom prst="rect">
            <a:avLst/>
          </a:prstGeom>
          <a:noFill/>
        </p:spPr>
        <p:txBody>
          <a:bodyPr wrap="square" rtlCol="0">
            <a:spAutoFit/>
          </a:bodyPr>
          <a:lstStyle/>
          <a:p>
            <a:r>
              <a:rPr lang="en-GB" noProof="0" dirty="0"/>
              <a:t>How do we find the optimal w</a:t>
            </a:r>
            <a:r>
              <a:rPr lang="en-GB" baseline="-25000" noProof="0" dirty="0"/>
              <a:t>1</a:t>
            </a:r>
            <a:r>
              <a:rPr lang="en-GB" noProof="0" dirty="0"/>
              <a:t>, w</a:t>
            </a:r>
            <a:r>
              <a:rPr lang="en-GB" baseline="-25000" noProof="0" dirty="0"/>
              <a:t>2</a:t>
            </a:r>
            <a:r>
              <a:rPr lang="en-GB" noProof="0" dirty="0"/>
              <a:t> and b</a:t>
            </a:r>
            <a:r>
              <a:rPr lang="en-GB" baseline="-25000" noProof="0" dirty="0"/>
              <a:t>1</a:t>
            </a:r>
            <a:r>
              <a:rPr lang="en-GB" noProof="0" dirty="0"/>
              <a:t> that minimize the loss ?</a:t>
            </a: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C0E6D594-E3FF-01A5-509F-CCBA2A81F65D}"/>
                  </a:ext>
                </a:extLst>
              </p:cNvPr>
              <p:cNvSpPr txBox="1"/>
              <p:nvPr/>
            </p:nvSpPr>
            <p:spPr>
              <a:xfrm>
                <a:off x="5952138" y="3804673"/>
                <a:ext cx="935421" cy="619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𝐿𝑜𝑠𝑠</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𝑜𝑢𝑡</m:t>
                          </m:r>
                        </m:den>
                      </m:f>
                    </m:oMath>
                  </m:oMathPara>
                </a14:m>
                <a:endParaRPr lang="fr-FR" dirty="0">
                  <a:solidFill>
                    <a:srgbClr val="FF0002"/>
                  </a:solidFill>
                </a:endParaRPr>
              </a:p>
            </p:txBody>
          </p:sp>
        </mc:Choice>
        <mc:Fallback xmlns="">
          <p:sp>
            <p:nvSpPr>
              <p:cNvPr id="6" name="ZoneTexte 5">
                <a:extLst>
                  <a:ext uri="{FF2B5EF4-FFF2-40B4-BE49-F238E27FC236}">
                    <a16:creationId xmlns:a16="http://schemas.microsoft.com/office/drawing/2014/main" id="{4C834B34-4977-A8F4-6694-F77B40A26429}"/>
                  </a:ext>
                </a:extLst>
              </p:cNvPr>
              <p:cNvSpPr txBox="1">
                <a:spLocks noRot="1" noChangeAspect="1" noMove="1" noResize="1" noEditPoints="1" noAdjustHandles="1" noChangeArrowheads="1" noChangeShapeType="1" noTextEdit="1"/>
              </p:cNvSpPr>
              <p:nvPr/>
            </p:nvSpPr>
            <p:spPr>
              <a:xfrm>
                <a:off x="5952138" y="3804673"/>
                <a:ext cx="935421" cy="619016"/>
              </a:xfrm>
              <a:prstGeom prst="rect">
                <a:avLst/>
              </a:prstGeom>
              <a:blipFill>
                <a:blip r:embed="rId3"/>
                <a:stretch>
                  <a:fillRect b="-4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6C9B2C9A-7C64-401D-F4DB-E5AC363E7777}"/>
                  </a:ext>
                </a:extLst>
              </p:cNvPr>
              <p:cNvSpPr txBox="1"/>
              <p:nvPr/>
            </p:nvSpPr>
            <p:spPr>
              <a:xfrm>
                <a:off x="5155554" y="3817307"/>
                <a:ext cx="826060" cy="619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𝑜𝑢𝑡</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𝑛𝑒𝑡</m:t>
                          </m:r>
                        </m:den>
                      </m:f>
                    </m:oMath>
                  </m:oMathPara>
                </a14:m>
                <a:endParaRPr lang="fr-FR" dirty="0">
                  <a:solidFill>
                    <a:srgbClr val="FF0002"/>
                  </a:solidFill>
                </a:endParaRPr>
              </a:p>
            </p:txBody>
          </p:sp>
        </mc:Choice>
        <mc:Fallback xmlns="">
          <p:sp>
            <p:nvSpPr>
              <p:cNvPr id="11" name="ZoneTexte 10">
                <a:extLst>
                  <a:ext uri="{FF2B5EF4-FFF2-40B4-BE49-F238E27FC236}">
                    <a16:creationId xmlns:a16="http://schemas.microsoft.com/office/drawing/2014/main" id="{C77A90AC-CCE8-A084-FDB5-E74C12BBE1EB}"/>
                  </a:ext>
                </a:extLst>
              </p:cNvPr>
              <p:cNvSpPr txBox="1">
                <a:spLocks noRot="1" noChangeAspect="1" noMove="1" noResize="1" noEditPoints="1" noAdjustHandles="1" noChangeArrowheads="1" noChangeShapeType="1" noTextEdit="1"/>
              </p:cNvSpPr>
              <p:nvPr/>
            </p:nvSpPr>
            <p:spPr>
              <a:xfrm>
                <a:off x="5155554" y="3817307"/>
                <a:ext cx="826060" cy="619016"/>
              </a:xfrm>
              <a:prstGeom prst="rect">
                <a:avLst/>
              </a:prstGeom>
              <a:blipFill>
                <a:blip r:embed="rId4"/>
                <a:stretch>
                  <a:fillRect b="-4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526EF130-0477-20D0-E819-8859732CA468}"/>
                  </a:ext>
                </a:extLst>
              </p:cNvPr>
              <p:cNvSpPr txBox="1"/>
              <p:nvPr/>
            </p:nvSpPr>
            <p:spPr>
              <a:xfrm>
                <a:off x="4442982" y="3802058"/>
                <a:ext cx="734728" cy="619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𝑛𝑒𝑡</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𝑤</m:t>
                          </m:r>
                          <m:r>
                            <a:rPr lang="fr-FR" b="0" i="1" smtClean="0">
                              <a:solidFill>
                                <a:srgbClr val="FF0002"/>
                              </a:solidFill>
                              <a:latin typeface="Cambria Math" panose="02040503050406030204" pitchFamily="18" charset="0"/>
                            </a:rPr>
                            <m:t>1</m:t>
                          </m:r>
                        </m:den>
                      </m:f>
                      <m:r>
                        <a:rPr lang="fr-FR" b="0" i="1" smtClean="0">
                          <a:solidFill>
                            <a:srgbClr val="FF0002"/>
                          </a:solidFill>
                          <a:latin typeface="Cambria Math" panose="02040503050406030204" pitchFamily="18" charset="0"/>
                        </a:rPr>
                        <m:t> </m:t>
                      </m:r>
                    </m:oMath>
                  </m:oMathPara>
                </a14:m>
                <a:endParaRPr lang="fr-FR" dirty="0">
                  <a:solidFill>
                    <a:srgbClr val="FF0002"/>
                  </a:solidFill>
                </a:endParaRPr>
              </a:p>
            </p:txBody>
          </p:sp>
        </mc:Choice>
        <mc:Fallback xmlns="">
          <p:sp>
            <p:nvSpPr>
              <p:cNvPr id="13" name="ZoneTexte 12">
                <a:extLst>
                  <a:ext uri="{FF2B5EF4-FFF2-40B4-BE49-F238E27FC236}">
                    <a16:creationId xmlns:a16="http://schemas.microsoft.com/office/drawing/2014/main" id="{6881A179-BBD4-6E80-99A7-FE5B90BDE851}"/>
                  </a:ext>
                </a:extLst>
              </p:cNvPr>
              <p:cNvSpPr txBox="1">
                <a:spLocks noRot="1" noChangeAspect="1" noMove="1" noResize="1" noEditPoints="1" noAdjustHandles="1" noChangeArrowheads="1" noChangeShapeType="1" noTextEdit="1"/>
              </p:cNvSpPr>
              <p:nvPr/>
            </p:nvSpPr>
            <p:spPr>
              <a:xfrm>
                <a:off x="4442982" y="3802058"/>
                <a:ext cx="734728" cy="619080"/>
              </a:xfrm>
              <a:prstGeom prst="rect">
                <a:avLst/>
              </a:prstGeom>
              <a:blipFill>
                <a:blip r:embed="rId5"/>
                <a:stretch>
                  <a:fillRect r="-1695" b="-6122"/>
                </a:stretch>
              </a:blipFill>
            </p:spPr>
            <p:txBody>
              <a:bodyPr/>
              <a:lstStyle/>
              <a:p>
                <a:r>
                  <a:rPr lang="fr-FR">
                    <a:noFill/>
                  </a:rPr>
                  <a:t> </a:t>
                </a:r>
              </a:p>
            </p:txBody>
          </p:sp>
        </mc:Fallback>
      </mc:AlternateContent>
      <p:sp>
        <p:nvSpPr>
          <p:cNvPr id="14" name="Flèche vers la gauche 13">
            <a:extLst>
              <a:ext uri="{FF2B5EF4-FFF2-40B4-BE49-F238E27FC236}">
                <a16:creationId xmlns:a16="http://schemas.microsoft.com/office/drawing/2014/main" id="{4A1E9AAB-AC63-7148-802B-9C0A48953CF4}"/>
              </a:ext>
            </a:extLst>
          </p:cNvPr>
          <p:cNvSpPr/>
          <p:nvPr/>
        </p:nvSpPr>
        <p:spPr>
          <a:xfrm>
            <a:off x="3384998" y="4653650"/>
            <a:ext cx="4030133" cy="795867"/>
          </a:xfrm>
          <a:prstGeom prst="lef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t>BACKPROPAGATION</a:t>
            </a:r>
          </a:p>
        </p:txBody>
      </p:sp>
      <p:sp>
        <p:nvSpPr>
          <p:cNvPr id="15" name="ZoneTexte 14">
            <a:extLst>
              <a:ext uri="{FF2B5EF4-FFF2-40B4-BE49-F238E27FC236}">
                <a16:creationId xmlns:a16="http://schemas.microsoft.com/office/drawing/2014/main" id="{4BFA952A-A54A-7951-EE9A-964396C1C6C7}"/>
              </a:ext>
            </a:extLst>
          </p:cNvPr>
          <p:cNvSpPr txBox="1"/>
          <p:nvPr/>
        </p:nvSpPr>
        <p:spPr>
          <a:xfrm>
            <a:off x="4942865" y="3760612"/>
            <a:ext cx="457200" cy="707886"/>
          </a:xfrm>
          <a:prstGeom prst="rect">
            <a:avLst/>
          </a:prstGeom>
          <a:noFill/>
        </p:spPr>
        <p:txBody>
          <a:bodyPr wrap="square" rtlCol="0">
            <a:spAutoFit/>
          </a:bodyPr>
          <a:lstStyle/>
          <a:p>
            <a:pPr algn="ctr"/>
            <a:r>
              <a:rPr lang="fr-FR" sz="4000" b="1" dirty="0"/>
              <a:t>?</a:t>
            </a:r>
          </a:p>
        </p:txBody>
      </p:sp>
      <p:sp>
        <p:nvSpPr>
          <p:cNvPr id="16" name="ZoneTexte 15">
            <a:extLst>
              <a:ext uri="{FF2B5EF4-FFF2-40B4-BE49-F238E27FC236}">
                <a16:creationId xmlns:a16="http://schemas.microsoft.com/office/drawing/2014/main" id="{5D7A69EC-6D14-2AAE-29F3-8EA77703EFC6}"/>
              </a:ext>
            </a:extLst>
          </p:cNvPr>
          <p:cNvSpPr txBox="1"/>
          <p:nvPr/>
        </p:nvSpPr>
        <p:spPr>
          <a:xfrm>
            <a:off x="5744673" y="3752754"/>
            <a:ext cx="457200" cy="707886"/>
          </a:xfrm>
          <a:prstGeom prst="rect">
            <a:avLst/>
          </a:prstGeom>
          <a:noFill/>
        </p:spPr>
        <p:txBody>
          <a:bodyPr wrap="square" rtlCol="0">
            <a:spAutoFit/>
          </a:bodyPr>
          <a:lstStyle/>
          <a:p>
            <a:pPr algn="ctr"/>
            <a:r>
              <a:rPr lang="fr-FR" sz="4000" b="1" dirty="0"/>
              <a:t>?</a:t>
            </a:r>
          </a:p>
        </p:txBody>
      </p:sp>
      <p:sp>
        <p:nvSpPr>
          <p:cNvPr id="19" name="ZoneTexte 18">
            <a:extLst>
              <a:ext uri="{FF2B5EF4-FFF2-40B4-BE49-F238E27FC236}">
                <a16:creationId xmlns:a16="http://schemas.microsoft.com/office/drawing/2014/main" id="{6C0EA488-F3C0-8077-8DDB-38C6CEF6A1EF}"/>
              </a:ext>
            </a:extLst>
          </p:cNvPr>
          <p:cNvSpPr txBox="1"/>
          <p:nvPr/>
        </p:nvSpPr>
        <p:spPr>
          <a:xfrm>
            <a:off x="6632381" y="3759221"/>
            <a:ext cx="457200" cy="707886"/>
          </a:xfrm>
          <a:prstGeom prst="rect">
            <a:avLst/>
          </a:prstGeom>
          <a:noFill/>
        </p:spPr>
        <p:txBody>
          <a:bodyPr wrap="square" rtlCol="0">
            <a:spAutoFit/>
          </a:bodyPr>
          <a:lstStyle/>
          <a:p>
            <a:pPr algn="ctr"/>
            <a:r>
              <a:rPr lang="fr-FR" sz="4000" b="1" dirty="0"/>
              <a:t>?</a:t>
            </a:r>
          </a:p>
        </p:txBody>
      </p:sp>
      <p:cxnSp>
        <p:nvCxnSpPr>
          <p:cNvPr id="39" name="Connecteur en arc 38">
            <a:extLst>
              <a:ext uri="{FF2B5EF4-FFF2-40B4-BE49-F238E27FC236}">
                <a16:creationId xmlns:a16="http://schemas.microsoft.com/office/drawing/2014/main" id="{60DEAB4A-C58C-CC68-7691-078A91483A77}"/>
              </a:ext>
            </a:extLst>
          </p:cNvPr>
          <p:cNvCxnSpPr>
            <a:cxnSpLocks/>
          </p:cNvCxnSpPr>
          <p:nvPr/>
        </p:nvCxnSpPr>
        <p:spPr>
          <a:xfrm rot="5400000">
            <a:off x="6378290" y="3233121"/>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Connecteur en arc 39">
            <a:extLst>
              <a:ext uri="{FF2B5EF4-FFF2-40B4-BE49-F238E27FC236}">
                <a16:creationId xmlns:a16="http://schemas.microsoft.com/office/drawing/2014/main" id="{EC8E5401-AB67-148A-B2DB-97CC241D6A85}"/>
              </a:ext>
            </a:extLst>
          </p:cNvPr>
          <p:cNvCxnSpPr>
            <a:cxnSpLocks/>
          </p:cNvCxnSpPr>
          <p:nvPr/>
        </p:nvCxnSpPr>
        <p:spPr>
          <a:xfrm rot="5400000">
            <a:off x="5551411" y="3208407"/>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45" name="Connecteur en arc 44">
            <a:extLst>
              <a:ext uri="{FF2B5EF4-FFF2-40B4-BE49-F238E27FC236}">
                <a16:creationId xmlns:a16="http://schemas.microsoft.com/office/drawing/2014/main" id="{DF975C73-49EB-0923-51A9-12E0D4843A51}"/>
              </a:ext>
            </a:extLst>
          </p:cNvPr>
          <p:cNvCxnSpPr>
            <a:cxnSpLocks/>
          </p:cNvCxnSpPr>
          <p:nvPr/>
        </p:nvCxnSpPr>
        <p:spPr>
          <a:xfrm rot="5400000">
            <a:off x="4786721" y="3226600"/>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sp>
        <p:nvSpPr>
          <p:cNvPr id="3" name="ZoneTexte 2">
            <a:extLst>
              <a:ext uri="{FF2B5EF4-FFF2-40B4-BE49-F238E27FC236}">
                <a16:creationId xmlns:a16="http://schemas.microsoft.com/office/drawing/2014/main" id="{AE7073B3-C755-4093-5DF6-96D44C1E4B1E}"/>
              </a:ext>
            </a:extLst>
          </p:cNvPr>
          <p:cNvSpPr txBox="1"/>
          <p:nvPr/>
        </p:nvSpPr>
        <p:spPr>
          <a:xfrm>
            <a:off x="7406664" y="3882332"/>
            <a:ext cx="3324563" cy="584775"/>
          </a:xfrm>
          <a:prstGeom prst="rect">
            <a:avLst/>
          </a:prstGeom>
          <a:noFill/>
        </p:spPr>
        <p:txBody>
          <a:bodyPr wrap="square" rtlCol="0">
            <a:spAutoFit/>
          </a:bodyPr>
          <a:lstStyle/>
          <a:p>
            <a:r>
              <a:rPr lang="en-GB" sz="3200" b="1" noProof="0" dirty="0"/>
              <a:t>Gradient</a:t>
            </a:r>
          </a:p>
        </p:txBody>
      </p:sp>
    </p:spTree>
    <p:extLst>
      <p:ext uri="{BB962C8B-B14F-4D97-AF65-F5344CB8AC3E}">
        <p14:creationId xmlns:p14="http://schemas.microsoft.com/office/powerpoint/2010/main" val="422782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57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4A8439-9850-DBFA-890A-1A6B7ED1A314}"/>
              </a:ext>
            </a:extLst>
          </p:cNvPr>
          <p:cNvSpPr>
            <a:spLocks noGrp="1"/>
          </p:cNvSpPr>
          <p:nvPr>
            <p:ph type="title"/>
          </p:nvPr>
        </p:nvSpPr>
        <p:spPr/>
        <p:txBody>
          <a:bodyPr/>
          <a:lstStyle/>
          <a:p>
            <a:pPr algn="ctr"/>
            <a:r>
              <a:rPr lang="en-GB" noProof="0" dirty="0"/>
              <a:t>Neural Network as a function</a:t>
            </a:r>
          </a:p>
        </p:txBody>
      </p:sp>
      <p:sp>
        <p:nvSpPr>
          <p:cNvPr id="5" name="Ellipse 4">
            <a:extLst>
              <a:ext uri="{FF2B5EF4-FFF2-40B4-BE49-F238E27FC236}">
                <a16:creationId xmlns:a16="http://schemas.microsoft.com/office/drawing/2014/main" id="{D73E67B0-B123-4F11-5084-AFE16BA0D0BA}"/>
              </a:ext>
            </a:extLst>
          </p:cNvPr>
          <p:cNvSpPr/>
          <p:nvPr/>
        </p:nvSpPr>
        <p:spPr>
          <a:xfrm>
            <a:off x="1277655" y="3047558"/>
            <a:ext cx="1780231" cy="867436"/>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tx1"/>
                </a:solidFill>
              </a:rPr>
              <a:t>Input</a:t>
            </a:r>
          </a:p>
        </p:txBody>
      </p:sp>
      <p:cxnSp>
        <p:nvCxnSpPr>
          <p:cNvPr id="17" name="Connecteur droit avec flèche 16">
            <a:extLst>
              <a:ext uri="{FF2B5EF4-FFF2-40B4-BE49-F238E27FC236}">
                <a16:creationId xmlns:a16="http://schemas.microsoft.com/office/drawing/2014/main" id="{11C69411-1119-7E57-C79E-4E41B757A43C}"/>
              </a:ext>
            </a:extLst>
          </p:cNvPr>
          <p:cNvCxnSpPr>
            <a:cxnSpLocks/>
          </p:cNvCxnSpPr>
          <p:nvPr/>
        </p:nvCxnSpPr>
        <p:spPr>
          <a:xfrm>
            <a:off x="7278129" y="3506118"/>
            <a:ext cx="12233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eur droit avec flèche 24">
            <a:extLst>
              <a:ext uri="{FF2B5EF4-FFF2-40B4-BE49-F238E27FC236}">
                <a16:creationId xmlns:a16="http://schemas.microsoft.com/office/drawing/2014/main" id="{CDD247E2-CF73-FCBA-5998-0C1A01C9F7FA}"/>
              </a:ext>
            </a:extLst>
          </p:cNvPr>
          <p:cNvCxnSpPr>
            <a:cxnSpLocks/>
          </p:cNvCxnSpPr>
          <p:nvPr/>
        </p:nvCxnSpPr>
        <p:spPr>
          <a:xfrm>
            <a:off x="3155091" y="3506118"/>
            <a:ext cx="12233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5" name="Graphique 34" descr="Engrenage avec un remplissage uni">
            <a:extLst>
              <a:ext uri="{FF2B5EF4-FFF2-40B4-BE49-F238E27FC236}">
                <a16:creationId xmlns:a16="http://schemas.microsoft.com/office/drawing/2014/main" id="{42FA6701-42A2-3289-D48C-9223CB23CF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2674" y="1792034"/>
            <a:ext cx="3378484" cy="3378484"/>
          </a:xfrm>
          <a:prstGeom prst="rect">
            <a:avLst/>
          </a:prstGeom>
        </p:spPr>
      </p:pic>
      <p:sp>
        <p:nvSpPr>
          <p:cNvPr id="36" name="ZoneTexte 35">
            <a:extLst>
              <a:ext uri="{FF2B5EF4-FFF2-40B4-BE49-F238E27FC236}">
                <a16:creationId xmlns:a16="http://schemas.microsoft.com/office/drawing/2014/main" id="{AE97AB25-FB63-BCD4-E345-FE6948AD28D0}"/>
              </a:ext>
            </a:extLst>
          </p:cNvPr>
          <p:cNvSpPr txBox="1"/>
          <p:nvPr/>
        </p:nvSpPr>
        <p:spPr>
          <a:xfrm>
            <a:off x="5466327" y="2952120"/>
            <a:ext cx="730293" cy="1107996"/>
          </a:xfrm>
          <a:prstGeom prst="rect">
            <a:avLst/>
          </a:prstGeom>
          <a:noFill/>
        </p:spPr>
        <p:txBody>
          <a:bodyPr wrap="square" rtlCol="0">
            <a:spAutoFit/>
          </a:bodyPr>
          <a:lstStyle/>
          <a:p>
            <a:pPr algn="ctr"/>
            <a:r>
              <a:rPr lang="fr-FR" sz="6600" dirty="0">
                <a:latin typeface="Cambria Math" panose="02040503050406030204" pitchFamily="18" charset="0"/>
                <a:ea typeface="Cambria Math" panose="02040503050406030204" pitchFamily="18" charset="0"/>
                <a:cs typeface="Courier New" panose="02070309020205020404" pitchFamily="49" charset="0"/>
              </a:rPr>
              <a:t>f</a:t>
            </a:r>
          </a:p>
        </p:txBody>
      </p:sp>
      <p:sp>
        <p:nvSpPr>
          <p:cNvPr id="39" name="Ellipse 38">
            <a:extLst>
              <a:ext uri="{FF2B5EF4-FFF2-40B4-BE49-F238E27FC236}">
                <a16:creationId xmlns:a16="http://schemas.microsoft.com/office/drawing/2014/main" id="{B7FC9DBE-46A4-DEC9-089D-66644D5F2E88}"/>
              </a:ext>
            </a:extLst>
          </p:cNvPr>
          <p:cNvSpPr/>
          <p:nvPr/>
        </p:nvSpPr>
        <p:spPr>
          <a:xfrm>
            <a:off x="8561366" y="3047558"/>
            <a:ext cx="2098283" cy="867436"/>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tx1"/>
                </a:solidFill>
              </a:rPr>
              <a:t>Output</a:t>
            </a:r>
          </a:p>
        </p:txBody>
      </p:sp>
      <p:sp>
        <p:nvSpPr>
          <p:cNvPr id="40" name="Rectangle : coins arrondis 39">
            <a:extLst>
              <a:ext uri="{FF2B5EF4-FFF2-40B4-BE49-F238E27FC236}">
                <a16:creationId xmlns:a16="http://schemas.microsoft.com/office/drawing/2014/main" id="{86FFF493-10C4-3E67-52E6-373FC424453C}"/>
              </a:ext>
            </a:extLst>
          </p:cNvPr>
          <p:cNvSpPr/>
          <p:nvPr/>
        </p:nvSpPr>
        <p:spPr>
          <a:xfrm>
            <a:off x="4496844" y="2104373"/>
            <a:ext cx="2668044" cy="2630465"/>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90CC886F-8DEB-5280-E38A-0665AE82A566}"/>
              </a:ext>
            </a:extLst>
          </p:cNvPr>
          <p:cNvSpPr txBox="1"/>
          <p:nvPr/>
        </p:nvSpPr>
        <p:spPr>
          <a:xfrm>
            <a:off x="1553227" y="5285984"/>
            <a:ext cx="3469710" cy="430887"/>
          </a:xfrm>
          <a:prstGeom prst="rect">
            <a:avLst/>
          </a:prstGeom>
          <a:noFill/>
        </p:spPr>
        <p:txBody>
          <a:bodyPr wrap="square" rtlCol="0">
            <a:spAutoFit/>
          </a:bodyPr>
          <a:lstStyle/>
          <a:p>
            <a:r>
              <a:rPr lang="en-US" sz="2200" b="1" noProof="0" dirty="0">
                <a:solidFill>
                  <a:schemeClr val="bg1">
                    <a:lumMod val="50000"/>
                  </a:schemeClr>
                </a:solidFill>
              </a:rPr>
              <a:t>Where f is the function</a:t>
            </a:r>
          </a:p>
        </p:txBody>
      </p:sp>
      <p:sp>
        <p:nvSpPr>
          <p:cNvPr id="3" name="Espace réservé du pied de page 2">
            <a:extLst>
              <a:ext uri="{FF2B5EF4-FFF2-40B4-BE49-F238E27FC236}">
                <a16:creationId xmlns:a16="http://schemas.microsoft.com/office/drawing/2014/main" id="{2FE9E441-FD91-7B42-3069-A065C36B7490}"/>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3575134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42F20-19E1-2EF9-06F4-F78A4D8A761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0254B3A-0D78-6EFC-E944-41DF67FC9875}"/>
              </a:ext>
            </a:extLst>
          </p:cNvPr>
          <p:cNvSpPr>
            <a:spLocks noGrp="1"/>
          </p:cNvSpPr>
          <p:nvPr>
            <p:ph type="title"/>
          </p:nvPr>
        </p:nvSpPr>
        <p:spPr/>
        <p:txBody>
          <a:bodyPr/>
          <a:lstStyle/>
          <a:p>
            <a:r>
              <a:rPr lang="fr-FR" dirty="0"/>
              <a:t>Perceptron</a:t>
            </a:r>
          </a:p>
        </p:txBody>
      </p:sp>
      <p:grpSp>
        <p:nvGrpSpPr>
          <p:cNvPr id="12" name="Groupe 11">
            <a:extLst>
              <a:ext uri="{FF2B5EF4-FFF2-40B4-BE49-F238E27FC236}">
                <a16:creationId xmlns:a16="http://schemas.microsoft.com/office/drawing/2014/main" id="{87D04E57-9758-DD00-7B43-AD53FDF2EA38}"/>
              </a:ext>
            </a:extLst>
          </p:cNvPr>
          <p:cNvGrpSpPr/>
          <p:nvPr/>
        </p:nvGrpSpPr>
        <p:grpSpPr>
          <a:xfrm>
            <a:off x="4992412" y="2220312"/>
            <a:ext cx="1061545" cy="1061545"/>
            <a:chOff x="3563007" y="2367455"/>
            <a:chExt cx="1061545" cy="1061545"/>
          </a:xfrm>
        </p:grpSpPr>
        <p:sp>
          <p:nvSpPr>
            <p:cNvPr id="4" name="Ellipse 3">
              <a:extLst>
                <a:ext uri="{FF2B5EF4-FFF2-40B4-BE49-F238E27FC236}">
                  <a16:creationId xmlns:a16="http://schemas.microsoft.com/office/drawing/2014/main" id="{CB990F7C-482E-B9E3-363C-09C482E04F8D}"/>
                </a:ext>
              </a:extLst>
            </p:cNvPr>
            <p:cNvSpPr/>
            <p:nvPr/>
          </p:nvSpPr>
          <p:spPr>
            <a:xfrm>
              <a:off x="3563007" y="2367455"/>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p>
          </p:txBody>
        </p:sp>
        <p:cxnSp>
          <p:nvCxnSpPr>
            <p:cNvPr id="8" name="Connecteur droit 7">
              <a:extLst>
                <a:ext uri="{FF2B5EF4-FFF2-40B4-BE49-F238E27FC236}">
                  <a16:creationId xmlns:a16="http://schemas.microsoft.com/office/drawing/2014/main" id="{57BAA127-0834-412F-AC40-10DC1E01602C}"/>
                </a:ext>
              </a:extLst>
            </p:cNvPr>
            <p:cNvCxnSpPr>
              <a:stCxn id="4" idx="0"/>
              <a:endCxn id="4" idx="4"/>
            </p:cNvCxnSpPr>
            <p:nvPr/>
          </p:nvCxnSpPr>
          <p:spPr>
            <a:xfrm>
              <a:off x="4093780" y="2367455"/>
              <a:ext cx="0" cy="10615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7" name="Connecteur droit avec flèche 16">
            <a:extLst>
              <a:ext uri="{FF2B5EF4-FFF2-40B4-BE49-F238E27FC236}">
                <a16:creationId xmlns:a16="http://schemas.microsoft.com/office/drawing/2014/main" id="{38D9AD3B-71C8-8BF5-76B4-F480FB8AB34A}"/>
              </a:ext>
            </a:extLst>
          </p:cNvPr>
          <p:cNvCxnSpPr>
            <a:cxnSpLocks/>
          </p:cNvCxnSpPr>
          <p:nvPr/>
        </p:nvCxnSpPr>
        <p:spPr>
          <a:xfrm>
            <a:off x="4056991" y="2572409"/>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eur droit avec flèche 17">
            <a:extLst>
              <a:ext uri="{FF2B5EF4-FFF2-40B4-BE49-F238E27FC236}">
                <a16:creationId xmlns:a16="http://schemas.microsoft.com/office/drawing/2014/main" id="{ED4B8A74-678C-C03D-1506-1252025C27B7}"/>
              </a:ext>
            </a:extLst>
          </p:cNvPr>
          <p:cNvCxnSpPr>
            <a:cxnSpLocks/>
          </p:cNvCxnSpPr>
          <p:nvPr/>
        </p:nvCxnSpPr>
        <p:spPr>
          <a:xfrm>
            <a:off x="4056991" y="2995453"/>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960DCE00-D1E7-A237-7DC4-B5D5C45AC17F}"/>
              </a:ext>
            </a:extLst>
          </p:cNvPr>
          <p:cNvSpPr txBox="1"/>
          <p:nvPr/>
        </p:nvSpPr>
        <p:spPr>
          <a:xfrm>
            <a:off x="3444763" y="2216780"/>
            <a:ext cx="599090" cy="523220"/>
          </a:xfrm>
          <a:prstGeom prst="rect">
            <a:avLst/>
          </a:prstGeom>
          <a:noFill/>
        </p:spPr>
        <p:txBody>
          <a:bodyPr wrap="square" rtlCol="0">
            <a:spAutoFit/>
          </a:bodyPr>
          <a:lstStyle/>
          <a:p>
            <a:pPr algn="ctr"/>
            <a:r>
              <a:rPr lang="fr-FR" sz="2800" dirty="0"/>
              <a:t>i</a:t>
            </a:r>
            <a:r>
              <a:rPr lang="fr-FR" sz="2800" baseline="-25000" dirty="0"/>
              <a:t>1</a:t>
            </a:r>
          </a:p>
        </p:txBody>
      </p:sp>
      <p:sp>
        <p:nvSpPr>
          <p:cNvPr id="22" name="ZoneTexte 21">
            <a:extLst>
              <a:ext uri="{FF2B5EF4-FFF2-40B4-BE49-F238E27FC236}">
                <a16:creationId xmlns:a16="http://schemas.microsoft.com/office/drawing/2014/main" id="{6B7D0D3C-5168-E115-7E1B-73B35114B759}"/>
              </a:ext>
            </a:extLst>
          </p:cNvPr>
          <p:cNvSpPr txBox="1"/>
          <p:nvPr/>
        </p:nvSpPr>
        <p:spPr>
          <a:xfrm>
            <a:off x="3468411" y="2731875"/>
            <a:ext cx="599090" cy="523220"/>
          </a:xfrm>
          <a:prstGeom prst="rect">
            <a:avLst/>
          </a:prstGeom>
          <a:noFill/>
        </p:spPr>
        <p:txBody>
          <a:bodyPr wrap="square" rtlCol="0">
            <a:spAutoFit/>
          </a:bodyPr>
          <a:lstStyle/>
          <a:p>
            <a:pPr algn="ctr"/>
            <a:r>
              <a:rPr lang="fr-FR" sz="2800" dirty="0"/>
              <a:t>i</a:t>
            </a:r>
            <a:r>
              <a:rPr lang="fr-FR" sz="2800" baseline="-25000" dirty="0"/>
              <a:t>2</a:t>
            </a:r>
          </a:p>
        </p:txBody>
      </p:sp>
      <p:sp>
        <p:nvSpPr>
          <p:cNvPr id="28" name="ZoneTexte 27">
            <a:extLst>
              <a:ext uri="{FF2B5EF4-FFF2-40B4-BE49-F238E27FC236}">
                <a16:creationId xmlns:a16="http://schemas.microsoft.com/office/drawing/2014/main" id="{5498EACD-C8B4-9371-1F6E-0F6CBA5E1D74}"/>
              </a:ext>
            </a:extLst>
          </p:cNvPr>
          <p:cNvSpPr txBox="1"/>
          <p:nvPr/>
        </p:nvSpPr>
        <p:spPr>
          <a:xfrm>
            <a:off x="4184429" y="2222692"/>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w1</a:t>
            </a:r>
          </a:p>
        </p:txBody>
      </p:sp>
      <p:sp>
        <p:nvSpPr>
          <p:cNvPr id="29" name="ZoneTexte 28">
            <a:extLst>
              <a:ext uri="{FF2B5EF4-FFF2-40B4-BE49-F238E27FC236}">
                <a16:creationId xmlns:a16="http://schemas.microsoft.com/office/drawing/2014/main" id="{F17F9381-438F-9AF4-2692-4EE0FE734418}"/>
              </a:ext>
            </a:extLst>
          </p:cNvPr>
          <p:cNvSpPr txBox="1"/>
          <p:nvPr/>
        </p:nvSpPr>
        <p:spPr>
          <a:xfrm>
            <a:off x="4184429" y="2954896"/>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w2</a:t>
            </a:r>
          </a:p>
        </p:txBody>
      </p:sp>
      <p:cxnSp>
        <p:nvCxnSpPr>
          <p:cNvPr id="30" name="Connecteur droit avec flèche 29">
            <a:extLst>
              <a:ext uri="{FF2B5EF4-FFF2-40B4-BE49-F238E27FC236}">
                <a16:creationId xmlns:a16="http://schemas.microsoft.com/office/drawing/2014/main" id="{1CDC116C-FA3D-4543-F752-000428352C8D}"/>
              </a:ext>
            </a:extLst>
          </p:cNvPr>
          <p:cNvCxnSpPr>
            <a:cxnSpLocks/>
          </p:cNvCxnSpPr>
          <p:nvPr/>
        </p:nvCxnSpPr>
        <p:spPr>
          <a:xfrm>
            <a:off x="6074977" y="2742628"/>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70D067D5-3231-24F7-8069-A6CBFB186369}"/>
              </a:ext>
            </a:extLst>
          </p:cNvPr>
          <p:cNvCxnSpPr>
            <a:cxnSpLocks/>
          </p:cNvCxnSpPr>
          <p:nvPr/>
        </p:nvCxnSpPr>
        <p:spPr>
          <a:xfrm flipV="1">
            <a:off x="4651482" y="3166246"/>
            <a:ext cx="493330" cy="599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ZoneTexte 35">
            <a:extLst>
              <a:ext uri="{FF2B5EF4-FFF2-40B4-BE49-F238E27FC236}">
                <a16:creationId xmlns:a16="http://schemas.microsoft.com/office/drawing/2014/main" id="{33291468-DBDE-D766-165D-179F779FC99F}"/>
              </a:ext>
            </a:extLst>
          </p:cNvPr>
          <p:cNvSpPr txBox="1"/>
          <p:nvPr/>
        </p:nvSpPr>
        <p:spPr>
          <a:xfrm>
            <a:off x="4184429" y="3641845"/>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b1</a:t>
            </a:r>
          </a:p>
        </p:txBody>
      </p:sp>
      <p:sp>
        <p:nvSpPr>
          <p:cNvPr id="41" name="ZoneTexte 40">
            <a:extLst>
              <a:ext uri="{FF2B5EF4-FFF2-40B4-BE49-F238E27FC236}">
                <a16:creationId xmlns:a16="http://schemas.microsoft.com/office/drawing/2014/main" id="{AE2E09C5-FBB8-299B-7053-4D1E44F89666}"/>
              </a:ext>
            </a:extLst>
          </p:cNvPr>
          <p:cNvSpPr txBox="1"/>
          <p:nvPr/>
        </p:nvSpPr>
        <p:spPr>
          <a:xfrm>
            <a:off x="5034995" y="2635155"/>
            <a:ext cx="517929" cy="307777"/>
          </a:xfrm>
          <a:prstGeom prst="rect">
            <a:avLst/>
          </a:prstGeom>
          <a:noFill/>
        </p:spPr>
        <p:txBody>
          <a:bodyPr wrap="square" rtlCol="0">
            <a:spAutoFit/>
          </a:bodyPr>
          <a:lstStyle/>
          <a:p>
            <a:pPr algn="ctr"/>
            <a:r>
              <a:rPr lang="fr-FR" sz="1400" dirty="0"/>
              <a:t>net</a:t>
            </a:r>
          </a:p>
        </p:txBody>
      </p:sp>
      <p:sp>
        <p:nvSpPr>
          <p:cNvPr id="42" name="ZoneTexte 41">
            <a:extLst>
              <a:ext uri="{FF2B5EF4-FFF2-40B4-BE49-F238E27FC236}">
                <a16:creationId xmlns:a16="http://schemas.microsoft.com/office/drawing/2014/main" id="{E9BB06C4-08EC-3DBA-0030-5EA2167A2C84}"/>
              </a:ext>
            </a:extLst>
          </p:cNvPr>
          <p:cNvSpPr txBox="1"/>
          <p:nvPr/>
        </p:nvSpPr>
        <p:spPr>
          <a:xfrm>
            <a:off x="5486866" y="2635155"/>
            <a:ext cx="517929" cy="307777"/>
          </a:xfrm>
          <a:prstGeom prst="rect">
            <a:avLst/>
          </a:prstGeom>
          <a:noFill/>
        </p:spPr>
        <p:txBody>
          <a:bodyPr wrap="square" rtlCol="0">
            <a:spAutoFit/>
          </a:bodyPr>
          <a:lstStyle/>
          <a:p>
            <a:pPr algn="ctr"/>
            <a:r>
              <a:rPr lang="fr-FR" sz="1400" dirty="0"/>
              <a:t>out</a:t>
            </a:r>
          </a:p>
        </p:txBody>
      </p:sp>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81B41C6E-B00C-DCEF-A764-728B91F5EC9F}"/>
                  </a:ext>
                </a:extLst>
              </p:cNvPr>
              <p:cNvSpPr txBox="1"/>
              <p:nvPr/>
            </p:nvSpPr>
            <p:spPr>
              <a:xfrm>
                <a:off x="7031418" y="2533615"/>
                <a:ext cx="2324249" cy="396519"/>
              </a:xfrm>
              <a:prstGeom prst="rect">
                <a:avLst/>
              </a:prstGeom>
              <a:noFill/>
              <a:ln>
                <a:solidFill>
                  <a:schemeClr val="tx1">
                    <a:lumMod val="50000"/>
                    <a:lumOff val="50000"/>
                  </a:schemeClr>
                </a:solidFill>
              </a:ln>
            </p:spPr>
            <p:txBody>
              <a:bodyPr wrap="square" rtlCol="0">
                <a:spAutoFit/>
              </a:bodyPr>
              <a:lstStyle/>
              <a:p>
                <a:pPr algn="ctr"/>
                <a14:m>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out</m:t>
                    </m:r>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target</m:t>
                    </m:r>
                    <m:r>
                      <a:rPr lang="fr-FR" sz="1400" b="0" i="1" noProof="0" smtClean="0">
                        <a:latin typeface="Cambria Math" panose="02040503050406030204" pitchFamily="18" charset="0"/>
                      </a:rPr>
                      <m:t>)</m:t>
                    </m:r>
                  </m:oMath>
                </a14:m>
                <a:r>
                  <a:rPr lang="en-GB" sz="1400" baseline="30000" noProof="0" dirty="0"/>
                  <a:t>2</a:t>
                </a:r>
              </a:p>
            </p:txBody>
          </p:sp>
        </mc:Choice>
        <mc:Fallback xmlns="">
          <p:sp>
            <p:nvSpPr>
              <p:cNvPr id="44" name="ZoneTexte 43">
                <a:extLst>
                  <a:ext uri="{FF2B5EF4-FFF2-40B4-BE49-F238E27FC236}">
                    <a16:creationId xmlns:a16="http://schemas.microsoft.com/office/drawing/2014/main" id="{C9C7B409-DCC3-0156-6A14-FE8139D14AAC}"/>
                  </a:ext>
                </a:extLst>
              </p:cNvPr>
              <p:cNvSpPr txBox="1">
                <a:spLocks noRot="1" noChangeAspect="1" noMove="1" noResize="1" noEditPoints="1" noAdjustHandles="1" noChangeArrowheads="1" noChangeShapeType="1" noTextEdit="1"/>
              </p:cNvSpPr>
              <p:nvPr/>
            </p:nvSpPr>
            <p:spPr>
              <a:xfrm>
                <a:off x="7031418" y="2533615"/>
                <a:ext cx="2324249" cy="396519"/>
              </a:xfrm>
              <a:prstGeom prst="rect">
                <a:avLst/>
              </a:prstGeom>
              <a:blipFill>
                <a:blip r:embed="rId2"/>
                <a:stretch>
                  <a:fillRect/>
                </a:stretch>
              </a:blipFill>
              <a:ln>
                <a:solidFill>
                  <a:schemeClr val="tx1">
                    <a:lumMod val="50000"/>
                    <a:lumOff val="50000"/>
                  </a:schemeClr>
                </a:solidFill>
              </a:ln>
            </p:spPr>
            <p:txBody>
              <a:bodyPr/>
              <a:lstStyle/>
              <a:p>
                <a:r>
                  <a:rPr lang="fr-FR">
                    <a:noFill/>
                  </a:rPr>
                  <a:t> </a:t>
                </a:r>
              </a:p>
            </p:txBody>
          </p:sp>
        </mc:Fallback>
      </mc:AlternateContent>
      <p:sp>
        <p:nvSpPr>
          <p:cNvPr id="46" name="Espace réservé du pied de page 45">
            <a:extLst>
              <a:ext uri="{FF2B5EF4-FFF2-40B4-BE49-F238E27FC236}">
                <a16:creationId xmlns:a16="http://schemas.microsoft.com/office/drawing/2014/main" id="{69570483-EED7-6DAD-4832-B4FB21B94DA2}"/>
              </a:ext>
            </a:extLst>
          </p:cNvPr>
          <p:cNvSpPr>
            <a:spLocks noGrp="1"/>
          </p:cNvSpPr>
          <p:nvPr>
            <p:ph type="ftr" sz="quarter" idx="11"/>
          </p:nvPr>
        </p:nvSpPr>
        <p:spPr/>
        <p:txBody>
          <a:bodyPr/>
          <a:lstStyle/>
          <a:p>
            <a:r>
              <a:rPr lang="fr-FR"/>
              <a:t>Introduction to Neural Networks. Author: David Thébault</a:t>
            </a:r>
          </a:p>
        </p:txBody>
      </p:sp>
      <p:sp>
        <p:nvSpPr>
          <p:cNvPr id="50" name="ZoneTexte 49">
            <a:extLst>
              <a:ext uri="{FF2B5EF4-FFF2-40B4-BE49-F238E27FC236}">
                <a16:creationId xmlns:a16="http://schemas.microsoft.com/office/drawing/2014/main" id="{65CF24D4-FC6D-F83A-1AC0-383B7DF60B06}"/>
              </a:ext>
            </a:extLst>
          </p:cNvPr>
          <p:cNvSpPr txBox="1"/>
          <p:nvPr/>
        </p:nvSpPr>
        <p:spPr>
          <a:xfrm>
            <a:off x="838200" y="1532877"/>
            <a:ext cx="6773333" cy="369332"/>
          </a:xfrm>
          <a:prstGeom prst="rect">
            <a:avLst/>
          </a:prstGeom>
          <a:noFill/>
        </p:spPr>
        <p:txBody>
          <a:bodyPr wrap="square" rtlCol="0">
            <a:spAutoFit/>
          </a:bodyPr>
          <a:lstStyle/>
          <a:p>
            <a:r>
              <a:rPr lang="en-GB" noProof="0" dirty="0"/>
              <a:t>How do we find the optimal w</a:t>
            </a:r>
            <a:r>
              <a:rPr lang="en-GB" baseline="-25000" noProof="0" dirty="0"/>
              <a:t>1</a:t>
            </a:r>
            <a:r>
              <a:rPr lang="en-GB" noProof="0" dirty="0"/>
              <a:t>, w</a:t>
            </a:r>
            <a:r>
              <a:rPr lang="en-GB" baseline="-25000" noProof="0" dirty="0"/>
              <a:t>2</a:t>
            </a:r>
            <a:r>
              <a:rPr lang="en-GB" noProof="0" dirty="0"/>
              <a:t> and b</a:t>
            </a:r>
            <a:r>
              <a:rPr lang="en-GB" baseline="-25000" noProof="0" dirty="0"/>
              <a:t>1</a:t>
            </a:r>
            <a:r>
              <a:rPr lang="en-GB" noProof="0" dirty="0"/>
              <a:t> that minimize the loss ?</a:t>
            </a: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F58FFF5E-E271-D712-258D-A57B98F61C40}"/>
                  </a:ext>
                </a:extLst>
              </p:cNvPr>
              <p:cNvSpPr txBox="1"/>
              <p:nvPr/>
            </p:nvSpPr>
            <p:spPr>
              <a:xfrm>
                <a:off x="5952138" y="3804673"/>
                <a:ext cx="935421" cy="619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𝐿𝑜𝑠𝑠</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𝑜𝑢𝑡</m:t>
                          </m:r>
                        </m:den>
                      </m:f>
                    </m:oMath>
                  </m:oMathPara>
                </a14:m>
                <a:endParaRPr lang="fr-FR" dirty="0">
                  <a:solidFill>
                    <a:srgbClr val="FF0002"/>
                  </a:solidFill>
                </a:endParaRPr>
              </a:p>
            </p:txBody>
          </p:sp>
        </mc:Choice>
        <mc:Fallback xmlns="">
          <p:sp>
            <p:nvSpPr>
              <p:cNvPr id="6" name="ZoneTexte 5">
                <a:extLst>
                  <a:ext uri="{FF2B5EF4-FFF2-40B4-BE49-F238E27FC236}">
                    <a16:creationId xmlns:a16="http://schemas.microsoft.com/office/drawing/2014/main" id="{4C834B34-4977-A8F4-6694-F77B40A26429}"/>
                  </a:ext>
                </a:extLst>
              </p:cNvPr>
              <p:cNvSpPr txBox="1">
                <a:spLocks noRot="1" noChangeAspect="1" noMove="1" noResize="1" noEditPoints="1" noAdjustHandles="1" noChangeArrowheads="1" noChangeShapeType="1" noTextEdit="1"/>
              </p:cNvSpPr>
              <p:nvPr/>
            </p:nvSpPr>
            <p:spPr>
              <a:xfrm>
                <a:off x="5952138" y="3804673"/>
                <a:ext cx="935421" cy="619016"/>
              </a:xfrm>
              <a:prstGeom prst="rect">
                <a:avLst/>
              </a:prstGeom>
              <a:blipFill>
                <a:blip r:embed="rId3"/>
                <a:stretch>
                  <a:fillRect b="-4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DE68BC8D-97DD-E19F-1F21-56B0F8213DDE}"/>
                  </a:ext>
                </a:extLst>
              </p:cNvPr>
              <p:cNvSpPr txBox="1"/>
              <p:nvPr/>
            </p:nvSpPr>
            <p:spPr>
              <a:xfrm>
                <a:off x="5155554" y="3817307"/>
                <a:ext cx="826060" cy="619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𝑜𝑢𝑡</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𝑛𝑒𝑡</m:t>
                          </m:r>
                        </m:den>
                      </m:f>
                    </m:oMath>
                  </m:oMathPara>
                </a14:m>
                <a:endParaRPr lang="fr-FR" dirty="0">
                  <a:solidFill>
                    <a:srgbClr val="FF0002"/>
                  </a:solidFill>
                </a:endParaRPr>
              </a:p>
            </p:txBody>
          </p:sp>
        </mc:Choice>
        <mc:Fallback xmlns="">
          <p:sp>
            <p:nvSpPr>
              <p:cNvPr id="11" name="ZoneTexte 10">
                <a:extLst>
                  <a:ext uri="{FF2B5EF4-FFF2-40B4-BE49-F238E27FC236}">
                    <a16:creationId xmlns:a16="http://schemas.microsoft.com/office/drawing/2014/main" id="{C77A90AC-CCE8-A084-FDB5-E74C12BBE1EB}"/>
                  </a:ext>
                </a:extLst>
              </p:cNvPr>
              <p:cNvSpPr txBox="1">
                <a:spLocks noRot="1" noChangeAspect="1" noMove="1" noResize="1" noEditPoints="1" noAdjustHandles="1" noChangeArrowheads="1" noChangeShapeType="1" noTextEdit="1"/>
              </p:cNvSpPr>
              <p:nvPr/>
            </p:nvSpPr>
            <p:spPr>
              <a:xfrm>
                <a:off x="5155554" y="3817307"/>
                <a:ext cx="826060" cy="619016"/>
              </a:xfrm>
              <a:prstGeom prst="rect">
                <a:avLst/>
              </a:prstGeom>
              <a:blipFill>
                <a:blip r:embed="rId4"/>
                <a:stretch>
                  <a:fillRect b="-4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A0B98D39-4173-0342-E677-7AA4667BA595}"/>
                  </a:ext>
                </a:extLst>
              </p:cNvPr>
              <p:cNvSpPr txBox="1"/>
              <p:nvPr/>
            </p:nvSpPr>
            <p:spPr>
              <a:xfrm>
                <a:off x="4442982" y="3802058"/>
                <a:ext cx="734728" cy="619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𝑛𝑒𝑡</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𝑤</m:t>
                          </m:r>
                          <m:r>
                            <a:rPr lang="fr-FR" b="0" i="1" smtClean="0">
                              <a:solidFill>
                                <a:srgbClr val="FF0002"/>
                              </a:solidFill>
                              <a:latin typeface="Cambria Math" panose="02040503050406030204" pitchFamily="18" charset="0"/>
                            </a:rPr>
                            <m:t>1</m:t>
                          </m:r>
                        </m:den>
                      </m:f>
                      <m:r>
                        <a:rPr lang="fr-FR" b="0" i="1" smtClean="0">
                          <a:solidFill>
                            <a:srgbClr val="FF0002"/>
                          </a:solidFill>
                          <a:latin typeface="Cambria Math" panose="02040503050406030204" pitchFamily="18" charset="0"/>
                        </a:rPr>
                        <m:t> </m:t>
                      </m:r>
                    </m:oMath>
                  </m:oMathPara>
                </a14:m>
                <a:endParaRPr lang="fr-FR" dirty="0">
                  <a:solidFill>
                    <a:srgbClr val="FF0002"/>
                  </a:solidFill>
                </a:endParaRPr>
              </a:p>
            </p:txBody>
          </p:sp>
        </mc:Choice>
        <mc:Fallback xmlns="">
          <p:sp>
            <p:nvSpPr>
              <p:cNvPr id="13" name="ZoneTexte 12">
                <a:extLst>
                  <a:ext uri="{FF2B5EF4-FFF2-40B4-BE49-F238E27FC236}">
                    <a16:creationId xmlns:a16="http://schemas.microsoft.com/office/drawing/2014/main" id="{6881A179-BBD4-6E80-99A7-FE5B90BDE851}"/>
                  </a:ext>
                </a:extLst>
              </p:cNvPr>
              <p:cNvSpPr txBox="1">
                <a:spLocks noRot="1" noChangeAspect="1" noMove="1" noResize="1" noEditPoints="1" noAdjustHandles="1" noChangeArrowheads="1" noChangeShapeType="1" noTextEdit="1"/>
              </p:cNvSpPr>
              <p:nvPr/>
            </p:nvSpPr>
            <p:spPr>
              <a:xfrm>
                <a:off x="4442982" y="3802058"/>
                <a:ext cx="734728" cy="619080"/>
              </a:xfrm>
              <a:prstGeom prst="rect">
                <a:avLst/>
              </a:prstGeom>
              <a:blipFill>
                <a:blip r:embed="rId5"/>
                <a:stretch>
                  <a:fillRect r="-1695" b="-6122"/>
                </a:stretch>
              </a:blipFill>
            </p:spPr>
            <p:txBody>
              <a:bodyPr/>
              <a:lstStyle/>
              <a:p>
                <a:r>
                  <a:rPr lang="fr-FR">
                    <a:noFill/>
                  </a:rPr>
                  <a:t> </a:t>
                </a:r>
              </a:p>
            </p:txBody>
          </p:sp>
        </mc:Fallback>
      </mc:AlternateContent>
      <p:sp>
        <p:nvSpPr>
          <p:cNvPr id="14" name="Flèche vers la gauche 13">
            <a:extLst>
              <a:ext uri="{FF2B5EF4-FFF2-40B4-BE49-F238E27FC236}">
                <a16:creationId xmlns:a16="http://schemas.microsoft.com/office/drawing/2014/main" id="{D68836E1-64EB-DBC2-0F26-37E846608158}"/>
              </a:ext>
            </a:extLst>
          </p:cNvPr>
          <p:cNvSpPr/>
          <p:nvPr/>
        </p:nvSpPr>
        <p:spPr>
          <a:xfrm>
            <a:off x="3384998" y="4653650"/>
            <a:ext cx="4030133" cy="795867"/>
          </a:xfrm>
          <a:prstGeom prst="lef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t>BACKPROPAGATION</a:t>
            </a:r>
          </a:p>
        </p:txBody>
      </p:sp>
      <p:sp>
        <p:nvSpPr>
          <p:cNvPr id="15" name="ZoneTexte 14">
            <a:extLst>
              <a:ext uri="{FF2B5EF4-FFF2-40B4-BE49-F238E27FC236}">
                <a16:creationId xmlns:a16="http://schemas.microsoft.com/office/drawing/2014/main" id="{4BFF1C03-904A-CE9C-595A-E99ADA1945F7}"/>
              </a:ext>
            </a:extLst>
          </p:cNvPr>
          <p:cNvSpPr txBox="1"/>
          <p:nvPr/>
        </p:nvSpPr>
        <p:spPr>
          <a:xfrm>
            <a:off x="4942865" y="3760612"/>
            <a:ext cx="457200" cy="707886"/>
          </a:xfrm>
          <a:prstGeom prst="rect">
            <a:avLst/>
          </a:prstGeom>
          <a:noFill/>
        </p:spPr>
        <p:txBody>
          <a:bodyPr wrap="square" rtlCol="0">
            <a:spAutoFit/>
          </a:bodyPr>
          <a:lstStyle/>
          <a:p>
            <a:pPr algn="ctr"/>
            <a:r>
              <a:rPr lang="fr-FR" sz="4000" b="1" dirty="0"/>
              <a:t>?</a:t>
            </a:r>
          </a:p>
        </p:txBody>
      </p:sp>
      <p:sp>
        <p:nvSpPr>
          <p:cNvPr id="16" name="ZoneTexte 15">
            <a:extLst>
              <a:ext uri="{FF2B5EF4-FFF2-40B4-BE49-F238E27FC236}">
                <a16:creationId xmlns:a16="http://schemas.microsoft.com/office/drawing/2014/main" id="{83F13F2F-A2A1-49E9-ED01-5E52C3D036CD}"/>
              </a:ext>
            </a:extLst>
          </p:cNvPr>
          <p:cNvSpPr txBox="1"/>
          <p:nvPr/>
        </p:nvSpPr>
        <p:spPr>
          <a:xfrm>
            <a:off x="5744673" y="3752754"/>
            <a:ext cx="457200" cy="707886"/>
          </a:xfrm>
          <a:prstGeom prst="rect">
            <a:avLst/>
          </a:prstGeom>
          <a:noFill/>
        </p:spPr>
        <p:txBody>
          <a:bodyPr wrap="square" rtlCol="0">
            <a:spAutoFit/>
          </a:bodyPr>
          <a:lstStyle/>
          <a:p>
            <a:pPr algn="ctr"/>
            <a:r>
              <a:rPr lang="fr-FR" sz="4000" b="1" dirty="0"/>
              <a:t>?</a:t>
            </a:r>
          </a:p>
        </p:txBody>
      </p:sp>
      <p:sp>
        <p:nvSpPr>
          <p:cNvPr id="19" name="ZoneTexte 18">
            <a:extLst>
              <a:ext uri="{FF2B5EF4-FFF2-40B4-BE49-F238E27FC236}">
                <a16:creationId xmlns:a16="http://schemas.microsoft.com/office/drawing/2014/main" id="{1983D5F9-7E19-1386-51E6-8AE3915837D9}"/>
              </a:ext>
            </a:extLst>
          </p:cNvPr>
          <p:cNvSpPr txBox="1"/>
          <p:nvPr/>
        </p:nvSpPr>
        <p:spPr>
          <a:xfrm>
            <a:off x="6632381" y="3759221"/>
            <a:ext cx="457200" cy="707886"/>
          </a:xfrm>
          <a:prstGeom prst="rect">
            <a:avLst/>
          </a:prstGeom>
          <a:noFill/>
        </p:spPr>
        <p:txBody>
          <a:bodyPr wrap="square" rtlCol="0">
            <a:spAutoFit/>
          </a:bodyPr>
          <a:lstStyle/>
          <a:p>
            <a:pPr algn="ctr"/>
            <a:r>
              <a:rPr lang="fr-FR" sz="4000" b="1" dirty="0"/>
              <a:t>?</a:t>
            </a:r>
          </a:p>
        </p:txBody>
      </p:sp>
      <p:cxnSp>
        <p:nvCxnSpPr>
          <p:cNvPr id="39" name="Connecteur en arc 38">
            <a:extLst>
              <a:ext uri="{FF2B5EF4-FFF2-40B4-BE49-F238E27FC236}">
                <a16:creationId xmlns:a16="http://schemas.microsoft.com/office/drawing/2014/main" id="{54B34CCF-BF63-7324-9F3A-081E655B8EC5}"/>
              </a:ext>
            </a:extLst>
          </p:cNvPr>
          <p:cNvCxnSpPr>
            <a:cxnSpLocks/>
          </p:cNvCxnSpPr>
          <p:nvPr/>
        </p:nvCxnSpPr>
        <p:spPr>
          <a:xfrm rot="5400000">
            <a:off x="6378290" y="3233121"/>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Connecteur en arc 39">
            <a:extLst>
              <a:ext uri="{FF2B5EF4-FFF2-40B4-BE49-F238E27FC236}">
                <a16:creationId xmlns:a16="http://schemas.microsoft.com/office/drawing/2014/main" id="{0A7D691D-1CC6-1B0B-CCA3-C6DD175D4495}"/>
              </a:ext>
            </a:extLst>
          </p:cNvPr>
          <p:cNvCxnSpPr>
            <a:cxnSpLocks/>
          </p:cNvCxnSpPr>
          <p:nvPr/>
        </p:nvCxnSpPr>
        <p:spPr>
          <a:xfrm rot="5400000">
            <a:off x="5551411" y="3208407"/>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45" name="Connecteur en arc 44">
            <a:extLst>
              <a:ext uri="{FF2B5EF4-FFF2-40B4-BE49-F238E27FC236}">
                <a16:creationId xmlns:a16="http://schemas.microsoft.com/office/drawing/2014/main" id="{E41409D1-B58E-03CD-29C1-1BE8AA4AE275}"/>
              </a:ext>
            </a:extLst>
          </p:cNvPr>
          <p:cNvCxnSpPr>
            <a:cxnSpLocks/>
          </p:cNvCxnSpPr>
          <p:nvPr/>
        </p:nvCxnSpPr>
        <p:spPr>
          <a:xfrm rot="5400000">
            <a:off x="4786721" y="3226600"/>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sp>
        <p:nvSpPr>
          <p:cNvPr id="3" name="ZoneTexte 2">
            <a:extLst>
              <a:ext uri="{FF2B5EF4-FFF2-40B4-BE49-F238E27FC236}">
                <a16:creationId xmlns:a16="http://schemas.microsoft.com/office/drawing/2014/main" id="{62EF0BC1-05B6-7F46-904F-5C0E1E9FC622}"/>
              </a:ext>
            </a:extLst>
          </p:cNvPr>
          <p:cNvSpPr txBox="1"/>
          <p:nvPr/>
        </p:nvSpPr>
        <p:spPr>
          <a:xfrm>
            <a:off x="7406664" y="3882332"/>
            <a:ext cx="3324563" cy="584775"/>
          </a:xfrm>
          <a:prstGeom prst="rect">
            <a:avLst/>
          </a:prstGeom>
          <a:noFill/>
        </p:spPr>
        <p:txBody>
          <a:bodyPr wrap="square" rtlCol="0">
            <a:spAutoFit/>
          </a:bodyPr>
          <a:lstStyle/>
          <a:p>
            <a:r>
              <a:rPr lang="en-GB" sz="3200" b="1" noProof="0" dirty="0"/>
              <a:t>Gradient</a:t>
            </a: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439BFDDA-3D5D-AFFB-888B-1BCC398815A1}"/>
                  </a:ext>
                </a:extLst>
              </p:cNvPr>
              <p:cNvSpPr txBox="1"/>
              <p:nvPr/>
            </p:nvSpPr>
            <p:spPr>
              <a:xfrm>
                <a:off x="8302903" y="4502762"/>
                <a:ext cx="826060" cy="5020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i="1" smtClean="0">
                              <a:solidFill>
                                <a:schemeClr val="tx1"/>
                              </a:solidFill>
                              <a:latin typeface="Cambria Math" panose="02040503050406030204" pitchFamily="18" charset="0"/>
                            </a:rPr>
                          </m:ctrlPr>
                        </m:fPr>
                        <m:num>
                          <m:r>
                            <a:rPr lang="fr-FR" sz="1400" i="1" smtClean="0">
                              <a:solidFill>
                                <a:schemeClr val="tx1"/>
                              </a:solidFill>
                              <a:latin typeface="Cambria Math" panose="02040503050406030204" pitchFamily="18" charset="0"/>
                            </a:rPr>
                            <m:t>𝜕</m:t>
                          </m:r>
                          <m:r>
                            <a:rPr lang="fr-FR" sz="1400" b="0" i="1" smtClean="0">
                              <a:solidFill>
                                <a:schemeClr val="tx1"/>
                              </a:solidFill>
                              <a:latin typeface="Cambria Math" panose="02040503050406030204" pitchFamily="18" charset="0"/>
                            </a:rPr>
                            <m:t>𝐿𝑜𝑠𝑠</m:t>
                          </m:r>
                        </m:num>
                        <m:den>
                          <m:r>
                            <a:rPr lang="fr-FR" sz="1400" i="1" smtClean="0">
                              <a:solidFill>
                                <a:schemeClr val="tx1"/>
                              </a:solidFill>
                              <a:latin typeface="Cambria Math" panose="02040503050406030204" pitchFamily="18" charset="0"/>
                            </a:rPr>
                            <m:t>𝜕</m:t>
                          </m:r>
                          <m:r>
                            <a:rPr lang="fr-FR" sz="1400" b="0" i="1" smtClean="0">
                              <a:solidFill>
                                <a:schemeClr val="tx1"/>
                              </a:solidFill>
                              <a:latin typeface="Cambria Math" panose="02040503050406030204" pitchFamily="18" charset="0"/>
                            </a:rPr>
                            <m:t>𝑜𝑢𝑡</m:t>
                          </m:r>
                        </m:den>
                      </m:f>
                    </m:oMath>
                  </m:oMathPara>
                </a14:m>
                <a:endParaRPr lang="fr-FR" sz="1400" dirty="0">
                  <a:solidFill>
                    <a:schemeClr val="tx1"/>
                  </a:solidFill>
                </a:endParaRPr>
              </a:p>
            </p:txBody>
          </p:sp>
        </mc:Choice>
        <mc:Fallback xmlns="">
          <p:sp>
            <p:nvSpPr>
              <p:cNvPr id="5" name="ZoneTexte 4">
                <a:extLst>
                  <a:ext uri="{FF2B5EF4-FFF2-40B4-BE49-F238E27FC236}">
                    <a16:creationId xmlns:a16="http://schemas.microsoft.com/office/drawing/2014/main" id="{439BFDDA-3D5D-AFFB-888B-1BCC398815A1}"/>
                  </a:ext>
                </a:extLst>
              </p:cNvPr>
              <p:cNvSpPr txBox="1">
                <a:spLocks noRot="1" noChangeAspect="1" noMove="1" noResize="1" noEditPoints="1" noAdjustHandles="1" noChangeArrowheads="1" noChangeShapeType="1" noTextEdit="1"/>
              </p:cNvSpPr>
              <p:nvPr/>
            </p:nvSpPr>
            <p:spPr>
              <a:xfrm>
                <a:off x="8302903" y="4502762"/>
                <a:ext cx="826060" cy="502061"/>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86012B6-D92D-8672-A7F2-5E65AD83DA08}"/>
                  </a:ext>
                </a:extLst>
              </p:cNvPr>
              <p:cNvSpPr txBox="1"/>
              <p:nvPr/>
            </p:nvSpPr>
            <p:spPr>
              <a:xfrm>
                <a:off x="8302903" y="5174367"/>
                <a:ext cx="826060" cy="501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i="1" smtClean="0">
                              <a:solidFill>
                                <a:schemeClr val="tx1"/>
                              </a:solidFill>
                              <a:latin typeface="Cambria Math" panose="02040503050406030204" pitchFamily="18" charset="0"/>
                            </a:rPr>
                          </m:ctrlPr>
                        </m:fPr>
                        <m:num>
                          <m:r>
                            <a:rPr lang="fr-FR" sz="1400" i="1" smtClean="0">
                              <a:solidFill>
                                <a:schemeClr val="tx1"/>
                              </a:solidFill>
                              <a:latin typeface="Cambria Math" panose="02040503050406030204" pitchFamily="18" charset="0"/>
                            </a:rPr>
                            <m:t>𝜕</m:t>
                          </m:r>
                          <m:r>
                            <a:rPr lang="fr-FR" sz="1400" b="0" i="1" smtClean="0">
                              <a:solidFill>
                                <a:schemeClr val="tx1"/>
                              </a:solidFill>
                              <a:latin typeface="Cambria Math" panose="02040503050406030204" pitchFamily="18" charset="0"/>
                            </a:rPr>
                            <m:t>𝑜𝑢𝑡</m:t>
                          </m:r>
                        </m:num>
                        <m:den>
                          <m:r>
                            <a:rPr lang="fr-FR" sz="1400" i="1" smtClean="0">
                              <a:solidFill>
                                <a:schemeClr val="tx1"/>
                              </a:solidFill>
                              <a:latin typeface="Cambria Math" panose="02040503050406030204" pitchFamily="18" charset="0"/>
                            </a:rPr>
                            <m:t>𝜕</m:t>
                          </m:r>
                          <m:r>
                            <a:rPr lang="fr-FR" sz="1400" b="0" i="1" smtClean="0">
                              <a:solidFill>
                                <a:schemeClr val="tx1"/>
                              </a:solidFill>
                              <a:latin typeface="Cambria Math" panose="02040503050406030204" pitchFamily="18" charset="0"/>
                            </a:rPr>
                            <m:t>𝑛𝑒𝑡</m:t>
                          </m:r>
                        </m:den>
                      </m:f>
                    </m:oMath>
                  </m:oMathPara>
                </a14:m>
                <a:endParaRPr lang="fr-FR" sz="1400" dirty="0">
                  <a:solidFill>
                    <a:schemeClr val="tx1"/>
                  </a:solidFill>
                </a:endParaRPr>
              </a:p>
            </p:txBody>
          </p:sp>
        </mc:Choice>
        <mc:Fallback xmlns="">
          <p:sp>
            <p:nvSpPr>
              <p:cNvPr id="7" name="ZoneTexte 6">
                <a:extLst>
                  <a:ext uri="{FF2B5EF4-FFF2-40B4-BE49-F238E27FC236}">
                    <a16:creationId xmlns:a16="http://schemas.microsoft.com/office/drawing/2014/main" id="{B86012B6-D92D-8672-A7F2-5E65AD83DA08}"/>
                  </a:ext>
                </a:extLst>
              </p:cNvPr>
              <p:cNvSpPr txBox="1">
                <a:spLocks noRot="1" noChangeAspect="1" noMove="1" noResize="1" noEditPoints="1" noAdjustHandles="1" noChangeArrowheads="1" noChangeShapeType="1" noTextEdit="1"/>
              </p:cNvSpPr>
              <p:nvPr/>
            </p:nvSpPr>
            <p:spPr>
              <a:xfrm>
                <a:off x="8302903" y="5174367"/>
                <a:ext cx="826060" cy="501997"/>
              </a:xfrm>
              <a:prstGeom prst="rect">
                <a:avLst/>
              </a:prstGeom>
              <a:blipFill>
                <a:blip r:embed="rId7"/>
                <a:stretch>
                  <a:fillRect b="-2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BEF94446-B112-A3C6-1DA0-DFA3472F520A}"/>
                  </a:ext>
                </a:extLst>
              </p:cNvPr>
              <p:cNvSpPr txBox="1"/>
              <p:nvPr/>
            </p:nvSpPr>
            <p:spPr>
              <a:xfrm>
                <a:off x="8302903" y="5873795"/>
                <a:ext cx="826060" cy="501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i="1" smtClean="0">
                              <a:solidFill>
                                <a:schemeClr val="tx1"/>
                              </a:solidFill>
                              <a:latin typeface="Cambria Math" panose="02040503050406030204" pitchFamily="18" charset="0"/>
                            </a:rPr>
                          </m:ctrlPr>
                        </m:fPr>
                        <m:num>
                          <m:r>
                            <a:rPr lang="fr-FR" sz="1400" i="1" smtClean="0">
                              <a:solidFill>
                                <a:schemeClr val="tx1"/>
                              </a:solidFill>
                              <a:latin typeface="Cambria Math" panose="02040503050406030204" pitchFamily="18" charset="0"/>
                            </a:rPr>
                            <m:t>𝜕</m:t>
                          </m:r>
                          <m:r>
                            <a:rPr lang="fr-FR" sz="1400" b="0" i="1" smtClean="0">
                              <a:solidFill>
                                <a:schemeClr val="tx1"/>
                              </a:solidFill>
                              <a:latin typeface="Cambria Math" panose="02040503050406030204" pitchFamily="18" charset="0"/>
                            </a:rPr>
                            <m:t>𝑛𝑒𝑡</m:t>
                          </m:r>
                        </m:num>
                        <m:den>
                          <m:r>
                            <a:rPr lang="fr-FR" sz="1400" i="1" smtClean="0">
                              <a:solidFill>
                                <a:schemeClr val="tx1"/>
                              </a:solidFill>
                              <a:latin typeface="Cambria Math" panose="02040503050406030204" pitchFamily="18" charset="0"/>
                            </a:rPr>
                            <m:t>𝜕</m:t>
                          </m:r>
                          <m:r>
                            <a:rPr lang="fr-FR" sz="1400" b="0" i="1" smtClean="0">
                              <a:solidFill>
                                <a:schemeClr val="tx1"/>
                              </a:solidFill>
                              <a:latin typeface="Cambria Math" panose="02040503050406030204" pitchFamily="18" charset="0"/>
                            </a:rPr>
                            <m:t>𝑤</m:t>
                          </m:r>
                          <m:r>
                            <a:rPr lang="fr-FR" sz="1400" b="0" i="1" smtClean="0">
                              <a:solidFill>
                                <a:schemeClr val="tx1"/>
                              </a:solidFill>
                              <a:latin typeface="Cambria Math" panose="02040503050406030204" pitchFamily="18" charset="0"/>
                            </a:rPr>
                            <m:t>1</m:t>
                          </m:r>
                        </m:den>
                      </m:f>
                      <m:r>
                        <a:rPr lang="fr-FR" sz="1400" b="0" i="1" smtClean="0">
                          <a:solidFill>
                            <a:schemeClr val="tx1"/>
                          </a:solidFill>
                          <a:latin typeface="Cambria Math" panose="02040503050406030204" pitchFamily="18" charset="0"/>
                        </a:rPr>
                        <m:t> </m:t>
                      </m:r>
                    </m:oMath>
                  </m:oMathPara>
                </a14:m>
                <a:endParaRPr lang="fr-FR" sz="1400" dirty="0">
                  <a:solidFill>
                    <a:schemeClr val="tx1"/>
                  </a:solidFill>
                </a:endParaRPr>
              </a:p>
            </p:txBody>
          </p:sp>
        </mc:Choice>
        <mc:Fallback xmlns="">
          <p:sp>
            <p:nvSpPr>
              <p:cNvPr id="9" name="ZoneTexte 8">
                <a:extLst>
                  <a:ext uri="{FF2B5EF4-FFF2-40B4-BE49-F238E27FC236}">
                    <a16:creationId xmlns:a16="http://schemas.microsoft.com/office/drawing/2014/main" id="{BEF94446-B112-A3C6-1DA0-DFA3472F520A}"/>
                  </a:ext>
                </a:extLst>
              </p:cNvPr>
              <p:cNvSpPr txBox="1">
                <a:spLocks noRot="1" noChangeAspect="1" noMove="1" noResize="1" noEditPoints="1" noAdjustHandles="1" noChangeArrowheads="1" noChangeShapeType="1" noTextEdit="1"/>
              </p:cNvSpPr>
              <p:nvPr/>
            </p:nvSpPr>
            <p:spPr>
              <a:xfrm>
                <a:off x="8302903" y="5873795"/>
                <a:ext cx="826060" cy="501997"/>
              </a:xfrm>
              <a:prstGeom prst="rect">
                <a:avLst/>
              </a:prstGeom>
              <a:blipFill>
                <a:blip r:embed="rId8"/>
                <a:stretch>
                  <a:fillRect/>
                </a:stretch>
              </a:blipFill>
            </p:spPr>
            <p:txBody>
              <a:bodyPr/>
              <a:lstStyle/>
              <a:p>
                <a:r>
                  <a:rPr lang="fr-FR">
                    <a:noFill/>
                  </a:rPr>
                  <a:t> </a:t>
                </a:r>
              </a:p>
            </p:txBody>
          </p:sp>
        </mc:Fallback>
      </mc:AlternateContent>
      <p:sp>
        <p:nvSpPr>
          <p:cNvPr id="10" name="Parenthèses 9">
            <a:extLst>
              <a:ext uri="{FF2B5EF4-FFF2-40B4-BE49-F238E27FC236}">
                <a16:creationId xmlns:a16="http://schemas.microsoft.com/office/drawing/2014/main" id="{EBAF9B0E-A6F9-3ACE-401F-7AC4AE11A2A8}"/>
              </a:ext>
            </a:extLst>
          </p:cNvPr>
          <p:cNvSpPr/>
          <p:nvPr/>
        </p:nvSpPr>
        <p:spPr>
          <a:xfrm>
            <a:off x="8302903" y="4502762"/>
            <a:ext cx="826060" cy="1974238"/>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BB750F2E-54EC-41D0-336D-F7AA36E0CCB5}"/>
                  </a:ext>
                </a:extLst>
              </p:cNvPr>
              <p:cNvSpPr txBox="1"/>
              <p:nvPr/>
            </p:nvSpPr>
            <p:spPr>
              <a:xfrm>
                <a:off x="9905167" y="4481754"/>
                <a:ext cx="17703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i="1" smtClean="0">
                          <a:solidFill>
                            <a:schemeClr val="tx1"/>
                          </a:solidFill>
                          <a:latin typeface="Cambria Math" panose="02040503050406030204" pitchFamily="18" charset="0"/>
                        </a:rPr>
                        <m:t>𝑜</m:t>
                      </m:r>
                      <m:r>
                        <a:rPr lang="fr-FR" sz="1400" b="0" i="1" smtClean="0">
                          <a:solidFill>
                            <a:schemeClr val="tx1"/>
                          </a:solidFill>
                          <a:latin typeface="Cambria Math" panose="02040503050406030204" pitchFamily="18" charset="0"/>
                        </a:rPr>
                        <m:t>𝑢𝑡</m:t>
                      </m:r>
                      <m:r>
                        <a:rPr lang="fr-FR" sz="1400" b="0" i="1" smtClean="0">
                          <a:solidFill>
                            <a:schemeClr val="tx1"/>
                          </a:solidFill>
                          <a:latin typeface="Cambria Math" panose="02040503050406030204" pitchFamily="18" charset="0"/>
                        </a:rPr>
                        <m:t> −</m:t>
                      </m:r>
                      <m:r>
                        <a:rPr lang="fr-FR" sz="1400" b="0" i="1" smtClean="0">
                          <a:solidFill>
                            <a:schemeClr val="tx1"/>
                          </a:solidFill>
                          <a:latin typeface="Cambria Math" panose="02040503050406030204" pitchFamily="18" charset="0"/>
                        </a:rPr>
                        <m:t>𝑡𝑎𝑟𝑔𝑒𝑡</m:t>
                      </m:r>
                    </m:oMath>
                  </m:oMathPara>
                </a14:m>
                <a:endParaRPr lang="fr-FR" sz="1400" dirty="0">
                  <a:solidFill>
                    <a:schemeClr val="tx1"/>
                  </a:solidFill>
                </a:endParaRPr>
              </a:p>
            </p:txBody>
          </p:sp>
        </mc:Choice>
        <mc:Fallback xmlns="">
          <p:sp>
            <p:nvSpPr>
              <p:cNvPr id="20" name="ZoneTexte 19">
                <a:extLst>
                  <a:ext uri="{FF2B5EF4-FFF2-40B4-BE49-F238E27FC236}">
                    <a16:creationId xmlns:a16="http://schemas.microsoft.com/office/drawing/2014/main" id="{BB750F2E-54EC-41D0-336D-F7AA36E0CCB5}"/>
                  </a:ext>
                </a:extLst>
              </p:cNvPr>
              <p:cNvSpPr txBox="1">
                <a:spLocks noRot="1" noChangeAspect="1" noMove="1" noResize="1" noEditPoints="1" noAdjustHandles="1" noChangeArrowheads="1" noChangeShapeType="1" noTextEdit="1"/>
              </p:cNvSpPr>
              <p:nvPr/>
            </p:nvSpPr>
            <p:spPr>
              <a:xfrm>
                <a:off x="9905167" y="4481754"/>
                <a:ext cx="1770366" cy="307777"/>
              </a:xfrm>
              <a:prstGeom prst="rect">
                <a:avLst/>
              </a:prstGeom>
              <a:blipFill>
                <a:blip r:embed="rId9"/>
                <a:stretch>
                  <a:fillRect b="-769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3" name="ZoneTexte 22">
                <a:extLst>
                  <a:ext uri="{FF2B5EF4-FFF2-40B4-BE49-F238E27FC236}">
                    <a16:creationId xmlns:a16="http://schemas.microsoft.com/office/drawing/2014/main" id="{47775CF9-48EA-A1D9-7B2D-8686CDB65280}"/>
                  </a:ext>
                </a:extLst>
              </p:cNvPr>
              <p:cNvSpPr txBox="1"/>
              <p:nvPr/>
            </p:nvSpPr>
            <p:spPr>
              <a:xfrm>
                <a:off x="9905167" y="5153359"/>
                <a:ext cx="17703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i="1" smtClean="0">
                          <a:solidFill>
                            <a:schemeClr val="tx1"/>
                          </a:solidFill>
                          <a:latin typeface="Cambria Math" panose="02040503050406030204" pitchFamily="18" charset="0"/>
                        </a:rPr>
                        <m:t>𝑜</m:t>
                      </m:r>
                      <m:r>
                        <a:rPr lang="fr-FR" sz="1400" b="0" i="1" smtClean="0">
                          <a:solidFill>
                            <a:schemeClr val="tx1"/>
                          </a:solidFill>
                          <a:latin typeface="Cambria Math" panose="02040503050406030204" pitchFamily="18" charset="0"/>
                        </a:rPr>
                        <m:t>𝑢𝑡</m:t>
                      </m:r>
                      <m:r>
                        <a:rPr lang="fr-FR" sz="1400" b="0" i="1" smtClean="0">
                          <a:solidFill>
                            <a:schemeClr val="tx1"/>
                          </a:solidFill>
                          <a:latin typeface="Cambria Math" panose="02040503050406030204" pitchFamily="18" charset="0"/>
                        </a:rPr>
                        <m:t>(1 −</m:t>
                      </m:r>
                      <m:r>
                        <a:rPr lang="fr-FR" sz="1400" b="0" i="1" smtClean="0">
                          <a:solidFill>
                            <a:schemeClr val="tx1"/>
                          </a:solidFill>
                          <a:latin typeface="Cambria Math" panose="02040503050406030204" pitchFamily="18" charset="0"/>
                        </a:rPr>
                        <m:t>𝑜𝑢𝑡</m:t>
                      </m:r>
                      <m:r>
                        <a:rPr lang="fr-FR" sz="1400" b="0" i="1" smtClean="0">
                          <a:solidFill>
                            <a:schemeClr val="tx1"/>
                          </a:solidFill>
                          <a:latin typeface="Cambria Math" panose="02040503050406030204" pitchFamily="18" charset="0"/>
                        </a:rPr>
                        <m:t>)</m:t>
                      </m:r>
                    </m:oMath>
                  </m:oMathPara>
                </a14:m>
                <a:endParaRPr lang="fr-FR" sz="1400" dirty="0">
                  <a:solidFill>
                    <a:schemeClr val="tx1"/>
                  </a:solidFill>
                </a:endParaRPr>
              </a:p>
            </p:txBody>
          </p:sp>
        </mc:Choice>
        <mc:Fallback xmlns="">
          <p:sp>
            <p:nvSpPr>
              <p:cNvPr id="23" name="ZoneTexte 22">
                <a:extLst>
                  <a:ext uri="{FF2B5EF4-FFF2-40B4-BE49-F238E27FC236}">
                    <a16:creationId xmlns:a16="http://schemas.microsoft.com/office/drawing/2014/main" id="{47775CF9-48EA-A1D9-7B2D-8686CDB65280}"/>
                  </a:ext>
                </a:extLst>
              </p:cNvPr>
              <p:cNvSpPr txBox="1">
                <a:spLocks noRot="1" noChangeAspect="1" noMove="1" noResize="1" noEditPoints="1" noAdjustHandles="1" noChangeArrowheads="1" noChangeShapeType="1" noTextEdit="1"/>
              </p:cNvSpPr>
              <p:nvPr/>
            </p:nvSpPr>
            <p:spPr>
              <a:xfrm>
                <a:off x="9905167" y="5153359"/>
                <a:ext cx="1770366" cy="307777"/>
              </a:xfrm>
              <a:prstGeom prst="rect">
                <a:avLst/>
              </a:prstGeom>
              <a:blipFill>
                <a:blip r:embed="rId10"/>
                <a:stretch>
                  <a:fillRect b="-769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ZoneTexte 23">
                <a:extLst>
                  <a:ext uri="{FF2B5EF4-FFF2-40B4-BE49-F238E27FC236}">
                    <a16:creationId xmlns:a16="http://schemas.microsoft.com/office/drawing/2014/main" id="{4DC04B51-D9C5-F8E2-F0B2-AE4ED395BD1F}"/>
                  </a:ext>
                </a:extLst>
              </p:cNvPr>
              <p:cNvSpPr txBox="1"/>
              <p:nvPr/>
            </p:nvSpPr>
            <p:spPr>
              <a:xfrm>
                <a:off x="9905167" y="5852787"/>
                <a:ext cx="17703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i="1" smtClean="0">
                          <a:solidFill>
                            <a:schemeClr val="tx1"/>
                          </a:solidFill>
                          <a:latin typeface="Cambria Math" panose="02040503050406030204" pitchFamily="18" charset="0"/>
                        </a:rPr>
                        <m:t>𝑥</m:t>
                      </m:r>
                    </m:oMath>
                  </m:oMathPara>
                </a14:m>
                <a:endParaRPr lang="fr-FR" sz="1400" dirty="0">
                  <a:solidFill>
                    <a:schemeClr val="tx1"/>
                  </a:solidFill>
                </a:endParaRPr>
              </a:p>
            </p:txBody>
          </p:sp>
        </mc:Choice>
        <mc:Fallback xmlns="">
          <p:sp>
            <p:nvSpPr>
              <p:cNvPr id="24" name="ZoneTexte 23">
                <a:extLst>
                  <a:ext uri="{FF2B5EF4-FFF2-40B4-BE49-F238E27FC236}">
                    <a16:creationId xmlns:a16="http://schemas.microsoft.com/office/drawing/2014/main" id="{4DC04B51-D9C5-F8E2-F0B2-AE4ED395BD1F}"/>
                  </a:ext>
                </a:extLst>
              </p:cNvPr>
              <p:cNvSpPr txBox="1">
                <a:spLocks noRot="1" noChangeAspect="1" noMove="1" noResize="1" noEditPoints="1" noAdjustHandles="1" noChangeArrowheads="1" noChangeShapeType="1" noTextEdit="1"/>
              </p:cNvSpPr>
              <p:nvPr/>
            </p:nvSpPr>
            <p:spPr>
              <a:xfrm>
                <a:off x="9905167" y="5852787"/>
                <a:ext cx="1770366" cy="307777"/>
              </a:xfrm>
              <a:prstGeom prst="rect">
                <a:avLst/>
              </a:prstGeom>
              <a:blipFill>
                <a:blip r:embed="rId11"/>
                <a:stretch>
                  <a:fillRect/>
                </a:stretch>
              </a:blipFill>
            </p:spPr>
            <p:txBody>
              <a:bodyPr/>
              <a:lstStyle/>
              <a:p>
                <a:r>
                  <a:rPr lang="fr-FR">
                    <a:noFill/>
                  </a:rPr>
                  <a:t> </a:t>
                </a:r>
              </a:p>
            </p:txBody>
          </p:sp>
        </mc:Fallback>
      </mc:AlternateContent>
      <p:sp>
        <p:nvSpPr>
          <p:cNvPr id="25" name="Parenthèses 24">
            <a:extLst>
              <a:ext uri="{FF2B5EF4-FFF2-40B4-BE49-F238E27FC236}">
                <a16:creationId xmlns:a16="http://schemas.microsoft.com/office/drawing/2014/main" id="{6A202E8E-067C-7772-6DAD-9334992D9F77}"/>
              </a:ext>
            </a:extLst>
          </p:cNvPr>
          <p:cNvSpPr/>
          <p:nvPr/>
        </p:nvSpPr>
        <p:spPr>
          <a:xfrm>
            <a:off x="9905167" y="4481754"/>
            <a:ext cx="1770366" cy="1974238"/>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941298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0A6E5-C81A-E928-3AB5-318979E80F5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6CA7333-8A32-9508-748F-245FBABD73B3}"/>
              </a:ext>
            </a:extLst>
          </p:cNvPr>
          <p:cNvSpPr>
            <a:spLocks noGrp="1"/>
          </p:cNvSpPr>
          <p:nvPr>
            <p:ph type="title"/>
          </p:nvPr>
        </p:nvSpPr>
        <p:spPr/>
        <p:txBody>
          <a:bodyPr/>
          <a:lstStyle/>
          <a:p>
            <a:r>
              <a:rPr lang="fr-FR" dirty="0"/>
              <a:t>Perceptron</a:t>
            </a:r>
          </a:p>
        </p:txBody>
      </p:sp>
      <p:grpSp>
        <p:nvGrpSpPr>
          <p:cNvPr id="12" name="Groupe 11">
            <a:extLst>
              <a:ext uri="{FF2B5EF4-FFF2-40B4-BE49-F238E27FC236}">
                <a16:creationId xmlns:a16="http://schemas.microsoft.com/office/drawing/2014/main" id="{257A17FE-FBFB-EC4C-284C-E4E43E2BD4F4}"/>
              </a:ext>
            </a:extLst>
          </p:cNvPr>
          <p:cNvGrpSpPr/>
          <p:nvPr/>
        </p:nvGrpSpPr>
        <p:grpSpPr>
          <a:xfrm>
            <a:off x="4992412" y="2220312"/>
            <a:ext cx="1061545" cy="1061545"/>
            <a:chOff x="3563007" y="2367455"/>
            <a:chExt cx="1061545" cy="1061545"/>
          </a:xfrm>
        </p:grpSpPr>
        <p:sp>
          <p:nvSpPr>
            <p:cNvPr id="4" name="Ellipse 3">
              <a:extLst>
                <a:ext uri="{FF2B5EF4-FFF2-40B4-BE49-F238E27FC236}">
                  <a16:creationId xmlns:a16="http://schemas.microsoft.com/office/drawing/2014/main" id="{266F077F-F6FF-B0C7-421D-2B71A9027954}"/>
                </a:ext>
              </a:extLst>
            </p:cNvPr>
            <p:cNvSpPr/>
            <p:nvPr/>
          </p:nvSpPr>
          <p:spPr>
            <a:xfrm>
              <a:off x="3563007" y="2367455"/>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p>
          </p:txBody>
        </p:sp>
        <p:cxnSp>
          <p:nvCxnSpPr>
            <p:cNvPr id="8" name="Connecteur droit 7">
              <a:extLst>
                <a:ext uri="{FF2B5EF4-FFF2-40B4-BE49-F238E27FC236}">
                  <a16:creationId xmlns:a16="http://schemas.microsoft.com/office/drawing/2014/main" id="{5636824F-BC26-25A2-E731-E5122342F59E}"/>
                </a:ext>
              </a:extLst>
            </p:cNvPr>
            <p:cNvCxnSpPr>
              <a:stCxn id="4" idx="0"/>
              <a:endCxn id="4" idx="4"/>
            </p:cNvCxnSpPr>
            <p:nvPr/>
          </p:nvCxnSpPr>
          <p:spPr>
            <a:xfrm>
              <a:off x="4093780" y="2367455"/>
              <a:ext cx="0" cy="10615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7" name="Connecteur droit avec flèche 16">
            <a:extLst>
              <a:ext uri="{FF2B5EF4-FFF2-40B4-BE49-F238E27FC236}">
                <a16:creationId xmlns:a16="http://schemas.microsoft.com/office/drawing/2014/main" id="{FE508CC9-4BBB-6AE8-92D3-E0AFFE1B4F4D}"/>
              </a:ext>
            </a:extLst>
          </p:cNvPr>
          <p:cNvCxnSpPr>
            <a:cxnSpLocks/>
          </p:cNvCxnSpPr>
          <p:nvPr/>
        </p:nvCxnSpPr>
        <p:spPr>
          <a:xfrm>
            <a:off x="4056991" y="2572409"/>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eur droit avec flèche 17">
            <a:extLst>
              <a:ext uri="{FF2B5EF4-FFF2-40B4-BE49-F238E27FC236}">
                <a16:creationId xmlns:a16="http://schemas.microsoft.com/office/drawing/2014/main" id="{2711B0B6-AA8A-6A5B-E0AB-4D42E00DDC45}"/>
              </a:ext>
            </a:extLst>
          </p:cNvPr>
          <p:cNvCxnSpPr>
            <a:cxnSpLocks/>
          </p:cNvCxnSpPr>
          <p:nvPr/>
        </p:nvCxnSpPr>
        <p:spPr>
          <a:xfrm>
            <a:off x="4056991" y="2995453"/>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528F06FF-849C-9E36-627C-CB22452168B5}"/>
              </a:ext>
            </a:extLst>
          </p:cNvPr>
          <p:cNvSpPr txBox="1"/>
          <p:nvPr/>
        </p:nvSpPr>
        <p:spPr>
          <a:xfrm>
            <a:off x="3444763" y="2216780"/>
            <a:ext cx="599090" cy="523220"/>
          </a:xfrm>
          <a:prstGeom prst="rect">
            <a:avLst/>
          </a:prstGeom>
          <a:noFill/>
        </p:spPr>
        <p:txBody>
          <a:bodyPr wrap="square" rtlCol="0">
            <a:spAutoFit/>
          </a:bodyPr>
          <a:lstStyle/>
          <a:p>
            <a:pPr algn="ctr"/>
            <a:r>
              <a:rPr lang="fr-FR" sz="2800" dirty="0"/>
              <a:t>i</a:t>
            </a:r>
            <a:r>
              <a:rPr lang="fr-FR" sz="2800" baseline="-25000" dirty="0"/>
              <a:t>1</a:t>
            </a:r>
          </a:p>
        </p:txBody>
      </p:sp>
      <p:sp>
        <p:nvSpPr>
          <p:cNvPr id="22" name="ZoneTexte 21">
            <a:extLst>
              <a:ext uri="{FF2B5EF4-FFF2-40B4-BE49-F238E27FC236}">
                <a16:creationId xmlns:a16="http://schemas.microsoft.com/office/drawing/2014/main" id="{EC602E85-AD05-FAE8-82F8-45C487E668DC}"/>
              </a:ext>
            </a:extLst>
          </p:cNvPr>
          <p:cNvSpPr txBox="1"/>
          <p:nvPr/>
        </p:nvSpPr>
        <p:spPr>
          <a:xfrm>
            <a:off x="3468411" y="2731875"/>
            <a:ext cx="599090" cy="523220"/>
          </a:xfrm>
          <a:prstGeom prst="rect">
            <a:avLst/>
          </a:prstGeom>
          <a:noFill/>
        </p:spPr>
        <p:txBody>
          <a:bodyPr wrap="square" rtlCol="0">
            <a:spAutoFit/>
          </a:bodyPr>
          <a:lstStyle/>
          <a:p>
            <a:pPr algn="ctr"/>
            <a:r>
              <a:rPr lang="fr-FR" sz="2800" dirty="0"/>
              <a:t>i</a:t>
            </a:r>
            <a:r>
              <a:rPr lang="fr-FR" sz="2800" baseline="-25000" dirty="0"/>
              <a:t>2</a:t>
            </a:r>
          </a:p>
        </p:txBody>
      </p:sp>
      <p:sp>
        <p:nvSpPr>
          <p:cNvPr id="28" name="ZoneTexte 27">
            <a:extLst>
              <a:ext uri="{FF2B5EF4-FFF2-40B4-BE49-F238E27FC236}">
                <a16:creationId xmlns:a16="http://schemas.microsoft.com/office/drawing/2014/main" id="{D9C272A5-57C1-9986-87D3-EFA11536FF41}"/>
              </a:ext>
            </a:extLst>
          </p:cNvPr>
          <p:cNvSpPr txBox="1"/>
          <p:nvPr/>
        </p:nvSpPr>
        <p:spPr>
          <a:xfrm>
            <a:off x="4184429" y="2222692"/>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w1</a:t>
            </a:r>
          </a:p>
        </p:txBody>
      </p:sp>
      <p:sp>
        <p:nvSpPr>
          <p:cNvPr id="29" name="ZoneTexte 28">
            <a:extLst>
              <a:ext uri="{FF2B5EF4-FFF2-40B4-BE49-F238E27FC236}">
                <a16:creationId xmlns:a16="http://schemas.microsoft.com/office/drawing/2014/main" id="{B0F8F3FC-DD77-E42A-7ACE-026720FCD84E}"/>
              </a:ext>
            </a:extLst>
          </p:cNvPr>
          <p:cNvSpPr txBox="1"/>
          <p:nvPr/>
        </p:nvSpPr>
        <p:spPr>
          <a:xfrm>
            <a:off x="4184429" y="2954896"/>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w2</a:t>
            </a:r>
          </a:p>
        </p:txBody>
      </p:sp>
      <p:cxnSp>
        <p:nvCxnSpPr>
          <p:cNvPr id="30" name="Connecteur droit avec flèche 29">
            <a:extLst>
              <a:ext uri="{FF2B5EF4-FFF2-40B4-BE49-F238E27FC236}">
                <a16:creationId xmlns:a16="http://schemas.microsoft.com/office/drawing/2014/main" id="{559E0349-94A1-D9B1-F665-264AE20F6CE8}"/>
              </a:ext>
            </a:extLst>
          </p:cNvPr>
          <p:cNvCxnSpPr>
            <a:cxnSpLocks/>
          </p:cNvCxnSpPr>
          <p:nvPr/>
        </p:nvCxnSpPr>
        <p:spPr>
          <a:xfrm>
            <a:off x="6074977" y="2742628"/>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B09F35CD-945A-AC6D-C643-C5D9EC2AA92D}"/>
              </a:ext>
            </a:extLst>
          </p:cNvPr>
          <p:cNvCxnSpPr>
            <a:cxnSpLocks/>
          </p:cNvCxnSpPr>
          <p:nvPr/>
        </p:nvCxnSpPr>
        <p:spPr>
          <a:xfrm flipV="1">
            <a:off x="4651482" y="3166246"/>
            <a:ext cx="493330" cy="599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ZoneTexte 35">
            <a:extLst>
              <a:ext uri="{FF2B5EF4-FFF2-40B4-BE49-F238E27FC236}">
                <a16:creationId xmlns:a16="http://schemas.microsoft.com/office/drawing/2014/main" id="{541C72E8-372E-A65B-A340-27F0DF7E9327}"/>
              </a:ext>
            </a:extLst>
          </p:cNvPr>
          <p:cNvSpPr txBox="1"/>
          <p:nvPr/>
        </p:nvSpPr>
        <p:spPr>
          <a:xfrm>
            <a:off x="4184429" y="3641845"/>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b1</a:t>
            </a:r>
          </a:p>
        </p:txBody>
      </p:sp>
      <p:sp>
        <p:nvSpPr>
          <p:cNvPr id="41" name="ZoneTexte 40">
            <a:extLst>
              <a:ext uri="{FF2B5EF4-FFF2-40B4-BE49-F238E27FC236}">
                <a16:creationId xmlns:a16="http://schemas.microsoft.com/office/drawing/2014/main" id="{64C3B828-60BA-89C2-F790-78A4EBF8B880}"/>
              </a:ext>
            </a:extLst>
          </p:cNvPr>
          <p:cNvSpPr txBox="1"/>
          <p:nvPr/>
        </p:nvSpPr>
        <p:spPr>
          <a:xfrm>
            <a:off x="5034995" y="2635155"/>
            <a:ext cx="517929" cy="307777"/>
          </a:xfrm>
          <a:prstGeom prst="rect">
            <a:avLst/>
          </a:prstGeom>
          <a:noFill/>
        </p:spPr>
        <p:txBody>
          <a:bodyPr wrap="square" rtlCol="0">
            <a:spAutoFit/>
          </a:bodyPr>
          <a:lstStyle/>
          <a:p>
            <a:pPr algn="ctr"/>
            <a:r>
              <a:rPr lang="fr-FR" sz="1400" dirty="0"/>
              <a:t>net</a:t>
            </a:r>
          </a:p>
        </p:txBody>
      </p:sp>
      <p:sp>
        <p:nvSpPr>
          <p:cNvPr id="42" name="ZoneTexte 41">
            <a:extLst>
              <a:ext uri="{FF2B5EF4-FFF2-40B4-BE49-F238E27FC236}">
                <a16:creationId xmlns:a16="http://schemas.microsoft.com/office/drawing/2014/main" id="{E802255B-D9FB-F54E-80E6-4EF8224EC7DE}"/>
              </a:ext>
            </a:extLst>
          </p:cNvPr>
          <p:cNvSpPr txBox="1"/>
          <p:nvPr/>
        </p:nvSpPr>
        <p:spPr>
          <a:xfrm>
            <a:off x="5486866" y="2635155"/>
            <a:ext cx="517929" cy="307777"/>
          </a:xfrm>
          <a:prstGeom prst="rect">
            <a:avLst/>
          </a:prstGeom>
          <a:noFill/>
        </p:spPr>
        <p:txBody>
          <a:bodyPr wrap="square" rtlCol="0">
            <a:spAutoFit/>
          </a:bodyPr>
          <a:lstStyle/>
          <a:p>
            <a:pPr algn="ctr"/>
            <a:r>
              <a:rPr lang="fr-FR" sz="1400" dirty="0"/>
              <a:t>out</a:t>
            </a:r>
          </a:p>
        </p:txBody>
      </p:sp>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C9C7B409-DCC3-0156-6A14-FE8139D14AAC}"/>
                  </a:ext>
                </a:extLst>
              </p:cNvPr>
              <p:cNvSpPr txBox="1"/>
              <p:nvPr/>
            </p:nvSpPr>
            <p:spPr>
              <a:xfrm>
                <a:off x="7031418" y="2533615"/>
                <a:ext cx="2324249" cy="396519"/>
              </a:xfrm>
              <a:prstGeom prst="rect">
                <a:avLst/>
              </a:prstGeom>
              <a:noFill/>
              <a:ln>
                <a:solidFill>
                  <a:schemeClr val="tx1">
                    <a:lumMod val="50000"/>
                    <a:lumOff val="50000"/>
                  </a:schemeClr>
                </a:solidFill>
              </a:ln>
            </p:spPr>
            <p:txBody>
              <a:bodyPr wrap="square" rtlCol="0">
                <a:spAutoFit/>
              </a:bodyPr>
              <a:lstStyle/>
              <a:p>
                <a:pPr algn="ctr"/>
                <a14:m>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out</m:t>
                    </m:r>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target</m:t>
                    </m:r>
                    <m:r>
                      <a:rPr lang="fr-FR" sz="1400" b="0" i="1" noProof="0" smtClean="0">
                        <a:latin typeface="Cambria Math" panose="02040503050406030204" pitchFamily="18" charset="0"/>
                      </a:rPr>
                      <m:t>)</m:t>
                    </m:r>
                  </m:oMath>
                </a14:m>
                <a:r>
                  <a:rPr lang="en-GB" sz="1400" baseline="30000" noProof="0" dirty="0"/>
                  <a:t>2</a:t>
                </a:r>
              </a:p>
            </p:txBody>
          </p:sp>
        </mc:Choice>
        <mc:Fallback xmlns="">
          <p:sp>
            <p:nvSpPr>
              <p:cNvPr id="44" name="ZoneTexte 43">
                <a:extLst>
                  <a:ext uri="{FF2B5EF4-FFF2-40B4-BE49-F238E27FC236}">
                    <a16:creationId xmlns:a16="http://schemas.microsoft.com/office/drawing/2014/main" id="{C9C7B409-DCC3-0156-6A14-FE8139D14AAC}"/>
                  </a:ext>
                </a:extLst>
              </p:cNvPr>
              <p:cNvSpPr txBox="1">
                <a:spLocks noRot="1" noChangeAspect="1" noMove="1" noResize="1" noEditPoints="1" noAdjustHandles="1" noChangeArrowheads="1" noChangeShapeType="1" noTextEdit="1"/>
              </p:cNvSpPr>
              <p:nvPr/>
            </p:nvSpPr>
            <p:spPr>
              <a:xfrm>
                <a:off x="7031418" y="2533615"/>
                <a:ext cx="2324249" cy="396519"/>
              </a:xfrm>
              <a:prstGeom prst="rect">
                <a:avLst/>
              </a:prstGeom>
              <a:blipFill>
                <a:blip r:embed="rId2"/>
                <a:stretch>
                  <a:fillRect/>
                </a:stretch>
              </a:blipFill>
              <a:ln>
                <a:solidFill>
                  <a:schemeClr val="tx1">
                    <a:lumMod val="50000"/>
                    <a:lumOff val="50000"/>
                  </a:schemeClr>
                </a:solidFill>
              </a:ln>
            </p:spPr>
            <p:txBody>
              <a:bodyPr/>
              <a:lstStyle/>
              <a:p>
                <a:r>
                  <a:rPr lang="fr-FR">
                    <a:noFill/>
                  </a:rPr>
                  <a:t> </a:t>
                </a:r>
              </a:p>
            </p:txBody>
          </p:sp>
        </mc:Fallback>
      </mc:AlternateContent>
      <p:sp>
        <p:nvSpPr>
          <p:cNvPr id="46" name="Espace réservé du pied de page 45">
            <a:extLst>
              <a:ext uri="{FF2B5EF4-FFF2-40B4-BE49-F238E27FC236}">
                <a16:creationId xmlns:a16="http://schemas.microsoft.com/office/drawing/2014/main" id="{9E0B4781-286E-0272-FCD0-642DD90E2C2E}"/>
              </a:ext>
            </a:extLst>
          </p:cNvPr>
          <p:cNvSpPr>
            <a:spLocks noGrp="1"/>
          </p:cNvSpPr>
          <p:nvPr>
            <p:ph type="ftr" sz="quarter" idx="11"/>
          </p:nvPr>
        </p:nvSpPr>
        <p:spPr/>
        <p:txBody>
          <a:bodyPr/>
          <a:lstStyle/>
          <a:p>
            <a:r>
              <a:rPr lang="fr-FR"/>
              <a:t>Introduction to Neural Networks. Author: David Thébault</a:t>
            </a:r>
          </a:p>
        </p:txBody>
      </p:sp>
      <p:sp>
        <p:nvSpPr>
          <p:cNvPr id="50" name="ZoneTexte 49">
            <a:extLst>
              <a:ext uri="{FF2B5EF4-FFF2-40B4-BE49-F238E27FC236}">
                <a16:creationId xmlns:a16="http://schemas.microsoft.com/office/drawing/2014/main" id="{C90A1438-81F3-61C4-09E2-F3B94A01F08B}"/>
              </a:ext>
            </a:extLst>
          </p:cNvPr>
          <p:cNvSpPr txBox="1"/>
          <p:nvPr/>
        </p:nvSpPr>
        <p:spPr>
          <a:xfrm>
            <a:off x="838200" y="1532877"/>
            <a:ext cx="6773333" cy="369332"/>
          </a:xfrm>
          <a:prstGeom prst="rect">
            <a:avLst/>
          </a:prstGeom>
          <a:noFill/>
        </p:spPr>
        <p:txBody>
          <a:bodyPr wrap="square" rtlCol="0">
            <a:spAutoFit/>
          </a:bodyPr>
          <a:lstStyle/>
          <a:p>
            <a:r>
              <a:rPr lang="en-GB" noProof="0" dirty="0"/>
              <a:t>How do we find the optimal w</a:t>
            </a:r>
            <a:r>
              <a:rPr lang="en-GB" baseline="-25000" noProof="0" dirty="0"/>
              <a:t>1</a:t>
            </a:r>
            <a:r>
              <a:rPr lang="en-GB" noProof="0" dirty="0"/>
              <a:t>, w</a:t>
            </a:r>
            <a:r>
              <a:rPr lang="en-GB" baseline="-25000" noProof="0" dirty="0"/>
              <a:t>2</a:t>
            </a:r>
            <a:r>
              <a:rPr lang="en-GB" noProof="0" dirty="0"/>
              <a:t> and b</a:t>
            </a:r>
            <a:r>
              <a:rPr lang="en-GB" baseline="-25000" noProof="0" dirty="0"/>
              <a:t>1</a:t>
            </a:r>
            <a:r>
              <a:rPr lang="en-GB" noProof="0" dirty="0"/>
              <a:t> that minimize the loss ?</a:t>
            </a:r>
          </a:p>
        </p:txBody>
      </p:sp>
      <p:sp>
        <p:nvSpPr>
          <p:cNvPr id="3" name="ZoneTexte 2">
            <a:extLst>
              <a:ext uri="{FF2B5EF4-FFF2-40B4-BE49-F238E27FC236}">
                <a16:creationId xmlns:a16="http://schemas.microsoft.com/office/drawing/2014/main" id="{8176B8E9-DDBC-8F71-A193-0CADFC7BBF62}"/>
              </a:ext>
            </a:extLst>
          </p:cNvPr>
          <p:cNvSpPr txBox="1"/>
          <p:nvPr/>
        </p:nvSpPr>
        <p:spPr>
          <a:xfrm>
            <a:off x="956108" y="3705852"/>
            <a:ext cx="2677732" cy="584775"/>
          </a:xfrm>
          <a:prstGeom prst="rect">
            <a:avLst/>
          </a:prstGeom>
          <a:noFill/>
        </p:spPr>
        <p:txBody>
          <a:bodyPr wrap="square" rtlCol="0">
            <a:spAutoFit/>
          </a:bodyPr>
          <a:lstStyle/>
          <a:p>
            <a:r>
              <a:rPr lang="fr-FR" sz="3200" b="1" dirty="0"/>
              <a:t>The process</a:t>
            </a:r>
          </a:p>
        </p:txBody>
      </p:sp>
      <p:sp>
        <p:nvSpPr>
          <p:cNvPr id="5" name="ZoneTexte 4">
            <a:extLst>
              <a:ext uri="{FF2B5EF4-FFF2-40B4-BE49-F238E27FC236}">
                <a16:creationId xmlns:a16="http://schemas.microsoft.com/office/drawing/2014/main" id="{1A86A6BB-3F54-AA5C-C5E8-55BF0883C7B5}"/>
              </a:ext>
            </a:extLst>
          </p:cNvPr>
          <p:cNvSpPr txBox="1"/>
          <p:nvPr/>
        </p:nvSpPr>
        <p:spPr>
          <a:xfrm>
            <a:off x="1146220" y="4456090"/>
            <a:ext cx="3998592" cy="646331"/>
          </a:xfrm>
          <a:prstGeom prst="rect">
            <a:avLst/>
          </a:prstGeom>
          <a:noFill/>
        </p:spPr>
        <p:txBody>
          <a:bodyPr wrap="square" rtlCol="0">
            <a:spAutoFit/>
          </a:bodyPr>
          <a:lstStyle/>
          <a:p>
            <a:pPr marL="342900" indent="-342900">
              <a:buAutoNum type="arabicPeriod"/>
            </a:pPr>
            <a:r>
              <a:rPr lang="en-GB" noProof="0"/>
              <a:t>set w to some initial value(s)</a:t>
            </a:r>
          </a:p>
          <a:p>
            <a:pPr marL="342900" indent="-342900">
              <a:buAutoNum type="arabicPeriod"/>
            </a:pPr>
            <a:endParaRPr lang="en-GB" noProof="0" dirty="0"/>
          </a:p>
        </p:txBody>
      </p:sp>
    </p:spTree>
    <p:extLst>
      <p:ext uri="{BB962C8B-B14F-4D97-AF65-F5344CB8AC3E}">
        <p14:creationId xmlns:p14="http://schemas.microsoft.com/office/powerpoint/2010/main" val="2653373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B1129-6687-B8EB-5B1C-EAB5B644484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0E8A0A4-AB15-11F4-0DC2-AD91B92A2F3D}"/>
              </a:ext>
            </a:extLst>
          </p:cNvPr>
          <p:cNvSpPr>
            <a:spLocks noGrp="1"/>
          </p:cNvSpPr>
          <p:nvPr>
            <p:ph type="ctrTitle"/>
          </p:nvPr>
        </p:nvSpPr>
        <p:spPr/>
        <p:txBody>
          <a:bodyPr/>
          <a:lstStyle/>
          <a:p>
            <a:r>
              <a:rPr lang="en-GB" dirty="0"/>
              <a:t>Neural Networks with multiple layers I</a:t>
            </a:r>
            <a:endParaRPr lang="en-GB" noProof="0" dirty="0"/>
          </a:p>
        </p:txBody>
      </p:sp>
      <p:sp>
        <p:nvSpPr>
          <p:cNvPr id="3" name="Espace réservé du pied de page 2">
            <a:extLst>
              <a:ext uri="{FF2B5EF4-FFF2-40B4-BE49-F238E27FC236}">
                <a16:creationId xmlns:a16="http://schemas.microsoft.com/office/drawing/2014/main" id="{085CA057-0C8D-35DE-4CA0-0BF23638DD62}"/>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1652922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3C2AE-62A4-9EF8-5386-B439CFCAF85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4E312D9-EFF1-B07A-F2E9-BE27EF17188B}"/>
              </a:ext>
            </a:extLst>
          </p:cNvPr>
          <p:cNvSpPr>
            <a:spLocks noGrp="1"/>
          </p:cNvSpPr>
          <p:nvPr>
            <p:ph type="title"/>
          </p:nvPr>
        </p:nvSpPr>
        <p:spPr/>
        <p:txBody>
          <a:bodyPr/>
          <a:lstStyle/>
          <a:p>
            <a:r>
              <a:rPr lang="fr-FR" dirty="0"/>
              <a:t>Neural Network</a:t>
            </a:r>
          </a:p>
        </p:txBody>
      </p:sp>
      <mc:AlternateContent xmlns:mc="http://schemas.openxmlformats.org/markup-compatibility/2006" xmlns:a14="http://schemas.microsoft.com/office/drawing/2010/main">
        <mc:Choice Requires="a14">
          <p:sp>
            <p:nvSpPr>
              <p:cNvPr id="40" name="ZoneTexte 39">
                <a:extLst>
                  <a:ext uri="{FF2B5EF4-FFF2-40B4-BE49-F238E27FC236}">
                    <a16:creationId xmlns:a16="http://schemas.microsoft.com/office/drawing/2014/main" id="{D6D5A47D-1CB1-75D2-23C1-02733FACFDEE}"/>
                  </a:ext>
                </a:extLst>
              </p:cNvPr>
              <p:cNvSpPr txBox="1"/>
              <p:nvPr/>
            </p:nvSpPr>
            <p:spPr>
              <a:xfrm>
                <a:off x="3713095" y="4440594"/>
                <a:ext cx="1815049" cy="553998"/>
              </a:xfrm>
              <a:prstGeom prst="rect">
                <a:avLst/>
              </a:prstGeom>
              <a:noFill/>
            </p:spPr>
            <p:txBody>
              <a:bodyPr wrap="none" lIns="0" tIns="0" rIns="0" bIns="0" rtlCol="0">
                <a:spAutoFit/>
              </a:bodyPr>
              <a:lstStyle/>
              <a:p>
                <a:r>
                  <a:rPr lang="fr-FR" sz="1200" dirty="0">
                    <a:latin typeface="Cambria Math" panose="02040503050406030204" pitchFamily="18" charset="0"/>
                  </a:rPr>
                  <a:t>net_h</a:t>
                </a:r>
                <a:r>
                  <a:rPr lang="fr-FR" sz="1200" b="0" i="1" dirty="0">
                    <a:latin typeface="Cambria Math" panose="02040503050406030204" pitchFamily="18" charset="0"/>
                  </a:rPr>
                  <a:t> = </a:t>
                </a:r>
                <a14:m>
                  <m:oMath xmlns:m="http://schemas.openxmlformats.org/officeDocument/2006/math">
                    <m:r>
                      <a:rPr lang="fr-FR" sz="1200" b="0" i="1" smtClean="0">
                        <a:latin typeface="Cambria Math" panose="02040503050406030204" pitchFamily="18" charset="0"/>
                        <a:ea typeface="Cambria Math" panose="02040503050406030204" pitchFamily="18" charset="0"/>
                      </a:rPr>
                      <m:t>𝑖</m:t>
                    </m:r>
                    <m:r>
                      <a:rPr lang="fr-FR" sz="1200" b="0" i="1" baseline="-25000" smtClean="0">
                        <a:latin typeface="Cambria Math" panose="02040503050406030204" pitchFamily="18" charset="0"/>
                        <a:ea typeface="Cambria Math" panose="02040503050406030204" pitchFamily="18" charset="0"/>
                      </a:rPr>
                      <m:t>1</m:t>
                    </m:r>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𝑤</m:t>
                    </m:r>
                    <m:r>
                      <a:rPr lang="fr-FR" sz="1200" b="0" i="1" baseline="-25000" smtClean="0">
                        <a:latin typeface="Cambria Math" panose="02040503050406030204" pitchFamily="18" charset="0"/>
                        <a:ea typeface="Cambria Math" panose="02040503050406030204" pitchFamily="18" charset="0"/>
                      </a:rPr>
                      <m:t>1</m:t>
                    </m:r>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𝑖</m:t>
                    </m:r>
                    <m:r>
                      <a:rPr lang="fr-FR" sz="1200" b="0" i="1" baseline="-25000" smtClean="0">
                        <a:latin typeface="Cambria Math" panose="02040503050406030204" pitchFamily="18" charset="0"/>
                        <a:ea typeface="Cambria Math" panose="02040503050406030204" pitchFamily="18" charset="0"/>
                      </a:rPr>
                      <m:t>2</m:t>
                    </m:r>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𝑤</m:t>
                    </m:r>
                    <m:r>
                      <a:rPr lang="fr-FR" sz="1200" b="0" i="1" baseline="-25000" smtClean="0">
                        <a:latin typeface="Cambria Math" panose="02040503050406030204" pitchFamily="18" charset="0"/>
                        <a:ea typeface="Cambria Math" panose="02040503050406030204" pitchFamily="18" charset="0"/>
                      </a:rPr>
                      <m:t>2</m:t>
                    </m:r>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𝑏</m:t>
                    </m:r>
                    <m:r>
                      <a:rPr lang="fr-FR" sz="1200" b="0" i="1" baseline="-25000" smtClean="0">
                        <a:latin typeface="Cambria Math" panose="02040503050406030204" pitchFamily="18" charset="0"/>
                        <a:ea typeface="Cambria Math" panose="02040503050406030204" pitchFamily="18" charset="0"/>
                      </a:rPr>
                      <m:t>1</m:t>
                    </m:r>
                  </m:oMath>
                </a14:m>
                <a:endParaRPr lang="fr-FR" sz="1200" b="0" i="1" dirty="0">
                  <a:latin typeface="Cambria Math" panose="02040503050406030204" pitchFamily="18" charset="0"/>
                </a:endParaRPr>
              </a:p>
              <a:p>
                <a:endParaRPr lang="fr-FR" sz="1200" dirty="0">
                  <a:latin typeface="Cambria Math" panose="02040503050406030204" pitchFamily="18" charset="0"/>
                </a:endParaRPr>
              </a:p>
              <a:p>
                <a:r>
                  <a:rPr lang="fr-FR" sz="1200" dirty="0">
                    <a:latin typeface="Cambria Math" panose="02040503050406030204" pitchFamily="18" charset="0"/>
                  </a:rPr>
                  <a:t>out_h </a:t>
                </a:r>
                <a14:m>
                  <m:oMath xmlns:m="http://schemas.openxmlformats.org/officeDocument/2006/math">
                    <m:r>
                      <a:rPr lang="fr-FR" sz="1200" b="0" i="1" smtClean="0">
                        <a:latin typeface="Cambria Math" panose="02040503050406030204" pitchFamily="18" charset="0"/>
                      </a:rPr>
                      <m:t>=</m:t>
                    </m:r>
                    <m:r>
                      <a:rPr lang="fr-FR" sz="1200" b="0" i="1" smtClean="0">
                        <a:latin typeface="Cambria Math" panose="02040503050406030204" pitchFamily="18" charset="0"/>
                      </a:rPr>
                      <m:t>𝑅𝑒𝐿𝑢</m:t>
                    </m:r>
                    <m:r>
                      <a:rPr lang="fr-FR" sz="1200" b="0" i="1" smtClean="0">
                        <a:latin typeface="Cambria Math" panose="02040503050406030204" pitchFamily="18" charset="0"/>
                        <a:ea typeface="Cambria Math" panose="02040503050406030204" pitchFamily="18" charset="0"/>
                      </a:rPr>
                      <m:t>(</m:t>
                    </m:r>
                    <m:r>
                      <m:rPr>
                        <m:sty m:val="p"/>
                      </m:rPr>
                      <a:rPr lang="fr-FR" sz="1200" b="0" i="0" smtClean="0">
                        <a:latin typeface="Cambria Math" panose="02040503050406030204" pitchFamily="18" charset="0"/>
                        <a:ea typeface="Cambria Math" panose="02040503050406030204" pitchFamily="18" charset="0"/>
                      </a:rPr>
                      <m:t>net</m:t>
                    </m:r>
                    <m:r>
                      <a:rPr lang="fr-FR" sz="1200" b="0" i="0" smtClean="0">
                        <a:latin typeface="Cambria Math" panose="02040503050406030204" pitchFamily="18" charset="0"/>
                        <a:ea typeface="Cambria Math" panose="02040503050406030204" pitchFamily="18" charset="0"/>
                      </a:rPr>
                      <m:t>_</m:t>
                    </m:r>
                    <m:r>
                      <m:rPr>
                        <m:sty m:val="p"/>
                      </m:rPr>
                      <a:rPr lang="fr-FR" sz="1200" b="0" i="0" smtClean="0">
                        <a:latin typeface="Cambria Math" panose="02040503050406030204" pitchFamily="18" charset="0"/>
                        <a:ea typeface="Cambria Math" panose="02040503050406030204" pitchFamily="18" charset="0"/>
                      </a:rPr>
                      <m:t>h</m:t>
                    </m:r>
                    <m:r>
                      <a:rPr lang="fr-FR" sz="1200" b="0" i="1" smtClean="0">
                        <a:latin typeface="Cambria Math" panose="02040503050406030204" pitchFamily="18" charset="0"/>
                        <a:ea typeface="Cambria Math" panose="02040503050406030204" pitchFamily="18" charset="0"/>
                      </a:rPr>
                      <m:t>)</m:t>
                    </m:r>
                  </m:oMath>
                </a14:m>
                <a:endParaRPr lang="fr-FR" sz="1200" dirty="0"/>
              </a:p>
            </p:txBody>
          </p:sp>
        </mc:Choice>
        <mc:Fallback xmlns="">
          <p:sp>
            <p:nvSpPr>
              <p:cNvPr id="40" name="ZoneTexte 39">
                <a:extLst>
                  <a:ext uri="{FF2B5EF4-FFF2-40B4-BE49-F238E27FC236}">
                    <a16:creationId xmlns:a16="http://schemas.microsoft.com/office/drawing/2014/main" id="{D6D5A47D-1CB1-75D2-23C1-02733FACFDEE}"/>
                  </a:ext>
                </a:extLst>
              </p:cNvPr>
              <p:cNvSpPr txBox="1">
                <a:spLocks noRot="1" noChangeAspect="1" noMove="1" noResize="1" noEditPoints="1" noAdjustHandles="1" noChangeArrowheads="1" noChangeShapeType="1" noTextEdit="1"/>
              </p:cNvSpPr>
              <p:nvPr/>
            </p:nvSpPr>
            <p:spPr>
              <a:xfrm>
                <a:off x="3713095" y="4440594"/>
                <a:ext cx="1815049" cy="553998"/>
              </a:xfrm>
              <a:prstGeom prst="rect">
                <a:avLst/>
              </a:prstGeom>
              <a:blipFill>
                <a:blip r:embed="rId2"/>
                <a:stretch>
                  <a:fillRect l="-4861" t="-6667" r="-694" b="-13333"/>
                </a:stretch>
              </a:blipFill>
            </p:spPr>
            <p:txBody>
              <a:bodyPr/>
              <a:lstStyle/>
              <a:p>
                <a:r>
                  <a:rPr lang="fr-FR">
                    <a:noFill/>
                  </a:rPr>
                  <a:t> </a:t>
                </a:r>
              </a:p>
            </p:txBody>
          </p:sp>
        </mc:Fallback>
      </mc:AlternateContent>
      <p:cxnSp>
        <p:nvCxnSpPr>
          <p:cNvPr id="17" name="Connecteur droit avec flèche 16">
            <a:extLst>
              <a:ext uri="{FF2B5EF4-FFF2-40B4-BE49-F238E27FC236}">
                <a16:creationId xmlns:a16="http://schemas.microsoft.com/office/drawing/2014/main" id="{E70CB94C-EA76-5022-EE16-C88BDD61E17E}"/>
              </a:ext>
            </a:extLst>
          </p:cNvPr>
          <p:cNvCxnSpPr>
            <a:cxnSpLocks/>
          </p:cNvCxnSpPr>
          <p:nvPr/>
        </p:nvCxnSpPr>
        <p:spPr>
          <a:xfrm>
            <a:off x="2741390" y="2191483"/>
            <a:ext cx="11534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eur droit avec flèche 17">
            <a:extLst>
              <a:ext uri="{FF2B5EF4-FFF2-40B4-BE49-F238E27FC236}">
                <a16:creationId xmlns:a16="http://schemas.microsoft.com/office/drawing/2014/main" id="{6D176FF5-A603-B2ED-7EB4-E6548BE5AD84}"/>
              </a:ext>
            </a:extLst>
          </p:cNvPr>
          <p:cNvCxnSpPr>
            <a:cxnSpLocks/>
          </p:cNvCxnSpPr>
          <p:nvPr/>
        </p:nvCxnSpPr>
        <p:spPr>
          <a:xfrm>
            <a:off x="2741390" y="2733747"/>
            <a:ext cx="11534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513E7057-4499-9C8B-E7A1-856638E15141}"/>
              </a:ext>
            </a:extLst>
          </p:cNvPr>
          <p:cNvSpPr txBox="1"/>
          <p:nvPr/>
        </p:nvSpPr>
        <p:spPr>
          <a:xfrm>
            <a:off x="2028575" y="1833324"/>
            <a:ext cx="738735" cy="670671"/>
          </a:xfrm>
          <a:prstGeom prst="rect">
            <a:avLst/>
          </a:prstGeom>
          <a:noFill/>
        </p:spPr>
        <p:txBody>
          <a:bodyPr wrap="square" rtlCol="0">
            <a:spAutoFit/>
          </a:bodyPr>
          <a:lstStyle/>
          <a:p>
            <a:pPr algn="ctr"/>
            <a:r>
              <a:rPr lang="fr-FR" sz="2800" dirty="0"/>
              <a:t>i</a:t>
            </a:r>
            <a:r>
              <a:rPr lang="fr-FR" sz="2800" baseline="-25000" dirty="0"/>
              <a:t>1</a:t>
            </a:r>
          </a:p>
        </p:txBody>
      </p:sp>
      <p:sp>
        <p:nvSpPr>
          <p:cNvPr id="22" name="ZoneTexte 21">
            <a:extLst>
              <a:ext uri="{FF2B5EF4-FFF2-40B4-BE49-F238E27FC236}">
                <a16:creationId xmlns:a16="http://schemas.microsoft.com/office/drawing/2014/main" id="{64816D35-5FE2-DD82-AAA0-EA6B99E46365}"/>
              </a:ext>
            </a:extLst>
          </p:cNvPr>
          <p:cNvSpPr txBox="1"/>
          <p:nvPr/>
        </p:nvSpPr>
        <p:spPr>
          <a:xfrm>
            <a:off x="2025003" y="2430041"/>
            <a:ext cx="738735" cy="670671"/>
          </a:xfrm>
          <a:prstGeom prst="rect">
            <a:avLst/>
          </a:prstGeom>
          <a:noFill/>
        </p:spPr>
        <p:txBody>
          <a:bodyPr wrap="square" rtlCol="0">
            <a:spAutoFit/>
          </a:bodyPr>
          <a:lstStyle/>
          <a:p>
            <a:pPr algn="ctr"/>
            <a:r>
              <a:rPr lang="fr-FR" sz="2800" dirty="0"/>
              <a:t>i</a:t>
            </a:r>
            <a:r>
              <a:rPr lang="fr-FR" sz="2800" baseline="-25000" dirty="0"/>
              <a:t>2</a:t>
            </a:r>
          </a:p>
        </p:txBody>
      </p:sp>
      <p:sp>
        <p:nvSpPr>
          <p:cNvPr id="28" name="ZoneTexte 27">
            <a:extLst>
              <a:ext uri="{FF2B5EF4-FFF2-40B4-BE49-F238E27FC236}">
                <a16:creationId xmlns:a16="http://schemas.microsoft.com/office/drawing/2014/main" id="{8A9CFE8C-02B0-25DA-CC6F-F4012365742E}"/>
              </a:ext>
            </a:extLst>
          </p:cNvPr>
          <p:cNvSpPr txBox="1"/>
          <p:nvPr/>
        </p:nvSpPr>
        <p:spPr>
          <a:xfrm>
            <a:off x="2898533" y="1743211"/>
            <a:ext cx="738735" cy="355061"/>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w1</a:t>
            </a:r>
          </a:p>
        </p:txBody>
      </p:sp>
      <p:sp>
        <p:nvSpPr>
          <p:cNvPr id="29" name="ZoneTexte 28">
            <a:extLst>
              <a:ext uri="{FF2B5EF4-FFF2-40B4-BE49-F238E27FC236}">
                <a16:creationId xmlns:a16="http://schemas.microsoft.com/office/drawing/2014/main" id="{60B52E68-53FA-51D1-A915-865C7D7729B5}"/>
              </a:ext>
            </a:extLst>
          </p:cNvPr>
          <p:cNvSpPr txBox="1"/>
          <p:nvPr/>
        </p:nvSpPr>
        <p:spPr>
          <a:xfrm>
            <a:off x="2898533" y="2681761"/>
            <a:ext cx="738735" cy="355061"/>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w2</a:t>
            </a:r>
          </a:p>
        </p:txBody>
      </p:sp>
      <p:cxnSp>
        <p:nvCxnSpPr>
          <p:cNvPr id="30" name="Connecteur droit avec flèche 29">
            <a:extLst>
              <a:ext uri="{FF2B5EF4-FFF2-40B4-BE49-F238E27FC236}">
                <a16:creationId xmlns:a16="http://schemas.microsoft.com/office/drawing/2014/main" id="{47C7D81A-A2B9-3F0D-F2BD-45D39D17A88B}"/>
              </a:ext>
            </a:extLst>
          </p:cNvPr>
          <p:cNvCxnSpPr>
            <a:cxnSpLocks/>
          </p:cNvCxnSpPr>
          <p:nvPr/>
        </p:nvCxnSpPr>
        <p:spPr>
          <a:xfrm>
            <a:off x="5229759" y="2409673"/>
            <a:ext cx="11534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DE9DB25D-9E67-9AD6-2296-F4CF41549993}"/>
              </a:ext>
            </a:extLst>
          </p:cNvPr>
          <p:cNvCxnSpPr>
            <a:cxnSpLocks/>
          </p:cNvCxnSpPr>
          <p:nvPr/>
        </p:nvCxnSpPr>
        <p:spPr>
          <a:xfrm flipV="1">
            <a:off x="3474454" y="2952672"/>
            <a:ext cx="608323" cy="7683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ZoneTexte 35">
            <a:extLst>
              <a:ext uri="{FF2B5EF4-FFF2-40B4-BE49-F238E27FC236}">
                <a16:creationId xmlns:a16="http://schemas.microsoft.com/office/drawing/2014/main" id="{8736A02D-5496-D956-7738-40EF98CAC56B}"/>
              </a:ext>
            </a:extLst>
          </p:cNvPr>
          <p:cNvSpPr txBox="1"/>
          <p:nvPr/>
        </p:nvSpPr>
        <p:spPr>
          <a:xfrm>
            <a:off x="2898533" y="3562301"/>
            <a:ext cx="738735" cy="355061"/>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b1</a:t>
            </a:r>
          </a:p>
        </p:txBody>
      </p:sp>
      <p:grpSp>
        <p:nvGrpSpPr>
          <p:cNvPr id="7" name="Groupe 6">
            <a:extLst>
              <a:ext uri="{FF2B5EF4-FFF2-40B4-BE49-F238E27FC236}">
                <a16:creationId xmlns:a16="http://schemas.microsoft.com/office/drawing/2014/main" id="{9190661B-49F0-E379-5D05-DC38718DC711}"/>
              </a:ext>
            </a:extLst>
          </p:cNvPr>
          <p:cNvGrpSpPr/>
          <p:nvPr/>
        </p:nvGrpSpPr>
        <p:grpSpPr>
          <a:xfrm>
            <a:off x="3817088" y="1740161"/>
            <a:ext cx="1438594" cy="1360703"/>
            <a:chOff x="4929347" y="2220312"/>
            <a:chExt cx="1166653" cy="1061545"/>
          </a:xfrm>
        </p:grpSpPr>
        <p:sp>
          <p:nvSpPr>
            <p:cNvPr id="4" name="Ellipse 3">
              <a:extLst>
                <a:ext uri="{FF2B5EF4-FFF2-40B4-BE49-F238E27FC236}">
                  <a16:creationId xmlns:a16="http://schemas.microsoft.com/office/drawing/2014/main" id="{AA83AACB-F433-FA8A-A0B3-7A4D65BFFDD4}"/>
                </a:ext>
              </a:extLst>
            </p:cNvPr>
            <p:cNvSpPr/>
            <p:nvPr/>
          </p:nvSpPr>
          <p:spPr>
            <a:xfrm>
              <a:off x="4992412" y="2220312"/>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900" dirty="0"/>
            </a:p>
          </p:txBody>
        </p:sp>
        <p:cxnSp>
          <p:nvCxnSpPr>
            <p:cNvPr id="8" name="Connecteur droit 7">
              <a:extLst>
                <a:ext uri="{FF2B5EF4-FFF2-40B4-BE49-F238E27FC236}">
                  <a16:creationId xmlns:a16="http://schemas.microsoft.com/office/drawing/2014/main" id="{AFFCE28F-BE86-035A-12B2-74394EC34063}"/>
                </a:ext>
              </a:extLst>
            </p:cNvPr>
            <p:cNvCxnSpPr>
              <a:cxnSpLocks/>
              <a:stCxn id="4" idx="0"/>
              <a:endCxn id="4" idx="4"/>
            </p:cNvCxnSpPr>
            <p:nvPr/>
          </p:nvCxnSpPr>
          <p:spPr>
            <a:xfrm>
              <a:off x="5523185" y="2220312"/>
              <a:ext cx="0" cy="1061545"/>
            </a:xfrm>
            <a:prstGeom prst="line">
              <a:avLst/>
            </a:prstGeom>
          </p:spPr>
          <p:style>
            <a:lnRef idx="2">
              <a:schemeClr val="accent1"/>
            </a:lnRef>
            <a:fillRef idx="0">
              <a:schemeClr val="accent1"/>
            </a:fillRef>
            <a:effectRef idx="1">
              <a:schemeClr val="accent1"/>
            </a:effectRef>
            <a:fontRef idx="minor">
              <a:schemeClr val="tx1"/>
            </a:fontRef>
          </p:style>
        </p:cxnSp>
        <p:sp>
          <p:nvSpPr>
            <p:cNvPr id="5" name="ZoneTexte 4">
              <a:extLst>
                <a:ext uri="{FF2B5EF4-FFF2-40B4-BE49-F238E27FC236}">
                  <a16:creationId xmlns:a16="http://schemas.microsoft.com/office/drawing/2014/main" id="{2DCE7EA9-85F0-0056-6BE4-AAFDB00AFC18}"/>
                </a:ext>
              </a:extLst>
            </p:cNvPr>
            <p:cNvSpPr txBox="1"/>
            <p:nvPr/>
          </p:nvSpPr>
          <p:spPr>
            <a:xfrm>
              <a:off x="4929347" y="2607718"/>
              <a:ext cx="651638" cy="264121"/>
            </a:xfrm>
            <a:prstGeom prst="rect">
              <a:avLst/>
            </a:prstGeom>
            <a:noFill/>
          </p:spPr>
          <p:txBody>
            <a:bodyPr wrap="square" rtlCol="0">
              <a:spAutoFit/>
            </a:bodyPr>
            <a:lstStyle/>
            <a:p>
              <a:pPr algn="ctr"/>
              <a:r>
                <a:rPr lang="fr-FR" sz="1600" dirty="0"/>
                <a:t>net_h</a:t>
              </a:r>
            </a:p>
          </p:txBody>
        </p:sp>
        <p:sp>
          <p:nvSpPr>
            <p:cNvPr id="6" name="ZoneTexte 5">
              <a:extLst>
                <a:ext uri="{FF2B5EF4-FFF2-40B4-BE49-F238E27FC236}">
                  <a16:creationId xmlns:a16="http://schemas.microsoft.com/office/drawing/2014/main" id="{B56CE87F-24CF-F21F-32A8-D4C6A5693CE3}"/>
                </a:ext>
              </a:extLst>
            </p:cNvPr>
            <p:cNvSpPr txBox="1"/>
            <p:nvPr/>
          </p:nvSpPr>
          <p:spPr>
            <a:xfrm>
              <a:off x="5444362" y="2607718"/>
              <a:ext cx="651638" cy="264121"/>
            </a:xfrm>
            <a:prstGeom prst="rect">
              <a:avLst/>
            </a:prstGeom>
            <a:noFill/>
          </p:spPr>
          <p:txBody>
            <a:bodyPr wrap="square" rtlCol="0">
              <a:spAutoFit/>
            </a:bodyPr>
            <a:lstStyle/>
            <a:p>
              <a:pPr algn="ctr"/>
              <a:r>
                <a:rPr lang="fr-FR" sz="1600" dirty="0"/>
                <a:t>out_h</a:t>
              </a:r>
            </a:p>
          </p:txBody>
        </p:sp>
      </p:grpSp>
      <p:grpSp>
        <p:nvGrpSpPr>
          <p:cNvPr id="9" name="Groupe 8">
            <a:extLst>
              <a:ext uri="{FF2B5EF4-FFF2-40B4-BE49-F238E27FC236}">
                <a16:creationId xmlns:a16="http://schemas.microsoft.com/office/drawing/2014/main" id="{ED297CBE-0E8D-7C41-2BED-63CE8FD268F9}"/>
              </a:ext>
            </a:extLst>
          </p:cNvPr>
          <p:cNvGrpSpPr/>
          <p:nvPr/>
        </p:nvGrpSpPr>
        <p:grpSpPr>
          <a:xfrm>
            <a:off x="6337860" y="1690689"/>
            <a:ext cx="1438594" cy="1360703"/>
            <a:chOff x="4929347" y="2220312"/>
            <a:chExt cx="1166653" cy="1061545"/>
          </a:xfrm>
        </p:grpSpPr>
        <p:sp>
          <p:nvSpPr>
            <p:cNvPr id="10" name="Ellipse 9">
              <a:extLst>
                <a:ext uri="{FF2B5EF4-FFF2-40B4-BE49-F238E27FC236}">
                  <a16:creationId xmlns:a16="http://schemas.microsoft.com/office/drawing/2014/main" id="{32BA945E-A246-A86A-2A8D-05CD3A2881B7}"/>
                </a:ext>
              </a:extLst>
            </p:cNvPr>
            <p:cNvSpPr/>
            <p:nvPr/>
          </p:nvSpPr>
          <p:spPr>
            <a:xfrm>
              <a:off x="4992412" y="2220312"/>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900" dirty="0"/>
            </a:p>
          </p:txBody>
        </p:sp>
        <p:cxnSp>
          <p:nvCxnSpPr>
            <p:cNvPr id="11" name="Connecteur droit 10">
              <a:extLst>
                <a:ext uri="{FF2B5EF4-FFF2-40B4-BE49-F238E27FC236}">
                  <a16:creationId xmlns:a16="http://schemas.microsoft.com/office/drawing/2014/main" id="{ED8B6E6A-BC6E-0394-4CA1-9295E3345DF1}"/>
                </a:ext>
              </a:extLst>
            </p:cNvPr>
            <p:cNvCxnSpPr>
              <a:cxnSpLocks/>
              <a:stCxn id="10" idx="0"/>
              <a:endCxn id="10" idx="4"/>
            </p:cNvCxnSpPr>
            <p:nvPr/>
          </p:nvCxnSpPr>
          <p:spPr>
            <a:xfrm>
              <a:off x="5523185" y="2220312"/>
              <a:ext cx="0" cy="1061545"/>
            </a:xfrm>
            <a:prstGeom prst="line">
              <a:avLst/>
            </a:prstGeom>
          </p:spPr>
          <p:style>
            <a:lnRef idx="2">
              <a:schemeClr val="accent1"/>
            </a:lnRef>
            <a:fillRef idx="0">
              <a:schemeClr val="accent1"/>
            </a:fillRef>
            <a:effectRef idx="1">
              <a:schemeClr val="accent1"/>
            </a:effectRef>
            <a:fontRef idx="minor">
              <a:schemeClr val="tx1"/>
            </a:fontRef>
          </p:style>
        </p:cxnSp>
        <p:sp>
          <p:nvSpPr>
            <p:cNvPr id="13" name="ZoneTexte 12">
              <a:extLst>
                <a:ext uri="{FF2B5EF4-FFF2-40B4-BE49-F238E27FC236}">
                  <a16:creationId xmlns:a16="http://schemas.microsoft.com/office/drawing/2014/main" id="{83DF32F7-C030-6D15-C1BC-36AB0DE16A6F}"/>
                </a:ext>
              </a:extLst>
            </p:cNvPr>
            <p:cNvSpPr txBox="1"/>
            <p:nvPr/>
          </p:nvSpPr>
          <p:spPr>
            <a:xfrm>
              <a:off x="4929347" y="2607718"/>
              <a:ext cx="651638" cy="264121"/>
            </a:xfrm>
            <a:prstGeom prst="rect">
              <a:avLst/>
            </a:prstGeom>
            <a:noFill/>
          </p:spPr>
          <p:txBody>
            <a:bodyPr wrap="square" rtlCol="0">
              <a:spAutoFit/>
            </a:bodyPr>
            <a:lstStyle/>
            <a:p>
              <a:pPr algn="ctr"/>
              <a:r>
                <a:rPr lang="fr-FR" sz="1600" dirty="0"/>
                <a:t>net_o</a:t>
              </a:r>
            </a:p>
          </p:txBody>
        </p:sp>
        <p:sp>
          <p:nvSpPr>
            <p:cNvPr id="14" name="ZoneTexte 13">
              <a:extLst>
                <a:ext uri="{FF2B5EF4-FFF2-40B4-BE49-F238E27FC236}">
                  <a16:creationId xmlns:a16="http://schemas.microsoft.com/office/drawing/2014/main" id="{31B96B33-673A-8A85-6D99-36EC07729022}"/>
                </a:ext>
              </a:extLst>
            </p:cNvPr>
            <p:cNvSpPr txBox="1"/>
            <p:nvPr/>
          </p:nvSpPr>
          <p:spPr>
            <a:xfrm>
              <a:off x="5444362" y="2607718"/>
              <a:ext cx="651638" cy="264121"/>
            </a:xfrm>
            <a:prstGeom prst="rect">
              <a:avLst/>
            </a:prstGeom>
            <a:noFill/>
          </p:spPr>
          <p:txBody>
            <a:bodyPr wrap="square" rtlCol="0">
              <a:spAutoFit/>
            </a:bodyPr>
            <a:lstStyle/>
            <a:p>
              <a:pPr algn="ctr"/>
              <a:r>
                <a:rPr lang="fr-FR" sz="1600" dirty="0"/>
                <a:t>out_o</a:t>
              </a:r>
            </a:p>
          </p:txBody>
        </p:sp>
      </p:grpSp>
      <p:sp>
        <p:nvSpPr>
          <p:cNvPr id="15" name="ZoneTexte 14">
            <a:extLst>
              <a:ext uri="{FF2B5EF4-FFF2-40B4-BE49-F238E27FC236}">
                <a16:creationId xmlns:a16="http://schemas.microsoft.com/office/drawing/2014/main" id="{9DFA189E-F4BB-B983-00E2-130E8B7E4E49}"/>
              </a:ext>
            </a:extLst>
          </p:cNvPr>
          <p:cNvSpPr txBox="1"/>
          <p:nvPr/>
        </p:nvSpPr>
        <p:spPr>
          <a:xfrm>
            <a:off x="5420109" y="2015979"/>
            <a:ext cx="738735" cy="355061"/>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w3</a:t>
            </a:r>
          </a:p>
        </p:txBody>
      </p:sp>
      <p:cxnSp>
        <p:nvCxnSpPr>
          <p:cNvPr id="16" name="Connecteur droit avec flèche 15">
            <a:extLst>
              <a:ext uri="{FF2B5EF4-FFF2-40B4-BE49-F238E27FC236}">
                <a16:creationId xmlns:a16="http://schemas.microsoft.com/office/drawing/2014/main" id="{DB95CD98-D437-505B-ABCB-08570BCBA863}"/>
              </a:ext>
            </a:extLst>
          </p:cNvPr>
          <p:cNvCxnSpPr>
            <a:cxnSpLocks/>
          </p:cNvCxnSpPr>
          <p:nvPr/>
        </p:nvCxnSpPr>
        <p:spPr>
          <a:xfrm flipV="1">
            <a:off x="6021140" y="2959414"/>
            <a:ext cx="608323" cy="7683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ZoneTexte 18">
            <a:extLst>
              <a:ext uri="{FF2B5EF4-FFF2-40B4-BE49-F238E27FC236}">
                <a16:creationId xmlns:a16="http://schemas.microsoft.com/office/drawing/2014/main" id="{577A0FE9-E26E-1653-BE3A-A00CDD66A974}"/>
              </a:ext>
            </a:extLst>
          </p:cNvPr>
          <p:cNvSpPr txBox="1"/>
          <p:nvPr/>
        </p:nvSpPr>
        <p:spPr>
          <a:xfrm>
            <a:off x="5445220" y="3569044"/>
            <a:ext cx="738735" cy="355061"/>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b2</a:t>
            </a:r>
          </a:p>
        </p:txBody>
      </p:sp>
      <p:cxnSp>
        <p:nvCxnSpPr>
          <p:cNvPr id="20" name="Connecteur droit avec flèche 19">
            <a:extLst>
              <a:ext uri="{FF2B5EF4-FFF2-40B4-BE49-F238E27FC236}">
                <a16:creationId xmlns:a16="http://schemas.microsoft.com/office/drawing/2014/main" id="{0E859C74-81F4-465A-9848-7B1F20B98924}"/>
              </a:ext>
            </a:extLst>
          </p:cNvPr>
          <p:cNvCxnSpPr>
            <a:cxnSpLocks/>
          </p:cNvCxnSpPr>
          <p:nvPr/>
        </p:nvCxnSpPr>
        <p:spPr>
          <a:xfrm>
            <a:off x="7782281" y="2401892"/>
            <a:ext cx="11534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ZoneTexte 22">
                <a:extLst>
                  <a:ext uri="{FF2B5EF4-FFF2-40B4-BE49-F238E27FC236}">
                    <a16:creationId xmlns:a16="http://schemas.microsoft.com/office/drawing/2014/main" id="{663A5DAE-1C87-A210-FCD0-8A2799A59D08}"/>
                  </a:ext>
                </a:extLst>
              </p:cNvPr>
              <p:cNvSpPr txBox="1"/>
              <p:nvPr/>
            </p:nvSpPr>
            <p:spPr>
              <a:xfrm>
                <a:off x="6415625" y="4440594"/>
                <a:ext cx="1762470" cy="553998"/>
              </a:xfrm>
              <a:prstGeom prst="rect">
                <a:avLst/>
              </a:prstGeom>
              <a:noFill/>
            </p:spPr>
            <p:txBody>
              <a:bodyPr wrap="none" lIns="0" tIns="0" rIns="0" bIns="0" rtlCol="0">
                <a:spAutoFit/>
              </a:bodyPr>
              <a:lstStyle/>
              <a:p>
                <a:r>
                  <a:rPr lang="fr-FR" sz="1200" dirty="0">
                    <a:latin typeface="Cambria Math" panose="02040503050406030204" pitchFamily="18" charset="0"/>
                  </a:rPr>
                  <a:t>net_o</a:t>
                </a:r>
                <a:r>
                  <a:rPr lang="fr-FR" sz="1200" b="0" i="1" dirty="0">
                    <a:latin typeface="Cambria Math" panose="02040503050406030204" pitchFamily="18" charset="0"/>
                  </a:rPr>
                  <a:t> = </a:t>
                </a:r>
                <a14:m>
                  <m:oMath xmlns:m="http://schemas.openxmlformats.org/officeDocument/2006/math">
                    <m:r>
                      <m:rPr>
                        <m:sty m:val="p"/>
                      </m:rPr>
                      <a:rPr lang="fr-FR" sz="1200" b="0" i="0" smtClean="0">
                        <a:latin typeface="Cambria Math" panose="02040503050406030204" pitchFamily="18" charset="0"/>
                        <a:ea typeface="Cambria Math" panose="02040503050406030204" pitchFamily="18" charset="0"/>
                      </a:rPr>
                      <m:t>out</m:t>
                    </m:r>
                    <m:r>
                      <a:rPr lang="fr-FR" sz="1200" b="0" i="0" smtClean="0">
                        <a:latin typeface="Cambria Math" panose="02040503050406030204" pitchFamily="18" charset="0"/>
                        <a:ea typeface="Cambria Math" panose="02040503050406030204" pitchFamily="18" charset="0"/>
                      </a:rPr>
                      <m:t>_</m:t>
                    </m:r>
                    <m:r>
                      <m:rPr>
                        <m:sty m:val="p"/>
                      </m:rPr>
                      <a:rPr lang="fr-FR" sz="1200" b="0" i="0" smtClean="0">
                        <a:latin typeface="Cambria Math" panose="02040503050406030204" pitchFamily="18" charset="0"/>
                        <a:ea typeface="Cambria Math" panose="02040503050406030204" pitchFamily="18" charset="0"/>
                      </a:rPr>
                      <m:t>h</m:t>
                    </m:r>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𝑤</m:t>
                    </m:r>
                    <m:r>
                      <a:rPr lang="fr-FR" sz="1200" b="0" i="1" baseline="-25000" smtClean="0">
                        <a:latin typeface="Cambria Math" panose="02040503050406030204" pitchFamily="18" charset="0"/>
                        <a:ea typeface="Cambria Math" panose="02040503050406030204" pitchFamily="18" charset="0"/>
                      </a:rPr>
                      <m:t>3</m:t>
                    </m:r>
                  </m:oMath>
                </a14:m>
                <a:r>
                  <a:rPr lang="fr-FR" sz="1200" b="0" i="1" dirty="0">
                    <a:latin typeface="Cambria Math" panose="02040503050406030204" pitchFamily="18" charset="0"/>
                  </a:rPr>
                  <a:t> </a:t>
                </a:r>
                <a:r>
                  <a:rPr lang="fr-FR" sz="1200" b="0" dirty="0">
                    <a:latin typeface="Cambria Math" panose="02040503050406030204" pitchFamily="18" charset="0"/>
                  </a:rPr>
                  <a:t>+ b</a:t>
                </a:r>
                <a:r>
                  <a:rPr lang="fr-FR" sz="1200" baseline="-25000" dirty="0">
                    <a:latin typeface="Cambria Math" panose="02040503050406030204" pitchFamily="18" charset="0"/>
                  </a:rPr>
                  <a:t>2</a:t>
                </a:r>
                <a:endParaRPr lang="fr-FR" sz="1200" b="0" baseline="-25000" dirty="0">
                  <a:latin typeface="Cambria Math" panose="02040503050406030204" pitchFamily="18" charset="0"/>
                </a:endParaRPr>
              </a:p>
              <a:p>
                <a:endParaRPr lang="fr-FR" sz="1200" dirty="0">
                  <a:latin typeface="Cambria Math" panose="02040503050406030204" pitchFamily="18" charset="0"/>
                </a:endParaRPr>
              </a:p>
              <a:p>
                <a:r>
                  <a:rPr lang="fr-FR" sz="1200" dirty="0">
                    <a:latin typeface="Cambria Math" panose="02040503050406030204" pitchFamily="18" charset="0"/>
                  </a:rPr>
                  <a:t>out_o </a:t>
                </a:r>
                <a14:m>
                  <m:oMath xmlns:m="http://schemas.openxmlformats.org/officeDocument/2006/math">
                    <m:r>
                      <a:rPr lang="fr-FR" sz="1200" b="0" i="1" smtClean="0">
                        <a:latin typeface="Cambria Math" panose="02040503050406030204" pitchFamily="18" charset="0"/>
                      </a:rPr>
                      <m:t>=</m:t>
                    </m:r>
                    <m:r>
                      <m:rPr>
                        <m:sty m:val="p"/>
                      </m:rPr>
                      <a:rPr lang="fr-FR" sz="1200" b="0" i="0" smtClean="0">
                        <a:latin typeface="Cambria Math" panose="02040503050406030204" pitchFamily="18" charset="0"/>
                      </a:rPr>
                      <m:t>sigmoid</m:t>
                    </m:r>
                    <m:d>
                      <m:dPr>
                        <m:ctrlPr>
                          <a:rPr lang="fr-FR" sz="1200" b="0" i="1" smtClean="0">
                            <a:latin typeface="Cambria Math" panose="02040503050406030204" pitchFamily="18" charset="0"/>
                            <a:ea typeface="Cambria Math" panose="02040503050406030204" pitchFamily="18" charset="0"/>
                          </a:rPr>
                        </m:ctrlPr>
                      </m:dPr>
                      <m:e>
                        <m:sSub>
                          <m:sSubPr>
                            <m:ctrlPr>
                              <a:rPr lang="fr-FR" sz="1200" b="0" i="1" smtClean="0">
                                <a:latin typeface="Cambria Math" panose="02040503050406030204" pitchFamily="18" charset="0"/>
                                <a:ea typeface="Cambria Math" panose="02040503050406030204" pitchFamily="18" charset="0"/>
                              </a:rPr>
                            </m:ctrlPr>
                          </m:sSubPr>
                          <m:e>
                            <m:r>
                              <m:rPr>
                                <m:sty m:val="p"/>
                              </m:rPr>
                              <a:rPr lang="fr-FR" sz="1200" b="0" i="0" smtClean="0">
                                <a:latin typeface="Cambria Math" panose="02040503050406030204" pitchFamily="18" charset="0"/>
                                <a:ea typeface="Cambria Math" panose="02040503050406030204" pitchFamily="18" charset="0"/>
                              </a:rPr>
                              <m:t>net</m:t>
                            </m:r>
                          </m:e>
                          <m:sub>
                            <m:r>
                              <m:rPr>
                                <m:sty m:val="p"/>
                              </m:rPr>
                              <a:rPr lang="fr-FR" sz="1200" b="0" i="0" smtClean="0">
                                <a:latin typeface="Cambria Math" panose="02040503050406030204" pitchFamily="18" charset="0"/>
                                <a:ea typeface="Cambria Math" panose="02040503050406030204" pitchFamily="18" charset="0"/>
                              </a:rPr>
                              <m:t>o</m:t>
                            </m:r>
                          </m:sub>
                        </m:sSub>
                      </m:e>
                    </m:d>
                    <m:r>
                      <a:rPr lang="fr-FR" sz="1200" b="0" i="1" smtClean="0">
                        <a:latin typeface="Cambria Math" panose="02040503050406030204" pitchFamily="18" charset="0"/>
                        <a:ea typeface="Cambria Math" panose="02040503050406030204" pitchFamily="18" charset="0"/>
                      </a:rPr>
                      <m:t>=</m:t>
                    </m:r>
                    <m:r>
                      <m:rPr>
                        <m:nor/>
                      </m:rPr>
                      <a:rPr lang="fr-FR" sz="1200" dirty="0"/>
                      <m:t>ŷ</m:t>
                    </m:r>
                  </m:oMath>
                </a14:m>
                <a:endParaRPr lang="fr-FR" sz="1200" dirty="0"/>
              </a:p>
            </p:txBody>
          </p:sp>
        </mc:Choice>
        <mc:Fallback xmlns="">
          <p:sp>
            <p:nvSpPr>
              <p:cNvPr id="23" name="ZoneTexte 22">
                <a:extLst>
                  <a:ext uri="{FF2B5EF4-FFF2-40B4-BE49-F238E27FC236}">
                    <a16:creationId xmlns:a16="http://schemas.microsoft.com/office/drawing/2014/main" id="{663A5DAE-1C87-A210-FCD0-8A2799A59D08}"/>
                  </a:ext>
                </a:extLst>
              </p:cNvPr>
              <p:cNvSpPr txBox="1">
                <a:spLocks noRot="1" noChangeAspect="1" noMove="1" noResize="1" noEditPoints="1" noAdjustHandles="1" noChangeArrowheads="1" noChangeShapeType="1" noTextEdit="1"/>
              </p:cNvSpPr>
              <p:nvPr/>
            </p:nvSpPr>
            <p:spPr>
              <a:xfrm>
                <a:off x="6415625" y="4440594"/>
                <a:ext cx="1762470" cy="553998"/>
              </a:xfrm>
              <a:prstGeom prst="rect">
                <a:avLst/>
              </a:prstGeom>
              <a:blipFill>
                <a:blip r:embed="rId3"/>
                <a:stretch>
                  <a:fillRect l="-4965" t="-6667" r="-2128" b="-13333"/>
                </a:stretch>
              </a:blipFill>
            </p:spPr>
            <p:txBody>
              <a:bodyPr/>
              <a:lstStyle/>
              <a:p>
                <a:r>
                  <a:rPr lang="fr-FR">
                    <a:noFill/>
                  </a:rPr>
                  <a:t> </a:t>
                </a:r>
              </a:p>
            </p:txBody>
          </p:sp>
        </mc:Fallback>
      </mc:AlternateContent>
      <p:sp>
        <p:nvSpPr>
          <p:cNvPr id="25" name="Parenthèse fermante 24">
            <a:extLst>
              <a:ext uri="{FF2B5EF4-FFF2-40B4-BE49-F238E27FC236}">
                <a16:creationId xmlns:a16="http://schemas.microsoft.com/office/drawing/2014/main" id="{7BB6E8FC-239C-C5E8-B9FC-3D6E9C93EA25}"/>
              </a:ext>
            </a:extLst>
          </p:cNvPr>
          <p:cNvSpPr/>
          <p:nvPr/>
        </p:nvSpPr>
        <p:spPr>
          <a:xfrm rot="5400000">
            <a:off x="4455213" y="3341007"/>
            <a:ext cx="208638" cy="1559445"/>
          </a:xfrm>
          <a:prstGeom prst="rightBracket">
            <a:avLst/>
          </a:prstGeom>
          <a:noFill/>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dirty="0">
              <a:solidFill>
                <a:srgbClr val="C00000"/>
              </a:solidFill>
            </a:endParaRPr>
          </a:p>
        </p:txBody>
      </p:sp>
      <p:sp>
        <p:nvSpPr>
          <p:cNvPr id="27" name="Parenthèse fermante 26">
            <a:extLst>
              <a:ext uri="{FF2B5EF4-FFF2-40B4-BE49-F238E27FC236}">
                <a16:creationId xmlns:a16="http://schemas.microsoft.com/office/drawing/2014/main" id="{DBB98E83-083D-A151-0F8A-CA6934046883}"/>
              </a:ext>
            </a:extLst>
          </p:cNvPr>
          <p:cNvSpPr/>
          <p:nvPr/>
        </p:nvSpPr>
        <p:spPr>
          <a:xfrm rot="5400000">
            <a:off x="7108820" y="3321125"/>
            <a:ext cx="208638" cy="1559445"/>
          </a:xfrm>
          <a:prstGeom prst="rightBracket">
            <a:avLst/>
          </a:prstGeom>
          <a:noFill/>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dirty="0">
              <a:solidFill>
                <a:srgbClr val="C00000"/>
              </a:solidFill>
            </a:endParaRPr>
          </a:p>
        </p:txBody>
      </p:sp>
      <p:sp>
        <p:nvSpPr>
          <p:cNvPr id="31" name="ZoneTexte 30">
            <a:extLst>
              <a:ext uri="{FF2B5EF4-FFF2-40B4-BE49-F238E27FC236}">
                <a16:creationId xmlns:a16="http://schemas.microsoft.com/office/drawing/2014/main" id="{DCE54B7A-5699-5080-B684-4EF8B080B533}"/>
              </a:ext>
            </a:extLst>
          </p:cNvPr>
          <p:cNvSpPr txBox="1"/>
          <p:nvPr/>
        </p:nvSpPr>
        <p:spPr>
          <a:xfrm>
            <a:off x="4041912" y="3905034"/>
            <a:ext cx="1121062" cy="276999"/>
          </a:xfrm>
          <a:prstGeom prst="rect">
            <a:avLst/>
          </a:prstGeom>
          <a:noFill/>
        </p:spPr>
        <p:txBody>
          <a:bodyPr wrap="square" rtlCol="0">
            <a:spAutoFit/>
          </a:bodyPr>
          <a:lstStyle/>
          <a:p>
            <a:r>
              <a:rPr lang="en-GB" sz="1200" noProof="0" dirty="0"/>
              <a:t>Hidden layer</a:t>
            </a:r>
          </a:p>
        </p:txBody>
      </p:sp>
      <p:sp>
        <p:nvSpPr>
          <p:cNvPr id="33" name="ZoneTexte 32">
            <a:extLst>
              <a:ext uri="{FF2B5EF4-FFF2-40B4-BE49-F238E27FC236}">
                <a16:creationId xmlns:a16="http://schemas.microsoft.com/office/drawing/2014/main" id="{1F5BEFA4-DAF6-23F8-6B2E-E9BB16F748D2}"/>
              </a:ext>
            </a:extLst>
          </p:cNvPr>
          <p:cNvSpPr txBox="1"/>
          <p:nvPr/>
        </p:nvSpPr>
        <p:spPr>
          <a:xfrm>
            <a:off x="6691980" y="3868249"/>
            <a:ext cx="1121062" cy="276999"/>
          </a:xfrm>
          <a:prstGeom prst="rect">
            <a:avLst/>
          </a:prstGeom>
          <a:noFill/>
        </p:spPr>
        <p:txBody>
          <a:bodyPr wrap="square" rtlCol="0">
            <a:spAutoFit/>
          </a:bodyPr>
          <a:lstStyle/>
          <a:p>
            <a:r>
              <a:rPr lang="en-GB" sz="1200" noProof="0" dirty="0"/>
              <a:t>Output layer</a:t>
            </a:r>
          </a:p>
        </p:txBody>
      </p:sp>
      <p:sp>
        <p:nvSpPr>
          <p:cNvPr id="34" name="Parenthèse fermante 33">
            <a:extLst>
              <a:ext uri="{FF2B5EF4-FFF2-40B4-BE49-F238E27FC236}">
                <a16:creationId xmlns:a16="http://schemas.microsoft.com/office/drawing/2014/main" id="{8308F496-647C-F6FF-972D-6CA13C97E6A2}"/>
              </a:ext>
            </a:extLst>
          </p:cNvPr>
          <p:cNvSpPr/>
          <p:nvPr/>
        </p:nvSpPr>
        <p:spPr>
          <a:xfrm rot="5400000">
            <a:off x="2292774" y="3599285"/>
            <a:ext cx="172989" cy="1038780"/>
          </a:xfrm>
          <a:prstGeom prst="rightBracket">
            <a:avLst/>
          </a:prstGeom>
          <a:noFill/>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dirty="0">
              <a:solidFill>
                <a:srgbClr val="C00000"/>
              </a:solidFill>
            </a:endParaRPr>
          </a:p>
        </p:txBody>
      </p:sp>
      <p:sp>
        <p:nvSpPr>
          <p:cNvPr id="35" name="ZoneTexte 34">
            <a:extLst>
              <a:ext uri="{FF2B5EF4-FFF2-40B4-BE49-F238E27FC236}">
                <a16:creationId xmlns:a16="http://schemas.microsoft.com/office/drawing/2014/main" id="{18E2C41A-3C2C-23F5-D2BB-9E1CA1E3AE5E}"/>
              </a:ext>
            </a:extLst>
          </p:cNvPr>
          <p:cNvSpPr txBox="1"/>
          <p:nvPr/>
        </p:nvSpPr>
        <p:spPr>
          <a:xfrm>
            <a:off x="1818987" y="3920803"/>
            <a:ext cx="1121062" cy="276999"/>
          </a:xfrm>
          <a:prstGeom prst="rect">
            <a:avLst/>
          </a:prstGeom>
          <a:noFill/>
        </p:spPr>
        <p:txBody>
          <a:bodyPr wrap="square" rtlCol="0">
            <a:spAutoFit/>
          </a:bodyPr>
          <a:lstStyle/>
          <a:p>
            <a:pPr algn="ctr"/>
            <a:r>
              <a:rPr lang="en-GB" sz="1200" noProof="0" dirty="0"/>
              <a:t>Input layer</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4324DEB1-B141-1C68-0C69-006ACA219CD1}"/>
                  </a:ext>
                </a:extLst>
              </p:cNvPr>
              <p:cNvSpPr txBox="1"/>
              <p:nvPr/>
            </p:nvSpPr>
            <p:spPr>
              <a:xfrm>
                <a:off x="8863254" y="2172780"/>
                <a:ext cx="2684581" cy="396519"/>
              </a:xfrm>
              <a:prstGeom prst="rect">
                <a:avLst/>
              </a:prstGeom>
              <a:noFill/>
            </p:spPr>
            <p:txBody>
              <a:bodyPr wrap="square" rtlCol="0">
                <a:spAutoFit/>
              </a:bodyPr>
              <a:lstStyle/>
              <a:p>
                <a:pPr algn="ctr"/>
                <a14:m>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r>
                      <a:rPr lang="fr-FR" sz="1400" b="0" i="1" noProof="0" smtClean="0">
                        <a:latin typeface="Cambria Math" panose="02040503050406030204" pitchFamily="18" charset="0"/>
                      </a:rPr>
                      <m:t>(</m:t>
                    </m:r>
                    <m:r>
                      <a:rPr lang="fr-FR" sz="1400" b="0" i="1" noProof="0" smtClean="0">
                        <a:latin typeface="Cambria Math" panose="02040503050406030204" pitchFamily="18" charset="0"/>
                      </a:rPr>
                      <m:t>𝑜𝑢</m:t>
                    </m:r>
                    <m:sSub>
                      <m:sSubPr>
                        <m:ctrlPr>
                          <a:rPr lang="fr-FR" sz="1400" b="0" i="1" noProof="0" smtClean="0">
                            <a:latin typeface="Cambria Math" panose="02040503050406030204" pitchFamily="18" charset="0"/>
                          </a:rPr>
                        </m:ctrlPr>
                      </m:sSubPr>
                      <m:e>
                        <m:r>
                          <a:rPr lang="fr-FR" sz="1400" b="0" i="1" noProof="0" smtClean="0">
                            <a:latin typeface="Cambria Math" panose="02040503050406030204" pitchFamily="18" charset="0"/>
                          </a:rPr>
                          <m:t>𝑡</m:t>
                        </m:r>
                      </m:e>
                      <m:sub>
                        <m:r>
                          <a:rPr lang="fr-FR" sz="1400" b="0" i="1" noProof="0" smtClean="0">
                            <a:latin typeface="Cambria Math" panose="02040503050406030204" pitchFamily="18" charset="0"/>
                          </a:rPr>
                          <m:t>𝑜</m:t>
                        </m:r>
                      </m:sub>
                    </m:sSub>
                    <m:r>
                      <a:rPr lang="fr-FR" sz="1400" b="0" i="1" noProof="0" smtClean="0">
                        <a:latin typeface="Cambria Math" panose="02040503050406030204" pitchFamily="18" charset="0"/>
                      </a:rPr>
                      <m:t>−</m:t>
                    </m:r>
                    <m:r>
                      <a:rPr lang="fr-FR" sz="1400" b="0" i="1" noProof="0" smtClean="0">
                        <a:latin typeface="Cambria Math" panose="02040503050406030204" pitchFamily="18" charset="0"/>
                      </a:rPr>
                      <m:t>𝑡𝑎𝑟𝑔𝑒</m:t>
                    </m:r>
                    <m:sSub>
                      <m:sSubPr>
                        <m:ctrlPr>
                          <a:rPr lang="fr-FR" sz="1400" b="0" i="1" noProof="0" smtClean="0">
                            <a:latin typeface="Cambria Math" panose="02040503050406030204" pitchFamily="18" charset="0"/>
                          </a:rPr>
                        </m:ctrlPr>
                      </m:sSubPr>
                      <m:e>
                        <m:r>
                          <a:rPr lang="fr-FR" sz="1400" b="0" i="1" noProof="0" smtClean="0">
                            <a:latin typeface="Cambria Math" panose="02040503050406030204" pitchFamily="18" charset="0"/>
                          </a:rPr>
                          <m:t>𝑡</m:t>
                        </m:r>
                      </m:e>
                      <m:sub>
                        <m:r>
                          <a:rPr lang="fr-FR" sz="1400" b="0" i="1" noProof="0" smtClean="0">
                            <a:latin typeface="Cambria Math" panose="02040503050406030204" pitchFamily="18" charset="0"/>
                          </a:rPr>
                          <m:t>𝑜</m:t>
                        </m:r>
                      </m:sub>
                    </m:sSub>
                    <m:r>
                      <a:rPr lang="fr-FR" sz="1400" b="0" i="1" noProof="0" smtClean="0">
                        <a:latin typeface="Cambria Math" panose="02040503050406030204" pitchFamily="18" charset="0"/>
                      </a:rPr>
                      <m:t>)</m:t>
                    </m:r>
                  </m:oMath>
                </a14:m>
                <a:r>
                  <a:rPr lang="en-GB" sz="1400" baseline="30000" noProof="0" dirty="0"/>
                  <a:t>2</a:t>
                </a:r>
              </a:p>
            </p:txBody>
          </p:sp>
        </mc:Choice>
        <mc:Fallback xmlns="">
          <p:sp>
            <p:nvSpPr>
              <p:cNvPr id="3" name="ZoneTexte 2">
                <a:extLst>
                  <a:ext uri="{FF2B5EF4-FFF2-40B4-BE49-F238E27FC236}">
                    <a16:creationId xmlns:a16="http://schemas.microsoft.com/office/drawing/2014/main" id="{4324DEB1-B141-1C68-0C69-006ACA219CD1}"/>
                  </a:ext>
                </a:extLst>
              </p:cNvPr>
              <p:cNvSpPr txBox="1">
                <a:spLocks noRot="1" noChangeAspect="1" noMove="1" noResize="1" noEditPoints="1" noAdjustHandles="1" noChangeArrowheads="1" noChangeShapeType="1" noTextEdit="1"/>
              </p:cNvSpPr>
              <p:nvPr/>
            </p:nvSpPr>
            <p:spPr>
              <a:xfrm>
                <a:off x="8863254" y="2172780"/>
                <a:ext cx="2684581" cy="396519"/>
              </a:xfrm>
              <a:prstGeom prst="rect">
                <a:avLst/>
              </a:prstGeom>
              <a:blipFill>
                <a:blip r:embed="rId4"/>
                <a:stretch>
                  <a:fillRect/>
                </a:stretch>
              </a:blipFill>
            </p:spPr>
            <p:txBody>
              <a:bodyPr/>
              <a:lstStyle/>
              <a:p>
                <a:r>
                  <a:rPr lang="fr-FR">
                    <a:noFill/>
                  </a:rPr>
                  <a:t> </a:t>
                </a:r>
              </a:p>
            </p:txBody>
          </p:sp>
        </mc:Fallback>
      </mc:AlternateContent>
      <p:sp>
        <p:nvSpPr>
          <p:cNvPr id="24" name="Espace réservé du pied de page 23">
            <a:extLst>
              <a:ext uri="{FF2B5EF4-FFF2-40B4-BE49-F238E27FC236}">
                <a16:creationId xmlns:a16="http://schemas.microsoft.com/office/drawing/2014/main" id="{40736686-DA6E-8510-9030-77988E5E4780}"/>
              </a:ext>
            </a:extLst>
          </p:cNvPr>
          <p:cNvSpPr>
            <a:spLocks noGrp="1"/>
          </p:cNvSpPr>
          <p:nvPr>
            <p:ph type="ftr" sz="quarter" idx="11"/>
          </p:nvPr>
        </p:nvSpPr>
        <p:spPr/>
        <p:txBody>
          <a:bodyPr/>
          <a:lstStyle/>
          <a:p>
            <a:r>
              <a:rPr lang="fr-FR"/>
              <a:t>Introduction to Neural Networks. Author: David Thébault</a:t>
            </a:r>
          </a:p>
        </p:txBody>
      </p:sp>
      <p:sp>
        <p:nvSpPr>
          <p:cNvPr id="26" name="Flèche vers la droite 25">
            <a:extLst>
              <a:ext uri="{FF2B5EF4-FFF2-40B4-BE49-F238E27FC236}">
                <a16:creationId xmlns:a16="http://schemas.microsoft.com/office/drawing/2014/main" id="{C1728019-9EA3-1BF9-EBB8-FAF733DB8546}"/>
              </a:ext>
            </a:extLst>
          </p:cNvPr>
          <p:cNvSpPr/>
          <p:nvPr/>
        </p:nvSpPr>
        <p:spPr>
          <a:xfrm>
            <a:off x="2201333" y="5097579"/>
            <a:ext cx="7078134" cy="10403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noProof="0" dirty="0"/>
              <a:t>Forward Pass</a:t>
            </a:r>
          </a:p>
        </p:txBody>
      </p:sp>
    </p:spTree>
    <p:extLst>
      <p:ext uri="{BB962C8B-B14F-4D97-AF65-F5344CB8AC3E}">
        <p14:creationId xmlns:p14="http://schemas.microsoft.com/office/powerpoint/2010/main" val="2361726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E791B-F044-1EA6-8C6E-9C7308F2ED27}"/>
            </a:ext>
          </a:extLst>
        </p:cNvPr>
        <p:cNvGrpSpPr/>
        <p:nvPr/>
      </p:nvGrpSpPr>
      <p:grpSpPr>
        <a:xfrm>
          <a:off x="0" y="0"/>
          <a:ext cx="0" cy="0"/>
          <a:chOff x="0" y="0"/>
          <a:chExt cx="0" cy="0"/>
        </a:xfrm>
      </p:grpSpPr>
      <p:pic>
        <p:nvPicPr>
          <p:cNvPr id="55" name="Image 54">
            <a:extLst>
              <a:ext uri="{FF2B5EF4-FFF2-40B4-BE49-F238E27FC236}">
                <a16:creationId xmlns:a16="http://schemas.microsoft.com/office/drawing/2014/main" id="{7D367D1E-AFA4-650E-1CAD-8A9C85F84861}"/>
              </a:ext>
            </a:extLst>
          </p:cNvPr>
          <p:cNvPicPr>
            <a:picLocks noChangeAspect="1"/>
          </p:cNvPicPr>
          <p:nvPr/>
        </p:nvPicPr>
        <p:blipFill>
          <a:blip r:embed="rId3"/>
          <a:stretch>
            <a:fillRect/>
          </a:stretch>
        </p:blipFill>
        <p:spPr>
          <a:xfrm>
            <a:off x="1705899" y="1769412"/>
            <a:ext cx="7530475" cy="2634683"/>
          </a:xfrm>
          <a:prstGeom prst="rect">
            <a:avLst/>
          </a:prstGeom>
        </p:spPr>
      </p:pic>
      <p:sp>
        <p:nvSpPr>
          <p:cNvPr id="2" name="Titre 1">
            <a:extLst>
              <a:ext uri="{FF2B5EF4-FFF2-40B4-BE49-F238E27FC236}">
                <a16:creationId xmlns:a16="http://schemas.microsoft.com/office/drawing/2014/main" id="{AF66E611-3C79-FC12-5D86-258C8C32BF63}"/>
              </a:ext>
            </a:extLst>
          </p:cNvPr>
          <p:cNvSpPr>
            <a:spLocks noGrp="1"/>
          </p:cNvSpPr>
          <p:nvPr>
            <p:ph type="title"/>
          </p:nvPr>
        </p:nvSpPr>
        <p:spPr/>
        <p:txBody>
          <a:bodyPr/>
          <a:lstStyle/>
          <a:p>
            <a:r>
              <a:rPr lang="fr-FR" dirty="0"/>
              <a:t>Neural Network</a:t>
            </a:r>
          </a:p>
        </p:txBody>
      </p:sp>
      <mc:AlternateContent xmlns:mc="http://schemas.openxmlformats.org/markup-compatibility/2006">
        <mc:Choice xmlns:a14="http://schemas.microsoft.com/office/drawing/2010/main" Requires="a14">
          <p:sp>
            <p:nvSpPr>
              <p:cNvPr id="37" name="ZoneTexte 36">
                <a:extLst>
                  <a:ext uri="{FF2B5EF4-FFF2-40B4-BE49-F238E27FC236}">
                    <a16:creationId xmlns:a16="http://schemas.microsoft.com/office/drawing/2014/main" id="{5402FD19-FFC1-F43B-B7D1-D5CD446C97F2}"/>
                  </a:ext>
                </a:extLst>
              </p:cNvPr>
              <p:cNvSpPr txBox="1"/>
              <p:nvPr/>
            </p:nvSpPr>
            <p:spPr>
              <a:xfrm>
                <a:off x="4859330" y="4984717"/>
                <a:ext cx="7094757" cy="623440"/>
              </a:xfrm>
              <a:prstGeom prst="rect">
                <a:avLst/>
              </a:prstGeom>
              <a:noFill/>
            </p:spPr>
            <p:txBody>
              <a:bodyPr wrap="square" rtlCol="0">
                <a:spAutoFit/>
              </a:bodyPr>
              <a:lstStyle/>
              <a:p>
                <a14:m>
                  <m:oMath xmlns:m="http://schemas.openxmlformats.org/officeDocument/2006/math">
                    <m:f>
                      <m:fPr>
                        <m:ctrlPr>
                          <a:rPr lang="fr-FR" sz="1600" i="1" smtClean="0">
                            <a:latin typeface="Cambria Math" panose="02040503050406030204" pitchFamily="18" charset="0"/>
                          </a:rPr>
                        </m:ctrlPr>
                      </m:fPr>
                      <m:num>
                        <m:r>
                          <a:rPr lang="fr-FR" sz="1600" i="0" smtClean="0">
                            <a:latin typeface="Cambria Math" panose="02040503050406030204" pitchFamily="18" charset="0"/>
                          </a:rPr>
                          <m:t>𝜕</m:t>
                        </m:r>
                        <m:r>
                          <m:rPr>
                            <m:sty m:val="p"/>
                          </m:rPr>
                          <a:rPr lang="fr-FR" sz="1600" b="0" i="0" smtClean="0">
                            <a:latin typeface="Cambria Math" panose="02040503050406030204" pitchFamily="18" charset="0"/>
                          </a:rPr>
                          <m:t>Loss</m:t>
                        </m:r>
                      </m:num>
                      <m:den>
                        <m:r>
                          <a:rPr lang="fr-FR" sz="1600" i="0" smtClean="0">
                            <a:latin typeface="Cambria Math" panose="02040503050406030204" pitchFamily="18" charset="0"/>
                          </a:rPr>
                          <m:t>𝜕</m:t>
                        </m:r>
                        <m:r>
                          <m:rPr>
                            <m:sty m:val="p"/>
                          </m:rPr>
                          <a:rPr lang="fr-FR" sz="1600" b="0" i="0" smtClean="0">
                            <a:latin typeface="Cambria Math" panose="02040503050406030204" pitchFamily="18" charset="0"/>
                          </a:rPr>
                          <m:t>w</m:t>
                        </m:r>
                        <m:r>
                          <a:rPr lang="fr-FR" sz="1600" b="0" i="0" smtClean="0">
                            <a:latin typeface="Cambria Math" panose="02040503050406030204" pitchFamily="18" charset="0"/>
                          </a:rPr>
                          <m:t>3</m:t>
                        </m:r>
                      </m:den>
                    </m:f>
                    <m:r>
                      <a:rPr lang="fr-FR" sz="1600" b="0" i="0" smtClean="0">
                        <a:latin typeface="Cambria Math" panose="02040503050406030204" pitchFamily="18" charset="0"/>
                      </a:rPr>
                      <m:t>= </m:t>
                    </m:r>
                    <m:f>
                      <m:fPr>
                        <m:ctrlPr>
                          <a:rPr lang="fr-FR" sz="1600" b="0" i="1" smtClean="0">
                            <a:solidFill>
                              <a:schemeClr val="accent2"/>
                            </a:solidFill>
                            <a:latin typeface="Cambria Math" panose="02040503050406030204" pitchFamily="18" charset="0"/>
                          </a:rPr>
                        </m:ctrlPr>
                      </m:fPr>
                      <m:num>
                        <m:r>
                          <a:rPr lang="fr-FR" sz="1600" b="0" i="0" smtClean="0">
                            <a:solidFill>
                              <a:schemeClr val="accent2"/>
                            </a:solidFill>
                            <a:latin typeface="Cambria Math" panose="02040503050406030204" pitchFamily="18" charset="0"/>
                          </a:rPr>
                          <m:t>𝜕</m:t>
                        </m:r>
                        <m:r>
                          <m:rPr>
                            <m:sty m:val="p"/>
                          </m:rPr>
                          <a:rPr lang="fr-FR" sz="1600" b="0" i="0" smtClean="0">
                            <a:solidFill>
                              <a:schemeClr val="accent2"/>
                            </a:solidFill>
                            <a:latin typeface="Cambria Math" panose="02040503050406030204" pitchFamily="18" charset="0"/>
                          </a:rPr>
                          <m:t>Loss</m:t>
                        </m:r>
                      </m:num>
                      <m:den>
                        <m:r>
                          <a:rPr lang="fr-FR" sz="1600" b="0" i="0" smtClean="0">
                            <a:solidFill>
                              <a:schemeClr val="accent2"/>
                            </a:solidFill>
                            <a:latin typeface="Cambria Math" panose="02040503050406030204" pitchFamily="18" charset="0"/>
                          </a:rPr>
                          <m:t>𝜕</m:t>
                        </m:r>
                        <m:r>
                          <m:rPr>
                            <m:sty m:val="p"/>
                          </m:rPr>
                          <a:rPr lang="fr-FR" sz="1600" b="0" i="0" smtClean="0">
                            <a:solidFill>
                              <a:schemeClr val="accent2"/>
                            </a:solidFill>
                            <a:latin typeface="Cambria Math" panose="02040503050406030204" pitchFamily="18" charset="0"/>
                          </a:rPr>
                          <m:t>out</m:t>
                        </m:r>
                        <m:r>
                          <a:rPr lang="fr-FR" sz="1600" b="0" i="0" smtClean="0">
                            <a:solidFill>
                              <a:schemeClr val="accent2"/>
                            </a:solidFill>
                            <a:latin typeface="Cambria Math" panose="02040503050406030204" pitchFamily="18" charset="0"/>
                          </a:rPr>
                          <m:t>_</m:t>
                        </m:r>
                        <m:r>
                          <m:rPr>
                            <m:sty m:val="p"/>
                          </m:rPr>
                          <a:rPr lang="fr-FR" sz="1600" b="0" i="0" smtClean="0">
                            <a:solidFill>
                              <a:schemeClr val="accent2"/>
                            </a:solidFill>
                            <a:latin typeface="Cambria Math" panose="02040503050406030204" pitchFamily="18" charset="0"/>
                          </a:rPr>
                          <m:t>o</m:t>
                        </m:r>
                      </m:den>
                    </m:f>
                    <m:r>
                      <a:rPr lang="fr-FR" sz="1600" b="0" i="0" smtClean="0">
                        <a:solidFill>
                          <a:schemeClr val="accent2"/>
                        </a:solidFill>
                        <a:latin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m:t>
                    </m:r>
                    <m:f>
                      <m:fPr>
                        <m:ctrlPr>
                          <a:rPr lang="fr-FR" sz="1600" b="0" i="1" smtClean="0">
                            <a:solidFill>
                              <a:schemeClr val="accent1">
                                <a:lumMod val="60000"/>
                                <a:lumOff val="40000"/>
                              </a:schemeClr>
                            </a:solidFill>
                            <a:latin typeface="Cambria Math" panose="02040503050406030204" pitchFamily="18" charset="0"/>
                          </a:rPr>
                        </m:ctrlPr>
                      </m:fPr>
                      <m:num>
                        <m:r>
                          <a:rPr lang="fr-FR" sz="1600">
                            <a:solidFill>
                              <a:schemeClr val="accent1">
                                <a:lumMod val="60000"/>
                                <a:lumOff val="40000"/>
                              </a:schemeClr>
                            </a:solidFill>
                            <a:latin typeface="Cambria Math" panose="02040503050406030204" pitchFamily="18" charset="0"/>
                          </a:rPr>
                          <m:t>𝜕</m:t>
                        </m:r>
                        <m:r>
                          <m:rPr>
                            <m:sty m:val="p"/>
                          </m:rPr>
                          <a:rPr lang="fr-FR" sz="1600" b="0" i="0" smtClean="0">
                            <a:solidFill>
                              <a:schemeClr val="accent1">
                                <a:lumMod val="60000"/>
                                <a:lumOff val="40000"/>
                              </a:schemeClr>
                            </a:solidFill>
                            <a:latin typeface="Cambria Math" panose="02040503050406030204" pitchFamily="18" charset="0"/>
                          </a:rPr>
                          <m:t>out</m:t>
                        </m:r>
                        <m:r>
                          <a:rPr lang="fr-FR" sz="1600" b="0" i="0" smtClean="0">
                            <a:solidFill>
                              <a:schemeClr val="accent1">
                                <a:lumMod val="60000"/>
                                <a:lumOff val="40000"/>
                              </a:schemeClr>
                            </a:solidFill>
                            <a:latin typeface="Cambria Math" panose="02040503050406030204" pitchFamily="18" charset="0"/>
                          </a:rPr>
                          <m:t>_</m:t>
                        </m:r>
                        <m:r>
                          <m:rPr>
                            <m:sty m:val="p"/>
                          </m:rPr>
                          <a:rPr lang="fr-FR" sz="1600" b="0" i="0" smtClean="0">
                            <a:solidFill>
                              <a:schemeClr val="accent1">
                                <a:lumMod val="60000"/>
                                <a:lumOff val="40000"/>
                              </a:schemeClr>
                            </a:solidFill>
                            <a:latin typeface="Cambria Math" panose="02040503050406030204" pitchFamily="18" charset="0"/>
                          </a:rPr>
                          <m:t>o</m:t>
                        </m:r>
                      </m:num>
                      <m:den>
                        <m:r>
                          <a:rPr lang="fr-FR" sz="1600">
                            <a:solidFill>
                              <a:schemeClr val="accent1">
                                <a:lumMod val="60000"/>
                                <a:lumOff val="40000"/>
                              </a:schemeClr>
                            </a:solidFill>
                            <a:latin typeface="Cambria Math" panose="02040503050406030204" pitchFamily="18" charset="0"/>
                          </a:rPr>
                          <m:t>𝜕</m:t>
                        </m:r>
                        <m:r>
                          <m:rPr>
                            <m:sty m:val="p"/>
                          </m:rPr>
                          <a:rPr lang="fr-FR" sz="1600" b="0" i="0" smtClean="0">
                            <a:solidFill>
                              <a:schemeClr val="accent1">
                                <a:lumMod val="60000"/>
                                <a:lumOff val="40000"/>
                              </a:schemeClr>
                            </a:solidFill>
                            <a:latin typeface="Cambria Math" panose="02040503050406030204" pitchFamily="18" charset="0"/>
                          </a:rPr>
                          <m:t>net</m:t>
                        </m:r>
                        <m:r>
                          <a:rPr lang="fr-FR" sz="1600" b="0" i="0" smtClean="0">
                            <a:solidFill>
                              <a:schemeClr val="accent1">
                                <a:lumMod val="60000"/>
                                <a:lumOff val="40000"/>
                              </a:schemeClr>
                            </a:solidFill>
                            <a:latin typeface="Cambria Math" panose="02040503050406030204" pitchFamily="18" charset="0"/>
                          </a:rPr>
                          <m:t>_</m:t>
                        </m:r>
                        <m:r>
                          <m:rPr>
                            <m:sty m:val="p"/>
                          </m:rPr>
                          <a:rPr lang="fr-FR" sz="1600" b="0" i="0" smtClean="0">
                            <a:solidFill>
                              <a:schemeClr val="accent1">
                                <a:lumMod val="60000"/>
                                <a:lumOff val="40000"/>
                              </a:schemeClr>
                            </a:solidFill>
                            <a:latin typeface="Cambria Math" panose="02040503050406030204" pitchFamily="18" charset="0"/>
                          </a:rPr>
                          <m:t>o</m:t>
                        </m:r>
                      </m:den>
                    </m:f>
                    <m:r>
                      <a:rPr lang="fr-FR" sz="1600" b="0" i="1" smtClean="0">
                        <a:latin typeface="Cambria Math" panose="02040503050406030204" pitchFamily="18" charset="0"/>
                        <a:ea typeface="Cambria Math" panose="02040503050406030204" pitchFamily="18" charset="0"/>
                      </a:rPr>
                      <m:t>×</m:t>
                    </m:r>
                    <m:f>
                      <m:fPr>
                        <m:ctrlPr>
                          <a:rPr lang="fr-FR" sz="1600" b="0" i="1" smtClean="0">
                            <a:solidFill>
                              <a:schemeClr val="accent3">
                                <a:lumMod val="60000"/>
                                <a:lumOff val="40000"/>
                              </a:schemeClr>
                            </a:solidFill>
                            <a:latin typeface="Cambria Math" panose="02040503050406030204" pitchFamily="18" charset="0"/>
                          </a:rPr>
                        </m:ctrlPr>
                      </m:fPr>
                      <m:num>
                        <m:r>
                          <a:rPr lang="fr-FR" sz="1600">
                            <a:solidFill>
                              <a:schemeClr val="accent3">
                                <a:lumMod val="60000"/>
                                <a:lumOff val="40000"/>
                              </a:schemeClr>
                            </a:solidFill>
                            <a:latin typeface="Cambria Math" panose="02040503050406030204" pitchFamily="18" charset="0"/>
                          </a:rPr>
                          <m:t>𝜕</m:t>
                        </m:r>
                        <m:r>
                          <m:rPr>
                            <m:sty m:val="p"/>
                          </m:rPr>
                          <a:rPr lang="fr-FR" sz="1600" b="0" i="0" smtClean="0">
                            <a:solidFill>
                              <a:schemeClr val="accent3">
                                <a:lumMod val="60000"/>
                                <a:lumOff val="40000"/>
                              </a:schemeClr>
                            </a:solidFill>
                            <a:latin typeface="Cambria Math" panose="02040503050406030204" pitchFamily="18" charset="0"/>
                          </a:rPr>
                          <m:t>net</m:t>
                        </m:r>
                        <m:r>
                          <a:rPr lang="fr-FR" sz="1600" b="0" i="0" smtClean="0">
                            <a:solidFill>
                              <a:schemeClr val="accent3">
                                <a:lumMod val="60000"/>
                                <a:lumOff val="40000"/>
                              </a:schemeClr>
                            </a:solidFill>
                            <a:latin typeface="Cambria Math" panose="02040503050406030204" pitchFamily="18" charset="0"/>
                          </a:rPr>
                          <m:t>_</m:t>
                        </m:r>
                        <m:r>
                          <m:rPr>
                            <m:sty m:val="p"/>
                          </m:rPr>
                          <a:rPr lang="fr-FR" sz="1600" b="0" i="0" smtClean="0">
                            <a:solidFill>
                              <a:schemeClr val="accent3">
                                <a:lumMod val="60000"/>
                                <a:lumOff val="40000"/>
                              </a:schemeClr>
                            </a:solidFill>
                            <a:latin typeface="Cambria Math" panose="02040503050406030204" pitchFamily="18" charset="0"/>
                          </a:rPr>
                          <m:t>o</m:t>
                        </m:r>
                      </m:num>
                      <m:den>
                        <m:r>
                          <a:rPr lang="fr-FR" sz="1600">
                            <a:solidFill>
                              <a:schemeClr val="accent3">
                                <a:lumMod val="60000"/>
                                <a:lumOff val="40000"/>
                              </a:schemeClr>
                            </a:solidFill>
                            <a:latin typeface="Cambria Math" panose="02040503050406030204" pitchFamily="18" charset="0"/>
                          </a:rPr>
                          <m:t>𝜕</m:t>
                        </m:r>
                        <m:r>
                          <m:rPr>
                            <m:sty m:val="p"/>
                          </m:rPr>
                          <a:rPr lang="fr-FR" sz="1600" b="0" i="0" smtClean="0">
                            <a:solidFill>
                              <a:schemeClr val="accent3">
                                <a:lumMod val="60000"/>
                                <a:lumOff val="40000"/>
                              </a:schemeClr>
                            </a:solidFill>
                            <a:latin typeface="Cambria Math" panose="02040503050406030204" pitchFamily="18" charset="0"/>
                          </a:rPr>
                          <m:t>w</m:t>
                        </m:r>
                        <m:r>
                          <a:rPr lang="fr-FR" sz="1600" b="0" i="0" smtClean="0">
                            <a:solidFill>
                              <a:schemeClr val="accent3">
                                <a:lumMod val="60000"/>
                                <a:lumOff val="40000"/>
                              </a:schemeClr>
                            </a:solidFill>
                            <a:latin typeface="Cambria Math" panose="02040503050406030204" pitchFamily="18" charset="0"/>
                          </a:rPr>
                          <m:t>3</m:t>
                        </m:r>
                      </m:den>
                    </m:f>
                  </m:oMath>
                </a14:m>
                <a:r>
                  <a:rPr lang="fr-FR" sz="1600" dirty="0">
                    <a:solidFill>
                      <a:schemeClr val="accent3">
                        <a:lumMod val="60000"/>
                        <a:lumOff val="40000"/>
                      </a:schemeClr>
                    </a:solidFill>
                  </a:rPr>
                  <a:t> </a:t>
                </a:r>
                <a:r>
                  <a:rPr lang="fr-FR" sz="1600" dirty="0"/>
                  <a:t>= </a:t>
                </a:r>
                <a:r>
                  <a:rPr lang="fr-FR" sz="1600" dirty="0">
                    <a:solidFill>
                      <a:schemeClr val="accent2"/>
                    </a:solidFill>
                  </a:rPr>
                  <a:t>(</a:t>
                </a:r>
                <a14:m>
                  <m:oMath xmlns:m="http://schemas.openxmlformats.org/officeDocument/2006/math">
                    <m:r>
                      <m:rPr>
                        <m:sty m:val="p"/>
                      </m:rPr>
                      <a:rPr lang="fr-FR" sz="1600">
                        <a:solidFill>
                          <a:schemeClr val="accent2"/>
                        </a:solidFill>
                        <a:latin typeface="Cambria Math" panose="02040503050406030204" pitchFamily="18" charset="0"/>
                      </a:rPr>
                      <m:t>out</m:t>
                    </m:r>
                    <m:r>
                      <a:rPr lang="fr-FR" sz="1600">
                        <a:solidFill>
                          <a:schemeClr val="accent2"/>
                        </a:solidFill>
                        <a:latin typeface="Cambria Math" panose="02040503050406030204" pitchFamily="18" charset="0"/>
                      </a:rPr>
                      <m:t>_</m:t>
                    </m:r>
                    <m:r>
                      <m:rPr>
                        <m:sty m:val="p"/>
                      </m:rPr>
                      <a:rPr lang="fr-FR" sz="1600">
                        <a:solidFill>
                          <a:schemeClr val="accent2"/>
                        </a:solidFill>
                        <a:latin typeface="Cambria Math" panose="02040503050406030204" pitchFamily="18" charset="0"/>
                      </a:rPr>
                      <m:t>o</m:t>
                    </m:r>
                    <m:r>
                      <a:rPr lang="fr-FR" sz="1600">
                        <a:solidFill>
                          <a:schemeClr val="accent2"/>
                        </a:solidFill>
                        <a:latin typeface="Cambria Math" panose="02040503050406030204" pitchFamily="18" charset="0"/>
                      </a:rPr>
                      <m:t>−</m:t>
                    </m:r>
                    <m:r>
                      <m:rPr>
                        <m:sty m:val="p"/>
                      </m:rPr>
                      <a:rPr lang="fr-FR" sz="1600">
                        <a:solidFill>
                          <a:schemeClr val="accent2"/>
                        </a:solidFill>
                        <a:latin typeface="Cambria Math" panose="02040503050406030204" pitchFamily="18" charset="0"/>
                      </a:rPr>
                      <m:t>target</m:t>
                    </m:r>
                  </m:oMath>
                </a14:m>
                <a:r>
                  <a:rPr lang="fr-FR" sz="1600" dirty="0">
                    <a:solidFill>
                      <a:schemeClr val="accent2"/>
                    </a:solidFill>
                  </a:rPr>
                  <a:t>) </a:t>
                </a:r>
                <a14:m>
                  <m:oMath xmlns:m="http://schemas.openxmlformats.org/officeDocument/2006/math">
                    <m:r>
                      <a:rPr lang="fr-FR" sz="1600" i="1" smtClean="0">
                        <a:latin typeface="Cambria Math" panose="02040503050406030204" pitchFamily="18" charset="0"/>
                        <a:ea typeface="Cambria Math" panose="02040503050406030204" pitchFamily="18" charset="0"/>
                      </a:rPr>
                      <m:t>×</m:t>
                    </m:r>
                    <m:r>
                      <m:rPr>
                        <m:nor/>
                      </m:rPr>
                      <a:rPr lang="fr-FR" sz="1600" b="0" i="0" smtClean="0">
                        <a:latin typeface="Cambria Math" panose="02040503050406030204" pitchFamily="18" charset="0"/>
                        <a:ea typeface="Cambria Math" panose="02040503050406030204" pitchFamily="18" charset="0"/>
                      </a:rPr>
                      <m:t> </m:t>
                    </m:r>
                    <m:r>
                      <m:rPr>
                        <m:nor/>
                      </m:rPr>
                      <a:rPr lang="fr-FR" sz="1600" dirty="0" smtClean="0">
                        <a:solidFill>
                          <a:schemeClr val="accent1">
                            <a:lumMod val="60000"/>
                            <a:lumOff val="40000"/>
                          </a:schemeClr>
                        </a:solidFill>
                        <a:latin typeface="Cambria Math" panose="02040503050406030204" pitchFamily="18" charset="0"/>
                      </a:rPr>
                      <m:t>out</m:t>
                    </m:r>
                    <m:r>
                      <m:rPr>
                        <m:nor/>
                      </m:rPr>
                      <a:rPr lang="fr-FR" sz="1600" dirty="0" smtClean="0">
                        <a:solidFill>
                          <a:schemeClr val="accent1">
                            <a:lumMod val="60000"/>
                            <a:lumOff val="40000"/>
                          </a:schemeClr>
                        </a:solidFill>
                        <a:latin typeface="Cambria Math" panose="02040503050406030204" pitchFamily="18" charset="0"/>
                      </a:rPr>
                      <m:t>_</m:t>
                    </m:r>
                    <m:r>
                      <m:rPr>
                        <m:nor/>
                      </m:rPr>
                      <a:rPr lang="fr-FR" sz="1600" dirty="0" smtClean="0">
                        <a:solidFill>
                          <a:schemeClr val="accent1">
                            <a:lumMod val="60000"/>
                            <a:lumOff val="40000"/>
                          </a:schemeClr>
                        </a:solidFill>
                        <a:latin typeface="Cambria Math" panose="02040503050406030204" pitchFamily="18" charset="0"/>
                      </a:rPr>
                      <m:t>o</m:t>
                    </m:r>
                    <m:r>
                      <a:rPr lang="fr-FR" sz="1600" b="0" i="1" dirty="0" smtClean="0">
                        <a:solidFill>
                          <a:schemeClr val="accent1">
                            <a:lumMod val="60000"/>
                            <a:lumOff val="40000"/>
                          </a:schemeClr>
                        </a:solidFill>
                        <a:latin typeface="Cambria Math" panose="02040503050406030204" pitchFamily="18" charset="0"/>
                      </a:rPr>
                      <m:t> </m:t>
                    </m:r>
                    <m:r>
                      <a:rPr lang="fr-FR" sz="1600" i="1">
                        <a:solidFill>
                          <a:schemeClr val="accent1">
                            <a:lumMod val="60000"/>
                            <a:lumOff val="40000"/>
                          </a:schemeClr>
                        </a:solidFill>
                        <a:latin typeface="Cambria Math" panose="02040503050406030204" pitchFamily="18" charset="0"/>
                        <a:ea typeface="Cambria Math" panose="02040503050406030204" pitchFamily="18" charset="0"/>
                      </a:rPr>
                      <m:t>(</m:t>
                    </m:r>
                    <m:r>
                      <a:rPr lang="fr-FR" sz="1600">
                        <a:solidFill>
                          <a:schemeClr val="accent1">
                            <a:lumMod val="60000"/>
                            <a:lumOff val="40000"/>
                          </a:schemeClr>
                        </a:solidFill>
                        <a:latin typeface="Cambria Math" panose="02040503050406030204" pitchFamily="18" charset="0"/>
                        <a:ea typeface="Cambria Math" panose="02040503050406030204" pitchFamily="18" charset="0"/>
                      </a:rPr>
                      <m:t>1−</m:t>
                    </m:r>
                    <m:r>
                      <m:rPr>
                        <m:sty m:val="p"/>
                      </m:rPr>
                      <a:rPr lang="fr-FR" sz="1600">
                        <a:solidFill>
                          <a:schemeClr val="accent1">
                            <a:lumMod val="60000"/>
                            <a:lumOff val="40000"/>
                          </a:schemeClr>
                        </a:solidFill>
                        <a:latin typeface="Cambria Math" panose="02040503050406030204" pitchFamily="18" charset="0"/>
                        <a:ea typeface="Cambria Math" panose="02040503050406030204" pitchFamily="18" charset="0"/>
                      </a:rPr>
                      <m:t>out</m:t>
                    </m:r>
                    <m:r>
                      <a:rPr lang="fr-FR" sz="1600">
                        <a:solidFill>
                          <a:schemeClr val="accent1">
                            <a:lumMod val="60000"/>
                            <a:lumOff val="40000"/>
                          </a:schemeClr>
                        </a:solidFill>
                        <a:latin typeface="Cambria Math" panose="02040503050406030204" pitchFamily="18" charset="0"/>
                        <a:ea typeface="Cambria Math" panose="02040503050406030204" pitchFamily="18" charset="0"/>
                      </a:rPr>
                      <m:t>_</m:t>
                    </m:r>
                    <m:r>
                      <m:rPr>
                        <m:sty m:val="p"/>
                      </m:rPr>
                      <a:rPr lang="fr-FR" sz="1600">
                        <a:solidFill>
                          <a:schemeClr val="accent1">
                            <a:lumMod val="60000"/>
                            <a:lumOff val="40000"/>
                          </a:schemeClr>
                        </a:solidFill>
                        <a:latin typeface="Cambria Math" panose="02040503050406030204" pitchFamily="18" charset="0"/>
                        <a:ea typeface="Cambria Math" panose="02040503050406030204" pitchFamily="18" charset="0"/>
                      </a:rPr>
                      <m:t>o</m:t>
                    </m:r>
                    <m:r>
                      <a:rPr lang="fr-FR" sz="1600" i="1">
                        <a:solidFill>
                          <a:schemeClr val="accent1">
                            <a:lumMod val="60000"/>
                            <a:lumOff val="40000"/>
                          </a:schemeClr>
                        </a:solidFill>
                        <a:latin typeface="Cambria Math" panose="02040503050406030204" pitchFamily="18" charset="0"/>
                        <a:ea typeface="Cambria Math" panose="02040503050406030204" pitchFamily="18" charset="0"/>
                      </a:rPr>
                      <m:t>)</m:t>
                    </m:r>
                  </m:oMath>
                </a14:m>
                <a:r>
                  <a:rPr lang="fr-FR" sz="1600" dirty="0">
                    <a:solidFill>
                      <a:schemeClr val="accent1">
                        <a:lumMod val="60000"/>
                        <a:lumOff val="40000"/>
                      </a:schemeClr>
                    </a:solidFill>
                    <a:latin typeface="Cambria Math" panose="02040503050406030204" pitchFamily="18" charset="0"/>
                  </a:rPr>
                  <a:t> </a:t>
                </a:r>
                <a14:m>
                  <m:oMath xmlns:m="http://schemas.openxmlformats.org/officeDocument/2006/math">
                    <m:r>
                      <a:rPr lang="fr-FR" sz="1600" i="1" dirty="0" smtClean="0">
                        <a:latin typeface="Cambria Math" panose="02040503050406030204" pitchFamily="18" charset="0"/>
                        <a:ea typeface="Cambria Math" panose="02040503050406030204" pitchFamily="18" charset="0"/>
                      </a:rPr>
                      <m:t>×</m:t>
                    </m:r>
                    <m:r>
                      <a:rPr lang="fr-FR" sz="1600" b="0" i="1" dirty="0" smtClean="0">
                        <a:latin typeface="Cambria Math" panose="02040503050406030204" pitchFamily="18" charset="0"/>
                        <a:ea typeface="Cambria Math" panose="02040503050406030204" pitchFamily="18" charset="0"/>
                      </a:rPr>
                      <m:t> </m:t>
                    </m:r>
                    <m:r>
                      <m:rPr>
                        <m:sty m:val="p"/>
                      </m:rPr>
                      <a:rPr lang="fr-FR" sz="1600" b="0" i="0" dirty="0" smtClean="0">
                        <a:solidFill>
                          <a:schemeClr val="accent3">
                            <a:lumMod val="60000"/>
                            <a:lumOff val="40000"/>
                          </a:schemeClr>
                        </a:solidFill>
                        <a:latin typeface="Cambria Math" panose="02040503050406030204" pitchFamily="18" charset="0"/>
                        <a:ea typeface="Cambria Math" panose="02040503050406030204" pitchFamily="18" charset="0"/>
                      </a:rPr>
                      <m:t>out</m:t>
                    </m:r>
                    <m:r>
                      <a:rPr lang="fr-FR" sz="1600" b="0" i="0" dirty="0" smtClean="0">
                        <a:solidFill>
                          <a:schemeClr val="accent3">
                            <a:lumMod val="60000"/>
                            <a:lumOff val="40000"/>
                          </a:schemeClr>
                        </a:solidFill>
                        <a:latin typeface="Cambria Math" panose="02040503050406030204" pitchFamily="18" charset="0"/>
                        <a:ea typeface="Cambria Math" panose="02040503050406030204" pitchFamily="18" charset="0"/>
                      </a:rPr>
                      <m:t>_</m:t>
                    </m:r>
                    <m:r>
                      <m:rPr>
                        <m:sty m:val="p"/>
                      </m:rPr>
                      <a:rPr lang="fr-FR" sz="1600" b="0" i="0" dirty="0" smtClean="0">
                        <a:solidFill>
                          <a:schemeClr val="accent3">
                            <a:lumMod val="60000"/>
                            <a:lumOff val="40000"/>
                          </a:schemeClr>
                        </a:solidFill>
                        <a:latin typeface="Cambria Math" panose="02040503050406030204" pitchFamily="18" charset="0"/>
                        <a:ea typeface="Cambria Math" panose="02040503050406030204" pitchFamily="18" charset="0"/>
                      </a:rPr>
                      <m:t>h</m:t>
                    </m:r>
                    <m:r>
                      <a:rPr lang="fr-FR" sz="1600" b="0" i="1" dirty="0" smtClean="0">
                        <a:latin typeface="Cambria Math" panose="02040503050406030204" pitchFamily="18" charset="0"/>
                        <a:ea typeface="Cambria Math" panose="02040503050406030204" pitchFamily="18" charset="0"/>
                      </a:rPr>
                      <m:t> </m:t>
                    </m:r>
                  </m:oMath>
                </a14:m>
                <a:endParaRPr lang="fr-FR" sz="1100" dirty="0">
                  <a:latin typeface="Cambria Math" panose="02040503050406030204" pitchFamily="18" charset="0"/>
                </a:endParaRPr>
              </a:p>
              <a:p>
                <a:endParaRPr lang="fr-FR" sz="1100" dirty="0"/>
              </a:p>
            </p:txBody>
          </p:sp>
        </mc:Choice>
        <mc:Fallback>
          <p:sp>
            <p:nvSpPr>
              <p:cNvPr id="37" name="ZoneTexte 36">
                <a:extLst>
                  <a:ext uri="{FF2B5EF4-FFF2-40B4-BE49-F238E27FC236}">
                    <a16:creationId xmlns:a16="http://schemas.microsoft.com/office/drawing/2014/main" id="{5402FD19-FFC1-F43B-B7D1-D5CD446C97F2}"/>
                  </a:ext>
                </a:extLst>
              </p:cNvPr>
              <p:cNvSpPr txBox="1">
                <a:spLocks noRot="1" noChangeAspect="1" noMove="1" noResize="1" noEditPoints="1" noAdjustHandles="1" noChangeArrowheads="1" noChangeShapeType="1" noTextEdit="1"/>
              </p:cNvSpPr>
              <p:nvPr/>
            </p:nvSpPr>
            <p:spPr>
              <a:xfrm>
                <a:off x="4859330" y="4984717"/>
                <a:ext cx="7094757" cy="623440"/>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1" name="ZoneTexte 40">
                <a:extLst>
                  <a:ext uri="{FF2B5EF4-FFF2-40B4-BE49-F238E27FC236}">
                    <a16:creationId xmlns:a16="http://schemas.microsoft.com/office/drawing/2014/main" id="{BC506D5E-3683-E175-B875-365EFF469D0D}"/>
                  </a:ext>
                </a:extLst>
              </p:cNvPr>
              <p:cNvSpPr txBox="1"/>
              <p:nvPr/>
            </p:nvSpPr>
            <p:spPr>
              <a:xfrm>
                <a:off x="9598423" y="2873905"/>
                <a:ext cx="1975082" cy="363882"/>
              </a:xfrm>
              <a:prstGeom prst="rect">
                <a:avLst/>
              </a:prstGeom>
              <a:noFill/>
            </p:spPr>
            <p:txBody>
              <a:bodyPr wrap="square" rtlCol="0">
                <a:spAutoFit/>
              </a:bodyPr>
              <a:lstStyle/>
              <a:p>
                <a14:m>
                  <m:oMath xmlns:m="http://schemas.openxmlformats.org/officeDocument/2006/math">
                    <m:f>
                      <m:fPr>
                        <m:ctrlPr>
                          <a:rPr lang="fr-FR" sz="1200" b="0" i="1" smtClean="0">
                            <a:solidFill>
                              <a:schemeClr val="accent3">
                                <a:lumMod val="60000"/>
                                <a:lumOff val="40000"/>
                              </a:schemeClr>
                            </a:solidFill>
                            <a:latin typeface="Cambria Math" panose="02040503050406030204" pitchFamily="18" charset="0"/>
                            <a:ea typeface="Cambria Math" panose="02040503050406030204" pitchFamily="18" charset="0"/>
                          </a:rPr>
                        </m:ctrlPr>
                      </m:fPr>
                      <m:num>
                        <m:r>
                          <a:rPr lang="fr-FR" sz="1200">
                            <a:solidFill>
                              <a:schemeClr val="accent3">
                                <a:lumMod val="60000"/>
                                <a:lumOff val="40000"/>
                              </a:schemeClr>
                            </a:solidFill>
                            <a:latin typeface="Cambria Math" panose="02040503050406030204" pitchFamily="18" charset="0"/>
                            <a:ea typeface="Cambria Math" panose="02040503050406030204" pitchFamily="18" charset="0"/>
                          </a:rPr>
                          <m:t>𝜕</m:t>
                        </m:r>
                        <m:r>
                          <m:rPr>
                            <m:sty m:val="p"/>
                          </m:rPr>
                          <a:rPr lang="fr-FR" sz="1200" b="0" i="0" smtClean="0">
                            <a:solidFill>
                              <a:schemeClr val="accent3">
                                <a:lumMod val="60000"/>
                                <a:lumOff val="40000"/>
                              </a:schemeClr>
                            </a:solidFill>
                            <a:latin typeface="Cambria Math" panose="02040503050406030204" pitchFamily="18" charset="0"/>
                            <a:ea typeface="Cambria Math" panose="02040503050406030204" pitchFamily="18" charset="0"/>
                          </a:rPr>
                          <m:t>net</m:t>
                        </m:r>
                        <m:r>
                          <a:rPr lang="fr-FR" sz="1200" b="0" i="0" smtClean="0">
                            <a:solidFill>
                              <a:schemeClr val="accent3">
                                <a:lumMod val="60000"/>
                                <a:lumOff val="40000"/>
                              </a:schemeClr>
                            </a:solidFill>
                            <a:latin typeface="Cambria Math" panose="02040503050406030204" pitchFamily="18" charset="0"/>
                            <a:ea typeface="Cambria Math" panose="02040503050406030204" pitchFamily="18" charset="0"/>
                          </a:rPr>
                          <m:t>_</m:t>
                        </m:r>
                        <m:r>
                          <m:rPr>
                            <m:sty m:val="p"/>
                          </m:rPr>
                          <a:rPr lang="fr-FR" sz="1200" b="0" i="0" smtClean="0">
                            <a:solidFill>
                              <a:schemeClr val="accent3">
                                <a:lumMod val="60000"/>
                                <a:lumOff val="40000"/>
                              </a:schemeClr>
                            </a:solidFill>
                            <a:latin typeface="Cambria Math" panose="02040503050406030204" pitchFamily="18" charset="0"/>
                            <a:ea typeface="Cambria Math" panose="02040503050406030204" pitchFamily="18" charset="0"/>
                          </a:rPr>
                          <m:t>o</m:t>
                        </m:r>
                      </m:num>
                      <m:den>
                        <m:r>
                          <a:rPr lang="fr-FR" sz="1200">
                            <a:solidFill>
                              <a:schemeClr val="accent3">
                                <a:lumMod val="60000"/>
                                <a:lumOff val="40000"/>
                              </a:schemeClr>
                            </a:solidFill>
                            <a:latin typeface="Cambria Math" panose="02040503050406030204" pitchFamily="18" charset="0"/>
                            <a:ea typeface="Cambria Math" panose="02040503050406030204" pitchFamily="18" charset="0"/>
                          </a:rPr>
                          <m:t>𝜕</m:t>
                        </m:r>
                        <m:r>
                          <m:rPr>
                            <m:sty m:val="p"/>
                          </m:rPr>
                          <a:rPr lang="fr-FR" sz="1200" b="0" i="0" smtClean="0">
                            <a:solidFill>
                              <a:schemeClr val="accent3">
                                <a:lumMod val="60000"/>
                                <a:lumOff val="40000"/>
                              </a:schemeClr>
                            </a:solidFill>
                            <a:latin typeface="Cambria Math" panose="02040503050406030204" pitchFamily="18" charset="0"/>
                            <a:ea typeface="Cambria Math" panose="02040503050406030204" pitchFamily="18" charset="0"/>
                          </a:rPr>
                          <m:t>w</m:t>
                        </m:r>
                        <m:r>
                          <a:rPr lang="fr-FR" sz="1200" b="0" i="0" smtClean="0">
                            <a:solidFill>
                              <a:schemeClr val="accent3">
                                <a:lumMod val="60000"/>
                                <a:lumOff val="40000"/>
                              </a:schemeClr>
                            </a:solidFill>
                            <a:latin typeface="Cambria Math" panose="02040503050406030204" pitchFamily="18" charset="0"/>
                            <a:ea typeface="Cambria Math" panose="02040503050406030204" pitchFamily="18" charset="0"/>
                          </a:rPr>
                          <m:t>3</m:t>
                        </m:r>
                      </m:den>
                    </m:f>
                  </m:oMath>
                </a14:m>
                <a:r>
                  <a:rPr lang="fr-FR" sz="1200" dirty="0">
                    <a:solidFill>
                      <a:schemeClr val="accent3">
                        <a:lumMod val="60000"/>
                        <a:lumOff val="40000"/>
                      </a:schemeClr>
                    </a:solidFill>
                    <a:latin typeface="Cambria Math" panose="02040503050406030204" pitchFamily="18" charset="0"/>
                    <a:ea typeface="Cambria Math" panose="02040503050406030204" pitchFamily="18" charset="0"/>
                  </a:rPr>
                  <a:t> = out_h</a:t>
                </a:r>
              </a:p>
            </p:txBody>
          </p:sp>
        </mc:Choice>
        <mc:Fallback>
          <p:sp>
            <p:nvSpPr>
              <p:cNvPr id="41" name="ZoneTexte 40">
                <a:extLst>
                  <a:ext uri="{FF2B5EF4-FFF2-40B4-BE49-F238E27FC236}">
                    <a16:creationId xmlns:a16="http://schemas.microsoft.com/office/drawing/2014/main" id="{BC506D5E-3683-E175-B875-365EFF469D0D}"/>
                  </a:ext>
                </a:extLst>
              </p:cNvPr>
              <p:cNvSpPr txBox="1">
                <a:spLocks noRot="1" noChangeAspect="1" noMove="1" noResize="1" noEditPoints="1" noAdjustHandles="1" noChangeArrowheads="1" noChangeShapeType="1" noTextEdit="1"/>
              </p:cNvSpPr>
              <p:nvPr/>
            </p:nvSpPr>
            <p:spPr>
              <a:xfrm>
                <a:off x="9598423" y="2873905"/>
                <a:ext cx="1975082" cy="363882"/>
              </a:xfrm>
              <a:prstGeom prst="rect">
                <a:avLst/>
              </a:prstGeom>
              <a:blipFill>
                <a:blip r:embed="rId5"/>
                <a:stretch>
                  <a:fillRect b="-3448"/>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2" name="ZoneTexte 41">
                <a:extLst>
                  <a:ext uri="{FF2B5EF4-FFF2-40B4-BE49-F238E27FC236}">
                    <a16:creationId xmlns:a16="http://schemas.microsoft.com/office/drawing/2014/main" id="{A64CAA52-8215-E04F-7B2B-3B605099995E}"/>
                  </a:ext>
                </a:extLst>
              </p:cNvPr>
              <p:cNvSpPr txBox="1"/>
              <p:nvPr/>
            </p:nvSpPr>
            <p:spPr>
              <a:xfrm>
                <a:off x="4859331" y="5631464"/>
                <a:ext cx="7094756" cy="454163"/>
              </a:xfrm>
              <a:prstGeom prst="rect">
                <a:avLst/>
              </a:prstGeom>
              <a:noFill/>
            </p:spPr>
            <p:txBody>
              <a:bodyPr wrap="square" rtlCol="0">
                <a:spAutoFit/>
              </a:bodyPr>
              <a:lstStyle/>
              <a:p>
                <a14:m>
                  <m:oMath xmlns:m="http://schemas.openxmlformats.org/officeDocument/2006/math">
                    <m:f>
                      <m:fPr>
                        <m:ctrlPr>
                          <a:rPr lang="fr-FR" sz="1600" i="1" smtClean="0">
                            <a:latin typeface="Cambria Math" panose="02040503050406030204" pitchFamily="18" charset="0"/>
                          </a:rPr>
                        </m:ctrlPr>
                      </m:fPr>
                      <m:num>
                        <m:r>
                          <a:rPr lang="fr-FR" sz="1600" i="0" smtClean="0">
                            <a:latin typeface="Cambria Math" panose="02040503050406030204" pitchFamily="18" charset="0"/>
                          </a:rPr>
                          <m:t>𝜕</m:t>
                        </m:r>
                        <m:r>
                          <m:rPr>
                            <m:sty m:val="p"/>
                          </m:rPr>
                          <a:rPr lang="fr-FR" sz="1600" b="0" i="0" smtClean="0">
                            <a:latin typeface="Cambria Math" panose="02040503050406030204" pitchFamily="18" charset="0"/>
                          </a:rPr>
                          <m:t>Loss</m:t>
                        </m:r>
                      </m:num>
                      <m:den>
                        <m:r>
                          <a:rPr lang="fr-FR" sz="1600" i="0" smtClean="0">
                            <a:latin typeface="Cambria Math" panose="02040503050406030204" pitchFamily="18" charset="0"/>
                          </a:rPr>
                          <m:t>𝜕</m:t>
                        </m:r>
                        <m:r>
                          <m:rPr>
                            <m:sty m:val="p"/>
                          </m:rPr>
                          <a:rPr lang="fr-FR" sz="1600" b="0" i="0" smtClean="0">
                            <a:latin typeface="Cambria Math" panose="02040503050406030204" pitchFamily="18" charset="0"/>
                          </a:rPr>
                          <m:t>b</m:t>
                        </m:r>
                        <m:r>
                          <a:rPr lang="fr-FR" sz="1600" b="0" i="0" smtClean="0">
                            <a:latin typeface="Cambria Math" panose="02040503050406030204" pitchFamily="18" charset="0"/>
                          </a:rPr>
                          <m:t>2</m:t>
                        </m:r>
                      </m:den>
                    </m:f>
                    <m:r>
                      <a:rPr lang="fr-FR" sz="1600" b="0" i="0" smtClean="0">
                        <a:latin typeface="Cambria Math" panose="02040503050406030204" pitchFamily="18" charset="0"/>
                      </a:rPr>
                      <m:t>= </m:t>
                    </m:r>
                    <m:f>
                      <m:fPr>
                        <m:ctrlPr>
                          <a:rPr lang="fr-FR" sz="1600" b="0" i="1" smtClean="0">
                            <a:solidFill>
                              <a:schemeClr val="accent2"/>
                            </a:solidFill>
                            <a:latin typeface="Cambria Math" panose="02040503050406030204" pitchFamily="18" charset="0"/>
                          </a:rPr>
                        </m:ctrlPr>
                      </m:fPr>
                      <m:num>
                        <m:r>
                          <a:rPr lang="fr-FR" sz="1600" b="0" i="0" smtClean="0">
                            <a:solidFill>
                              <a:schemeClr val="accent2"/>
                            </a:solidFill>
                            <a:latin typeface="Cambria Math" panose="02040503050406030204" pitchFamily="18" charset="0"/>
                          </a:rPr>
                          <m:t>𝜕</m:t>
                        </m:r>
                        <m:r>
                          <m:rPr>
                            <m:sty m:val="p"/>
                          </m:rPr>
                          <a:rPr lang="fr-FR" sz="1600" b="0" i="0" smtClean="0">
                            <a:solidFill>
                              <a:schemeClr val="accent2"/>
                            </a:solidFill>
                            <a:latin typeface="Cambria Math" panose="02040503050406030204" pitchFamily="18" charset="0"/>
                          </a:rPr>
                          <m:t>Loss</m:t>
                        </m:r>
                      </m:num>
                      <m:den>
                        <m:r>
                          <a:rPr lang="fr-FR" sz="1600" b="0" i="0" smtClean="0">
                            <a:solidFill>
                              <a:schemeClr val="accent2"/>
                            </a:solidFill>
                            <a:latin typeface="Cambria Math" panose="02040503050406030204" pitchFamily="18" charset="0"/>
                          </a:rPr>
                          <m:t>𝜕</m:t>
                        </m:r>
                        <m:r>
                          <m:rPr>
                            <m:sty m:val="p"/>
                          </m:rPr>
                          <a:rPr lang="fr-FR" sz="1600" b="0" i="0" smtClean="0">
                            <a:solidFill>
                              <a:schemeClr val="accent2"/>
                            </a:solidFill>
                            <a:latin typeface="Cambria Math" panose="02040503050406030204" pitchFamily="18" charset="0"/>
                          </a:rPr>
                          <m:t>out</m:t>
                        </m:r>
                        <m:r>
                          <a:rPr lang="fr-FR" sz="1600" b="0" i="0" smtClean="0">
                            <a:solidFill>
                              <a:schemeClr val="accent2"/>
                            </a:solidFill>
                            <a:latin typeface="Cambria Math" panose="02040503050406030204" pitchFamily="18" charset="0"/>
                          </a:rPr>
                          <m:t>_</m:t>
                        </m:r>
                        <m:r>
                          <m:rPr>
                            <m:sty m:val="p"/>
                          </m:rPr>
                          <a:rPr lang="fr-FR" sz="1600" b="0" i="0" smtClean="0">
                            <a:solidFill>
                              <a:schemeClr val="accent2"/>
                            </a:solidFill>
                            <a:latin typeface="Cambria Math" panose="02040503050406030204" pitchFamily="18" charset="0"/>
                          </a:rPr>
                          <m:t>o</m:t>
                        </m:r>
                      </m:den>
                    </m:f>
                    <m:r>
                      <a:rPr lang="fr-FR" sz="1600" b="0" i="0" smtClean="0">
                        <a:latin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m:t>
                    </m:r>
                    <m:f>
                      <m:fPr>
                        <m:ctrlPr>
                          <a:rPr lang="fr-FR" sz="1600" b="0" i="1" smtClean="0">
                            <a:solidFill>
                              <a:schemeClr val="accent1">
                                <a:lumMod val="60000"/>
                                <a:lumOff val="40000"/>
                              </a:schemeClr>
                            </a:solidFill>
                            <a:latin typeface="Cambria Math" panose="02040503050406030204" pitchFamily="18" charset="0"/>
                          </a:rPr>
                        </m:ctrlPr>
                      </m:fPr>
                      <m:num>
                        <m:r>
                          <a:rPr lang="fr-FR" sz="1600">
                            <a:solidFill>
                              <a:schemeClr val="accent1">
                                <a:lumMod val="60000"/>
                                <a:lumOff val="40000"/>
                              </a:schemeClr>
                            </a:solidFill>
                            <a:latin typeface="Cambria Math" panose="02040503050406030204" pitchFamily="18" charset="0"/>
                          </a:rPr>
                          <m:t>𝜕</m:t>
                        </m:r>
                        <m:r>
                          <m:rPr>
                            <m:sty m:val="p"/>
                          </m:rPr>
                          <a:rPr lang="fr-FR" sz="1600" b="0" i="0" smtClean="0">
                            <a:solidFill>
                              <a:schemeClr val="accent1">
                                <a:lumMod val="60000"/>
                                <a:lumOff val="40000"/>
                              </a:schemeClr>
                            </a:solidFill>
                            <a:latin typeface="Cambria Math" panose="02040503050406030204" pitchFamily="18" charset="0"/>
                          </a:rPr>
                          <m:t>out</m:t>
                        </m:r>
                        <m:r>
                          <a:rPr lang="fr-FR" sz="1600" b="0" i="0" smtClean="0">
                            <a:solidFill>
                              <a:schemeClr val="accent1">
                                <a:lumMod val="60000"/>
                                <a:lumOff val="40000"/>
                              </a:schemeClr>
                            </a:solidFill>
                            <a:latin typeface="Cambria Math" panose="02040503050406030204" pitchFamily="18" charset="0"/>
                          </a:rPr>
                          <m:t>_</m:t>
                        </m:r>
                        <m:r>
                          <m:rPr>
                            <m:sty m:val="p"/>
                          </m:rPr>
                          <a:rPr lang="fr-FR" sz="1600" b="0" i="0" smtClean="0">
                            <a:solidFill>
                              <a:schemeClr val="accent1">
                                <a:lumMod val="60000"/>
                                <a:lumOff val="40000"/>
                              </a:schemeClr>
                            </a:solidFill>
                            <a:latin typeface="Cambria Math" panose="02040503050406030204" pitchFamily="18" charset="0"/>
                          </a:rPr>
                          <m:t>o</m:t>
                        </m:r>
                      </m:num>
                      <m:den>
                        <m:r>
                          <a:rPr lang="fr-FR" sz="1600">
                            <a:solidFill>
                              <a:schemeClr val="accent1">
                                <a:lumMod val="60000"/>
                                <a:lumOff val="40000"/>
                              </a:schemeClr>
                            </a:solidFill>
                            <a:latin typeface="Cambria Math" panose="02040503050406030204" pitchFamily="18" charset="0"/>
                          </a:rPr>
                          <m:t>𝜕</m:t>
                        </m:r>
                        <m:r>
                          <m:rPr>
                            <m:sty m:val="p"/>
                          </m:rPr>
                          <a:rPr lang="fr-FR" sz="1600" b="0" i="0" smtClean="0">
                            <a:solidFill>
                              <a:schemeClr val="accent1">
                                <a:lumMod val="60000"/>
                                <a:lumOff val="40000"/>
                              </a:schemeClr>
                            </a:solidFill>
                            <a:latin typeface="Cambria Math" panose="02040503050406030204" pitchFamily="18" charset="0"/>
                          </a:rPr>
                          <m:t>net</m:t>
                        </m:r>
                        <m:r>
                          <a:rPr lang="fr-FR" sz="1600" b="0" i="0" smtClean="0">
                            <a:solidFill>
                              <a:schemeClr val="accent1">
                                <a:lumMod val="60000"/>
                                <a:lumOff val="40000"/>
                              </a:schemeClr>
                            </a:solidFill>
                            <a:latin typeface="Cambria Math" panose="02040503050406030204" pitchFamily="18" charset="0"/>
                          </a:rPr>
                          <m:t>_</m:t>
                        </m:r>
                        <m:r>
                          <m:rPr>
                            <m:sty m:val="p"/>
                          </m:rPr>
                          <a:rPr lang="fr-FR" sz="1600" b="0" i="0" smtClean="0">
                            <a:solidFill>
                              <a:schemeClr val="accent1">
                                <a:lumMod val="60000"/>
                                <a:lumOff val="40000"/>
                              </a:schemeClr>
                            </a:solidFill>
                            <a:latin typeface="Cambria Math" panose="02040503050406030204" pitchFamily="18" charset="0"/>
                          </a:rPr>
                          <m:t>o</m:t>
                        </m:r>
                      </m:den>
                    </m:f>
                    <m:r>
                      <a:rPr lang="fr-FR" sz="1600" b="0" i="1" smtClean="0">
                        <a:latin typeface="Cambria Math" panose="02040503050406030204" pitchFamily="18" charset="0"/>
                        <a:ea typeface="Cambria Math" panose="02040503050406030204" pitchFamily="18" charset="0"/>
                      </a:rPr>
                      <m:t>×</m:t>
                    </m:r>
                    <m:f>
                      <m:fPr>
                        <m:ctrlPr>
                          <a:rPr lang="fr-FR" sz="1600" b="0" i="1" smtClean="0">
                            <a:solidFill>
                              <a:schemeClr val="accent5">
                                <a:lumMod val="60000"/>
                                <a:lumOff val="40000"/>
                              </a:schemeClr>
                            </a:solidFill>
                            <a:latin typeface="Cambria Math" panose="02040503050406030204" pitchFamily="18" charset="0"/>
                          </a:rPr>
                        </m:ctrlPr>
                      </m:fPr>
                      <m:num>
                        <m:r>
                          <a:rPr lang="fr-FR" sz="1600">
                            <a:solidFill>
                              <a:schemeClr val="accent5">
                                <a:lumMod val="60000"/>
                                <a:lumOff val="40000"/>
                              </a:schemeClr>
                            </a:solidFill>
                            <a:latin typeface="Cambria Math" panose="02040503050406030204" pitchFamily="18" charset="0"/>
                          </a:rPr>
                          <m:t>𝜕</m:t>
                        </m:r>
                        <m:r>
                          <m:rPr>
                            <m:sty m:val="p"/>
                          </m:rPr>
                          <a:rPr lang="fr-FR" sz="1600" b="0" i="0" smtClean="0">
                            <a:solidFill>
                              <a:schemeClr val="accent5">
                                <a:lumMod val="60000"/>
                                <a:lumOff val="40000"/>
                              </a:schemeClr>
                            </a:solidFill>
                            <a:latin typeface="Cambria Math" panose="02040503050406030204" pitchFamily="18" charset="0"/>
                          </a:rPr>
                          <m:t>net</m:t>
                        </m:r>
                        <m:r>
                          <a:rPr lang="fr-FR" sz="1600" b="0" i="0" smtClean="0">
                            <a:solidFill>
                              <a:schemeClr val="accent5">
                                <a:lumMod val="60000"/>
                                <a:lumOff val="40000"/>
                              </a:schemeClr>
                            </a:solidFill>
                            <a:latin typeface="Cambria Math" panose="02040503050406030204" pitchFamily="18" charset="0"/>
                          </a:rPr>
                          <m:t>_</m:t>
                        </m:r>
                        <m:r>
                          <m:rPr>
                            <m:sty m:val="p"/>
                          </m:rPr>
                          <a:rPr lang="fr-FR" sz="1600" b="0" i="0" smtClean="0">
                            <a:solidFill>
                              <a:schemeClr val="accent5">
                                <a:lumMod val="60000"/>
                                <a:lumOff val="40000"/>
                              </a:schemeClr>
                            </a:solidFill>
                            <a:latin typeface="Cambria Math" panose="02040503050406030204" pitchFamily="18" charset="0"/>
                          </a:rPr>
                          <m:t>o</m:t>
                        </m:r>
                      </m:num>
                      <m:den>
                        <m:r>
                          <a:rPr lang="fr-FR" sz="1600">
                            <a:solidFill>
                              <a:schemeClr val="accent5">
                                <a:lumMod val="60000"/>
                                <a:lumOff val="40000"/>
                              </a:schemeClr>
                            </a:solidFill>
                            <a:latin typeface="Cambria Math" panose="02040503050406030204" pitchFamily="18" charset="0"/>
                          </a:rPr>
                          <m:t>𝜕</m:t>
                        </m:r>
                        <m:r>
                          <m:rPr>
                            <m:sty m:val="p"/>
                          </m:rPr>
                          <a:rPr lang="fr-FR" sz="1600" b="0" i="0" smtClean="0">
                            <a:solidFill>
                              <a:schemeClr val="accent5">
                                <a:lumMod val="60000"/>
                                <a:lumOff val="40000"/>
                              </a:schemeClr>
                            </a:solidFill>
                            <a:latin typeface="Cambria Math" panose="02040503050406030204" pitchFamily="18" charset="0"/>
                          </a:rPr>
                          <m:t>b</m:t>
                        </m:r>
                        <m:r>
                          <a:rPr lang="fr-FR" sz="1600" b="0" i="0" smtClean="0">
                            <a:solidFill>
                              <a:schemeClr val="accent5">
                                <a:lumMod val="60000"/>
                                <a:lumOff val="40000"/>
                              </a:schemeClr>
                            </a:solidFill>
                            <a:latin typeface="Cambria Math" panose="02040503050406030204" pitchFamily="18" charset="0"/>
                          </a:rPr>
                          <m:t>2</m:t>
                        </m:r>
                      </m:den>
                    </m:f>
                    <m:r>
                      <m:rPr>
                        <m:nor/>
                      </m:rPr>
                      <a:rPr lang="fr-FR" sz="1600" dirty="0"/>
                      <m:t>= </m:t>
                    </m:r>
                    <m:r>
                      <m:rPr>
                        <m:nor/>
                      </m:rPr>
                      <a:rPr lang="fr-FR" sz="1600" dirty="0" smtClean="0">
                        <a:solidFill>
                          <a:schemeClr val="accent2"/>
                        </a:solidFill>
                      </a:rPr>
                      <m:t>(</m:t>
                    </m:r>
                    <m:r>
                      <m:rPr>
                        <m:sty m:val="p"/>
                      </m:rPr>
                      <a:rPr lang="fr-FR" sz="1600">
                        <a:solidFill>
                          <a:schemeClr val="accent2"/>
                        </a:solidFill>
                        <a:latin typeface="Cambria Math" panose="02040503050406030204" pitchFamily="18" charset="0"/>
                      </a:rPr>
                      <m:t>out</m:t>
                    </m:r>
                    <m:r>
                      <a:rPr lang="fr-FR" sz="1600">
                        <a:solidFill>
                          <a:schemeClr val="accent2"/>
                        </a:solidFill>
                        <a:latin typeface="Cambria Math" panose="02040503050406030204" pitchFamily="18" charset="0"/>
                      </a:rPr>
                      <m:t>_</m:t>
                    </m:r>
                    <m:r>
                      <m:rPr>
                        <m:sty m:val="p"/>
                      </m:rPr>
                      <a:rPr lang="fr-FR" sz="1600">
                        <a:solidFill>
                          <a:schemeClr val="accent2"/>
                        </a:solidFill>
                        <a:latin typeface="Cambria Math" panose="02040503050406030204" pitchFamily="18" charset="0"/>
                      </a:rPr>
                      <m:t>o</m:t>
                    </m:r>
                    <m:r>
                      <a:rPr lang="fr-FR" sz="1600">
                        <a:solidFill>
                          <a:schemeClr val="accent2"/>
                        </a:solidFill>
                        <a:latin typeface="Cambria Math" panose="02040503050406030204" pitchFamily="18" charset="0"/>
                      </a:rPr>
                      <m:t>−</m:t>
                    </m:r>
                    <m:r>
                      <m:rPr>
                        <m:sty m:val="p"/>
                      </m:rPr>
                      <a:rPr lang="fr-FR" sz="1600">
                        <a:solidFill>
                          <a:schemeClr val="accent2"/>
                        </a:solidFill>
                        <a:latin typeface="Cambria Math" panose="02040503050406030204" pitchFamily="18" charset="0"/>
                      </a:rPr>
                      <m:t>target</m:t>
                    </m:r>
                    <m:r>
                      <m:rPr>
                        <m:nor/>
                      </m:rPr>
                      <a:rPr lang="fr-FR" sz="1600" dirty="0">
                        <a:solidFill>
                          <a:schemeClr val="accent2"/>
                        </a:solidFill>
                      </a:rPr>
                      <m:t>) </m:t>
                    </m:r>
                    <m:r>
                      <a:rPr lang="fr-FR" sz="1600" i="1">
                        <a:latin typeface="Cambria Math" panose="02040503050406030204" pitchFamily="18" charset="0"/>
                        <a:ea typeface="Cambria Math" panose="02040503050406030204" pitchFamily="18" charset="0"/>
                      </a:rPr>
                      <m:t>×</m:t>
                    </m:r>
                    <m:r>
                      <m:rPr>
                        <m:nor/>
                      </m:rPr>
                      <a:rPr lang="fr-FR" sz="1600">
                        <a:latin typeface="Cambria Math" panose="02040503050406030204" pitchFamily="18" charset="0"/>
                        <a:ea typeface="Cambria Math" panose="02040503050406030204" pitchFamily="18" charset="0"/>
                      </a:rPr>
                      <m:t> </m:t>
                    </m:r>
                    <m:r>
                      <m:rPr>
                        <m:nor/>
                      </m:rPr>
                      <a:rPr lang="fr-FR" sz="1600" dirty="0" smtClean="0">
                        <a:solidFill>
                          <a:schemeClr val="accent1">
                            <a:lumMod val="60000"/>
                            <a:lumOff val="40000"/>
                          </a:schemeClr>
                        </a:solidFill>
                        <a:latin typeface="Cambria Math" panose="02040503050406030204" pitchFamily="18" charset="0"/>
                      </a:rPr>
                      <m:t>out</m:t>
                    </m:r>
                    <m:r>
                      <m:rPr>
                        <m:nor/>
                      </m:rPr>
                      <a:rPr lang="fr-FR" sz="1600" dirty="0" smtClean="0">
                        <a:solidFill>
                          <a:schemeClr val="accent1">
                            <a:lumMod val="60000"/>
                            <a:lumOff val="40000"/>
                          </a:schemeClr>
                        </a:solidFill>
                        <a:latin typeface="Cambria Math" panose="02040503050406030204" pitchFamily="18" charset="0"/>
                      </a:rPr>
                      <m:t>_</m:t>
                    </m:r>
                    <m:r>
                      <m:rPr>
                        <m:nor/>
                      </m:rPr>
                      <a:rPr lang="fr-FR" sz="1600" dirty="0" smtClean="0">
                        <a:solidFill>
                          <a:schemeClr val="accent1">
                            <a:lumMod val="60000"/>
                            <a:lumOff val="40000"/>
                          </a:schemeClr>
                        </a:solidFill>
                        <a:latin typeface="Cambria Math" panose="02040503050406030204" pitchFamily="18" charset="0"/>
                      </a:rPr>
                      <m:t>o</m:t>
                    </m:r>
                    <m:r>
                      <a:rPr lang="fr-FR" sz="1600" i="1" dirty="0">
                        <a:solidFill>
                          <a:schemeClr val="accent1">
                            <a:lumMod val="60000"/>
                            <a:lumOff val="40000"/>
                          </a:schemeClr>
                        </a:solidFill>
                        <a:latin typeface="Cambria Math" panose="02040503050406030204" pitchFamily="18" charset="0"/>
                      </a:rPr>
                      <m:t> </m:t>
                    </m:r>
                    <m:r>
                      <a:rPr lang="fr-FR" sz="1600" i="1">
                        <a:solidFill>
                          <a:schemeClr val="accent1">
                            <a:lumMod val="60000"/>
                            <a:lumOff val="40000"/>
                          </a:schemeClr>
                        </a:solidFill>
                        <a:latin typeface="Cambria Math" panose="02040503050406030204" pitchFamily="18" charset="0"/>
                        <a:ea typeface="Cambria Math" panose="02040503050406030204" pitchFamily="18" charset="0"/>
                      </a:rPr>
                      <m:t>(</m:t>
                    </m:r>
                    <m:r>
                      <a:rPr lang="fr-FR" sz="1600">
                        <a:solidFill>
                          <a:schemeClr val="accent1">
                            <a:lumMod val="60000"/>
                            <a:lumOff val="40000"/>
                          </a:schemeClr>
                        </a:solidFill>
                        <a:latin typeface="Cambria Math" panose="02040503050406030204" pitchFamily="18" charset="0"/>
                        <a:ea typeface="Cambria Math" panose="02040503050406030204" pitchFamily="18" charset="0"/>
                      </a:rPr>
                      <m:t>1−</m:t>
                    </m:r>
                    <m:r>
                      <m:rPr>
                        <m:sty m:val="p"/>
                      </m:rPr>
                      <a:rPr lang="fr-FR" sz="1600">
                        <a:solidFill>
                          <a:schemeClr val="accent1">
                            <a:lumMod val="60000"/>
                            <a:lumOff val="40000"/>
                          </a:schemeClr>
                        </a:solidFill>
                        <a:latin typeface="Cambria Math" panose="02040503050406030204" pitchFamily="18" charset="0"/>
                        <a:ea typeface="Cambria Math" panose="02040503050406030204" pitchFamily="18" charset="0"/>
                      </a:rPr>
                      <m:t>out</m:t>
                    </m:r>
                    <m:r>
                      <a:rPr lang="fr-FR" sz="1600">
                        <a:solidFill>
                          <a:schemeClr val="accent1">
                            <a:lumMod val="60000"/>
                            <a:lumOff val="40000"/>
                          </a:schemeClr>
                        </a:solidFill>
                        <a:latin typeface="Cambria Math" panose="02040503050406030204" pitchFamily="18" charset="0"/>
                        <a:ea typeface="Cambria Math" panose="02040503050406030204" pitchFamily="18" charset="0"/>
                      </a:rPr>
                      <m:t>_</m:t>
                    </m:r>
                    <m:r>
                      <m:rPr>
                        <m:sty m:val="p"/>
                      </m:rPr>
                      <a:rPr lang="fr-FR" sz="1600">
                        <a:solidFill>
                          <a:schemeClr val="accent1">
                            <a:lumMod val="60000"/>
                            <a:lumOff val="40000"/>
                          </a:schemeClr>
                        </a:solidFill>
                        <a:latin typeface="Cambria Math" panose="02040503050406030204" pitchFamily="18" charset="0"/>
                        <a:ea typeface="Cambria Math" panose="02040503050406030204" pitchFamily="18" charset="0"/>
                      </a:rPr>
                      <m:t>o</m:t>
                    </m:r>
                    <m:r>
                      <a:rPr lang="fr-FR" sz="1600" i="1">
                        <a:solidFill>
                          <a:schemeClr val="accent1">
                            <a:lumMod val="60000"/>
                            <a:lumOff val="40000"/>
                          </a:schemeClr>
                        </a:solidFill>
                        <a:latin typeface="Cambria Math" panose="02040503050406030204" pitchFamily="18" charset="0"/>
                        <a:ea typeface="Cambria Math" panose="02040503050406030204" pitchFamily="18" charset="0"/>
                      </a:rPr>
                      <m:t>)</m:t>
                    </m:r>
                    <m:r>
                      <m:rPr>
                        <m:nor/>
                      </m:rPr>
                      <a:rPr lang="fr-FR" sz="1600" dirty="0">
                        <a:solidFill>
                          <a:schemeClr val="accent1">
                            <a:lumMod val="60000"/>
                            <a:lumOff val="40000"/>
                          </a:schemeClr>
                        </a:solidFill>
                        <a:latin typeface="Cambria Math" panose="02040503050406030204" pitchFamily="18" charset="0"/>
                      </a:rPr>
                      <m:t> </m:t>
                    </m:r>
                    <m:r>
                      <a:rPr lang="fr-FR" sz="1600" i="1" dirty="0">
                        <a:latin typeface="Cambria Math" panose="02040503050406030204" pitchFamily="18" charset="0"/>
                        <a:ea typeface="Cambria Math" panose="02040503050406030204" pitchFamily="18" charset="0"/>
                      </a:rPr>
                      <m:t>×</m:t>
                    </m:r>
                  </m:oMath>
                </a14:m>
                <a:r>
                  <a:rPr lang="fr-FR" sz="1600" dirty="0"/>
                  <a:t> </a:t>
                </a:r>
                <a:r>
                  <a:rPr lang="fr-FR" sz="1600" dirty="0">
                    <a:solidFill>
                      <a:schemeClr val="accent5">
                        <a:lumMod val="60000"/>
                        <a:lumOff val="40000"/>
                      </a:schemeClr>
                    </a:solidFill>
                  </a:rPr>
                  <a:t>1</a:t>
                </a:r>
                <a:endParaRPr lang="fr-FR" dirty="0">
                  <a:solidFill>
                    <a:schemeClr val="accent5">
                      <a:lumMod val="60000"/>
                      <a:lumOff val="40000"/>
                    </a:schemeClr>
                  </a:solidFill>
                </a:endParaRPr>
              </a:p>
            </p:txBody>
          </p:sp>
        </mc:Choice>
        <mc:Fallback>
          <p:sp>
            <p:nvSpPr>
              <p:cNvPr id="42" name="ZoneTexte 41">
                <a:extLst>
                  <a:ext uri="{FF2B5EF4-FFF2-40B4-BE49-F238E27FC236}">
                    <a16:creationId xmlns:a16="http://schemas.microsoft.com/office/drawing/2014/main" id="{A64CAA52-8215-E04F-7B2B-3B605099995E}"/>
                  </a:ext>
                </a:extLst>
              </p:cNvPr>
              <p:cNvSpPr txBox="1">
                <a:spLocks noRot="1" noChangeAspect="1" noMove="1" noResize="1" noEditPoints="1" noAdjustHandles="1" noChangeArrowheads="1" noChangeShapeType="1" noTextEdit="1"/>
              </p:cNvSpPr>
              <p:nvPr/>
            </p:nvSpPr>
            <p:spPr>
              <a:xfrm>
                <a:off x="4859331" y="5631464"/>
                <a:ext cx="7094756" cy="454163"/>
              </a:xfrm>
              <a:prstGeom prst="rect">
                <a:avLst/>
              </a:prstGeom>
              <a:blipFill>
                <a:blip r:embed="rId6"/>
                <a:stretch>
                  <a:fillRect b="-2703"/>
                </a:stretch>
              </a:blipFill>
            </p:spPr>
            <p:txBody>
              <a:bodyPr/>
              <a:lstStyle/>
              <a:p>
                <a:r>
                  <a:rPr lang="fr-FR">
                    <a:noFill/>
                  </a:rPr>
                  <a:t> </a:t>
                </a:r>
              </a:p>
            </p:txBody>
          </p:sp>
        </mc:Fallback>
      </mc:AlternateContent>
      <p:sp>
        <p:nvSpPr>
          <p:cNvPr id="44" name="ZoneTexte 43">
            <a:extLst>
              <a:ext uri="{FF2B5EF4-FFF2-40B4-BE49-F238E27FC236}">
                <a16:creationId xmlns:a16="http://schemas.microsoft.com/office/drawing/2014/main" id="{F7697EF1-91C1-F676-DAE9-60BB17BB393B}"/>
              </a:ext>
            </a:extLst>
          </p:cNvPr>
          <p:cNvSpPr txBox="1"/>
          <p:nvPr/>
        </p:nvSpPr>
        <p:spPr>
          <a:xfrm>
            <a:off x="6271437" y="665068"/>
            <a:ext cx="1881963" cy="584775"/>
          </a:xfrm>
          <a:prstGeom prst="rect">
            <a:avLst/>
          </a:prstGeom>
          <a:noFill/>
        </p:spPr>
        <p:txBody>
          <a:bodyPr wrap="square" rtlCol="0">
            <a:spAutoFit/>
          </a:bodyPr>
          <a:lstStyle/>
          <a:p>
            <a:r>
              <a:rPr lang="fr-FR" sz="3200" b="1" dirty="0"/>
              <a:t>Gradient</a:t>
            </a:r>
          </a:p>
        </p:txBody>
      </p:sp>
      <mc:AlternateContent xmlns:mc="http://schemas.openxmlformats.org/markup-compatibility/2006">
        <mc:Choice xmlns:a14="http://schemas.microsoft.com/office/drawing/2010/main" Requires="a14">
          <p:sp>
            <p:nvSpPr>
              <p:cNvPr id="47" name="ZoneTexte 46">
                <a:extLst>
                  <a:ext uri="{FF2B5EF4-FFF2-40B4-BE49-F238E27FC236}">
                    <a16:creationId xmlns:a16="http://schemas.microsoft.com/office/drawing/2014/main" id="{161A659B-92D4-A903-B8A6-C4B830D39D77}"/>
                  </a:ext>
                </a:extLst>
              </p:cNvPr>
              <p:cNvSpPr txBox="1"/>
              <p:nvPr/>
            </p:nvSpPr>
            <p:spPr>
              <a:xfrm>
                <a:off x="9558173" y="1974743"/>
                <a:ext cx="2015332" cy="44345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fr-FR" sz="1200" b="0" i="1" smtClean="0">
                              <a:solidFill>
                                <a:schemeClr val="accent2"/>
                              </a:solidFill>
                              <a:latin typeface="Cambria Math" panose="02040503050406030204" pitchFamily="18" charset="0"/>
                              <a:ea typeface="Cambria Math" panose="02040503050406030204" pitchFamily="18" charset="0"/>
                            </a:rPr>
                          </m:ctrlPr>
                        </m:fPr>
                        <m:num>
                          <m:r>
                            <a:rPr lang="fr-FR" sz="1200" b="0" i="0" smtClean="0">
                              <a:solidFill>
                                <a:schemeClr val="accent2"/>
                              </a:solidFill>
                              <a:latin typeface="Cambria Math" panose="02040503050406030204" pitchFamily="18" charset="0"/>
                              <a:ea typeface="Cambria Math" panose="02040503050406030204" pitchFamily="18" charset="0"/>
                            </a:rPr>
                            <m:t>𝜕</m:t>
                          </m:r>
                          <m:r>
                            <m:rPr>
                              <m:sty m:val="p"/>
                            </m:rPr>
                            <a:rPr lang="fr-FR" sz="1200" b="0" i="0" smtClean="0">
                              <a:solidFill>
                                <a:schemeClr val="accent2"/>
                              </a:solidFill>
                              <a:latin typeface="Cambria Math" panose="02040503050406030204" pitchFamily="18" charset="0"/>
                              <a:ea typeface="Cambria Math" panose="02040503050406030204" pitchFamily="18" charset="0"/>
                            </a:rPr>
                            <m:t>Loss</m:t>
                          </m:r>
                        </m:num>
                        <m:den>
                          <m:r>
                            <a:rPr lang="fr-FR" sz="1200" b="0" i="0" smtClean="0">
                              <a:solidFill>
                                <a:schemeClr val="accent2"/>
                              </a:solidFill>
                              <a:latin typeface="Cambria Math" panose="02040503050406030204" pitchFamily="18" charset="0"/>
                              <a:ea typeface="Cambria Math" panose="02040503050406030204" pitchFamily="18" charset="0"/>
                            </a:rPr>
                            <m:t>𝜕</m:t>
                          </m:r>
                          <m:r>
                            <m:rPr>
                              <m:sty m:val="p"/>
                            </m:rPr>
                            <a:rPr lang="fr-FR" sz="1200" b="0" i="0" smtClean="0">
                              <a:solidFill>
                                <a:schemeClr val="accent2"/>
                              </a:solidFill>
                              <a:latin typeface="Cambria Math" panose="02040503050406030204" pitchFamily="18" charset="0"/>
                              <a:ea typeface="Cambria Math" panose="02040503050406030204" pitchFamily="18" charset="0"/>
                            </a:rPr>
                            <m:t>out</m:t>
                          </m:r>
                          <m:r>
                            <a:rPr lang="fr-FR" sz="1200" b="0" i="0" smtClean="0">
                              <a:solidFill>
                                <a:schemeClr val="accent2"/>
                              </a:solidFill>
                              <a:latin typeface="Cambria Math" panose="02040503050406030204" pitchFamily="18" charset="0"/>
                              <a:ea typeface="Cambria Math" panose="02040503050406030204" pitchFamily="18" charset="0"/>
                            </a:rPr>
                            <m:t>_</m:t>
                          </m:r>
                          <m:r>
                            <m:rPr>
                              <m:sty m:val="p"/>
                            </m:rPr>
                            <a:rPr lang="fr-FR" sz="1200" b="0" i="0" smtClean="0">
                              <a:solidFill>
                                <a:schemeClr val="accent2"/>
                              </a:solidFill>
                              <a:latin typeface="Cambria Math" panose="02040503050406030204" pitchFamily="18" charset="0"/>
                              <a:ea typeface="Cambria Math" panose="02040503050406030204" pitchFamily="18" charset="0"/>
                            </a:rPr>
                            <m:t>o</m:t>
                          </m:r>
                        </m:den>
                      </m:f>
                      <m:r>
                        <a:rPr lang="fr-FR" sz="1200" b="0" i="0" smtClean="0">
                          <a:solidFill>
                            <a:schemeClr val="accent2"/>
                          </a:solidFill>
                          <a:latin typeface="Cambria Math" panose="02040503050406030204" pitchFamily="18" charset="0"/>
                          <a:ea typeface="Cambria Math" panose="02040503050406030204" pitchFamily="18" charset="0"/>
                        </a:rPr>
                        <m:t> </m:t>
                      </m:r>
                      <m:r>
                        <a:rPr lang="fr-FR" sz="1200" b="0" i="0" smtClean="0">
                          <a:solidFill>
                            <a:schemeClr val="accent2"/>
                          </a:solidFill>
                          <a:latin typeface="Cambria Math" panose="02040503050406030204" pitchFamily="18" charset="0"/>
                          <a:ea typeface="Cambria Math" panose="02040503050406030204" pitchFamily="18" charset="0"/>
                        </a:rPr>
                        <m:t>=</m:t>
                      </m:r>
                      <m:r>
                        <m:rPr>
                          <m:sty m:val="p"/>
                        </m:rPr>
                        <a:rPr lang="fr-FR" sz="1200" b="0" i="0" smtClean="0">
                          <a:solidFill>
                            <a:schemeClr val="accent2"/>
                          </a:solidFill>
                          <a:latin typeface="Cambria Math" panose="02040503050406030204" pitchFamily="18" charset="0"/>
                          <a:ea typeface="Cambria Math" panose="02040503050406030204" pitchFamily="18" charset="0"/>
                        </a:rPr>
                        <m:t>out</m:t>
                      </m:r>
                      <m:r>
                        <a:rPr lang="fr-FR" sz="1200" b="0" i="0" smtClean="0">
                          <a:solidFill>
                            <a:schemeClr val="accent2"/>
                          </a:solidFill>
                          <a:latin typeface="Cambria Math" panose="02040503050406030204" pitchFamily="18" charset="0"/>
                          <a:ea typeface="Cambria Math" panose="02040503050406030204" pitchFamily="18" charset="0"/>
                        </a:rPr>
                        <m:t>_</m:t>
                      </m:r>
                      <m:r>
                        <m:rPr>
                          <m:sty m:val="p"/>
                        </m:rPr>
                        <a:rPr lang="fr-FR" sz="1200" b="0" i="0" smtClean="0">
                          <a:solidFill>
                            <a:schemeClr val="accent2"/>
                          </a:solidFill>
                          <a:latin typeface="Cambria Math" panose="02040503050406030204" pitchFamily="18" charset="0"/>
                          <a:ea typeface="Cambria Math" panose="02040503050406030204" pitchFamily="18" charset="0"/>
                        </a:rPr>
                        <m:t>o</m:t>
                      </m:r>
                      <m:r>
                        <a:rPr lang="fr-FR" sz="1200" b="0" i="0" smtClean="0">
                          <a:solidFill>
                            <a:schemeClr val="accent2"/>
                          </a:solidFill>
                          <a:latin typeface="Cambria Math" panose="02040503050406030204" pitchFamily="18" charset="0"/>
                          <a:ea typeface="Cambria Math" panose="02040503050406030204" pitchFamily="18" charset="0"/>
                        </a:rPr>
                        <m:t>−</m:t>
                      </m:r>
                      <m:r>
                        <m:rPr>
                          <m:sty m:val="p"/>
                        </m:rPr>
                        <a:rPr lang="fr-FR" sz="1200" b="0" i="0" smtClean="0">
                          <a:solidFill>
                            <a:schemeClr val="accent2"/>
                          </a:solidFill>
                          <a:latin typeface="Cambria Math" panose="02040503050406030204" pitchFamily="18" charset="0"/>
                          <a:ea typeface="Cambria Math" panose="02040503050406030204" pitchFamily="18" charset="0"/>
                        </a:rPr>
                        <m:t>target</m:t>
                      </m:r>
                      <m:r>
                        <a:rPr lang="fr-FR" sz="1200" b="0" i="0" smtClean="0">
                          <a:solidFill>
                            <a:schemeClr val="accent2"/>
                          </a:solidFill>
                          <a:latin typeface="Cambria Math" panose="02040503050406030204" pitchFamily="18" charset="0"/>
                          <a:ea typeface="Cambria Math" panose="02040503050406030204" pitchFamily="18" charset="0"/>
                        </a:rPr>
                        <m:t> </m:t>
                      </m:r>
                    </m:oMath>
                  </m:oMathPara>
                </a14:m>
                <a:endParaRPr lang="fr-FR" sz="1200" dirty="0">
                  <a:solidFill>
                    <a:schemeClr val="accent2"/>
                  </a:solidFill>
                  <a:latin typeface="Cambria Math" panose="02040503050406030204" pitchFamily="18" charset="0"/>
                  <a:ea typeface="Cambria Math" panose="02040503050406030204" pitchFamily="18" charset="0"/>
                </a:endParaRPr>
              </a:p>
            </p:txBody>
          </p:sp>
        </mc:Choice>
        <mc:Fallback>
          <p:sp>
            <p:nvSpPr>
              <p:cNvPr id="47" name="ZoneTexte 46">
                <a:extLst>
                  <a:ext uri="{FF2B5EF4-FFF2-40B4-BE49-F238E27FC236}">
                    <a16:creationId xmlns:a16="http://schemas.microsoft.com/office/drawing/2014/main" id="{161A659B-92D4-A903-B8A6-C4B830D39D77}"/>
                  </a:ext>
                </a:extLst>
              </p:cNvPr>
              <p:cNvSpPr txBox="1">
                <a:spLocks noRot="1" noChangeAspect="1" noMove="1" noResize="1" noEditPoints="1" noAdjustHandles="1" noChangeArrowheads="1" noChangeShapeType="1" noTextEdit="1"/>
              </p:cNvSpPr>
              <p:nvPr/>
            </p:nvSpPr>
            <p:spPr>
              <a:xfrm>
                <a:off x="9558173" y="1974743"/>
                <a:ext cx="2015332" cy="443455"/>
              </a:xfrm>
              <a:prstGeom prst="rect">
                <a:avLst/>
              </a:prstGeom>
              <a:blipFill>
                <a:blip r:embed="rId7"/>
                <a:stretch>
                  <a:fillRect/>
                </a:stretch>
              </a:blipFill>
            </p:spPr>
            <p:txBody>
              <a:bodyPr/>
              <a:lstStyle/>
              <a:p>
                <a:r>
                  <a:rPr lang="fr-FR">
                    <a:noFill/>
                  </a:rPr>
                  <a:t> </a:t>
                </a:r>
              </a:p>
            </p:txBody>
          </p:sp>
        </mc:Fallback>
      </mc:AlternateContent>
      <p:sp>
        <p:nvSpPr>
          <p:cNvPr id="48" name="ZoneTexte 47">
            <a:extLst>
              <a:ext uri="{FF2B5EF4-FFF2-40B4-BE49-F238E27FC236}">
                <a16:creationId xmlns:a16="http://schemas.microsoft.com/office/drawing/2014/main" id="{E97093B5-96CE-D332-51F2-B10F5C023909}"/>
              </a:ext>
            </a:extLst>
          </p:cNvPr>
          <p:cNvSpPr txBox="1"/>
          <p:nvPr/>
        </p:nvSpPr>
        <p:spPr>
          <a:xfrm>
            <a:off x="4993956" y="4634764"/>
            <a:ext cx="1669310" cy="307777"/>
          </a:xfrm>
          <a:prstGeom prst="rect">
            <a:avLst/>
          </a:prstGeom>
          <a:noFill/>
        </p:spPr>
        <p:txBody>
          <a:bodyPr wrap="square" rtlCol="0">
            <a:spAutoFit/>
          </a:bodyPr>
          <a:lstStyle/>
          <a:p>
            <a:r>
              <a:rPr lang="fr-FR" sz="1400" b="1" dirty="0"/>
              <a:t>THE CHAIN RULE</a:t>
            </a:r>
          </a:p>
        </p:txBody>
      </p:sp>
      <p:sp>
        <p:nvSpPr>
          <p:cNvPr id="56" name="Espace réservé du pied de page 55">
            <a:extLst>
              <a:ext uri="{FF2B5EF4-FFF2-40B4-BE49-F238E27FC236}">
                <a16:creationId xmlns:a16="http://schemas.microsoft.com/office/drawing/2014/main" id="{C14BF5E3-1A7D-5C18-DFA5-BCA3A9FA33CB}"/>
              </a:ext>
            </a:extLst>
          </p:cNvPr>
          <p:cNvSpPr>
            <a:spLocks noGrp="1"/>
          </p:cNvSpPr>
          <p:nvPr>
            <p:ph type="ftr" sz="quarter" idx="11"/>
          </p:nvPr>
        </p:nvSpPr>
        <p:spPr/>
        <p:txBody>
          <a:bodyPr/>
          <a:lstStyle/>
          <a:p>
            <a:r>
              <a:rPr lang="fr-FR"/>
              <a:t>Introduction to Neural Networks. Author: David Thébault</a:t>
            </a:r>
          </a:p>
        </p:txBody>
      </p:sp>
      <mc:AlternateContent xmlns:mc="http://schemas.openxmlformats.org/markup-compatibility/2006">
        <mc:Choice xmlns:a14="http://schemas.microsoft.com/office/drawing/2010/main" Requires="a14">
          <p:sp>
            <p:nvSpPr>
              <p:cNvPr id="57" name="ZoneTexte 56">
                <a:extLst>
                  <a:ext uri="{FF2B5EF4-FFF2-40B4-BE49-F238E27FC236}">
                    <a16:creationId xmlns:a16="http://schemas.microsoft.com/office/drawing/2014/main" id="{A4F8FBEE-D7C2-AB7E-4AC9-BC7456E46070}"/>
                  </a:ext>
                </a:extLst>
              </p:cNvPr>
              <p:cNvSpPr txBox="1"/>
              <p:nvPr/>
            </p:nvSpPr>
            <p:spPr>
              <a:xfrm>
                <a:off x="9598424" y="2427716"/>
                <a:ext cx="2015332" cy="363882"/>
              </a:xfrm>
              <a:prstGeom prst="rect">
                <a:avLst/>
              </a:prstGeom>
              <a:noFill/>
            </p:spPr>
            <p:txBody>
              <a:bodyPr wrap="square" rtlCol="0">
                <a:spAutoFit/>
              </a:bodyPr>
              <a:lstStyle/>
              <a:p>
                <a14:m>
                  <m:oMath xmlns:m="http://schemas.openxmlformats.org/officeDocument/2006/math">
                    <m:f>
                      <m:fPr>
                        <m:ctrlPr>
                          <a:rPr lang="fr-FR" sz="1200" b="0" i="1" smtClean="0">
                            <a:solidFill>
                              <a:schemeClr val="accent4"/>
                            </a:solidFill>
                            <a:latin typeface="Cambria Math" panose="02040503050406030204" pitchFamily="18" charset="0"/>
                            <a:ea typeface="Cambria Math" panose="02040503050406030204" pitchFamily="18" charset="0"/>
                          </a:rPr>
                        </m:ctrlPr>
                      </m:fPr>
                      <m:num>
                        <m:r>
                          <a:rPr lang="fr-FR" sz="1200">
                            <a:solidFill>
                              <a:schemeClr val="accent4"/>
                            </a:solidFill>
                            <a:latin typeface="Cambria Math" panose="02040503050406030204" pitchFamily="18" charset="0"/>
                            <a:ea typeface="Cambria Math" panose="02040503050406030204" pitchFamily="18" charset="0"/>
                          </a:rPr>
                          <m:t>𝜕</m:t>
                        </m:r>
                        <m:r>
                          <m:rPr>
                            <m:sty m:val="p"/>
                          </m:rPr>
                          <a:rPr lang="fr-FR" sz="1200" b="0" i="0" smtClean="0">
                            <a:solidFill>
                              <a:schemeClr val="accent4"/>
                            </a:solidFill>
                            <a:latin typeface="Cambria Math" panose="02040503050406030204" pitchFamily="18" charset="0"/>
                            <a:ea typeface="Cambria Math" panose="02040503050406030204" pitchFamily="18" charset="0"/>
                          </a:rPr>
                          <m:t>out</m:t>
                        </m:r>
                        <m:r>
                          <a:rPr lang="fr-FR" sz="1200" b="0" i="0" smtClean="0">
                            <a:solidFill>
                              <a:schemeClr val="accent4"/>
                            </a:solidFill>
                            <a:latin typeface="Cambria Math" panose="02040503050406030204" pitchFamily="18" charset="0"/>
                            <a:ea typeface="Cambria Math" panose="02040503050406030204" pitchFamily="18" charset="0"/>
                          </a:rPr>
                          <m:t>_</m:t>
                        </m:r>
                        <m:r>
                          <m:rPr>
                            <m:sty m:val="p"/>
                          </m:rPr>
                          <a:rPr lang="fr-FR" sz="1200" b="0" i="0" smtClean="0">
                            <a:solidFill>
                              <a:schemeClr val="accent4"/>
                            </a:solidFill>
                            <a:latin typeface="Cambria Math" panose="02040503050406030204" pitchFamily="18" charset="0"/>
                            <a:ea typeface="Cambria Math" panose="02040503050406030204" pitchFamily="18" charset="0"/>
                          </a:rPr>
                          <m:t>o</m:t>
                        </m:r>
                      </m:num>
                      <m:den>
                        <m:r>
                          <a:rPr lang="fr-FR" sz="1200">
                            <a:solidFill>
                              <a:schemeClr val="accent4"/>
                            </a:solidFill>
                            <a:latin typeface="Cambria Math" panose="02040503050406030204" pitchFamily="18" charset="0"/>
                            <a:ea typeface="Cambria Math" panose="02040503050406030204" pitchFamily="18" charset="0"/>
                          </a:rPr>
                          <m:t>𝜕</m:t>
                        </m:r>
                        <m:r>
                          <m:rPr>
                            <m:sty m:val="p"/>
                          </m:rPr>
                          <a:rPr lang="fr-FR" sz="1200" b="0" i="0" smtClean="0">
                            <a:solidFill>
                              <a:schemeClr val="accent4"/>
                            </a:solidFill>
                            <a:latin typeface="Cambria Math" panose="02040503050406030204" pitchFamily="18" charset="0"/>
                            <a:ea typeface="Cambria Math" panose="02040503050406030204" pitchFamily="18" charset="0"/>
                          </a:rPr>
                          <m:t>net</m:t>
                        </m:r>
                        <m:r>
                          <a:rPr lang="fr-FR" sz="1200" b="0" i="0" smtClean="0">
                            <a:solidFill>
                              <a:schemeClr val="accent4"/>
                            </a:solidFill>
                            <a:latin typeface="Cambria Math" panose="02040503050406030204" pitchFamily="18" charset="0"/>
                            <a:ea typeface="Cambria Math" panose="02040503050406030204" pitchFamily="18" charset="0"/>
                          </a:rPr>
                          <m:t>_</m:t>
                        </m:r>
                        <m:r>
                          <m:rPr>
                            <m:sty m:val="p"/>
                          </m:rPr>
                          <a:rPr lang="fr-FR" sz="1200" b="0" i="0" smtClean="0">
                            <a:solidFill>
                              <a:schemeClr val="accent4"/>
                            </a:solidFill>
                            <a:latin typeface="Cambria Math" panose="02040503050406030204" pitchFamily="18" charset="0"/>
                            <a:ea typeface="Cambria Math" panose="02040503050406030204" pitchFamily="18" charset="0"/>
                          </a:rPr>
                          <m:t>o</m:t>
                        </m:r>
                      </m:den>
                    </m:f>
                    <m:r>
                      <a:rPr lang="fr-FR" sz="1200" b="0" i="0" smtClean="0">
                        <a:solidFill>
                          <a:schemeClr val="accent4"/>
                        </a:solidFill>
                        <a:latin typeface="Cambria Math" panose="02040503050406030204" pitchFamily="18" charset="0"/>
                        <a:ea typeface="Cambria Math" panose="02040503050406030204" pitchFamily="18" charset="0"/>
                      </a:rPr>
                      <m:t>  </m:t>
                    </m:r>
                  </m:oMath>
                </a14:m>
                <a:r>
                  <a:rPr lang="fr-FR" sz="1200" b="0" dirty="0">
                    <a:solidFill>
                      <a:schemeClr val="accent4"/>
                    </a:solidFill>
                    <a:latin typeface="Cambria Math" panose="02040503050406030204" pitchFamily="18" charset="0"/>
                    <a:ea typeface="Cambria Math" panose="02040503050406030204" pitchFamily="18" charset="0"/>
                  </a:rPr>
                  <a:t>= out_o</a:t>
                </a:r>
                <a14:m>
                  <m:oMath xmlns:m="http://schemas.openxmlformats.org/officeDocument/2006/math">
                    <m:r>
                      <a:rPr lang="fr-FR" sz="1200" b="0" i="0" smtClean="0">
                        <a:solidFill>
                          <a:schemeClr val="accent4"/>
                        </a:solidFill>
                        <a:latin typeface="Cambria Math" panose="02040503050406030204" pitchFamily="18" charset="0"/>
                        <a:ea typeface="Cambria Math" panose="02040503050406030204" pitchFamily="18" charset="0"/>
                      </a:rPr>
                      <m:t> </m:t>
                    </m:r>
                    <m:d>
                      <m:dPr>
                        <m:ctrlPr>
                          <a:rPr lang="fr-FR" sz="1200" b="0" i="1" smtClean="0">
                            <a:solidFill>
                              <a:schemeClr val="accent4"/>
                            </a:solidFill>
                            <a:latin typeface="Cambria Math" panose="02040503050406030204" pitchFamily="18" charset="0"/>
                            <a:ea typeface="Cambria Math" panose="02040503050406030204" pitchFamily="18" charset="0"/>
                          </a:rPr>
                        </m:ctrlPr>
                      </m:dPr>
                      <m:e>
                        <m:r>
                          <a:rPr lang="fr-FR" sz="1200" b="0" i="0" smtClean="0">
                            <a:solidFill>
                              <a:schemeClr val="accent4"/>
                            </a:solidFill>
                            <a:latin typeface="Cambria Math" panose="02040503050406030204" pitchFamily="18" charset="0"/>
                            <a:ea typeface="Cambria Math" panose="02040503050406030204" pitchFamily="18" charset="0"/>
                          </a:rPr>
                          <m:t>1−</m:t>
                        </m:r>
                        <m:sSub>
                          <m:sSubPr>
                            <m:ctrlPr>
                              <a:rPr lang="fr-FR" sz="1200" b="0" i="1" smtClean="0">
                                <a:solidFill>
                                  <a:schemeClr val="accent4"/>
                                </a:solidFill>
                                <a:latin typeface="Cambria Math" panose="02040503050406030204" pitchFamily="18" charset="0"/>
                                <a:ea typeface="Cambria Math" panose="02040503050406030204" pitchFamily="18" charset="0"/>
                              </a:rPr>
                            </m:ctrlPr>
                          </m:sSubPr>
                          <m:e>
                            <m:r>
                              <m:rPr>
                                <m:sty m:val="p"/>
                              </m:rPr>
                              <a:rPr lang="fr-FR" sz="1200" b="0" i="0" smtClean="0">
                                <a:solidFill>
                                  <a:schemeClr val="accent4"/>
                                </a:solidFill>
                                <a:latin typeface="Cambria Math" panose="02040503050406030204" pitchFamily="18" charset="0"/>
                                <a:ea typeface="Cambria Math" panose="02040503050406030204" pitchFamily="18" charset="0"/>
                              </a:rPr>
                              <m:t>out</m:t>
                            </m:r>
                          </m:e>
                          <m:sub>
                            <m:r>
                              <m:rPr>
                                <m:sty m:val="p"/>
                              </m:rPr>
                              <a:rPr lang="fr-FR" sz="1200" b="0" i="0" smtClean="0">
                                <a:solidFill>
                                  <a:schemeClr val="accent4"/>
                                </a:solidFill>
                                <a:latin typeface="Cambria Math" panose="02040503050406030204" pitchFamily="18" charset="0"/>
                                <a:ea typeface="Cambria Math" panose="02040503050406030204" pitchFamily="18" charset="0"/>
                              </a:rPr>
                              <m:t>o</m:t>
                            </m:r>
                          </m:sub>
                        </m:sSub>
                      </m:e>
                    </m:d>
                    <m:r>
                      <a:rPr lang="fr-FR" sz="1200" b="0" i="1" smtClean="0">
                        <a:latin typeface="Cambria Math" panose="02040503050406030204" pitchFamily="18" charset="0"/>
                        <a:ea typeface="Cambria Math" panose="02040503050406030204" pitchFamily="18" charset="0"/>
                      </a:rPr>
                      <m:t> </m:t>
                    </m:r>
                    <m:r>
                      <a:rPr lang="fr-FR" sz="1200" b="0" i="0" smtClean="0">
                        <a:latin typeface="Cambria Math" panose="02040503050406030204" pitchFamily="18" charset="0"/>
                        <a:ea typeface="Cambria Math" panose="02040503050406030204" pitchFamily="18" charset="0"/>
                      </a:rPr>
                      <m:t> </m:t>
                    </m:r>
                  </m:oMath>
                </a14:m>
                <a:endParaRPr lang="fr-FR" sz="1200" b="0" i="0" dirty="0">
                  <a:latin typeface="Cambria Math" panose="02040503050406030204" pitchFamily="18" charset="0"/>
                  <a:ea typeface="Cambria Math" panose="02040503050406030204" pitchFamily="18" charset="0"/>
                </a:endParaRPr>
              </a:p>
            </p:txBody>
          </p:sp>
        </mc:Choice>
        <mc:Fallback>
          <p:sp>
            <p:nvSpPr>
              <p:cNvPr id="57" name="ZoneTexte 56">
                <a:extLst>
                  <a:ext uri="{FF2B5EF4-FFF2-40B4-BE49-F238E27FC236}">
                    <a16:creationId xmlns:a16="http://schemas.microsoft.com/office/drawing/2014/main" id="{A4F8FBEE-D7C2-AB7E-4AC9-BC7456E46070}"/>
                  </a:ext>
                </a:extLst>
              </p:cNvPr>
              <p:cNvSpPr txBox="1">
                <a:spLocks noRot="1" noChangeAspect="1" noMove="1" noResize="1" noEditPoints="1" noAdjustHandles="1" noChangeArrowheads="1" noChangeShapeType="1" noTextEdit="1"/>
              </p:cNvSpPr>
              <p:nvPr/>
            </p:nvSpPr>
            <p:spPr>
              <a:xfrm>
                <a:off x="9598424" y="2427716"/>
                <a:ext cx="2015332" cy="363882"/>
              </a:xfrm>
              <a:prstGeom prst="rect">
                <a:avLst/>
              </a:prstGeom>
              <a:blipFill>
                <a:blip r:embed="rId8"/>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068723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B3E3A-00BF-12D5-6969-A7803EAD4CEA}"/>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4" name="ZoneTexte 23">
                <a:extLst>
                  <a:ext uri="{FF2B5EF4-FFF2-40B4-BE49-F238E27FC236}">
                    <a16:creationId xmlns:a16="http://schemas.microsoft.com/office/drawing/2014/main" id="{7B7A24ED-03CC-C2C7-13FD-4DF8FC5B3B8C}"/>
                  </a:ext>
                </a:extLst>
              </p:cNvPr>
              <p:cNvSpPr txBox="1"/>
              <p:nvPr/>
            </p:nvSpPr>
            <p:spPr>
              <a:xfrm>
                <a:off x="5655034" y="4984801"/>
                <a:ext cx="6168377" cy="1062599"/>
              </a:xfrm>
              <a:prstGeom prst="rect">
                <a:avLst/>
              </a:prstGeom>
              <a:noFill/>
            </p:spPr>
            <p:txBody>
              <a:bodyPr wrap="square" rtlCol="0">
                <a:spAutoFit/>
              </a:bodyPr>
              <a:lstStyle/>
              <a:p>
                <a14:m>
                  <m:oMath xmlns:m="http://schemas.openxmlformats.org/officeDocument/2006/math">
                    <m:f>
                      <m:fPr>
                        <m:ctrlPr>
                          <a:rPr lang="fr-FR" sz="1600" i="1" smtClean="0">
                            <a:latin typeface="Cambria Math" panose="02040503050406030204" pitchFamily="18" charset="0"/>
                          </a:rPr>
                        </m:ctrlPr>
                      </m:fPr>
                      <m:num>
                        <m:r>
                          <a:rPr lang="fr-FR" sz="1600" i="0" smtClean="0">
                            <a:latin typeface="Cambria Math" panose="02040503050406030204" pitchFamily="18" charset="0"/>
                          </a:rPr>
                          <m:t>𝜕</m:t>
                        </m:r>
                        <m:r>
                          <m:rPr>
                            <m:sty m:val="p"/>
                          </m:rPr>
                          <a:rPr lang="fr-FR" sz="1600" b="0" i="0" smtClean="0">
                            <a:latin typeface="Cambria Math" panose="02040503050406030204" pitchFamily="18" charset="0"/>
                          </a:rPr>
                          <m:t>Loss</m:t>
                        </m:r>
                      </m:num>
                      <m:den>
                        <m:r>
                          <a:rPr lang="fr-FR" sz="1600" i="0" smtClean="0">
                            <a:latin typeface="Cambria Math" panose="02040503050406030204" pitchFamily="18" charset="0"/>
                          </a:rPr>
                          <m:t>𝜕</m:t>
                        </m:r>
                        <m:r>
                          <m:rPr>
                            <m:sty m:val="p"/>
                          </m:rPr>
                          <a:rPr lang="fr-FR" sz="1600" b="0" i="0" smtClean="0">
                            <a:latin typeface="Cambria Math" panose="02040503050406030204" pitchFamily="18" charset="0"/>
                          </a:rPr>
                          <m:t>b</m:t>
                        </m:r>
                        <m:r>
                          <a:rPr lang="fr-FR" sz="1600" b="0" i="0" smtClean="0">
                            <a:latin typeface="Cambria Math" panose="02040503050406030204" pitchFamily="18" charset="0"/>
                          </a:rPr>
                          <m:t>2</m:t>
                        </m:r>
                      </m:den>
                    </m:f>
                    <m:r>
                      <a:rPr lang="fr-FR" sz="1600" b="0" i="0" smtClean="0">
                        <a:latin typeface="Cambria Math" panose="02040503050406030204" pitchFamily="18" charset="0"/>
                      </a:rPr>
                      <m:t>= </m:t>
                    </m:r>
                    <m:f>
                      <m:fPr>
                        <m:ctrlPr>
                          <a:rPr lang="fr-FR" sz="1600" b="0" i="1" smtClean="0">
                            <a:solidFill>
                              <a:schemeClr val="tx2">
                                <a:lumMod val="50000"/>
                                <a:lumOff val="50000"/>
                              </a:schemeClr>
                            </a:solidFill>
                            <a:latin typeface="Cambria Math" panose="02040503050406030204" pitchFamily="18" charset="0"/>
                          </a:rPr>
                        </m:ctrlPr>
                      </m:fPr>
                      <m:num>
                        <m:r>
                          <a:rPr lang="fr-FR" sz="1600" b="0" i="0" smtClean="0">
                            <a:solidFill>
                              <a:schemeClr val="tx2">
                                <a:lumMod val="50000"/>
                                <a:lumOff val="50000"/>
                              </a:schemeClr>
                            </a:solidFill>
                            <a:latin typeface="Cambria Math" panose="02040503050406030204" pitchFamily="18" charset="0"/>
                          </a:rPr>
                          <m:t>𝜕</m:t>
                        </m:r>
                        <m:r>
                          <m:rPr>
                            <m:sty m:val="p"/>
                          </m:rPr>
                          <a:rPr lang="fr-FR" sz="1600" b="0" i="0" smtClean="0">
                            <a:solidFill>
                              <a:schemeClr val="tx2">
                                <a:lumMod val="50000"/>
                                <a:lumOff val="50000"/>
                              </a:schemeClr>
                            </a:solidFill>
                            <a:latin typeface="Cambria Math" panose="02040503050406030204" pitchFamily="18" charset="0"/>
                          </a:rPr>
                          <m:t>Loss</m:t>
                        </m:r>
                      </m:num>
                      <m:den>
                        <m:r>
                          <a:rPr lang="fr-FR" sz="1600" b="0" i="0" smtClean="0">
                            <a:solidFill>
                              <a:schemeClr val="tx2">
                                <a:lumMod val="50000"/>
                                <a:lumOff val="50000"/>
                              </a:schemeClr>
                            </a:solidFill>
                            <a:latin typeface="Cambria Math" panose="02040503050406030204" pitchFamily="18" charset="0"/>
                          </a:rPr>
                          <m:t>𝜕</m:t>
                        </m:r>
                        <m:r>
                          <m:rPr>
                            <m:sty m:val="p"/>
                          </m:rPr>
                          <a:rPr lang="fr-FR" sz="1600" b="0" i="0" smtClean="0">
                            <a:solidFill>
                              <a:schemeClr val="tx2">
                                <a:lumMod val="50000"/>
                                <a:lumOff val="50000"/>
                              </a:schemeClr>
                            </a:solidFill>
                            <a:latin typeface="Cambria Math" panose="02040503050406030204" pitchFamily="18" charset="0"/>
                          </a:rPr>
                          <m:t>net</m:t>
                        </m:r>
                        <m:r>
                          <a:rPr lang="fr-FR" sz="1600" b="0" i="0" smtClean="0">
                            <a:solidFill>
                              <a:schemeClr val="tx2">
                                <a:lumMod val="50000"/>
                                <a:lumOff val="50000"/>
                              </a:schemeClr>
                            </a:solidFill>
                            <a:latin typeface="Cambria Math" panose="02040503050406030204" pitchFamily="18" charset="0"/>
                          </a:rPr>
                          <m:t>_</m:t>
                        </m:r>
                        <m:r>
                          <m:rPr>
                            <m:sty m:val="p"/>
                          </m:rPr>
                          <a:rPr lang="fr-FR" sz="1600" b="0" i="0" smtClean="0">
                            <a:solidFill>
                              <a:schemeClr val="tx2">
                                <a:lumMod val="50000"/>
                                <a:lumOff val="50000"/>
                              </a:schemeClr>
                            </a:solidFill>
                            <a:latin typeface="Cambria Math" panose="02040503050406030204" pitchFamily="18" charset="0"/>
                          </a:rPr>
                          <m:t>o</m:t>
                        </m:r>
                      </m:den>
                    </m:f>
                    <m:r>
                      <a:rPr lang="fr-FR" sz="1600" b="0" i="0" smtClean="0">
                        <a:solidFill>
                          <a:schemeClr val="tx2">
                            <a:lumMod val="50000"/>
                            <a:lumOff val="50000"/>
                          </a:schemeClr>
                        </a:solidFill>
                        <a:latin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m:t>
                    </m:r>
                    <m:f>
                      <m:fPr>
                        <m:ctrlPr>
                          <a:rPr lang="fr-FR" sz="1600" b="0" i="1" smtClean="0">
                            <a:latin typeface="Cambria Math" panose="02040503050406030204" pitchFamily="18" charset="0"/>
                          </a:rPr>
                        </m:ctrlPr>
                      </m:fPr>
                      <m:num>
                        <m:r>
                          <a:rPr lang="fr-FR" sz="1600">
                            <a:latin typeface="Cambria Math" panose="02040503050406030204" pitchFamily="18" charset="0"/>
                          </a:rPr>
                          <m:t>𝜕</m:t>
                        </m:r>
                        <m:r>
                          <m:rPr>
                            <m:sty m:val="p"/>
                          </m:rPr>
                          <a:rPr lang="fr-FR" sz="1600" b="0" i="0" smtClean="0">
                            <a:latin typeface="Cambria Math" panose="02040503050406030204" pitchFamily="18" charset="0"/>
                          </a:rPr>
                          <m:t>net</m:t>
                        </m:r>
                        <m:r>
                          <a:rPr lang="fr-FR" sz="1600" b="0" i="0" smtClean="0">
                            <a:latin typeface="Cambria Math" panose="02040503050406030204" pitchFamily="18" charset="0"/>
                          </a:rPr>
                          <m:t>_</m:t>
                        </m:r>
                        <m:r>
                          <m:rPr>
                            <m:sty m:val="p"/>
                          </m:rPr>
                          <a:rPr lang="fr-FR" sz="1600" b="0" i="0" smtClean="0">
                            <a:latin typeface="Cambria Math" panose="02040503050406030204" pitchFamily="18" charset="0"/>
                          </a:rPr>
                          <m:t>o</m:t>
                        </m:r>
                      </m:num>
                      <m:den>
                        <m:r>
                          <a:rPr lang="fr-FR" sz="1600">
                            <a:latin typeface="Cambria Math" panose="02040503050406030204" pitchFamily="18" charset="0"/>
                          </a:rPr>
                          <m:t>𝜕</m:t>
                        </m:r>
                        <m:r>
                          <m:rPr>
                            <m:sty m:val="p"/>
                          </m:rPr>
                          <a:rPr lang="fr-FR" sz="1600" b="0" i="0" smtClean="0">
                            <a:latin typeface="Cambria Math" panose="02040503050406030204" pitchFamily="18" charset="0"/>
                          </a:rPr>
                          <m:t>out</m:t>
                        </m:r>
                        <m:r>
                          <a:rPr lang="fr-FR" sz="1600" b="0" i="0" smtClean="0">
                            <a:latin typeface="Cambria Math" panose="02040503050406030204" pitchFamily="18" charset="0"/>
                          </a:rPr>
                          <m:t>_</m:t>
                        </m:r>
                        <m:r>
                          <m:rPr>
                            <m:sty m:val="p"/>
                          </m:rPr>
                          <a:rPr lang="fr-FR" sz="1600" b="0" i="0" smtClean="0">
                            <a:latin typeface="Cambria Math" panose="02040503050406030204" pitchFamily="18" charset="0"/>
                          </a:rPr>
                          <m:t>h</m:t>
                        </m:r>
                      </m:den>
                    </m:f>
                    <m:r>
                      <a:rPr lang="fr-FR" sz="1600" b="0" i="1" smtClean="0">
                        <a:latin typeface="Cambria Math" panose="02040503050406030204" pitchFamily="18" charset="0"/>
                        <a:ea typeface="Cambria Math" panose="02040503050406030204" pitchFamily="18" charset="0"/>
                      </a:rPr>
                      <m:t>×</m:t>
                    </m:r>
                    <m:f>
                      <m:fPr>
                        <m:ctrlPr>
                          <a:rPr lang="fr-FR" sz="1600" b="0" i="1" smtClean="0">
                            <a:solidFill>
                              <a:schemeClr val="accent3">
                                <a:lumMod val="60000"/>
                                <a:lumOff val="40000"/>
                              </a:schemeClr>
                            </a:solidFill>
                            <a:latin typeface="Cambria Math" panose="02040503050406030204" pitchFamily="18" charset="0"/>
                          </a:rPr>
                        </m:ctrlPr>
                      </m:fPr>
                      <m:num>
                        <m:r>
                          <a:rPr lang="fr-FR" sz="1600">
                            <a:solidFill>
                              <a:schemeClr val="accent3">
                                <a:lumMod val="60000"/>
                                <a:lumOff val="40000"/>
                              </a:schemeClr>
                            </a:solidFill>
                            <a:latin typeface="Cambria Math" panose="02040503050406030204" pitchFamily="18" charset="0"/>
                          </a:rPr>
                          <m:t>𝜕</m:t>
                        </m:r>
                        <m:r>
                          <m:rPr>
                            <m:sty m:val="p"/>
                          </m:rPr>
                          <a:rPr lang="fr-FR" sz="1600" b="0" i="0" smtClean="0">
                            <a:solidFill>
                              <a:schemeClr val="accent3">
                                <a:lumMod val="60000"/>
                                <a:lumOff val="40000"/>
                              </a:schemeClr>
                            </a:solidFill>
                            <a:latin typeface="Cambria Math" panose="02040503050406030204" pitchFamily="18" charset="0"/>
                          </a:rPr>
                          <m:t>out</m:t>
                        </m:r>
                        <m:r>
                          <a:rPr lang="fr-FR" sz="1600" b="0" i="0" smtClean="0">
                            <a:solidFill>
                              <a:schemeClr val="accent3">
                                <a:lumMod val="60000"/>
                                <a:lumOff val="40000"/>
                              </a:schemeClr>
                            </a:solidFill>
                            <a:latin typeface="Cambria Math" panose="02040503050406030204" pitchFamily="18" charset="0"/>
                          </a:rPr>
                          <m:t>_</m:t>
                        </m:r>
                        <m:r>
                          <m:rPr>
                            <m:sty m:val="p"/>
                          </m:rPr>
                          <a:rPr lang="fr-FR" sz="1600" b="0" i="0" smtClean="0">
                            <a:solidFill>
                              <a:schemeClr val="accent3">
                                <a:lumMod val="60000"/>
                                <a:lumOff val="40000"/>
                              </a:schemeClr>
                            </a:solidFill>
                            <a:latin typeface="Cambria Math" panose="02040503050406030204" pitchFamily="18" charset="0"/>
                          </a:rPr>
                          <m:t>h</m:t>
                        </m:r>
                      </m:num>
                      <m:den>
                        <m:r>
                          <a:rPr lang="fr-FR" sz="1600">
                            <a:solidFill>
                              <a:schemeClr val="accent3">
                                <a:lumMod val="60000"/>
                                <a:lumOff val="40000"/>
                              </a:schemeClr>
                            </a:solidFill>
                            <a:latin typeface="Cambria Math" panose="02040503050406030204" pitchFamily="18" charset="0"/>
                          </a:rPr>
                          <m:t>𝜕</m:t>
                        </m:r>
                        <m:r>
                          <m:rPr>
                            <m:sty m:val="p"/>
                          </m:rPr>
                          <a:rPr lang="fr-FR" sz="1600" b="0" i="0" smtClean="0">
                            <a:solidFill>
                              <a:schemeClr val="accent3">
                                <a:lumMod val="60000"/>
                                <a:lumOff val="40000"/>
                              </a:schemeClr>
                            </a:solidFill>
                            <a:latin typeface="Cambria Math" panose="02040503050406030204" pitchFamily="18" charset="0"/>
                          </a:rPr>
                          <m:t>net</m:t>
                        </m:r>
                        <m:r>
                          <a:rPr lang="fr-FR" sz="1600" b="0" i="0" smtClean="0">
                            <a:solidFill>
                              <a:schemeClr val="accent3">
                                <a:lumMod val="60000"/>
                                <a:lumOff val="40000"/>
                              </a:schemeClr>
                            </a:solidFill>
                            <a:latin typeface="Cambria Math" panose="02040503050406030204" pitchFamily="18" charset="0"/>
                          </a:rPr>
                          <m:t>_</m:t>
                        </m:r>
                        <m:r>
                          <m:rPr>
                            <m:sty m:val="p"/>
                          </m:rPr>
                          <a:rPr lang="fr-FR" sz="1600" b="0" i="0" smtClean="0">
                            <a:solidFill>
                              <a:schemeClr val="accent3">
                                <a:lumMod val="60000"/>
                                <a:lumOff val="40000"/>
                              </a:schemeClr>
                            </a:solidFill>
                            <a:latin typeface="Cambria Math" panose="02040503050406030204" pitchFamily="18" charset="0"/>
                          </a:rPr>
                          <m:t>h</m:t>
                        </m:r>
                      </m:den>
                    </m:f>
                  </m:oMath>
                </a14:m>
                <a:r>
                  <a:rPr lang="fr-FR" sz="1600" dirty="0"/>
                  <a:t> </a:t>
                </a:r>
                <a14:m>
                  <m:oMath xmlns:m="http://schemas.openxmlformats.org/officeDocument/2006/math">
                    <m:r>
                      <a:rPr lang="fr-FR" sz="1600" i="1">
                        <a:latin typeface="Cambria Math" panose="02040503050406030204" pitchFamily="18" charset="0"/>
                        <a:ea typeface="Cambria Math" panose="02040503050406030204" pitchFamily="18" charset="0"/>
                      </a:rPr>
                      <m:t>×</m:t>
                    </m:r>
                    <m:f>
                      <m:fPr>
                        <m:ctrlPr>
                          <a:rPr lang="fr-FR" sz="1600" i="1" smtClean="0">
                            <a:solidFill>
                              <a:schemeClr val="accent2"/>
                            </a:solidFill>
                            <a:latin typeface="Cambria Math" panose="02040503050406030204" pitchFamily="18" charset="0"/>
                          </a:rPr>
                        </m:ctrlPr>
                      </m:fPr>
                      <m:num>
                        <m:r>
                          <a:rPr lang="fr-FR" sz="1600">
                            <a:solidFill>
                              <a:schemeClr val="accent2"/>
                            </a:solidFill>
                            <a:latin typeface="Cambria Math" panose="02040503050406030204" pitchFamily="18" charset="0"/>
                          </a:rPr>
                          <m:t>𝜕</m:t>
                        </m:r>
                        <m:r>
                          <m:rPr>
                            <m:sty m:val="p"/>
                          </m:rPr>
                          <a:rPr lang="fr-FR" sz="1600" b="0" i="0" smtClean="0">
                            <a:solidFill>
                              <a:schemeClr val="accent2"/>
                            </a:solidFill>
                            <a:latin typeface="Cambria Math" panose="02040503050406030204" pitchFamily="18" charset="0"/>
                          </a:rPr>
                          <m:t>ne</m:t>
                        </m:r>
                        <m:r>
                          <m:rPr>
                            <m:sty m:val="p"/>
                          </m:rPr>
                          <a:rPr lang="fr-FR" sz="1600">
                            <a:solidFill>
                              <a:schemeClr val="accent2"/>
                            </a:solidFill>
                            <a:latin typeface="Cambria Math" panose="02040503050406030204" pitchFamily="18" charset="0"/>
                          </a:rPr>
                          <m:t>t</m:t>
                        </m:r>
                        <m:r>
                          <a:rPr lang="fr-FR" sz="1600">
                            <a:solidFill>
                              <a:schemeClr val="accent2"/>
                            </a:solidFill>
                            <a:latin typeface="Cambria Math" panose="02040503050406030204" pitchFamily="18" charset="0"/>
                          </a:rPr>
                          <m:t>_</m:t>
                        </m:r>
                        <m:r>
                          <m:rPr>
                            <m:sty m:val="p"/>
                          </m:rPr>
                          <a:rPr lang="fr-FR" sz="1600">
                            <a:solidFill>
                              <a:schemeClr val="accent2"/>
                            </a:solidFill>
                            <a:latin typeface="Cambria Math" panose="02040503050406030204" pitchFamily="18" charset="0"/>
                          </a:rPr>
                          <m:t>h</m:t>
                        </m:r>
                      </m:num>
                      <m:den>
                        <m:r>
                          <a:rPr lang="fr-FR" sz="1600">
                            <a:solidFill>
                              <a:schemeClr val="accent2"/>
                            </a:solidFill>
                            <a:latin typeface="Cambria Math" panose="02040503050406030204" pitchFamily="18" charset="0"/>
                          </a:rPr>
                          <m:t>𝜕</m:t>
                        </m:r>
                        <m:r>
                          <m:rPr>
                            <m:sty m:val="p"/>
                          </m:rPr>
                          <a:rPr lang="fr-FR" sz="1600" b="0" i="0" smtClean="0">
                            <a:solidFill>
                              <a:schemeClr val="accent2"/>
                            </a:solidFill>
                            <a:latin typeface="Cambria Math" panose="02040503050406030204" pitchFamily="18" charset="0"/>
                          </a:rPr>
                          <m:t>b</m:t>
                        </m:r>
                        <m:r>
                          <a:rPr lang="fr-FR" sz="1600" b="0" i="0" smtClean="0">
                            <a:solidFill>
                              <a:schemeClr val="accent2"/>
                            </a:solidFill>
                            <a:latin typeface="Cambria Math" panose="02040503050406030204" pitchFamily="18" charset="0"/>
                          </a:rPr>
                          <m:t>2</m:t>
                        </m:r>
                      </m:den>
                    </m:f>
                    <m:r>
                      <a:rPr lang="fr-FR" sz="1600" i="1">
                        <a:latin typeface="Cambria Math" panose="02040503050406030204" pitchFamily="18" charset="0"/>
                      </a:rPr>
                      <m:t> </m:t>
                    </m:r>
                  </m:oMath>
                </a14:m>
                <a:endParaRPr lang="fr-FR" sz="1600" dirty="0"/>
              </a:p>
              <a:p>
                <a:endParaRPr lang="fr-FR" sz="1600" dirty="0"/>
              </a:p>
              <a:p>
                <a14:m>
                  <m:oMath xmlns:m="http://schemas.openxmlformats.org/officeDocument/2006/math">
                    <m:f>
                      <m:fPr>
                        <m:ctrlPr>
                          <a:rPr lang="fr-FR" sz="1600" i="1">
                            <a:latin typeface="Cambria Math" panose="02040503050406030204" pitchFamily="18" charset="0"/>
                          </a:rPr>
                        </m:ctrlPr>
                      </m:fPr>
                      <m:num>
                        <m:r>
                          <a:rPr lang="fr-FR" sz="1600">
                            <a:latin typeface="Cambria Math" panose="02040503050406030204" pitchFamily="18" charset="0"/>
                          </a:rPr>
                          <m:t>𝜕</m:t>
                        </m:r>
                        <m:r>
                          <m:rPr>
                            <m:sty m:val="p"/>
                          </m:rPr>
                          <a:rPr lang="fr-FR" sz="1600">
                            <a:latin typeface="Cambria Math" panose="02040503050406030204" pitchFamily="18" charset="0"/>
                          </a:rPr>
                          <m:t>Loss</m:t>
                        </m:r>
                      </m:num>
                      <m:den>
                        <m:r>
                          <a:rPr lang="fr-FR" sz="1600">
                            <a:latin typeface="Cambria Math" panose="02040503050406030204" pitchFamily="18" charset="0"/>
                          </a:rPr>
                          <m:t>𝜕</m:t>
                        </m:r>
                        <m:r>
                          <m:rPr>
                            <m:sty m:val="p"/>
                          </m:rPr>
                          <a:rPr lang="fr-FR" sz="1600" b="0" i="0" smtClean="0">
                            <a:latin typeface="Cambria Math" panose="02040503050406030204" pitchFamily="18" charset="0"/>
                          </a:rPr>
                          <m:t>b</m:t>
                        </m:r>
                        <m:r>
                          <a:rPr lang="fr-FR" sz="1600" b="0" i="0" smtClean="0">
                            <a:latin typeface="Cambria Math" panose="02040503050406030204" pitchFamily="18" charset="0"/>
                          </a:rPr>
                          <m:t>1</m:t>
                        </m:r>
                      </m:den>
                    </m:f>
                    <m:r>
                      <a:rPr lang="fr-FR" sz="1600">
                        <a:latin typeface="Cambria Math" panose="02040503050406030204" pitchFamily="18" charset="0"/>
                      </a:rPr>
                      <m:t>= </m:t>
                    </m:r>
                  </m:oMath>
                </a14:m>
                <a:r>
                  <a:rPr lang="fr-FR" sz="1600" dirty="0">
                    <a:solidFill>
                      <a:schemeClr val="tx2">
                        <a:lumMod val="50000"/>
                        <a:lumOff val="50000"/>
                      </a:schemeClr>
                    </a:solidFill>
                  </a:rPr>
                  <a:t>(</a:t>
                </a:r>
                <a14:m>
                  <m:oMath xmlns:m="http://schemas.openxmlformats.org/officeDocument/2006/math">
                    <m:r>
                      <m:rPr>
                        <m:sty m:val="p"/>
                      </m:rPr>
                      <a:rPr lang="fr-FR" sz="1600">
                        <a:solidFill>
                          <a:schemeClr val="tx2">
                            <a:lumMod val="50000"/>
                            <a:lumOff val="50000"/>
                          </a:schemeClr>
                        </a:solidFill>
                        <a:latin typeface="Cambria Math" panose="02040503050406030204" pitchFamily="18" charset="0"/>
                      </a:rPr>
                      <m:t>out</m:t>
                    </m:r>
                    <m:r>
                      <a:rPr lang="fr-FR" sz="1600">
                        <a:solidFill>
                          <a:schemeClr val="tx2">
                            <a:lumMod val="50000"/>
                            <a:lumOff val="50000"/>
                          </a:schemeClr>
                        </a:solidFill>
                        <a:latin typeface="Cambria Math" panose="02040503050406030204" pitchFamily="18" charset="0"/>
                      </a:rPr>
                      <m:t>_</m:t>
                    </m:r>
                    <m:r>
                      <m:rPr>
                        <m:sty m:val="p"/>
                      </m:rPr>
                      <a:rPr lang="fr-FR" sz="1600">
                        <a:solidFill>
                          <a:schemeClr val="tx2">
                            <a:lumMod val="50000"/>
                            <a:lumOff val="50000"/>
                          </a:schemeClr>
                        </a:solidFill>
                        <a:latin typeface="Cambria Math" panose="02040503050406030204" pitchFamily="18" charset="0"/>
                      </a:rPr>
                      <m:t>o</m:t>
                    </m:r>
                    <m:r>
                      <a:rPr lang="fr-FR" sz="1600">
                        <a:solidFill>
                          <a:schemeClr val="tx2">
                            <a:lumMod val="50000"/>
                            <a:lumOff val="50000"/>
                          </a:schemeClr>
                        </a:solidFill>
                        <a:latin typeface="Cambria Math" panose="02040503050406030204" pitchFamily="18" charset="0"/>
                      </a:rPr>
                      <m:t>−</m:t>
                    </m:r>
                    <m:r>
                      <m:rPr>
                        <m:sty m:val="p"/>
                      </m:rPr>
                      <a:rPr lang="fr-FR" sz="1600">
                        <a:solidFill>
                          <a:schemeClr val="tx2">
                            <a:lumMod val="50000"/>
                            <a:lumOff val="50000"/>
                          </a:schemeClr>
                        </a:solidFill>
                        <a:latin typeface="Cambria Math" panose="02040503050406030204" pitchFamily="18" charset="0"/>
                      </a:rPr>
                      <m:t>target</m:t>
                    </m:r>
                  </m:oMath>
                </a14:m>
                <a:r>
                  <a:rPr lang="fr-FR" sz="1600" dirty="0">
                    <a:solidFill>
                      <a:schemeClr val="tx2">
                        <a:lumMod val="50000"/>
                        <a:lumOff val="50000"/>
                      </a:schemeClr>
                    </a:solidFill>
                  </a:rPr>
                  <a:t>)</a:t>
                </a:r>
                <a14:m>
                  <m:oMath xmlns:m="http://schemas.openxmlformats.org/officeDocument/2006/math">
                    <m:r>
                      <m:rPr>
                        <m:nor/>
                      </m:rPr>
                      <a:rPr lang="fr-FR" sz="1600" dirty="0">
                        <a:solidFill>
                          <a:schemeClr val="tx2">
                            <a:lumMod val="50000"/>
                            <a:lumOff val="50000"/>
                          </a:schemeClr>
                        </a:solidFill>
                        <a:latin typeface="Cambria Math" panose="02040503050406030204" pitchFamily="18" charset="0"/>
                      </a:rPr>
                      <m:t>out</m:t>
                    </m:r>
                    <m:r>
                      <m:rPr>
                        <m:nor/>
                      </m:rPr>
                      <a:rPr lang="fr-FR" sz="1600" dirty="0">
                        <a:solidFill>
                          <a:schemeClr val="tx2">
                            <a:lumMod val="50000"/>
                            <a:lumOff val="50000"/>
                          </a:schemeClr>
                        </a:solidFill>
                        <a:latin typeface="Cambria Math" panose="02040503050406030204" pitchFamily="18" charset="0"/>
                      </a:rPr>
                      <m:t>_</m:t>
                    </m:r>
                    <m:r>
                      <m:rPr>
                        <m:nor/>
                      </m:rPr>
                      <a:rPr lang="fr-FR" sz="1600" dirty="0">
                        <a:solidFill>
                          <a:schemeClr val="tx2">
                            <a:lumMod val="50000"/>
                            <a:lumOff val="50000"/>
                          </a:schemeClr>
                        </a:solidFill>
                        <a:latin typeface="Cambria Math" panose="02040503050406030204" pitchFamily="18" charset="0"/>
                      </a:rPr>
                      <m:t>o</m:t>
                    </m:r>
                    <m:r>
                      <a:rPr lang="fr-FR" sz="1600" i="1" dirty="0">
                        <a:solidFill>
                          <a:schemeClr val="tx2">
                            <a:lumMod val="50000"/>
                            <a:lumOff val="50000"/>
                          </a:schemeClr>
                        </a:solidFill>
                        <a:latin typeface="Cambria Math" panose="02040503050406030204" pitchFamily="18" charset="0"/>
                      </a:rPr>
                      <m:t> </m:t>
                    </m:r>
                    <m:d>
                      <m:dPr>
                        <m:ctrlPr>
                          <a:rPr lang="fr-FR" sz="1600" i="1">
                            <a:solidFill>
                              <a:schemeClr val="tx2">
                                <a:lumMod val="50000"/>
                                <a:lumOff val="50000"/>
                              </a:schemeClr>
                            </a:solidFill>
                            <a:latin typeface="Cambria Math" panose="02040503050406030204" pitchFamily="18" charset="0"/>
                            <a:ea typeface="Cambria Math" panose="02040503050406030204" pitchFamily="18" charset="0"/>
                          </a:rPr>
                        </m:ctrlPr>
                      </m:dPr>
                      <m:e>
                        <m:r>
                          <a:rPr lang="fr-FR" sz="1600">
                            <a:solidFill>
                              <a:schemeClr val="tx2">
                                <a:lumMod val="50000"/>
                                <a:lumOff val="50000"/>
                              </a:schemeClr>
                            </a:solidFill>
                            <a:latin typeface="Cambria Math" panose="02040503050406030204" pitchFamily="18" charset="0"/>
                            <a:ea typeface="Cambria Math" panose="02040503050406030204" pitchFamily="18" charset="0"/>
                          </a:rPr>
                          <m:t>1−</m:t>
                        </m:r>
                        <m:r>
                          <m:rPr>
                            <m:sty m:val="p"/>
                          </m:rPr>
                          <a:rPr lang="fr-FR" sz="1600" b="0" i="0" smtClean="0">
                            <a:solidFill>
                              <a:schemeClr val="tx2">
                                <a:lumMod val="50000"/>
                                <a:lumOff val="50000"/>
                              </a:schemeClr>
                            </a:solidFill>
                            <a:latin typeface="Cambria Math" panose="02040503050406030204" pitchFamily="18" charset="0"/>
                            <a:ea typeface="Cambria Math" panose="02040503050406030204" pitchFamily="18" charset="0"/>
                          </a:rPr>
                          <m:t>out</m:t>
                        </m:r>
                        <m:r>
                          <a:rPr lang="fr-FR" sz="1600" b="0" i="0" smtClean="0">
                            <a:solidFill>
                              <a:schemeClr val="tx2">
                                <a:lumMod val="50000"/>
                                <a:lumOff val="50000"/>
                              </a:schemeClr>
                            </a:solidFill>
                            <a:latin typeface="Cambria Math" panose="02040503050406030204" pitchFamily="18" charset="0"/>
                            <a:ea typeface="Cambria Math" panose="02040503050406030204" pitchFamily="18" charset="0"/>
                          </a:rPr>
                          <m:t>_</m:t>
                        </m:r>
                        <m:r>
                          <m:rPr>
                            <m:sty m:val="p"/>
                          </m:rPr>
                          <a:rPr lang="fr-FR" sz="1600" b="0" i="0" smtClean="0">
                            <a:solidFill>
                              <a:schemeClr val="tx2">
                                <a:lumMod val="50000"/>
                                <a:lumOff val="50000"/>
                              </a:schemeClr>
                            </a:solidFill>
                            <a:latin typeface="Cambria Math" panose="02040503050406030204" pitchFamily="18" charset="0"/>
                            <a:ea typeface="Cambria Math" panose="02040503050406030204" pitchFamily="18" charset="0"/>
                          </a:rPr>
                          <m:t>o</m:t>
                        </m:r>
                      </m:e>
                    </m:d>
                    <m:r>
                      <a:rPr lang="fr-FR" sz="1600" b="0" i="1" smtClean="0">
                        <a:solidFill>
                          <a:schemeClr val="tx2">
                            <a:lumMod val="50000"/>
                            <a:lumOff val="50000"/>
                          </a:schemeClr>
                        </a:solidFill>
                        <a:latin typeface="Cambria Math" panose="02040503050406030204" pitchFamily="18" charset="0"/>
                        <a:ea typeface="Cambria Math" panose="02040503050406030204" pitchFamily="18" charset="0"/>
                      </a:rPr>
                      <m:t> </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 </m:t>
                    </m:r>
                    <m:r>
                      <m:rPr>
                        <m:sty m:val="p"/>
                      </m:rPr>
                      <a:rPr lang="fr-FR" sz="1600" b="0" i="0" smtClean="0">
                        <a:solidFill>
                          <a:schemeClr val="accent5">
                            <a:lumMod val="60000"/>
                            <a:lumOff val="40000"/>
                          </a:schemeClr>
                        </a:solidFill>
                        <a:latin typeface="Cambria Math" panose="02040503050406030204" pitchFamily="18" charset="0"/>
                        <a:ea typeface="Cambria Math" panose="02040503050406030204" pitchFamily="18" charset="0"/>
                      </a:rPr>
                      <m:t>w</m:t>
                    </m:r>
                    <m:r>
                      <a:rPr lang="fr-FR" sz="1600" b="0" i="0" smtClean="0">
                        <a:solidFill>
                          <a:schemeClr val="accent5">
                            <a:lumMod val="60000"/>
                            <a:lumOff val="40000"/>
                          </a:schemeClr>
                        </a:solidFill>
                        <a:latin typeface="Cambria Math" panose="02040503050406030204" pitchFamily="18" charset="0"/>
                        <a:ea typeface="Cambria Math" panose="02040503050406030204" pitchFamily="18" charset="0"/>
                      </a:rPr>
                      <m:t>3</m:t>
                    </m:r>
                    <m:r>
                      <a:rPr lang="fr-FR" sz="1600" b="0" i="1" smtClean="0">
                        <a:latin typeface="Cambria Math" panose="02040503050406030204" pitchFamily="18" charset="0"/>
                        <a:ea typeface="Cambria Math" panose="02040503050406030204" pitchFamily="18" charset="0"/>
                      </a:rPr>
                      <m:t> </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 </m:t>
                    </m:r>
                    <m:r>
                      <m:rPr>
                        <m:nor/>
                      </m:rPr>
                      <a:rPr lang="fr-FR" sz="1600" dirty="0" smtClean="0">
                        <a:solidFill>
                          <a:schemeClr val="accent3">
                            <a:lumMod val="60000"/>
                            <a:lumOff val="40000"/>
                          </a:schemeClr>
                        </a:solidFill>
                        <a:latin typeface="Cambria Math" panose="02040503050406030204" pitchFamily="18" charset="0"/>
                      </a:rPr>
                      <m:t>1</m:t>
                    </m:r>
                    <m:r>
                      <m:rPr>
                        <m:nor/>
                      </m:rPr>
                      <a:rPr lang="fr-FR" sz="1600" baseline="-25000" dirty="0" smtClean="0">
                        <a:solidFill>
                          <a:schemeClr val="accent3">
                            <a:lumMod val="60000"/>
                            <a:lumOff val="40000"/>
                          </a:schemeClr>
                        </a:solidFill>
                        <a:latin typeface="Cambria Math" panose="02040503050406030204" pitchFamily="18" charset="0"/>
                      </a:rPr>
                      <m:t>{</m:t>
                    </m:r>
                    <m:r>
                      <m:rPr>
                        <m:nor/>
                      </m:rPr>
                      <a:rPr lang="fr-FR" sz="1600" baseline="-25000" dirty="0" smtClean="0">
                        <a:solidFill>
                          <a:schemeClr val="accent3">
                            <a:lumMod val="60000"/>
                            <a:lumOff val="40000"/>
                          </a:schemeClr>
                        </a:solidFill>
                        <a:latin typeface="Cambria Math" panose="02040503050406030204" pitchFamily="18" charset="0"/>
                      </a:rPr>
                      <m:t>net</m:t>
                    </m:r>
                    <m:r>
                      <m:rPr>
                        <m:nor/>
                      </m:rPr>
                      <a:rPr lang="fr-FR" sz="1600" baseline="-25000" dirty="0" smtClean="0">
                        <a:solidFill>
                          <a:schemeClr val="accent3">
                            <a:lumMod val="60000"/>
                            <a:lumOff val="40000"/>
                          </a:schemeClr>
                        </a:solidFill>
                        <a:latin typeface="Cambria Math" panose="02040503050406030204" pitchFamily="18" charset="0"/>
                      </a:rPr>
                      <m:t>_</m:t>
                    </m:r>
                    <m:r>
                      <m:rPr>
                        <m:nor/>
                      </m:rPr>
                      <a:rPr lang="fr-FR" sz="1600" baseline="-25000" dirty="0" smtClean="0">
                        <a:solidFill>
                          <a:schemeClr val="accent3">
                            <a:lumMod val="60000"/>
                            <a:lumOff val="40000"/>
                          </a:schemeClr>
                        </a:solidFill>
                        <a:latin typeface="Cambria Math" panose="02040503050406030204" pitchFamily="18" charset="0"/>
                      </a:rPr>
                      <m:t>h</m:t>
                    </m:r>
                    <m:r>
                      <a:rPr lang="fr-FR" sz="1600" i="1" baseline="-25000">
                        <a:solidFill>
                          <a:schemeClr val="accent3">
                            <a:lumMod val="60000"/>
                            <a:lumOff val="40000"/>
                          </a:schemeClr>
                        </a:solidFill>
                        <a:latin typeface="Cambria Math" panose="02040503050406030204" pitchFamily="18" charset="0"/>
                        <a:ea typeface="Cambria Math" panose="02040503050406030204" pitchFamily="18" charset="0"/>
                      </a:rPr>
                      <m:t>≥0</m:t>
                    </m:r>
                    <m:r>
                      <m:rPr>
                        <m:nor/>
                      </m:rPr>
                      <a:rPr lang="fr-FR" sz="1600" baseline="-25000" dirty="0">
                        <a:solidFill>
                          <a:schemeClr val="accent3">
                            <a:lumMod val="60000"/>
                            <a:lumOff val="40000"/>
                          </a:schemeClr>
                        </a:solidFill>
                        <a:latin typeface="Cambria Math" panose="02040503050406030204" pitchFamily="18" charset="0"/>
                      </a:rPr>
                      <m:t>}</m:t>
                    </m:r>
                    <m:r>
                      <a:rPr lang="fr-FR" sz="1600" b="0" i="1" baseline="-25000" dirty="0" smtClean="0">
                        <a:solidFill>
                          <a:schemeClr val="accent3">
                            <a:lumMod val="60000"/>
                            <a:lumOff val="40000"/>
                          </a:schemeClr>
                        </a:solidFill>
                        <a:latin typeface="Cambria Math" panose="02040503050406030204" pitchFamily="18" charset="0"/>
                      </a:rPr>
                      <m:t> </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 </m:t>
                    </m:r>
                    <m:r>
                      <a:rPr lang="fr-FR" sz="1600" b="0" i="0" smtClean="0">
                        <a:solidFill>
                          <a:schemeClr val="accent5">
                            <a:lumMod val="60000"/>
                            <a:lumOff val="40000"/>
                          </a:schemeClr>
                        </a:solidFill>
                        <a:latin typeface="Cambria Math" panose="02040503050406030204" pitchFamily="18" charset="0"/>
                        <a:ea typeface="Cambria Math" panose="02040503050406030204" pitchFamily="18" charset="0"/>
                      </a:rPr>
                      <m:t>1</m:t>
                    </m:r>
                  </m:oMath>
                </a14:m>
                <a:endParaRPr lang="fr-FR" sz="1600" dirty="0">
                  <a:latin typeface="Cambria Math" panose="02040503050406030204" pitchFamily="18" charset="0"/>
                </a:endParaRPr>
              </a:p>
            </p:txBody>
          </p:sp>
        </mc:Choice>
        <mc:Fallback>
          <p:sp>
            <p:nvSpPr>
              <p:cNvPr id="24" name="ZoneTexte 23">
                <a:extLst>
                  <a:ext uri="{FF2B5EF4-FFF2-40B4-BE49-F238E27FC236}">
                    <a16:creationId xmlns:a16="http://schemas.microsoft.com/office/drawing/2014/main" id="{7B7A24ED-03CC-C2C7-13FD-4DF8FC5B3B8C}"/>
                  </a:ext>
                </a:extLst>
              </p:cNvPr>
              <p:cNvSpPr txBox="1">
                <a:spLocks noRot="1" noChangeAspect="1" noMove="1" noResize="1" noEditPoints="1" noAdjustHandles="1" noChangeArrowheads="1" noChangeShapeType="1" noTextEdit="1"/>
              </p:cNvSpPr>
              <p:nvPr/>
            </p:nvSpPr>
            <p:spPr>
              <a:xfrm>
                <a:off x="5655034" y="4984801"/>
                <a:ext cx="6168377" cy="1062599"/>
              </a:xfrm>
              <a:prstGeom prst="rect">
                <a:avLst/>
              </a:prstGeom>
              <a:blipFill>
                <a:blip r:embed="rId3"/>
                <a:stretch>
                  <a:fillRect b="-235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7" name="ZoneTexte 36">
                <a:extLst>
                  <a:ext uri="{FF2B5EF4-FFF2-40B4-BE49-F238E27FC236}">
                    <a16:creationId xmlns:a16="http://schemas.microsoft.com/office/drawing/2014/main" id="{73278500-6B02-1B48-E1D9-5EE708EC286A}"/>
                  </a:ext>
                </a:extLst>
              </p:cNvPr>
              <p:cNvSpPr txBox="1"/>
              <p:nvPr/>
            </p:nvSpPr>
            <p:spPr>
              <a:xfrm>
                <a:off x="5655034" y="3082263"/>
                <a:ext cx="6168377" cy="1062599"/>
              </a:xfrm>
              <a:prstGeom prst="rect">
                <a:avLst/>
              </a:prstGeom>
              <a:noFill/>
            </p:spPr>
            <p:txBody>
              <a:bodyPr wrap="square" rtlCol="0">
                <a:spAutoFit/>
              </a:bodyPr>
              <a:lstStyle/>
              <a:p>
                <a14:m>
                  <m:oMath xmlns:m="http://schemas.openxmlformats.org/officeDocument/2006/math">
                    <m:f>
                      <m:fPr>
                        <m:ctrlPr>
                          <a:rPr lang="fr-FR" sz="1600" i="1" smtClean="0">
                            <a:latin typeface="Cambria Math" panose="02040503050406030204" pitchFamily="18" charset="0"/>
                          </a:rPr>
                        </m:ctrlPr>
                      </m:fPr>
                      <m:num>
                        <m:r>
                          <a:rPr lang="fr-FR" sz="1600" i="0" smtClean="0">
                            <a:latin typeface="Cambria Math" panose="02040503050406030204" pitchFamily="18" charset="0"/>
                          </a:rPr>
                          <m:t>𝜕</m:t>
                        </m:r>
                        <m:r>
                          <m:rPr>
                            <m:sty m:val="p"/>
                          </m:rPr>
                          <a:rPr lang="fr-FR" sz="1600" b="0" i="0" smtClean="0">
                            <a:latin typeface="Cambria Math" panose="02040503050406030204" pitchFamily="18" charset="0"/>
                          </a:rPr>
                          <m:t>Loss</m:t>
                        </m:r>
                      </m:num>
                      <m:den>
                        <m:r>
                          <a:rPr lang="fr-FR" sz="1600" i="0" smtClean="0">
                            <a:latin typeface="Cambria Math" panose="02040503050406030204" pitchFamily="18" charset="0"/>
                          </a:rPr>
                          <m:t>𝜕</m:t>
                        </m:r>
                        <m:r>
                          <m:rPr>
                            <m:sty m:val="p"/>
                          </m:rPr>
                          <a:rPr lang="fr-FR" sz="1600" b="0" i="0" smtClean="0">
                            <a:latin typeface="Cambria Math" panose="02040503050406030204" pitchFamily="18" charset="0"/>
                          </a:rPr>
                          <m:t>w</m:t>
                        </m:r>
                        <m:r>
                          <a:rPr lang="fr-FR" sz="1600" b="0" i="0" smtClean="0">
                            <a:latin typeface="Cambria Math" panose="02040503050406030204" pitchFamily="18" charset="0"/>
                          </a:rPr>
                          <m:t>1</m:t>
                        </m:r>
                      </m:den>
                    </m:f>
                    <m:r>
                      <a:rPr lang="fr-FR" sz="1600" b="0" i="0" smtClean="0">
                        <a:latin typeface="Cambria Math" panose="02040503050406030204" pitchFamily="18" charset="0"/>
                      </a:rPr>
                      <m:t>= </m:t>
                    </m:r>
                    <m:f>
                      <m:fPr>
                        <m:ctrlPr>
                          <a:rPr lang="fr-FR" sz="1600" b="0" i="1" smtClean="0">
                            <a:solidFill>
                              <a:schemeClr val="tx2">
                                <a:lumMod val="50000"/>
                                <a:lumOff val="50000"/>
                              </a:schemeClr>
                            </a:solidFill>
                            <a:latin typeface="Cambria Math" panose="02040503050406030204" pitchFamily="18" charset="0"/>
                          </a:rPr>
                        </m:ctrlPr>
                      </m:fPr>
                      <m:num>
                        <m:r>
                          <a:rPr lang="fr-FR" sz="1600" b="0" i="0" smtClean="0">
                            <a:solidFill>
                              <a:schemeClr val="tx2">
                                <a:lumMod val="50000"/>
                                <a:lumOff val="50000"/>
                              </a:schemeClr>
                            </a:solidFill>
                            <a:latin typeface="Cambria Math" panose="02040503050406030204" pitchFamily="18" charset="0"/>
                          </a:rPr>
                          <m:t>𝜕</m:t>
                        </m:r>
                        <m:r>
                          <m:rPr>
                            <m:sty m:val="p"/>
                          </m:rPr>
                          <a:rPr lang="fr-FR" sz="1600" b="0" i="0" smtClean="0">
                            <a:solidFill>
                              <a:schemeClr val="tx2">
                                <a:lumMod val="50000"/>
                                <a:lumOff val="50000"/>
                              </a:schemeClr>
                            </a:solidFill>
                            <a:latin typeface="Cambria Math" panose="02040503050406030204" pitchFamily="18" charset="0"/>
                          </a:rPr>
                          <m:t>Loss</m:t>
                        </m:r>
                      </m:num>
                      <m:den>
                        <m:r>
                          <a:rPr lang="fr-FR" sz="1600" b="0" i="0" smtClean="0">
                            <a:solidFill>
                              <a:schemeClr val="tx2">
                                <a:lumMod val="50000"/>
                                <a:lumOff val="50000"/>
                              </a:schemeClr>
                            </a:solidFill>
                            <a:latin typeface="Cambria Math" panose="02040503050406030204" pitchFamily="18" charset="0"/>
                          </a:rPr>
                          <m:t>𝜕</m:t>
                        </m:r>
                        <m:r>
                          <m:rPr>
                            <m:sty m:val="p"/>
                          </m:rPr>
                          <a:rPr lang="fr-FR" sz="1600" b="0" i="0" smtClean="0">
                            <a:solidFill>
                              <a:schemeClr val="tx2">
                                <a:lumMod val="50000"/>
                                <a:lumOff val="50000"/>
                              </a:schemeClr>
                            </a:solidFill>
                            <a:latin typeface="Cambria Math" panose="02040503050406030204" pitchFamily="18" charset="0"/>
                          </a:rPr>
                          <m:t>net</m:t>
                        </m:r>
                        <m:r>
                          <a:rPr lang="fr-FR" sz="1600" b="0" i="0" smtClean="0">
                            <a:solidFill>
                              <a:schemeClr val="tx2">
                                <a:lumMod val="50000"/>
                                <a:lumOff val="50000"/>
                              </a:schemeClr>
                            </a:solidFill>
                            <a:latin typeface="Cambria Math" panose="02040503050406030204" pitchFamily="18" charset="0"/>
                          </a:rPr>
                          <m:t>_</m:t>
                        </m:r>
                        <m:r>
                          <m:rPr>
                            <m:sty m:val="p"/>
                          </m:rPr>
                          <a:rPr lang="fr-FR" sz="1600" b="0" i="0" smtClean="0">
                            <a:solidFill>
                              <a:schemeClr val="tx2">
                                <a:lumMod val="50000"/>
                                <a:lumOff val="50000"/>
                              </a:schemeClr>
                            </a:solidFill>
                            <a:latin typeface="Cambria Math" panose="02040503050406030204" pitchFamily="18" charset="0"/>
                          </a:rPr>
                          <m:t>o</m:t>
                        </m:r>
                      </m:den>
                    </m:f>
                    <m:r>
                      <a:rPr lang="fr-FR" sz="1600" b="0" i="0" smtClean="0">
                        <a:solidFill>
                          <a:schemeClr val="tx2">
                            <a:lumMod val="50000"/>
                            <a:lumOff val="50000"/>
                          </a:schemeClr>
                        </a:solidFill>
                        <a:latin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m:t>
                    </m:r>
                    <m:f>
                      <m:fPr>
                        <m:ctrlPr>
                          <a:rPr lang="fr-FR" sz="1600" b="0" i="1" smtClean="0">
                            <a:solidFill>
                              <a:schemeClr val="accent5">
                                <a:lumMod val="60000"/>
                                <a:lumOff val="40000"/>
                              </a:schemeClr>
                            </a:solidFill>
                            <a:latin typeface="Cambria Math" panose="02040503050406030204" pitchFamily="18" charset="0"/>
                          </a:rPr>
                        </m:ctrlPr>
                      </m:fPr>
                      <m:num>
                        <m:r>
                          <a:rPr lang="fr-FR" sz="1600">
                            <a:solidFill>
                              <a:schemeClr val="accent5">
                                <a:lumMod val="60000"/>
                                <a:lumOff val="40000"/>
                              </a:schemeClr>
                            </a:solidFill>
                            <a:latin typeface="Cambria Math" panose="02040503050406030204" pitchFamily="18" charset="0"/>
                          </a:rPr>
                          <m:t>𝜕</m:t>
                        </m:r>
                        <m:r>
                          <m:rPr>
                            <m:sty m:val="p"/>
                          </m:rPr>
                          <a:rPr lang="fr-FR" sz="1600" b="0" i="0" smtClean="0">
                            <a:solidFill>
                              <a:schemeClr val="accent5">
                                <a:lumMod val="60000"/>
                                <a:lumOff val="40000"/>
                              </a:schemeClr>
                            </a:solidFill>
                            <a:latin typeface="Cambria Math" panose="02040503050406030204" pitchFamily="18" charset="0"/>
                          </a:rPr>
                          <m:t>net</m:t>
                        </m:r>
                        <m:r>
                          <a:rPr lang="fr-FR" sz="1600" b="0" i="0" smtClean="0">
                            <a:solidFill>
                              <a:schemeClr val="accent5">
                                <a:lumMod val="60000"/>
                                <a:lumOff val="40000"/>
                              </a:schemeClr>
                            </a:solidFill>
                            <a:latin typeface="Cambria Math" panose="02040503050406030204" pitchFamily="18" charset="0"/>
                          </a:rPr>
                          <m:t>_</m:t>
                        </m:r>
                        <m:r>
                          <m:rPr>
                            <m:sty m:val="p"/>
                          </m:rPr>
                          <a:rPr lang="fr-FR" sz="1600" b="0" i="0" smtClean="0">
                            <a:solidFill>
                              <a:schemeClr val="accent5">
                                <a:lumMod val="60000"/>
                                <a:lumOff val="40000"/>
                              </a:schemeClr>
                            </a:solidFill>
                            <a:latin typeface="Cambria Math" panose="02040503050406030204" pitchFamily="18" charset="0"/>
                          </a:rPr>
                          <m:t>o</m:t>
                        </m:r>
                      </m:num>
                      <m:den>
                        <m:r>
                          <a:rPr lang="fr-FR" sz="1600">
                            <a:solidFill>
                              <a:schemeClr val="accent5">
                                <a:lumMod val="60000"/>
                                <a:lumOff val="40000"/>
                              </a:schemeClr>
                            </a:solidFill>
                            <a:latin typeface="Cambria Math" panose="02040503050406030204" pitchFamily="18" charset="0"/>
                          </a:rPr>
                          <m:t>𝜕</m:t>
                        </m:r>
                        <m:r>
                          <m:rPr>
                            <m:sty m:val="p"/>
                          </m:rPr>
                          <a:rPr lang="fr-FR" sz="1600" b="0" i="0" smtClean="0">
                            <a:solidFill>
                              <a:schemeClr val="accent5">
                                <a:lumMod val="60000"/>
                                <a:lumOff val="40000"/>
                              </a:schemeClr>
                            </a:solidFill>
                            <a:latin typeface="Cambria Math" panose="02040503050406030204" pitchFamily="18" charset="0"/>
                          </a:rPr>
                          <m:t>out</m:t>
                        </m:r>
                        <m:r>
                          <a:rPr lang="fr-FR" sz="1600" b="0" i="0" smtClean="0">
                            <a:solidFill>
                              <a:schemeClr val="accent5">
                                <a:lumMod val="60000"/>
                                <a:lumOff val="40000"/>
                              </a:schemeClr>
                            </a:solidFill>
                            <a:latin typeface="Cambria Math" panose="02040503050406030204" pitchFamily="18" charset="0"/>
                          </a:rPr>
                          <m:t>_</m:t>
                        </m:r>
                        <m:r>
                          <m:rPr>
                            <m:sty m:val="p"/>
                          </m:rPr>
                          <a:rPr lang="fr-FR" sz="1600" b="0" i="0" smtClean="0">
                            <a:solidFill>
                              <a:schemeClr val="accent5">
                                <a:lumMod val="60000"/>
                                <a:lumOff val="40000"/>
                              </a:schemeClr>
                            </a:solidFill>
                            <a:latin typeface="Cambria Math" panose="02040503050406030204" pitchFamily="18" charset="0"/>
                          </a:rPr>
                          <m:t>h</m:t>
                        </m:r>
                      </m:den>
                    </m:f>
                    <m:r>
                      <a:rPr lang="fr-FR" sz="1600" b="0" i="1" smtClean="0">
                        <a:latin typeface="Cambria Math" panose="02040503050406030204" pitchFamily="18" charset="0"/>
                        <a:ea typeface="Cambria Math" panose="02040503050406030204" pitchFamily="18" charset="0"/>
                      </a:rPr>
                      <m:t>×</m:t>
                    </m:r>
                    <m:f>
                      <m:fPr>
                        <m:ctrlPr>
                          <a:rPr lang="fr-FR" sz="1600" b="0" i="1" smtClean="0">
                            <a:solidFill>
                              <a:schemeClr val="accent3">
                                <a:lumMod val="60000"/>
                                <a:lumOff val="40000"/>
                              </a:schemeClr>
                            </a:solidFill>
                            <a:latin typeface="Cambria Math" panose="02040503050406030204" pitchFamily="18" charset="0"/>
                          </a:rPr>
                        </m:ctrlPr>
                      </m:fPr>
                      <m:num>
                        <m:r>
                          <a:rPr lang="fr-FR" sz="1600">
                            <a:solidFill>
                              <a:schemeClr val="accent3">
                                <a:lumMod val="60000"/>
                                <a:lumOff val="40000"/>
                              </a:schemeClr>
                            </a:solidFill>
                            <a:latin typeface="Cambria Math" panose="02040503050406030204" pitchFamily="18" charset="0"/>
                          </a:rPr>
                          <m:t>𝜕</m:t>
                        </m:r>
                        <m:r>
                          <m:rPr>
                            <m:sty m:val="p"/>
                          </m:rPr>
                          <a:rPr lang="fr-FR" sz="1600" b="0" i="0" smtClean="0">
                            <a:solidFill>
                              <a:schemeClr val="accent3">
                                <a:lumMod val="60000"/>
                                <a:lumOff val="40000"/>
                              </a:schemeClr>
                            </a:solidFill>
                            <a:latin typeface="Cambria Math" panose="02040503050406030204" pitchFamily="18" charset="0"/>
                          </a:rPr>
                          <m:t>out</m:t>
                        </m:r>
                        <m:r>
                          <a:rPr lang="fr-FR" sz="1600" b="0" i="0" smtClean="0">
                            <a:solidFill>
                              <a:schemeClr val="accent3">
                                <a:lumMod val="60000"/>
                                <a:lumOff val="40000"/>
                              </a:schemeClr>
                            </a:solidFill>
                            <a:latin typeface="Cambria Math" panose="02040503050406030204" pitchFamily="18" charset="0"/>
                          </a:rPr>
                          <m:t>_</m:t>
                        </m:r>
                        <m:r>
                          <m:rPr>
                            <m:sty m:val="p"/>
                          </m:rPr>
                          <a:rPr lang="fr-FR" sz="1600" b="0" i="0" smtClean="0">
                            <a:solidFill>
                              <a:schemeClr val="accent3">
                                <a:lumMod val="60000"/>
                                <a:lumOff val="40000"/>
                              </a:schemeClr>
                            </a:solidFill>
                            <a:latin typeface="Cambria Math" panose="02040503050406030204" pitchFamily="18" charset="0"/>
                          </a:rPr>
                          <m:t>h</m:t>
                        </m:r>
                      </m:num>
                      <m:den>
                        <m:r>
                          <a:rPr lang="fr-FR" sz="1600">
                            <a:solidFill>
                              <a:schemeClr val="accent3">
                                <a:lumMod val="60000"/>
                                <a:lumOff val="40000"/>
                              </a:schemeClr>
                            </a:solidFill>
                            <a:latin typeface="Cambria Math" panose="02040503050406030204" pitchFamily="18" charset="0"/>
                          </a:rPr>
                          <m:t>𝜕</m:t>
                        </m:r>
                        <m:r>
                          <m:rPr>
                            <m:sty m:val="p"/>
                          </m:rPr>
                          <a:rPr lang="fr-FR" sz="1600" b="0" i="0" smtClean="0">
                            <a:solidFill>
                              <a:schemeClr val="accent3">
                                <a:lumMod val="60000"/>
                                <a:lumOff val="40000"/>
                              </a:schemeClr>
                            </a:solidFill>
                            <a:latin typeface="Cambria Math" panose="02040503050406030204" pitchFamily="18" charset="0"/>
                          </a:rPr>
                          <m:t>net</m:t>
                        </m:r>
                        <m:r>
                          <a:rPr lang="fr-FR" sz="1600" b="0" i="0" smtClean="0">
                            <a:solidFill>
                              <a:schemeClr val="accent3">
                                <a:lumMod val="60000"/>
                                <a:lumOff val="40000"/>
                              </a:schemeClr>
                            </a:solidFill>
                            <a:latin typeface="Cambria Math" panose="02040503050406030204" pitchFamily="18" charset="0"/>
                          </a:rPr>
                          <m:t>_</m:t>
                        </m:r>
                        <m:r>
                          <m:rPr>
                            <m:sty m:val="p"/>
                          </m:rPr>
                          <a:rPr lang="fr-FR" sz="1600" b="0" i="0" smtClean="0">
                            <a:solidFill>
                              <a:schemeClr val="accent3">
                                <a:lumMod val="60000"/>
                                <a:lumOff val="40000"/>
                              </a:schemeClr>
                            </a:solidFill>
                            <a:latin typeface="Cambria Math" panose="02040503050406030204" pitchFamily="18" charset="0"/>
                          </a:rPr>
                          <m:t>h</m:t>
                        </m:r>
                      </m:den>
                    </m:f>
                  </m:oMath>
                </a14:m>
                <a:r>
                  <a:rPr lang="fr-FR" sz="1600" dirty="0"/>
                  <a:t> </a:t>
                </a:r>
                <a14:m>
                  <m:oMath xmlns:m="http://schemas.openxmlformats.org/officeDocument/2006/math">
                    <m:r>
                      <a:rPr lang="fr-FR" sz="1600" i="1">
                        <a:latin typeface="Cambria Math" panose="02040503050406030204" pitchFamily="18" charset="0"/>
                        <a:ea typeface="Cambria Math" panose="02040503050406030204" pitchFamily="18" charset="0"/>
                      </a:rPr>
                      <m:t>×</m:t>
                    </m:r>
                    <m:f>
                      <m:fPr>
                        <m:ctrlPr>
                          <a:rPr lang="fr-FR" sz="1600" i="1" smtClean="0">
                            <a:solidFill>
                              <a:schemeClr val="accent2"/>
                            </a:solidFill>
                            <a:latin typeface="Cambria Math" panose="02040503050406030204" pitchFamily="18" charset="0"/>
                          </a:rPr>
                        </m:ctrlPr>
                      </m:fPr>
                      <m:num>
                        <m:r>
                          <a:rPr lang="fr-FR" sz="1600">
                            <a:solidFill>
                              <a:schemeClr val="accent2"/>
                            </a:solidFill>
                            <a:latin typeface="Cambria Math" panose="02040503050406030204" pitchFamily="18" charset="0"/>
                          </a:rPr>
                          <m:t>𝜕</m:t>
                        </m:r>
                        <m:r>
                          <m:rPr>
                            <m:sty m:val="p"/>
                          </m:rPr>
                          <a:rPr lang="fr-FR" sz="1600" b="0" i="0" smtClean="0">
                            <a:solidFill>
                              <a:schemeClr val="accent2"/>
                            </a:solidFill>
                            <a:latin typeface="Cambria Math" panose="02040503050406030204" pitchFamily="18" charset="0"/>
                          </a:rPr>
                          <m:t>ne</m:t>
                        </m:r>
                        <m:r>
                          <m:rPr>
                            <m:sty m:val="p"/>
                          </m:rPr>
                          <a:rPr lang="fr-FR" sz="1600">
                            <a:solidFill>
                              <a:schemeClr val="accent2"/>
                            </a:solidFill>
                            <a:latin typeface="Cambria Math" panose="02040503050406030204" pitchFamily="18" charset="0"/>
                          </a:rPr>
                          <m:t>t</m:t>
                        </m:r>
                        <m:r>
                          <a:rPr lang="fr-FR" sz="1600">
                            <a:solidFill>
                              <a:schemeClr val="accent2"/>
                            </a:solidFill>
                            <a:latin typeface="Cambria Math" panose="02040503050406030204" pitchFamily="18" charset="0"/>
                          </a:rPr>
                          <m:t>_</m:t>
                        </m:r>
                        <m:r>
                          <m:rPr>
                            <m:sty m:val="p"/>
                          </m:rPr>
                          <a:rPr lang="fr-FR" sz="1600">
                            <a:solidFill>
                              <a:schemeClr val="accent2"/>
                            </a:solidFill>
                            <a:latin typeface="Cambria Math" panose="02040503050406030204" pitchFamily="18" charset="0"/>
                          </a:rPr>
                          <m:t>h</m:t>
                        </m:r>
                      </m:num>
                      <m:den>
                        <m:r>
                          <a:rPr lang="fr-FR" sz="1600">
                            <a:solidFill>
                              <a:schemeClr val="accent2"/>
                            </a:solidFill>
                            <a:latin typeface="Cambria Math" panose="02040503050406030204" pitchFamily="18" charset="0"/>
                          </a:rPr>
                          <m:t>𝜕</m:t>
                        </m:r>
                        <m:r>
                          <m:rPr>
                            <m:sty m:val="p"/>
                          </m:rPr>
                          <a:rPr lang="fr-FR" sz="1600" b="0" i="0" smtClean="0">
                            <a:solidFill>
                              <a:schemeClr val="accent2"/>
                            </a:solidFill>
                            <a:latin typeface="Cambria Math" panose="02040503050406030204" pitchFamily="18" charset="0"/>
                          </a:rPr>
                          <m:t>w</m:t>
                        </m:r>
                        <m:r>
                          <a:rPr lang="fr-FR" sz="1600" b="0" i="0" smtClean="0">
                            <a:solidFill>
                              <a:schemeClr val="accent2"/>
                            </a:solidFill>
                            <a:latin typeface="Cambria Math" panose="02040503050406030204" pitchFamily="18" charset="0"/>
                          </a:rPr>
                          <m:t>1</m:t>
                        </m:r>
                      </m:den>
                    </m:f>
                    <m:r>
                      <a:rPr lang="fr-FR" sz="1600" i="1">
                        <a:latin typeface="Cambria Math" panose="02040503050406030204" pitchFamily="18" charset="0"/>
                      </a:rPr>
                      <m:t> </m:t>
                    </m:r>
                  </m:oMath>
                </a14:m>
                <a:endParaRPr lang="fr-FR" sz="1600" dirty="0"/>
              </a:p>
              <a:p>
                <a:endParaRPr lang="fr-FR" sz="1600" dirty="0"/>
              </a:p>
              <a:p>
                <a14:m>
                  <m:oMath xmlns:m="http://schemas.openxmlformats.org/officeDocument/2006/math">
                    <m:f>
                      <m:fPr>
                        <m:ctrlPr>
                          <a:rPr lang="fr-FR" sz="1600" i="1">
                            <a:latin typeface="Cambria Math" panose="02040503050406030204" pitchFamily="18" charset="0"/>
                          </a:rPr>
                        </m:ctrlPr>
                      </m:fPr>
                      <m:num>
                        <m:r>
                          <a:rPr lang="fr-FR" sz="1600">
                            <a:latin typeface="Cambria Math" panose="02040503050406030204" pitchFamily="18" charset="0"/>
                          </a:rPr>
                          <m:t>𝜕</m:t>
                        </m:r>
                        <m:r>
                          <m:rPr>
                            <m:sty m:val="p"/>
                          </m:rPr>
                          <a:rPr lang="fr-FR" sz="1600">
                            <a:latin typeface="Cambria Math" panose="02040503050406030204" pitchFamily="18" charset="0"/>
                          </a:rPr>
                          <m:t>Loss</m:t>
                        </m:r>
                      </m:num>
                      <m:den>
                        <m:r>
                          <a:rPr lang="fr-FR" sz="1600">
                            <a:latin typeface="Cambria Math" panose="02040503050406030204" pitchFamily="18" charset="0"/>
                          </a:rPr>
                          <m:t>𝜕</m:t>
                        </m:r>
                        <m:r>
                          <m:rPr>
                            <m:sty m:val="p"/>
                          </m:rPr>
                          <a:rPr lang="fr-FR" sz="1600">
                            <a:latin typeface="Cambria Math" panose="02040503050406030204" pitchFamily="18" charset="0"/>
                          </a:rPr>
                          <m:t>w</m:t>
                        </m:r>
                        <m:r>
                          <a:rPr lang="fr-FR" sz="1600">
                            <a:latin typeface="Cambria Math" panose="02040503050406030204" pitchFamily="18" charset="0"/>
                          </a:rPr>
                          <m:t>1</m:t>
                        </m:r>
                      </m:den>
                    </m:f>
                    <m:r>
                      <a:rPr lang="fr-FR" sz="1600">
                        <a:latin typeface="Cambria Math" panose="02040503050406030204" pitchFamily="18" charset="0"/>
                      </a:rPr>
                      <m:t>= </m:t>
                    </m:r>
                  </m:oMath>
                </a14:m>
                <a:r>
                  <a:rPr lang="fr-FR" sz="1600" dirty="0">
                    <a:solidFill>
                      <a:schemeClr val="tx2">
                        <a:lumMod val="50000"/>
                        <a:lumOff val="50000"/>
                      </a:schemeClr>
                    </a:solidFill>
                  </a:rPr>
                  <a:t>(</a:t>
                </a:r>
                <a14:m>
                  <m:oMath xmlns:m="http://schemas.openxmlformats.org/officeDocument/2006/math">
                    <m:r>
                      <m:rPr>
                        <m:sty m:val="p"/>
                      </m:rPr>
                      <a:rPr lang="fr-FR" sz="1600">
                        <a:solidFill>
                          <a:schemeClr val="tx2">
                            <a:lumMod val="50000"/>
                            <a:lumOff val="50000"/>
                          </a:schemeClr>
                        </a:solidFill>
                        <a:latin typeface="Cambria Math" panose="02040503050406030204" pitchFamily="18" charset="0"/>
                      </a:rPr>
                      <m:t>out</m:t>
                    </m:r>
                    <m:r>
                      <a:rPr lang="fr-FR" sz="1600">
                        <a:solidFill>
                          <a:schemeClr val="tx2">
                            <a:lumMod val="50000"/>
                            <a:lumOff val="50000"/>
                          </a:schemeClr>
                        </a:solidFill>
                        <a:latin typeface="Cambria Math" panose="02040503050406030204" pitchFamily="18" charset="0"/>
                      </a:rPr>
                      <m:t>_</m:t>
                    </m:r>
                    <m:r>
                      <m:rPr>
                        <m:sty m:val="p"/>
                      </m:rPr>
                      <a:rPr lang="fr-FR" sz="1600">
                        <a:solidFill>
                          <a:schemeClr val="tx2">
                            <a:lumMod val="50000"/>
                            <a:lumOff val="50000"/>
                          </a:schemeClr>
                        </a:solidFill>
                        <a:latin typeface="Cambria Math" panose="02040503050406030204" pitchFamily="18" charset="0"/>
                      </a:rPr>
                      <m:t>o</m:t>
                    </m:r>
                    <m:r>
                      <a:rPr lang="fr-FR" sz="1600">
                        <a:solidFill>
                          <a:schemeClr val="tx2">
                            <a:lumMod val="50000"/>
                            <a:lumOff val="50000"/>
                          </a:schemeClr>
                        </a:solidFill>
                        <a:latin typeface="Cambria Math" panose="02040503050406030204" pitchFamily="18" charset="0"/>
                      </a:rPr>
                      <m:t>−</m:t>
                    </m:r>
                    <m:r>
                      <m:rPr>
                        <m:sty m:val="p"/>
                      </m:rPr>
                      <a:rPr lang="fr-FR" sz="1600">
                        <a:solidFill>
                          <a:schemeClr val="tx2">
                            <a:lumMod val="50000"/>
                            <a:lumOff val="50000"/>
                          </a:schemeClr>
                        </a:solidFill>
                        <a:latin typeface="Cambria Math" panose="02040503050406030204" pitchFamily="18" charset="0"/>
                      </a:rPr>
                      <m:t>target</m:t>
                    </m:r>
                  </m:oMath>
                </a14:m>
                <a:r>
                  <a:rPr lang="fr-FR" sz="1600" dirty="0">
                    <a:solidFill>
                      <a:schemeClr val="tx2">
                        <a:lumMod val="50000"/>
                        <a:lumOff val="50000"/>
                      </a:schemeClr>
                    </a:solidFill>
                  </a:rPr>
                  <a:t>)</a:t>
                </a:r>
                <a14:m>
                  <m:oMath xmlns:m="http://schemas.openxmlformats.org/officeDocument/2006/math">
                    <m:r>
                      <m:rPr>
                        <m:nor/>
                      </m:rPr>
                      <a:rPr lang="fr-FR" sz="1600" dirty="0">
                        <a:solidFill>
                          <a:schemeClr val="tx2">
                            <a:lumMod val="50000"/>
                            <a:lumOff val="50000"/>
                          </a:schemeClr>
                        </a:solidFill>
                        <a:latin typeface="Cambria Math" panose="02040503050406030204" pitchFamily="18" charset="0"/>
                      </a:rPr>
                      <m:t>out</m:t>
                    </m:r>
                    <m:r>
                      <m:rPr>
                        <m:nor/>
                      </m:rPr>
                      <a:rPr lang="fr-FR" sz="1600" dirty="0">
                        <a:solidFill>
                          <a:schemeClr val="tx2">
                            <a:lumMod val="50000"/>
                            <a:lumOff val="50000"/>
                          </a:schemeClr>
                        </a:solidFill>
                        <a:latin typeface="Cambria Math" panose="02040503050406030204" pitchFamily="18" charset="0"/>
                      </a:rPr>
                      <m:t>_</m:t>
                    </m:r>
                    <m:r>
                      <m:rPr>
                        <m:nor/>
                      </m:rPr>
                      <a:rPr lang="fr-FR" sz="1600" dirty="0">
                        <a:solidFill>
                          <a:schemeClr val="tx2">
                            <a:lumMod val="50000"/>
                            <a:lumOff val="50000"/>
                          </a:schemeClr>
                        </a:solidFill>
                        <a:latin typeface="Cambria Math" panose="02040503050406030204" pitchFamily="18" charset="0"/>
                      </a:rPr>
                      <m:t>o</m:t>
                    </m:r>
                    <m:r>
                      <a:rPr lang="fr-FR" sz="1600" i="1" dirty="0">
                        <a:solidFill>
                          <a:schemeClr val="tx2">
                            <a:lumMod val="50000"/>
                            <a:lumOff val="50000"/>
                          </a:schemeClr>
                        </a:solidFill>
                        <a:latin typeface="Cambria Math" panose="02040503050406030204" pitchFamily="18" charset="0"/>
                      </a:rPr>
                      <m:t> </m:t>
                    </m:r>
                    <m:d>
                      <m:dPr>
                        <m:ctrlPr>
                          <a:rPr lang="fr-FR" sz="1600" i="1">
                            <a:solidFill>
                              <a:schemeClr val="tx2">
                                <a:lumMod val="50000"/>
                                <a:lumOff val="50000"/>
                              </a:schemeClr>
                            </a:solidFill>
                            <a:latin typeface="Cambria Math" panose="02040503050406030204" pitchFamily="18" charset="0"/>
                            <a:ea typeface="Cambria Math" panose="02040503050406030204" pitchFamily="18" charset="0"/>
                          </a:rPr>
                        </m:ctrlPr>
                      </m:dPr>
                      <m:e>
                        <m:r>
                          <a:rPr lang="fr-FR" sz="1600">
                            <a:solidFill>
                              <a:schemeClr val="tx2">
                                <a:lumMod val="50000"/>
                                <a:lumOff val="50000"/>
                              </a:schemeClr>
                            </a:solidFill>
                            <a:latin typeface="Cambria Math" panose="02040503050406030204" pitchFamily="18" charset="0"/>
                            <a:ea typeface="Cambria Math" panose="02040503050406030204" pitchFamily="18" charset="0"/>
                          </a:rPr>
                          <m:t>1−</m:t>
                        </m:r>
                        <m:r>
                          <m:rPr>
                            <m:sty m:val="p"/>
                          </m:rPr>
                          <a:rPr lang="fr-FR" sz="1600" b="0" i="0" smtClean="0">
                            <a:solidFill>
                              <a:schemeClr val="tx2">
                                <a:lumMod val="50000"/>
                                <a:lumOff val="50000"/>
                              </a:schemeClr>
                            </a:solidFill>
                            <a:latin typeface="Cambria Math" panose="02040503050406030204" pitchFamily="18" charset="0"/>
                            <a:ea typeface="Cambria Math" panose="02040503050406030204" pitchFamily="18" charset="0"/>
                          </a:rPr>
                          <m:t>out</m:t>
                        </m:r>
                        <m:r>
                          <a:rPr lang="fr-FR" sz="1600" b="0" i="0" smtClean="0">
                            <a:solidFill>
                              <a:schemeClr val="tx2">
                                <a:lumMod val="50000"/>
                                <a:lumOff val="50000"/>
                              </a:schemeClr>
                            </a:solidFill>
                            <a:latin typeface="Cambria Math" panose="02040503050406030204" pitchFamily="18" charset="0"/>
                            <a:ea typeface="Cambria Math" panose="02040503050406030204" pitchFamily="18" charset="0"/>
                          </a:rPr>
                          <m:t>_</m:t>
                        </m:r>
                        <m:r>
                          <m:rPr>
                            <m:sty m:val="p"/>
                          </m:rPr>
                          <a:rPr lang="fr-FR" sz="1600" b="0" i="0" smtClean="0">
                            <a:solidFill>
                              <a:schemeClr val="tx2">
                                <a:lumMod val="50000"/>
                                <a:lumOff val="50000"/>
                              </a:schemeClr>
                            </a:solidFill>
                            <a:latin typeface="Cambria Math" panose="02040503050406030204" pitchFamily="18" charset="0"/>
                            <a:ea typeface="Cambria Math" panose="02040503050406030204" pitchFamily="18" charset="0"/>
                          </a:rPr>
                          <m:t>o</m:t>
                        </m:r>
                      </m:e>
                    </m:d>
                    <m:r>
                      <a:rPr lang="fr-FR" sz="1600" b="0" i="1" smtClean="0">
                        <a:solidFill>
                          <a:schemeClr val="tx2">
                            <a:lumMod val="50000"/>
                            <a:lumOff val="50000"/>
                          </a:schemeClr>
                        </a:solidFill>
                        <a:latin typeface="Cambria Math" panose="02040503050406030204" pitchFamily="18" charset="0"/>
                        <a:ea typeface="Cambria Math" panose="02040503050406030204" pitchFamily="18" charset="0"/>
                      </a:rPr>
                      <m:t> </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 </m:t>
                    </m:r>
                    <m:r>
                      <m:rPr>
                        <m:sty m:val="p"/>
                      </m:rPr>
                      <a:rPr lang="fr-FR" sz="1600" b="0" i="0" smtClean="0">
                        <a:solidFill>
                          <a:schemeClr val="accent5">
                            <a:lumMod val="60000"/>
                            <a:lumOff val="40000"/>
                          </a:schemeClr>
                        </a:solidFill>
                        <a:latin typeface="Cambria Math" panose="02040503050406030204" pitchFamily="18" charset="0"/>
                        <a:ea typeface="Cambria Math" panose="02040503050406030204" pitchFamily="18" charset="0"/>
                      </a:rPr>
                      <m:t>w</m:t>
                    </m:r>
                    <m:r>
                      <a:rPr lang="fr-FR" sz="1600" b="0" i="0" smtClean="0">
                        <a:solidFill>
                          <a:schemeClr val="accent5">
                            <a:lumMod val="60000"/>
                            <a:lumOff val="40000"/>
                          </a:schemeClr>
                        </a:solidFill>
                        <a:latin typeface="Cambria Math" panose="02040503050406030204" pitchFamily="18" charset="0"/>
                        <a:ea typeface="Cambria Math" panose="02040503050406030204" pitchFamily="18" charset="0"/>
                      </a:rPr>
                      <m:t>3</m:t>
                    </m:r>
                    <m:r>
                      <a:rPr lang="fr-FR" sz="1600" b="0" i="1" smtClean="0">
                        <a:latin typeface="Cambria Math" panose="02040503050406030204" pitchFamily="18" charset="0"/>
                        <a:ea typeface="Cambria Math" panose="02040503050406030204" pitchFamily="18" charset="0"/>
                      </a:rPr>
                      <m:t> </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 </m:t>
                    </m:r>
                    <m:r>
                      <m:rPr>
                        <m:nor/>
                      </m:rPr>
                      <a:rPr lang="fr-FR" sz="1600" dirty="0" smtClean="0">
                        <a:solidFill>
                          <a:schemeClr val="accent3">
                            <a:lumMod val="60000"/>
                            <a:lumOff val="40000"/>
                          </a:schemeClr>
                        </a:solidFill>
                        <a:latin typeface="Cambria Math" panose="02040503050406030204" pitchFamily="18" charset="0"/>
                      </a:rPr>
                      <m:t>1</m:t>
                    </m:r>
                    <m:r>
                      <m:rPr>
                        <m:nor/>
                      </m:rPr>
                      <a:rPr lang="fr-FR" sz="1600" baseline="-25000" dirty="0" smtClean="0">
                        <a:solidFill>
                          <a:schemeClr val="accent3">
                            <a:lumMod val="60000"/>
                            <a:lumOff val="40000"/>
                          </a:schemeClr>
                        </a:solidFill>
                        <a:latin typeface="Cambria Math" panose="02040503050406030204" pitchFamily="18" charset="0"/>
                      </a:rPr>
                      <m:t>{</m:t>
                    </m:r>
                    <m:r>
                      <m:rPr>
                        <m:nor/>
                      </m:rPr>
                      <a:rPr lang="fr-FR" sz="1600" baseline="-25000" dirty="0" smtClean="0">
                        <a:solidFill>
                          <a:schemeClr val="accent3">
                            <a:lumMod val="60000"/>
                            <a:lumOff val="40000"/>
                          </a:schemeClr>
                        </a:solidFill>
                        <a:latin typeface="Cambria Math" panose="02040503050406030204" pitchFamily="18" charset="0"/>
                      </a:rPr>
                      <m:t>net</m:t>
                    </m:r>
                    <m:r>
                      <m:rPr>
                        <m:nor/>
                      </m:rPr>
                      <a:rPr lang="fr-FR" sz="1600" baseline="-25000" dirty="0" smtClean="0">
                        <a:solidFill>
                          <a:schemeClr val="accent3">
                            <a:lumMod val="60000"/>
                            <a:lumOff val="40000"/>
                          </a:schemeClr>
                        </a:solidFill>
                        <a:latin typeface="Cambria Math" panose="02040503050406030204" pitchFamily="18" charset="0"/>
                      </a:rPr>
                      <m:t>_</m:t>
                    </m:r>
                    <m:r>
                      <m:rPr>
                        <m:nor/>
                      </m:rPr>
                      <a:rPr lang="fr-FR" sz="1600" baseline="-25000" dirty="0" smtClean="0">
                        <a:solidFill>
                          <a:schemeClr val="accent3">
                            <a:lumMod val="60000"/>
                            <a:lumOff val="40000"/>
                          </a:schemeClr>
                        </a:solidFill>
                        <a:latin typeface="Cambria Math" panose="02040503050406030204" pitchFamily="18" charset="0"/>
                      </a:rPr>
                      <m:t>h</m:t>
                    </m:r>
                    <m:r>
                      <a:rPr lang="fr-FR" sz="1600" i="1" baseline="-25000">
                        <a:solidFill>
                          <a:schemeClr val="accent3">
                            <a:lumMod val="60000"/>
                            <a:lumOff val="40000"/>
                          </a:schemeClr>
                        </a:solidFill>
                        <a:latin typeface="Cambria Math" panose="02040503050406030204" pitchFamily="18" charset="0"/>
                        <a:ea typeface="Cambria Math" panose="02040503050406030204" pitchFamily="18" charset="0"/>
                      </a:rPr>
                      <m:t>≥0</m:t>
                    </m:r>
                    <m:r>
                      <m:rPr>
                        <m:nor/>
                      </m:rPr>
                      <a:rPr lang="fr-FR" sz="1600" baseline="-25000" dirty="0">
                        <a:solidFill>
                          <a:schemeClr val="accent3">
                            <a:lumMod val="60000"/>
                            <a:lumOff val="40000"/>
                          </a:schemeClr>
                        </a:solidFill>
                        <a:latin typeface="Cambria Math" panose="02040503050406030204" pitchFamily="18" charset="0"/>
                      </a:rPr>
                      <m:t>}</m:t>
                    </m:r>
                    <m:r>
                      <a:rPr lang="fr-FR" sz="1600" b="0" i="1" baseline="-25000" dirty="0" smtClean="0">
                        <a:solidFill>
                          <a:schemeClr val="accent3">
                            <a:lumMod val="60000"/>
                            <a:lumOff val="40000"/>
                          </a:schemeClr>
                        </a:solidFill>
                        <a:latin typeface="Cambria Math" panose="02040503050406030204" pitchFamily="18" charset="0"/>
                      </a:rPr>
                      <m:t> </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 </m:t>
                    </m:r>
                    <m:r>
                      <m:rPr>
                        <m:sty m:val="p"/>
                      </m:rPr>
                      <a:rPr lang="fr-FR" sz="1600" b="0" i="0" smtClean="0">
                        <a:solidFill>
                          <a:schemeClr val="accent2"/>
                        </a:solidFill>
                        <a:latin typeface="Cambria Math" panose="02040503050406030204" pitchFamily="18" charset="0"/>
                        <a:ea typeface="Cambria Math" panose="02040503050406030204" pitchFamily="18" charset="0"/>
                      </a:rPr>
                      <m:t>i</m:t>
                    </m:r>
                    <m:r>
                      <a:rPr lang="fr-FR" sz="1600" b="0" i="0" baseline="-25000" smtClean="0">
                        <a:solidFill>
                          <a:schemeClr val="accent2"/>
                        </a:solidFill>
                        <a:latin typeface="Cambria Math" panose="02040503050406030204" pitchFamily="18" charset="0"/>
                        <a:ea typeface="Cambria Math" panose="02040503050406030204" pitchFamily="18" charset="0"/>
                      </a:rPr>
                      <m:t>1</m:t>
                    </m:r>
                  </m:oMath>
                </a14:m>
                <a:endParaRPr lang="fr-FR" sz="1600" dirty="0">
                  <a:latin typeface="Cambria Math" panose="02040503050406030204" pitchFamily="18" charset="0"/>
                </a:endParaRPr>
              </a:p>
            </p:txBody>
          </p:sp>
        </mc:Choice>
        <mc:Fallback xmlns="">
          <p:sp>
            <p:nvSpPr>
              <p:cNvPr id="37" name="ZoneTexte 36">
                <a:extLst>
                  <a:ext uri="{FF2B5EF4-FFF2-40B4-BE49-F238E27FC236}">
                    <a16:creationId xmlns:a16="http://schemas.microsoft.com/office/drawing/2014/main" id="{73278500-6B02-1B48-E1D9-5EE708EC286A}"/>
                  </a:ext>
                </a:extLst>
              </p:cNvPr>
              <p:cNvSpPr txBox="1">
                <a:spLocks noRot="1" noChangeAspect="1" noMove="1" noResize="1" noEditPoints="1" noAdjustHandles="1" noChangeArrowheads="1" noChangeShapeType="1" noTextEdit="1"/>
              </p:cNvSpPr>
              <p:nvPr/>
            </p:nvSpPr>
            <p:spPr>
              <a:xfrm>
                <a:off x="5655034" y="3082263"/>
                <a:ext cx="6168377" cy="1062599"/>
              </a:xfrm>
              <a:prstGeom prst="rect">
                <a:avLst/>
              </a:prstGeom>
              <a:blipFill>
                <a:blip r:embed="rId4"/>
                <a:stretch>
                  <a:fillRect b="-2353"/>
                </a:stretch>
              </a:blipFill>
            </p:spPr>
            <p:txBody>
              <a:bodyPr/>
              <a:lstStyle/>
              <a:p>
                <a:r>
                  <a:rPr lang="fr-FR">
                    <a:noFill/>
                  </a:rPr>
                  <a:t> </a:t>
                </a:r>
              </a:p>
            </p:txBody>
          </p:sp>
        </mc:Fallback>
      </mc:AlternateContent>
      <p:sp>
        <p:nvSpPr>
          <p:cNvPr id="2" name="Titre 1">
            <a:extLst>
              <a:ext uri="{FF2B5EF4-FFF2-40B4-BE49-F238E27FC236}">
                <a16:creationId xmlns:a16="http://schemas.microsoft.com/office/drawing/2014/main" id="{1EC40690-0094-61ED-1CC3-A2346784D387}"/>
              </a:ext>
            </a:extLst>
          </p:cNvPr>
          <p:cNvSpPr>
            <a:spLocks noGrp="1"/>
          </p:cNvSpPr>
          <p:nvPr>
            <p:ph type="title"/>
          </p:nvPr>
        </p:nvSpPr>
        <p:spPr/>
        <p:txBody>
          <a:bodyPr/>
          <a:lstStyle/>
          <a:p>
            <a:r>
              <a:rPr lang="fr-FR" dirty="0"/>
              <a:t>Neural Network</a:t>
            </a:r>
          </a:p>
        </p:txBody>
      </p:sp>
      <mc:AlternateContent xmlns:mc="http://schemas.openxmlformats.org/markup-compatibility/2006" xmlns:a14="http://schemas.microsoft.com/office/drawing/2010/main">
        <mc:Choice Requires="a14">
          <p:sp>
            <p:nvSpPr>
              <p:cNvPr id="41" name="ZoneTexte 40">
                <a:extLst>
                  <a:ext uri="{FF2B5EF4-FFF2-40B4-BE49-F238E27FC236}">
                    <a16:creationId xmlns:a16="http://schemas.microsoft.com/office/drawing/2014/main" id="{3E91B6E9-91D6-14C7-9C7C-24D6F6FEC32B}"/>
                  </a:ext>
                </a:extLst>
              </p:cNvPr>
              <p:cNvSpPr txBox="1"/>
              <p:nvPr/>
            </p:nvSpPr>
            <p:spPr>
              <a:xfrm>
                <a:off x="1127053" y="3600596"/>
                <a:ext cx="1573618" cy="1177502"/>
              </a:xfrm>
              <a:prstGeom prst="rect">
                <a:avLst/>
              </a:prstGeom>
              <a:noFill/>
            </p:spPr>
            <p:txBody>
              <a:bodyPr wrap="square" rtlCol="0">
                <a:spAutoFit/>
              </a:bodyPr>
              <a:lstStyle/>
              <a:p>
                <a14:m>
                  <m:oMath xmlns:m="http://schemas.openxmlformats.org/officeDocument/2006/math">
                    <m:f>
                      <m:fPr>
                        <m:ctrlPr>
                          <a:rPr lang="fr-FR" sz="1100" b="0" i="1" smtClean="0">
                            <a:solidFill>
                              <a:schemeClr val="accent3">
                                <a:lumMod val="60000"/>
                                <a:lumOff val="40000"/>
                              </a:schemeClr>
                            </a:solidFill>
                            <a:latin typeface="Cambria Math" panose="02040503050406030204" pitchFamily="18" charset="0"/>
                            <a:ea typeface="Cambria Math" panose="02040503050406030204" pitchFamily="18" charset="0"/>
                          </a:rPr>
                        </m:ctrlPr>
                      </m:fPr>
                      <m:num>
                        <m:r>
                          <a:rPr lang="fr-FR" sz="1100">
                            <a:solidFill>
                              <a:schemeClr val="accent3">
                                <a:lumMod val="60000"/>
                                <a:lumOff val="40000"/>
                              </a:schemeClr>
                            </a:solidFill>
                            <a:latin typeface="Cambria Math" panose="02040503050406030204" pitchFamily="18" charset="0"/>
                            <a:ea typeface="Cambria Math" panose="02040503050406030204" pitchFamily="18" charset="0"/>
                          </a:rPr>
                          <m:t>𝜕</m:t>
                        </m:r>
                        <m:r>
                          <m:rPr>
                            <m:sty m:val="p"/>
                          </m:rPr>
                          <a:rPr lang="fr-FR" sz="1100" b="0" i="0" smtClean="0">
                            <a:solidFill>
                              <a:schemeClr val="accent3">
                                <a:lumMod val="60000"/>
                                <a:lumOff val="40000"/>
                              </a:schemeClr>
                            </a:solidFill>
                            <a:latin typeface="Cambria Math" panose="02040503050406030204" pitchFamily="18" charset="0"/>
                            <a:ea typeface="Cambria Math" panose="02040503050406030204" pitchFamily="18" charset="0"/>
                          </a:rPr>
                          <m:t>out</m:t>
                        </m:r>
                        <m:r>
                          <a:rPr lang="fr-FR" sz="1100" b="0" i="0" smtClean="0">
                            <a:solidFill>
                              <a:schemeClr val="accent3">
                                <a:lumMod val="60000"/>
                                <a:lumOff val="40000"/>
                              </a:schemeClr>
                            </a:solidFill>
                            <a:latin typeface="Cambria Math" panose="02040503050406030204" pitchFamily="18" charset="0"/>
                            <a:ea typeface="Cambria Math" panose="02040503050406030204" pitchFamily="18" charset="0"/>
                          </a:rPr>
                          <m:t>_</m:t>
                        </m:r>
                        <m:r>
                          <m:rPr>
                            <m:sty m:val="p"/>
                          </m:rPr>
                          <a:rPr lang="fr-FR" sz="1100" b="0" i="0" smtClean="0">
                            <a:solidFill>
                              <a:schemeClr val="accent3">
                                <a:lumMod val="60000"/>
                                <a:lumOff val="40000"/>
                              </a:schemeClr>
                            </a:solidFill>
                            <a:latin typeface="Cambria Math" panose="02040503050406030204" pitchFamily="18" charset="0"/>
                            <a:ea typeface="Cambria Math" panose="02040503050406030204" pitchFamily="18" charset="0"/>
                          </a:rPr>
                          <m:t>h</m:t>
                        </m:r>
                      </m:num>
                      <m:den>
                        <m:r>
                          <a:rPr lang="fr-FR" sz="1100">
                            <a:solidFill>
                              <a:schemeClr val="accent3">
                                <a:lumMod val="60000"/>
                                <a:lumOff val="40000"/>
                              </a:schemeClr>
                            </a:solidFill>
                            <a:latin typeface="Cambria Math" panose="02040503050406030204" pitchFamily="18" charset="0"/>
                            <a:ea typeface="Cambria Math" panose="02040503050406030204" pitchFamily="18" charset="0"/>
                          </a:rPr>
                          <m:t>𝜕</m:t>
                        </m:r>
                        <m:r>
                          <m:rPr>
                            <m:sty m:val="p"/>
                          </m:rPr>
                          <a:rPr lang="fr-FR" sz="1100" b="0" i="0" smtClean="0">
                            <a:solidFill>
                              <a:schemeClr val="accent3">
                                <a:lumMod val="60000"/>
                                <a:lumOff val="40000"/>
                              </a:schemeClr>
                            </a:solidFill>
                            <a:latin typeface="Cambria Math" panose="02040503050406030204" pitchFamily="18" charset="0"/>
                            <a:ea typeface="Cambria Math" panose="02040503050406030204" pitchFamily="18" charset="0"/>
                          </a:rPr>
                          <m:t>net</m:t>
                        </m:r>
                        <m:r>
                          <a:rPr lang="fr-FR" sz="1100" b="0" i="0" smtClean="0">
                            <a:solidFill>
                              <a:schemeClr val="accent3">
                                <a:lumMod val="60000"/>
                                <a:lumOff val="40000"/>
                              </a:schemeClr>
                            </a:solidFill>
                            <a:latin typeface="Cambria Math" panose="02040503050406030204" pitchFamily="18" charset="0"/>
                            <a:ea typeface="Cambria Math" panose="02040503050406030204" pitchFamily="18" charset="0"/>
                          </a:rPr>
                          <m:t>_</m:t>
                        </m:r>
                        <m:r>
                          <m:rPr>
                            <m:sty m:val="p"/>
                          </m:rPr>
                          <a:rPr lang="fr-FR" sz="1100" b="0" i="0" smtClean="0">
                            <a:solidFill>
                              <a:schemeClr val="accent3">
                                <a:lumMod val="60000"/>
                                <a:lumOff val="40000"/>
                              </a:schemeClr>
                            </a:solidFill>
                            <a:latin typeface="Cambria Math" panose="02040503050406030204" pitchFamily="18" charset="0"/>
                            <a:ea typeface="Cambria Math" panose="02040503050406030204" pitchFamily="18" charset="0"/>
                          </a:rPr>
                          <m:t>h</m:t>
                        </m:r>
                      </m:den>
                    </m:f>
                  </m:oMath>
                </a14:m>
                <a:r>
                  <a:rPr lang="fr-FR" sz="1100" b="0" dirty="0">
                    <a:solidFill>
                      <a:schemeClr val="accent3">
                        <a:lumMod val="60000"/>
                        <a:lumOff val="40000"/>
                      </a:schemeClr>
                    </a:solidFill>
                    <a:latin typeface="Cambria Math" panose="02040503050406030204" pitchFamily="18" charset="0"/>
                    <a:ea typeface="Cambria Math" panose="02040503050406030204" pitchFamily="18" charset="0"/>
                  </a:rPr>
                  <a:t> = 1</a:t>
                </a:r>
                <a:r>
                  <a:rPr lang="fr-FR" sz="1100" b="0" baseline="-25000" dirty="0">
                    <a:solidFill>
                      <a:schemeClr val="accent3">
                        <a:lumMod val="60000"/>
                        <a:lumOff val="40000"/>
                      </a:schemeClr>
                    </a:solidFill>
                    <a:latin typeface="Cambria Math" panose="02040503050406030204" pitchFamily="18" charset="0"/>
                    <a:ea typeface="Cambria Math" panose="02040503050406030204" pitchFamily="18" charset="0"/>
                  </a:rPr>
                  <a:t>{net_h</a:t>
                </a:r>
                <a14:m>
                  <m:oMath xmlns:m="http://schemas.openxmlformats.org/officeDocument/2006/math">
                    <m:r>
                      <a:rPr lang="fr-FR" sz="1100" b="0" i="1" baseline="-25000" smtClean="0">
                        <a:solidFill>
                          <a:schemeClr val="accent3">
                            <a:lumMod val="60000"/>
                            <a:lumOff val="40000"/>
                          </a:schemeClr>
                        </a:solidFill>
                        <a:latin typeface="Cambria Math" panose="02040503050406030204" pitchFamily="18" charset="0"/>
                        <a:ea typeface="Cambria Math" panose="02040503050406030204" pitchFamily="18" charset="0"/>
                      </a:rPr>
                      <m:t>≥0</m:t>
                    </m:r>
                  </m:oMath>
                </a14:m>
                <a:r>
                  <a:rPr lang="fr-FR" sz="1100" b="0" baseline="-25000" dirty="0">
                    <a:solidFill>
                      <a:schemeClr val="accent3">
                        <a:lumMod val="60000"/>
                        <a:lumOff val="40000"/>
                      </a:schemeClr>
                    </a:solidFill>
                    <a:latin typeface="Cambria Math" panose="02040503050406030204" pitchFamily="18" charset="0"/>
                    <a:ea typeface="Cambria Math" panose="02040503050406030204" pitchFamily="18" charset="0"/>
                  </a:rPr>
                  <a:t>}</a:t>
                </a:r>
              </a:p>
              <a:p>
                <a:endParaRPr lang="fr-FR" sz="1100" b="0" dirty="0">
                  <a:latin typeface="Cambria Math" panose="02040503050406030204" pitchFamily="18" charset="0"/>
                  <a:ea typeface="Cambria Math" panose="02040503050406030204" pitchFamily="18" charset="0"/>
                </a:endParaRPr>
              </a:p>
              <a:p>
                <a14:m>
                  <m:oMath xmlns:m="http://schemas.openxmlformats.org/officeDocument/2006/math">
                    <m:f>
                      <m:fPr>
                        <m:ctrlPr>
                          <a:rPr lang="fr-FR" sz="1100" b="0" i="1" smtClean="0">
                            <a:solidFill>
                              <a:schemeClr val="accent2"/>
                            </a:solidFill>
                            <a:latin typeface="Cambria Math" panose="02040503050406030204" pitchFamily="18" charset="0"/>
                            <a:ea typeface="Cambria Math" panose="02040503050406030204" pitchFamily="18" charset="0"/>
                          </a:rPr>
                        </m:ctrlPr>
                      </m:fPr>
                      <m:num>
                        <m:r>
                          <a:rPr lang="fr-FR" sz="1100">
                            <a:solidFill>
                              <a:schemeClr val="accent2"/>
                            </a:solidFill>
                            <a:latin typeface="Cambria Math" panose="02040503050406030204" pitchFamily="18" charset="0"/>
                            <a:ea typeface="Cambria Math" panose="02040503050406030204" pitchFamily="18" charset="0"/>
                          </a:rPr>
                          <m:t>𝜕</m:t>
                        </m:r>
                        <m:r>
                          <m:rPr>
                            <m:sty m:val="p"/>
                          </m:rPr>
                          <a:rPr lang="fr-FR" sz="1100" b="0" i="0" smtClean="0">
                            <a:solidFill>
                              <a:schemeClr val="accent2"/>
                            </a:solidFill>
                            <a:latin typeface="Cambria Math" panose="02040503050406030204" pitchFamily="18" charset="0"/>
                            <a:ea typeface="Cambria Math" panose="02040503050406030204" pitchFamily="18" charset="0"/>
                          </a:rPr>
                          <m:t>net</m:t>
                        </m:r>
                        <m:r>
                          <a:rPr lang="fr-FR" sz="1100" b="0" i="0" smtClean="0">
                            <a:solidFill>
                              <a:schemeClr val="accent2"/>
                            </a:solidFill>
                            <a:latin typeface="Cambria Math" panose="02040503050406030204" pitchFamily="18" charset="0"/>
                            <a:ea typeface="Cambria Math" panose="02040503050406030204" pitchFamily="18" charset="0"/>
                          </a:rPr>
                          <m:t>_</m:t>
                        </m:r>
                        <m:r>
                          <m:rPr>
                            <m:sty m:val="p"/>
                          </m:rPr>
                          <a:rPr lang="fr-FR" sz="1100" b="0" i="0" smtClean="0">
                            <a:solidFill>
                              <a:schemeClr val="accent2"/>
                            </a:solidFill>
                            <a:latin typeface="Cambria Math" panose="02040503050406030204" pitchFamily="18" charset="0"/>
                            <a:ea typeface="Cambria Math" panose="02040503050406030204" pitchFamily="18" charset="0"/>
                          </a:rPr>
                          <m:t>h</m:t>
                        </m:r>
                      </m:num>
                      <m:den>
                        <m:r>
                          <a:rPr lang="fr-FR" sz="1100">
                            <a:solidFill>
                              <a:schemeClr val="accent2"/>
                            </a:solidFill>
                            <a:latin typeface="Cambria Math" panose="02040503050406030204" pitchFamily="18" charset="0"/>
                            <a:ea typeface="Cambria Math" panose="02040503050406030204" pitchFamily="18" charset="0"/>
                          </a:rPr>
                          <m:t>𝜕</m:t>
                        </m:r>
                        <m:r>
                          <m:rPr>
                            <m:sty m:val="p"/>
                          </m:rPr>
                          <a:rPr lang="fr-FR" sz="1100" b="0" i="0" smtClean="0">
                            <a:solidFill>
                              <a:schemeClr val="accent2"/>
                            </a:solidFill>
                            <a:latin typeface="Cambria Math" panose="02040503050406030204" pitchFamily="18" charset="0"/>
                            <a:ea typeface="Cambria Math" panose="02040503050406030204" pitchFamily="18" charset="0"/>
                          </a:rPr>
                          <m:t>w</m:t>
                        </m:r>
                        <m:r>
                          <a:rPr lang="fr-FR" sz="1100" b="0" i="0" smtClean="0">
                            <a:solidFill>
                              <a:schemeClr val="accent2"/>
                            </a:solidFill>
                            <a:latin typeface="Cambria Math" panose="02040503050406030204" pitchFamily="18" charset="0"/>
                            <a:ea typeface="Cambria Math" panose="02040503050406030204" pitchFamily="18" charset="0"/>
                          </a:rPr>
                          <m:t>1</m:t>
                        </m:r>
                      </m:den>
                    </m:f>
                  </m:oMath>
                </a14:m>
                <a:r>
                  <a:rPr lang="fr-FR" sz="1100" dirty="0">
                    <a:solidFill>
                      <a:schemeClr val="accent2"/>
                    </a:solidFill>
                    <a:latin typeface="Cambria Math" panose="02040503050406030204" pitchFamily="18" charset="0"/>
                    <a:ea typeface="Cambria Math" panose="02040503050406030204" pitchFamily="18" charset="0"/>
                  </a:rPr>
                  <a:t> = i1</a:t>
                </a:r>
              </a:p>
              <a:p>
                <a:endParaRPr lang="fr-FR" sz="1100" dirty="0">
                  <a:latin typeface="Cambria Math" panose="02040503050406030204" pitchFamily="18" charset="0"/>
                  <a:ea typeface="Cambria Math" panose="02040503050406030204" pitchFamily="18" charset="0"/>
                </a:endParaRPr>
              </a:p>
              <a:p>
                <a14:m>
                  <m:oMath xmlns:m="http://schemas.openxmlformats.org/officeDocument/2006/math">
                    <m:f>
                      <m:fPr>
                        <m:ctrlPr>
                          <a:rPr lang="fr-FR" sz="1100" b="0" i="1" smtClean="0">
                            <a:solidFill>
                              <a:schemeClr val="accent5">
                                <a:lumMod val="60000"/>
                                <a:lumOff val="40000"/>
                              </a:schemeClr>
                            </a:solidFill>
                            <a:latin typeface="Cambria Math" panose="02040503050406030204" pitchFamily="18" charset="0"/>
                            <a:ea typeface="Cambria Math" panose="02040503050406030204" pitchFamily="18" charset="0"/>
                          </a:rPr>
                        </m:ctrlPr>
                      </m:fPr>
                      <m:num>
                        <m:r>
                          <a:rPr lang="fr-FR" sz="1100">
                            <a:solidFill>
                              <a:schemeClr val="accent5">
                                <a:lumMod val="60000"/>
                                <a:lumOff val="40000"/>
                              </a:schemeClr>
                            </a:solidFill>
                            <a:latin typeface="Cambria Math" panose="02040503050406030204" pitchFamily="18" charset="0"/>
                            <a:ea typeface="Cambria Math" panose="02040503050406030204" pitchFamily="18" charset="0"/>
                          </a:rPr>
                          <m:t>𝜕</m:t>
                        </m:r>
                        <m:r>
                          <m:rPr>
                            <m:sty m:val="p"/>
                          </m:rPr>
                          <a:rPr lang="fr-FR" sz="1100" b="0" i="0" smtClean="0">
                            <a:solidFill>
                              <a:schemeClr val="accent5">
                                <a:lumMod val="60000"/>
                                <a:lumOff val="40000"/>
                              </a:schemeClr>
                            </a:solidFill>
                            <a:latin typeface="Cambria Math" panose="02040503050406030204" pitchFamily="18" charset="0"/>
                            <a:ea typeface="Cambria Math" panose="02040503050406030204" pitchFamily="18" charset="0"/>
                          </a:rPr>
                          <m:t>net</m:t>
                        </m:r>
                        <m:r>
                          <a:rPr lang="fr-FR" sz="1100" b="0" i="0" smtClean="0">
                            <a:solidFill>
                              <a:schemeClr val="accent5">
                                <a:lumMod val="60000"/>
                                <a:lumOff val="40000"/>
                              </a:schemeClr>
                            </a:solidFill>
                            <a:latin typeface="Cambria Math" panose="02040503050406030204" pitchFamily="18" charset="0"/>
                            <a:ea typeface="Cambria Math" panose="02040503050406030204" pitchFamily="18" charset="0"/>
                          </a:rPr>
                          <m:t>_</m:t>
                        </m:r>
                        <m:r>
                          <a:rPr lang="fr-FR" sz="1100" b="0" i="1" smtClean="0">
                            <a:solidFill>
                              <a:schemeClr val="accent5">
                                <a:lumMod val="60000"/>
                                <a:lumOff val="40000"/>
                              </a:schemeClr>
                            </a:solidFill>
                            <a:latin typeface="Cambria Math" panose="02040503050406030204" pitchFamily="18" charset="0"/>
                            <a:ea typeface="Cambria Math" panose="02040503050406030204" pitchFamily="18" charset="0"/>
                          </a:rPr>
                          <m:t>h</m:t>
                        </m:r>
                      </m:num>
                      <m:den>
                        <m:r>
                          <a:rPr lang="fr-FR" sz="1100">
                            <a:solidFill>
                              <a:schemeClr val="accent5">
                                <a:lumMod val="60000"/>
                                <a:lumOff val="40000"/>
                              </a:schemeClr>
                            </a:solidFill>
                            <a:latin typeface="Cambria Math" panose="02040503050406030204" pitchFamily="18" charset="0"/>
                            <a:ea typeface="Cambria Math" panose="02040503050406030204" pitchFamily="18" charset="0"/>
                          </a:rPr>
                          <m:t>𝜕</m:t>
                        </m:r>
                        <m:r>
                          <a:rPr lang="fr-FR" sz="1100" b="0" i="1" smtClean="0">
                            <a:solidFill>
                              <a:schemeClr val="accent5">
                                <a:lumMod val="60000"/>
                                <a:lumOff val="40000"/>
                              </a:schemeClr>
                            </a:solidFill>
                            <a:latin typeface="Cambria Math" panose="02040503050406030204" pitchFamily="18" charset="0"/>
                            <a:ea typeface="Cambria Math" panose="02040503050406030204" pitchFamily="18" charset="0"/>
                          </a:rPr>
                          <m:t>𝑏</m:t>
                        </m:r>
                        <m:r>
                          <a:rPr lang="fr-FR" sz="1100" b="0" i="1" smtClean="0">
                            <a:solidFill>
                              <a:schemeClr val="accent5">
                                <a:lumMod val="60000"/>
                                <a:lumOff val="40000"/>
                              </a:schemeClr>
                            </a:solidFill>
                            <a:latin typeface="Cambria Math" panose="02040503050406030204" pitchFamily="18" charset="0"/>
                            <a:ea typeface="Cambria Math" panose="02040503050406030204" pitchFamily="18" charset="0"/>
                          </a:rPr>
                          <m:t>1</m:t>
                        </m:r>
                      </m:den>
                    </m:f>
                  </m:oMath>
                </a14:m>
                <a:r>
                  <a:rPr lang="fr-FR" sz="1100" dirty="0">
                    <a:solidFill>
                      <a:schemeClr val="accent5">
                        <a:lumMod val="60000"/>
                        <a:lumOff val="40000"/>
                      </a:schemeClr>
                    </a:solidFill>
                    <a:latin typeface="Cambria Math" panose="02040503050406030204" pitchFamily="18" charset="0"/>
                    <a:ea typeface="Cambria Math" panose="02040503050406030204" pitchFamily="18" charset="0"/>
                  </a:rPr>
                  <a:t> = 1</a:t>
                </a:r>
                <a:endParaRPr lang="fr-FR" sz="1100" dirty="0">
                  <a:latin typeface="Cambria Math" panose="02040503050406030204" pitchFamily="18" charset="0"/>
                  <a:ea typeface="Cambria Math" panose="02040503050406030204" pitchFamily="18" charset="0"/>
                </a:endParaRPr>
              </a:p>
            </p:txBody>
          </p:sp>
        </mc:Choice>
        <mc:Fallback xmlns="">
          <p:sp>
            <p:nvSpPr>
              <p:cNvPr id="41" name="ZoneTexte 40">
                <a:extLst>
                  <a:ext uri="{FF2B5EF4-FFF2-40B4-BE49-F238E27FC236}">
                    <a16:creationId xmlns:a16="http://schemas.microsoft.com/office/drawing/2014/main" id="{3E91B6E9-91D6-14C7-9C7C-24D6F6FEC32B}"/>
                  </a:ext>
                </a:extLst>
              </p:cNvPr>
              <p:cNvSpPr txBox="1">
                <a:spLocks noRot="1" noChangeAspect="1" noMove="1" noResize="1" noEditPoints="1" noAdjustHandles="1" noChangeArrowheads="1" noChangeShapeType="1" noTextEdit="1"/>
              </p:cNvSpPr>
              <p:nvPr/>
            </p:nvSpPr>
            <p:spPr>
              <a:xfrm>
                <a:off x="1127053" y="3600596"/>
                <a:ext cx="1573618" cy="1177502"/>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1B8AD81A-BD79-3047-C950-C8E8C49D63BD}"/>
                  </a:ext>
                </a:extLst>
              </p:cNvPr>
              <p:cNvSpPr txBox="1"/>
              <p:nvPr/>
            </p:nvSpPr>
            <p:spPr>
              <a:xfrm>
                <a:off x="2658139" y="3600596"/>
                <a:ext cx="1270904" cy="355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sz="900" b="0" i="1" smtClean="0">
                              <a:solidFill>
                                <a:schemeClr val="accent5">
                                  <a:lumMod val="60000"/>
                                  <a:lumOff val="40000"/>
                                </a:schemeClr>
                              </a:solidFill>
                              <a:latin typeface="Cambria Math" panose="02040503050406030204" pitchFamily="18" charset="0"/>
                            </a:rPr>
                          </m:ctrlPr>
                        </m:fPr>
                        <m:num>
                          <m:r>
                            <a:rPr lang="fr-FR" sz="900" b="0" i="0" smtClean="0">
                              <a:solidFill>
                                <a:schemeClr val="accent5">
                                  <a:lumMod val="60000"/>
                                  <a:lumOff val="40000"/>
                                </a:schemeClr>
                              </a:solidFill>
                              <a:latin typeface="Cambria Math" panose="02040503050406030204" pitchFamily="18" charset="0"/>
                            </a:rPr>
                            <m:t>𝜕</m:t>
                          </m:r>
                          <m:r>
                            <m:rPr>
                              <m:sty m:val="p"/>
                            </m:rPr>
                            <a:rPr lang="fr-FR" sz="900" b="0" i="0" smtClean="0">
                              <a:solidFill>
                                <a:schemeClr val="accent5">
                                  <a:lumMod val="60000"/>
                                  <a:lumOff val="40000"/>
                                </a:schemeClr>
                              </a:solidFill>
                              <a:latin typeface="Cambria Math" panose="02040503050406030204" pitchFamily="18" charset="0"/>
                            </a:rPr>
                            <m:t>net</m:t>
                          </m:r>
                          <m:r>
                            <a:rPr lang="fr-FR" sz="900" b="0" i="0" smtClean="0">
                              <a:solidFill>
                                <a:schemeClr val="accent5">
                                  <a:lumMod val="60000"/>
                                  <a:lumOff val="40000"/>
                                </a:schemeClr>
                              </a:solidFill>
                              <a:latin typeface="Cambria Math" panose="02040503050406030204" pitchFamily="18" charset="0"/>
                            </a:rPr>
                            <m:t>_</m:t>
                          </m:r>
                          <m:r>
                            <m:rPr>
                              <m:sty m:val="p"/>
                            </m:rPr>
                            <a:rPr lang="fr-FR" sz="900" b="0" i="0" smtClean="0">
                              <a:solidFill>
                                <a:schemeClr val="accent5">
                                  <a:lumMod val="60000"/>
                                  <a:lumOff val="40000"/>
                                </a:schemeClr>
                              </a:solidFill>
                              <a:latin typeface="Cambria Math" panose="02040503050406030204" pitchFamily="18" charset="0"/>
                            </a:rPr>
                            <m:t>o</m:t>
                          </m:r>
                        </m:num>
                        <m:den>
                          <m:r>
                            <a:rPr lang="fr-FR" sz="900" b="0" i="0" smtClean="0">
                              <a:solidFill>
                                <a:schemeClr val="accent5">
                                  <a:lumMod val="60000"/>
                                  <a:lumOff val="40000"/>
                                </a:schemeClr>
                              </a:solidFill>
                              <a:latin typeface="Cambria Math" panose="02040503050406030204" pitchFamily="18" charset="0"/>
                            </a:rPr>
                            <m:t>𝜕</m:t>
                          </m:r>
                          <m:r>
                            <m:rPr>
                              <m:sty m:val="p"/>
                            </m:rPr>
                            <a:rPr lang="fr-FR" sz="900" b="0" i="0" smtClean="0">
                              <a:solidFill>
                                <a:schemeClr val="accent5">
                                  <a:lumMod val="60000"/>
                                  <a:lumOff val="40000"/>
                                </a:schemeClr>
                              </a:solidFill>
                              <a:latin typeface="Cambria Math" panose="02040503050406030204" pitchFamily="18" charset="0"/>
                            </a:rPr>
                            <m:t>out</m:t>
                          </m:r>
                          <m:r>
                            <a:rPr lang="fr-FR" sz="900" b="0" i="0" smtClean="0">
                              <a:solidFill>
                                <a:schemeClr val="accent5">
                                  <a:lumMod val="60000"/>
                                  <a:lumOff val="40000"/>
                                </a:schemeClr>
                              </a:solidFill>
                              <a:latin typeface="Cambria Math" panose="02040503050406030204" pitchFamily="18" charset="0"/>
                            </a:rPr>
                            <m:t>_</m:t>
                          </m:r>
                          <m:r>
                            <m:rPr>
                              <m:sty m:val="p"/>
                            </m:rPr>
                            <a:rPr lang="fr-FR" sz="900" b="0" i="0" smtClean="0">
                              <a:solidFill>
                                <a:schemeClr val="accent5">
                                  <a:lumMod val="60000"/>
                                  <a:lumOff val="40000"/>
                                </a:schemeClr>
                              </a:solidFill>
                              <a:latin typeface="Cambria Math" panose="02040503050406030204" pitchFamily="18" charset="0"/>
                            </a:rPr>
                            <m:t>h</m:t>
                          </m:r>
                        </m:den>
                      </m:f>
                      <m:r>
                        <a:rPr lang="fr-FR" sz="900" b="0" i="0" smtClean="0">
                          <a:solidFill>
                            <a:schemeClr val="accent5">
                              <a:lumMod val="60000"/>
                              <a:lumOff val="40000"/>
                            </a:schemeClr>
                          </a:solidFill>
                          <a:latin typeface="Cambria Math" panose="02040503050406030204" pitchFamily="18" charset="0"/>
                        </a:rPr>
                        <m:t>=</m:t>
                      </m:r>
                      <m:r>
                        <m:rPr>
                          <m:sty m:val="p"/>
                        </m:rPr>
                        <a:rPr lang="fr-FR" sz="900" b="0" i="0" smtClean="0">
                          <a:solidFill>
                            <a:schemeClr val="accent5">
                              <a:lumMod val="60000"/>
                              <a:lumOff val="40000"/>
                            </a:schemeClr>
                          </a:solidFill>
                          <a:latin typeface="Cambria Math" panose="02040503050406030204" pitchFamily="18" charset="0"/>
                        </a:rPr>
                        <m:t>w</m:t>
                      </m:r>
                      <m:r>
                        <a:rPr lang="fr-FR" sz="900" b="0" i="0" smtClean="0">
                          <a:solidFill>
                            <a:schemeClr val="accent5">
                              <a:lumMod val="60000"/>
                              <a:lumOff val="40000"/>
                            </a:schemeClr>
                          </a:solidFill>
                          <a:latin typeface="Cambria Math" panose="02040503050406030204" pitchFamily="18" charset="0"/>
                        </a:rPr>
                        <m:t>3</m:t>
                      </m:r>
                    </m:oMath>
                  </m:oMathPara>
                </a14:m>
                <a:endParaRPr lang="fr-FR" sz="900" b="0" dirty="0">
                  <a:solidFill>
                    <a:schemeClr val="accent5">
                      <a:lumMod val="60000"/>
                      <a:lumOff val="40000"/>
                    </a:schemeClr>
                  </a:solidFill>
                  <a:latin typeface="Cambria Math" panose="02040503050406030204" pitchFamily="18" charset="0"/>
                </a:endParaRPr>
              </a:p>
            </p:txBody>
          </p:sp>
        </mc:Choice>
        <mc:Fallback xmlns="">
          <p:sp>
            <p:nvSpPr>
              <p:cNvPr id="12" name="ZoneTexte 11">
                <a:extLst>
                  <a:ext uri="{FF2B5EF4-FFF2-40B4-BE49-F238E27FC236}">
                    <a16:creationId xmlns:a16="http://schemas.microsoft.com/office/drawing/2014/main" id="{1B8AD81A-BD79-3047-C950-C8E8C49D63BD}"/>
                  </a:ext>
                </a:extLst>
              </p:cNvPr>
              <p:cNvSpPr txBox="1">
                <a:spLocks noRot="1" noChangeAspect="1" noMove="1" noResize="1" noEditPoints="1" noAdjustHandles="1" noChangeArrowheads="1" noChangeShapeType="1" noTextEdit="1"/>
              </p:cNvSpPr>
              <p:nvPr/>
            </p:nvSpPr>
            <p:spPr>
              <a:xfrm>
                <a:off x="2658139" y="3600596"/>
                <a:ext cx="1270904" cy="355675"/>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5" name="ZoneTexte 44">
                <a:extLst>
                  <a:ext uri="{FF2B5EF4-FFF2-40B4-BE49-F238E27FC236}">
                    <a16:creationId xmlns:a16="http://schemas.microsoft.com/office/drawing/2014/main" id="{C046EA95-21E6-4D80-4E4E-5786CF40B9C6}"/>
                  </a:ext>
                </a:extLst>
              </p:cNvPr>
              <p:cNvSpPr txBox="1"/>
              <p:nvPr/>
            </p:nvSpPr>
            <p:spPr>
              <a:xfrm>
                <a:off x="5669206" y="4276657"/>
                <a:ext cx="6168377" cy="454355"/>
              </a:xfrm>
              <a:prstGeom prst="rect">
                <a:avLst/>
              </a:prstGeom>
              <a:noFill/>
            </p:spPr>
            <p:txBody>
              <a:bodyPr wrap="square" rtlCol="0">
                <a:spAutoFit/>
              </a:bodyPr>
              <a:lstStyle/>
              <a:p>
                <a14:m>
                  <m:oMath xmlns:m="http://schemas.openxmlformats.org/officeDocument/2006/math">
                    <m:f>
                      <m:fPr>
                        <m:ctrlPr>
                          <a:rPr lang="fr-FR" sz="1600" i="1" smtClean="0">
                            <a:latin typeface="Cambria Math" panose="02040503050406030204" pitchFamily="18" charset="0"/>
                          </a:rPr>
                        </m:ctrlPr>
                      </m:fPr>
                      <m:num>
                        <m:r>
                          <a:rPr lang="fr-FR" sz="1600">
                            <a:latin typeface="Cambria Math" panose="02040503050406030204" pitchFamily="18" charset="0"/>
                          </a:rPr>
                          <m:t>𝜕</m:t>
                        </m:r>
                        <m:r>
                          <m:rPr>
                            <m:sty m:val="p"/>
                          </m:rPr>
                          <a:rPr lang="fr-FR" sz="1600">
                            <a:latin typeface="Cambria Math" panose="02040503050406030204" pitchFamily="18" charset="0"/>
                          </a:rPr>
                          <m:t>Loss</m:t>
                        </m:r>
                      </m:num>
                      <m:den>
                        <m:r>
                          <a:rPr lang="fr-FR" sz="1600">
                            <a:latin typeface="Cambria Math" panose="02040503050406030204" pitchFamily="18" charset="0"/>
                          </a:rPr>
                          <m:t>𝜕</m:t>
                        </m:r>
                        <m:r>
                          <m:rPr>
                            <m:sty m:val="p"/>
                          </m:rPr>
                          <a:rPr lang="fr-FR" sz="1600">
                            <a:latin typeface="Cambria Math" panose="02040503050406030204" pitchFamily="18" charset="0"/>
                          </a:rPr>
                          <m:t>w</m:t>
                        </m:r>
                        <m:r>
                          <a:rPr lang="fr-FR" sz="1600" b="0" i="1" smtClean="0">
                            <a:latin typeface="Cambria Math" panose="02040503050406030204" pitchFamily="18" charset="0"/>
                          </a:rPr>
                          <m:t>2</m:t>
                        </m:r>
                      </m:den>
                    </m:f>
                    <m:r>
                      <a:rPr lang="fr-FR" sz="1600">
                        <a:latin typeface="Cambria Math" panose="02040503050406030204" pitchFamily="18" charset="0"/>
                      </a:rPr>
                      <m:t>= </m:t>
                    </m:r>
                  </m:oMath>
                </a14:m>
                <a:r>
                  <a:rPr lang="fr-FR" sz="1600" dirty="0">
                    <a:solidFill>
                      <a:schemeClr val="tx2">
                        <a:lumMod val="50000"/>
                        <a:lumOff val="50000"/>
                      </a:schemeClr>
                    </a:solidFill>
                  </a:rPr>
                  <a:t>(</a:t>
                </a:r>
                <a14:m>
                  <m:oMath xmlns:m="http://schemas.openxmlformats.org/officeDocument/2006/math">
                    <m:r>
                      <m:rPr>
                        <m:sty m:val="p"/>
                      </m:rPr>
                      <a:rPr lang="fr-FR" sz="1600">
                        <a:solidFill>
                          <a:schemeClr val="tx2">
                            <a:lumMod val="50000"/>
                            <a:lumOff val="50000"/>
                          </a:schemeClr>
                        </a:solidFill>
                        <a:latin typeface="Cambria Math" panose="02040503050406030204" pitchFamily="18" charset="0"/>
                      </a:rPr>
                      <m:t>out</m:t>
                    </m:r>
                    <m:r>
                      <a:rPr lang="fr-FR" sz="1600">
                        <a:solidFill>
                          <a:schemeClr val="tx2">
                            <a:lumMod val="50000"/>
                            <a:lumOff val="50000"/>
                          </a:schemeClr>
                        </a:solidFill>
                        <a:latin typeface="Cambria Math" panose="02040503050406030204" pitchFamily="18" charset="0"/>
                      </a:rPr>
                      <m:t>_</m:t>
                    </m:r>
                    <m:r>
                      <m:rPr>
                        <m:sty m:val="p"/>
                      </m:rPr>
                      <a:rPr lang="fr-FR" sz="1600">
                        <a:solidFill>
                          <a:schemeClr val="tx2">
                            <a:lumMod val="50000"/>
                            <a:lumOff val="50000"/>
                          </a:schemeClr>
                        </a:solidFill>
                        <a:latin typeface="Cambria Math" panose="02040503050406030204" pitchFamily="18" charset="0"/>
                      </a:rPr>
                      <m:t>o</m:t>
                    </m:r>
                    <m:r>
                      <a:rPr lang="fr-FR" sz="1600">
                        <a:solidFill>
                          <a:schemeClr val="tx2">
                            <a:lumMod val="50000"/>
                            <a:lumOff val="50000"/>
                          </a:schemeClr>
                        </a:solidFill>
                        <a:latin typeface="Cambria Math" panose="02040503050406030204" pitchFamily="18" charset="0"/>
                      </a:rPr>
                      <m:t>−</m:t>
                    </m:r>
                    <m:r>
                      <m:rPr>
                        <m:sty m:val="p"/>
                      </m:rPr>
                      <a:rPr lang="fr-FR" sz="1600">
                        <a:solidFill>
                          <a:schemeClr val="tx2">
                            <a:lumMod val="50000"/>
                            <a:lumOff val="50000"/>
                          </a:schemeClr>
                        </a:solidFill>
                        <a:latin typeface="Cambria Math" panose="02040503050406030204" pitchFamily="18" charset="0"/>
                      </a:rPr>
                      <m:t>target</m:t>
                    </m:r>
                  </m:oMath>
                </a14:m>
                <a:r>
                  <a:rPr lang="fr-FR" sz="1600" dirty="0">
                    <a:solidFill>
                      <a:schemeClr val="tx2">
                        <a:lumMod val="50000"/>
                        <a:lumOff val="50000"/>
                      </a:schemeClr>
                    </a:solidFill>
                  </a:rPr>
                  <a:t>)</a:t>
                </a:r>
                <a14:m>
                  <m:oMath xmlns:m="http://schemas.openxmlformats.org/officeDocument/2006/math">
                    <m:r>
                      <m:rPr>
                        <m:nor/>
                      </m:rPr>
                      <a:rPr lang="fr-FR" sz="1600" dirty="0">
                        <a:solidFill>
                          <a:schemeClr val="tx2">
                            <a:lumMod val="50000"/>
                            <a:lumOff val="50000"/>
                          </a:schemeClr>
                        </a:solidFill>
                        <a:latin typeface="Cambria Math" panose="02040503050406030204" pitchFamily="18" charset="0"/>
                      </a:rPr>
                      <m:t>out</m:t>
                    </m:r>
                    <m:r>
                      <m:rPr>
                        <m:nor/>
                      </m:rPr>
                      <a:rPr lang="fr-FR" sz="1600" dirty="0">
                        <a:solidFill>
                          <a:schemeClr val="tx2">
                            <a:lumMod val="50000"/>
                            <a:lumOff val="50000"/>
                          </a:schemeClr>
                        </a:solidFill>
                        <a:latin typeface="Cambria Math" panose="02040503050406030204" pitchFamily="18" charset="0"/>
                      </a:rPr>
                      <m:t>_</m:t>
                    </m:r>
                    <m:r>
                      <m:rPr>
                        <m:nor/>
                      </m:rPr>
                      <a:rPr lang="fr-FR" sz="1600" dirty="0">
                        <a:solidFill>
                          <a:schemeClr val="tx2">
                            <a:lumMod val="50000"/>
                            <a:lumOff val="50000"/>
                          </a:schemeClr>
                        </a:solidFill>
                        <a:latin typeface="Cambria Math" panose="02040503050406030204" pitchFamily="18" charset="0"/>
                      </a:rPr>
                      <m:t>o</m:t>
                    </m:r>
                    <m:r>
                      <a:rPr lang="fr-FR" sz="1600" i="1" dirty="0">
                        <a:solidFill>
                          <a:schemeClr val="tx2">
                            <a:lumMod val="50000"/>
                            <a:lumOff val="50000"/>
                          </a:schemeClr>
                        </a:solidFill>
                        <a:latin typeface="Cambria Math" panose="02040503050406030204" pitchFamily="18" charset="0"/>
                      </a:rPr>
                      <m:t> </m:t>
                    </m:r>
                    <m:d>
                      <m:dPr>
                        <m:ctrlPr>
                          <a:rPr lang="fr-FR" sz="1600" i="1">
                            <a:solidFill>
                              <a:schemeClr val="tx2">
                                <a:lumMod val="50000"/>
                                <a:lumOff val="50000"/>
                              </a:schemeClr>
                            </a:solidFill>
                            <a:latin typeface="Cambria Math" panose="02040503050406030204" pitchFamily="18" charset="0"/>
                            <a:ea typeface="Cambria Math" panose="02040503050406030204" pitchFamily="18" charset="0"/>
                          </a:rPr>
                        </m:ctrlPr>
                      </m:dPr>
                      <m:e>
                        <m:r>
                          <a:rPr lang="fr-FR" sz="1600">
                            <a:solidFill>
                              <a:schemeClr val="tx2">
                                <a:lumMod val="50000"/>
                                <a:lumOff val="50000"/>
                              </a:schemeClr>
                            </a:solidFill>
                            <a:latin typeface="Cambria Math" panose="02040503050406030204" pitchFamily="18" charset="0"/>
                            <a:ea typeface="Cambria Math" panose="02040503050406030204" pitchFamily="18" charset="0"/>
                          </a:rPr>
                          <m:t>1−</m:t>
                        </m:r>
                        <m:r>
                          <m:rPr>
                            <m:sty m:val="p"/>
                          </m:rPr>
                          <a:rPr lang="fr-FR" sz="1600" b="0" i="0" smtClean="0">
                            <a:solidFill>
                              <a:schemeClr val="tx2">
                                <a:lumMod val="50000"/>
                                <a:lumOff val="50000"/>
                              </a:schemeClr>
                            </a:solidFill>
                            <a:latin typeface="Cambria Math" panose="02040503050406030204" pitchFamily="18" charset="0"/>
                            <a:ea typeface="Cambria Math" panose="02040503050406030204" pitchFamily="18" charset="0"/>
                          </a:rPr>
                          <m:t>out</m:t>
                        </m:r>
                        <m:r>
                          <a:rPr lang="fr-FR" sz="1600" b="0" i="0" smtClean="0">
                            <a:solidFill>
                              <a:schemeClr val="tx2">
                                <a:lumMod val="50000"/>
                                <a:lumOff val="50000"/>
                              </a:schemeClr>
                            </a:solidFill>
                            <a:latin typeface="Cambria Math" panose="02040503050406030204" pitchFamily="18" charset="0"/>
                            <a:ea typeface="Cambria Math" panose="02040503050406030204" pitchFamily="18" charset="0"/>
                          </a:rPr>
                          <m:t>_</m:t>
                        </m:r>
                        <m:r>
                          <m:rPr>
                            <m:sty m:val="p"/>
                          </m:rPr>
                          <a:rPr lang="fr-FR" sz="1600" b="0" i="0" smtClean="0">
                            <a:solidFill>
                              <a:schemeClr val="tx2">
                                <a:lumMod val="50000"/>
                                <a:lumOff val="50000"/>
                              </a:schemeClr>
                            </a:solidFill>
                            <a:latin typeface="Cambria Math" panose="02040503050406030204" pitchFamily="18" charset="0"/>
                            <a:ea typeface="Cambria Math" panose="02040503050406030204" pitchFamily="18" charset="0"/>
                          </a:rPr>
                          <m:t>o</m:t>
                        </m:r>
                      </m:e>
                    </m:d>
                    <m:r>
                      <a:rPr lang="fr-FR" sz="1600" b="0" i="1" smtClean="0">
                        <a:solidFill>
                          <a:schemeClr val="tx2">
                            <a:lumMod val="50000"/>
                            <a:lumOff val="50000"/>
                          </a:schemeClr>
                        </a:solidFill>
                        <a:latin typeface="Cambria Math" panose="02040503050406030204" pitchFamily="18" charset="0"/>
                        <a:ea typeface="Cambria Math" panose="02040503050406030204" pitchFamily="18" charset="0"/>
                      </a:rPr>
                      <m:t> </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 </m:t>
                    </m:r>
                    <m:r>
                      <m:rPr>
                        <m:sty m:val="p"/>
                      </m:rPr>
                      <a:rPr lang="fr-FR" sz="1600" b="0" i="0" smtClean="0">
                        <a:solidFill>
                          <a:schemeClr val="accent5">
                            <a:lumMod val="60000"/>
                            <a:lumOff val="40000"/>
                          </a:schemeClr>
                        </a:solidFill>
                        <a:latin typeface="Cambria Math" panose="02040503050406030204" pitchFamily="18" charset="0"/>
                        <a:ea typeface="Cambria Math" panose="02040503050406030204" pitchFamily="18" charset="0"/>
                      </a:rPr>
                      <m:t>w</m:t>
                    </m:r>
                    <m:r>
                      <a:rPr lang="fr-FR" sz="1600" b="0" i="0" smtClean="0">
                        <a:solidFill>
                          <a:schemeClr val="accent5">
                            <a:lumMod val="60000"/>
                            <a:lumOff val="40000"/>
                          </a:schemeClr>
                        </a:solidFill>
                        <a:latin typeface="Cambria Math" panose="02040503050406030204" pitchFamily="18" charset="0"/>
                        <a:ea typeface="Cambria Math" panose="02040503050406030204" pitchFamily="18" charset="0"/>
                      </a:rPr>
                      <m:t>3</m:t>
                    </m:r>
                    <m:r>
                      <a:rPr lang="fr-FR" sz="1600" b="0" i="1" smtClean="0">
                        <a:latin typeface="Cambria Math" panose="02040503050406030204" pitchFamily="18" charset="0"/>
                        <a:ea typeface="Cambria Math" panose="02040503050406030204" pitchFamily="18" charset="0"/>
                      </a:rPr>
                      <m:t> </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 </m:t>
                    </m:r>
                    <m:r>
                      <m:rPr>
                        <m:nor/>
                      </m:rPr>
                      <a:rPr lang="fr-FR" sz="1600" dirty="0" smtClean="0">
                        <a:solidFill>
                          <a:schemeClr val="accent3">
                            <a:lumMod val="60000"/>
                            <a:lumOff val="40000"/>
                          </a:schemeClr>
                        </a:solidFill>
                        <a:latin typeface="Cambria Math" panose="02040503050406030204" pitchFamily="18" charset="0"/>
                      </a:rPr>
                      <m:t>1</m:t>
                    </m:r>
                    <m:r>
                      <m:rPr>
                        <m:nor/>
                      </m:rPr>
                      <a:rPr lang="fr-FR" sz="1600" baseline="-25000" dirty="0" smtClean="0">
                        <a:solidFill>
                          <a:schemeClr val="accent3">
                            <a:lumMod val="60000"/>
                            <a:lumOff val="40000"/>
                          </a:schemeClr>
                        </a:solidFill>
                        <a:latin typeface="Cambria Math" panose="02040503050406030204" pitchFamily="18" charset="0"/>
                      </a:rPr>
                      <m:t>{</m:t>
                    </m:r>
                    <m:r>
                      <m:rPr>
                        <m:nor/>
                      </m:rPr>
                      <a:rPr lang="fr-FR" sz="1600" baseline="-25000" dirty="0" smtClean="0">
                        <a:solidFill>
                          <a:schemeClr val="accent3">
                            <a:lumMod val="60000"/>
                            <a:lumOff val="40000"/>
                          </a:schemeClr>
                        </a:solidFill>
                        <a:latin typeface="Cambria Math" panose="02040503050406030204" pitchFamily="18" charset="0"/>
                      </a:rPr>
                      <m:t>net</m:t>
                    </m:r>
                    <m:r>
                      <m:rPr>
                        <m:nor/>
                      </m:rPr>
                      <a:rPr lang="fr-FR" sz="1600" baseline="-25000" dirty="0" smtClean="0">
                        <a:solidFill>
                          <a:schemeClr val="accent3">
                            <a:lumMod val="60000"/>
                            <a:lumOff val="40000"/>
                          </a:schemeClr>
                        </a:solidFill>
                        <a:latin typeface="Cambria Math" panose="02040503050406030204" pitchFamily="18" charset="0"/>
                      </a:rPr>
                      <m:t>_</m:t>
                    </m:r>
                    <m:r>
                      <m:rPr>
                        <m:nor/>
                      </m:rPr>
                      <a:rPr lang="fr-FR" sz="1600" baseline="-25000" dirty="0" smtClean="0">
                        <a:solidFill>
                          <a:schemeClr val="accent3">
                            <a:lumMod val="60000"/>
                            <a:lumOff val="40000"/>
                          </a:schemeClr>
                        </a:solidFill>
                        <a:latin typeface="Cambria Math" panose="02040503050406030204" pitchFamily="18" charset="0"/>
                      </a:rPr>
                      <m:t>h</m:t>
                    </m:r>
                    <m:r>
                      <a:rPr lang="fr-FR" sz="1600" i="1" baseline="-25000">
                        <a:solidFill>
                          <a:schemeClr val="accent3">
                            <a:lumMod val="60000"/>
                            <a:lumOff val="40000"/>
                          </a:schemeClr>
                        </a:solidFill>
                        <a:latin typeface="Cambria Math" panose="02040503050406030204" pitchFamily="18" charset="0"/>
                        <a:ea typeface="Cambria Math" panose="02040503050406030204" pitchFamily="18" charset="0"/>
                      </a:rPr>
                      <m:t>≥0</m:t>
                    </m:r>
                    <m:r>
                      <m:rPr>
                        <m:nor/>
                      </m:rPr>
                      <a:rPr lang="fr-FR" sz="1600" baseline="-25000" dirty="0">
                        <a:solidFill>
                          <a:schemeClr val="accent3">
                            <a:lumMod val="60000"/>
                            <a:lumOff val="40000"/>
                          </a:schemeClr>
                        </a:solidFill>
                        <a:latin typeface="Cambria Math" panose="02040503050406030204" pitchFamily="18" charset="0"/>
                      </a:rPr>
                      <m:t>}</m:t>
                    </m:r>
                    <m:r>
                      <a:rPr lang="fr-FR" sz="1600" b="0" i="1" baseline="-25000" dirty="0" smtClean="0">
                        <a:solidFill>
                          <a:schemeClr val="accent3">
                            <a:lumMod val="60000"/>
                            <a:lumOff val="40000"/>
                          </a:schemeClr>
                        </a:solidFill>
                        <a:latin typeface="Cambria Math" panose="02040503050406030204" pitchFamily="18" charset="0"/>
                      </a:rPr>
                      <m:t> </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 </m:t>
                    </m:r>
                    <m:r>
                      <m:rPr>
                        <m:sty m:val="p"/>
                      </m:rPr>
                      <a:rPr lang="fr-FR" sz="1600" b="0" i="0" smtClean="0">
                        <a:solidFill>
                          <a:schemeClr val="accent2"/>
                        </a:solidFill>
                        <a:latin typeface="Cambria Math" panose="02040503050406030204" pitchFamily="18" charset="0"/>
                        <a:ea typeface="Cambria Math" panose="02040503050406030204" pitchFamily="18" charset="0"/>
                      </a:rPr>
                      <m:t>i</m:t>
                    </m:r>
                    <m:r>
                      <a:rPr lang="fr-FR" sz="1600" b="0" i="0" baseline="-25000" smtClean="0">
                        <a:solidFill>
                          <a:schemeClr val="accent2"/>
                        </a:solidFill>
                        <a:latin typeface="Cambria Math" panose="02040503050406030204" pitchFamily="18" charset="0"/>
                        <a:ea typeface="Cambria Math" panose="02040503050406030204" pitchFamily="18" charset="0"/>
                      </a:rPr>
                      <m:t>2</m:t>
                    </m:r>
                  </m:oMath>
                </a14:m>
                <a:endParaRPr lang="fr-FR" sz="1600" baseline="-25000" dirty="0">
                  <a:latin typeface="Cambria Math" panose="02040503050406030204" pitchFamily="18" charset="0"/>
                </a:endParaRPr>
              </a:p>
            </p:txBody>
          </p:sp>
        </mc:Choice>
        <mc:Fallback xmlns="">
          <p:sp>
            <p:nvSpPr>
              <p:cNvPr id="45" name="ZoneTexte 44">
                <a:extLst>
                  <a:ext uri="{FF2B5EF4-FFF2-40B4-BE49-F238E27FC236}">
                    <a16:creationId xmlns:a16="http://schemas.microsoft.com/office/drawing/2014/main" id="{C046EA95-21E6-4D80-4E4E-5786CF40B9C6}"/>
                  </a:ext>
                </a:extLst>
              </p:cNvPr>
              <p:cNvSpPr txBox="1">
                <a:spLocks noRot="1" noChangeAspect="1" noMove="1" noResize="1" noEditPoints="1" noAdjustHandles="1" noChangeArrowheads="1" noChangeShapeType="1" noTextEdit="1"/>
              </p:cNvSpPr>
              <p:nvPr/>
            </p:nvSpPr>
            <p:spPr>
              <a:xfrm>
                <a:off x="5669206" y="4276657"/>
                <a:ext cx="6168377" cy="454355"/>
              </a:xfrm>
              <a:prstGeom prst="rect">
                <a:avLst/>
              </a:prstGeom>
              <a:blipFill>
                <a:blip r:embed="rId7"/>
                <a:stretch>
                  <a:fillRect b="-5405"/>
                </a:stretch>
              </a:blipFill>
            </p:spPr>
            <p:txBody>
              <a:bodyPr/>
              <a:lstStyle/>
              <a:p>
                <a:r>
                  <a:rPr lang="fr-FR">
                    <a:noFill/>
                  </a:rPr>
                  <a:t> </a:t>
                </a:r>
              </a:p>
            </p:txBody>
          </p:sp>
        </mc:Fallback>
      </mc:AlternateContent>
      <p:sp>
        <p:nvSpPr>
          <p:cNvPr id="46" name="ZoneTexte 45">
            <a:extLst>
              <a:ext uri="{FF2B5EF4-FFF2-40B4-BE49-F238E27FC236}">
                <a16:creationId xmlns:a16="http://schemas.microsoft.com/office/drawing/2014/main" id="{8F72D3ED-8875-96D0-3C9B-1B3FD17982FA}"/>
              </a:ext>
            </a:extLst>
          </p:cNvPr>
          <p:cNvSpPr txBox="1"/>
          <p:nvPr/>
        </p:nvSpPr>
        <p:spPr>
          <a:xfrm>
            <a:off x="7506584" y="2154004"/>
            <a:ext cx="1881963" cy="584775"/>
          </a:xfrm>
          <a:prstGeom prst="rect">
            <a:avLst/>
          </a:prstGeom>
          <a:noFill/>
        </p:spPr>
        <p:txBody>
          <a:bodyPr wrap="square" rtlCol="0">
            <a:spAutoFit/>
          </a:bodyPr>
          <a:lstStyle/>
          <a:p>
            <a:r>
              <a:rPr lang="fr-FR" sz="3200" b="1" dirty="0"/>
              <a:t>Gradient</a:t>
            </a:r>
          </a:p>
        </p:txBody>
      </p:sp>
      <p:sp>
        <p:nvSpPr>
          <p:cNvPr id="47" name="ZoneTexte 46">
            <a:extLst>
              <a:ext uri="{FF2B5EF4-FFF2-40B4-BE49-F238E27FC236}">
                <a16:creationId xmlns:a16="http://schemas.microsoft.com/office/drawing/2014/main" id="{F937689D-EC92-D37A-EDDC-D95DCC188586}"/>
              </a:ext>
            </a:extLst>
          </p:cNvPr>
          <p:cNvSpPr txBox="1"/>
          <p:nvPr/>
        </p:nvSpPr>
        <p:spPr>
          <a:xfrm>
            <a:off x="5655034" y="2665208"/>
            <a:ext cx="1669310" cy="307777"/>
          </a:xfrm>
          <a:prstGeom prst="rect">
            <a:avLst/>
          </a:prstGeom>
          <a:noFill/>
        </p:spPr>
        <p:txBody>
          <a:bodyPr wrap="square" rtlCol="0">
            <a:spAutoFit/>
          </a:bodyPr>
          <a:lstStyle/>
          <a:p>
            <a:r>
              <a:rPr lang="fr-FR" sz="1400" b="1" dirty="0"/>
              <a:t>CHAIN RULE</a:t>
            </a:r>
          </a:p>
        </p:txBody>
      </p:sp>
      <p:pic>
        <p:nvPicPr>
          <p:cNvPr id="48" name="Image 47">
            <a:extLst>
              <a:ext uri="{FF2B5EF4-FFF2-40B4-BE49-F238E27FC236}">
                <a16:creationId xmlns:a16="http://schemas.microsoft.com/office/drawing/2014/main" id="{9BED9C19-5050-DD05-55CF-7C482BBF8994}"/>
              </a:ext>
            </a:extLst>
          </p:cNvPr>
          <p:cNvPicPr>
            <a:picLocks noChangeAspect="1"/>
          </p:cNvPicPr>
          <p:nvPr/>
        </p:nvPicPr>
        <p:blipFill>
          <a:blip r:embed="rId8"/>
          <a:stretch>
            <a:fillRect/>
          </a:stretch>
        </p:blipFill>
        <p:spPr>
          <a:xfrm>
            <a:off x="402792" y="1568199"/>
            <a:ext cx="5083634" cy="1778608"/>
          </a:xfrm>
          <a:prstGeom prst="rect">
            <a:avLst/>
          </a:prstGeom>
        </p:spPr>
      </p:pic>
      <p:sp>
        <p:nvSpPr>
          <p:cNvPr id="49" name="Espace réservé du pied de page 48">
            <a:extLst>
              <a:ext uri="{FF2B5EF4-FFF2-40B4-BE49-F238E27FC236}">
                <a16:creationId xmlns:a16="http://schemas.microsoft.com/office/drawing/2014/main" id="{4555B40C-7E4F-31F0-B191-682CFAE952F7}"/>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2797034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4BB32-A7EA-191F-2134-DA9D0E26B10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2FD45B8-1836-6A5D-52F9-752995670863}"/>
              </a:ext>
            </a:extLst>
          </p:cNvPr>
          <p:cNvSpPr>
            <a:spLocks noGrp="1"/>
          </p:cNvSpPr>
          <p:nvPr>
            <p:ph type="ctrTitle"/>
          </p:nvPr>
        </p:nvSpPr>
        <p:spPr/>
        <p:txBody>
          <a:bodyPr/>
          <a:lstStyle/>
          <a:p>
            <a:r>
              <a:rPr lang="en-GB" dirty="0"/>
              <a:t>Neural Networks with multiple layers II</a:t>
            </a:r>
            <a:endParaRPr lang="en-GB" noProof="0" dirty="0"/>
          </a:p>
        </p:txBody>
      </p:sp>
      <p:sp>
        <p:nvSpPr>
          <p:cNvPr id="3" name="Espace réservé du pied de page 2">
            <a:extLst>
              <a:ext uri="{FF2B5EF4-FFF2-40B4-BE49-F238E27FC236}">
                <a16:creationId xmlns:a16="http://schemas.microsoft.com/office/drawing/2014/main" id="{9275CF5A-832B-22EE-13F1-4E8A35667B00}"/>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975541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C589F-034E-C175-0603-1B7B2F821A86}"/>
            </a:ext>
          </a:extLst>
        </p:cNvPr>
        <p:cNvGrpSpPr/>
        <p:nvPr/>
      </p:nvGrpSpPr>
      <p:grpSpPr>
        <a:xfrm>
          <a:off x="0" y="0"/>
          <a:ext cx="0" cy="0"/>
          <a:chOff x="0" y="0"/>
          <a:chExt cx="0" cy="0"/>
        </a:xfrm>
      </p:grpSpPr>
      <p:sp>
        <p:nvSpPr>
          <p:cNvPr id="71" name="ZoneTexte 70">
            <a:extLst>
              <a:ext uri="{FF2B5EF4-FFF2-40B4-BE49-F238E27FC236}">
                <a16:creationId xmlns:a16="http://schemas.microsoft.com/office/drawing/2014/main" id="{E428F602-C971-0F74-AF32-EA3742E3921F}"/>
              </a:ext>
            </a:extLst>
          </p:cNvPr>
          <p:cNvSpPr txBox="1"/>
          <p:nvPr/>
        </p:nvSpPr>
        <p:spPr>
          <a:xfrm>
            <a:off x="8929917" y="1850065"/>
            <a:ext cx="2659091" cy="2668772"/>
          </a:xfrm>
          <a:prstGeom prst="rect">
            <a:avLst/>
          </a:prstGeom>
          <a:noFill/>
          <a:ln>
            <a:solidFill>
              <a:schemeClr val="tx1"/>
            </a:solidFill>
          </a:ln>
        </p:spPr>
        <p:txBody>
          <a:bodyPr wrap="square" rtlCol="0">
            <a:spAutoFit/>
          </a:bodyPr>
          <a:lstStyle/>
          <a:p>
            <a:endParaRPr lang="fr-FR" dirty="0"/>
          </a:p>
        </p:txBody>
      </p:sp>
      <p:sp>
        <p:nvSpPr>
          <p:cNvPr id="2" name="Titre 1">
            <a:extLst>
              <a:ext uri="{FF2B5EF4-FFF2-40B4-BE49-F238E27FC236}">
                <a16:creationId xmlns:a16="http://schemas.microsoft.com/office/drawing/2014/main" id="{DEB26FA3-5D82-4ACA-84D0-51A617C54350}"/>
              </a:ext>
            </a:extLst>
          </p:cNvPr>
          <p:cNvSpPr>
            <a:spLocks noGrp="1"/>
          </p:cNvSpPr>
          <p:nvPr>
            <p:ph type="title"/>
          </p:nvPr>
        </p:nvSpPr>
        <p:spPr/>
        <p:txBody>
          <a:bodyPr/>
          <a:lstStyle/>
          <a:p>
            <a:r>
              <a:rPr lang="fr-FR" dirty="0"/>
              <a:t>Neural Network</a:t>
            </a:r>
          </a:p>
        </p:txBody>
      </p:sp>
      <mc:AlternateContent xmlns:mc="http://schemas.openxmlformats.org/markup-compatibility/2006" xmlns:a14="http://schemas.microsoft.com/office/drawing/2010/main">
        <mc:Choice Requires="a14">
          <p:sp>
            <p:nvSpPr>
              <p:cNvPr id="40" name="ZoneTexte 39">
                <a:extLst>
                  <a:ext uri="{FF2B5EF4-FFF2-40B4-BE49-F238E27FC236}">
                    <a16:creationId xmlns:a16="http://schemas.microsoft.com/office/drawing/2014/main" id="{CB581595-DD57-DC81-0A19-5C236FDB92D1}"/>
                  </a:ext>
                </a:extLst>
              </p:cNvPr>
              <p:cNvSpPr txBox="1"/>
              <p:nvPr/>
            </p:nvSpPr>
            <p:spPr>
              <a:xfrm>
                <a:off x="3595408" y="5748405"/>
                <a:ext cx="2362022" cy="553998"/>
              </a:xfrm>
              <a:prstGeom prst="rect">
                <a:avLst/>
              </a:prstGeom>
              <a:noFill/>
            </p:spPr>
            <p:txBody>
              <a:bodyPr wrap="square" lIns="0" tIns="0" rIns="0" bIns="0" rtlCol="0">
                <a:spAutoFit/>
              </a:bodyPr>
              <a:lstStyle/>
              <a:p>
                <a:r>
                  <a:rPr lang="fr-FR" sz="1200" dirty="0">
                    <a:latin typeface="Cambria Math" panose="02040503050406030204" pitchFamily="18" charset="0"/>
                  </a:rPr>
                  <a:t>net_h1</a:t>
                </a:r>
                <a:r>
                  <a:rPr lang="fr-FR" sz="1200" b="0" i="1" dirty="0">
                    <a:latin typeface="Cambria Math" panose="02040503050406030204" pitchFamily="18" charset="0"/>
                  </a:rPr>
                  <a:t> = </a:t>
                </a:r>
                <a14:m>
                  <m:oMath xmlns:m="http://schemas.openxmlformats.org/officeDocument/2006/math">
                    <m:r>
                      <a:rPr lang="fr-FR" sz="1200" b="0" i="1" smtClean="0">
                        <a:latin typeface="Cambria Math" panose="02040503050406030204" pitchFamily="18" charset="0"/>
                        <a:ea typeface="Cambria Math" panose="02040503050406030204" pitchFamily="18" charset="0"/>
                      </a:rPr>
                      <m:t>𝑖</m:t>
                    </m:r>
                    <m:r>
                      <a:rPr lang="fr-FR" sz="1200" b="0" i="1" baseline="-25000" smtClean="0">
                        <a:latin typeface="Cambria Math" panose="02040503050406030204" pitchFamily="18" charset="0"/>
                        <a:ea typeface="Cambria Math" panose="02040503050406030204" pitchFamily="18" charset="0"/>
                      </a:rPr>
                      <m:t>1</m:t>
                    </m:r>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𝑤</m:t>
                    </m:r>
                    <m:r>
                      <a:rPr lang="fr-FR" sz="1200" b="0" i="1" baseline="-25000" smtClean="0">
                        <a:latin typeface="Cambria Math" panose="02040503050406030204" pitchFamily="18" charset="0"/>
                        <a:ea typeface="Cambria Math" panose="02040503050406030204" pitchFamily="18" charset="0"/>
                      </a:rPr>
                      <m:t>1</m:t>
                    </m:r>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𝑖</m:t>
                    </m:r>
                    <m:r>
                      <a:rPr lang="fr-FR" sz="1200" b="0" i="1" baseline="-25000" smtClean="0">
                        <a:latin typeface="Cambria Math" panose="02040503050406030204" pitchFamily="18" charset="0"/>
                        <a:ea typeface="Cambria Math" panose="02040503050406030204" pitchFamily="18" charset="0"/>
                      </a:rPr>
                      <m:t>2</m:t>
                    </m:r>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𝑤</m:t>
                    </m:r>
                    <m:r>
                      <a:rPr lang="fr-FR" sz="1200" b="0" i="1" baseline="-25000" smtClean="0">
                        <a:latin typeface="Cambria Math" panose="02040503050406030204" pitchFamily="18" charset="0"/>
                        <a:ea typeface="Cambria Math" panose="02040503050406030204" pitchFamily="18" charset="0"/>
                      </a:rPr>
                      <m:t>2</m:t>
                    </m:r>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𝑏</m:t>
                    </m:r>
                    <m:r>
                      <a:rPr lang="fr-FR" sz="1200" b="0" i="1" baseline="-25000" smtClean="0">
                        <a:latin typeface="Cambria Math" panose="02040503050406030204" pitchFamily="18" charset="0"/>
                        <a:ea typeface="Cambria Math" panose="02040503050406030204" pitchFamily="18" charset="0"/>
                      </a:rPr>
                      <m:t>1</m:t>
                    </m:r>
                  </m:oMath>
                </a14:m>
                <a:endParaRPr lang="fr-FR" sz="1200" b="0" i="1" dirty="0">
                  <a:latin typeface="Cambria Math" panose="02040503050406030204" pitchFamily="18" charset="0"/>
                </a:endParaRPr>
              </a:p>
              <a:p>
                <a:endParaRPr lang="fr-FR" sz="1200" dirty="0">
                  <a:latin typeface="Cambria Math" panose="02040503050406030204" pitchFamily="18" charset="0"/>
                </a:endParaRPr>
              </a:p>
              <a:p>
                <a:r>
                  <a:rPr lang="fr-FR" sz="1200" dirty="0">
                    <a:latin typeface="Cambria Math" panose="02040503050406030204" pitchFamily="18" charset="0"/>
                  </a:rPr>
                  <a:t>out_h1 </a:t>
                </a:r>
                <a14:m>
                  <m:oMath xmlns:m="http://schemas.openxmlformats.org/officeDocument/2006/math">
                    <m:r>
                      <a:rPr lang="fr-FR" sz="1200" b="0" i="1" smtClean="0">
                        <a:latin typeface="Cambria Math" panose="02040503050406030204" pitchFamily="18" charset="0"/>
                      </a:rPr>
                      <m:t>=</m:t>
                    </m:r>
                    <m:r>
                      <a:rPr lang="fr-FR" sz="1200" b="0" i="1" smtClean="0">
                        <a:latin typeface="Cambria Math" panose="02040503050406030204" pitchFamily="18" charset="0"/>
                      </a:rPr>
                      <m:t>𝑅𝑒𝐿𝑢</m:t>
                    </m:r>
                    <m:r>
                      <a:rPr lang="fr-FR" sz="1200" b="0" i="1" smtClean="0">
                        <a:latin typeface="Cambria Math" panose="02040503050406030204" pitchFamily="18" charset="0"/>
                        <a:ea typeface="Cambria Math" panose="02040503050406030204" pitchFamily="18" charset="0"/>
                      </a:rPr>
                      <m:t>(</m:t>
                    </m:r>
                    <m:r>
                      <m:rPr>
                        <m:sty m:val="p"/>
                      </m:rPr>
                      <a:rPr lang="fr-FR" sz="1200" b="0" i="0" smtClean="0">
                        <a:latin typeface="Cambria Math" panose="02040503050406030204" pitchFamily="18" charset="0"/>
                        <a:ea typeface="Cambria Math" panose="02040503050406030204" pitchFamily="18" charset="0"/>
                      </a:rPr>
                      <m:t>net</m:t>
                    </m:r>
                    <m:r>
                      <a:rPr lang="fr-FR" sz="1200" b="0" i="0" smtClean="0">
                        <a:latin typeface="Cambria Math" panose="02040503050406030204" pitchFamily="18" charset="0"/>
                        <a:ea typeface="Cambria Math" panose="02040503050406030204" pitchFamily="18" charset="0"/>
                      </a:rPr>
                      <m:t>_</m:t>
                    </m:r>
                    <m:r>
                      <m:rPr>
                        <m:sty m:val="p"/>
                      </m:rPr>
                      <a:rPr lang="fr-FR" sz="1200" b="0" i="0" smtClean="0">
                        <a:latin typeface="Cambria Math" panose="02040503050406030204" pitchFamily="18" charset="0"/>
                        <a:ea typeface="Cambria Math" panose="02040503050406030204" pitchFamily="18" charset="0"/>
                      </a:rPr>
                      <m:t>h</m:t>
                    </m:r>
                    <m:r>
                      <a:rPr lang="fr-FR" sz="1200" b="0" i="0" smtClean="0">
                        <a:latin typeface="Cambria Math" panose="02040503050406030204" pitchFamily="18" charset="0"/>
                        <a:ea typeface="Cambria Math" panose="02040503050406030204" pitchFamily="18" charset="0"/>
                      </a:rPr>
                      <m:t>1</m:t>
                    </m:r>
                    <m:r>
                      <a:rPr lang="fr-FR" sz="1200" b="0" i="1" smtClean="0">
                        <a:latin typeface="Cambria Math" panose="02040503050406030204" pitchFamily="18" charset="0"/>
                        <a:ea typeface="Cambria Math" panose="02040503050406030204" pitchFamily="18" charset="0"/>
                      </a:rPr>
                      <m:t>)</m:t>
                    </m:r>
                  </m:oMath>
                </a14:m>
                <a:endParaRPr lang="fr-FR" sz="1200" dirty="0"/>
              </a:p>
            </p:txBody>
          </p:sp>
        </mc:Choice>
        <mc:Fallback xmlns="">
          <p:sp>
            <p:nvSpPr>
              <p:cNvPr id="40" name="ZoneTexte 39">
                <a:extLst>
                  <a:ext uri="{FF2B5EF4-FFF2-40B4-BE49-F238E27FC236}">
                    <a16:creationId xmlns:a16="http://schemas.microsoft.com/office/drawing/2014/main" id="{CB581595-DD57-DC81-0A19-5C236FDB92D1}"/>
                  </a:ext>
                </a:extLst>
              </p:cNvPr>
              <p:cNvSpPr txBox="1">
                <a:spLocks noRot="1" noChangeAspect="1" noMove="1" noResize="1" noEditPoints="1" noAdjustHandles="1" noChangeArrowheads="1" noChangeShapeType="1" noTextEdit="1"/>
              </p:cNvSpPr>
              <p:nvPr/>
            </p:nvSpPr>
            <p:spPr>
              <a:xfrm>
                <a:off x="3595408" y="5748405"/>
                <a:ext cx="2362022" cy="553998"/>
              </a:xfrm>
              <a:prstGeom prst="rect">
                <a:avLst/>
              </a:prstGeom>
              <a:blipFill>
                <a:blip r:embed="rId2"/>
                <a:stretch>
                  <a:fillRect l="-3763" t="-8889" b="-15556"/>
                </a:stretch>
              </a:blipFill>
            </p:spPr>
            <p:txBody>
              <a:bodyPr/>
              <a:lstStyle/>
              <a:p>
                <a:r>
                  <a:rPr lang="fr-FR">
                    <a:noFill/>
                  </a:rPr>
                  <a:t> </a:t>
                </a:r>
              </a:p>
            </p:txBody>
          </p:sp>
        </mc:Fallback>
      </mc:AlternateContent>
      <p:cxnSp>
        <p:nvCxnSpPr>
          <p:cNvPr id="17" name="Connecteur droit avec flèche 16">
            <a:extLst>
              <a:ext uri="{FF2B5EF4-FFF2-40B4-BE49-F238E27FC236}">
                <a16:creationId xmlns:a16="http://schemas.microsoft.com/office/drawing/2014/main" id="{BF700F45-541A-F378-941E-2941B6C458C3}"/>
              </a:ext>
            </a:extLst>
          </p:cNvPr>
          <p:cNvCxnSpPr>
            <a:cxnSpLocks/>
          </p:cNvCxnSpPr>
          <p:nvPr/>
        </p:nvCxnSpPr>
        <p:spPr>
          <a:xfrm>
            <a:off x="2653473" y="2484471"/>
            <a:ext cx="11534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eur droit avec flèche 17">
            <a:extLst>
              <a:ext uri="{FF2B5EF4-FFF2-40B4-BE49-F238E27FC236}">
                <a16:creationId xmlns:a16="http://schemas.microsoft.com/office/drawing/2014/main" id="{549D0334-3E59-8470-A5BE-FA2EB3106A2C}"/>
              </a:ext>
            </a:extLst>
          </p:cNvPr>
          <p:cNvCxnSpPr>
            <a:cxnSpLocks/>
          </p:cNvCxnSpPr>
          <p:nvPr/>
        </p:nvCxnSpPr>
        <p:spPr>
          <a:xfrm>
            <a:off x="2636871" y="3994960"/>
            <a:ext cx="11534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43C7B492-269B-7E38-7301-7FC114F44CB5}"/>
              </a:ext>
            </a:extLst>
          </p:cNvPr>
          <p:cNvSpPr txBox="1"/>
          <p:nvPr/>
        </p:nvSpPr>
        <p:spPr>
          <a:xfrm>
            <a:off x="1881149" y="2215182"/>
            <a:ext cx="738735" cy="670671"/>
          </a:xfrm>
          <a:prstGeom prst="rect">
            <a:avLst/>
          </a:prstGeom>
          <a:noFill/>
        </p:spPr>
        <p:txBody>
          <a:bodyPr wrap="square" rtlCol="0">
            <a:spAutoFit/>
          </a:bodyPr>
          <a:lstStyle/>
          <a:p>
            <a:pPr algn="ctr"/>
            <a:r>
              <a:rPr lang="fr-FR" sz="2800" dirty="0"/>
              <a:t>i</a:t>
            </a:r>
            <a:r>
              <a:rPr lang="fr-FR" sz="2800" baseline="-25000" dirty="0"/>
              <a:t>1</a:t>
            </a:r>
          </a:p>
        </p:txBody>
      </p:sp>
      <p:sp>
        <p:nvSpPr>
          <p:cNvPr id="22" name="ZoneTexte 21">
            <a:extLst>
              <a:ext uri="{FF2B5EF4-FFF2-40B4-BE49-F238E27FC236}">
                <a16:creationId xmlns:a16="http://schemas.microsoft.com/office/drawing/2014/main" id="{28ED9D47-2EB7-90DA-0914-E41D717002BE}"/>
              </a:ext>
            </a:extLst>
          </p:cNvPr>
          <p:cNvSpPr txBox="1"/>
          <p:nvPr/>
        </p:nvSpPr>
        <p:spPr>
          <a:xfrm>
            <a:off x="1930251" y="3733740"/>
            <a:ext cx="738735" cy="670671"/>
          </a:xfrm>
          <a:prstGeom prst="rect">
            <a:avLst/>
          </a:prstGeom>
          <a:noFill/>
        </p:spPr>
        <p:txBody>
          <a:bodyPr wrap="square" rtlCol="0">
            <a:spAutoFit/>
          </a:bodyPr>
          <a:lstStyle/>
          <a:p>
            <a:pPr algn="ctr"/>
            <a:r>
              <a:rPr lang="fr-FR" sz="2800" dirty="0"/>
              <a:t>i</a:t>
            </a:r>
            <a:r>
              <a:rPr lang="fr-FR" sz="2800" baseline="-25000" dirty="0"/>
              <a:t>2</a:t>
            </a:r>
          </a:p>
        </p:txBody>
      </p:sp>
      <p:sp>
        <p:nvSpPr>
          <p:cNvPr id="28" name="ZoneTexte 27">
            <a:extLst>
              <a:ext uri="{FF2B5EF4-FFF2-40B4-BE49-F238E27FC236}">
                <a16:creationId xmlns:a16="http://schemas.microsoft.com/office/drawing/2014/main" id="{0D6C0EF9-9A35-85E2-7756-1EE661E3DCD6}"/>
              </a:ext>
            </a:extLst>
          </p:cNvPr>
          <p:cNvSpPr txBox="1"/>
          <p:nvPr/>
        </p:nvSpPr>
        <p:spPr>
          <a:xfrm>
            <a:off x="3009931" y="2199964"/>
            <a:ext cx="738735" cy="355061"/>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w1</a:t>
            </a:r>
          </a:p>
        </p:txBody>
      </p:sp>
      <p:sp>
        <p:nvSpPr>
          <p:cNvPr id="29" name="ZoneTexte 28">
            <a:extLst>
              <a:ext uri="{FF2B5EF4-FFF2-40B4-BE49-F238E27FC236}">
                <a16:creationId xmlns:a16="http://schemas.microsoft.com/office/drawing/2014/main" id="{6816C605-264E-7BFC-375C-8252FA556A1D}"/>
              </a:ext>
            </a:extLst>
          </p:cNvPr>
          <p:cNvSpPr txBox="1"/>
          <p:nvPr/>
        </p:nvSpPr>
        <p:spPr>
          <a:xfrm>
            <a:off x="3004369" y="2657756"/>
            <a:ext cx="738735" cy="355061"/>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w2</a:t>
            </a:r>
          </a:p>
        </p:txBody>
      </p:sp>
      <p:cxnSp>
        <p:nvCxnSpPr>
          <p:cNvPr id="30" name="Connecteur droit avec flèche 29">
            <a:extLst>
              <a:ext uri="{FF2B5EF4-FFF2-40B4-BE49-F238E27FC236}">
                <a16:creationId xmlns:a16="http://schemas.microsoft.com/office/drawing/2014/main" id="{9CD2A1C3-FE5A-9BE5-40BE-1EF414B839E8}"/>
              </a:ext>
            </a:extLst>
          </p:cNvPr>
          <p:cNvCxnSpPr>
            <a:cxnSpLocks/>
          </p:cNvCxnSpPr>
          <p:nvPr/>
        </p:nvCxnSpPr>
        <p:spPr>
          <a:xfrm>
            <a:off x="5229759" y="2409673"/>
            <a:ext cx="11534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A078C2A4-A5D4-FEFA-0B82-2F298AECCB7E}"/>
              </a:ext>
            </a:extLst>
          </p:cNvPr>
          <p:cNvCxnSpPr>
            <a:cxnSpLocks/>
            <a:stCxn id="36" idx="0"/>
          </p:cNvCxnSpPr>
          <p:nvPr/>
        </p:nvCxnSpPr>
        <p:spPr>
          <a:xfrm flipV="1">
            <a:off x="3044987" y="4123639"/>
            <a:ext cx="805048" cy="553515"/>
          </a:xfrm>
          <a:prstGeom prst="straightConnector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6" name="ZoneTexte 35">
            <a:extLst>
              <a:ext uri="{FF2B5EF4-FFF2-40B4-BE49-F238E27FC236}">
                <a16:creationId xmlns:a16="http://schemas.microsoft.com/office/drawing/2014/main" id="{D12100ED-C481-C397-539B-FC2E37AC1E40}"/>
              </a:ext>
            </a:extLst>
          </p:cNvPr>
          <p:cNvSpPr txBox="1"/>
          <p:nvPr/>
        </p:nvSpPr>
        <p:spPr>
          <a:xfrm>
            <a:off x="2675619" y="4677154"/>
            <a:ext cx="738735" cy="276999"/>
          </a:xfrm>
          <a:prstGeom prst="rect">
            <a:avLst/>
          </a:prstGeom>
          <a:noFill/>
        </p:spPr>
        <p:txBody>
          <a:bodyPr wrap="square" rtlCol="0">
            <a:spAutoFit/>
          </a:bodyPr>
          <a:lstStyle/>
          <a:p>
            <a:pPr algn="ctr"/>
            <a:r>
              <a:rPr lang="fr-FR" b="1" baseline="-25000" dirty="0">
                <a:ln>
                  <a:solidFill>
                    <a:schemeClr val="accent2">
                      <a:lumMod val="75000"/>
                    </a:schemeClr>
                  </a:solidFill>
                </a:ln>
                <a:solidFill>
                  <a:schemeClr val="accent2">
                    <a:lumMod val="75000"/>
                  </a:schemeClr>
                </a:solidFill>
                <a:latin typeface="Monaco" pitchFamily="2" charset="77"/>
              </a:rPr>
              <a:t>b1</a:t>
            </a:r>
          </a:p>
        </p:txBody>
      </p:sp>
      <mc:AlternateContent xmlns:mc="http://schemas.openxmlformats.org/markup-compatibility/2006" xmlns:a14="http://schemas.microsoft.com/office/drawing/2010/main">
        <mc:Choice Requires="a14">
          <p:sp>
            <p:nvSpPr>
              <p:cNvPr id="39" name="ZoneTexte 38">
                <a:extLst>
                  <a:ext uri="{FF2B5EF4-FFF2-40B4-BE49-F238E27FC236}">
                    <a16:creationId xmlns:a16="http://schemas.microsoft.com/office/drawing/2014/main" id="{B7562B74-BCE0-A6E6-4C2B-AAEBBB1CBEBB}"/>
                  </a:ext>
                </a:extLst>
              </p:cNvPr>
              <p:cNvSpPr txBox="1"/>
              <p:nvPr/>
            </p:nvSpPr>
            <p:spPr>
              <a:xfrm>
                <a:off x="8904427" y="2123215"/>
                <a:ext cx="2684581" cy="396519"/>
              </a:xfrm>
              <a:prstGeom prst="rect">
                <a:avLst/>
              </a:prstGeom>
              <a:noFill/>
            </p:spPr>
            <p:txBody>
              <a:bodyPr wrap="square" rtlCol="0">
                <a:spAutoFit/>
              </a:bodyPr>
              <a:lstStyle/>
              <a:p>
                <a:pPr algn="ctr"/>
                <a14:m>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1=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r>
                      <a:rPr lang="fr-FR" sz="1400" b="0" i="1" noProof="0" smtClean="0">
                        <a:latin typeface="Cambria Math" panose="02040503050406030204" pitchFamily="18" charset="0"/>
                      </a:rPr>
                      <m:t>(</m:t>
                    </m:r>
                    <m:r>
                      <a:rPr lang="fr-FR" sz="1400" b="0" i="1" noProof="0" smtClean="0">
                        <a:latin typeface="Cambria Math" panose="02040503050406030204" pitchFamily="18" charset="0"/>
                      </a:rPr>
                      <m:t>𝑜𝑢</m:t>
                    </m:r>
                    <m:sSub>
                      <m:sSubPr>
                        <m:ctrlPr>
                          <a:rPr lang="fr-FR" sz="1400" b="0" i="1" noProof="0" smtClean="0">
                            <a:latin typeface="Cambria Math" panose="02040503050406030204" pitchFamily="18" charset="0"/>
                          </a:rPr>
                        </m:ctrlPr>
                      </m:sSubPr>
                      <m:e>
                        <m:r>
                          <a:rPr lang="fr-FR" sz="1400" b="0" i="1" noProof="0" smtClean="0">
                            <a:latin typeface="Cambria Math" panose="02040503050406030204" pitchFamily="18" charset="0"/>
                          </a:rPr>
                          <m:t>𝑡</m:t>
                        </m:r>
                      </m:e>
                      <m:sub>
                        <m:r>
                          <a:rPr lang="fr-FR" sz="1400" b="0" i="1" noProof="0" smtClean="0">
                            <a:latin typeface="Cambria Math" panose="02040503050406030204" pitchFamily="18" charset="0"/>
                          </a:rPr>
                          <m:t>𝑜</m:t>
                        </m:r>
                        <m:r>
                          <a:rPr lang="fr-FR" sz="1400" b="0" i="1" noProof="0" smtClean="0">
                            <a:latin typeface="Cambria Math" panose="02040503050406030204" pitchFamily="18" charset="0"/>
                          </a:rPr>
                          <m:t>1</m:t>
                        </m:r>
                      </m:sub>
                    </m:sSub>
                    <m:r>
                      <a:rPr lang="fr-FR" sz="1400" b="0" i="1" noProof="0" smtClean="0">
                        <a:latin typeface="Cambria Math" panose="02040503050406030204" pitchFamily="18" charset="0"/>
                      </a:rPr>
                      <m:t>−</m:t>
                    </m:r>
                    <m:r>
                      <a:rPr lang="fr-FR" sz="1400" b="0" i="1" noProof="0" smtClean="0">
                        <a:latin typeface="Cambria Math" panose="02040503050406030204" pitchFamily="18" charset="0"/>
                      </a:rPr>
                      <m:t>𝑡𝑎𝑟𝑔𝑒</m:t>
                    </m:r>
                    <m:sSub>
                      <m:sSubPr>
                        <m:ctrlPr>
                          <a:rPr lang="fr-FR" sz="1400" b="0" i="1" noProof="0" smtClean="0">
                            <a:latin typeface="Cambria Math" panose="02040503050406030204" pitchFamily="18" charset="0"/>
                          </a:rPr>
                        </m:ctrlPr>
                      </m:sSubPr>
                      <m:e>
                        <m:r>
                          <a:rPr lang="fr-FR" sz="1400" b="0" i="1" noProof="0" smtClean="0">
                            <a:latin typeface="Cambria Math" panose="02040503050406030204" pitchFamily="18" charset="0"/>
                          </a:rPr>
                          <m:t>𝑡</m:t>
                        </m:r>
                      </m:e>
                      <m:sub>
                        <m:r>
                          <a:rPr lang="fr-FR" sz="1400" b="0" i="1" noProof="0" smtClean="0">
                            <a:latin typeface="Cambria Math" panose="02040503050406030204" pitchFamily="18" charset="0"/>
                          </a:rPr>
                          <m:t>𝑜</m:t>
                        </m:r>
                        <m:r>
                          <a:rPr lang="fr-FR" sz="1400" b="0" i="1" noProof="0" smtClean="0">
                            <a:latin typeface="Cambria Math" panose="02040503050406030204" pitchFamily="18" charset="0"/>
                          </a:rPr>
                          <m:t>1</m:t>
                        </m:r>
                      </m:sub>
                    </m:sSub>
                    <m:r>
                      <a:rPr lang="fr-FR" sz="1400" b="0" i="1" noProof="0" smtClean="0">
                        <a:latin typeface="Cambria Math" panose="02040503050406030204" pitchFamily="18" charset="0"/>
                      </a:rPr>
                      <m:t>)</m:t>
                    </m:r>
                  </m:oMath>
                </a14:m>
                <a:r>
                  <a:rPr lang="en-GB" sz="1400" baseline="30000" noProof="0" dirty="0"/>
                  <a:t>2</a:t>
                </a:r>
              </a:p>
            </p:txBody>
          </p:sp>
        </mc:Choice>
        <mc:Fallback xmlns="">
          <p:sp>
            <p:nvSpPr>
              <p:cNvPr id="39" name="ZoneTexte 38">
                <a:extLst>
                  <a:ext uri="{FF2B5EF4-FFF2-40B4-BE49-F238E27FC236}">
                    <a16:creationId xmlns:a16="http://schemas.microsoft.com/office/drawing/2014/main" id="{B7562B74-BCE0-A6E6-4C2B-AAEBBB1CBEBB}"/>
                  </a:ext>
                </a:extLst>
              </p:cNvPr>
              <p:cNvSpPr txBox="1">
                <a:spLocks noRot="1" noChangeAspect="1" noMove="1" noResize="1" noEditPoints="1" noAdjustHandles="1" noChangeArrowheads="1" noChangeShapeType="1" noTextEdit="1"/>
              </p:cNvSpPr>
              <p:nvPr/>
            </p:nvSpPr>
            <p:spPr>
              <a:xfrm>
                <a:off x="8904427" y="2123215"/>
                <a:ext cx="2684581" cy="396519"/>
              </a:xfrm>
              <a:prstGeom prst="rect">
                <a:avLst/>
              </a:prstGeom>
              <a:blipFill>
                <a:blip r:embed="rId3"/>
                <a:stretch>
                  <a:fillRect/>
                </a:stretch>
              </a:blipFill>
            </p:spPr>
            <p:txBody>
              <a:bodyPr/>
              <a:lstStyle/>
              <a:p>
                <a:r>
                  <a:rPr lang="fr-FR">
                    <a:noFill/>
                  </a:rPr>
                  <a:t> </a:t>
                </a:r>
              </a:p>
            </p:txBody>
          </p:sp>
        </mc:Fallback>
      </mc:AlternateContent>
      <p:grpSp>
        <p:nvGrpSpPr>
          <p:cNvPr id="7" name="Groupe 6">
            <a:extLst>
              <a:ext uri="{FF2B5EF4-FFF2-40B4-BE49-F238E27FC236}">
                <a16:creationId xmlns:a16="http://schemas.microsoft.com/office/drawing/2014/main" id="{D8E28335-FA9D-4E6B-40F6-F341A39F8C79}"/>
              </a:ext>
            </a:extLst>
          </p:cNvPr>
          <p:cNvGrpSpPr/>
          <p:nvPr/>
        </p:nvGrpSpPr>
        <p:grpSpPr>
          <a:xfrm>
            <a:off x="3817088" y="1740161"/>
            <a:ext cx="1438594" cy="1360703"/>
            <a:chOff x="4929347" y="2220312"/>
            <a:chExt cx="1166653" cy="1061545"/>
          </a:xfrm>
        </p:grpSpPr>
        <p:sp>
          <p:nvSpPr>
            <p:cNvPr id="4" name="Ellipse 3">
              <a:extLst>
                <a:ext uri="{FF2B5EF4-FFF2-40B4-BE49-F238E27FC236}">
                  <a16:creationId xmlns:a16="http://schemas.microsoft.com/office/drawing/2014/main" id="{75DBE1CC-9634-193B-E0BA-C7D9CC84FFFF}"/>
                </a:ext>
              </a:extLst>
            </p:cNvPr>
            <p:cNvSpPr/>
            <p:nvPr/>
          </p:nvSpPr>
          <p:spPr>
            <a:xfrm>
              <a:off x="4992412" y="2220312"/>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900" dirty="0"/>
            </a:p>
          </p:txBody>
        </p:sp>
        <p:cxnSp>
          <p:nvCxnSpPr>
            <p:cNvPr id="8" name="Connecteur droit 7">
              <a:extLst>
                <a:ext uri="{FF2B5EF4-FFF2-40B4-BE49-F238E27FC236}">
                  <a16:creationId xmlns:a16="http://schemas.microsoft.com/office/drawing/2014/main" id="{7043F796-D55C-FAF8-9551-9A763A284059}"/>
                </a:ext>
              </a:extLst>
            </p:cNvPr>
            <p:cNvCxnSpPr>
              <a:cxnSpLocks/>
              <a:stCxn id="4" idx="0"/>
              <a:endCxn id="4" idx="4"/>
            </p:cNvCxnSpPr>
            <p:nvPr/>
          </p:nvCxnSpPr>
          <p:spPr>
            <a:xfrm>
              <a:off x="5523185" y="2220312"/>
              <a:ext cx="0" cy="1061545"/>
            </a:xfrm>
            <a:prstGeom prst="line">
              <a:avLst/>
            </a:prstGeom>
          </p:spPr>
          <p:style>
            <a:lnRef idx="2">
              <a:schemeClr val="accent1"/>
            </a:lnRef>
            <a:fillRef idx="0">
              <a:schemeClr val="accent1"/>
            </a:fillRef>
            <a:effectRef idx="1">
              <a:schemeClr val="accent1"/>
            </a:effectRef>
            <a:fontRef idx="minor">
              <a:schemeClr val="tx1"/>
            </a:fontRef>
          </p:style>
        </p:cxnSp>
        <p:sp>
          <p:nvSpPr>
            <p:cNvPr id="5" name="ZoneTexte 4">
              <a:extLst>
                <a:ext uri="{FF2B5EF4-FFF2-40B4-BE49-F238E27FC236}">
                  <a16:creationId xmlns:a16="http://schemas.microsoft.com/office/drawing/2014/main" id="{188C7263-FBB7-B581-38AD-2B8045E1E3CE}"/>
                </a:ext>
              </a:extLst>
            </p:cNvPr>
            <p:cNvSpPr txBox="1"/>
            <p:nvPr/>
          </p:nvSpPr>
          <p:spPr>
            <a:xfrm>
              <a:off x="4929347" y="2632604"/>
              <a:ext cx="651638" cy="240111"/>
            </a:xfrm>
            <a:prstGeom prst="rect">
              <a:avLst/>
            </a:prstGeom>
            <a:noFill/>
          </p:spPr>
          <p:txBody>
            <a:bodyPr wrap="square" rtlCol="0">
              <a:spAutoFit/>
            </a:bodyPr>
            <a:lstStyle/>
            <a:p>
              <a:pPr algn="ctr"/>
              <a:r>
                <a:rPr lang="fr-FR" sz="1400" dirty="0"/>
                <a:t>net_h1</a:t>
              </a:r>
            </a:p>
          </p:txBody>
        </p:sp>
        <p:sp>
          <p:nvSpPr>
            <p:cNvPr id="6" name="ZoneTexte 5">
              <a:extLst>
                <a:ext uri="{FF2B5EF4-FFF2-40B4-BE49-F238E27FC236}">
                  <a16:creationId xmlns:a16="http://schemas.microsoft.com/office/drawing/2014/main" id="{7A3592FC-5F9D-B97B-8622-7763A8AEBFF4}"/>
                </a:ext>
              </a:extLst>
            </p:cNvPr>
            <p:cNvSpPr txBox="1"/>
            <p:nvPr/>
          </p:nvSpPr>
          <p:spPr>
            <a:xfrm>
              <a:off x="5444362" y="2632604"/>
              <a:ext cx="651638" cy="240111"/>
            </a:xfrm>
            <a:prstGeom prst="rect">
              <a:avLst/>
            </a:prstGeom>
            <a:noFill/>
          </p:spPr>
          <p:txBody>
            <a:bodyPr wrap="square" rtlCol="0">
              <a:spAutoFit/>
            </a:bodyPr>
            <a:lstStyle/>
            <a:p>
              <a:pPr algn="ctr"/>
              <a:r>
                <a:rPr lang="fr-FR" sz="1400" dirty="0"/>
                <a:t>out_h1</a:t>
              </a:r>
            </a:p>
          </p:txBody>
        </p:sp>
      </p:grpSp>
      <p:grpSp>
        <p:nvGrpSpPr>
          <p:cNvPr id="9" name="Groupe 8">
            <a:extLst>
              <a:ext uri="{FF2B5EF4-FFF2-40B4-BE49-F238E27FC236}">
                <a16:creationId xmlns:a16="http://schemas.microsoft.com/office/drawing/2014/main" id="{D5F8C14C-3489-E7EF-C60C-574205D6CE33}"/>
              </a:ext>
            </a:extLst>
          </p:cNvPr>
          <p:cNvGrpSpPr/>
          <p:nvPr/>
        </p:nvGrpSpPr>
        <p:grpSpPr>
          <a:xfrm>
            <a:off x="6337860" y="1690689"/>
            <a:ext cx="1438594" cy="1360703"/>
            <a:chOff x="4929347" y="2220312"/>
            <a:chExt cx="1166653" cy="1061545"/>
          </a:xfrm>
        </p:grpSpPr>
        <p:sp>
          <p:nvSpPr>
            <p:cNvPr id="10" name="Ellipse 9">
              <a:extLst>
                <a:ext uri="{FF2B5EF4-FFF2-40B4-BE49-F238E27FC236}">
                  <a16:creationId xmlns:a16="http://schemas.microsoft.com/office/drawing/2014/main" id="{EBE9A56C-1C73-E35A-567C-5DE431C4DA57}"/>
                </a:ext>
              </a:extLst>
            </p:cNvPr>
            <p:cNvSpPr/>
            <p:nvPr/>
          </p:nvSpPr>
          <p:spPr>
            <a:xfrm>
              <a:off x="4992412" y="2220312"/>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900" dirty="0"/>
            </a:p>
          </p:txBody>
        </p:sp>
        <p:cxnSp>
          <p:nvCxnSpPr>
            <p:cNvPr id="11" name="Connecteur droit 10">
              <a:extLst>
                <a:ext uri="{FF2B5EF4-FFF2-40B4-BE49-F238E27FC236}">
                  <a16:creationId xmlns:a16="http://schemas.microsoft.com/office/drawing/2014/main" id="{2E5421B1-4EC9-8A9F-B037-400E2F9B28D6}"/>
                </a:ext>
              </a:extLst>
            </p:cNvPr>
            <p:cNvCxnSpPr>
              <a:cxnSpLocks/>
              <a:stCxn id="10" idx="0"/>
              <a:endCxn id="10" idx="4"/>
            </p:cNvCxnSpPr>
            <p:nvPr/>
          </p:nvCxnSpPr>
          <p:spPr>
            <a:xfrm>
              <a:off x="5523185" y="2220312"/>
              <a:ext cx="0" cy="1061545"/>
            </a:xfrm>
            <a:prstGeom prst="line">
              <a:avLst/>
            </a:prstGeom>
          </p:spPr>
          <p:style>
            <a:lnRef idx="2">
              <a:schemeClr val="accent1"/>
            </a:lnRef>
            <a:fillRef idx="0">
              <a:schemeClr val="accent1"/>
            </a:fillRef>
            <a:effectRef idx="1">
              <a:schemeClr val="accent1"/>
            </a:effectRef>
            <a:fontRef idx="minor">
              <a:schemeClr val="tx1"/>
            </a:fontRef>
          </p:style>
        </p:cxnSp>
        <p:sp>
          <p:nvSpPr>
            <p:cNvPr id="13" name="ZoneTexte 12">
              <a:extLst>
                <a:ext uri="{FF2B5EF4-FFF2-40B4-BE49-F238E27FC236}">
                  <a16:creationId xmlns:a16="http://schemas.microsoft.com/office/drawing/2014/main" id="{8FB63B8A-A198-8239-A609-7834BF2F0057}"/>
                </a:ext>
              </a:extLst>
            </p:cNvPr>
            <p:cNvSpPr txBox="1"/>
            <p:nvPr/>
          </p:nvSpPr>
          <p:spPr>
            <a:xfrm>
              <a:off x="4929347" y="2649195"/>
              <a:ext cx="651638" cy="240111"/>
            </a:xfrm>
            <a:prstGeom prst="rect">
              <a:avLst/>
            </a:prstGeom>
            <a:noFill/>
          </p:spPr>
          <p:txBody>
            <a:bodyPr wrap="square" rtlCol="0">
              <a:spAutoFit/>
            </a:bodyPr>
            <a:lstStyle/>
            <a:p>
              <a:pPr algn="ctr"/>
              <a:r>
                <a:rPr lang="fr-FR" sz="1400" dirty="0"/>
                <a:t>net_o1</a:t>
              </a:r>
            </a:p>
          </p:txBody>
        </p:sp>
        <p:sp>
          <p:nvSpPr>
            <p:cNvPr id="14" name="ZoneTexte 13">
              <a:extLst>
                <a:ext uri="{FF2B5EF4-FFF2-40B4-BE49-F238E27FC236}">
                  <a16:creationId xmlns:a16="http://schemas.microsoft.com/office/drawing/2014/main" id="{701DAF6A-3955-6DBB-C030-686D11A74676}"/>
                </a:ext>
              </a:extLst>
            </p:cNvPr>
            <p:cNvSpPr txBox="1"/>
            <p:nvPr/>
          </p:nvSpPr>
          <p:spPr>
            <a:xfrm>
              <a:off x="5444362" y="2649195"/>
              <a:ext cx="651638" cy="240111"/>
            </a:xfrm>
            <a:prstGeom prst="rect">
              <a:avLst/>
            </a:prstGeom>
            <a:noFill/>
          </p:spPr>
          <p:txBody>
            <a:bodyPr wrap="square" rtlCol="0">
              <a:spAutoFit/>
            </a:bodyPr>
            <a:lstStyle/>
            <a:p>
              <a:pPr algn="ctr"/>
              <a:r>
                <a:rPr lang="fr-FR" sz="1400" dirty="0"/>
                <a:t>out_o1</a:t>
              </a:r>
            </a:p>
          </p:txBody>
        </p:sp>
      </p:grpSp>
      <p:sp>
        <p:nvSpPr>
          <p:cNvPr id="15" name="ZoneTexte 14">
            <a:extLst>
              <a:ext uri="{FF2B5EF4-FFF2-40B4-BE49-F238E27FC236}">
                <a16:creationId xmlns:a16="http://schemas.microsoft.com/office/drawing/2014/main" id="{0FE243F0-D400-DA52-E985-C2A7BEDDEFDA}"/>
              </a:ext>
            </a:extLst>
          </p:cNvPr>
          <p:cNvSpPr txBox="1"/>
          <p:nvPr/>
        </p:nvSpPr>
        <p:spPr>
          <a:xfrm>
            <a:off x="5667176" y="2145208"/>
            <a:ext cx="738735"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w5</a:t>
            </a:r>
          </a:p>
        </p:txBody>
      </p:sp>
      <p:cxnSp>
        <p:nvCxnSpPr>
          <p:cNvPr id="20" name="Connecteur droit avec flèche 19">
            <a:extLst>
              <a:ext uri="{FF2B5EF4-FFF2-40B4-BE49-F238E27FC236}">
                <a16:creationId xmlns:a16="http://schemas.microsoft.com/office/drawing/2014/main" id="{5963D71B-ED02-319D-CC2E-3B2B21592DBE}"/>
              </a:ext>
            </a:extLst>
          </p:cNvPr>
          <p:cNvCxnSpPr>
            <a:cxnSpLocks/>
          </p:cNvCxnSpPr>
          <p:nvPr/>
        </p:nvCxnSpPr>
        <p:spPr>
          <a:xfrm>
            <a:off x="7782281" y="2401892"/>
            <a:ext cx="11534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ZoneTexte 22">
                <a:extLst>
                  <a:ext uri="{FF2B5EF4-FFF2-40B4-BE49-F238E27FC236}">
                    <a16:creationId xmlns:a16="http://schemas.microsoft.com/office/drawing/2014/main" id="{92F58F23-4131-330C-852A-55EB95D54E6E}"/>
                  </a:ext>
                </a:extLst>
              </p:cNvPr>
              <p:cNvSpPr txBox="1"/>
              <p:nvPr/>
            </p:nvSpPr>
            <p:spPr>
              <a:xfrm>
                <a:off x="6415624" y="5748405"/>
                <a:ext cx="2684581" cy="553998"/>
              </a:xfrm>
              <a:prstGeom prst="rect">
                <a:avLst/>
              </a:prstGeom>
              <a:noFill/>
            </p:spPr>
            <p:txBody>
              <a:bodyPr wrap="square" lIns="0" tIns="0" rIns="0" bIns="0" rtlCol="0">
                <a:spAutoFit/>
              </a:bodyPr>
              <a:lstStyle/>
              <a:p>
                <a:r>
                  <a:rPr lang="fr-FR" sz="1200" dirty="0">
                    <a:latin typeface="Cambria Math" panose="02040503050406030204" pitchFamily="18" charset="0"/>
                  </a:rPr>
                  <a:t>net_o1</a:t>
                </a:r>
                <a:r>
                  <a:rPr lang="fr-FR" sz="1200" b="0" i="1" dirty="0">
                    <a:latin typeface="Cambria Math" panose="02040503050406030204" pitchFamily="18" charset="0"/>
                  </a:rPr>
                  <a:t> = </a:t>
                </a:r>
                <a14:m>
                  <m:oMath xmlns:m="http://schemas.openxmlformats.org/officeDocument/2006/math">
                    <m:r>
                      <m:rPr>
                        <m:sty m:val="p"/>
                      </m:rPr>
                      <a:rPr lang="fr-FR" sz="1200" b="0" i="0" smtClean="0">
                        <a:latin typeface="Cambria Math" panose="02040503050406030204" pitchFamily="18" charset="0"/>
                        <a:ea typeface="Cambria Math" panose="02040503050406030204" pitchFamily="18" charset="0"/>
                      </a:rPr>
                      <m:t>out</m:t>
                    </m:r>
                    <m:r>
                      <a:rPr lang="fr-FR" sz="1200" b="0" i="0" smtClean="0">
                        <a:latin typeface="Cambria Math" panose="02040503050406030204" pitchFamily="18" charset="0"/>
                        <a:ea typeface="Cambria Math" panose="02040503050406030204" pitchFamily="18" charset="0"/>
                      </a:rPr>
                      <m:t>_</m:t>
                    </m:r>
                    <m:r>
                      <m:rPr>
                        <m:sty m:val="p"/>
                      </m:rPr>
                      <a:rPr lang="fr-FR" sz="1200" b="0" i="0" smtClean="0">
                        <a:latin typeface="Cambria Math" panose="02040503050406030204" pitchFamily="18" charset="0"/>
                        <a:ea typeface="Cambria Math" panose="02040503050406030204" pitchFamily="18" charset="0"/>
                      </a:rPr>
                      <m:t>h</m:t>
                    </m:r>
                    <m:r>
                      <a:rPr lang="fr-FR" sz="1200" b="0" i="1" smtClean="0">
                        <a:latin typeface="Cambria Math" panose="02040503050406030204" pitchFamily="18" charset="0"/>
                        <a:ea typeface="Cambria Math" panose="02040503050406030204" pitchFamily="18" charset="0"/>
                      </a:rPr>
                      <m:t>1×</m:t>
                    </m:r>
                    <m:r>
                      <a:rPr lang="fr-FR" sz="1200" b="0" i="1" smtClean="0">
                        <a:latin typeface="Cambria Math" panose="02040503050406030204" pitchFamily="18" charset="0"/>
                        <a:ea typeface="Cambria Math" panose="02040503050406030204" pitchFamily="18" charset="0"/>
                      </a:rPr>
                      <m:t>𝑤</m:t>
                    </m:r>
                    <m:r>
                      <a:rPr lang="fr-FR" sz="1200" b="0" i="1" baseline="-25000" smtClean="0">
                        <a:latin typeface="Cambria Math" panose="02040503050406030204" pitchFamily="18" charset="0"/>
                        <a:ea typeface="Cambria Math" panose="02040503050406030204" pitchFamily="18" charset="0"/>
                      </a:rPr>
                      <m:t>5</m:t>
                    </m:r>
                  </m:oMath>
                </a14:m>
                <a:r>
                  <a:rPr lang="fr-FR" sz="1200" b="0" i="1" dirty="0">
                    <a:latin typeface="Cambria Math" panose="02040503050406030204" pitchFamily="18" charset="0"/>
                  </a:rPr>
                  <a:t>  </a:t>
                </a:r>
                <a:r>
                  <a:rPr lang="fr-FR" sz="1200" b="0" dirty="0">
                    <a:latin typeface="Cambria Math" panose="02040503050406030204" pitchFamily="18" charset="0"/>
                  </a:rPr>
                  <a:t>+ </a:t>
                </a:r>
                <a14:m>
                  <m:oMath xmlns:m="http://schemas.openxmlformats.org/officeDocument/2006/math">
                    <m:r>
                      <m:rPr>
                        <m:sty m:val="p"/>
                      </m:rPr>
                      <a:rPr lang="fr-FR" sz="1200">
                        <a:latin typeface="Cambria Math" panose="02040503050406030204" pitchFamily="18" charset="0"/>
                        <a:ea typeface="Cambria Math" panose="02040503050406030204" pitchFamily="18" charset="0"/>
                      </a:rPr>
                      <m:t>out</m:t>
                    </m:r>
                    <m:r>
                      <a:rPr lang="fr-FR" sz="1200">
                        <a:latin typeface="Cambria Math" panose="02040503050406030204" pitchFamily="18" charset="0"/>
                        <a:ea typeface="Cambria Math" panose="02040503050406030204" pitchFamily="18" charset="0"/>
                      </a:rPr>
                      <m:t>_</m:t>
                    </m:r>
                    <m:r>
                      <m:rPr>
                        <m:sty m:val="p"/>
                      </m:rPr>
                      <a:rPr lang="fr-FR" sz="1200">
                        <a:latin typeface="Cambria Math" panose="02040503050406030204" pitchFamily="18" charset="0"/>
                        <a:ea typeface="Cambria Math" panose="02040503050406030204" pitchFamily="18" charset="0"/>
                      </a:rPr>
                      <m:t>h</m:t>
                    </m:r>
                    <m:r>
                      <a:rPr lang="fr-FR" sz="1200" b="0" i="1" smtClean="0">
                        <a:latin typeface="Cambria Math" panose="02040503050406030204" pitchFamily="18" charset="0"/>
                        <a:ea typeface="Cambria Math" panose="02040503050406030204" pitchFamily="18" charset="0"/>
                      </a:rPr>
                      <m:t>2</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𝑤</m:t>
                    </m:r>
                    <m:r>
                      <a:rPr lang="fr-FR" sz="1200" b="0" i="1" baseline="-25000" smtClean="0">
                        <a:latin typeface="Cambria Math" panose="02040503050406030204" pitchFamily="18" charset="0"/>
                        <a:ea typeface="Cambria Math" panose="02040503050406030204" pitchFamily="18" charset="0"/>
                      </a:rPr>
                      <m:t>6</m:t>
                    </m:r>
                  </m:oMath>
                </a14:m>
                <a:r>
                  <a:rPr lang="fr-FR" sz="1200" i="1" dirty="0">
                    <a:latin typeface="Cambria Math" panose="02040503050406030204" pitchFamily="18" charset="0"/>
                  </a:rPr>
                  <a:t> </a:t>
                </a:r>
                <a:r>
                  <a:rPr lang="fr-FR" sz="1200" b="0" dirty="0">
                    <a:latin typeface="Cambria Math" panose="02040503050406030204" pitchFamily="18" charset="0"/>
                  </a:rPr>
                  <a:t>+ b</a:t>
                </a:r>
                <a:r>
                  <a:rPr lang="fr-FR" sz="1200" baseline="-25000" dirty="0">
                    <a:latin typeface="Cambria Math" panose="02040503050406030204" pitchFamily="18" charset="0"/>
                  </a:rPr>
                  <a:t>2</a:t>
                </a:r>
                <a:endParaRPr lang="fr-FR" sz="1200" b="0" baseline="-25000" dirty="0">
                  <a:latin typeface="Cambria Math" panose="02040503050406030204" pitchFamily="18" charset="0"/>
                </a:endParaRPr>
              </a:p>
              <a:p>
                <a:endParaRPr lang="fr-FR" sz="1200" dirty="0">
                  <a:latin typeface="Cambria Math" panose="02040503050406030204" pitchFamily="18" charset="0"/>
                </a:endParaRPr>
              </a:p>
              <a:p>
                <a:r>
                  <a:rPr lang="fr-FR" sz="1200" dirty="0">
                    <a:latin typeface="Cambria Math" panose="02040503050406030204" pitchFamily="18" charset="0"/>
                  </a:rPr>
                  <a:t>out_o1 </a:t>
                </a:r>
                <a14:m>
                  <m:oMath xmlns:m="http://schemas.openxmlformats.org/officeDocument/2006/math">
                    <m:r>
                      <a:rPr lang="fr-FR" sz="1200" b="0" i="1" smtClean="0">
                        <a:latin typeface="Cambria Math" panose="02040503050406030204" pitchFamily="18" charset="0"/>
                      </a:rPr>
                      <m:t>=</m:t>
                    </m:r>
                    <m:r>
                      <m:rPr>
                        <m:sty m:val="p"/>
                      </m:rPr>
                      <a:rPr lang="fr-FR" sz="1200" b="0" i="0" smtClean="0">
                        <a:latin typeface="Cambria Math" panose="02040503050406030204" pitchFamily="18" charset="0"/>
                      </a:rPr>
                      <m:t>sigmoid</m:t>
                    </m:r>
                    <m:d>
                      <m:dPr>
                        <m:ctrlPr>
                          <a:rPr lang="fr-FR" sz="1200" b="0" i="1" smtClean="0">
                            <a:latin typeface="Cambria Math" panose="02040503050406030204" pitchFamily="18" charset="0"/>
                            <a:ea typeface="Cambria Math" panose="02040503050406030204" pitchFamily="18" charset="0"/>
                          </a:rPr>
                        </m:ctrlPr>
                      </m:dPr>
                      <m:e>
                        <m:r>
                          <m:rPr>
                            <m:sty m:val="p"/>
                          </m:rPr>
                          <a:rPr lang="fr-FR" sz="1200" b="0" i="0" smtClean="0">
                            <a:latin typeface="Cambria Math" panose="02040503050406030204" pitchFamily="18" charset="0"/>
                            <a:ea typeface="Cambria Math" panose="02040503050406030204" pitchFamily="18" charset="0"/>
                          </a:rPr>
                          <m:t>net</m:t>
                        </m:r>
                        <m:r>
                          <a:rPr lang="fr-FR" sz="1200" b="0" i="0" smtClean="0">
                            <a:latin typeface="Cambria Math" panose="02040503050406030204" pitchFamily="18" charset="0"/>
                            <a:ea typeface="Cambria Math" panose="02040503050406030204" pitchFamily="18" charset="0"/>
                          </a:rPr>
                          <m:t>_</m:t>
                        </m:r>
                        <m:r>
                          <m:rPr>
                            <m:sty m:val="p"/>
                          </m:rPr>
                          <a:rPr lang="fr-FR" sz="1200" b="0" i="0" smtClean="0">
                            <a:latin typeface="Cambria Math" panose="02040503050406030204" pitchFamily="18" charset="0"/>
                            <a:ea typeface="Cambria Math" panose="02040503050406030204" pitchFamily="18" charset="0"/>
                          </a:rPr>
                          <m:t>o</m:t>
                        </m:r>
                        <m:r>
                          <a:rPr lang="fr-FR" sz="1200" b="0" i="0" smtClean="0">
                            <a:latin typeface="Cambria Math" panose="02040503050406030204" pitchFamily="18" charset="0"/>
                            <a:ea typeface="Cambria Math" panose="02040503050406030204" pitchFamily="18" charset="0"/>
                          </a:rPr>
                          <m:t>1</m:t>
                        </m:r>
                      </m:e>
                    </m:d>
                  </m:oMath>
                </a14:m>
                <a:endParaRPr lang="fr-FR" sz="1200" dirty="0"/>
              </a:p>
            </p:txBody>
          </p:sp>
        </mc:Choice>
        <mc:Fallback xmlns="">
          <p:sp>
            <p:nvSpPr>
              <p:cNvPr id="23" name="ZoneTexte 22">
                <a:extLst>
                  <a:ext uri="{FF2B5EF4-FFF2-40B4-BE49-F238E27FC236}">
                    <a16:creationId xmlns:a16="http://schemas.microsoft.com/office/drawing/2014/main" id="{92F58F23-4131-330C-852A-55EB95D54E6E}"/>
                  </a:ext>
                </a:extLst>
              </p:cNvPr>
              <p:cNvSpPr txBox="1">
                <a:spLocks noRot="1" noChangeAspect="1" noMove="1" noResize="1" noEditPoints="1" noAdjustHandles="1" noChangeArrowheads="1" noChangeShapeType="1" noTextEdit="1"/>
              </p:cNvSpPr>
              <p:nvPr/>
            </p:nvSpPr>
            <p:spPr>
              <a:xfrm>
                <a:off x="6415624" y="5748405"/>
                <a:ext cx="2684581" cy="553998"/>
              </a:xfrm>
              <a:prstGeom prst="rect">
                <a:avLst/>
              </a:prstGeom>
              <a:blipFill>
                <a:blip r:embed="rId4"/>
                <a:stretch>
                  <a:fillRect l="-3286" t="-8889" b="-15556"/>
                </a:stretch>
              </a:blipFill>
            </p:spPr>
            <p:txBody>
              <a:bodyPr/>
              <a:lstStyle/>
              <a:p>
                <a:r>
                  <a:rPr lang="fr-FR">
                    <a:noFill/>
                  </a:rPr>
                  <a:t> </a:t>
                </a:r>
              </a:p>
            </p:txBody>
          </p:sp>
        </mc:Fallback>
      </mc:AlternateContent>
      <p:sp>
        <p:nvSpPr>
          <p:cNvPr id="25" name="Parenthèse fermante 24">
            <a:extLst>
              <a:ext uri="{FF2B5EF4-FFF2-40B4-BE49-F238E27FC236}">
                <a16:creationId xmlns:a16="http://schemas.microsoft.com/office/drawing/2014/main" id="{87A49934-8ABC-10C5-BB7D-E59297E57C95}"/>
              </a:ext>
            </a:extLst>
          </p:cNvPr>
          <p:cNvSpPr/>
          <p:nvPr/>
        </p:nvSpPr>
        <p:spPr>
          <a:xfrm rot="5400000">
            <a:off x="4428386" y="4572607"/>
            <a:ext cx="242272" cy="1745500"/>
          </a:xfrm>
          <a:prstGeom prst="rightBracket">
            <a:avLst/>
          </a:prstGeom>
          <a:noFill/>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dirty="0">
              <a:solidFill>
                <a:srgbClr val="C00000"/>
              </a:solidFill>
            </a:endParaRPr>
          </a:p>
        </p:txBody>
      </p:sp>
      <p:sp>
        <p:nvSpPr>
          <p:cNvPr id="27" name="Parenthèse fermante 26">
            <a:extLst>
              <a:ext uri="{FF2B5EF4-FFF2-40B4-BE49-F238E27FC236}">
                <a16:creationId xmlns:a16="http://schemas.microsoft.com/office/drawing/2014/main" id="{1BEDE177-963C-F838-B35D-238EA31163B1}"/>
              </a:ext>
            </a:extLst>
          </p:cNvPr>
          <p:cNvSpPr/>
          <p:nvPr/>
        </p:nvSpPr>
        <p:spPr>
          <a:xfrm rot="5400000">
            <a:off x="7108820" y="4628936"/>
            <a:ext cx="208638" cy="1559445"/>
          </a:xfrm>
          <a:prstGeom prst="rightBracket">
            <a:avLst/>
          </a:prstGeom>
          <a:noFill/>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dirty="0">
              <a:solidFill>
                <a:srgbClr val="C00000"/>
              </a:solidFill>
            </a:endParaRPr>
          </a:p>
        </p:txBody>
      </p:sp>
      <p:sp>
        <p:nvSpPr>
          <p:cNvPr id="31" name="ZoneTexte 30">
            <a:extLst>
              <a:ext uri="{FF2B5EF4-FFF2-40B4-BE49-F238E27FC236}">
                <a16:creationId xmlns:a16="http://schemas.microsoft.com/office/drawing/2014/main" id="{524ABEE1-4652-0937-C78E-7A00E5FECF4E}"/>
              </a:ext>
            </a:extLst>
          </p:cNvPr>
          <p:cNvSpPr txBox="1"/>
          <p:nvPr/>
        </p:nvSpPr>
        <p:spPr>
          <a:xfrm>
            <a:off x="3676774" y="5212845"/>
            <a:ext cx="1845239" cy="276999"/>
          </a:xfrm>
          <a:prstGeom prst="rect">
            <a:avLst/>
          </a:prstGeom>
          <a:noFill/>
        </p:spPr>
        <p:txBody>
          <a:bodyPr wrap="square" rtlCol="0">
            <a:spAutoFit/>
          </a:bodyPr>
          <a:lstStyle/>
          <a:p>
            <a:r>
              <a:rPr lang="en-GB" sz="1200" noProof="0" dirty="0"/>
              <a:t>Hidden layer with 2 units</a:t>
            </a:r>
          </a:p>
        </p:txBody>
      </p:sp>
      <p:sp>
        <p:nvSpPr>
          <p:cNvPr id="33" name="ZoneTexte 32">
            <a:extLst>
              <a:ext uri="{FF2B5EF4-FFF2-40B4-BE49-F238E27FC236}">
                <a16:creationId xmlns:a16="http://schemas.microsoft.com/office/drawing/2014/main" id="{AB6C43CE-5160-00B0-265F-2FB007A7FBCB}"/>
              </a:ext>
            </a:extLst>
          </p:cNvPr>
          <p:cNvSpPr txBox="1"/>
          <p:nvPr/>
        </p:nvSpPr>
        <p:spPr>
          <a:xfrm>
            <a:off x="6691980" y="5176060"/>
            <a:ext cx="1121062" cy="276999"/>
          </a:xfrm>
          <a:prstGeom prst="rect">
            <a:avLst/>
          </a:prstGeom>
          <a:noFill/>
        </p:spPr>
        <p:txBody>
          <a:bodyPr wrap="square" rtlCol="0">
            <a:spAutoFit/>
          </a:bodyPr>
          <a:lstStyle/>
          <a:p>
            <a:r>
              <a:rPr lang="en-GB" sz="1200" noProof="0" dirty="0"/>
              <a:t>Output layer</a:t>
            </a:r>
          </a:p>
        </p:txBody>
      </p:sp>
      <p:sp>
        <p:nvSpPr>
          <p:cNvPr id="34" name="Parenthèse fermante 33">
            <a:extLst>
              <a:ext uri="{FF2B5EF4-FFF2-40B4-BE49-F238E27FC236}">
                <a16:creationId xmlns:a16="http://schemas.microsoft.com/office/drawing/2014/main" id="{E62D093E-7418-1ECA-5810-879D81F52DAA}"/>
              </a:ext>
            </a:extLst>
          </p:cNvPr>
          <p:cNvSpPr/>
          <p:nvPr/>
        </p:nvSpPr>
        <p:spPr>
          <a:xfrm rot="5400000">
            <a:off x="2292774" y="4907096"/>
            <a:ext cx="172989" cy="1038780"/>
          </a:xfrm>
          <a:prstGeom prst="rightBracket">
            <a:avLst/>
          </a:prstGeom>
          <a:noFill/>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dirty="0">
              <a:solidFill>
                <a:srgbClr val="C00000"/>
              </a:solidFill>
            </a:endParaRPr>
          </a:p>
        </p:txBody>
      </p:sp>
      <p:sp>
        <p:nvSpPr>
          <p:cNvPr id="35" name="ZoneTexte 34">
            <a:extLst>
              <a:ext uri="{FF2B5EF4-FFF2-40B4-BE49-F238E27FC236}">
                <a16:creationId xmlns:a16="http://schemas.microsoft.com/office/drawing/2014/main" id="{F7416EC3-5245-A78F-1F6F-A2E1DFE7FC19}"/>
              </a:ext>
            </a:extLst>
          </p:cNvPr>
          <p:cNvSpPr txBox="1"/>
          <p:nvPr/>
        </p:nvSpPr>
        <p:spPr>
          <a:xfrm>
            <a:off x="1818987" y="5228614"/>
            <a:ext cx="1121062" cy="276999"/>
          </a:xfrm>
          <a:prstGeom prst="rect">
            <a:avLst/>
          </a:prstGeom>
          <a:noFill/>
        </p:spPr>
        <p:txBody>
          <a:bodyPr wrap="square" rtlCol="0">
            <a:spAutoFit/>
          </a:bodyPr>
          <a:lstStyle/>
          <a:p>
            <a:pPr algn="ctr"/>
            <a:r>
              <a:rPr lang="en-GB" sz="1200" noProof="0" dirty="0"/>
              <a:t>Input layer</a:t>
            </a:r>
          </a:p>
        </p:txBody>
      </p:sp>
      <p:grpSp>
        <p:nvGrpSpPr>
          <p:cNvPr id="3" name="Groupe 2">
            <a:extLst>
              <a:ext uri="{FF2B5EF4-FFF2-40B4-BE49-F238E27FC236}">
                <a16:creationId xmlns:a16="http://schemas.microsoft.com/office/drawing/2014/main" id="{02BF492F-1179-A60C-C482-B11EF7C427D9}"/>
              </a:ext>
            </a:extLst>
          </p:cNvPr>
          <p:cNvGrpSpPr/>
          <p:nvPr/>
        </p:nvGrpSpPr>
        <p:grpSpPr>
          <a:xfrm>
            <a:off x="3818799" y="3329101"/>
            <a:ext cx="1438594" cy="1360703"/>
            <a:chOff x="4929347" y="2220312"/>
            <a:chExt cx="1166653" cy="1061545"/>
          </a:xfrm>
        </p:grpSpPr>
        <p:sp>
          <p:nvSpPr>
            <p:cNvPr id="12" name="Ellipse 11">
              <a:extLst>
                <a:ext uri="{FF2B5EF4-FFF2-40B4-BE49-F238E27FC236}">
                  <a16:creationId xmlns:a16="http://schemas.microsoft.com/office/drawing/2014/main" id="{C777A0C4-86CF-441E-BFA7-14635C5ACD0D}"/>
                </a:ext>
              </a:extLst>
            </p:cNvPr>
            <p:cNvSpPr/>
            <p:nvPr/>
          </p:nvSpPr>
          <p:spPr>
            <a:xfrm>
              <a:off x="4992412" y="2220312"/>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900" dirty="0"/>
            </a:p>
          </p:txBody>
        </p:sp>
        <p:cxnSp>
          <p:nvCxnSpPr>
            <p:cNvPr id="24" name="Connecteur droit 23">
              <a:extLst>
                <a:ext uri="{FF2B5EF4-FFF2-40B4-BE49-F238E27FC236}">
                  <a16:creationId xmlns:a16="http://schemas.microsoft.com/office/drawing/2014/main" id="{5CE5C15F-7A4D-2700-EDBE-863D2D49F295}"/>
                </a:ext>
              </a:extLst>
            </p:cNvPr>
            <p:cNvCxnSpPr>
              <a:cxnSpLocks/>
              <a:stCxn id="12" idx="0"/>
              <a:endCxn id="12" idx="4"/>
            </p:cNvCxnSpPr>
            <p:nvPr/>
          </p:nvCxnSpPr>
          <p:spPr>
            <a:xfrm>
              <a:off x="5523185" y="2220312"/>
              <a:ext cx="0" cy="1061545"/>
            </a:xfrm>
            <a:prstGeom prst="line">
              <a:avLst/>
            </a:prstGeom>
          </p:spPr>
          <p:style>
            <a:lnRef idx="2">
              <a:schemeClr val="accent1"/>
            </a:lnRef>
            <a:fillRef idx="0">
              <a:schemeClr val="accent1"/>
            </a:fillRef>
            <a:effectRef idx="1">
              <a:schemeClr val="accent1"/>
            </a:effectRef>
            <a:fontRef idx="minor">
              <a:schemeClr val="tx1"/>
            </a:fontRef>
          </p:style>
        </p:cxnSp>
        <p:sp>
          <p:nvSpPr>
            <p:cNvPr id="26" name="ZoneTexte 25">
              <a:extLst>
                <a:ext uri="{FF2B5EF4-FFF2-40B4-BE49-F238E27FC236}">
                  <a16:creationId xmlns:a16="http://schemas.microsoft.com/office/drawing/2014/main" id="{23E119E4-05AD-4CE1-7A4D-682C406A99C8}"/>
                </a:ext>
              </a:extLst>
            </p:cNvPr>
            <p:cNvSpPr txBox="1"/>
            <p:nvPr/>
          </p:nvSpPr>
          <p:spPr>
            <a:xfrm>
              <a:off x="4929347" y="2632604"/>
              <a:ext cx="651638" cy="240111"/>
            </a:xfrm>
            <a:prstGeom prst="rect">
              <a:avLst/>
            </a:prstGeom>
            <a:noFill/>
          </p:spPr>
          <p:txBody>
            <a:bodyPr wrap="square" rtlCol="0">
              <a:spAutoFit/>
            </a:bodyPr>
            <a:lstStyle/>
            <a:p>
              <a:pPr algn="ctr"/>
              <a:r>
                <a:rPr lang="fr-FR" sz="1400" dirty="0"/>
                <a:t>net_h2</a:t>
              </a:r>
            </a:p>
          </p:txBody>
        </p:sp>
        <p:sp>
          <p:nvSpPr>
            <p:cNvPr id="37" name="ZoneTexte 36">
              <a:extLst>
                <a:ext uri="{FF2B5EF4-FFF2-40B4-BE49-F238E27FC236}">
                  <a16:creationId xmlns:a16="http://schemas.microsoft.com/office/drawing/2014/main" id="{75C534E7-B019-379A-8DC3-95BFC972B84D}"/>
                </a:ext>
              </a:extLst>
            </p:cNvPr>
            <p:cNvSpPr txBox="1"/>
            <p:nvPr/>
          </p:nvSpPr>
          <p:spPr>
            <a:xfrm>
              <a:off x="5444362" y="2632604"/>
              <a:ext cx="651638" cy="240111"/>
            </a:xfrm>
            <a:prstGeom prst="rect">
              <a:avLst/>
            </a:prstGeom>
            <a:noFill/>
          </p:spPr>
          <p:txBody>
            <a:bodyPr wrap="square" rtlCol="0">
              <a:spAutoFit/>
            </a:bodyPr>
            <a:lstStyle/>
            <a:p>
              <a:pPr algn="ctr"/>
              <a:r>
                <a:rPr lang="fr-FR" sz="1400" dirty="0"/>
                <a:t>out_h2</a:t>
              </a:r>
            </a:p>
          </p:txBody>
        </p:sp>
      </p:grpSp>
      <p:grpSp>
        <p:nvGrpSpPr>
          <p:cNvPr id="38" name="Groupe 37">
            <a:extLst>
              <a:ext uri="{FF2B5EF4-FFF2-40B4-BE49-F238E27FC236}">
                <a16:creationId xmlns:a16="http://schemas.microsoft.com/office/drawing/2014/main" id="{83F2F54F-6AC1-4B1F-782B-5C28C50C6320}"/>
              </a:ext>
            </a:extLst>
          </p:cNvPr>
          <p:cNvGrpSpPr/>
          <p:nvPr/>
        </p:nvGrpSpPr>
        <p:grpSpPr>
          <a:xfrm>
            <a:off x="6337860" y="3365028"/>
            <a:ext cx="1438594" cy="1360703"/>
            <a:chOff x="4929347" y="2220312"/>
            <a:chExt cx="1166653" cy="1061545"/>
          </a:xfrm>
        </p:grpSpPr>
        <p:sp>
          <p:nvSpPr>
            <p:cNvPr id="41" name="Ellipse 40">
              <a:extLst>
                <a:ext uri="{FF2B5EF4-FFF2-40B4-BE49-F238E27FC236}">
                  <a16:creationId xmlns:a16="http://schemas.microsoft.com/office/drawing/2014/main" id="{0D45C898-82A3-7F9E-7331-8AAEC386D107}"/>
                </a:ext>
              </a:extLst>
            </p:cNvPr>
            <p:cNvSpPr/>
            <p:nvPr/>
          </p:nvSpPr>
          <p:spPr>
            <a:xfrm>
              <a:off x="4992412" y="2220312"/>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900" dirty="0"/>
            </a:p>
          </p:txBody>
        </p:sp>
        <p:cxnSp>
          <p:nvCxnSpPr>
            <p:cNvPr id="42" name="Connecteur droit 41">
              <a:extLst>
                <a:ext uri="{FF2B5EF4-FFF2-40B4-BE49-F238E27FC236}">
                  <a16:creationId xmlns:a16="http://schemas.microsoft.com/office/drawing/2014/main" id="{CF3A6CD6-70A9-BFFB-47BC-22927A3C60E0}"/>
                </a:ext>
              </a:extLst>
            </p:cNvPr>
            <p:cNvCxnSpPr>
              <a:cxnSpLocks/>
              <a:stCxn id="41" idx="0"/>
              <a:endCxn id="41" idx="4"/>
            </p:cNvCxnSpPr>
            <p:nvPr/>
          </p:nvCxnSpPr>
          <p:spPr>
            <a:xfrm>
              <a:off x="5523185" y="2220312"/>
              <a:ext cx="0" cy="1061545"/>
            </a:xfrm>
            <a:prstGeom prst="line">
              <a:avLst/>
            </a:prstGeom>
          </p:spPr>
          <p:style>
            <a:lnRef idx="2">
              <a:schemeClr val="accent1"/>
            </a:lnRef>
            <a:fillRef idx="0">
              <a:schemeClr val="accent1"/>
            </a:fillRef>
            <a:effectRef idx="1">
              <a:schemeClr val="accent1"/>
            </a:effectRef>
            <a:fontRef idx="minor">
              <a:schemeClr val="tx1"/>
            </a:fontRef>
          </p:style>
        </p:cxnSp>
        <p:sp>
          <p:nvSpPr>
            <p:cNvPr id="43" name="ZoneTexte 42">
              <a:extLst>
                <a:ext uri="{FF2B5EF4-FFF2-40B4-BE49-F238E27FC236}">
                  <a16:creationId xmlns:a16="http://schemas.microsoft.com/office/drawing/2014/main" id="{A9583AA5-698D-B161-3BC7-C7ACEE4B16FD}"/>
                </a:ext>
              </a:extLst>
            </p:cNvPr>
            <p:cNvSpPr txBox="1"/>
            <p:nvPr/>
          </p:nvSpPr>
          <p:spPr>
            <a:xfrm>
              <a:off x="4929347" y="2624308"/>
              <a:ext cx="651638" cy="240111"/>
            </a:xfrm>
            <a:prstGeom prst="rect">
              <a:avLst/>
            </a:prstGeom>
            <a:noFill/>
          </p:spPr>
          <p:txBody>
            <a:bodyPr wrap="square" rtlCol="0">
              <a:spAutoFit/>
            </a:bodyPr>
            <a:lstStyle/>
            <a:p>
              <a:pPr algn="ctr"/>
              <a:r>
                <a:rPr lang="fr-FR" sz="1400" dirty="0"/>
                <a:t>net_o2</a:t>
              </a:r>
            </a:p>
          </p:txBody>
        </p:sp>
        <p:sp>
          <p:nvSpPr>
            <p:cNvPr id="44" name="ZoneTexte 43">
              <a:extLst>
                <a:ext uri="{FF2B5EF4-FFF2-40B4-BE49-F238E27FC236}">
                  <a16:creationId xmlns:a16="http://schemas.microsoft.com/office/drawing/2014/main" id="{B65384D2-E946-6EBD-FD47-49CBEC6F2C3A}"/>
                </a:ext>
              </a:extLst>
            </p:cNvPr>
            <p:cNvSpPr txBox="1"/>
            <p:nvPr/>
          </p:nvSpPr>
          <p:spPr>
            <a:xfrm>
              <a:off x="5444362" y="2624308"/>
              <a:ext cx="651638" cy="240111"/>
            </a:xfrm>
            <a:prstGeom prst="rect">
              <a:avLst/>
            </a:prstGeom>
            <a:noFill/>
          </p:spPr>
          <p:txBody>
            <a:bodyPr wrap="square" rtlCol="0">
              <a:spAutoFit/>
            </a:bodyPr>
            <a:lstStyle/>
            <a:p>
              <a:pPr algn="ctr"/>
              <a:r>
                <a:rPr lang="fr-FR" sz="1400" dirty="0"/>
                <a:t>out_o2</a:t>
              </a:r>
            </a:p>
          </p:txBody>
        </p:sp>
      </p:grpSp>
      <p:cxnSp>
        <p:nvCxnSpPr>
          <p:cNvPr id="46" name="Connecteur droit avec flèche 45">
            <a:extLst>
              <a:ext uri="{FF2B5EF4-FFF2-40B4-BE49-F238E27FC236}">
                <a16:creationId xmlns:a16="http://schemas.microsoft.com/office/drawing/2014/main" id="{061DF5B0-1080-0748-5956-F3B7133E54D6}"/>
              </a:ext>
            </a:extLst>
          </p:cNvPr>
          <p:cNvCxnSpPr>
            <a:cxnSpLocks/>
            <a:stCxn id="36" idx="0"/>
          </p:cNvCxnSpPr>
          <p:nvPr/>
        </p:nvCxnSpPr>
        <p:spPr>
          <a:xfrm flipV="1">
            <a:off x="3044987" y="2679152"/>
            <a:ext cx="836508" cy="1998002"/>
          </a:xfrm>
          <a:prstGeom prst="straightConnector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0" name="Connecteur droit avec flèche 49">
            <a:extLst>
              <a:ext uri="{FF2B5EF4-FFF2-40B4-BE49-F238E27FC236}">
                <a16:creationId xmlns:a16="http://schemas.microsoft.com/office/drawing/2014/main" id="{6D6BB409-EE5B-6A03-631A-E290D952C2A3}"/>
              </a:ext>
            </a:extLst>
          </p:cNvPr>
          <p:cNvCxnSpPr>
            <a:cxnSpLocks/>
          </p:cNvCxnSpPr>
          <p:nvPr/>
        </p:nvCxnSpPr>
        <p:spPr>
          <a:xfrm>
            <a:off x="2653472" y="2525822"/>
            <a:ext cx="1163616" cy="13357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Connecteur droit avec flèche 51">
            <a:extLst>
              <a:ext uri="{FF2B5EF4-FFF2-40B4-BE49-F238E27FC236}">
                <a16:creationId xmlns:a16="http://schemas.microsoft.com/office/drawing/2014/main" id="{C8FE23C6-35D9-CD0A-14B0-1A3A1E10F293}"/>
              </a:ext>
            </a:extLst>
          </p:cNvPr>
          <p:cNvCxnSpPr>
            <a:cxnSpLocks/>
          </p:cNvCxnSpPr>
          <p:nvPr/>
        </p:nvCxnSpPr>
        <p:spPr>
          <a:xfrm flipV="1">
            <a:off x="2653472" y="2550517"/>
            <a:ext cx="1163616" cy="14061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ZoneTexte 53">
            <a:extLst>
              <a:ext uri="{FF2B5EF4-FFF2-40B4-BE49-F238E27FC236}">
                <a16:creationId xmlns:a16="http://schemas.microsoft.com/office/drawing/2014/main" id="{42C43761-8E3F-21FF-3B73-840BD48265C7}"/>
              </a:ext>
            </a:extLst>
          </p:cNvPr>
          <p:cNvSpPr txBox="1"/>
          <p:nvPr/>
        </p:nvSpPr>
        <p:spPr>
          <a:xfrm>
            <a:off x="2974360" y="3340450"/>
            <a:ext cx="738735"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w3</a:t>
            </a:r>
          </a:p>
        </p:txBody>
      </p:sp>
      <p:sp>
        <p:nvSpPr>
          <p:cNvPr id="55" name="ZoneTexte 54">
            <a:extLst>
              <a:ext uri="{FF2B5EF4-FFF2-40B4-BE49-F238E27FC236}">
                <a16:creationId xmlns:a16="http://schemas.microsoft.com/office/drawing/2014/main" id="{E4F26805-CE7E-636C-E8CC-CDAB3897985B}"/>
              </a:ext>
            </a:extLst>
          </p:cNvPr>
          <p:cNvSpPr txBox="1"/>
          <p:nvPr/>
        </p:nvSpPr>
        <p:spPr>
          <a:xfrm>
            <a:off x="2970002" y="3717961"/>
            <a:ext cx="738735"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w4</a:t>
            </a:r>
          </a:p>
        </p:txBody>
      </p:sp>
      <p:cxnSp>
        <p:nvCxnSpPr>
          <p:cNvPr id="57" name="Connecteur droit avec flèche 56">
            <a:extLst>
              <a:ext uri="{FF2B5EF4-FFF2-40B4-BE49-F238E27FC236}">
                <a16:creationId xmlns:a16="http://schemas.microsoft.com/office/drawing/2014/main" id="{7E112E7C-B28C-06D3-5BFE-D5947FB78508}"/>
              </a:ext>
            </a:extLst>
          </p:cNvPr>
          <p:cNvCxnSpPr>
            <a:cxnSpLocks/>
          </p:cNvCxnSpPr>
          <p:nvPr/>
        </p:nvCxnSpPr>
        <p:spPr>
          <a:xfrm>
            <a:off x="5254564" y="4029363"/>
            <a:ext cx="11534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ZoneTexte 57">
            <a:extLst>
              <a:ext uri="{FF2B5EF4-FFF2-40B4-BE49-F238E27FC236}">
                <a16:creationId xmlns:a16="http://schemas.microsoft.com/office/drawing/2014/main" id="{283C1C58-CF20-EDB4-B5B7-4276EF7E9F05}"/>
              </a:ext>
            </a:extLst>
          </p:cNvPr>
          <p:cNvSpPr txBox="1"/>
          <p:nvPr/>
        </p:nvSpPr>
        <p:spPr>
          <a:xfrm>
            <a:off x="5632587" y="3762757"/>
            <a:ext cx="738735"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w8</a:t>
            </a:r>
          </a:p>
        </p:txBody>
      </p:sp>
      <p:cxnSp>
        <p:nvCxnSpPr>
          <p:cNvPr id="59" name="Connecteur droit avec flèche 58">
            <a:extLst>
              <a:ext uri="{FF2B5EF4-FFF2-40B4-BE49-F238E27FC236}">
                <a16:creationId xmlns:a16="http://schemas.microsoft.com/office/drawing/2014/main" id="{79993DA2-2F56-F8FA-1692-DD7FEF4C7350}"/>
              </a:ext>
            </a:extLst>
          </p:cNvPr>
          <p:cNvCxnSpPr>
            <a:cxnSpLocks/>
          </p:cNvCxnSpPr>
          <p:nvPr/>
        </p:nvCxnSpPr>
        <p:spPr>
          <a:xfrm flipV="1">
            <a:off x="5261729" y="2575901"/>
            <a:ext cx="1163616" cy="14061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Connecteur droit avec flèche 59">
            <a:extLst>
              <a:ext uri="{FF2B5EF4-FFF2-40B4-BE49-F238E27FC236}">
                <a16:creationId xmlns:a16="http://schemas.microsoft.com/office/drawing/2014/main" id="{297CAD7E-AE0C-B80C-0C12-7A01FB48CF3A}"/>
              </a:ext>
            </a:extLst>
          </p:cNvPr>
          <p:cNvCxnSpPr>
            <a:cxnSpLocks/>
          </p:cNvCxnSpPr>
          <p:nvPr/>
        </p:nvCxnSpPr>
        <p:spPr>
          <a:xfrm>
            <a:off x="5251362" y="2508097"/>
            <a:ext cx="1163616" cy="13357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ZoneTexte 60">
            <a:extLst>
              <a:ext uri="{FF2B5EF4-FFF2-40B4-BE49-F238E27FC236}">
                <a16:creationId xmlns:a16="http://schemas.microsoft.com/office/drawing/2014/main" id="{0DC253B8-9A72-29AA-DC8C-1272618FF8F0}"/>
              </a:ext>
            </a:extLst>
          </p:cNvPr>
          <p:cNvSpPr txBox="1"/>
          <p:nvPr/>
        </p:nvSpPr>
        <p:spPr>
          <a:xfrm>
            <a:off x="5650669" y="2576212"/>
            <a:ext cx="738735"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w6</a:t>
            </a:r>
          </a:p>
        </p:txBody>
      </p:sp>
      <p:sp>
        <p:nvSpPr>
          <p:cNvPr id="62" name="ZoneTexte 61">
            <a:extLst>
              <a:ext uri="{FF2B5EF4-FFF2-40B4-BE49-F238E27FC236}">
                <a16:creationId xmlns:a16="http://schemas.microsoft.com/office/drawing/2014/main" id="{F7DAD223-2D19-9C06-5B11-88AD864BAFBE}"/>
              </a:ext>
            </a:extLst>
          </p:cNvPr>
          <p:cNvSpPr txBox="1"/>
          <p:nvPr/>
        </p:nvSpPr>
        <p:spPr>
          <a:xfrm>
            <a:off x="5625047" y="3365771"/>
            <a:ext cx="738735"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w7</a:t>
            </a:r>
          </a:p>
        </p:txBody>
      </p:sp>
      <p:cxnSp>
        <p:nvCxnSpPr>
          <p:cNvPr id="63" name="Connecteur droit avec flèche 62">
            <a:extLst>
              <a:ext uri="{FF2B5EF4-FFF2-40B4-BE49-F238E27FC236}">
                <a16:creationId xmlns:a16="http://schemas.microsoft.com/office/drawing/2014/main" id="{0885C8CB-060C-65E5-EA74-D6E321D3DA16}"/>
              </a:ext>
            </a:extLst>
          </p:cNvPr>
          <p:cNvCxnSpPr>
            <a:cxnSpLocks/>
            <a:stCxn id="64" idx="0"/>
          </p:cNvCxnSpPr>
          <p:nvPr/>
        </p:nvCxnSpPr>
        <p:spPr>
          <a:xfrm flipV="1">
            <a:off x="5525925" y="4105914"/>
            <a:ext cx="805048" cy="553515"/>
          </a:xfrm>
          <a:prstGeom prst="straightConnector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4" name="ZoneTexte 63">
            <a:extLst>
              <a:ext uri="{FF2B5EF4-FFF2-40B4-BE49-F238E27FC236}">
                <a16:creationId xmlns:a16="http://schemas.microsoft.com/office/drawing/2014/main" id="{39295103-366B-E43D-B366-01238F51A790}"/>
              </a:ext>
            </a:extLst>
          </p:cNvPr>
          <p:cNvSpPr txBox="1"/>
          <p:nvPr/>
        </p:nvSpPr>
        <p:spPr>
          <a:xfrm>
            <a:off x="5156557" y="4659429"/>
            <a:ext cx="738735" cy="276999"/>
          </a:xfrm>
          <a:prstGeom prst="rect">
            <a:avLst/>
          </a:prstGeom>
          <a:noFill/>
        </p:spPr>
        <p:txBody>
          <a:bodyPr wrap="square" rtlCol="0">
            <a:spAutoFit/>
          </a:bodyPr>
          <a:lstStyle/>
          <a:p>
            <a:pPr algn="ctr"/>
            <a:r>
              <a:rPr lang="fr-FR" b="1" baseline="-25000" dirty="0">
                <a:ln>
                  <a:solidFill>
                    <a:schemeClr val="accent2">
                      <a:lumMod val="75000"/>
                    </a:schemeClr>
                  </a:solidFill>
                </a:ln>
                <a:solidFill>
                  <a:schemeClr val="accent2">
                    <a:lumMod val="75000"/>
                  </a:schemeClr>
                </a:solidFill>
                <a:latin typeface="Monaco" pitchFamily="2" charset="77"/>
              </a:rPr>
              <a:t>b2</a:t>
            </a:r>
          </a:p>
        </p:txBody>
      </p:sp>
      <p:cxnSp>
        <p:nvCxnSpPr>
          <p:cNvPr id="65" name="Connecteur droit avec flèche 64">
            <a:extLst>
              <a:ext uri="{FF2B5EF4-FFF2-40B4-BE49-F238E27FC236}">
                <a16:creationId xmlns:a16="http://schemas.microsoft.com/office/drawing/2014/main" id="{A8E91E6A-0EA5-3567-CB9A-160BB81F444E}"/>
              </a:ext>
            </a:extLst>
          </p:cNvPr>
          <p:cNvCxnSpPr>
            <a:cxnSpLocks/>
            <a:stCxn id="64" idx="0"/>
            <a:endCxn id="61" idx="3"/>
          </p:cNvCxnSpPr>
          <p:nvPr/>
        </p:nvCxnSpPr>
        <p:spPr>
          <a:xfrm flipV="1">
            <a:off x="5525925" y="2714712"/>
            <a:ext cx="863479" cy="1944717"/>
          </a:xfrm>
          <a:prstGeom prst="straightConnector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8" name="Connecteur droit avec flèche 67">
            <a:extLst>
              <a:ext uri="{FF2B5EF4-FFF2-40B4-BE49-F238E27FC236}">
                <a16:creationId xmlns:a16="http://schemas.microsoft.com/office/drawing/2014/main" id="{65B618BC-7719-926E-C556-313E86B66BCA}"/>
              </a:ext>
            </a:extLst>
          </p:cNvPr>
          <p:cNvCxnSpPr>
            <a:cxnSpLocks/>
          </p:cNvCxnSpPr>
          <p:nvPr/>
        </p:nvCxnSpPr>
        <p:spPr>
          <a:xfrm>
            <a:off x="7776454" y="4015959"/>
            <a:ext cx="11534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9" name="ZoneTexte 68">
                <a:extLst>
                  <a:ext uri="{FF2B5EF4-FFF2-40B4-BE49-F238E27FC236}">
                    <a16:creationId xmlns:a16="http://schemas.microsoft.com/office/drawing/2014/main" id="{BA92E2F0-D79C-A805-A2E4-1DAAEFB00869}"/>
                  </a:ext>
                </a:extLst>
              </p:cNvPr>
              <p:cNvSpPr txBox="1"/>
              <p:nvPr/>
            </p:nvSpPr>
            <p:spPr>
              <a:xfrm>
                <a:off x="8904427" y="3755193"/>
                <a:ext cx="2684581" cy="49564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2=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d>
                        <m:dPr>
                          <m:ctrlPr>
                            <a:rPr lang="fr-FR" sz="1400" b="0" i="1" noProof="0" smtClean="0">
                              <a:latin typeface="Cambria Math" panose="02040503050406030204" pitchFamily="18" charset="0"/>
                            </a:rPr>
                          </m:ctrlPr>
                        </m:dPr>
                        <m:e>
                          <m:r>
                            <a:rPr lang="fr-FR" sz="1400" b="0" i="1" noProof="0" smtClean="0">
                              <a:latin typeface="Cambria Math" panose="02040503050406030204" pitchFamily="18" charset="0"/>
                            </a:rPr>
                            <m:t>𝑜𝑢</m:t>
                          </m:r>
                          <m:sSub>
                            <m:sSubPr>
                              <m:ctrlPr>
                                <a:rPr lang="fr-FR" sz="1400" b="0" i="1" noProof="0" smtClean="0">
                                  <a:latin typeface="Cambria Math" panose="02040503050406030204" pitchFamily="18" charset="0"/>
                                </a:rPr>
                              </m:ctrlPr>
                            </m:sSubPr>
                            <m:e>
                              <m:r>
                                <a:rPr lang="fr-FR" sz="1400" b="0" i="1" noProof="0" smtClean="0">
                                  <a:latin typeface="Cambria Math" panose="02040503050406030204" pitchFamily="18" charset="0"/>
                                </a:rPr>
                                <m:t>𝑡</m:t>
                              </m:r>
                            </m:e>
                            <m:sub>
                              <m:r>
                                <a:rPr lang="fr-FR" sz="1400" b="0" i="1" noProof="0" smtClean="0">
                                  <a:latin typeface="Cambria Math" panose="02040503050406030204" pitchFamily="18" charset="0"/>
                                </a:rPr>
                                <m:t>𝑜</m:t>
                              </m:r>
                              <m:r>
                                <a:rPr lang="fr-FR" sz="1400" b="0" i="1" noProof="0" smtClean="0">
                                  <a:latin typeface="Cambria Math" panose="02040503050406030204" pitchFamily="18" charset="0"/>
                                </a:rPr>
                                <m:t>2</m:t>
                              </m:r>
                            </m:sub>
                          </m:sSub>
                          <m:r>
                            <a:rPr lang="fr-FR" sz="1400" b="0" i="1" noProof="0" smtClean="0">
                              <a:latin typeface="Cambria Math" panose="02040503050406030204" pitchFamily="18" charset="0"/>
                            </a:rPr>
                            <m:t>−</m:t>
                          </m:r>
                          <m:r>
                            <a:rPr lang="fr-FR" sz="1400" b="0" i="1" noProof="0" smtClean="0">
                              <a:latin typeface="Cambria Math" panose="02040503050406030204" pitchFamily="18" charset="0"/>
                            </a:rPr>
                            <m:t>𝑡𝑎𝑟𝑔𝑒</m:t>
                          </m:r>
                          <m:sSub>
                            <m:sSubPr>
                              <m:ctrlPr>
                                <a:rPr lang="fr-FR" sz="1400" b="0" i="1" noProof="0" smtClean="0">
                                  <a:latin typeface="Cambria Math" panose="02040503050406030204" pitchFamily="18" charset="0"/>
                                </a:rPr>
                              </m:ctrlPr>
                            </m:sSubPr>
                            <m:e>
                              <m:r>
                                <a:rPr lang="fr-FR" sz="1400" b="0" i="1" noProof="0" smtClean="0">
                                  <a:latin typeface="Cambria Math" panose="02040503050406030204" pitchFamily="18" charset="0"/>
                                </a:rPr>
                                <m:t>𝑡</m:t>
                              </m:r>
                            </m:e>
                            <m:sub>
                              <m:r>
                                <a:rPr lang="fr-FR" sz="1400" b="0" i="1" noProof="0" smtClean="0">
                                  <a:latin typeface="Cambria Math" panose="02040503050406030204" pitchFamily="18" charset="0"/>
                                </a:rPr>
                                <m:t>𝑜</m:t>
                              </m:r>
                              <m:r>
                                <a:rPr lang="fr-FR" sz="1400" b="0" i="1" noProof="0" smtClean="0">
                                  <a:latin typeface="Cambria Math" panose="02040503050406030204" pitchFamily="18" charset="0"/>
                                </a:rPr>
                                <m:t>2</m:t>
                              </m:r>
                            </m:sub>
                          </m:sSub>
                        </m:e>
                      </m:d>
                      <m:r>
                        <a:rPr lang="fr-FR" sz="1400" b="0" i="1" baseline="30000" noProof="0" smtClean="0">
                          <a:latin typeface="Cambria Math" panose="02040503050406030204" pitchFamily="18" charset="0"/>
                        </a:rPr>
                        <m:t>2</m:t>
                      </m:r>
                    </m:oMath>
                  </m:oMathPara>
                </a14:m>
                <a:endParaRPr lang="en-GB" sz="1400" baseline="30000" noProof="0" dirty="0"/>
              </a:p>
            </p:txBody>
          </p:sp>
        </mc:Choice>
        <mc:Fallback xmlns="">
          <p:sp>
            <p:nvSpPr>
              <p:cNvPr id="69" name="ZoneTexte 68">
                <a:extLst>
                  <a:ext uri="{FF2B5EF4-FFF2-40B4-BE49-F238E27FC236}">
                    <a16:creationId xmlns:a16="http://schemas.microsoft.com/office/drawing/2014/main" id="{BA92E2F0-D79C-A805-A2E4-1DAAEFB00869}"/>
                  </a:ext>
                </a:extLst>
              </p:cNvPr>
              <p:cNvSpPr txBox="1">
                <a:spLocks noRot="1" noChangeAspect="1" noMove="1" noResize="1" noEditPoints="1" noAdjustHandles="1" noChangeArrowheads="1" noChangeShapeType="1" noTextEdit="1"/>
              </p:cNvSpPr>
              <p:nvPr/>
            </p:nvSpPr>
            <p:spPr>
              <a:xfrm>
                <a:off x="8904427" y="3755193"/>
                <a:ext cx="2684581" cy="495649"/>
              </a:xfrm>
              <a:prstGeom prst="rect">
                <a:avLst/>
              </a:prstGeom>
              <a:blipFill>
                <a:blip r:embed="rId5"/>
                <a:stretch>
                  <a:fillRect b="-2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0" name="ZoneTexte 69">
                <a:extLst>
                  <a:ext uri="{FF2B5EF4-FFF2-40B4-BE49-F238E27FC236}">
                    <a16:creationId xmlns:a16="http://schemas.microsoft.com/office/drawing/2014/main" id="{D5C54BC0-B8A0-6749-7EAA-3C4E66DAD4BA}"/>
                  </a:ext>
                </a:extLst>
              </p:cNvPr>
              <p:cNvSpPr txBox="1"/>
              <p:nvPr/>
            </p:nvSpPr>
            <p:spPr>
              <a:xfrm>
                <a:off x="9004005" y="4967018"/>
                <a:ext cx="234979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600" b="1" i="1" smtClean="0">
                          <a:latin typeface="Cambria Math" panose="02040503050406030204" pitchFamily="18" charset="0"/>
                        </a:rPr>
                        <m:t>𝑳𝒐𝒔𝒔</m:t>
                      </m:r>
                      <m:r>
                        <a:rPr lang="fr-FR" sz="1600" b="1" i="1" smtClean="0">
                          <a:latin typeface="Cambria Math" panose="02040503050406030204" pitchFamily="18" charset="0"/>
                        </a:rPr>
                        <m:t>=</m:t>
                      </m:r>
                      <m:r>
                        <a:rPr lang="fr-FR" sz="1600" b="1" i="1" smtClean="0">
                          <a:latin typeface="Cambria Math" panose="02040503050406030204" pitchFamily="18" charset="0"/>
                        </a:rPr>
                        <m:t>𝑳𝒐𝒔𝒔</m:t>
                      </m:r>
                      <m:r>
                        <a:rPr lang="fr-FR" sz="1600" b="1" i="1" smtClean="0">
                          <a:latin typeface="Cambria Math" panose="02040503050406030204" pitchFamily="18" charset="0"/>
                        </a:rPr>
                        <m:t>𝟏</m:t>
                      </m:r>
                      <m:r>
                        <a:rPr lang="fr-FR" sz="1600" b="1" i="1" smtClean="0">
                          <a:latin typeface="Cambria Math" panose="02040503050406030204" pitchFamily="18" charset="0"/>
                        </a:rPr>
                        <m:t>+</m:t>
                      </m:r>
                      <m:r>
                        <a:rPr lang="fr-FR" sz="1600" b="1" i="1" smtClean="0">
                          <a:latin typeface="Cambria Math" panose="02040503050406030204" pitchFamily="18" charset="0"/>
                        </a:rPr>
                        <m:t>𝑳𝒐𝒔𝒔</m:t>
                      </m:r>
                      <m:r>
                        <a:rPr lang="fr-FR" sz="1600" b="1" i="1" smtClean="0">
                          <a:latin typeface="Cambria Math" panose="02040503050406030204" pitchFamily="18" charset="0"/>
                        </a:rPr>
                        <m:t>𝟐</m:t>
                      </m:r>
                    </m:oMath>
                  </m:oMathPara>
                </a14:m>
                <a:endParaRPr lang="fr-FR" sz="1600" b="1" dirty="0"/>
              </a:p>
            </p:txBody>
          </p:sp>
        </mc:Choice>
        <mc:Fallback xmlns="">
          <p:sp>
            <p:nvSpPr>
              <p:cNvPr id="70" name="ZoneTexte 69">
                <a:extLst>
                  <a:ext uri="{FF2B5EF4-FFF2-40B4-BE49-F238E27FC236}">
                    <a16:creationId xmlns:a16="http://schemas.microsoft.com/office/drawing/2014/main" id="{D5C54BC0-B8A0-6749-7EAA-3C4E66DAD4BA}"/>
                  </a:ext>
                </a:extLst>
              </p:cNvPr>
              <p:cNvSpPr txBox="1">
                <a:spLocks noRot="1" noChangeAspect="1" noMove="1" noResize="1" noEditPoints="1" noAdjustHandles="1" noChangeArrowheads="1" noChangeShapeType="1" noTextEdit="1"/>
              </p:cNvSpPr>
              <p:nvPr/>
            </p:nvSpPr>
            <p:spPr>
              <a:xfrm>
                <a:off x="9004005" y="4967018"/>
                <a:ext cx="2349795" cy="338554"/>
              </a:xfrm>
              <a:prstGeom prst="rect">
                <a:avLst/>
              </a:prstGeom>
              <a:blipFill>
                <a:blip r:embed="rId6"/>
                <a:stretch>
                  <a:fillRect/>
                </a:stretch>
              </a:blipFill>
            </p:spPr>
            <p:txBody>
              <a:bodyPr/>
              <a:lstStyle/>
              <a:p>
                <a:r>
                  <a:rPr lang="fr-FR">
                    <a:noFill/>
                  </a:rPr>
                  <a:t> </a:t>
                </a:r>
              </a:p>
            </p:txBody>
          </p:sp>
        </mc:Fallback>
      </mc:AlternateContent>
      <p:sp>
        <p:nvSpPr>
          <p:cNvPr id="73" name="ZoneTexte 72">
            <a:extLst>
              <a:ext uri="{FF2B5EF4-FFF2-40B4-BE49-F238E27FC236}">
                <a16:creationId xmlns:a16="http://schemas.microsoft.com/office/drawing/2014/main" id="{ADDDBB2A-BD7A-C570-335F-0297E8AB0664}"/>
              </a:ext>
            </a:extLst>
          </p:cNvPr>
          <p:cNvSpPr txBox="1"/>
          <p:nvPr/>
        </p:nvSpPr>
        <p:spPr>
          <a:xfrm>
            <a:off x="6872060" y="760834"/>
            <a:ext cx="3324563" cy="584775"/>
          </a:xfrm>
          <a:prstGeom prst="rect">
            <a:avLst/>
          </a:prstGeom>
          <a:noFill/>
        </p:spPr>
        <p:txBody>
          <a:bodyPr wrap="square" rtlCol="0">
            <a:spAutoFit/>
          </a:bodyPr>
          <a:lstStyle/>
          <a:p>
            <a:r>
              <a:rPr lang="en-GB" sz="3200" b="1" noProof="0" dirty="0"/>
              <a:t>Layers</a:t>
            </a:r>
          </a:p>
        </p:txBody>
      </p:sp>
      <p:sp>
        <p:nvSpPr>
          <p:cNvPr id="75" name="Espace réservé du pied de page 74">
            <a:extLst>
              <a:ext uri="{FF2B5EF4-FFF2-40B4-BE49-F238E27FC236}">
                <a16:creationId xmlns:a16="http://schemas.microsoft.com/office/drawing/2014/main" id="{E2187245-5F7D-D5A6-BB65-AA3475D79F30}"/>
              </a:ext>
            </a:extLst>
          </p:cNvPr>
          <p:cNvSpPr>
            <a:spLocks noGrp="1"/>
          </p:cNvSpPr>
          <p:nvPr>
            <p:ph type="ftr" sz="quarter" idx="11"/>
          </p:nvPr>
        </p:nvSpPr>
        <p:spPr/>
        <p:txBody>
          <a:bodyPr/>
          <a:lstStyle/>
          <a:p>
            <a:r>
              <a:rPr lang="fr-FR"/>
              <a:t>Introduction to Neural Networks. Author: David Thébault</a:t>
            </a:r>
          </a:p>
        </p:txBody>
      </p:sp>
      <p:sp>
        <p:nvSpPr>
          <p:cNvPr id="16" name="ZoneTexte 15">
            <a:extLst>
              <a:ext uri="{FF2B5EF4-FFF2-40B4-BE49-F238E27FC236}">
                <a16:creationId xmlns:a16="http://schemas.microsoft.com/office/drawing/2014/main" id="{2D6DBEA7-8659-41C1-4A57-1F9866B831F4}"/>
              </a:ext>
            </a:extLst>
          </p:cNvPr>
          <p:cNvSpPr txBox="1"/>
          <p:nvPr/>
        </p:nvSpPr>
        <p:spPr>
          <a:xfrm>
            <a:off x="736772" y="1236280"/>
            <a:ext cx="11124670" cy="954107"/>
          </a:xfrm>
          <a:prstGeom prst="rect">
            <a:avLst/>
          </a:prstGeom>
          <a:noFill/>
        </p:spPr>
        <p:txBody>
          <a:bodyPr wrap="square" rtlCol="0">
            <a:noAutofit/>
          </a:bodyPr>
          <a:lstStyle/>
          <a:p>
            <a:r>
              <a:rPr lang="en-GB" sz="2400" noProof="0" dirty="0"/>
              <a:t>Combining neurons in a neural network. Vertical combination of units gives a layer.</a:t>
            </a:r>
            <a:endParaRPr lang="en-GB" sz="2400" baseline="-25000" noProof="0" dirty="0"/>
          </a:p>
        </p:txBody>
      </p:sp>
    </p:spTree>
    <p:extLst>
      <p:ext uri="{BB962C8B-B14F-4D97-AF65-F5344CB8AC3E}">
        <p14:creationId xmlns:p14="http://schemas.microsoft.com/office/powerpoint/2010/main" val="1946221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6F573-4991-4C6B-42D2-B536EB1DC2E6}"/>
            </a:ext>
          </a:extLst>
        </p:cNvPr>
        <p:cNvGrpSpPr/>
        <p:nvPr/>
      </p:nvGrpSpPr>
      <p:grpSpPr>
        <a:xfrm>
          <a:off x="0" y="0"/>
          <a:ext cx="0" cy="0"/>
          <a:chOff x="0" y="0"/>
          <a:chExt cx="0" cy="0"/>
        </a:xfrm>
      </p:grpSpPr>
      <p:sp>
        <p:nvSpPr>
          <p:cNvPr id="71" name="ZoneTexte 70">
            <a:extLst>
              <a:ext uri="{FF2B5EF4-FFF2-40B4-BE49-F238E27FC236}">
                <a16:creationId xmlns:a16="http://schemas.microsoft.com/office/drawing/2014/main" id="{CBDC326D-B306-6402-ADE7-0682F744C220}"/>
              </a:ext>
            </a:extLst>
          </p:cNvPr>
          <p:cNvSpPr txBox="1"/>
          <p:nvPr/>
        </p:nvSpPr>
        <p:spPr>
          <a:xfrm>
            <a:off x="8929917" y="1850065"/>
            <a:ext cx="2659091" cy="2668772"/>
          </a:xfrm>
          <a:prstGeom prst="rect">
            <a:avLst/>
          </a:prstGeom>
          <a:noFill/>
          <a:ln>
            <a:solidFill>
              <a:schemeClr val="tx1"/>
            </a:solidFill>
          </a:ln>
        </p:spPr>
        <p:txBody>
          <a:bodyPr wrap="square" rtlCol="0">
            <a:spAutoFit/>
          </a:bodyPr>
          <a:lstStyle/>
          <a:p>
            <a:endParaRPr lang="fr-FR" dirty="0"/>
          </a:p>
        </p:txBody>
      </p:sp>
      <p:sp>
        <p:nvSpPr>
          <p:cNvPr id="2" name="Titre 1">
            <a:extLst>
              <a:ext uri="{FF2B5EF4-FFF2-40B4-BE49-F238E27FC236}">
                <a16:creationId xmlns:a16="http://schemas.microsoft.com/office/drawing/2014/main" id="{6B9F8E52-2CD3-5201-6AB5-73D5A16B9463}"/>
              </a:ext>
            </a:extLst>
          </p:cNvPr>
          <p:cNvSpPr>
            <a:spLocks noGrp="1"/>
          </p:cNvSpPr>
          <p:nvPr>
            <p:ph type="title"/>
          </p:nvPr>
        </p:nvSpPr>
        <p:spPr/>
        <p:txBody>
          <a:bodyPr/>
          <a:lstStyle/>
          <a:p>
            <a:r>
              <a:rPr lang="fr-FR" dirty="0"/>
              <a:t>Neural Network</a:t>
            </a:r>
          </a:p>
        </p:txBody>
      </p:sp>
      <p:cxnSp>
        <p:nvCxnSpPr>
          <p:cNvPr id="17" name="Connecteur droit avec flèche 16">
            <a:extLst>
              <a:ext uri="{FF2B5EF4-FFF2-40B4-BE49-F238E27FC236}">
                <a16:creationId xmlns:a16="http://schemas.microsoft.com/office/drawing/2014/main" id="{5B260A43-E374-AEA8-33A9-A5EE8E183C07}"/>
              </a:ext>
            </a:extLst>
          </p:cNvPr>
          <p:cNvCxnSpPr>
            <a:cxnSpLocks/>
          </p:cNvCxnSpPr>
          <p:nvPr/>
        </p:nvCxnSpPr>
        <p:spPr>
          <a:xfrm>
            <a:off x="2653473" y="2484471"/>
            <a:ext cx="11534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eur droit avec flèche 17">
            <a:extLst>
              <a:ext uri="{FF2B5EF4-FFF2-40B4-BE49-F238E27FC236}">
                <a16:creationId xmlns:a16="http://schemas.microsoft.com/office/drawing/2014/main" id="{1CE97338-6147-00E2-25F1-5D8952EF6586}"/>
              </a:ext>
            </a:extLst>
          </p:cNvPr>
          <p:cNvCxnSpPr>
            <a:cxnSpLocks/>
          </p:cNvCxnSpPr>
          <p:nvPr/>
        </p:nvCxnSpPr>
        <p:spPr>
          <a:xfrm>
            <a:off x="2636871" y="3994960"/>
            <a:ext cx="11534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C95284DC-38D9-8A92-9AFD-6A1594495968}"/>
              </a:ext>
            </a:extLst>
          </p:cNvPr>
          <p:cNvSpPr txBox="1"/>
          <p:nvPr/>
        </p:nvSpPr>
        <p:spPr>
          <a:xfrm>
            <a:off x="1881149" y="2215182"/>
            <a:ext cx="738735" cy="670671"/>
          </a:xfrm>
          <a:prstGeom prst="rect">
            <a:avLst/>
          </a:prstGeom>
          <a:noFill/>
        </p:spPr>
        <p:txBody>
          <a:bodyPr wrap="square" rtlCol="0">
            <a:spAutoFit/>
          </a:bodyPr>
          <a:lstStyle/>
          <a:p>
            <a:pPr algn="ctr"/>
            <a:r>
              <a:rPr lang="fr-FR" sz="2800" dirty="0"/>
              <a:t>i</a:t>
            </a:r>
            <a:r>
              <a:rPr lang="fr-FR" sz="2800" baseline="-25000" dirty="0"/>
              <a:t>1</a:t>
            </a:r>
          </a:p>
        </p:txBody>
      </p:sp>
      <p:sp>
        <p:nvSpPr>
          <p:cNvPr id="22" name="ZoneTexte 21">
            <a:extLst>
              <a:ext uri="{FF2B5EF4-FFF2-40B4-BE49-F238E27FC236}">
                <a16:creationId xmlns:a16="http://schemas.microsoft.com/office/drawing/2014/main" id="{F4CDE3AC-5DD8-A458-EA77-35AC1DA12B88}"/>
              </a:ext>
            </a:extLst>
          </p:cNvPr>
          <p:cNvSpPr txBox="1"/>
          <p:nvPr/>
        </p:nvSpPr>
        <p:spPr>
          <a:xfrm>
            <a:off x="1930251" y="3733740"/>
            <a:ext cx="738735" cy="670671"/>
          </a:xfrm>
          <a:prstGeom prst="rect">
            <a:avLst/>
          </a:prstGeom>
          <a:noFill/>
        </p:spPr>
        <p:txBody>
          <a:bodyPr wrap="square" rtlCol="0">
            <a:spAutoFit/>
          </a:bodyPr>
          <a:lstStyle/>
          <a:p>
            <a:pPr algn="ctr"/>
            <a:r>
              <a:rPr lang="fr-FR" sz="2800" dirty="0"/>
              <a:t>i</a:t>
            </a:r>
            <a:r>
              <a:rPr lang="fr-FR" sz="2800" baseline="-25000" dirty="0"/>
              <a:t>2</a:t>
            </a:r>
          </a:p>
        </p:txBody>
      </p:sp>
      <p:sp>
        <p:nvSpPr>
          <p:cNvPr id="28" name="ZoneTexte 27">
            <a:extLst>
              <a:ext uri="{FF2B5EF4-FFF2-40B4-BE49-F238E27FC236}">
                <a16:creationId xmlns:a16="http://schemas.microsoft.com/office/drawing/2014/main" id="{EEE649FC-4C2C-589C-2D78-279F6753940D}"/>
              </a:ext>
            </a:extLst>
          </p:cNvPr>
          <p:cNvSpPr txBox="1"/>
          <p:nvPr/>
        </p:nvSpPr>
        <p:spPr>
          <a:xfrm>
            <a:off x="3009931" y="2199964"/>
            <a:ext cx="738735" cy="355061"/>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w1</a:t>
            </a:r>
          </a:p>
        </p:txBody>
      </p:sp>
      <p:sp>
        <p:nvSpPr>
          <p:cNvPr id="29" name="ZoneTexte 28">
            <a:extLst>
              <a:ext uri="{FF2B5EF4-FFF2-40B4-BE49-F238E27FC236}">
                <a16:creationId xmlns:a16="http://schemas.microsoft.com/office/drawing/2014/main" id="{56A78CA2-B09D-B002-BC52-A6EF1A20F7A8}"/>
              </a:ext>
            </a:extLst>
          </p:cNvPr>
          <p:cNvSpPr txBox="1"/>
          <p:nvPr/>
        </p:nvSpPr>
        <p:spPr>
          <a:xfrm>
            <a:off x="3004369" y="2657756"/>
            <a:ext cx="738735" cy="355061"/>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w2</a:t>
            </a:r>
          </a:p>
        </p:txBody>
      </p:sp>
      <p:cxnSp>
        <p:nvCxnSpPr>
          <p:cNvPr id="30" name="Connecteur droit avec flèche 29">
            <a:extLst>
              <a:ext uri="{FF2B5EF4-FFF2-40B4-BE49-F238E27FC236}">
                <a16:creationId xmlns:a16="http://schemas.microsoft.com/office/drawing/2014/main" id="{59F04EDA-D43C-E1EA-EB55-A7A183506065}"/>
              </a:ext>
            </a:extLst>
          </p:cNvPr>
          <p:cNvCxnSpPr>
            <a:cxnSpLocks/>
          </p:cNvCxnSpPr>
          <p:nvPr/>
        </p:nvCxnSpPr>
        <p:spPr>
          <a:xfrm>
            <a:off x="5229759" y="2409673"/>
            <a:ext cx="11534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07915670-F494-6279-7763-60515F1A124D}"/>
              </a:ext>
            </a:extLst>
          </p:cNvPr>
          <p:cNvCxnSpPr>
            <a:cxnSpLocks/>
            <a:stCxn id="36" idx="0"/>
          </p:cNvCxnSpPr>
          <p:nvPr/>
        </p:nvCxnSpPr>
        <p:spPr>
          <a:xfrm flipV="1">
            <a:off x="3044987" y="4123639"/>
            <a:ext cx="805048" cy="553515"/>
          </a:xfrm>
          <a:prstGeom prst="straightConnector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6" name="ZoneTexte 35">
            <a:extLst>
              <a:ext uri="{FF2B5EF4-FFF2-40B4-BE49-F238E27FC236}">
                <a16:creationId xmlns:a16="http://schemas.microsoft.com/office/drawing/2014/main" id="{C3870242-1B7A-468F-0567-F71935A953AB}"/>
              </a:ext>
            </a:extLst>
          </p:cNvPr>
          <p:cNvSpPr txBox="1"/>
          <p:nvPr/>
        </p:nvSpPr>
        <p:spPr>
          <a:xfrm>
            <a:off x="2675619" y="4677154"/>
            <a:ext cx="738735" cy="276999"/>
          </a:xfrm>
          <a:prstGeom prst="rect">
            <a:avLst/>
          </a:prstGeom>
          <a:noFill/>
        </p:spPr>
        <p:txBody>
          <a:bodyPr wrap="square" rtlCol="0">
            <a:spAutoFit/>
          </a:bodyPr>
          <a:lstStyle/>
          <a:p>
            <a:pPr algn="ctr"/>
            <a:r>
              <a:rPr lang="fr-FR" b="1" baseline="-25000" dirty="0">
                <a:ln>
                  <a:solidFill>
                    <a:schemeClr val="accent2">
                      <a:lumMod val="75000"/>
                    </a:schemeClr>
                  </a:solidFill>
                </a:ln>
                <a:solidFill>
                  <a:schemeClr val="accent2">
                    <a:lumMod val="75000"/>
                  </a:schemeClr>
                </a:solidFill>
                <a:latin typeface="Monaco" pitchFamily="2" charset="77"/>
              </a:rPr>
              <a:t>b1</a:t>
            </a:r>
          </a:p>
        </p:txBody>
      </p:sp>
      <mc:AlternateContent xmlns:mc="http://schemas.openxmlformats.org/markup-compatibility/2006" xmlns:a14="http://schemas.microsoft.com/office/drawing/2010/main">
        <mc:Choice Requires="a14">
          <p:sp>
            <p:nvSpPr>
              <p:cNvPr id="39" name="ZoneTexte 38">
                <a:extLst>
                  <a:ext uri="{FF2B5EF4-FFF2-40B4-BE49-F238E27FC236}">
                    <a16:creationId xmlns:a16="http://schemas.microsoft.com/office/drawing/2014/main" id="{D8B41687-2E59-4FE4-DA0F-55E127B93012}"/>
                  </a:ext>
                </a:extLst>
              </p:cNvPr>
              <p:cNvSpPr txBox="1"/>
              <p:nvPr/>
            </p:nvSpPr>
            <p:spPr>
              <a:xfrm>
                <a:off x="8904427" y="2123215"/>
                <a:ext cx="2684581" cy="396519"/>
              </a:xfrm>
              <a:prstGeom prst="rect">
                <a:avLst/>
              </a:prstGeom>
              <a:noFill/>
            </p:spPr>
            <p:txBody>
              <a:bodyPr wrap="square" rtlCol="0">
                <a:spAutoFit/>
              </a:bodyPr>
              <a:lstStyle/>
              <a:p>
                <a:pPr algn="ctr"/>
                <a14:m>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1=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r>
                      <a:rPr lang="fr-FR" sz="1400" b="0" i="1" noProof="0" smtClean="0">
                        <a:latin typeface="Cambria Math" panose="02040503050406030204" pitchFamily="18" charset="0"/>
                      </a:rPr>
                      <m:t>(</m:t>
                    </m:r>
                    <m:r>
                      <a:rPr lang="fr-FR" sz="1400" b="0" i="1" noProof="0" smtClean="0">
                        <a:latin typeface="Cambria Math" panose="02040503050406030204" pitchFamily="18" charset="0"/>
                      </a:rPr>
                      <m:t>𝑜𝑢</m:t>
                    </m:r>
                    <m:sSub>
                      <m:sSubPr>
                        <m:ctrlPr>
                          <a:rPr lang="fr-FR" sz="1400" b="0" i="1" noProof="0" smtClean="0">
                            <a:latin typeface="Cambria Math" panose="02040503050406030204" pitchFamily="18" charset="0"/>
                          </a:rPr>
                        </m:ctrlPr>
                      </m:sSubPr>
                      <m:e>
                        <m:r>
                          <a:rPr lang="fr-FR" sz="1400" b="0" i="1" noProof="0" smtClean="0">
                            <a:latin typeface="Cambria Math" panose="02040503050406030204" pitchFamily="18" charset="0"/>
                          </a:rPr>
                          <m:t>𝑡</m:t>
                        </m:r>
                      </m:e>
                      <m:sub>
                        <m:r>
                          <a:rPr lang="fr-FR" sz="1400" b="0" i="1" noProof="0" smtClean="0">
                            <a:latin typeface="Cambria Math" panose="02040503050406030204" pitchFamily="18" charset="0"/>
                          </a:rPr>
                          <m:t>𝑜</m:t>
                        </m:r>
                        <m:r>
                          <a:rPr lang="fr-FR" sz="1400" b="0" i="1" noProof="0" smtClean="0">
                            <a:latin typeface="Cambria Math" panose="02040503050406030204" pitchFamily="18" charset="0"/>
                          </a:rPr>
                          <m:t>1</m:t>
                        </m:r>
                      </m:sub>
                    </m:sSub>
                    <m:r>
                      <a:rPr lang="fr-FR" sz="1400" b="0" i="1" noProof="0" smtClean="0">
                        <a:latin typeface="Cambria Math" panose="02040503050406030204" pitchFamily="18" charset="0"/>
                      </a:rPr>
                      <m:t>−</m:t>
                    </m:r>
                    <m:r>
                      <a:rPr lang="fr-FR" sz="1400" b="0" i="1" noProof="0" smtClean="0">
                        <a:latin typeface="Cambria Math" panose="02040503050406030204" pitchFamily="18" charset="0"/>
                      </a:rPr>
                      <m:t>𝑡𝑎𝑟𝑔𝑒</m:t>
                    </m:r>
                    <m:sSub>
                      <m:sSubPr>
                        <m:ctrlPr>
                          <a:rPr lang="fr-FR" sz="1400" b="0" i="1" noProof="0" smtClean="0">
                            <a:latin typeface="Cambria Math" panose="02040503050406030204" pitchFamily="18" charset="0"/>
                          </a:rPr>
                        </m:ctrlPr>
                      </m:sSubPr>
                      <m:e>
                        <m:r>
                          <a:rPr lang="fr-FR" sz="1400" b="0" i="1" noProof="0" smtClean="0">
                            <a:latin typeface="Cambria Math" panose="02040503050406030204" pitchFamily="18" charset="0"/>
                          </a:rPr>
                          <m:t>𝑡</m:t>
                        </m:r>
                      </m:e>
                      <m:sub>
                        <m:r>
                          <a:rPr lang="fr-FR" sz="1400" b="0" i="1" noProof="0" smtClean="0">
                            <a:latin typeface="Cambria Math" panose="02040503050406030204" pitchFamily="18" charset="0"/>
                          </a:rPr>
                          <m:t>𝑜</m:t>
                        </m:r>
                        <m:r>
                          <a:rPr lang="fr-FR" sz="1400" b="0" i="1" noProof="0" smtClean="0">
                            <a:latin typeface="Cambria Math" panose="02040503050406030204" pitchFamily="18" charset="0"/>
                          </a:rPr>
                          <m:t>1</m:t>
                        </m:r>
                      </m:sub>
                    </m:sSub>
                    <m:r>
                      <a:rPr lang="fr-FR" sz="1400" b="0" i="1" noProof="0" smtClean="0">
                        <a:latin typeface="Cambria Math" panose="02040503050406030204" pitchFamily="18" charset="0"/>
                      </a:rPr>
                      <m:t>)</m:t>
                    </m:r>
                  </m:oMath>
                </a14:m>
                <a:r>
                  <a:rPr lang="en-GB" sz="1400" baseline="30000" noProof="0" dirty="0"/>
                  <a:t>2</a:t>
                </a:r>
              </a:p>
            </p:txBody>
          </p:sp>
        </mc:Choice>
        <mc:Fallback xmlns="">
          <p:sp>
            <p:nvSpPr>
              <p:cNvPr id="39" name="ZoneTexte 38">
                <a:extLst>
                  <a:ext uri="{FF2B5EF4-FFF2-40B4-BE49-F238E27FC236}">
                    <a16:creationId xmlns:a16="http://schemas.microsoft.com/office/drawing/2014/main" id="{B7562B74-BCE0-A6E6-4C2B-AAEBBB1CBEBB}"/>
                  </a:ext>
                </a:extLst>
              </p:cNvPr>
              <p:cNvSpPr txBox="1">
                <a:spLocks noRot="1" noChangeAspect="1" noMove="1" noResize="1" noEditPoints="1" noAdjustHandles="1" noChangeArrowheads="1" noChangeShapeType="1" noTextEdit="1"/>
              </p:cNvSpPr>
              <p:nvPr/>
            </p:nvSpPr>
            <p:spPr>
              <a:xfrm>
                <a:off x="8904427" y="2123215"/>
                <a:ext cx="2684581" cy="396519"/>
              </a:xfrm>
              <a:prstGeom prst="rect">
                <a:avLst/>
              </a:prstGeom>
              <a:blipFill>
                <a:blip r:embed="rId3"/>
                <a:stretch>
                  <a:fillRect/>
                </a:stretch>
              </a:blipFill>
            </p:spPr>
            <p:txBody>
              <a:bodyPr/>
              <a:lstStyle/>
              <a:p>
                <a:r>
                  <a:rPr lang="fr-FR">
                    <a:noFill/>
                  </a:rPr>
                  <a:t> </a:t>
                </a:r>
              </a:p>
            </p:txBody>
          </p:sp>
        </mc:Fallback>
      </mc:AlternateContent>
      <p:grpSp>
        <p:nvGrpSpPr>
          <p:cNvPr id="7" name="Groupe 6">
            <a:extLst>
              <a:ext uri="{FF2B5EF4-FFF2-40B4-BE49-F238E27FC236}">
                <a16:creationId xmlns:a16="http://schemas.microsoft.com/office/drawing/2014/main" id="{D7645521-8822-AF7E-FF65-C9C163B03CCB}"/>
              </a:ext>
            </a:extLst>
          </p:cNvPr>
          <p:cNvGrpSpPr/>
          <p:nvPr/>
        </p:nvGrpSpPr>
        <p:grpSpPr>
          <a:xfrm>
            <a:off x="3817088" y="1740161"/>
            <a:ext cx="1438594" cy="1360703"/>
            <a:chOff x="4929347" y="2220312"/>
            <a:chExt cx="1166653" cy="1061545"/>
          </a:xfrm>
        </p:grpSpPr>
        <p:sp>
          <p:nvSpPr>
            <p:cNvPr id="4" name="Ellipse 3">
              <a:extLst>
                <a:ext uri="{FF2B5EF4-FFF2-40B4-BE49-F238E27FC236}">
                  <a16:creationId xmlns:a16="http://schemas.microsoft.com/office/drawing/2014/main" id="{C6AF8B25-F3C9-C83F-7791-446BA95A125B}"/>
                </a:ext>
              </a:extLst>
            </p:cNvPr>
            <p:cNvSpPr/>
            <p:nvPr/>
          </p:nvSpPr>
          <p:spPr>
            <a:xfrm>
              <a:off x="4992412" y="2220312"/>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900" dirty="0"/>
            </a:p>
          </p:txBody>
        </p:sp>
        <p:cxnSp>
          <p:nvCxnSpPr>
            <p:cNvPr id="8" name="Connecteur droit 7">
              <a:extLst>
                <a:ext uri="{FF2B5EF4-FFF2-40B4-BE49-F238E27FC236}">
                  <a16:creationId xmlns:a16="http://schemas.microsoft.com/office/drawing/2014/main" id="{78BE41D1-F5BE-C9CC-71D2-F78170D622B3}"/>
                </a:ext>
              </a:extLst>
            </p:cNvPr>
            <p:cNvCxnSpPr>
              <a:cxnSpLocks/>
              <a:stCxn id="4" idx="0"/>
              <a:endCxn id="4" idx="4"/>
            </p:cNvCxnSpPr>
            <p:nvPr/>
          </p:nvCxnSpPr>
          <p:spPr>
            <a:xfrm>
              <a:off x="5523185" y="2220312"/>
              <a:ext cx="0" cy="1061545"/>
            </a:xfrm>
            <a:prstGeom prst="line">
              <a:avLst/>
            </a:prstGeom>
          </p:spPr>
          <p:style>
            <a:lnRef idx="2">
              <a:schemeClr val="accent1"/>
            </a:lnRef>
            <a:fillRef idx="0">
              <a:schemeClr val="accent1"/>
            </a:fillRef>
            <a:effectRef idx="1">
              <a:schemeClr val="accent1"/>
            </a:effectRef>
            <a:fontRef idx="minor">
              <a:schemeClr val="tx1"/>
            </a:fontRef>
          </p:style>
        </p:cxnSp>
        <p:sp>
          <p:nvSpPr>
            <p:cNvPr id="5" name="ZoneTexte 4">
              <a:extLst>
                <a:ext uri="{FF2B5EF4-FFF2-40B4-BE49-F238E27FC236}">
                  <a16:creationId xmlns:a16="http://schemas.microsoft.com/office/drawing/2014/main" id="{B891BA16-5AC3-AC20-9517-DB3183A767A3}"/>
                </a:ext>
              </a:extLst>
            </p:cNvPr>
            <p:cNvSpPr txBox="1"/>
            <p:nvPr/>
          </p:nvSpPr>
          <p:spPr>
            <a:xfrm>
              <a:off x="4929347" y="2632604"/>
              <a:ext cx="651638" cy="240111"/>
            </a:xfrm>
            <a:prstGeom prst="rect">
              <a:avLst/>
            </a:prstGeom>
            <a:noFill/>
          </p:spPr>
          <p:txBody>
            <a:bodyPr wrap="square" rtlCol="0">
              <a:spAutoFit/>
            </a:bodyPr>
            <a:lstStyle/>
            <a:p>
              <a:pPr algn="ctr"/>
              <a:r>
                <a:rPr lang="fr-FR" sz="1400" dirty="0"/>
                <a:t>net_h1</a:t>
              </a:r>
            </a:p>
          </p:txBody>
        </p:sp>
        <p:sp>
          <p:nvSpPr>
            <p:cNvPr id="6" name="ZoneTexte 5">
              <a:extLst>
                <a:ext uri="{FF2B5EF4-FFF2-40B4-BE49-F238E27FC236}">
                  <a16:creationId xmlns:a16="http://schemas.microsoft.com/office/drawing/2014/main" id="{1F8B4E5B-E880-E61E-FC9C-CEE80C82AD08}"/>
                </a:ext>
              </a:extLst>
            </p:cNvPr>
            <p:cNvSpPr txBox="1"/>
            <p:nvPr/>
          </p:nvSpPr>
          <p:spPr>
            <a:xfrm>
              <a:off x="5444362" y="2632604"/>
              <a:ext cx="651638" cy="240111"/>
            </a:xfrm>
            <a:prstGeom prst="rect">
              <a:avLst/>
            </a:prstGeom>
            <a:noFill/>
          </p:spPr>
          <p:txBody>
            <a:bodyPr wrap="square" rtlCol="0">
              <a:spAutoFit/>
            </a:bodyPr>
            <a:lstStyle/>
            <a:p>
              <a:pPr algn="ctr"/>
              <a:r>
                <a:rPr lang="fr-FR" sz="1400" dirty="0"/>
                <a:t>out_h1</a:t>
              </a:r>
            </a:p>
          </p:txBody>
        </p:sp>
      </p:grpSp>
      <p:grpSp>
        <p:nvGrpSpPr>
          <p:cNvPr id="9" name="Groupe 8">
            <a:extLst>
              <a:ext uri="{FF2B5EF4-FFF2-40B4-BE49-F238E27FC236}">
                <a16:creationId xmlns:a16="http://schemas.microsoft.com/office/drawing/2014/main" id="{A0506EB4-EE20-981D-2C0A-0930850B382A}"/>
              </a:ext>
            </a:extLst>
          </p:cNvPr>
          <p:cNvGrpSpPr/>
          <p:nvPr/>
        </p:nvGrpSpPr>
        <p:grpSpPr>
          <a:xfrm>
            <a:off x="6337860" y="1690689"/>
            <a:ext cx="1438594" cy="1360703"/>
            <a:chOff x="4929347" y="2220312"/>
            <a:chExt cx="1166653" cy="1061545"/>
          </a:xfrm>
        </p:grpSpPr>
        <p:sp>
          <p:nvSpPr>
            <p:cNvPr id="10" name="Ellipse 9">
              <a:extLst>
                <a:ext uri="{FF2B5EF4-FFF2-40B4-BE49-F238E27FC236}">
                  <a16:creationId xmlns:a16="http://schemas.microsoft.com/office/drawing/2014/main" id="{BBE78564-2856-D3AB-2DE2-EB2592CD352B}"/>
                </a:ext>
              </a:extLst>
            </p:cNvPr>
            <p:cNvSpPr/>
            <p:nvPr/>
          </p:nvSpPr>
          <p:spPr>
            <a:xfrm>
              <a:off x="4992412" y="2220312"/>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900" dirty="0"/>
            </a:p>
          </p:txBody>
        </p:sp>
        <p:cxnSp>
          <p:nvCxnSpPr>
            <p:cNvPr id="11" name="Connecteur droit 10">
              <a:extLst>
                <a:ext uri="{FF2B5EF4-FFF2-40B4-BE49-F238E27FC236}">
                  <a16:creationId xmlns:a16="http://schemas.microsoft.com/office/drawing/2014/main" id="{F5A623A1-8CB2-5C5C-FFA2-C9B53419908A}"/>
                </a:ext>
              </a:extLst>
            </p:cNvPr>
            <p:cNvCxnSpPr>
              <a:cxnSpLocks/>
              <a:stCxn id="10" idx="0"/>
              <a:endCxn id="10" idx="4"/>
            </p:cNvCxnSpPr>
            <p:nvPr/>
          </p:nvCxnSpPr>
          <p:spPr>
            <a:xfrm>
              <a:off x="5523185" y="2220312"/>
              <a:ext cx="0" cy="1061545"/>
            </a:xfrm>
            <a:prstGeom prst="line">
              <a:avLst/>
            </a:prstGeom>
          </p:spPr>
          <p:style>
            <a:lnRef idx="2">
              <a:schemeClr val="accent1"/>
            </a:lnRef>
            <a:fillRef idx="0">
              <a:schemeClr val="accent1"/>
            </a:fillRef>
            <a:effectRef idx="1">
              <a:schemeClr val="accent1"/>
            </a:effectRef>
            <a:fontRef idx="minor">
              <a:schemeClr val="tx1"/>
            </a:fontRef>
          </p:style>
        </p:cxnSp>
        <p:sp>
          <p:nvSpPr>
            <p:cNvPr id="13" name="ZoneTexte 12">
              <a:extLst>
                <a:ext uri="{FF2B5EF4-FFF2-40B4-BE49-F238E27FC236}">
                  <a16:creationId xmlns:a16="http://schemas.microsoft.com/office/drawing/2014/main" id="{6E79D17B-2942-8A88-DA07-CDEBD5708829}"/>
                </a:ext>
              </a:extLst>
            </p:cNvPr>
            <p:cNvSpPr txBox="1"/>
            <p:nvPr/>
          </p:nvSpPr>
          <p:spPr>
            <a:xfrm>
              <a:off x="4929347" y="2649195"/>
              <a:ext cx="651638" cy="240111"/>
            </a:xfrm>
            <a:prstGeom prst="rect">
              <a:avLst/>
            </a:prstGeom>
            <a:noFill/>
          </p:spPr>
          <p:txBody>
            <a:bodyPr wrap="square" rtlCol="0">
              <a:spAutoFit/>
            </a:bodyPr>
            <a:lstStyle/>
            <a:p>
              <a:pPr algn="ctr"/>
              <a:r>
                <a:rPr lang="fr-FR" sz="1400" dirty="0"/>
                <a:t>net_o1</a:t>
              </a:r>
            </a:p>
          </p:txBody>
        </p:sp>
        <p:sp>
          <p:nvSpPr>
            <p:cNvPr id="14" name="ZoneTexte 13">
              <a:extLst>
                <a:ext uri="{FF2B5EF4-FFF2-40B4-BE49-F238E27FC236}">
                  <a16:creationId xmlns:a16="http://schemas.microsoft.com/office/drawing/2014/main" id="{093548F3-7FD0-84C6-A469-D52E34B438D9}"/>
                </a:ext>
              </a:extLst>
            </p:cNvPr>
            <p:cNvSpPr txBox="1"/>
            <p:nvPr/>
          </p:nvSpPr>
          <p:spPr>
            <a:xfrm>
              <a:off x="5444362" y="2649195"/>
              <a:ext cx="651638" cy="240111"/>
            </a:xfrm>
            <a:prstGeom prst="rect">
              <a:avLst/>
            </a:prstGeom>
            <a:noFill/>
          </p:spPr>
          <p:txBody>
            <a:bodyPr wrap="square" rtlCol="0">
              <a:spAutoFit/>
            </a:bodyPr>
            <a:lstStyle/>
            <a:p>
              <a:pPr algn="ctr"/>
              <a:r>
                <a:rPr lang="fr-FR" sz="1400" dirty="0"/>
                <a:t>out_o1</a:t>
              </a:r>
            </a:p>
          </p:txBody>
        </p:sp>
      </p:grpSp>
      <p:sp>
        <p:nvSpPr>
          <p:cNvPr id="15" name="ZoneTexte 14">
            <a:extLst>
              <a:ext uri="{FF2B5EF4-FFF2-40B4-BE49-F238E27FC236}">
                <a16:creationId xmlns:a16="http://schemas.microsoft.com/office/drawing/2014/main" id="{9D52CA35-B641-9706-6924-02BEDB33C9D9}"/>
              </a:ext>
            </a:extLst>
          </p:cNvPr>
          <p:cNvSpPr txBox="1"/>
          <p:nvPr/>
        </p:nvSpPr>
        <p:spPr>
          <a:xfrm>
            <a:off x="5667176" y="2145208"/>
            <a:ext cx="738735"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w5</a:t>
            </a:r>
          </a:p>
        </p:txBody>
      </p:sp>
      <p:cxnSp>
        <p:nvCxnSpPr>
          <p:cNvPr id="20" name="Connecteur droit avec flèche 19">
            <a:extLst>
              <a:ext uri="{FF2B5EF4-FFF2-40B4-BE49-F238E27FC236}">
                <a16:creationId xmlns:a16="http://schemas.microsoft.com/office/drawing/2014/main" id="{5A765C8D-E727-780D-5F7B-D8E458D8735D}"/>
              </a:ext>
            </a:extLst>
          </p:cNvPr>
          <p:cNvCxnSpPr>
            <a:cxnSpLocks/>
          </p:cNvCxnSpPr>
          <p:nvPr/>
        </p:nvCxnSpPr>
        <p:spPr>
          <a:xfrm>
            <a:off x="7782281" y="2401892"/>
            <a:ext cx="11534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 name="Groupe 2">
            <a:extLst>
              <a:ext uri="{FF2B5EF4-FFF2-40B4-BE49-F238E27FC236}">
                <a16:creationId xmlns:a16="http://schemas.microsoft.com/office/drawing/2014/main" id="{3A547A9D-2B4D-5B3E-106E-E125E9B0AE97}"/>
              </a:ext>
            </a:extLst>
          </p:cNvPr>
          <p:cNvGrpSpPr/>
          <p:nvPr/>
        </p:nvGrpSpPr>
        <p:grpSpPr>
          <a:xfrm>
            <a:off x="3818799" y="3329101"/>
            <a:ext cx="1438594" cy="1360703"/>
            <a:chOff x="4929347" y="2220312"/>
            <a:chExt cx="1166653" cy="1061545"/>
          </a:xfrm>
        </p:grpSpPr>
        <p:sp>
          <p:nvSpPr>
            <p:cNvPr id="12" name="Ellipse 11">
              <a:extLst>
                <a:ext uri="{FF2B5EF4-FFF2-40B4-BE49-F238E27FC236}">
                  <a16:creationId xmlns:a16="http://schemas.microsoft.com/office/drawing/2014/main" id="{A02AB532-BA7A-8EDA-BB41-E8BD391F3B37}"/>
                </a:ext>
              </a:extLst>
            </p:cNvPr>
            <p:cNvSpPr/>
            <p:nvPr/>
          </p:nvSpPr>
          <p:spPr>
            <a:xfrm>
              <a:off x="4992412" y="2220312"/>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900" dirty="0"/>
            </a:p>
          </p:txBody>
        </p:sp>
        <p:cxnSp>
          <p:nvCxnSpPr>
            <p:cNvPr id="24" name="Connecteur droit 23">
              <a:extLst>
                <a:ext uri="{FF2B5EF4-FFF2-40B4-BE49-F238E27FC236}">
                  <a16:creationId xmlns:a16="http://schemas.microsoft.com/office/drawing/2014/main" id="{016B6364-3A4A-B7AB-D6E3-1415539DCF5C}"/>
                </a:ext>
              </a:extLst>
            </p:cNvPr>
            <p:cNvCxnSpPr>
              <a:cxnSpLocks/>
              <a:stCxn id="12" idx="0"/>
              <a:endCxn id="12" idx="4"/>
            </p:cNvCxnSpPr>
            <p:nvPr/>
          </p:nvCxnSpPr>
          <p:spPr>
            <a:xfrm>
              <a:off x="5523185" y="2220312"/>
              <a:ext cx="0" cy="1061545"/>
            </a:xfrm>
            <a:prstGeom prst="line">
              <a:avLst/>
            </a:prstGeom>
          </p:spPr>
          <p:style>
            <a:lnRef idx="2">
              <a:schemeClr val="accent1"/>
            </a:lnRef>
            <a:fillRef idx="0">
              <a:schemeClr val="accent1"/>
            </a:fillRef>
            <a:effectRef idx="1">
              <a:schemeClr val="accent1"/>
            </a:effectRef>
            <a:fontRef idx="minor">
              <a:schemeClr val="tx1"/>
            </a:fontRef>
          </p:style>
        </p:cxnSp>
        <p:sp>
          <p:nvSpPr>
            <p:cNvPr id="26" name="ZoneTexte 25">
              <a:extLst>
                <a:ext uri="{FF2B5EF4-FFF2-40B4-BE49-F238E27FC236}">
                  <a16:creationId xmlns:a16="http://schemas.microsoft.com/office/drawing/2014/main" id="{C8AC8EB0-4728-C0F9-7A94-99E657B419CE}"/>
                </a:ext>
              </a:extLst>
            </p:cNvPr>
            <p:cNvSpPr txBox="1"/>
            <p:nvPr/>
          </p:nvSpPr>
          <p:spPr>
            <a:xfrm>
              <a:off x="4929347" y="2632604"/>
              <a:ext cx="651638" cy="240111"/>
            </a:xfrm>
            <a:prstGeom prst="rect">
              <a:avLst/>
            </a:prstGeom>
            <a:noFill/>
          </p:spPr>
          <p:txBody>
            <a:bodyPr wrap="square" rtlCol="0">
              <a:spAutoFit/>
            </a:bodyPr>
            <a:lstStyle/>
            <a:p>
              <a:pPr algn="ctr"/>
              <a:r>
                <a:rPr lang="fr-FR" sz="1400" dirty="0"/>
                <a:t>net_h2</a:t>
              </a:r>
            </a:p>
          </p:txBody>
        </p:sp>
        <p:sp>
          <p:nvSpPr>
            <p:cNvPr id="37" name="ZoneTexte 36">
              <a:extLst>
                <a:ext uri="{FF2B5EF4-FFF2-40B4-BE49-F238E27FC236}">
                  <a16:creationId xmlns:a16="http://schemas.microsoft.com/office/drawing/2014/main" id="{338EB3E2-D2AE-AA7D-3E24-343ACC42E9F3}"/>
                </a:ext>
              </a:extLst>
            </p:cNvPr>
            <p:cNvSpPr txBox="1"/>
            <p:nvPr/>
          </p:nvSpPr>
          <p:spPr>
            <a:xfrm>
              <a:off x="5444362" y="2632604"/>
              <a:ext cx="651638" cy="240111"/>
            </a:xfrm>
            <a:prstGeom prst="rect">
              <a:avLst/>
            </a:prstGeom>
            <a:noFill/>
          </p:spPr>
          <p:txBody>
            <a:bodyPr wrap="square" rtlCol="0">
              <a:spAutoFit/>
            </a:bodyPr>
            <a:lstStyle/>
            <a:p>
              <a:pPr algn="ctr"/>
              <a:r>
                <a:rPr lang="fr-FR" sz="1400" dirty="0"/>
                <a:t>out_h2</a:t>
              </a:r>
            </a:p>
          </p:txBody>
        </p:sp>
      </p:grpSp>
      <p:grpSp>
        <p:nvGrpSpPr>
          <p:cNvPr id="38" name="Groupe 37">
            <a:extLst>
              <a:ext uri="{FF2B5EF4-FFF2-40B4-BE49-F238E27FC236}">
                <a16:creationId xmlns:a16="http://schemas.microsoft.com/office/drawing/2014/main" id="{354CE0EE-24A8-736F-0DE7-F89C9838003C}"/>
              </a:ext>
            </a:extLst>
          </p:cNvPr>
          <p:cNvGrpSpPr/>
          <p:nvPr/>
        </p:nvGrpSpPr>
        <p:grpSpPr>
          <a:xfrm>
            <a:off x="6337860" y="3365028"/>
            <a:ext cx="1438594" cy="1360703"/>
            <a:chOff x="4929347" y="2220312"/>
            <a:chExt cx="1166653" cy="1061545"/>
          </a:xfrm>
        </p:grpSpPr>
        <p:sp>
          <p:nvSpPr>
            <p:cNvPr id="41" name="Ellipse 40">
              <a:extLst>
                <a:ext uri="{FF2B5EF4-FFF2-40B4-BE49-F238E27FC236}">
                  <a16:creationId xmlns:a16="http://schemas.microsoft.com/office/drawing/2014/main" id="{AB2698F2-BED7-C132-6026-8CEF4140ACFA}"/>
                </a:ext>
              </a:extLst>
            </p:cNvPr>
            <p:cNvSpPr/>
            <p:nvPr/>
          </p:nvSpPr>
          <p:spPr>
            <a:xfrm>
              <a:off x="4992412" y="2220312"/>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900" dirty="0"/>
            </a:p>
          </p:txBody>
        </p:sp>
        <p:cxnSp>
          <p:nvCxnSpPr>
            <p:cNvPr id="42" name="Connecteur droit 41">
              <a:extLst>
                <a:ext uri="{FF2B5EF4-FFF2-40B4-BE49-F238E27FC236}">
                  <a16:creationId xmlns:a16="http://schemas.microsoft.com/office/drawing/2014/main" id="{452ECA0C-4F7D-0383-1197-4535184361D6}"/>
                </a:ext>
              </a:extLst>
            </p:cNvPr>
            <p:cNvCxnSpPr>
              <a:cxnSpLocks/>
              <a:stCxn id="41" idx="0"/>
              <a:endCxn id="41" idx="4"/>
            </p:cNvCxnSpPr>
            <p:nvPr/>
          </p:nvCxnSpPr>
          <p:spPr>
            <a:xfrm>
              <a:off x="5523185" y="2220312"/>
              <a:ext cx="0" cy="1061545"/>
            </a:xfrm>
            <a:prstGeom prst="line">
              <a:avLst/>
            </a:prstGeom>
          </p:spPr>
          <p:style>
            <a:lnRef idx="2">
              <a:schemeClr val="accent1"/>
            </a:lnRef>
            <a:fillRef idx="0">
              <a:schemeClr val="accent1"/>
            </a:fillRef>
            <a:effectRef idx="1">
              <a:schemeClr val="accent1"/>
            </a:effectRef>
            <a:fontRef idx="minor">
              <a:schemeClr val="tx1"/>
            </a:fontRef>
          </p:style>
        </p:cxnSp>
        <p:sp>
          <p:nvSpPr>
            <p:cNvPr id="43" name="ZoneTexte 42">
              <a:extLst>
                <a:ext uri="{FF2B5EF4-FFF2-40B4-BE49-F238E27FC236}">
                  <a16:creationId xmlns:a16="http://schemas.microsoft.com/office/drawing/2014/main" id="{8C158FF5-4B02-7F87-1F74-E1FA8958D628}"/>
                </a:ext>
              </a:extLst>
            </p:cNvPr>
            <p:cNvSpPr txBox="1"/>
            <p:nvPr/>
          </p:nvSpPr>
          <p:spPr>
            <a:xfrm>
              <a:off x="4929347" y="2624308"/>
              <a:ext cx="651638" cy="240111"/>
            </a:xfrm>
            <a:prstGeom prst="rect">
              <a:avLst/>
            </a:prstGeom>
            <a:noFill/>
          </p:spPr>
          <p:txBody>
            <a:bodyPr wrap="square" rtlCol="0">
              <a:spAutoFit/>
            </a:bodyPr>
            <a:lstStyle/>
            <a:p>
              <a:pPr algn="ctr"/>
              <a:r>
                <a:rPr lang="fr-FR" sz="1400" dirty="0"/>
                <a:t>net_o2</a:t>
              </a:r>
            </a:p>
          </p:txBody>
        </p:sp>
        <p:sp>
          <p:nvSpPr>
            <p:cNvPr id="44" name="ZoneTexte 43">
              <a:extLst>
                <a:ext uri="{FF2B5EF4-FFF2-40B4-BE49-F238E27FC236}">
                  <a16:creationId xmlns:a16="http://schemas.microsoft.com/office/drawing/2014/main" id="{0AAEB35E-CACA-A2BE-D7E1-6D9BBD058AA9}"/>
                </a:ext>
              </a:extLst>
            </p:cNvPr>
            <p:cNvSpPr txBox="1"/>
            <p:nvPr/>
          </p:nvSpPr>
          <p:spPr>
            <a:xfrm>
              <a:off x="5444362" y="2624308"/>
              <a:ext cx="651638" cy="240111"/>
            </a:xfrm>
            <a:prstGeom prst="rect">
              <a:avLst/>
            </a:prstGeom>
            <a:noFill/>
          </p:spPr>
          <p:txBody>
            <a:bodyPr wrap="square" rtlCol="0">
              <a:spAutoFit/>
            </a:bodyPr>
            <a:lstStyle/>
            <a:p>
              <a:pPr algn="ctr"/>
              <a:r>
                <a:rPr lang="fr-FR" sz="1400" dirty="0"/>
                <a:t>out_o2</a:t>
              </a:r>
            </a:p>
          </p:txBody>
        </p:sp>
      </p:grpSp>
      <p:cxnSp>
        <p:nvCxnSpPr>
          <p:cNvPr id="46" name="Connecteur droit avec flèche 45">
            <a:extLst>
              <a:ext uri="{FF2B5EF4-FFF2-40B4-BE49-F238E27FC236}">
                <a16:creationId xmlns:a16="http://schemas.microsoft.com/office/drawing/2014/main" id="{4D69D244-807C-92B1-7E1C-046B8A9CE848}"/>
              </a:ext>
            </a:extLst>
          </p:cNvPr>
          <p:cNvCxnSpPr>
            <a:cxnSpLocks/>
            <a:stCxn id="36" idx="0"/>
          </p:cNvCxnSpPr>
          <p:nvPr/>
        </p:nvCxnSpPr>
        <p:spPr>
          <a:xfrm flipV="1">
            <a:off x="3044987" y="2679152"/>
            <a:ext cx="836508" cy="1998002"/>
          </a:xfrm>
          <a:prstGeom prst="straightConnector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0" name="Connecteur droit avec flèche 49">
            <a:extLst>
              <a:ext uri="{FF2B5EF4-FFF2-40B4-BE49-F238E27FC236}">
                <a16:creationId xmlns:a16="http://schemas.microsoft.com/office/drawing/2014/main" id="{ED7EBA73-A810-1452-08B5-E5811DABD7BD}"/>
              </a:ext>
            </a:extLst>
          </p:cNvPr>
          <p:cNvCxnSpPr>
            <a:cxnSpLocks/>
          </p:cNvCxnSpPr>
          <p:nvPr/>
        </p:nvCxnSpPr>
        <p:spPr>
          <a:xfrm>
            <a:off x="2653472" y="2525822"/>
            <a:ext cx="1163616" cy="13357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Connecteur droit avec flèche 51">
            <a:extLst>
              <a:ext uri="{FF2B5EF4-FFF2-40B4-BE49-F238E27FC236}">
                <a16:creationId xmlns:a16="http://schemas.microsoft.com/office/drawing/2014/main" id="{E666202D-F3B1-27C1-03D0-EEC49D7F98DF}"/>
              </a:ext>
            </a:extLst>
          </p:cNvPr>
          <p:cNvCxnSpPr>
            <a:cxnSpLocks/>
          </p:cNvCxnSpPr>
          <p:nvPr/>
        </p:nvCxnSpPr>
        <p:spPr>
          <a:xfrm flipV="1">
            <a:off x="2653472" y="2550517"/>
            <a:ext cx="1163616" cy="14061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ZoneTexte 53">
            <a:extLst>
              <a:ext uri="{FF2B5EF4-FFF2-40B4-BE49-F238E27FC236}">
                <a16:creationId xmlns:a16="http://schemas.microsoft.com/office/drawing/2014/main" id="{4DD2717E-2D8B-E524-E925-B356C30FEB44}"/>
              </a:ext>
            </a:extLst>
          </p:cNvPr>
          <p:cNvSpPr txBox="1"/>
          <p:nvPr/>
        </p:nvSpPr>
        <p:spPr>
          <a:xfrm>
            <a:off x="2974360" y="3340450"/>
            <a:ext cx="738735"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w3</a:t>
            </a:r>
          </a:p>
        </p:txBody>
      </p:sp>
      <p:sp>
        <p:nvSpPr>
          <p:cNvPr id="55" name="ZoneTexte 54">
            <a:extLst>
              <a:ext uri="{FF2B5EF4-FFF2-40B4-BE49-F238E27FC236}">
                <a16:creationId xmlns:a16="http://schemas.microsoft.com/office/drawing/2014/main" id="{446DBE21-3A13-19E9-2887-E1C0BEB52FB3}"/>
              </a:ext>
            </a:extLst>
          </p:cNvPr>
          <p:cNvSpPr txBox="1"/>
          <p:nvPr/>
        </p:nvSpPr>
        <p:spPr>
          <a:xfrm>
            <a:off x="2970002" y="3717961"/>
            <a:ext cx="738735"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w4</a:t>
            </a:r>
          </a:p>
        </p:txBody>
      </p:sp>
      <p:cxnSp>
        <p:nvCxnSpPr>
          <p:cNvPr id="57" name="Connecteur droit avec flèche 56">
            <a:extLst>
              <a:ext uri="{FF2B5EF4-FFF2-40B4-BE49-F238E27FC236}">
                <a16:creationId xmlns:a16="http://schemas.microsoft.com/office/drawing/2014/main" id="{41FDE199-44E3-6BE4-FE1F-839D17BAB214}"/>
              </a:ext>
            </a:extLst>
          </p:cNvPr>
          <p:cNvCxnSpPr>
            <a:cxnSpLocks/>
          </p:cNvCxnSpPr>
          <p:nvPr/>
        </p:nvCxnSpPr>
        <p:spPr>
          <a:xfrm>
            <a:off x="5254564" y="4029363"/>
            <a:ext cx="11534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ZoneTexte 57">
            <a:extLst>
              <a:ext uri="{FF2B5EF4-FFF2-40B4-BE49-F238E27FC236}">
                <a16:creationId xmlns:a16="http://schemas.microsoft.com/office/drawing/2014/main" id="{6486D2A0-A8B2-6FF4-80A5-C7D2D0199E16}"/>
              </a:ext>
            </a:extLst>
          </p:cNvPr>
          <p:cNvSpPr txBox="1"/>
          <p:nvPr/>
        </p:nvSpPr>
        <p:spPr>
          <a:xfrm>
            <a:off x="5632587" y="3762757"/>
            <a:ext cx="738735"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w8</a:t>
            </a:r>
          </a:p>
        </p:txBody>
      </p:sp>
      <p:cxnSp>
        <p:nvCxnSpPr>
          <p:cNvPr id="59" name="Connecteur droit avec flèche 58">
            <a:extLst>
              <a:ext uri="{FF2B5EF4-FFF2-40B4-BE49-F238E27FC236}">
                <a16:creationId xmlns:a16="http://schemas.microsoft.com/office/drawing/2014/main" id="{38D6E22E-038F-75A2-A65B-3FA90DB458E3}"/>
              </a:ext>
            </a:extLst>
          </p:cNvPr>
          <p:cNvCxnSpPr>
            <a:cxnSpLocks/>
          </p:cNvCxnSpPr>
          <p:nvPr/>
        </p:nvCxnSpPr>
        <p:spPr>
          <a:xfrm flipV="1">
            <a:off x="5261729" y="2575901"/>
            <a:ext cx="1163616" cy="14061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Connecteur droit avec flèche 59">
            <a:extLst>
              <a:ext uri="{FF2B5EF4-FFF2-40B4-BE49-F238E27FC236}">
                <a16:creationId xmlns:a16="http://schemas.microsoft.com/office/drawing/2014/main" id="{8BEBA569-500C-5F19-1D34-FF40DDD5578D}"/>
              </a:ext>
            </a:extLst>
          </p:cNvPr>
          <p:cNvCxnSpPr>
            <a:cxnSpLocks/>
          </p:cNvCxnSpPr>
          <p:nvPr/>
        </p:nvCxnSpPr>
        <p:spPr>
          <a:xfrm>
            <a:off x="5251362" y="2508097"/>
            <a:ext cx="1163616" cy="13357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ZoneTexte 60">
            <a:extLst>
              <a:ext uri="{FF2B5EF4-FFF2-40B4-BE49-F238E27FC236}">
                <a16:creationId xmlns:a16="http://schemas.microsoft.com/office/drawing/2014/main" id="{1F514E8F-CB5F-15AC-FE3E-A4C42E226516}"/>
              </a:ext>
            </a:extLst>
          </p:cNvPr>
          <p:cNvSpPr txBox="1"/>
          <p:nvPr/>
        </p:nvSpPr>
        <p:spPr>
          <a:xfrm>
            <a:off x="5650669" y="2576212"/>
            <a:ext cx="738735"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w6</a:t>
            </a:r>
          </a:p>
        </p:txBody>
      </p:sp>
      <p:sp>
        <p:nvSpPr>
          <p:cNvPr id="62" name="ZoneTexte 61">
            <a:extLst>
              <a:ext uri="{FF2B5EF4-FFF2-40B4-BE49-F238E27FC236}">
                <a16:creationId xmlns:a16="http://schemas.microsoft.com/office/drawing/2014/main" id="{5DDFFC43-D99C-D20A-1754-541E5E0E1C20}"/>
              </a:ext>
            </a:extLst>
          </p:cNvPr>
          <p:cNvSpPr txBox="1"/>
          <p:nvPr/>
        </p:nvSpPr>
        <p:spPr>
          <a:xfrm>
            <a:off x="5625047" y="3365771"/>
            <a:ext cx="738735"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w7</a:t>
            </a:r>
          </a:p>
        </p:txBody>
      </p:sp>
      <p:cxnSp>
        <p:nvCxnSpPr>
          <p:cNvPr id="63" name="Connecteur droit avec flèche 62">
            <a:extLst>
              <a:ext uri="{FF2B5EF4-FFF2-40B4-BE49-F238E27FC236}">
                <a16:creationId xmlns:a16="http://schemas.microsoft.com/office/drawing/2014/main" id="{6D535B0D-8588-FB80-5F50-70ADBF8C1BC5}"/>
              </a:ext>
            </a:extLst>
          </p:cNvPr>
          <p:cNvCxnSpPr>
            <a:cxnSpLocks/>
            <a:stCxn id="64" idx="0"/>
          </p:cNvCxnSpPr>
          <p:nvPr/>
        </p:nvCxnSpPr>
        <p:spPr>
          <a:xfrm flipV="1">
            <a:off x="5525925" y="4105914"/>
            <a:ext cx="805048" cy="553515"/>
          </a:xfrm>
          <a:prstGeom prst="straightConnector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4" name="ZoneTexte 63">
            <a:extLst>
              <a:ext uri="{FF2B5EF4-FFF2-40B4-BE49-F238E27FC236}">
                <a16:creationId xmlns:a16="http://schemas.microsoft.com/office/drawing/2014/main" id="{D0ECD46B-9DE4-98C4-0FB4-9BF432798EA0}"/>
              </a:ext>
            </a:extLst>
          </p:cNvPr>
          <p:cNvSpPr txBox="1"/>
          <p:nvPr/>
        </p:nvSpPr>
        <p:spPr>
          <a:xfrm>
            <a:off x="5156557" y="4659429"/>
            <a:ext cx="738735" cy="276999"/>
          </a:xfrm>
          <a:prstGeom prst="rect">
            <a:avLst/>
          </a:prstGeom>
          <a:noFill/>
        </p:spPr>
        <p:txBody>
          <a:bodyPr wrap="square" rtlCol="0">
            <a:spAutoFit/>
          </a:bodyPr>
          <a:lstStyle/>
          <a:p>
            <a:pPr algn="ctr"/>
            <a:r>
              <a:rPr lang="fr-FR" b="1" baseline="-25000" dirty="0">
                <a:ln>
                  <a:solidFill>
                    <a:schemeClr val="accent2">
                      <a:lumMod val="75000"/>
                    </a:schemeClr>
                  </a:solidFill>
                </a:ln>
                <a:solidFill>
                  <a:schemeClr val="accent2">
                    <a:lumMod val="75000"/>
                  </a:schemeClr>
                </a:solidFill>
                <a:latin typeface="Monaco" pitchFamily="2" charset="77"/>
              </a:rPr>
              <a:t>b2</a:t>
            </a:r>
          </a:p>
        </p:txBody>
      </p:sp>
      <p:cxnSp>
        <p:nvCxnSpPr>
          <p:cNvPr id="65" name="Connecteur droit avec flèche 64">
            <a:extLst>
              <a:ext uri="{FF2B5EF4-FFF2-40B4-BE49-F238E27FC236}">
                <a16:creationId xmlns:a16="http://schemas.microsoft.com/office/drawing/2014/main" id="{04DE17AD-20E3-931A-E60D-82ED9B60C04B}"/>
              </a:ext>
            </a:extLst>
          </p:cNvPr>
          <p:cNvCxnSpPr>
            <a:cxnSpLocks/>
            <a:stCxn id="64" idx="0"/>
            <a:endCxn id="61" idx="3"/>
          </p:cNvCxnSpPr>
          <p:nvPr/>
        </p:nvCxnSpPr>
        <p:spPr>
          <a:xfrm flipV="1">
            <a:off x="5525925" y="2714712"/>
            <a:ext cx="863479" cy="1944717"/>
          </a:xfrm>
          <a:prstGeom prst="straightConnector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8" name="Connecteur droit avec flèche 67">
            <a:extLst>
              <a:ext uri="{FF2B5EF4-FFF2-40B4-BE49-F238E27FC236}">
                <a16:creationId xmlns:a16="http://schemas.microsoft.com/office/drawing/2014/main" id="{A656E8C2-15F4-4FD0-31D0-93D46316C020}"/>
              </a:ext>
            </a:extLst>
          </p:cNvPr>
          <p:cNvCxnSpPr>
            <a:cxnSpLocks/>
          </p:cNvCxnSpPr>
          <p:nvPr/>
        </p:nvCxnSpPr>
        <p:spPr>
          <a:xfrm>
            <a:off x="7776454" y="4015959"/>
            <a:ext cx="11534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9" name="ZoneTexte 68">
                <a:extLst>
                  <a:ext uri="{FF2B5EF4-FFF2-40B4-BE49-F238E27FC236}">
                    <a16:creationId xmlns:a16="http://schemas.microsoft.com/office/drawing/2014/main" id="{B1F9AE70-5D43-EFCA-4ED2-C1801E0746E7}"/>
                  </a:ext>
                </a:extLst>
              </p:cNvPr>
              <p:cNvSpPr txBox="1"/>
              <p:nvPr/>
            </p:nvSpPr>
            <p:spPr>
              <a:xfrm>
                <a:off x="8904427" y="3755193"/>
                <a:ext cx="2684581" cy="49564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2=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d>
                        <m:dPr>
                          <m:ctrlPr>
                            <a:rPr lang="fr-FR" sz="1400" b="0" i="1" noProof="0" smtClean="0">
                              <a:latin typeface="Cambria Math" panose="02040503050406030204" pitchFamily="18" charset="0"/>
                            </a:rPr>
                          </m:ctrlPr>
                        </m:dPr>
                        <m:e>
                          <m:r>
                            <a:rPr lang="fr-FR" sz="1400" b="0" i="1" noProof="0" smtClean="0">
                              <a:latin typeface="Cambria Math" panose="02040503050406030204" pitchFamily="18" charset="0"/>
                            </a:rPr>
                            <m:t>𝑜𝑢</m:t>
                          </m:r>
                          <m:sSub>
                            <m:sSubPr>
                              <m:ctrlPr>
                                <a:rPr lang="fr-FR" sz="1400" b="0" i="1" noProof="0" smtClean="0">
                                  <a:latin typeface="Cambria Math" panose="02040503050406030204" pitchFamily="18" charset="0"/>
                                </a:rPr>
                              </m:ctrlPr>
                            </m:sSubPr>
                            <m:e>
                              <m:r>
                                <a:rPr lang="fr-FR" sz="1400" b="0" i="1" noProof="0" smtClean="0">
                                  <a:latin typeface="Cambria Math" panose="02040503050406030204" pitchFamily="18" charset="0"/>
                                </a:rPr>
                                <m:t>𝑡</m:t>
                              </m:r>
                            </m:e>
                            <m:sub>
                              <m:r>
                                <a:rPr lang="fr-FR" sz="1400" b="0" i="1" noProof="0" smtClean="0">
                                  <a:latin typeface="Cambria Math" panose="02040503050406030204" pitchFamily="18" charset="0"/>
                                </a:rPr>
                                <m:t>𝑜</m:t>
                              </m:r>
                              <m:r>
                                <a:rPr lang="fr-FR" sz="1400" b="0" i="1" noProof="0" smtClean="0">
                                  <a:latin typeface="Cambria Math" panose="02040503050406030204" pitchFamily="18" charset="0"/>
                                </a:rPr>
                                <m:t>2</m:t>
                              </m:r>
                            </m:sub>
                          </m:sSub>
                          <m:r>
                            <a:rPr lang="fr-FR" sz="1400" b="0" i="1" noProof="0" smtClean="0">
                              <a:latin typeface="Cambria Math" panose="02040503050406030204" pitchFamily="18" charset="0"/>
                            </a:rPr>
                            <m:t>−</m:t>
                          </m:r>
                          <m:r>
                            <a:rPr lang="fr-FR" sz="1400" b="0" i="1" noProof="0" smtClean="0">
                              <a:latin typeface="Cambria Math" panose="02040503050406030204" pitchFamily="18" charset="0"/>
                            </a:rPr>
                            <m:t>𝑡𝑎𝑟𝑔𝑒</m:t>
                          </m:r>
                          <m:sSub>
                            <m:sSubPr>
                              <m:ctrlPr>
                                <a:rPr lang="fr-FR" sz="1400" b="0" i="1" noProof="0" smtClean="0">
                                  <a:latin typeface="Cambria Math" panose="02040503050406030204" pitchFamily="18" charset="0"/>
                                </a:rPr>
                              </m:ctrlPr>
                            </m:sSubPr>
                            <m:e>
                              <m:r>
                                <a:rPr lang="fr-FR" sz="1400" b="0" i="1" noProof="0" smtClean="0">
                                  <a:latin typeface="Cambria Math" panose="02040503050406030204" pitchFamily="18" charset="0"/>
                                </a:rPr>
                                <m:t>𝑡</m:t>
                              </m:r>
                            </m:e>
                            <m:sub>
                              <m:r>
                                <a:rPr lang="fr-FR" sz="1400" b="0" i="1" noProof="0" smtClean="0">
                                  <a:latin typeface="Cambria Math" panose="02040503050406030204" pitchFamily="18" charset="0"/>
                                </a:rPr>
                                <m:t>𝑜</m:t>
                              </m:r>
                              <m:r>
                                <a:rPr lang="fr-FR" sz="1400" b="0" i="1" noProof="0" smtClean="0">
                                  <a:latin typeface="Cambria Math" panose="02040503050406030204" pitchFamily="18" charset="0"/>
                                </a:rPr>
                                <m:t>2</m:t>
                              </m:r>
                            </m:sub>
                          </m:sSub>
                        </m:e>
                      </m:d>
                      <m:r>
                        <a:rPr lang="fr-FR" sz="1400" b="0" i="1" baseline="30000" noProof="0" smtClean="0">
                          <a:latin typeface="Cambria Math" panose="02040503050406030204" pitchFamily="18" charset="0"/>
                        </a:rPr>
                        <m:t>2</m:t>
                      </m:r>
                    </m:oMath>
                  </m:oMathPara>
                </a14:m>
                <a:endParaRPr lang="en-GB" sz="1400" baseline="30000" noProof="0" dirty="0"/>
              </a:p>
            </p:txBody>
          </p:sp>
        </mc:Choice>
        <mc:Fallback xmlns="">
          <p:sp>
            <p:nvSpPr>
              <p:cNvPr id="69" name="ZoneTexte 68">
                <a:extLst>
                  <a:ext uri="{FF2B5EF4-FFF2-40B4-BE49-F238E27FC236}">
                    <a16:creationId xmlns:a16="http://schemas.microsoft.com/office/drawing/2014/main" id="{BA92E2F0-D79C-A805-A2E4-1DAAEFB00869}"/>
                  </a:ext>
                </a:extLst>
              </p:cNvPr>
              <p:cNvSpPr txBox="1">
                <a:spLocks noRot="1" noChangeAspect="1" noMove="1" noResize="1" noEditPoints="1" noAdjustHandles="1" noChangeArrowheads="1" noChangeShapeType="1" noTextEdit="1"/>
              </p:cNvSpPr>
              <p:nvPr/>
            </p:nvSpPr>
            <p:spPr>
              <a:xfrm>
                <a:off x="8904427" y="3755193"/>
                <a:ext cx="2684581" cy="495649"/>
              </a:xfrm>
              <a:prstGeom prst="rect">
                <a:avLst/>
              </a:prstGeom>
              <a:blipFill>
                <a:blip r:embed="rId5"/>
                <a:stretch>
                  <a:fillRect b="-2500"/>
                </a:stretch>
              </a:blipFill>
            </p:spPr>
            <p:txBody>
              <a:bodyPr/>
              <a:lstStyle/>
              <a:p>
                <a:r>
                  <a:rPr lang="fr-FR">
                    <a:noFill/>
                  </a:rPr>
                  <a:t> </a:t>
                </a:r>
              </a:p>
            </p:txBody>
          </p:sp>
        </mc:Fallback>
      </mc:AlternateContent>
      <p:sp>
        <p:nvSpPr>
          <p:cNvPr id="73" name="ZoneTexte 72">
            <a:extLst>
              <a:ext uri="{FF2B5EF4-FFF2-40B4-BE49-F238E27FC236}">
                <a16:creationId xmlns:a16="http://schemas.microsoft.com/office/drawing/2014/main" id="{7B7E1EC0-2897-830F-DDD8-2D2D19C6630F}"/>
              </a:ext>
            </a:extLst>
          </p:cNvPr>
          <p:cNvSpPr txBox="1"/>
          <p:nvPr/>
        </p:nvSpPr>
        <p:spPr>
          <a:xfrm>
            <a:off x="6872060" y="760834"/>
            <a:ext cx="3324563" cy="584775"/>
          </a:xfrm>
          <a:prstGeom prst="rect">
            <a:avLst/>
          </a:prstGeom>
          <a:noFill/>
        </p:spPr>
        <p:txBody>
          <a:bodyPr wrap="square" rtlCol="0">
            <a:spAutoFit/>
          </a:bodyPr>
          <a:lstStyle/>
          <a:p>
            <a:r>
              <a:rPr lang="en-GB" sz="3200" b="1" noProof="0" dirty="0"/>
              <a:t>Layers</a:t>
            </a:r>
          </a:p>
        </p:txBody>
      </p:sp>
      <p:sp>
        <p:nvSpPr>
          <p:cNvPr id="75" name="Espace réservé du pied de page 74">
            <a:extLst>
              <a:ext uri="{FF2B5EF4-FFF2-40B4-BE49-F238E27FC236}">
                <a16:creationId xmlns:a16="http://schemas.microsoft.com/office/drawing/2014/main" id="{ADD20E25-5AAD-16F6-A435-CACB442EBC47}"/>
              </a:ext>
            </a:extLst>
          </p:cNvPr>
          <p:cNvSpPr>
            <a:spLocks noGrp="1"/>
          </p:cNvSpPr>
          <p:nvPr>
            <p:ph type="ftr" sz="quarter" idx="11"/>
          </p:nvPr>
        </p:nvSpPr>
        <p:spPr/>
        <p:txBody>
          <a:bodyPr/>
          <a:lstStyle/>
          <a:p>
            <a:r>
              <a:rPr lang="fr-FR"/>
              <a:t>Introduction to Neural Networks. Author: David Thébault</a:t>
            </a:r>
          </a:p>
        </p:txBody>
      </p:sp>
      <p:sp>
        <p:nvSpPr>
          <p:cNvPr id="16" name="ZoneTexte 15">
            <a:extLst>
              <a:ext uri="{FF2B5EF4-FFF2-40B4-BE49-F238E27FC236}">
                <a16:creationId xmlns:a16="http://schemas.microsoft.com/office/drawing/2014/main" id="{5C18A651-EBB5-5E5D-52CA-A026D217B7FF}"/>
              </a:ext>
            </a:extLst>
          </p:cNvPr>
          <p:cNvSpPr txBox="1"/>
          <p:nvPr/>
        </p:nvSpPr>
        <p:spPr>
          <a:xfrm>
            <a:off x="736772" y="1236280"/>
            <a:ext cx="11124670" cy="527895"/>
          </a:xfrm>
          <a:prstGeom prst="rect">
            <a:avLst/>
          </a:prstGeom>
          <a:noFill/>
        </p:spPr>
        <p:txBody>
          <a:bodyPr wrap="square" rtlCol="0">
            <a:noAutofit/>
          </a:bodyPr>
          <a:lstStyle/>
          <a:p>
            <a:r>
              <a:rPr lang="en-GB" sz="2400" noProof="0" dirty="0"/>
              <a:t>Combining neurons in a neural network. Vertical combination of units gives a layer.</a:t>
            </a:r>
            <a:endParaRPr lang="en-GB" sz="2400" baseline="-25000" noProof="0" dirty="0"/>
          </a:p>
        </p:txBody>
      </p:sp>
      <p:sp>
        <p:nvSpPr>
          <p:cNvPr id="19" name="ZoneTexte 18">
            <a:extLst>
              <a:ext uri="{FF2B5EF4-FFF2-40B4-BE49-F238E27FC236}">
                <a16:creationId xmlns:a16="http://schemas.microsoft.com/office/drawing/2014/main" id="{B21FFB19-AB9D-3EFF-4BD1-31C78EDE7867}"/>
              </a:ext>
            </a:extLst>
          </p:cNvPr>
          <p:cNvSpPr txBox="1"/>
          <p:nvPr/>
        </p:nvSpPr>
        <p:spPr>
          <a:xfrm>
            <a:off x="731042" y="5061935"/>
            <a:ext cx="11124670" cy="1235119"/>
          </a:xfrm>
          <a:prstGeom prst="rect">
            <a:avLst/>
          </a:prstGeom>
          <a:noFill/>
        </p:spPr>
        <p:txBody>
          <a:bodyPr wrap="square" rtlCol="0">
            <a:noAutofit/>
          </a:bodyPr>
          <a:lstStyle/>
          <a:p>
            <a:r>
              <a:rPr lang="en-GB" sz="2400" baseline="-25000" noProof="0" dirty="0">
                <a:latin typeface="Aptos" panose="020B0004020202020204" pitchFamily="34" charset="0"/>
              </a:rPr>
              <a:t>We only have two inputs features so each neuron of the hidden layer will have two weights.</a:t>
            </a:r>
          </a:p>
          <a:p>
            <a:pPr>
              <a:lnSpc>
                <a:spcPts val="1350"/>
              </a:lnSpc>
            </a:pPr>
            <a:r>
              <a:rPr lang="en-GB" sz="2400" baseline="-25000" noProof="0" dirty="0">
                <a:latin typeface="Aptos" panose="020B0004020202020204" pitchFamily="34" charset="0"/>
              </a:rPr>
              <a:t>In this example, the bias is the same for each neuron of the input hidden layer and the same for each neuron of the output hidden layer. Weights have been introduced for the output layer.</a:t>
            </a:r>
          </a:p>
          <a:p>
            <a:pPr>
              <a:lnSpc>
                <a:spcPts val="1350"/>
              </a:lnSpc>
            </a:pPr>
            <a:endParaRPr lang="en-GB" sz="2400" baseline="-25000" dirty="0">
              <a:latin typeface="Aptos" panose="020B0004020202020204" pitchFamily="34" charset="0"/>
            </a:endParaRPr>
          </a:p>
          <a:p>
            <a:pPr>
              <a:lnSpc>
                <a:spcPts val="1350"/>
              </a:lnSpc>
            </a:pPr>
            <a:r>
              <a:rPr lang="en-GB" sz="2400" b="0" dirty="0">
                <a:effectLst/>
                <a:latin typeface="Aptos" panose="020B0004020202020204" pitchFamily="34" charset="0"/>
              </a:rPr>
              <a:t>This is a "two-layer network" because by convention, the Input layer is not counted.</a:t>
            </a:r>
            <a:r>
              <a:rPr lang="en-GB" sz="2400" baseline="-25000" noProof="0" dirty="0">
                <a:latin typeface="Aptos" panose="020B0004020202020204" pitchFamily="34" charset="0"/>
              </a:rPr>
              <a:t> </a:t>
            </a:r>
          </a:p>
        </p:txBody>
      </p:sp>
    </p:spTree>
    <p:extLst>
      <p:ext uri="{BB962C8B-B14F-4D97-AF65-F5344CB8AC3E}">
        <p14:creationId xmlns:p14="http://schemas.microsoft.com/office/powerpoint/2010/main" val="2876762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4806E-8347-01CD-BA71-5E86E38DD16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88DAD1D-8F28-5421-8D8D-B6A5B126121E}"/>
              </a:ext>
            </a:extLst>
          </p:cNvPr>
          <p:cNvSpPr>
            <a:spLocks noGrp="1"/>
          </p:cNvSpPr>
          <p:nvPr>
            <p:ph type="title"/>
          </p:nvPr>
        </p:nvSpPr>
        <p:spPr/>
        <p:txBody>
          <a:bodyPr/>
          <a:lstStyle/>
          <a:p>
            <a:r>
              <a:rPr lang="fr-FR" dirty="0"/>
              <a:t>Neural Network</a:t>
            </a:r>
          </a:p>
        </p:txBody>
      </p:sp>
      <p:sp>
        <p:nvSpPr>
          <p:cNvPr id="73" name="ZoneTexte 72">
            <a:extLst>
              <a:ext uri="{FF2B5EF4-FFF2-40B4-BE49-F238E27FC236}">
                <a16:creationId xmlns:a16="http://schemas.microsoft.com/office/drawing/2014/main" id="{6CC80EC7-1C9B-52B9-F6BC-69BAEB71AA65}"/>
              </a:ext>
            </a:extLst>
          </p:cNvPr>
          <p:cNvSpPr txBox="1"/>
          <p:nvPr/>
        </p:nvSpPr>
        <p:spPr>
          <a:xfrm>
            <a:off x="6872060" y="760834"/>
            <a:ext cx="3324563" cy="584775"/>
          </a:xfrm>
          <a:prstGeom prst="rect">
            <a:avLst/>
          </a:prstGeom>
          <a:noFill/>
        </p:spPr>
        <p:txBody>
          <a:bodyPr wrap="square" rtlCol="0">
            <a:spAutoFit/>
          </a:bodyPr>
          <a:lstStyle/>
          <a:p>
            <a:r>
              <a:rPr lang="en-GB" sz="3200" b="1" noProof="0" dirty="0"/>
              <a:t>Gradient</a:t>
            </a:r>
          </a:p>
        </p:txBody>
      </p:sp>
      <p:pic>
        <p:nvPicPr>
          <p:cNvPr id="45" name="Image 44">
            <a:extLst>
              <a:ext uri="{FF2B5EF4-FFF2-40B4-BE49-F238E27FC236}">
                <a16:creationId xmlns:a16="http://schemas.microsoft.com/office/drawing/2014/main" id="{541C8D8D-3F22-864A-AE6B-B43BB08D59B7}"/>
              </a:ext>
            </a:extLst>
          </p:cNvPr>
          <p:cNvPicPr>
            <a:picLocks noChangeAspect="1"/>
          </p:cNvPicPr>
          <p:nvPr/>
        </p:nvPicPr>
        <p:blipFill>
          <a:blip r:embed="rId2"/>
          <a:stretch>
            <a:fillRect/>
          </a:stretch>
        </p:blipFill>
        <p:spPr>
          <a:xfrm>
            <a:off x="760478" y="1468419"/>
            <a:ext cx="5443986" cy="2619609"/>
          </a:xfrm>
          <a:prstGeom prst="rect">
            <a:avLst/>
          </a:prstGeom>
        </p:spPr>
      </p:pic>
      <mc:AlternateContent xmlns:mc="http://schemas.openxmlformats.org/markup-compatibility/2006" xmlns:a14="http://schemas.microsoft.com/office/drawing/2010/main">
        <mc:Choice Requires="a14">
          <p:sp>
            <p:nvSpPr>
              <p:cNvPr id="47" name="ZoneTexte 46">
                <a:extLst>
                  <a:ext uri="{FF2B5EF4-FFF2-40B4-BE49-F238E27FC236}">
                    <a16:creationId xmlns:a16="http://schemas.microsoft.com/office/drawing/2014/main" id="{0EFA3A00-D41B-A285-49C9-ABE9ABD0C414}"/>
                  </a:ext>
                </a:extLst>
              </p:cNvPr>
              <p:cNvSpPr txBox="1"/>
              <p:nvPr/>
            </p:nvSpPr>
            <p:spPr>
              <a:xfrm>
                <a:off x="6389070" y="1773017"/>
                <a:ext cx="5042451" cy="41421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100" i="1" smtClean="0">
                              <a:latin typeface="Cambria Math" panose="02040503050406030204" pitchFamily="18" charset="0"/>
                            </a:rPr>
                          </m:ctrlPr>
                        </m:fPr>
                        <m:num>
                          <m:r>
                            <a:rPr lang="fr-FR" sz="1100" i="0" smtClean="0">
                              <a:latin typeface="Cambria Math" panose="02040503050406030204" pitchFamily="18" charset="0"/>
                            </a:rPr>
                            <m:t>𝜕</m:t>
                          </m:r>
                          <m:r>
                            <m:rPr>
                              <m:sty m:val="p"/>
                            </m:rPr>
                            <a:rPr lang="fr-FR" sz="1100" b="0" i="0" smtClean="0">
                              <a:latin typeface="Cambria Math" panose="02040503050406030204" pitchFamily="18" charset="0"/>
                            </a:rPr>
                            <m:t>Loss</m:t>
                          </m:r>
                          <m:r>
                            <a:rPr lang="fr-FR" sz="1100" b="0" i="0" smtClean="0">
                              <a:latin typeface="Cambria Math" panose="02040503050406030204" pitchFamily="18" charset="0"/>
                            </a:rPr>
                            <m:t>1</m:t>
                          </m:r>
                        </m:num>
                        <m:den>
                          <m:r>
                            <a:rPr lang="fr-FR" sz="1100" i="0" smtClean="0">
                              <a:latin typeface="Cambria Math" panose="02040503050406030204" pitchFamily="18" charset="0"/>
                            </a:rPr>
                            <m:t>𝜕</m:t>
                          </m:r>
                          <m:r>
                            <m:rPr>
                              <m:sty m:val="p"/>
                            </m:rPr>
                            <a:rPr lang="fr-FR" sz="1100" b="0" i="0" smtClean="0">
                              <a:latin typeface="Cambria Math" panose="02040503050406030204" pitchFamily="18" charset="0"/>
                            </a:rPr>
                            <m:t>w</m:t>
                          </m:r>
                          <m:r>
                            <a:rPr lang="fr-FR" sz="1100" b="0" i="0" smtClean="0">
                              <a:latin typeface="Cambria Math" panose="02040503050406030204" pitchFamily="18" charset="0"/>
                            </a:rPr>
                            <m:t>1</m:t>
                          </m:r>
                        </m:den>
                      </m:f>
                      <m:r>
                        <a:rPr lang="fr-FR" sz="1100" b="0" i="0" smtClean="0">
                          <a:latin typeface="Cambria Math" panose="02040503050406030204" pitchFamily="18" charset="0"/>
                        </a:rPr>
                        <m:t>=</m:t>
                      </m:r>
                      <m:f>
                        <m:fPr>
                          <m:ctrlPr>
                            <a:rPr lang="fr-FR" sz="1100" i="1" smtClean="0">
                              <a:solidFill>
                                <a:schemeClr val="accent2"/>
                              </a:solidFill>
                              <a:latin typeface="Cambria Math" panose="02040503050406030204" pitchFamily="18" charset="0"/>
                            </a:rPr>
                          </m:ctrlPr>
                        </m:fPr>
                        <m:num>
                          <m:r>
                            <a:rPr lang="fr-FR" sz="1100">
                              <a:solidFill>
                                <a:schemeClr val="accent2"/>
                              </a:solidFill>
                              <a:latin typeface="Cambria Math" panose="02040503050406030204" pitchFamily="18" charset="0"/>
                            </a:rPr>
                            <m:t>𝜕</m:t>
                          </m:r>
                          <m:r>
                            <m:rPr>
                              <m:sty m:val="p"/>
                            </m:rPr>
                            <a:rPr lang="fr-FR" sz="1100">
                              <a:solidFill>
                                <a:schemeClr val="accent2"/>
                              </a:solidFill>
                              <a:latin typeface="Cambria Math" panose="02040503050406030204" pitchFamily="18" charset="0"/>
                            </a:rPr>
                            <m:t>Loss</m:t>
                          </m:r>
                          <m:r>
                            <a:rPr lang="fr-FR" sz="1100">
                              <a:solidFill>
                                <a:schemeClr val="accent2"/>
                              </a:solidFill>
                              <a:latin typeface="Cambria Math" panose="02040503050406030204" pitchFamily="18" charset="0"/>
                            </a:rPr>
                            <m:t>1</m:t>
                          </m:r>
                        </m:num>
                        <m:den>
                          <m:r>
                            <a:rPr lang="fr-FR" sz="1100">
                              <a:solidFill>
                                <a:schemeClr val="accent2"/>
                              </a:solidFill>
                              <a:latin typeface="Cambria Math" panose="02040503050406030204" pitchFamily="18" charset="0"/>
                            </a:rPr>
                            <m:t>𝜕</m:t>
                          </m:r>
                          <m:r>
                            <m:rPr>
                              <m:sty m:val="p"/>
                            </m:rPr>
                            <a:rPr lang="fr-FR" sz="1100" b="0" i="0" smtClean="0">
                              <a:solidFill>
                                <a:schemeClr val="accent2"/>
                              </a:solidFill>
                              <a:latin typeface="Cambria Math" panose="02040503050406030204" pitchFamily="18" charset="0"/>
                            </a:rPr>
                            <m:t>ou</m:t>
                          </m:r>
                          <m:r>
                            <m:rPr>
                              <m:sty m:val="p"/>
                            </m:rPr>
                            <a:rPr lang="fr-FR" sz="1100">
                              <a:solidFill>
                                <a:schemeClr val="accent2"/>
                              </a:solidFill>
                              <a:latin typeface="Cambria Math" panose="02040503050406030204" pitchFamily="18" charset="0"/>
                            </a:rPr>
                            <m:t>t</m:t>
                          </m:r>
                          <m:r>
                            <a:rPr lang="fr-FR" sz="1100">
                              <a:solidFill>
                                <a:schemeClr val="accent2"/>
                              </a:solidFill>
                              <a:latin typeface="Cambria Math" panose="02040503050406030204" pitchFamily="18" charset="0"/>
                            </a:rPr>
                            <m:t>_</m:t>
                          </m:r>
                          <m:r>
                            <m:rPr>
                              <m:sty m:val="p"/>
                            </m:rPr>
                            <a:rPr lang="fr-FR" sz="1100">
                              <a:solidFill>
                                <a:schemeClr val="accent2"/>
                              </a:solidFill>
                              <a:latin typeface="Cambria Math" panose="02040503050406030204" pitchFamily="18" charset="0"/>
                            </a:rPr>
                            <m:t>o</m:t>
                          </m:r>
                          <m:r>
                            <a:rPr lang="fr-FR" sz="1100">
                              <a:solidFill>
                                <a:schemeClr val="accent2"/>
                              </a:solidFill>
                              <a:latin typeface="Cambria Math" panose="02040503050406030204" pitchFamily="18" charset="0"/>
                            </a:rPr>
                            <m:t>1</m:t>
                          </m:r>
                        </m:den>
                      </m:f>
                      <m:r>
                        <a:rPr lang="fr-FR" sz="1100">
                          <a:latin typeface="Cambria Math" panose="02040503050406030204" pitchFamily="18" charset="0"/>
                        </a:rPr>
                        <m:t> </m:t>
                      </m:r>
                      <m:r>
                        <a:rPr lang="fr-FR" sz="1100" i="1">
                          <a:latin typeface="Cambria Math" panose="02040503050406030204" pitchFamily="18" charset="0"/>
                          <a:ea typeface="Cambria Math" panose="02040503050406030204" pitchFamily="18" charset="0"/>
                        </a:rPr>
                        <m:t>×</m:t>
                      </m:r>
                      <m:f>
                        <m:fPr>
                          <m:ctrlPr>
                            <a:rPr lang="fr-FR" sz="1100" b="0" i="1" smtClean="0">
                              <a:solidFill>
                                <a:schemeClr val="accent2"/>
                              </a:solidFill>
                              <a:latin typeface="Cambria Math" panose="02040503050406030204" pitchFamily="18" charset="0"/>
                            </a:rPr>
                          </m:ctrlPr>
                        </m:fPr>
                        <m:num>
                          <m:r>
                            <a:rPr lang="fr-FR" sz="1100" b="0" i="0" smtClean="0">
                              <a:solidFill>
                                <a:schemeClr val="accent2"/>
                              </a:solidFill>
                              <a:latin typeface="Cambria Math" panose="02040503050406030204" pitchFamily="18" charset="0"/>
                            </a:rPr>
                            <m:t>𝜕</m:t>
                          </m:r>
                          <m:r>
                            <m:rPr>
                              <m:sty m:val="p"/>
                            </m:rPr>
                            <a:rPr lang="fr-FR" sz="1100" b="0" i="0" smtClean="0">
                              <a:solidFill>
                                <a:schemeClr val="accent2"/>
                              </a:solidFill>
                              <a:latin typeface="Cambria Math" panose="02040503050406030204" pitchFamily="18" charset="0"/>
                            </a:rPr>
                            <m:t>out</m:t>
                          </m:r>
                          <m:r>
                            <a:rPr lang="fr-FR" sz="1100" b="0" i="0" smtClean="0">
                              <a:solidFill>
                                <a:schemeClr val="accent2"/>
                              </a:solidFill>
                              <a:latin typeface="Cambria Math" panose="02040503050406030204" pitchFamily="18" charset="0"/>
                            </a:rPr>
                            <m:t>_</m:t>
                          </m:r>
                          <m:r>
                            <m:rPr>
                              <m:sty m:val="p"/>
                            </m:rPr>
                            <a:rPr lang="fr-FR" sz="1100" b="0" i="0" smtClean="0">
                              <a:solidFill>
                                <a:schemeClr val="accent2"/>
                              </a:solidFill>
                              <a:latin typeface="Cambria Math" panose="02040503050406030204" pitchFamily="18" charset="0"/>
                            </a:rPr>
                            <m:t>o</m:t>
                          </m:r>
                          <m:r>
                            <a:rPr lang="fr-FR" sz="1100" b="0" i="0" smtClean="0">
                              <a:solidFill>
                                <a:schemeClr val="accent2"/>
                              </a:solidFill>
                              <a:latin typeface="Cambria Math" panose="02040503050406030204" pitchFamily="18" charset="0"/>
                            </a:rPr>
                            <m:t>1</m:t>
                          </m:r>
                        </m:num>
                        <m:den>
                          <m:r>
                            <a:rPr lang="fr-FR" sz="1100" b="0" i="0" smtClean="0">
                              <a:solidFill>
                                <a:schemeClr val="accent2"/>
                              </a:solidFill>
                              <a:latin typeface="Cambria Math" panose="02040503050406030204" pitchFamily="18" charset="0"/>
                            </a:rPr>
                            <m:t>𝜕</m:t>
                          </m:r>
                          <m:r>
                            <m:rPr>
                              <m:sty m:val="p"/>
                            </m:rPr>
                            <a:rPr lang="fr-FR" sz="1100" b="0" i="0" smtClean="0">
                              <a:solidFill>
                                <a:schemeClr val="accent2"/>
                              </a:solidFill>
                              <a:latin typeface="Cambria Math" panose="02040503050406030204" pitchFamily="18" charset="0"/>
                            </a:rPr>
                            <m:t>net</m:t>
                          </m:r>
                          <m:r>
                            <a:rPr lang="fr-FR" sz="1100" b="0" i="0" smtClean="0">
                              <a:solidFill>
                                <a:schemeClr val="accent2"/>
                              </a:solidFill>
                              <a:latin typeface="Cambria Math" panose="02040503050406030204" pitchFamily="18" charset="0"/>
                            </a:rPr>
                            <m:t>_</m:t>
                          </m:r>
                          <m:r>
                            <m:rPr>
                              <m:sty m:val="p"/>
                            </m:rPr>
                            <a:rPr lang="fr-FR" sz="1100" b="0" i="0" smtClean="0">
                              <a:solidFill>
                                <a:schemeClr val="accent2"/>
                              </a:solidFill>
                              <a:latin typeface="Cambria Math" panose="02040503050406030204" pitchFamily="18" charset="0"/>
                            </a:rPr>
                            <m:t>o</m:t>
                          </m:r>
                          <m:r>
                            <a:rPr lang="fr-FR" sz="1100" b="0" i="0" smtClean="0">
                              <a:solidFill>
                                <a:schemeClr val="accent2"/>
                              </a:solidFill>
                              <a:latin typeface="Cambria Math" panose="02040503050406030204" pitchFamily="18" charset="0"/>
                            </a:rPr>
                            <m:t>1</m:t>
                          </m:r>
                        </m:den>
                      </m:f>
                      <m:r>
                        <a:rPr lang="fr-FR" sz="1100" b="0" i="0" smtClean="0">
                          <a:solidFill>
                            <a:schemeClr val="tx1"/>
                          </a:solidFill>
                          <a:latin typeface="Cambria Math" panose="02040503050406030204" pitchFamily="18" charset="0"/>
                        </a:rPr>
                        <m:t> </m:t>
                      </m:r>
                      <m:r>
                        <a:rPr lang="fr-FR" sz="1100" b="0" i="1" smtClean="0">
                          <a:solidFill>
                            <a:schemeClr val="tx1"/>
                          </a:solidFill>
                          <a:latin typeface="Cambria Math" panose="02040503050406030204" pitchFamily="18" charset="0"/>
                          <a:ea typeface="Cambria Math" panose="02040503050406030204" pitchFamily="18" charset="0"/>
                        </a:rPr>
                        <m:t>×</m:t>
                      </m:r>
                      <m:f>
                        <m:fPr>
                          <m:ctrlPr>
                            <a:rPr lang="fr-FR" sz="1100" i="1">
                              <a:solidFill>
                                <a:schemeClr val="tx1"/>
                              </a:solidFill>
                              <a:latin typeface="Cambria Math" panose="02040503050406030204" pitchFamily="18" charset="0"/>
                            </a:rPr>
                          </m:ctrlPr>
                        </m:fPr>
                        <m:num>
                          <m:r>
                            <a:rPr lang="fr-FR" sz="1100">
                              <a:solidFill>
                                <a:schemeClr val="tx1"/>
                              </a:solidFill>
                              <a:latin typeface="Cambria Math" panose="02040503050406030204" pitchFamily="18" charset="0"/>
                            </a:rPr>
                            <m:t>𝜕</m:t>
                          </m:r>
                          <m:r>
                            <m:rPr>
                              <m:sty m:val="p"/>
                            </m:rPr>
                            <a:rPr lang="fr-FR" sz="1100" b="0" i="0" smtClean="0">
                              <a:solidFill>
                                <a:schemeClr val="tx1"/>
                              </a:solidFill>
                              <a:latin typeface="Cambria Math" panose="02040503050406030204" pitchFamily="18" charset="0"/>
                            </a:rPr>
                            <m:t>net</m:t>
                          </m:r>
                          <m:r>
                            <a:rPr lang="fr-FR" sz="1100" b="0" i="0" smtClean="0">
                              <a:solidFill>
                                <a:schemeClr val="tx1"/>
                              </a:solidFill>
                              <a:latin typeface="Cambria Math" panose="02040503050406030204" pitchFamily="18" charset="0"/>
                            </a:rPr>
                            <m:t>_</m:t>
                          </m:r>
                          <m:r>
                            <m:rPr>
                              <m:sty m:val="p"/>
                            </m:rPr>
                            <a:rPr lang="fr-FR" sz="1100" b="0" i="0" smtClean="0">
                              <a:solidFill>
                                <a:schemeClr val="tx1"/>
                              </a:solidFill>
                              <a:latin typeface="Cambria Math" panose="02040503050406030204" pitchFamily="18" charset="0"/>
                            </a:rPr>
                            <m:t>o</m:t>
                          </m:r>
                          <m:r>
                            <a:rPr lang="fr-FR" sz="1100" b="0" i="0" smtClean="0">
                              <a:solidFill>
                                <a:schemeClr val="tx1"/>
                              </a:solidFill>
                              <a:latin typeface="Cambria Math" panose="02040503050406030204" pitchFamily="18" charset="0"/>
                            </a:rPr>
                            <m:t>1</m:t>
                          </m:r>
                        </m:num>
                        <m:den>
                          <m:r>
                            <a:rPr lang="fr-FR" sz="1100">
                              <a:solidFill>
                                <a:schemeClr val="tx1"/>
                              </a:solidFill>
                              <a:latin typeface="Cambria Math" panose="02040503050406030204" pitchFamily="18" charset="0"/>
                            </a:rPr>
                            <m:t>𝜕</m:t>
                          </m:r>
                          <m:r>
                            <m:rPr>
                              <m:sty m:val="p"/>
                            </m:rPr>
                            <a:rPr lang="fr-FR" sz="1100" b="0" i="0" smtClean="0">
                              <a:solidFill>
                                <a:schemeClr val="tx1"/>
                              </a:solidFill>
                              <a:latin typeface="Cambria Math" panose="02040503050406030204" pitchFamily="18" charset="0"/>
                            </a:rPr>
                            <m:t>ou</m:t>
                          </m:r>
                          <m:r>
                            <m:rPr>
                              <m:sty m:val="p"/>
                            </m:rPr>
                            <a:rPr lang="fr-FR" sz="1100">
                              <a:solidFill>
                                <a:schemeClr val="tx1"/>
                              </a:solidFill>
                              <a:latin typeface="Cambria Math" panose="02040503050406030204" pitchFamily="18" charset="0"/>
                            </a:rPr>
                            <m:t>t</m:t>
                          </m:r>
                          <m:r>
                            <a:rPr lang="fr-FR" sz="1100">
                              <a:solidFill>
                                <a:schemeClr val="tx1"/>
                              </a:solidFill>
                              <a:latin typeface="Cambria Math" panose="02040503050406030204" pitchFamily="18" charset="0"/>
                            </a:rPr>
                            <m:t>_</m:t>
                          </m:r>
                          <m:r>
                            <m:rPr>
                              <m:sty m:val="p"/>
                            </m:rPr>
                            <a:rPr lang="fr-FR" sz="1100" b="0" i="0" smtClean="0">
                              <a:solidFill>
                                <a:schemeClr val="tx1"/>
                              </a:solidFill>
                              <a:latin typeface="Cambria Math" panose="02040503050406030204" pitchFamily="18" charset="0"/>
                            </a:rPr>
                            <m:t>h</m:t>
                          </m:r>
                          <m:r>
                            <a:rPr lang="fr-FR" sz="1100">
                              <a:solidFill>
                                <a:schemeClr val="tx1"/>
                              </a:solidFill>
                              <a:latin typeface="Cambria Math" panose="02040503050406030204" pitchFamily="18" charset="0"/>
                            </a:rPr>
                            <m:t>1</m:t>
                          </m:r>
                        </m:den>
                      </m:f>
                      <m:r>
                        <a:rPr lang="fr-FR" sz="1100">
                          <a:solidFill>
                            <a:schemeClr val="tx1"/>
                          </a:solidFill>
                          <a:latin typeface="Cambria Math" panose="02040503050406030204" pitchFamily="18" charset="0"/>
                        </a:rPr>
                        <m:t> </m:t>
                      </m:r>
                      <m:r>
                        <a:rPr lang="fr-FR" sz="1100" i="1">
                          <a:solidFill>
                            <a:schemeClr val="tx1"/>
                          </a:solidFill>
                          <a:latin typeface="Cambria Math" panose="02040503050406030204" pitchFamily="18" charset="0"/>
                          <a:ea typeface="Cambria Math" panose="02040503050406030204" pitchFamily="18" charset="0"/>
                        </a:rPr>
                        <m:t>×</m:t>
                      </m:r>
                      <m:f>
                        <m:fPr>
                          <m:ctrlPr>
                            <a:rPr lang="fr-FR" sz="1100" b="0" i="1" smtClean="0">
                              <a:solidFill>
                                <a:schemeClr val="tx1"/>
                              </a:solidFill>
                              <a:latin typeface="Cambria Math" panose="02040503050406030204" pitchFamily="18" charset="0"/>
                            </a:rPr>
                          </m:ctrlPr>
                        </m:fPr>
                        <m:num>
                          <m:r>
                            <a:rPr lang="fr-FR" sz="1100">
                              <a:solidFill>
                                <a:schemeClr val="tx1"/>
                              </a:solidFill>
                              <a:latin typeface="Cambria Math" panose="02040503050406030204" pitchFamily="18" charset="0"/>
                            </a:rPr>
                            <m:t>𝜕</m:t>
                          </m:r>
                          <m:r>
                            <m:rPr>
                              <m:sty m:val="p"/>
                            </m:rPr>
                            <a:rPr lang="fr-FR" sz="1100" b="0" i="0" smtClean="0">
                              <a:solidFill>
                                <a:schemeClr val="tx1"/>
                              </a:solidFill>
                              <a:latin typeface="Cambria Math" panose="02040503050406030204" pitchFamily="18" charset="0"/>
                            </a:rPr>
                            <m:t>out</m:t>
                          </m:r>
                          <m:r>
                            <a:rPr lang="fr-FR" sz="1100" b="0" i="0" smtClean="0">
                              <a:solidFill>
                                <a:schemeClr val="tx1"/>
                              </a:solidFill>
                              <a:latin typeface="Cambria Math" panose="02040503050406030204" pitchFamily="18" charset="0"/>
                            </a:rPr>
                            <m:t>_</m:t>
                          </m:r>
                          <m:r>
                            <m:rPr>
                              <m:sty m:val="p"/>
                            </m:rPr>
                            <a:rPr lang="fr-FR" sz="1100" b="0" i="0" smtClean="0">
                              <a:solidFill>
                                <a:schemeClr val="tx1"/>
                              </a:solidFill>
                              <a:latin typeface="Cambria Math" panose="02040503050406030204" pitchFamily="18" charset="0"/>
                            </a:rPr>
                            <m:t>h</m:t>
                          </m:r>
                          <m:r>
                            <a:rPr lang="fr-FR" sz="1100" b="0" i="0" smtClean="0">
                              <a:solidFill>
                                <a:schemeClr val="tx1"/>
                              </a:solidFill>
                              <a:latin typeface="Cambria Math" panose="02040503050406030204" pitchFamily="18" charset="0"/>
                            </a:rPr>
                            <m:t>1</m:t>
                          </m:r>
                        </m:num>
                        <m:den>
                          <m:r>
                            <a:rPr lang="fr-FR" sz="1100">
                              <a:solidFill>
                                <a:schemeClr val="tx1"/>
                              </a:solidFill>
                              <a:latin typeface="Cambria Math" panose="02040503050406030204" pitchFamily="18" charset="0"/>
                            </a:rPr>
                            <m:t>𝜕</m:t>
                          </m:r>
                          <m:r>
                            <m:rPr>
                              <m:sty m:val="p"/>
                            </m:rPr>
                            <a:rPr lang="fr-FR" sz="1100" b="0" i="0" smtClean="0">
                              <a:solidFill>
                                <a:schemeClr val="tx1"/>
                              </a:solidFill>
                              <a:latin typeface="Cambria Math" panose="02040503050406030204" pitchFamily="18" charset="0"/>
                            </a:rPr>
                            <m:t>net</m:t>
                          </m:r>
                          <m:r>
                            <a:rPr lang="fr-FR" sz="1100" b="0" i="0" smtClean="0">
                              <a:solidFill>
                                <a:schemeClr val="tx1"/>
                              </a:solidFill>
                              <a:latin typeface="Cambria Math" panose="02040503050406030204" pitchFamily="18" charset="0"/>
                            </a:rPr>
                            <m:t>_</m:t>
                          </m:r>
                          <m:r>
                            <m:rPr>
                              <m:sty m:val="p"/>
                            </m:rPr>
                            <a:rPr lang="fr-FR" sz="1100" b="0" i="0" smtClean="0">
                              <a:solidFill>
                                <a:schemeClr val="tx1"/>
                              </a:solidFill>
                              <a:latin typeface="Cambria Math" panose="02040503050406030204" pitchFamily="18" charset="0"/>
                            </a:rPr>
                            <m:t>h</m:t>
                          </m:r>
                          <m:r>
                            <a:rPr lang="fr-FR" sz="1100" b="0" i="0" smtClean="0">
                              <a:solidFill>
                                <a:schemeClr val="tx1"/>
                              </a:solidFill>
                              <a:latin typeface="Cambria Math" panose="02040503050406030204" pitchFamily="18" charset="0"/>
                            </a:rPr>
                            <m:t>1</m:t>
                          </m:r>
                        </m:den>
                      </m:f>
                      <m:r>
                        <a:rPr lang="fr-FR" sz="1100" i="1">
                          <a:solidFill>
                            <a:schemeClr val="tx1"/>
                          </a:solidFill>
                          <a:latin typeface="Cambria Math" panose="02040503050406030204" pitchFamily="18" charset="0"/>
                          <a:ea typeface="Cambria Math" panose="02040503050406030204" pitchFamily="18" charset="0"/>
                        </a:rPr>
                        <m:t>×</m:t>
                      </m:r>
                      <m:f>
                        <m:fPr>
                          <m:ctrlPr>
                            <a:rPr lang="fr-FR" sz="1100" i="1">
                              <a:solidFill>
                                <a:schemeClr val="tx1"/>
                              </a:solidFill>
                              <a:latin typeface="Cambria Math" panose="02040503050406030204" pitchFamily="18" charset="0"/>
                            </a:rPr>
                          </m:ctrlPr>
                        </m:fPr>
                        <m:num>
                          <m:r>
                            <a:rPr lang="fr-FR" sz="1100">
                              <a:solidFill>
                                <a:schemeClr val="tx1"/>
                              </a:solidFill>
                              <a:latin typeface="Cambria Math" panose="02040503050406030204" pitchFamily="18" charset="0"/>
                            </a:rPr>
                            <m:t>𝜕</m:t>
                          </m:r>
                          <m:r>
                            <m:rPr>
                              <m:sty m:val="p"/>
                            </m:rPr>
                            <a:rPr lang="fr-FR" sz="1100" b="0" i="0" smtClean="0">
                              <a:solidFill>
                                <a:schemeClr val="tx1"/>
                              </a:solidFill>
                              <a:latin typeface="Cambria Math" panose="02040503050406030204" pitchFamily="18" charset="0"/>
                            </a:rPr>
                            <m:t>ne</m:t>
                          </m:r>
                          <m:r>
                            <m:rPr>
                              <m:sty m:val="p"/>
                            </m:rPr>
                            <a:rPr lang="fr-FR" sz="1100">
                              <a:solidFill>
                                <a:schemeClr val="tx1"/>
                              </a:solidFill>
                              <a:latin typeface="Cambria Math" panose="02040503050406030204" pitchFamily="18" charset="0"/>
                            </a:rPr>
                            <m:t>t</m:t>
                          </m:r>
                          <m:r>
                            <a:rPr lang="fr-FR" sz="1100">
                              <a:solidFill>
                                <a:schemeClr val="tx1"/>
                              </a:solidFill>
                              <a:latin typeface="Cambria Math" panose="02040503050406030204" pitchFamily="18" charset="0"/>
                            </a:rPr>
                            <m:t>_</m:t>
                          </m:r>
                          <m:r>
                            <m:rPr>
                              <m:sty m:val="p"/>
                            </m:rPr>
                            <a:rPr lang="fr-FR" sz="1100">
                              <a:solidFill>
                                <a:schemeClr val="tx1"/>
                              </a:solidFill>
                              <a:latin typeface="Cambria Math" panose="02040503050406030204" pitchFamily="18" charset="0"/>
                            </a:rPr>
                            <m:t>h</m:t>
                          </m:r>
                          <m:r>
                            <a:rPr lang="fr-FR" sz="1100">
                              <a:solidFill>
                                <a:schemeClr val="tx1"/>
                              </a:solidFill>
                              <a:latin typeface="Cambria Math" panose="02040503050406030204" pitchFamily="18" charset="0"/>
                            </a:rPr>
                            <m:t>1</m:t>
                          </m:r>
                        </m:num>
                        <m:den>
                          <m:r>
                            <a:rPr lang="fr-FR" sz="1100">
                              <a:solidFill>
                                <a:schemeClr val="tx1"/>
                              </a:solidFill>
                              <a:latin typeface="Cambria Math" panose="02040503050406030204" pitchFamily="18" charset="0"/>
                            </a:rPr>
                            <m:t>𝜕</m:t>
                          </m:r>
                          <m:r>
                            <m:rPr>
                              <m:sty m:val="p"/>
                            </m:rPr>
                            <a:rPr lang="fr-FR" sz="1100" b="0" i="0" smtClean="0">
                              <a:solidFill>
                                <a:schemeClr val="tx1"/>
                              </a:solidFill>
                              <a:latin typeface="Cambria Math" panose="02040503050406030204" pitchFamily="18" charset="0"/>
                            </a:rPr>
                            <m:t>w</m:t>
                          </m:r>
                          <m:r>
                            <a:rPr lang="fr-FR" sz="1100">
                              <a:solidFill>
                                <a:schemeClr val="tx1"/>
                              </a:solidFill>
                              <a:latin typeface="Cambria Math" panose="02040503050406030204" pitchFamily="18" charset="0"/>
                            </a:rPr>
                            <m:t>1</m:t>
                          </m:r>
                        </m:den>
                      </m:f>
                    </m:oMath>
                  </m:oMathPara>
                </a14:m>
                <a:endParaRPr lang="fr-FR" sz="1100" dirty="0">
                  <a:solidFill>
                    <a:schemeClr val="accent3">
                      <a:lumMod val="60000"/>
                      <a:lumOff val="40000"/>
                    </a:schemeClr>
                  </a:solidFill>
                </a:endParaRPr>
              </a:p>
            </p:txBody>
          </p:sp>
        </mc:Choice>
        <mc:Fallback xmlns="">
          <p:sp>
            <p:nvSpPr>
              <p:cNvPr id="47" name="ZoneTexte 46">
                <a:extLst>
                  <a:ext uri="{FF2B5EF4-FFF2-40B4-BE49-F238E27FC236}">
                    <a16:creationId xmlns:a16="http://schemas.microsoft.com/office/drawing/2014/main" id="{0EFA3A00-D41B-A285-49C9-ABE9ABD0C414}"/>
                  </a:ext>
                </a:extLst>
              </p:cNvPr>
              <p:cNvSpPr txBox="1">
                <a:spLocks noRot="1" noChangeAspect="1" noMove="1" noResize="1" noEditPoints="1" noAdjustHandles="1" noChangeArrowheads="1" noChangeShapeType="1" noTextEdit="1"/>
              </p:cNvSpPr>
              <p:nvPr/>
            </p:nvSpPr>
            <p:spPr>
              <a:xfrm>
                <a:off x="6389070" y="1773017"/>
                <a:ext cx="5042451" cy="414216"/>
              </a:xfrm>
              <a:prstGeom prst="rect">
                <a:avLst/>
              </a:prstGeom>
              <a:blipFill>
                <a:blip r:embed="rId3"/>
                <a:stretch>
                  <a:fillRect/>
                </a:stretch>
              </a:blipFill>
            </p:spPr>
            <p:txBody>
              <a:bodyPr/>
              <a:lstStyle/>
              <a:p>
                <a:r>
                  <a:rPr lang="fr-FR">
                    <a:noFill/>
                  </a:rPr>
                  <a:t> </a:t>
                </a:r>
              </a:p>
            </p:txBody>
          </p:sp>
        </mc:Fallback>
      </mc:AlternateContent>
      <p:sp>
        <p:nvSpPr>
          <p:cNvPr id="72" name="ZoneTexte 71">
            <a:extLst>
              <a:ext uri="{FF2B5EF4-FFF2-40B4-BE49-F238E27FC236}">
                <a16:creationId xmlns:a16="http://schemas.microsoft.com/office/drawing/2014/main" id="{22EE883F-5551-DBC8-FC47-9FFE5E147629}"/>
              </a:ext>
            </a:extLst>
          </p:cNvPr>
          <p:cNvSpPr txBox="1"/>
          <p:nvPr/>
        </p:nvSpPr>
        <p:spPr>
          <a:xfrm>
            <a:off x="6528460" y="1334708"/>
            <a:ext cx="3157800" cy="307777"/>
          </a:xfrm>
          <a:prstGeom prst="rect">
            <a:avLst/>
          </a:prstGeom>
          <a:noFill/>
        </p:spPr>
        <p:txBody>
          <a:bodyPr wrap="square" rtlCol="0">
            <a:spAutoFit/>
          </a:bodyPr>
          <a:lstStyle/>
          <a:p>
            <a:r>
              <a:rPr lang="fr-FR" sz="1400" b="1" dirty="0">
                <a:solidFill>
                  <a:srgbClr val="FF0000"/>
                </a:solidFill>
              </a:rPr>
              <a:t>BACKPROPAGATION</a:t>
            </a:r>
            <a:r>
              <a:rPr lang="fr-FR" sz="1400" b="1" dirty="0"/>
              <a:t> + CHAIN RULE</a:t>
            </a:r>
          </a:p>
        </p:txBody>
      </p:sp>
      <p:sp>
        <p:nvSpPr>
          <p:cNvPr id="79" name="Flèche vers la gauche 78">
            <a:extLst>
              <a:ext uri="{FF2B5EF4-FFF2-40B4-BE49-F238E27FC236}">
                <a16:creationId xmlns:a16="http://schemas.microsoft.com/office/drawing/2014/main" id="{294175F2-82B5-CFC8-21E0-5A6B5AE45EFA}"/>
              </a:ext>
            </a:extLst>
          </p:cNvPr>
          <p:cNvSpPr/>
          <p:nvPr/>
        </p:nvSpPr>
        <p:spPr>
          <a:xfrm>
            <a:off x="1254640" y="1723608"/>
            <a:ext cx="3443359" cy="272899"/>
          </a:xfrm>
          <a:prstGeom prst="leftArrow">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80" name="ZoneTexte 79">
                <a:extLst>
                  <a:ext uri="{FF2B5EF4-FFF2-40B4-BE49-F238E27FC236}">
                    <a16:creationId xmlns:a16="http://schemas.microsoft.com/office/drawing/2014/main" id="{EAB901A7-56FA-3A21-F1A6-2C87BDF341AB}"/>
                  </a:ext>
                </a:extLst>
              </p:cNvPr>
              <p:cNvSpPr txBox="1"/>
              <p:nvPr/>
            </p:nvSpPr>
            <p:spPr>
              <a:xfrm>
                <a:off x="4051002" y="1404654"/>
                <a:ext cx="642969" cy="41421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fr-FR" sz="1050" i="1" smtClean="0">
                              <a:solidFill>
                                <a:srgbClr val="FF0000"/>
                              </a:solidFill>
                              <a:latin typeface="Cambria Math" panose="02040503050406030204" pitchFamily="18" charset="0"/>
                            </a:rPr>
                          </m:ctrlPr>
                        </m:fPr>
                        <m:num>
                          <m:r>
                            <a:rPr lang="fr-FR" sz="1050" i="0" smtClean="0">
                              <a:solidFill>
                                <a:srgbClr val="FF0000"/>
                              </a:solidFill>
                              <a:latin typeface="Cambria Math" panose="02040503050406030204" pitchFamily="18" charset="0"/>
                            </a:rPr>
                            <m:t>𝜕</m:t>
                          </m:r>
                          <m:r>
                            <m:rPr>
                              <m:sty m:val="p"/>
                            </m:rPr>
                            <a:rPr lang="fr-FR" sz="1050" b="0" i="0" smtClean="0">
                              <a:solidFill>
                                <a:srgbClr val="FF0000"/>
                              </a:solidFill>
                              <a:latin typeface="Cambria Math" panose="02040503050406030204" pitchFamily="18" charset="0"/>
                            </a:rPr>
                            <m:t>Loss</m:t>
                          </m:r>
                          <m:r>
                            <a:rPr lang="fr-FR" sz="1050" b="0" i="0" smtClean="0">
                              <a:solidFill>
                                <a:srgbClr val="FF0000"/>
                              </a:solidFill>
                              <a:latin typeface="Cambria Math" panose="02040503050406030204" pitchFamily="18" charset="0"/>
                            </a:rPr>
                            <m:t>1</m:t>
                          </m:r>
                        </m:num>
                        <m:den>
                          <m:r>
                            <a:rPr lang="fr-FR" sz="1050" i="0" smtClean="0">
                              <a:solidFill>
                                <a:srgbClr val="FF0000"/>
                              </a:solidFill>
                              <a:latin typeface="Cambria Math" panose="02040503050406030204" pitchFamily="18" charset="0"/>
                            </a:rPr>
                            <m:t>𝜕</m:t>
                          </m:r>
                          <m:r>
                            <m:rPr>
                              <m:sty m:val="p"/>
                            </m:rPr>
                            <a:rPr lang="fr-FR" sz="1050" b="0" i="0" smtClean="0">
                              <a:solidFill>
                                <a:srgbClr val="FF0000"/>
                              </a:solidFill>
                              <a:latin typeface="Cambria Math" panose="02040503050406030204" pitchFamily="18" charset="0"/>
                            </a:rPr>
                            <m:t>w</m:t>
                          </m:r>
                          <m:r>
                            <a:rPr lang="fr-FR" sz="1050" b="0" i="0" smtClean="0">
                              <a:solidFill>
                                <a:srgbClr val="FF0000"/>
                              </a:solidFill>
                              <a:latin typeface="Cambria Math" panose="02040503050406030204" pitchFamily="18" charset="0"/>
                            </a:rPr>
                            <m:t>1</m:t>
                          </m:r>
                        </m:den>
                      </m:f>
                    </m:oMath>
                  </m:oMathPara>
                </a14:m>
                <a:endParaRPr lang="fr-FR" sz="1050" b="1" dirty="0">
                  <a:solidFill>
                    <a:srgbClr val="FF0000"/>
                  </a:solidFill>
                </a:endParaRPr>
              </a:p>
            </p:txBody>
          </p:sp>
        </mc:Choice>
        <mc:Fallback xmlns="">
          <p:sp>
            <p:nvSpPr>
              <p:cNvPr id="80" name="ZoneTexte 79">
                <a:extLst>
                  <a:ext uri="{FF2B5EF4-FFF2-40B4-BE49-F238E27FC236}">
                    <a16:creationId xmlns:a16="http://schemas.microsoft.com/office/drawing/2014/main" id="{EAB901A7-56FA-3A21-F1A6-2C87BDF341AB}"/>
                  </a:ext>
                </a:extLst>
              </p:cNvPr>
              <p:cNvSpPr txBox="1">
                <a:spLocks noRot="1" noChangeAspect="1" noMove="1" noResize="1" noEditPoints="1" noAdjustHandles="1" noChangeArrowheads="1" noChangeShapeType="1" noTextEdit="1"/>
              </p:cNvSpPr>
              <p:nvPr/>
            </p:nvSpPr>
            <p:spPr>
              <a:xfrm>
                <a:off x="4051002" y="1404654"/>
                <a:ext cx="642969" cy="414216"/>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1" name="ZoneTexte 80">
                <a:extLst>
                  <a:ext uri="{FF2B5EF4-FFF2-40B4-BE49-F238E27FC236}">
                    <a16:creationId xmlns:a16="http://schemas.microsoft.com/office/drawing/2014/main" id="{EFE90DAD-5A1C-C390-935F-A756C479DCF3}"/>
                  </a:ext>
                </a:extLst>
              </p:cNvPr>
              <p:cNvSpPr txBox="1"/>
              <p:nvPr/>
            </p:nvSpPr>
            <p:spPr>
              <a:xfrm>
                <a:off x="6402755" y="2366027"/>
                <a:ext cx="5537608" cy="41421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100" i="1" smtClean="0">
                              <a:latin typeface="Cambria Math" panose="02040503050406030204" pitchFamily="18" charset="0"/>
                            </a:rPr>
                          </m:ctrlPr>
                        </m:fPr>
                        <m:num>
                          <m:r>
                            <a:rPr lang="fr-FR" sz="1100" i="0" smtClean="0">
                              <a:latin typeface="Cambria Math" panose="02040503050406030204" pitchFamily="18" charset="0"/>
                            </a:rPr>
                            <m:t>𝜕</m:t>
                          </m:r>
                          <m:r>
                            <m:rPr>
                              <m:sty m:val="p"/>
                            </m:rPr>
                            <a:rPr lang="fr-FR" sz="1100" b="0" i="0" smtClean="0">
                              <a:latin typeface="Cambria Math" panose="02040503050406030204" pitchFamily="18" charset="0"/>
                            </a:rPr>
                            <m:t>Loss</m:t>
                          </m:r>
                          <m:r>
                            <a:rPr lang="fr-FR" sz="1100" b="0" i="0" smtClean="0">
                              <a:latin typeface="Cambria Math" panose="02040503050406030204" pitchFamily="18" charset="0"/>
                            </a:rPr>
                            <m:t>1</m:t>
                          </m:r>
                        </m:num>
                        <m:den>
                          <m:r>
                            <a:rPr lang="fr-FR" sz="1100" i="0" smtClean="0">
                              <a:latin typeface="Cambria Math" panose="02040503050406030204" pitchFamily="18" charset="0"/>
                            </a:rPr>
                            <m:t>𝜕</m:t>
                          </m:r>
                          <m:r>
                            <m:rPr>
                              <m:sty m:val="p"/>
                            </m:rPr>
                            <a:rPr lang="fr-FR" sz="1100" b="0" i="0" smtClean="0">
                              <a:latin typeface="Cambria Math" panose="02040503050406030204" pitchFamily="18" charset="0"/>
                            </a:rPr>
                            <m:t>w</m:t>
                          </m:r>
                          <m:r>
                            <a:rPr lang="fr-FR" sz="1100" b="0" i="0" smtClean="0">
                              <a:latin typeface="Cambria Math" panose="02040503050406030204" pitchFamily="18" charset="0"/>
                            </a:rPr>
                            <m:t>1</m:t>
                          </m:r>
                        </m:den>
                      </m:f>
                      <m:r>
                        <a:rPr lang="fr-FR" sz="1100" b="0" i="0" smtClean="0">
                          <a:solidFill>
                            <a:schemeClr val="tx1"/>
                          </a:solidFill>
                          <a:latin typeface="Cambria Math" panose="02040503050406030204" pitchFamily="18" charset="0"/>
                        </a:rPr>
                        <m:t>=</m:t>
                      </m:r>
                      <m:r>
                        <m:rPr>
                          <m:nor/>
                        </m:rPr>
                        <a:rPr lang="fr-FR" sz="1100" dirty="0">
                          <a:solidFill>
                            <a:schemeClr val="accent2"/>
                          </a:solidFill>
                          <a:latin typeface="Cambria Math" panose="02040503050406030204" pitchFamily="18" charset="0"/>
                          <a:ea typeface="Cambria Math" panose="02040503050406030204" pitchFamily="18" charset="0"/>
                        </a:rPr>
                        <m:t>(</m:t>
                      </m:r>
                      <m:r>
                        <m:rPr>
                          <m:sty m:val="p"/>
                        </m:rPr>
                        <a:rPr lang="fr-FR" sz="1100">
                          <a:solidFill>
                            <a:schemeClr val="accent2"/>
                          </a:solidFill>
                          <a:latin typeface="Cambria Math" panose="02040503050406030204" pitchFamily="18" charset="0"/>
                          <a:ea typeface="Cambria Math" panose="02040503050406030204" pitchFamily="18" charset="0"/>
                        </a:rPr>
                        <m:t>out</m:t>
                      </m:r>
                      <m:r>
                        <a:rPr lang="fr-FR" sz="1100">
                          <a:solidFill>
                            <a:schemeClr val="accent2"/>
                          </a:solidFill>
                          <a:latin typeface="Cambria Math" panose="02040503050406030204" pitchFamily="18" charset="0"/>
                          <a:ea typeface="Cambria Math" panose="02040503050406030204" pitchFamily="18" charset="0"/>
                        </a:rPr>
                        <m:t>_</m:t>
                      </m:r>
                      <m:r>
                        <m:rPr>
                          <m:sty m:val="p"/>
                        </m:rPr>
                        <a:rPr lang="fr-FR" sz="1100">
                          <a:solidFill>
                            <a:schemeClr val="accent2"/>
                          </a:solidFill>
                          <a:latin typeface="Cambria Math" panose="02040503050406030204" pitchFamily="18" charset="0"/>
                          <a:ea typeface="Cambria Math" panose="02040503050406030204" pitchFamily="18" charset="0"/>
                        </a:rPr>
                        <m:t>o</m:t>
                      </m:r>
                      <m:r>
                        <a:rPr lang="fr-FR" sz="1100">
                          <a:solidFill>
                            <a:schemeClr val="accent2"/>
                          </a:solidFill>
                          <a:latin typeface="Cambria Math" panose="02040503050406030204" pitchFamily="18" charset="0"/>
                          <a:ea typeface="Cambria Math" panose="02040503050406030204" pitchFamily="18" charset="0"/>
                        </a:rPr>
                        <m:t>1−</m:t>
                      </m:r>
                      <m:r>
                        <m:rPr>
                          <m:sty m:val="p"/>
                        </m:rPr>
                        <a:rPr lang="fr-FR" sz="1100">
                          <a:solidFill>
                            <a:schemeClr val="accent2"/>
                          </a:solidFill>
                          <a:latin typeface="Cambria Math" panose="02040503050406030204" pitchFamily="18" charset="0"/>
                          <a:ea typeface="Cambria Math" panose="02040503050406030204" pitchFamily="18" charset="0"/>
                        </a:rPr>
                        <m:t>target</m:t>
                      </m:r>
                      <m:r>
                        <a:rPr lang="fr-FR" sz="1100">
                          <a:solidFill>
                            <a:schemeClr val="accent2"/>
                          </a:solidFill>
                          <a:latin typeface="Cambria Math" panose="02040503050406030204" pitchFamily="18" charset="0"/>
                          <a:ea typeface="Cambria Math" panose="02040503050406030204" pitchFamily="18" charset="0"/>
                        </a:rPr>
                        <m:t>_</m:t>
                      </m:r>
                      <m:r>
                        <m:rPr>
                          <m:sty m:val="p"/>
                        </m:rPr>
                        <a:rPr lang="fr-FR" sz="1100">
                          <a:solidFill>
                            <a:schemeClr val="accent2"/>
                          </a:solidFill>
                          <a:latin typeface="Cambria Math" panose="02040503050406030204" pitchFamily="18" charset="0"/>
                          <a:ea typeface="Cambria Math" panose="02040503050406030204" pitchFamily="18" charset="0"/>
                        </a:rPr>
                        <m:t>o</m:t>
                      </m:r>
                      <m:r>
                        <a:rPr lang="fr-FR" sz="1100">
                          <a:solidFill>
                            <a:schemeClr val="accent2"/>
                          </a:solidFill>
                          <a:latin typeface="Cambria Math" panose="02040503050406030204" pitchFamily="18" charset="0"/>
                          <a:ea typeface="Cambria Math" panose="02040503050406030204" pitchFamily="18" charset="0"/>
                        </a:rPr>
                        <m:t>1</m:t>
                      </m:r>
                      <m:r>
                        <m:rPr>
                          <m:nor/>
                        </m:rPr>
                        <a:rPr lang="fr-FR" sz="1100" dirty="0">
                          <a:solidFill>
                            <a:schemeClr val="accent2"/>
                          </a:solidFill>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m:t>
                      </m:r>
                      <m:r>
                        <m:rPr>
                          <m:sty m:val="p"/>
                        </m:rPr>
                        <a:rPr lang="fr-FR" sz="1100" smtClean="0">
                          <a:solidFill>
                            <a:schemeClr val="accent2"/>
                          </a:solidFill>
                          <a:latin typeface="Cambria Math" panose="02040503050406030204" pitchFamily="18" charset="0"/>
                          <a:ea typeface="Cambria Math" panose="02040503050406030204" pitchFamily="18" charset="0"/>
                        </a:rPr>
                        <m:t>out</m:t>
                      </m:r>
                      <m:r>
                        <a:rPr lang="fr-FR" sz="1100" smtClean="0">
                          <a:solidFill>
                            <a:schemeClr val="accent2"/>
                          </a:solidFill>
                          <a:latin typeface="Cambria Math" panose="02040503050406030204" pitchFamily="18" charset="0"/>
                          <a:ea typeface="Cambria Math" panose="02040503050406030204" pitchFamily="18" charset="0"/>
                        </a:rPr>
                        <m:t>_</m:t>
                      </m:r>
                      <m:r>
                        <m:rPr>
                          <m:sty m:val="p"/>
                        </m:rPr>
                        <a:rPr lang="fr-FR" sz="1100" smtClean="0">
                          <a:solidFill>
                            <a:schemeClr val="accent2"/>
                          </a:solidFill>
                          <a:latin typeface="Cambria Math" panose="02040503050406030204" pitchFamily="18" charset="0"/>
                          <a:ea typeface="Cambria Math" panose="02040503050406030204" pitchFamily="18" charset="0"/>
                        </a:rPr>
                        <m:t>o</m:t>
                      </m:r>
                      <m:r>
                        <a:rPr lang="fr-FR" sz="1100" smtClean="0">
                          <a:solidFill>
                            <a:schemeClr val="accent2"/>
                          </a:solidFill>
                          <a:latin typeface="Cambria Math" panose="02040503050406030204" pitchFamily="18" charset="0"/>
                          <a:ea typeface="Cambria Math" panose="02040503050406030204" pitchFamily="18" charset="0"/>
                        </a:rPr>
                        <m:t>1(1−</m:t>
                      </m:r>
                      <m:r>
                        <m:rPr>
                          <m:sty m:val="p"/>
                        </m:rPr>
                        <a:rPr lang="fr-FR" sz="1100" smtClean="0">
                          <a:solidFill>
                            <a:schemeClr val="accent2"/>
                          </a:solidFill>
                          <a:latin typeface="Cambria Math" panose="02040503050406030204" pitchFamily="18" charset="0"/>
                          <a:ea typeface="Cambria Math" panose="02040503050406030204" pitchFamily="18" charset="0"/>
                        </a:rPr>
                        <m:t>out</m:t>
                      </m:r>
                      <m:r>
                        <a:rPr lang="fr-FR" sz="1100" smtClean="0">
                          <a:solidFill>
                            <a:schemeClr val="accent2"/>
                          </a:solidFill>
                          <a:latin typeface="Cambria Math" panose="02040503050406030204" pitchFamily="18" charset="0"/>
                          <a:ea typeface="Cambria Math" panose="02040503050406030204" pitchFamily="18" charset="0"/>
                        </a:rPr>
                        <m:t>_</m:t>
                      </m:r>
                      <m:r>
                        <m:rPr>
                          <m:sty m:val="p"/>
                        </m:rPr>
                        <a:rPr lang="fr-FR" sz="1100" smtClean="0">
                          <a:solidFill>
                            <a:schemeClr val="accent2"/>
                          </a:solidFill>
                          <a:latin typeface="Cambria Math" panose="02040503050406030204" pitchFamily="18" charset="0"/>
                          <a:ea typeface="Cambria Math" panose="02040503050406030204" pitchFamily="18" charset="0"/>
                        </a:rPr>
                        <m:t>o</m:t>
                      </m:r>
                      <m:r>
                        <a:rPr lang="fr-FR" sz="1100" smtClean="0">
                          <a:solidFill>
                            <a:schemeClr val="accent2"/>
                          </a:solidFill>
                          <a:latin typeface="Cambria Math" panose="02040503050406030204" pitchFamily="18" charset="0"/>
                          <a:ea typeface="Cambria Math" panose="02040503050406030204" pitchFamily="18" charset="0"/>
                        </a:rPr>
                        <m:t>1</m:t>
                      </m:r>
                      <m:r>
                        <a:rPr lang="fr-FR" sz="1100" i="1">
                          <a:solidFill>
                            <a:schemeClr val="accent2"/>
                          </a:solidFill>
                          <a:latin typeface="Cambria Math" panose="02040503050406030204" pitchFamily="18" charset="0"/>
                          <a:ea typeface="Cambria Math" panose="02040503050406030204" pitchFamily="18" charset="0"/>
                        </a:rPr>
                        <m:t>)</m:t>
                      </m:r>
                      <m:r>
                        <a:rPr lang="fr-FR" sz="1100" b="0" i="1" smtClean="0">
                          <a:solidFill>
                            <a:schemeClr val="tx1"/>
                          </a:solidFill>
                          <a:latin typeface="Cambria Math" panose="02040503050406030204" pitchFamily="18" charset="0"/>
                          <a:ea typeface="Cambria Math" panose="02040503050406030204" pitchFamily="18" charset="0"/>
                        </a:rPr>
                        <m:t>×</m:t>
                      </m:r>
                      <m:f>
                        <m:fPr>
                          <m:ctrlPr>
                            <a:rPr lang="fr-FR" sz="1100" i="1">
                              <a:solidFill>
                                <a:schemeClr val="tx1"/>
                              </a:solidFill>
                              <a:latin typeface="Cambria Math" panose="02040503050406030204" pitchFamily="18" charset="0"/>
                            </a:rPr>
                          </m:ctrlPr>
                        </m:fPr>
                        <m:num>
                          <m:r>
                            <a:rPr lang="fr-FR" sz="1100">
                              <a:solidFill>
                                <a:schemeClr val="tx1"/>
                              </a:solidFill>
                              <a:latin typeface="Cambria Math" panose="02040503050406030204" pitchFamily="18" charset="0"/>
                            </a:rPr>
                            <m:t>𝜕</m:t>
                          </m:r>
                          <m:r>
                            <m:rPr>
                              <m:sty m:val="p"/>
                            </m:rPr>
                            <a:rPr lang="fr-FR" sz="1100" b="0" i="0" smtClean="0">
                              <a:solidFill>
                                <a:schemeClr val="tx1"/>
                              </a:solidFill>
                              <a:latin typeface="Cambria Math" panose="02040503050406030204" pitchFamily="18" charset="0"/>
                            </a:rPr>
                            <m:t>net</m:t>
                          </m:r>
                          <m:r>
                            <a:rPr lang="fr-FR" sz="1100" b="0" i="0" smtClean="0">
                              <a:solidFill>
                                <a:schemeClr val="tx1"/>
                              </a:solidFill>
                              <a:latin typeface="Cambria Math" panose="02040503050406030204" pitchFamily="18" charset="0"/>
                            </a:rPr>
                            <m:t>_</m:t>
                          </m:r>
                          <m:r>
                            <m:rPr>
                              <m:sty m:val="p"/>
                            </m:rPr>
                            <a:rPr lang="fr-FR" sz="1100" b="0" i="0" smtClean="0">
                              <a:solidFill>
                                <a:schemeClr val="tx1"/>
                              </a:solidFill>
                              <a:latin typeface="Cambria Math" panose="02040503050406030204" pitchFamily="18" charset="0"/>
                            </a:rPr>
                            <m:t>o</m:t>
                          </m:r>
                          <m:r>
                            <a:rPr lang="fr-FR" sz="1100">
                              <a:solidFill>
                                <a:schemeClr val="tx1"/>
                              </a:solidFill>
                              <a:latin typeface="Cambria Math" panose="02040503050406030204" pitchFamily="18" charset="0"/>
                            </a:rPr>
                            <m:t>1</m:t>
                          </m:r>
                        </m:num>
                        <m:den>
                          <m:r>
                            <a:rPr lang="fr-FR" sz="1100">
                              <a:solidFill>
                                <a:schemeClr val="tx1"/>
                              </a:solidFill>
                              <a:latin typeface="Cambria Math" panose="02040503050406030204" pitchFamily="18" charset="0"/>
                            </a:rPr>
                            <m:t>𝜕</m:t>
                          </m:r>
                          <m:r>
                            <m:rPr>
                              <m:sty m:val="p"/>
                            </m:rPr>
                            <a:rPr lang="fr-FR" sz="1100" b="0" i="0" smtClean="0">
                              <a:solidFill>
                                <a:schemeClr val="tx1"/>
                              </a:solidFill>
                              <a:latin typeface="Cambria Math" panose="02040503050406030204" pitchFamily="18" charset="0"/>
                            </a:rPr>
                            <m:t>ou</m:t>
                          </m:r>
                          <m:r>
                            <m:rPr>
                              <m:sty m:val="p"/>
                            </m:rPr>
                            <a:rPr lang="fr-FR" sz="1100">
                              <a:solidFill>
                                <a:schemeClr val="tx1"/>
                              </a:solidFill>
                              <a:latin typeface="Cambria Math" panose="02040503050406030204" pitchFamily="18" charset="0"/>
                            </a:rPr>
                            <m:t>t</m:t>
                          </m:r>
                          <m:r>
                            <a:rPr lang="fr-FR" sz="1100">
                              <a:solidFill>
                                <a:schemeClr val="tx1"/>
                              </a:solidFill>
                              <a:latin typeface="Cambria Math" panose="02040503050406030204" pitchFamily="18" charset="0"/>
                            </a:rPr>
                            <m:t>_</m:t>
                          </m:r>
                          <m:r>
                            <m:rPr>
                              <m:sty m:val="p"/>
                            </m:rPr>
                            <a:rPr lang="fr-FR" sz="1100" b="0" i="0" smtClean="0">
                              <a:solidFill>
                                <a:schemeClr val="tx1"/>
                              </a:solidFill>
                              <a:latin typeface="Cambria Math" panose="02040503050406030204" pitchFamily="18" charset="0"/>
                            </a:rPr>
                            <m:t>h</m:t>
                          </m:r>
                          <m:r>
                            <a:rPr lang="fr-FR" sz="1100">
                              <a:solidFill>
                                <a:schemeClr val="tx1"/>
                              </a:solidFill>
                              <a:latin typeface="Cambria Math" panose="02040503050406030204" pitchFamily="18" charset="0"/>
                            </a:rPr>
                            <m:t>1</m:t>
                          </m:r>
                        </m:den>
                      </m:f>
                      <m:r>
                        <a:rPr lang="fr-FR" sz="1100">
                          <a:solidFill>
                            <a:schemeClr val="tx1"/>
                          </a:solidFill>
                          <a:latin typeface="Cambria Math" panose="02040503050406030204" pitchFamily="18" charset="0"/>
                        </a:rPr>
                        <m:t> </m:t>
                      </m:r>
                      <m:r>
                        <a:rPr lang="fr-FR" sz="1100" i="1">
                          <a:solidFill>
                            <a:schemeClr val="tx1"/>
                          </a:solidFill>
                          <a:latin typeface="Cambria Math" panose="02040503050406030204" pitchFamily="18" charset="0"/>
                          <a:ea typeface="Cambria Math" panose="02040503050406030204" pitchFamily="18" charset="0"/>
                        </a:rPr>
                        <m:t>×</m:t>
                      </m:r>
                      <m:f>
                        <m:fPr>
                          <m:ctrlPr>
                            <a:rPr lang="fr-FR" sz="1100" b="0" i="1" smtClean="0">
                              <a:solidFill>
                                <a:schemeClr val="tx1"/>
                              </a:solidFill>
                              <a:latin typeface="Cambria Math" panose="02040503050406030204" pitchFamily="18" charset="0"/>
                            </a:rPr>
                          </m:ctrlPr>
                        </m:fPr>
                        <m:num>
                          <m:r>
                            <a:rPr lang="fr-FR" sz="1100">
                              <a:solidFill>
                                <a:schemeClr val="tx1"/>
                              </a:solidFill>
                              <a:latin typeface="Cambria Math" panose="02040503050406030204" pitchFamily="18" charset="0"/>
                            </a:rPr>
                            <m:t>𝜕</m:t>
                          </m:r>
                          <m:r>
                            <m:rPr>
                              <m:sty m:val="p"/>
                            </m:rPr>
                            <a:rPr lang="fr-FR" sz="1100" b="0" i="0" smtClean="0">
                              <a:solidFill>
                                <a:schemeClr val="tx1"/>
                              </a:solidFill>
                              <a:latin typeface="Cambria Math" panose="02040503050406030204" pitchFamily="18" charset="0"/>
                            </a:rPr>
                            <m:t>out</m:t>
                          </m:r>
                          <m:r>
                            <a:rPr lang="fr-FR" sz="1100" b="0" i="0" smtClean="0">
                              <a:solidFill>
                                <a:schemeClr val="tx1"/>
                              </a:solidFill>
                              <a:latin typeface="Cambria Math" panose="02040503050406030204" pitchFamily="18" charset="0"/>
                            </a:rPr>
                            <m:t>_</m:t>
                          </m:r>
                          <m:r>
                            <m:rPr>
                              <m:sty m:val="p"/>
                            </m:rPr>
                            <a:rPr lang="fr-FR" sz="1100" b="0" i="0" smtClean="0">
                              <a:solidFill>
                                <a:schemeClr val="tx1"/>
                              </a:solidFill>
                              <a:latin typeface="Cambria Math" panose="02040503050406030204" pitchFamily="18" charset="0"/>
                            </a:rPr>
                            <m:t>h</m:t>
                          </m:r>
                          <m:r>
                            <a:rPr lang="fr-FR" sz="1100" b="0" i="0" smtClean="0">
                              <a:solidFill>
                                <a:schemeClr val="tx1"/>
                              </a:solidFill>
                              <a:latin typeface="Cambria Math" panose="02040503050406030204" pitchFamily="18" charset="0"/>
                            </a:rPr>
                            <m:t>1</m:t>
                          </m:r>
                        </m:num>
                        <m:den>
                          <m:r>
                            <a:rPr lang="fr-FR" sz="1100">
                              <a:solidFill>
                                <a:schemeClr val="tx1"/>
                              </a:solidFill>
                              <a:latin typeface="Cambria Math" panose="02040503050406030204" pitchFamily="18" charset="0"/>
                            </a:rPr>
                            <m:t>𝜕</m:t>
                          </m:r>
                          <m:r>
                            <m:rPr>
                              <m:sty m:val="p"/>
                            </m:rPr>
                            <a:rPr lang="fr-FR" sz="1100" b="0" i="0" smtClean="0">
                              <a:solidFill>
                                <a:schemeClr val="tx1"/>
                              </a:solidFill>
                              <a:latin typeface="Cambria Math" panose="02040503050406030204" pitchFamily="18" charset="0"/>
                            </a:rPr>
                            <m:t>net</m:t>
                          </m:r>
                          <m:r>
                            <a:rPr lang="fr-FR" sz="1100" b="0" i="0" smtClean="0">
                              <a:solidFill>
                                <a:schemeClr val="tx1"/>
                              </a:solidFill>
                              <a:latin typeface="Cambria Math" panose="02040503050406030204" pitchFamily="18" charset="0"/>
                            </a:rPr>
                            <m:t>_</m:t>
                          </m:r>
                          <m:r>
                            <m:rPr>
                              <m:sty m:val="p"/>
                            </m:rPr>
                            <a:rPr lang="fr-FR" sz="1100" b="0" i="0" smtClean="0">
                              <a:solidFill>
                                <a:schemeClr val="tx1"/>
                              </a:solidFill>
                              <a:latin typeface="Cambria Math" panose="02040503050406030204" pitchFamily="18" charset="0"/>
                            </a:rPr>
                            <m:t>h</m:t>
                          </m:r>
                          <m:r>
                            <a:rPr lang="fr-FR" sz="1100" b="0" i="0" smtClean="0">
                              <a:solidFill>
                                <a:schemeClr val="tx1"/>
                              </a:solidFill>
                              <a:latin typeface="Cambria Math" panose="02040503050406030204" pitchFamily="18" charset="0"/>
                            </a:rPr>
                            <m:t>1</m:t>
                          </m:r>
                        </m:den>
                      </m:f>
                      <m:r>
                        <a:rPr lang="fr-FR" sz="1100" i="1">
                          <a:solidFill>
                            <a:schemeClr val="tx1"/>
                          </a:solidFill>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rPr>
                          </m:ctrlPr>
                        </m:fPr>
                        <m:num>
                          <m:r>
                            <a:rPr lang="fr-FR" sz="1100">
                              <a:latin typeface="Cambria Math" panose="02040503050406030204" pitchFamily="18" charset="0"/>
                            </a:rPr>
                            <m:t>𝜕</m:t>
                          </m:r>
                          <m:r>
                            <m:rPr>
                              <m:sty m:val="p"/>
                            </m:rPr>
                            <a:rPr lang="fr-FR" sz="1100">
                              <a:latin typeface="Cambria Math" panose="02040503050406030204" pitchFamily="18" charset="0"/>
                            </a:rPr>
                            <m:t>net</m:t>
                          </m:r>
                          <m:r>
                            <a:rPr lang="fr-FR" sz="1100">
                              <a:latin typeface="Cambria Math" panose="02040503050406030204" pitchFamily="18" charset="0"/>
                            </a:rPr>
                            <m:t>_</m:t>
                          </m:r>
                          <m:r>
                            <m:rPr>
                              <m:sty m:val="p"/>
                            </m:rPr>
                            <a:rPr lang="fr-FR" sz="1100">
                              <a:latin typeface="Cambria Math" panose="02040503050406030204" pitchFamily="18" charset="0"/>
                            </a:rPr>
                            <m:t>h</m:t>
                          </m:r>
                          <m:r>
                            <a:rPr lang="fr-FR" sz="1100">
                              <a:latin typeface="Cambria Math" panose="02040503050406030204" pitchFamily="18" charset="0"/>
                            </a:rPr>
                            <m:t>1</m:t>
                          </m:r>
                        </m:num>
                        <m:den>
                          <m:r>
                            <a:rPr lang="fr-FR" sz="1100">
                              <a:latin typeface="Cambria Math" panose="02040503050406030204" pitchFamily="18" charset="0"/>
                            </a:rPr>
                            <m:t>𝜕</m:t>
                          </m:r>
                          <m:r>
                            <m:rPr>
                              <m:sty m:val="p"/>
                            </m:rPr>
                            <a:rPr lang="fr-FR" sz="1100">
                              <a:latin typeface="Cambria Math" panose="02040503050406030204" pitchFamily="18" charset="0"/>
                            </a:rPr>
                            <m:t>w</m:t>
                          </m:r>
                          <m:r>
                            <a:rPr lang="fr-FR" sz="1100">
                              <a:latin typeface="Cambria Math" panose="02040503050406030204" pitchFamily="18" charset="0"/>
                            </a:rPr>
                            <m:t>1</m:t>
                          </m:r>
                        </m:den>
                      </m:f>
                    </m:oMath>
                  </m:oMathPara>
                </a14:m>
                <a:endParaRPr lang="fr-FR" sz="1100" dirty="0">
                  <a:solidFill>
                    <a:schemeClr val="accent3">
                      <a:lumMod val="60000"/>
                      <a:lumOff val="40000"/>
                    </a:schemeClr>
                  </a:solidFill>
                </a:endParaRPr>
              </a:p>
            </p:txBody>
          </p:sp>
        </mc:Choice>
        <mc:Fallback xmlns="">
          <p:sp>
            <p:nvSpPr>
              <p:cNvPr id="81" name="ZoneTexte 80">
                <a:extLst>
                  <a:ext uri="{FF2B5EF4-FFF2-40B4-BE49-F238E27FC236}">
                    <a16:creationId xmlns:a16="http://schemas.microsoft.com/office/drawing/2014/main" id="{EFE90DAD-5A1C-C390-935F-A756C479DCF3}"/>
                  </a:ext>
                </a:extLst>
              </p:cNvPr>
              <p:cNvSpPr txBox="1">
                <a:spLocks noRot="1" noChangeAspect="1" noMove="1" noResize="1" noEditPoints="1" noAdjustHandles="1" noChangeArrowheads="1" noChangeShapeType="1" noTextEdit="1"/>
              </p:cNvSpPr>
              <p:nvPr/>
            </p:nvSpPr>
            <p:spPr>
              <a:xfrm>
                <a:off x="6402755" y="2366027"/>
                <a:ext cx="5537608" cy="414216"/>
              </a:xfrm>
              <a:prstGeom prst="rect">
                <a:avLst/>
              </a:prstGeom>
              <a:blipFill>
                <a:blip r:embed="rId5"/>
                <a:stretch>
                  <a:fillRect b="-303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4" name="ZoneTexte 83">
                <a:extLst>
                  <a:ext uri="{FF2B5EF4-FFF2-40B4-BE49-F238E27FC236}">
                    <a16:creationId xmlns:a16="http://schemas.microsoft.com/office/drawing/2014/main" id="{7E8D59CE-C73C-3111-845A-1D82FEBFD481}"/>
                  </a:ext>
                </a:extLst>
              </p:cNvPr>
              <p:cNvSpPr txBox="1"/>
              <p:nvPr/>
            </p:nvSpPr>
            <p:spPr>
              <a:xfrm>
                <a:off x="6402754" y="2944992"/>
                <a:ext cx="5708529" cy="44345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200" i="1" smtClean="0">
                              <a:latin typeface="Cambria Math" panose="02040503050406030204" pitchFamily="18" charset="0"/>
                            </a:rPr>
                          </m:ctrlPr>
                        </m:fPr>
                        <m:num>
                          <m:r>
                            <a:rPr lang="fr-FR" sz="1200" i="0" smtClean="0">
                              <a:latin typeface="Cambria Math" panose="02040503050406030204" pitchFamily="18" charset="0"/>
                            </a:rPr>
                            <m:t>𝜕</m:t>
                          </m:r>
                          <m:r>
                            <m:rPr>
                              <m:sty m:val="p"/>
                            </m:rPr>
                            <a:rPr lang="fr-FR" sz="1200" b="0" i="0" smtClean="0">
                              <a:latin typeface="Cambria Math" panose="02040503050406030204" pitchFamily="18" charset="0"/>
                            </a:rPr>
                            <m:t>Loss</m:t>
                          </m:r>
                          <m:r>
                            <a:rPr lang="fr-FR" sz="1200" b="0" i="0" smtClean="0">
                              <a:latin typeface="Cambria Math" panose="02040503050406030204" pitchFamily="18" charset="0"/>
                            </a:rPr>
                            <m:t>1</m:t>
                          </m:r>
                        </m:num>
                        <m:den>
                          <m:r>
                            <a:rPr lang="fr-FR" sz="1200" i="0" smtClean="0">
                              <a:latin typeface="Cambria Math" panose="02040503050406030204" pitchFamily="18" charset="0"/>
                            </a:rPr>
                            <m:t>𝜕</m:t>
                          </m:r>
                          <m:r>
                            <m:rPr>
                              <m:sty m:val="p"/>
                            </m:rPr>
                            <a:rPr lang="fr-FR" sz="1200" b="0" i="0" smtClean="0">
                              <a:latin typeface="Cambria Math" panose="02040503050406030204" pitchFamily="18" charset="0"/>
                            </a:rPr>
                            <m:t>w</m:t>
                          </m:r>
                          <m:r>
                            <a:rPr lang="fr-FR" sz="1200" b="0" i="0" smtClean="0">
                              <a:latin typeface="Cambria Math" panose="02040503050406030204" pitchFamily="18" charset="0"/>
                            </a:rPr>
                            <m:t>1</m:t>
                          </m:r>
                        </m:den>
                      </m:f>
                      <m:r>
                        <a:rPr lang="fr-FR" sz="1200" b="0" i="0" smtClean="0">
                          <a:solidFill>
                            <a:schemeClr val="tx1"/>
                          </a:solidFill>
                          <a:latin typeface="Cambria Math" panose="02040503050406030204" pitchFamily="18" charset="0"/>
                        </a:rPr>
                        <m:t>=</m:t>
                      </m:r>
                      <m:r>
                        <m:rPr>
                          <m:nor/>
                        </m:rPr>
                        <a:rPr lang="fr-FR" sz="1200" dirty="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nor/>
                        </m:rPr>
                        <a:rPr lang="fr-FR" sz="1200" dirty="0">
                          <a:solidFill>
                            <a:schemeClr val="tx1"/>
                          </a:solidFill>
                          <a:latin typeface="Cambria Math" panose="02040503050406030204" pitchFamily="18" charset="0"/>
                          <a:ea typeface="Cambria Math" panose="02040503050406030204" pitchFamily="18" charset="0"/>
                        </a:rPr>
                        <m:t>)</m:t>
                      </m:r>
                      <m:r>
                        <a:rPr lang="fr-FR" sz="1200" i="1">
                          <a:solidFill>
                            <a:schemeClr val="tx1"/>
                          </a:solidFill>
                          <a:latin typeface="Cambria Math" panose="02040503050406030204" pitchFamily="18" charset="0"/>
                          <a:ea typeface="Cambria Math" panose="02040503050406030204" pitchFamily="18" charset="0"/>
                        </a:rPr>
                        <m:t>×</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smtClean="0">
                          <a:solidFill>
                            <a:schemeClr val="tx1"/>
                          </a:solidFill>
                          <a:latin typeface="Cambria Math" panose="02040503050406030204" pitchFamily="18" charset="0"/>
                          <a:ea typeface="Cambria Math" panose="02040503050406030204" pitchFamily="18" charset="0"/>
                        </a:rPr>
                        <m:t>1(1−</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smtClean="0">
                          <a:solidFill>
                            <a:schemeClr val="tx1"/>
                          </a:solidFill>
                          <a:latin typeface="Cambria Math" panose="02040503050406030204" pitchFamily="18" charset="0"/>
                          <a:ea typeface="Cambria Math" panose="02040503050406030204" pitchFamily="18" charset="0"/>
                        </a:rPr>
                        <m:t>1</m:t>
                      </m:r>
                      <m:r>
                        <a:rPr lang="fr-FR" sz="1200" i="1">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m:t>
                      </m:r>
                      <m:f>
                        <m:fPr>
                          <m:ctrlPr>
                            <a:rPr lang="fr-FR" sz="1200" i="1" smtClean="0">
                              <a:solidFill>
                                <a:schemeClr val="accent2"/>
                              </a:solidFill>
                              <a:latin typeface="Cambria Math" panose="02040503050406030204" pitchFamily="18" charset="0"/>
                            </a:rPr>
                          </m:ctrlPr>
                        </m:fPr>
                        <m:num>
                          <m:r>
                            <a:rPr lang="fr-FR" sz="1200">
                              <a:solidFill>
                                <a:schemeClr val="accent2"/>
                              </a:solidFill>
                              <a:latin typeface="Cambria Math" panose="02040503050406030204" pitchFamily="18" charset="0"/>
                            </a:rPr>
                            <m:t>𝜕</m:t>
                          </m:r>
                          <m:r>
                            <m:rPr>
                              <m:sty m:val="p"/>
                            </m:rPr>
                            <a:rPr lang="fr-FR" sz="1200" b="0" i="0" smtClean="0">
                              <a:solidFill>
                                <a:schemeClr val="accent2"/>
                              </a:solidFill>
                              <a:latin typeface="Cambria Math" panose="02040503050406030204" pitchFamily="18" charset="0"/>
                            </a:rPr>
                            <m:t>net</m:t>
                          </m:r>
                          <m:r>
                            <a:rPr lang="fr-FR" sz="1200" b="0" i="0" smtClean="0">
                              <a:solidFill>
                                <a:schemeClr val="accent2"/>
                              </a:solidFill>
                              <a:latin typeface="Cambria Math" panose="02040503050406030204" pitchFamily="18" charset="0"/>
                            </a:rPr>
                            <m:t>_</m:t>
                          </m:r>
                          <m:r>
                            <m:rPr>
                              <m:sty m:val="p"/>
                            </m:rPr>
                            <a:rPr lang="fr-FR" sz="1200" b="0" i="0" smtClean="0">
                              <a:solidFill>
                                <a:schemeClr val="accent2"/>
                              </a:solidFill>
                              <a:latin typeface="Cambria Math" panose="02040503050406030204" pitchFamily="18" charset="0"/>
                            </a:rPr>
                            <m:t>o</m:t>
                          </m:r>
                          <m:r>
                            <a:rPr lang="fr-FR" sz="1200">
                              <a:solidFill>
                                <a:schemeClr val="accent2"/>
                              </a:solidFill>
                              <a:latin typeface="Cambria Math" panose="02040503050406030204" pitchFamily="18" charset="0"/>
                            </a:rPr>
                            <m:t>1</m:t>
                          </m:r>
                        </m:num>
                        <m:den>
                          <m:r>
                            <a:rPr lang="fr-FR" sz="1200">
                              <a:solidFill>
                                <a:schemeClr val="accent2"/>
                              </a:solidFill>
                              <a:latin typeface="Cambria Math" panose="02040503050406030204" pitchFamily="18" charset="0"/>
                            </a:rPr>
                            <m:t>𝜕</m:t>
                          </m:r>
                          <m:r>
                            <m:rPr>
                              <m:sty m:val="p"/>
                            </m:rPr>
                            <a:rPr lang="fr-FR" sz="1200" b="0" i="0" smtClean="0">
                              <a:solidFill>
                                <a:schemeClr val="accent2"/>
                              </a:solidFill>
                              <a:latin typeface="Cambria Math" panose="02040503050406030204" pitchFamily="18" charset="0"/>
                            </a:rPr>
                            <m:t>ou</m:t>
                          </m:r>
                          <m:r>
                            <m:rPr>
                              <m:sty m:val="p"/>
                            </m:rPr>
                            <a:rPr lang="fr-FR" sz="1200">
                              <a:solidFill>
                                <a:schemeClr val="accent2"/>
                              </a:solidFill>
                              <a:latin typeface="Cambria Math" panose="02040503050406030204" pitchFamily="18" charset="0"/>
                            </a:rPr>
                            <m:t>t</m:t>
                          </m:r>
                          <m:r>
                            <a:rPr lang="fr-FR" sz="1200">
                              <a:solidFill>
                                <a:schemeClr val="accent2"/>
                              </a:solidFill>
                              <a:latin typeface="Cambria Math" panose="02040503050406030204" pitchFamily="18" charset="0"/>
                            </a:rPr>
                            <m:t>_</m:t>
                          </m:r>
                          <m:r>
                            <m:rPr>
                              <m:sty m:val="p"/>
                            </m:rPr>
                            <a:rPr lang="fr-FR" sz="1200" b="0" i="0" smtClean="0">
                              <a:solidFill>
                                <a:schemeClr val="accent2"/>
                              </a:solidFill>
                              <a:latin typeface="Cambria Math" panose="02040503050406030204" pitchFamily="18" charset="0"/>
                            </a:rPr>
                            <m:t>h</m:t>
                          </m:r>
                          <m:r>
                            <a:rPr lang="fr-FR" sz="1200">
                              <a:solidFill>
                                <a:schemeClr val="accent2"/>
                              </a:solidFill>
                              <a:latin typeface="Cambria Math" panose="02040503050406030204" pitchFamily="18" charset="0"/>
                            </a:rPr>
                            <m:t>1</m:t>
                          </m:r>
                        </m:den>
                      </m:f>
                      <m:r>
                        <a:rPr lang="fr-FR" sz="1200">
                          <a:solidFill>
                            <a:schemeClr val="accent2"/>
                          </a:solidFill>
                          <a:latin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f>
                        <m:fPr>
                          <m:ctrlPr>
                            <a:rPr lang="fr-FR" sz="1200" b="0" i="1" smtClean="0">
                              <a:solidFill>
                                <a:schemeClr val="tx1"/>
                              </a:solidFill>
                              <a:latin typeface="Cambria Math" panose="02040503050406030204" pitchFamily="18" charset="0"/>
                            </a:rPr>
                          </m:ctrlPr>
                        </m:fPr>
                        <m:num>
                          <m:r>
                            <a:rPr lang="fr-FR" sz="120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out</m:t>
                          </m:r>
                          <m:r>
                            <a:rPr lang="fr-FR" sz="1200" b="0" i="0" smtClean="0">
                              <a:solidFill>
                                <a:schemeClr val="tx1"/>
                              </a:solidFill>
                              <a:latin typeface="Cambria Math" panose="02040503050406030204" pitchFamily="18" charset="0"/>
                            </a:rPr>
                            <m:t>_</m:t>
                          </m:r>
                          <m:r>
                            <m:rPr>
                              <m:sty m:val="p"/>
                            </m:rPr>
                            <a:rPr lang="fr-FR" sz="1200" b="0" i="0" smtClean="0">
                              <a:solidFill>
                                <a:schemeClr val="tx1"/>
                              </a:solidFill>
                              <a:latin typeface="Cambria Math" panose="02040503050406030204" pitchFamily="18" charset="0"/>
                            </a:rPr>
                            <m:t>h</m:t>
                          </m:r>
                          <m:r>
                            <a:rPr lang="fr-FR" sz="1200" b="0" i="0" smtClean="0">
                              <a:solidFill>
                                <a:schemeClr val="tx1"/>
                              </a:solidFill>
                              <a:latin typeface="Cambria Math" panose="02040503050406030204" pitchFamily="18" charset="0"/>
                            </a:rPr>
                            <m:t>1</m:t>
                          </m:r>
                        </m:num>
                        <m:den>
                          <m:r>
                            <a:rPr lang="fr-FR" sz="120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net</m:t>
                          </m:r>
                          <m:r>
                            <a:rPr lang="fr-FR" sz="1200" b="0" i="0" smtClean="0">
                              <a:solidFill>
                                <a:schemeClr val="tx1"/>
                              </a:solidFill>
                              <a:latin typeface="Cambria Math" panose="02040503050406030204" pitchFamily="18" charset="0"/>
                            </a:rPr>
                            <m:t>_</m:t>
                          </m:r>
                          <m:r>
                            <m:rPr>
                              <m:sty m:val="p"/>
                            </m:rPr>
                            <a:rPr lang="fr-FR" sz="1200" b="0" i="0" smtClean="0">
                              <a:solidFill>
                                <a:schemeClr val="tx1"/>
                              </a:solidFill>
                              <a:latin typeface="Cambria Math" panose="02040503050406030204" pitchFamily="18" charset="0"/>
                            </a:rPr>
                            <m:t>h</m:t>
                          </m:r>
                          <m:r>
                            <a:rPr lang="fr-FR" sz="1200" b="0" i="0" smtClean="0">
                              <a:solidFill>
                                <a:schemeClr val="tx1"/>
                              </a:solidFill>
                              <a:latin typeface="Cambria Math" panose="02040503050406030204" pitchFamily="18" charset="0"/>
                            </a:rPr>
                            <m:t>1</m:t>
                          </m:r>
                        </m:den>
                      </m:f>
                      <m:r>
                        <a:rPr lang="fr-FR" sz="1200" i="1">
                          <a:solidFill>
                            <a:schemeClr val="tx1"/>
                          </a:solidFill>
                          <a:latin typeface="Cambria Math" panose="02040503050406030204" pitchFamily="18" charset="0"/>
                          <a:ea typeface="Cambria Math" panose="02040503050406030204" pitchFamily="18" charset="0"/>
                        </a:rPr>
                        <m:t>×</m:t>
                      </m:r>
                      <m:f>
                        <m:fPr>
                          <m:ctrlPr>
                            <a:rPr lang="fr-FR" sz="1200" i="1">
                              <a:latin typeface="Cambria Math" panose="02040503050406030204" pitchFamily="18" charset="0"/>
                            </a:rPr>
                          </m:ctrlPr>
                        </m:fPr>
                        <m:num>
                          <m:r>
                            <a:rPr lang="fr-FR" sz="1200">
                              <a:latin typeface="Cambria Math" panose="02040503050406030204" pitchFamily="18" charset="0"/>
                            </a:rPr>
                            <m:t>𝜕</m:t>
                          </m:r>
                          <m:r>
                            <m:rPr>
                              <m:sty m:val="p"/>
                            </m:rPr>
                            <a:rPr lang="fr-FR" sz="1200">
                              <a:latin typeface="Cambria Math" panose="02040503050406030204" pitchFamily="18" charset="0"/>
                            </a:rPr>
                            <m:t>net</m:t>
                          </m:r>
                          <m:r>
                            <a:rPr lang="fr-FR" sz="1200">
                              <a:latin typeface="Cambria Math" panose="02040503050406030204" pitchFamily="18" charset="0"/>
                            </a:rPr>
                            <m:t>_</m:t>
                          </m:r>
                          <m:r>
                            <m:rPr>
                              <m:sty m:val="p"/>
                            </m:rPr>
                            <a:rPr lang="fr-FR" sz="1200">
                              <a:latin typeface="Cambria Math" panose="02040503050406030204" pitchFamily="18" charset="0"/>
                            </a:rPr>
                            <m:t>h</m:t>
                          </m:r>
                          <m:r>
                            <a:rPr lang="fr-FR" sz="1200">
                              <a:latin typeface="Cambria Math" panose="02040503050406030204" pitchFamily="18" charset="0"/>
                            </a:rPr>
                            <m:t>1</m:t>
                          </m:r>
                        </m:num>
                        <m:den>
                          <m:r>
                            <a:rPr lang="fr-FR" sz="1200">
                              <a:latin typeface="Cambria Math" panose="02040503050406030204" pitchFamily="18" charset="0"/>
                            </a:rPr>
                            <m:t>𝜕</m:t>
                          </m:r>
                          <m:r>
                            <m:rPr>
                              <m:sty m:val="p"/>
                            </m:rPr>
                            <a:rPr lang="fr-FR" sz="1200">
                              <a:latin typeface="Cambria Math" panose="02040503050406030204" pitchFamily="18" charset="0"/>
                            </a:rPr>
                            <m:t>w</m:t>
                          </m:r>
                          <m:r>
                            <a:rPr lang="fr-FR" sz="1200">
                              <a:latin typeface="Cambria Math" panose="02040503050406030204" pitchFamily="18" charset="0"/>
                            </a:rPr>
                            <m:t>1</m:t>
                          </m:r>
                        </m:den>
                      </m:f>
                    </m:oMath>
                  </m:oMathPara>
                </a14:m>
                <a:endParaRPr lang="fr-FR" sz="1200" dirty="0">
                  <a:solidFill>
                    <a:schemeClr val="accent3">
                      <a:lumMod val="60000"/>
                      <a:lumOff val="40000"/>
                    </a:schemeClr>
                  </a:solidFill>
                </a:endParaRPr>
              </a:p>
            </p:txBody>
          </p:sp>
        </mc:Choice>
        <mc:Fallback xmlns="">
          <p:sp>
            <p:nvSpPr>
              <p:cNvPr id="84" name="ZoneTexte 83">
                <a:extLst>
                  <a:ext uri="{FF2B5EF4-FFF2-40B4-BE49-F238E27FC236}">
                    <a16:creationId xmlns:a16="http://schemas.microsoft.com/office/drawing/2014/main" id="{7E8D59CE-C73C-3111-845A-1D82FEBFD481}"/>
                  </a:ext>
                </a:extLst>
              </p:cNvPr>
              <p:cNvSpPr txBox="1">
                <a:spLocks noRot="1" noChangeAspect="1" noMove="1" noResize="1" noEditPoints="1" noAdjustHandles="1" noChangeArrowheads="1" noChangeShapeType="1" noTextEdit="1"/>
              </p:cNvSpPr>
              <p:nvPr/>
            </p:nvSpPr>
            <p:spPr>
              <a:xfrm>
                <a:off x="6402754" y="2944992"/>
                <a:ext cx="5708529" cy="443455"/>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5" name="ZoneTexte 84">
                <a:extLst>
                  <a:ext uri="{FF2B5EF4-FFF2-40B4-BE49-F238E27FC236}">
                    <a16:creationId xmlns:a16="http://schemas.microsoft.com/office/drawing/2014/main" id="{8C3BF1FF-06D8-41C8-3072-97FA1577062A}"/>
                  </a:ext>
                </a:extLst>
              </p:cNvPr>
              <p:cNvSpPr txBox="1"/>
              <p:nvPr/>
            </p:nvSpPr>
            <p:spPr>
              <a:xfrm>
                <a:off x="6389070" y="3471919"/>
                <a:ext cx="5537608" cy="44345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200" i="1" smtClean="0">
                              <a:latin typeface="Cambria Math" panose="02040503050406030204" pitchFamily="18" charset="0"/>
                            </a:rPr>
                          </m:ctrlPr>
                        </m:fPr>
                        <m:num>
                          <m:r>
                            <a:rPr lang="fr-FR" sz="1200" i="0" smtClean="0">
                              <a:latin typeface="Cambria Math" panose="02040503050406030204" pitchFamily="18" charset="0"/>
                            </a:rPr>
                            <m:t>𝜕</m:t>
                          </m:r>
                          <m:r>
                            <m:rPr>
                              <m:sty m:val="p"/>
                            </m:rPr>
                            <a:rPr lang="fr-FR" sz="1200" b="0" i="0" smtClean="0">
                              <a:latin typeface="Cambria Math" panose="02040503050406030204" pitchFamily="18" charset="0"/>
                            </a:rPr>
                            <m:t>Loss</m:t>
                          </m:r>
                          <m:r>
                            <a:rPr lang="fr-FR" sz="1200" b="0" i="0" smtClean="0">
                              <a:latin typeface="Cambria Math" panose="02040503050406030204" pitchFamily="18" charset="0"/>
                            </a:rPr>
                            <m:t>1</m:t>
                          </m:r>
                        </m:num>
                        <m:den>
                          <m:r>
                            <a:rPr lang="fr-FR" sz="1200" i="0" smtClean="0">
                              <a:latin typeface="Cambria Math" panose="02040503050406030204" pitchFamily="18" charset="0"/>
                            </a:rPr>
                            <m:t>𝜕</m:t>
                          </m:r>
                          <m:r>
                            <m:rPr>
                              <m:sty m:val="p"/>
                            </m:rPr>
                            <a:rPr lang="fr-FR" sz="1200" b="0" i="0" smtClean="0">
                              <a:latin typeface="Cambria Math" panose="02040503050406030204" pitchFamily="18" charset="0"/>
                            </a:rPr>
                            <m:t>w</m:t>
                          </m:r>
                          <m:r>
                            <a:rPr lang="fr-FR" sz="1200" b="0" i="0" smtClean="0">
                              <a:latin typeface="Cambria Math" panose="02040503050406030204" pitchFamily="18" charset="0"/>
                            </a:rPr>
                            <m:t>1</m:t>
                          </m:r>
                        </m:den>
                      </m:f>
                      <m:r>
                        <a:rPr lang="fr-FR" sz="1200" b="0" i="0" smtClean="0">
                          <a:solidFill>
                            <a:schemeClr val="tx1"/>
                          </a:solidFill>
                          <a:latin typeface="Cambria Math" panose="02040503050406030204" pitchFamily="18" charset="0"/>
                        </a:rPr>
                        <m:t>=</m:t>
                      </m:r>
                      <m:r>
                        <m:rPr>
                          <m:nor/>
                        </m:rPr>
                        <a:rPr lang="fr-FR" sz="1200" dirty="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nor/>
                        </m:rPr>
                        <a:rPr lang="fr-FR" sz="1200" dirty="0">
                          <a:solidFill>
                            <a:schemeClr val="tx1"/>
                          </a:solidFill>
                          <a:latin typeface="Cambria Math" panose="02040503050406030204" pitchFamily="18" charset="0"/>
                          <a:ea typeface="Cambria Math" panose="02040503050406030204" pitchFamily="18" charset="0"/>
                        </a:rPr>
                        <m:t>)</m:t>
                      </m:r>
                      <m:r>
                        <a:rPr lang="fr-FR" sz="1200" i="1">
                          <a:solidFill>
                            <a:schemeClr val="tx1"/>
                          </a:solidFill>
                          <a:latin typeface="Cambria Math" panose="02040503050406030204" pitchFamily="18" charset="0"/>
                          <a:ea typeface="Cambria Math" panose="02040503050406030204" pitchFamily="18" charset="0"/>
                        </a:rPr>
                        <m:t>×</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smtClean="0">
                          <a:solidFill>
                            <a:schemeClr val="tx1"/>
                          </a:solidFill>
                          <a:latin typeface="Cambria Math" panose="02040503050406030204" pitchFamily="18" charset="0"/>
                          <a:ea typeface="Cambria Math" panose="02040503050406030204" pitchFamily="18" charset="0"/>
                        </a:rPr>
                        <m:t>1(1−</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smtClean="0">
                          <a:solidFill>
                            <a:schemeClr val="tx1"/>
                          </a:solidFill>
                          <a:latin typeface="Cambria Math" panose="02040503050406030204" pitchFamily="18" charset="0"/>
                          <a:ea typeface="Cambria Math" panose="02040503050406030204" pitchFamily="18" charset="0"/>
                        </a:rPr>
                        <m:t>1</m:t>
                      </m:r>
                      <m:r>
                        <a:rPr lang="fr-FR" sz="1200" i="1">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m:t>
                      </m:r>
                      <m:r>
                        <a:rPr lang="fr-FR" sz="1200" i="1" smtClean="0">
                          <a:solidFill>
                            <a:schemeClr val="accent2"/>
                          </a:solidFill>
                          <a:latin typeface="Cambria Math" panose="02040503050406030204" pitchFamily="18" charset="0"/>
                        </a:rPr>
                        <m:t>𝑤</m:t>
                      </m:r>
                      <m:r>
                        <a:rPr lang="fr-FR" sz="1200" b="0" i="1" smtClean="0">
                          <a:solidFill>
                            <a:schemeClr val="accent2"/>
                          </a:solidFill>
                          <a:latin typeface="Cambria Math" panose="02040503050406030204" pitchFamily="18" charset="0"/>
                        </a:rPr>
                        <m:t>5</m:t>
                      </m:r>
                      <m:r>
                        <a:rPr lang="fr-FR" sz="1200">
                          <a:solidFill>
                            <a:schemeClr val="accent2"/>
                          </a:solidFill>
                          <a:latin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f>
                        <m:fPr>
                          <m:ctrlPr>
                            <a:rPr lang="fr-FR" sz="1200" b="0" i="1" smtClean="0">
                              <a:solidFill>
                                <a:schemeClr val="tx1"/>
                              </a:solidFill>
                              <a:latin typeface="Cambria Math" panose="02040503050406030204" pitchFamily="18" charset="0"/>
                            </a:rPr>
                          </m:ctrlPr>
                        </m:fPr>
                        <m:num>
                          <m:r>
                            <a:rPr lang="fr-FR" sz="120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out</m:t>
                          </m:r>
                          <m:r>
                            <a:rPr lang="fr-FR" sz="1200" b="0" i="0" smtClean="0">
                              <a:solidFill>
                                <a:schemeClr val="tx1"/>
                              </a:solidFill>
                              <a:latin typeface="Cambria Math" panose="02040503050406030204" pitchFamily="18" charset="0"/>
                            </a:rPr>
                            <m:t>_</m:t>
                          </m:r>
                          <m:r>
                            <m:rPr>
                              <m:sty m:val="p"/>
                            </m:rPr>
                            <a:rPr lang="fr-FR" sz="1200" b="0" i="0" smtClean="0">
                              <a:solidFill>
                                <a:schemeClr val="tx1"/>
                              </a:solidFill>
                              <a:latin typeface="Cambria Math" panose="02040503050406030204" pitchFamily="18" charset="0"/>
                            </a:rPr>
                            <m:t>h</m:t>
                          </m:r>
                          <m:r>
                            <a:rPr lang="fr-FR" sz="1200" b="0" i="0" smtClean="0">
                              <a:solidFill>
                                <a:schemeClr val="tx1"/>
                              </a:solidFill>
                              <a:latin typeface="Cambria Math" panose="02040503050406030204" pitchFamily="18" charset="0"/>
                            </a:rPr>
                            <m:t>1</m:t>
                          </m:r>
                        </m:num>
                        <m:den>
                          <m:r>
                            <a:rPr lang="fr-FR" sz="120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net</m:t>
                          </m:r>
                          <m:r>
                            <a:rPr lang="fr-FR" sz="1200" b="0" i="0" smtClean="0">
                              <a:solidFill>
                                <a:schemeClr val="tx1"/>
                              </a:solidFill>
                              <a:latin typeface="Cambria Math" panose="02040503050406030204" pitchFamily="18" charset="0"/>
                            </a:rPr>
                            <m:t>_</m:t>
                          </m:r>
                          <m:r>
                            <m:rPr>
                              <m:sty m:val="p"/>
                            </m:rPr>
                            <a:rPr lang="fr-FR" sz="1200" b="0" i="0" smtClean="0">
                              <a:solidFill>
                                <a:schemeClr val="tx1"/>
                              </a:solidFill>
                              <a:latin typeface="Cambria Math" panose="02040503050406030204" pitchFamily="18" charset="0"/>
                            </a:rPr>
                            <m:t>h</m:t>
                          </m:r>
                          <m:r>
                            <a:rPr lang="fr-FR" sz="1200" b="0" i="0" smtClean="0">
                              <a:solidFill>
                                <a:schemeClr val="tx1"/>
                              </a:solidFill>
                              <a:latin typeface="Cambria Math" panose="02040503050406030204" pitchFamily="18" charset="0"/>
                            </a:rPr>
                            <m:t>1</m:t>
                          </m:r>
                        </m:den>
                      </m:f>
                      <m:r>
                        <a:rPr lang="fr-FR" sz="1200" i="1">
                          <a:solidFill>
                            <a:schemeClr val="tx1"/>
                          </a:solidFill>
                          <a:latin typeface="Cambria Math" panose="02040503050406030204" pitchFamily="18" charset="0"/>
                          <a:ea typeface="Cambria Math" panose="02040503050406030204" pitchFamily="18" charset="0"/>
                        </a:rPr>
                        <m:t>×</m:t>
                      </m:r>
                      <m:f>
                        <m:fPr>
                          <m:ctrlPr>
                            <a:rPr lang="fr-FR" sz="1200" i="1">
                              <a:latin typeface="Cambria Math" panose="02040503050406030204" pitchFamily="18" charset="0"/>
                            </a:rPr>
                          </m:ctrlPr>
                        </m:fPr>
                        <m:num>
                          <m:r>
                            <a:rPr lang="fr-FR" sz="1200">
                              <a:latin typeface="Cambria Math" panose="02040503050406030204" pitchFamily="18" charset="0"/>
                            </a:rPr>
                            <m:t>𝜕</m:t>
                          </m:r>
                          <m:r>
                            <m:rPr>
                              <m:sty m:val="p"/>
                            </m:rPr>
                            <a:rPr lang="fr-FR" sz="1200">
                              <a:latin typeface="Cambria Math" panose="02040503050406030204" pitchFamily="18" charset="0"/>
                            </a:rPr>
                            <m:t>net</m:t>
                          </m:r>
                          <m:r>
                            <a:rPr lang="fr-FR" sz="1200">
                              <a:latin typeface="Cambria Math" panose="02040503050406030204" pitchFamily="18" charset="0"/>
                            </a:rPr>
                            <m:t>_</m:t>
                          </m:r>
                          <m:r>
                            <m:rPr>
                              <m:sty m:val="p"/>
                            </m:rPr>
                            <a:rPr lang="fr-FR" sz="1200">
                              <a:latin typeface="Cambria Math" panose="02040503050406030204" pitchFamily="18" charset="0"/>
                            </a:rPr>
                            <m:t>h</m:t>
                          </m:r>
                          <m:r>
                            <a:rPr lang="fr-FR" sz="1200">
                              <a:latin typeface="Cambria Math" panose="02040503050406030204" pitchFamily="18" charset="0"/>
                            </a:rPr>
                            <m:t>1</m:t>
                          </m:r>
                        </m:num>
                        <m:den>
                          <m:r>
                            <a:rPr lang="fr-FR" sz="1200">
                              <a:latin typeface="Cambria Math" panose="02040503050406030204" pitchFamily="18" charset="0"/>
                            </a:rPr>
                            <m:t>𝜕</m:t>
                          </m:r>
                          <m:r>
                            <m:rPr>
                              <m:sty m:val="p"/>
                            </m:rPr>
                            <a:rPr lang="fr-FR" sz="1200">
                              <a:latin typeface="Cambria Math" panose="02040503050406030204" pitchFamily="18" charset="0"/>
                            </a:rPr>
                            <m:t>w</m:t>
                          </m:r>
                          <m:r>
                            <a:rPr lang="fr-FR" sz="1200">
                              <a:latin typeface="Cambria Math" panose="02040503050406030204" pitchFamily="18" charset="0"/>
                            </a:rPr>
                            <m:t>1</m:t>
                          </m:r>
                        </m:den>
                      </m:f>
                    </m:oMath>
                  </m:oMathPara>
                </a14:m>
                <a:endParaRPr lang="fr-FR" sz="1200" dirty="0">
                  <a:solidFill>
                    <a:schemeClr val="accent3">
                      <a:lumMod val="60000"/>
                      <a:lumOff val="40000"/>
                    </a:schemeClr>
                  </a:solidFill>
                </a:endParaRPr>
              </a:p>
            </p:txBody>
          </p:sp>
        </mc:Choice>
        <mc:Fallback xmlns="">
          <p:sp>
            <p:nvSpPr>
              <p:cNvPr id="85" name="ZoneTexte 84">
                <a:extLst>
                  <a:ext uri="{FF2B5EF4-FFF2-40B4-BE49-F238E27FC236}">
                    <a16:creationId xmlns:a16="http://schemas.microsoft.com/office/drawing/2014/main" id="{8C3BF1FF-06D8-41C8-3072-97FA1577062A}"/>
                  </a:ext>
                </a:extLst>
              </p:cNvPr>
              <p:cNvSpPr txBox="1">
                <a:spLocks noRot="1" noChangeAspect="1" noMove="1" noResize="1" noEditPoints="1" noAdjustHandles="1" noChangeArrowheads="1" noChangeShapeType="1" noTextEdit="1"/>
              </p:cNvSpPr>
              <p:nvPr/>
            </p:nvSpPr>
            <p:spPr>
              <a:xfrm>
                <a:off x="6389070" y="3471919"/>
                <a:ext cx="5537608" cy="443455"/>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6" name="ZoneTexte 85">
                <a:extLst>
                  <a:ext uri="{FF2B5EF4-FFF2-40B4-BE49-F238E27FC236}">
                    <a16:creationId xmlns:a16="http://schemas.microsoft.com/office/drawing/2014/main" id="{42678F77-60DA-112E-798F-95396E23ADA7}"/>
                  </a:ext>
                </a:extLst>
              </p:cNvPr>
              <p:cNvSpPr txBox="1"/>
              <p:nvPr/>
            </p:nvSpPr>
            <p:spPr>
              <a:xfrm>
                <a:off x="6402755" y="4030692"/>
                <a:ext cx="5537608" cy="44345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200" i="1" smtClean="0">
                              <a:latin typeface="Cambria Math" panose="02040503050406030204" pitchFamily="18" charset="0"/>
                            </a:rPr>
                          </m:ctrlPr>
                        </m:fPr>
                        <m:num>
                          <m:r>
                            <a:rPr lang="fr-FR" sz="1200" i="0" smtClean="0">
                              <a:latin typeface="Cambria Math" panose="02040503050406030204" pitchFamily="18" charset="0"/>
                            </a:rPr>
                            <m:t>𝜕</m:t>
                          </m:r>
                          <m:r>
                            <m:rPr>
                              <m:sty m:val="p"/>
                            </m:rPr>
                            <a:rPr lang="fr-FR" sz="1200" b="0" i="0" smtClean="0">
                              <a:latin typeface="Cambria Math" panose="02040503050406030204" pitchFamily="18" charset="0"/>
                            </a:rPr>
                            <m:t>Loss</m:t>
                          </m:r>
                          <m:r>
                            <a:rPr lang="fr-FR" sz="1200" b="0" i="0" smtClean="0">
                              <a:latin typeface="Cambria Math" panose="02040503050406030204" pitchFamily="18" charset="0"/>
                            </a:rPr>
                            <m:t>1</m:t>
                          </m:r>
                        </m:num>
                        <m:den>
                          <m:r>
                            <a:rPr lang="fr-FR" sz="1200" i="0" smtClean="0">
                              <a:latin typeface="Cambria Math" panose="02040503050406030204" pitchFamily="18" charset="0"/>
                            </a:rPr>
                            <m:t>𝜕</m:t>
                          </m:r>
                          <m:r>
                            <m:rPr>
                              <m:sty m:val="p"/>
                            </m:rPr>
                            <a:rPr lang="fr-FR" sz="1200" b="0" i="0" smtClean="0">
                              <a:latin typeface="Cambria Math" panose="02040503050406030204" pitchFamily="18" charset="0"/>
                            </a:rPr>
                            <m:t>w</m:t>
                          </m:r>
                          <m:r>
                            <a:rPr lang="fr-FR" sz="1200" b="0" i="0" smtClean="0">
                              <a:latin typeface="Cambria Math" panose="02040503050406030204" pitchFamily="18" charset="0"/>
                            </a:rPr>
                            <m:t>1</m:t>
                          </m:r>
                        </m:den>
                      </m:f>
                      <m:r>
                        <a:rPr lang="fr-FR" sz="1200" b="0" i="0" smtClean="0">
                          <a:solidFill>
                            <a:schemeClr val="tx1"/>
                          </a:solidFill>
                          <a:latin typeface="Cambria Math" panose="02040503050406030204" pitchFamily="18" charset="0"/>
                        </a:rPr>
                        <m:t>=</m:t>
                      </m:r>
                      <m:r>
                        <m:rPr>
                          <m:nor/>
                        </m:rPr>
                        <a:rPr lang="fr-FR" sz="1200" dirty="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nor/>
                        </m:rPr>
                        <a:rPr lang="fr-FR" sz="1200" dirty="0">
                          <a:solidFill>
                            <a:schemeClr val="tx1"/>
                          </a:solidFill>
                          <a:latin typeface="Cambria Math" panose="02040503050406030204" pitchFamily="18" charset="0"/>
                          <a:ea typeface="Cambria Math" panose="02040503050406030204" pitchFamily="18" charset="0"/>
                        </a:rPr>
                        <m:t>)</m:t>
                      </m:r>
                      <m:r>
                        <a:rPr lang="fr-FR" sz="1200" i="1">
                          <a:solidFill>
                            <a:schemeClr val="tx1"/>
                          </a:solidFill>
                          <a:latin typeface="Cambria Math" panose="02040503050406030204" pitchFamily="18" charset="0"/>
                          <a:ea typeface="Cambria Math" panose="02040503050406030204" pitchFamily="18" charset="0"/>
                        </a:rPr>
                        <m:t>×</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smtClean="0">
                          <a:solidFill>
                            <a:schemeClr val="tx1"/>
                          </a:solidFill>
                          <a:latin typeface="Cambria Math" panose="02040503050406030204" pitchFamily="18" charset="0"/>
                          <a:ea typeface="Cambria Math" panose="02040503050406030204" pitchFamily="18" charset="0"/>
                        </a:rPr>
                        <m:t>1(1−</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smtClean="0">
                          <a:solidFill>
                            <a:schemeClr val="tx1"/>
                          </a:solidFill>
                          <a:latin typeface="Cambria Math" panose="02040503050406030204" pitchFamily="18" charset="0"/>
                          <a:ea typeface="Cambria Math" panose="02040503050406030204" pitchFamily="18" charset="0"/>
                        </a:rPr>
                        <m:t>1</m:t>
                      </m:r>
                      <m:r>
                        <a:rPr lang="fr-FR" sz="1200" i="1" smtClean="0">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m:t>
                      </m:r>
                      <m:r>
                        <a:rPr lang="fr-FR" sz="1200" i="1" smtClean="0">
                          <a:solidFill>
                            <a:schemeClr val="tx1"/>
                          </a:solidFill>
                          <a:latin typeface="Cambria Math" panose="02040503050406030204" pitchFamily="18" charset="0"/>
                        </a:rPr>
                        <m:t>𝑤</m:t>
                      </m:r>
                      <m:r>
                        <a:rPr lang="fr-FR" sz="1200" b="0" i="1" smtClean="0">
                          <a:solidFill>
                            <a:schemeClr val="tx1"/>
                          </a:solidFill>
                          <a:latin typeface="Cambria Math" panose="02040503050406030204" pitchFamily="18" charset="0"/>
                        </a:rPr>
                        <m:t>5</m:t>
                      </m:r>
                      <m:r>
                        <a:rPr lang="fr-FR" sz="1200">
                          <a:solidFill>
                            <a:schemeClr val="tx1"/>
                          </a:solidFill>
                          <a:latin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f>
                        <m:fPr>
                          <m:ctrlPr>
                            <a:rPr lang="fr-FR" sz="1200" b="0" i="1" smtClean="0">
                              <a:solidFill>
                                <a:schemeClr val="accent2"/>
                              </a:solidFill>
                              <a:latin typeface="Cambria Math" panose="02040503050406030204" pitchFamily="18" charset="0"/>
                            </a:rPr>
                          </m:ctrlPr>
                        </m:fPr>
                        <m:num>
                          <m:r>
                            <a:rPr lang="fr-FR" sz="1200">
                              <a:solidFill>
                                <a:schemeClr val="accent2"/>
                              </a:solidFill>
                              <a:latin typeface="Cambria Math" panose="02040503050406030204" pitchFamily="18" charset="0"/>
                            </a:rPr>
                            <m:t>𝜕</m:t>
                          </m:r>
                          <m:r>
                            <m:rPr>
                              <m:sty m:val="p"/>
                            </m:rPr>
                            <a:rPr lang="fr-FR" sz="1200" b="0" i="0" smtClean="0">
                              <a:solidFill>
                                <a:schemeClr val="accent2"/>
                              </a:solidFill>
                              <a:latin typeface="Cambria Math" panose="02040503050406030204" pitchFamily="18" charset="0"/>
                            </a:rPr>
                            <m:t>out</m:t>
                          </m:r>
                          <m:r>
                            <a:rPr lang="fr-FR" sz="1200" b="0" i="0" smtClean="0">
                              <a:solidFill>
                                <a:schemeClr val="accent2"/>
                              </a:solidFill>
                              <a:latin typeface="Cambria Math" panose="02040503050406030204" pitchFamily="18" charset="0"/>
                            </a:rPr>
                            <m:t>_</m:t>
                          </m:r>
                          <m:r>
                            <m:rPr>
                              <m:sty m:val="p"/>
                            </m:rPr>
                            <a:rPr lang="fr-FR" sz="1200" b="0" i="0" smtClean="0">
                              <a:solidFill>
                                <a:schemeClr val="accent2"/>
                              </a:solidFill>
                              <a:latin typeface="Cambria Math" panose="02040503050406030204" pitchFamily="18" charset="0"/>
                            </a:rPr>
                            <m:t>h</m:t>
                          </m:r>
                          <m:r>
                            <a:rPr lang="fr-FR" sz="1200" b="0" i="0" smtClean="0">
                              <a:solidFill>
                                <a:schemeClr val="accent2"/>
                              </a:solidFill>
                              <a:latin typeface="Cambria Math" panose="02040503050406030204" pitchFamily="18" charset="0"/>
                            </a:rPr>
                            <m:t>1</m:t>
                          </m:r>
                        </m:num>
                        <m:den>
                          <m:r>
                            <a:rPr lang="fr-FR" sz="1200">
                              <a:solidFill>
                                <a:schemeClr val="accent2"/>
                              </a:solidFill>
                              <a:latin typeface="Cambria Math" panose="02040503050406030204" pitchFamily="18" charset="0"/>
                            </a:rPr>
                            <m:t>𝜕</m:t>
                          </m:r>
                          <m:r>
                            <m:rPr>
                              <m:sty m:val="p"/>
                            </m:rPr>
                            <a:rPr lang="fr-FR" sz="1200" b="0" i="0" smtClean="0">
                              <a:solidFill>
                                <a:schemeClr val="accent2"/>
                              </a:solidFill>
                              <a:latin typeface="Cambria Math" panose="02040503050406030204" pitchFamily="18" charset="0"/>
                            </a:rPr>
                            <m:t>net</m:t>
                          </m:r>
                          <m:r>
                            <a:rPr lang="fr-FR" sz="1200" b="0" i="0" smtClean="0">
                              <a:solidFill>
                                <a:schemeClr val="accent2"/>
                              </a:solidFill>
                              <a:latin typeface="Cambria Math" panose="02040503050406030204" pitchFamily="18" charset="0"/>
                            </a:rPr>
                            <m:t>_</m:t>
                          </m:r>
                          <m:r>
                            <m:rPr>
                              <m:sty m:val="p"/>
                            </m:rPr>
                            <a:rPr lang="fr-FR" sz="1200" b="0" i="0" smtClean="0">
                              <a:solidFill>
                                <a:schemeClr val="accent2"/>
                              </a:solidFill>
                              <a:latin typeface="Cambria Math" panose="02040503050406030204" pitchFamily="18" charset="0"/>
                            </a:rPr>
                            <m:t>h</m:t>
                          </m:r>
                          <m:r>
                            <a:rPr lang="fr-FR" sz="1200" b="0" i="0" smtClean="0">
                              <a:solidFill>
                                <a:schemeClr val="accent2"/>
                              </a:solidFill>
                              <a:latin typeface="Cambria Math" panose="02040503050406030204" pitchFamily="18" charset="0"/>
                            </a:rPr>
                            <m:t>1</m:t>
                          </m:r>
                        </m:den>
                      </m:f>
                      <m:r>
                        <a:rPr lang="fr-FR" sz="1200" i="1">
                          <a:solidFill>
                            <a:schemeClr val="tx1"/>
                          </a:solidFill>
                          <a:latin typeface="Cambria Math" panose="02040503050406030204" pitchFamily="18" charset="0"/>
                          <a:ea typeface="Cambria Math" panose="02040503050406030204" pitchFamily="18" charset="0"/>
                        </a:rPr>
                        <m:t>×</m:t>
                      </m:r>
                      <m:f>
                        <m:fPr>
                          <m:ctrlPr>
                            <a:rPr lang="fr-FR" sz="1200" i="1">
                              <a:latin typeface="Cambria Math" panose="02040503050406030204" pitchFamily="18" charset="0"/>
                            </a:rPr>
                          </m:ctrlPr>
                        </m:fPr>
                        <m:num>
                          <m:r>
                            <a:rPr lang="fr-FR" sz="1200">
                              <a:latin typeface="Cambria Math" panose="02040503050406030204" pitchFamily="18" charset="0"/>
                            </a:rPr>
                            <m:t>𝜕</m:t>
                          </m:r>
                          <m:r>
                            <m:rPr>
                              <m:sty m:val="p"/>
                            </m:rPr>
                            <a:rPr lang="fr-FR" sz="1200">
                              <a:latin typeface="Cambria Math" panose="02040503050406030204" pitchFamily="18" charset="0"/>
                            </a:rPr>
                            <m:t>net</m:t>
                          </m:r>
                          <m:r>
                            <a:rPr lang="fr-FR" sz="1200">
                              <a:latin typeface="Cambria Math" panose="02040503050406030204" pitchFamily="18" charset="0"/>
                            </a:rPr>
                            <m:t>_</m:t>
                          </m:r>
                          <m:r>
                            <m:rPr>
                              <m:sty m:val="p"/>
                            </m:rPr>
                            <a:rPr lang="fr-FR" sz="1200">
                              <a:latin typeface="Cambria Math" panose="02040503050406030204" pitchFamily="18" charset="0"/>
                            </a:rPr>
                            <m:t>h</m:t>
                          </m:r>
                          <m:r>
                            <a:rPr lang="fr-FR" sz="1200">
                              <a:latin typeface="Cambria Math" panose="02040503050406030204" pitchFamily="18" charset="0"/>
                            </a:rPr>
                            <m:t>1</m:t>
                          </m:r>
                        </m:num>
                        <m:den>
                          <m:r>
                            <a:rPr lang="fr-FR" sz="1200">
                              <a:latin typeface="Cambria Math" panose="02040503050406030204" pitchFamily="18" charset="0"/>
                            </a:rPr>
                            <m:t>𝜕</m:t>
                          </m:r>
                          <m:r>
                            <m:rPr>
                              <m:sty m:val="p"/>
                            </m:rPr>
                            <a:rPr lang="fr-FR" sz="1200">
                              <a:latin typeface="Cambria Math" panose="02040503050406030204" pitchFamily="18" charset="0"/>
                            </a:rPr>
                            <m:t>w</m:t>
                          </m:r>
                          <m:r>
                            <a:rPr lang="fr-FR" sz="1200">
                              <a:latin typeface="Cambria Math" panose="02040503050406030204" pitchFamily="18" charset="0"/>
                            </a:rPr>
                            <m:t>1</m:t>
                          </m:r>
                        </m:den>
                      </m:f>
                    </m:oMath>
                  </m:oMathPara>
                </a14:m>
                <a:endParaRPr lang="fr-FR" sz="1200" dirty="0">
                  <a:solidFill>
                    <a:schemeClr val="accent3">
                      <a:lumMod val="60000"/>
                      <a:lumOff val="40000"/>
                    </a:schemeClr>
                  </a:solidFill>
                </a:endParaRPr>
              </a:p>
            </p:txBody>
          </p:sp>
        </mc:Choice>
        <mc:Fallback xmlns="">
          <p:sp>
            <p:nvSpPr>
              <p:cNvPr id="86" name="ZoneTexte 85">
                <a:extLst>
                  <a:ext uri="{FF2B5EF4-FFF2-40B4-BE49-F238E27FC236}">
                    <a16:creationId xmlns:a16="http://schemas.microsoft.com/office/drawing/2014/main" id="{42678F77-60DA-112E-798F-95396E23ADA7}"/>
                  </a:ext>
                </a:extLst>
              </p:cNvPr>
              <p:cNvSpPr txBox="1">
                <a:spLocks noRot="1" noChangeAspect="1" noMove="1" noResize="1" noEditPoints="1" noAdjustHandles="1" noChangeArrowheads="1" noChangeShapeType="1" noTextEdit="1"/>
              </p:cNvSpPr>
              <p:nvPr/>
            </p:nvSpPr>
            <p:spPr>
              <a:xfrm>
                <a:off x="6402755" y="4030692"/>
                <a:ext cx="5537608" cy="443455"/>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7" name="ZoneTexte 86">
                <a:extLst>
                  <a:ext uri="{FF2B5EF4-FFF2-40B4-BE49-F238E27FC236}">
                    <a16:creationId xmlns:a16="http://schemas.microsoft.com/office/drawing/2014/main" id="{A64249F5-F177-9195-BC66-6E8D4B10B6C2}"/>
                  </a:ext>
                </a:extLst>
              </p:cNvPr>
              <p:cNvSpPr txBox="1"/>
              <p:nvPr/>
            </p:nvSpPr>
            <p:spPr>
              <a:xfrm>
                <a:off x="6402755" y="4550018"/>
                <a:ext cx="5537608" cy="363882"/>
              </a:xfrm>
              <a:prstGeom prst="rect">
                <a:avLst/>
              </a:prstGeom>
              <a:noFill/>
            </p:spPr>
            <p:txBody>
              <a:bodyPr wrap="square" rtlCol="0">
                <a:spAutoFit/>
              </a:bodyPr>
              <a:lstStyle/>
              <a:p>
                <a14:m>
                  <m:oMath xmlns:m="http://schemas.openxmlformats.org/officeDocument/2006/math">
                    <m:f>
                      <m:fPr>
                        <m:ctrlPr>
                          <a:rPr lang="fr-FR" sz="1200" i="1" smtClean="0">
                            <a:latin typeface="Cambria Math" panose="02040503050406030204" pitchFamily="18" charset="0"/>
                            <a:ea typeface="Cambria Math" panose="02040503050406030204" pitchFamily="18" charset="0"/>
                          </a:rPr>
                        </m:ctrlPr>
                      </m:fPr>
                      <m:num>
                        <m:r>
                          <a:rPr lang="fr-FR" sz="1200" i="0" smtClean="0">
                            <a:latin typeface="Cambria Math" panose="02040503050406030204" pitchFamily="18" charset="0"/>
                            <a:ea typeface="Cambria Math" panose="02040503050406030204" pitchFamily="18" charset="0"/>
                          </a:rPr>
                          <m:t>𝜕</m:t>
                        </m:r>
                        <m:r>
                          <m:rPr>
                            <m:sty m:val="p"/>
                          </m:rPr>
                          <a:rPr lang="fr-FR" sz="1200" b="0" i="0" smtClean="0">
                            <a:latin typeface="Cambria Math" panose="02040503050406030204" pitchFamily="18" charset="0"/>
                            <a:ea typeface="Cambria Math" panose="02040503050406030204" pitchFamily="18" charset="0"/>
                          </a:rPr>
                          <m:t>Loss</m:t>
                        </m:r>
                        <m:r>
                          <a:rPr lang="fr-FR" sz="1200" b="0" i="0" smtClean="0">
                            <a:latin typeface="Cambria Math" panose="02040503050406030204" pitchFamily="18" charset="0"/>
                            <a:ea typeface="Cambria Math" panose="02040503050406030204" pitchFamily="18" charset="0"/>
                          </a:rPr>
                          <m:t>1</m:t>
                        </m:r>
                      </m:num>
                      <m:den>
                        <m:r>
                          <a:rPr lang="fr-FR" sz="1200" i="0" smtClean="0">
                            <a:latin typeface="Cambria Math" panose="02040503050406030204" pitchFamily="18" charset="0"/>
                            <a:ea typeface="Cambria Math" panose="02040503050406030204" pitchFamily="18" charset="0"/>
                          </a:rPr>
                          <m:t>𝜕</m:t>
                        </m:r>
                        <m:r>
                          <m:rPr>
                            <m:sty m:val="p"/>
                          </m:rPr>
                          <a:rPr lang="fr-FR" sz="1200" b="0" i="0" smtClean="0">
                            <a:latin typeface="Cambria Math" panose="02040503050406030204" pitchFamily="18" charset="0"/>
                            <a:ea typeface="Cambria Math" panose="02040503050406030204" pitchFamily="18" charset="0"/>
                          </a:rPr>
                          <m:t>w</m:t>
                        </m:r>
                        <m:r>
                          <a:rPr lang="fr-FR" sz="1200" b="0" i="0" smtClean="0">
                            <a:latin typeface="Cambria Math" panose="02040503050406030204" pitchFamily="18" charset="0"/>
                            <a:ea typeface="Cambria Math" panose="02040503050406030204" pitchFamily="18" charset="0"/>
                          </a:rPr>
                          <m:t>1</m:t>
                        </m:r>
                      </m:den>
                    </m:f>
                    <m:r>
                      <a:rPr lang="fr-FR" sz="1200" b="0" i="0" smtClean="0">
                        <a:solidFill>
                          <a:schemeClr val="tx1"/>
                        </a:solidFill>
                        <a:latin typeface="Cambria Math" panose="02040503050406030204" pitchFamily="18" charset="0"/>
                        <a:ea typeface="Cambria Math" panose="02040503050406030204" pitchFamily="18" charset="0"/>
                      </a:rPr>
                      <m:t>=</m:t>
                    </m:r>
                    <m:r>
                      <m:rPr>
                        <m:nor/>
                      </m:rPr>
                      <a:rPr lang="fr-FR" sz="1200" dirty="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nor/>
                      </m:rPr>
                      <a:rPr lang="fr-FR" sz="1200" dirty="0">
                        <a:solidFill>
                          <a:schemeClr val="tx1"/>
                        </a:solidFill>
                        <a:latin typeface="Cambria Math" panose="02040503050406030204" pitchFamily="18" charset="0"/>
                        <a:ea typeface="Cambria Math" panose="02040503050406030204" pitchFamily="18" charset="0"/>
                      </a:rPr>
                      <m:t>)</m:t>
                    </m:r>
                    <m:r>
                      <a:rPr lang="fr-FR" sz="1200" i="1">
                        <a:solidFill>
                          <a:schemeClr val="tx1"/>
                        </a:solidFill>
                        <a:latin typeface="Cambria Math" panose="02040503050406030204" pitchFamily="18" charset="0"/>
                        <a:ea typeface="Cambria Math" panose="02040503050406030204" pitchFamily="18" charset="0"/>
                      </a:rPr>
                      <m:t>×</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smtClean="0">
                        <a:solidFill>
                          <a:schemeClr val="tx1"/>
                        </a:solidFill>
                        <a:latin typeface="Cambria Math" panose="02040503050406030204" pitchFamily="18" charset="0"/>
                        <a:ea typeface="Cambria Math" panose="02040503050406030204" pitchFamily="18" charset="0"/>
                      </a:rPr>
                      <m:t>1(1−</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smtClean="0">
                        <a:solidFill>
                          <a:schemeClr val="tx1"/>
                        </a:solidFill>
                        <a:latin typeface="Cambria Math" panose="02040503050406030204" pitchFamily="18" charset="0"/>
                        <a:ea typeface="Cambria Math" panose="02040503050406030204" pitchFamily="18" charset="0"/>
                      </a:rPr>
                      <m:t>1</m:t>
                    </m:r>
                    <m:r>
                      <a:rPr lang="fr-FR" sz="1200" i="1" smtClean="0">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m:t>
                    </m:r>
                    <m:r>
                      <a:rPr lang="fr-FR" sz="1200" i="1" smtClean="0">
                        <a:solidFill>
                          <a:schemeClr val="tx1"/>
                        </a:solidFill>
                        <a:latin typeface="Cambria Math" panose="02040503050406030204" pitchFamily="18" charset="0"/>
                        <a:ea typeface="Cambria Math" panose="02040503050406030204" pitchFamily="18" charset="0"/>
                      </a:rPr>
                      <m:t>𝑤</m:t>
                    </m:r>
                    <m:r>
                      <a:rPr lang="fr-FR" sz="1200" b="0" i="1" smtClean="0">
                        <a:solidFill>
                          <a:schemeClr val="tx1"/>
                        </a:solidFill>
                        <a:latin typeface="Cambria Math" panose="02040503050406030204" pitchFamily="18" charset="0"/>
                        <a:ea typeface="Cambria Math" panose="02040503050406030204" pitchFamily="18" charset="0"/>
                      </a:rPr>
                      <m:t>5</m:t>
                    </m:r>
                    <m:r>
                      <a:rPr lang="fr-FR" sz="1200">
                        <a:solidFill>
                          <a:schemeClr val="tx1"/>
                        </a:solidFill>
                        <a:latin typeface="Cambria Math" panose="02040503050406030204" pitchFamily="18" charset="0"/>
                        <a:ea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oMath>
                </a14:m>
                <a:r>
                  <a:rPr lang="fr-FR" sz="1200" dirty="0">
                    <a:solidFill>
                      <a:schemeClr val="accent3">
                        <a:lumMod val="60000"/>
                        <a:lumOff val="40000"/>
                      </a:schemeClr>
                    </a:solidFill>
                    <a:latin typeface="Cambria Math" panose="02040503050406030204" pitchFamily="18" charset="0"/>
                    <a:ea typeface="Cambria Math" panose="02040503050406030204" pitchFamily="18" charset="0"/>
                  </a:rPr>
                  <a:t> </a:t>
                </a:r>
                <a14:m>
                  <m:oMath xmlns:m="http://schemas.openxmlformats.org/officeDocument/2006/math">
                    <m:sSub>
                      <m:sSubPr>
                        <m:ctrlPr>
                          <a:rPr lang="fr-FR" sz="1200" i="1" smtClean="0">
                            <a:solidFill>
                              <a:schemeClr val="accent2"/>
                            </a:solidFill>
                            <a:latin typeface="Cambria Math" panose="02040503050406030204" pitchFamily="18" charset="0"/>
                            <a:ea typeface="Cambria Math" panose="02040503050406030204" pitchFamily="18" charset="0"/>
                          </a:rPr>
                        </m:ctrlPr>
                      </m:sSubPr>
                      <m:e>
                        <m:r>
                          <a:rPr lang="fr-FR" sz="1200" b="0" i="1" smtClean="0">
                            <a:solidFill>
                              <a:schemeClr val="accent2"/>
                            </a:solidFill>
                            <a:latin typeface="Cambria Math" panose="02040503050406030204" pitchFamily="18" charset="0"/>
                            <a:ea typeface="Cambria Math" panose="02040503050406030204" pitchFamily="18" charset="0"/>
                          </a:rPr>
                          <m:t>1</m:t>
                        </m:r>
                      </m:e>
                      <m:sub>
                        <m:r>
                          <a:rPr lang="fr-FR" sz="1200" b="0" i="1" smtClean="0">
                            <a:solidFill>
                              <a:schemeClr val="accent2"/>
                            </a:solidFill>
                            <a:latin typeface="Cambria Math" panose="02040503050406030204" pitchFamily="18" charset="0"/>
                            <a:ea typeface="Cambria Math" panose="02040503050406030204" pitchFamily="18" charset="0"/>
                          </a:rPr>
                          <m:t>{</m:t>
                        </m:r>
                        <m:r>
                          <a:rPr lang="fr-FR" sz="1200" b="0" i="1" smtClean="0">
                            <a:solidFill>
                              <a:schemeClr val="accent2"/>
                            </a:solidFill>
                            <a:latin typeface="Cambria Math" panose="02040503050406030204" pitchFamily="18" charset="0"/>
                            <a:ea typeface="Cambria Math" panose="02040503050406030204" pitchFamily="18" charset="0"/>
                          </a:rPr>
                          <m:t>𝑛𝑒𝑡</m:t>
                        </m:r>
                        <m:r>
                          <a:rPr lang="fr-FR" sz="1200" b="0" i="1" smtClean="0">
                            <a:solidFill>
                              <a:schemeClr val="accent2"/>
                            </a:solidFill>
                            <a:latin typeface="Cambria Math" panose="02040503050406030204" pitchFamily="18" charset="0"/>
                            <a:ea typeface="Cambria Math" panose="02040503050406030204" pitchFamily="18" charset="0"/>
                          </a:rPr>
                          <m:t>_</m:t>
                        </m:r>
                        <m:r>
                          <a:rPr lang="fr-FR" sz="1200" b="0" i="1" smtClean="0">
                            <a:solidFill>
                              <a:schemeClr val="accent2"/>
                            </a:solidFill>
                            <a:latin typeface="Cambria Math" panose="02040503050406030204" pitchFamily="18" charset="0"/>
                            <a:ea typeface="Cambria Math" panose="02040503050406030204" pitchFamily="18" charset="0"/>
                          </a:rPr>
                          <m:t>h</m:t>
                        </m:r>
                        <m:r>
                          <a:rPr lang="fr-FR" sz="1200" b="0" i="1" smtClean="0">
                            <a:solidFill>
                              <a:schemeClr val="accent2"/>
                            </a:solidFill>
                            <a:latin typeface="Cambria Math" panose="02040503050406030204" pitchFamily="18" charset="0"/>
                            <a:ea typeface="Cambria Math" panose="02040503050406030204" pitchFamily="18" charset="0"/>
                          </a:rPr>
                          <m:t>1&gt;0}</m:t>
                        </m:r>
                      </m:sub>
                    </m:sSub>
                    <m:r>
                      <a:rPr lang="fr-FR" sz="1200" i="1">
                        <a:solidFill>
                          <a:schemeClr val="tx1"/>
                        </a:solidFill>
                        <a:latin typeface="Cambria Math" panose="02040503050406030204" pitchFamily="18" charset="0"/>
                        <a:ea typeface="Cambria Math" panose="02040503050406030204" pitchFamily="18" charset="0"/>
                      </a:rPr>
                      <m:t>×</m:t>
                    </m:r>
                    <m:f>
                      <m:fPr>
                        <m:ctrlPr>
                          <a:rPr lang="fr-FR" sz="1200" i="1">
                            <a:latin typeface="Cambria Math" panose="02040503050406030204" pitchFamily="18" charset="0"/>
                          </a:rPr>
                        </m:ctrlPr>
                      </m:fPr>
                      <m:num>
                        <m:r>
                          <a:rPr lang="fr-FR" sz="1200">
                            <a:latin typeface="Cambria Math" panose="02040503050406030204" pitchFamily="18" charset="0"/>
                          </a:rPr>
                          <m:t>𝜕</m:t>
                        </m:r>
                        <m:r>
                          <m:rPr>
                            <m:sty m:val="p"/>
                          </m:rPr>
                          <a:rPr lang="fr-FR" sz="1200">
                            <a:latin typeface="Cambria Math" panose="02040503050406030204" pitchFamily="18" charset="0"/>
                          </a:rPr>
                          <m:t>net</m:t>
                        </m:r>
                        <m:r>
                          <a:rPr lang="fr-FR" sz="1200">
                            <a:latin typeface="Cambria Math" panose="02040503050406030204" pitchFamily="18" charset="0"/>
                          </a:rPr>
                          <m:t>_</m:t>
                        </m:r>
                        <m:r>
                          <m:rPr>
                            <m:sty m:val="p"/>
                          </m:rPr>
                          <a:rPr lang="fr-FR" sz="1200">
                            <a:latin typeface="Cambria Math" panose="02040503050406030204" pitchFamily="18" charset="0"/>
                          </a:rPr>
                          <m:t>h</m:t>
                        </m:r>
                        <m:r>
                          <a:rPr lang="fr-FR" sz="1200">
                            <a:latin typeface="Cambria Math" panose="02040503050406030204" pitchFamily="18" charset="0"/>
                          </a:rPr>
                          <m:t>1</m:t>
                        </m:r>
                      </m:num>
                      <m:den>
                        <m:r>
                          <a:rPr lang="fr-FR" sz="1200">
                            <a:latin typeface="Cambria Math" panose="02040503050406030204" pitchFamily="18" charset="0"/>
                          </a:rPr>
                          <m:t>𝜕</m:t>
                        </m:r>
                        <m:r>
                          <m:rPr>
                            <m:sty m:val="p"/>
                          </m:rPr>
                          <a:rPr lang="fr-FR" sz="1200">
                            <a:latin typeface="Cambria Math" panose="02040503050406030204" pitchFamily="18" charset="0"/>
                          </a:rPr>
                          <m:t>w</m:t>
                        </m:r>
                        <m:r>
                          <a:rPr lang="fr-FR" sz="1200">
                            <a:latin typeface="Cambria Math" panose="02040503050406030204" pitchFamily="18" charset="0"/>
                          </a:rPr>
                          <m:t>1</m:t>
                        </m:r>
                      </m:den>
                    </m:f>
                  </m:oMath>
                </a14:m>
                <a:endParaRPr lang="fr-FR" sz="1200" dirty="0">
                  <a:solidFill>
                    <a:schemeClr val="accent3">
                      <a:lumMod val="60000"/>
                      <a:lumOff val="40000"/>
                    </a:schemeClr>
                  </a:solidFill>
                  <a:latin typeface="Cambria Math" panose="02040503050406030204" pitchFamily="18" charset="0"/>
                  <a:ea typeface="Cambria Math" panose="02040503050406030204" pitchFamily="18" charset="0"/>
                </a:endParaRPr>
              </a:p>
            </p:txBody>
          </p:sp>
        </mc:Choice>
        <mc:Fallback xmlns="">
          <p:sp>
            <p:nvSpPr>
              <p:cNvPr id="87" name="ZoneTexte 86">
                <a:extLst>
                  <a:ext uri="{FF2B5EF4-FFF2-40B4-BE49-F238E27FC236}">
                    <a16:creationId xmlns:a16="http://schemas.microsoft.com/office/drawing/2014/main" id="{A64249F5-F177-9195-BC66-6E8D4B10B6C2}"/>
                  </a:ext>
                </a:extLst>
              </p:cNvPr>
              <p:cNvSpPr txBox="1">
                <a:spLocks noRot="1" noChangeAspect="1" noMove="1" noResize="1" noEditPoints="1" noAdjustHandles="1" noChangeArrowheads="1" noChangeShapeType="1" noTextEdit="1"/>
              </p:cNvSpPr>
              <p:nvPr/>
            </p:nvSpPr>
            <p:spPr>
              <a:xfrm>
                <a:off x="6402755" y="4550018"/>
                <a:ext cx="5537608" cy="363882"/>
              </a:xfrm>
              <a:prstGeom prst="rect">
                <a:avLst/>
              </a:prstGeom>
              <a:blipFill>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8" name="ZoneTexte 87">
                <a:extLst>
                  <a:ext uri="{FF2B5EF4-FFF2-40B4-BE49-F238E27FC236}">
                    <a16:creationId xmlns:a16="http://schemas.microsoft.com/office/drawing/2014/main" id="{A6E263DC-6A21-7213-B535-E721C0567DF5}"/>
                  </a:ext>
                </a:extLst>
              </p:cNvPr>
              <p:cNvSpPr txBox="1"/>
              <p:nvPr/>
            </p:nvSpPr>
            <p:spPr>
              <a:xfrm>
                <a:off x="6402755" y="5068175"/>
                <a:ext cx="5537608" cy="363882"/>
              </a:xfrm>
              <a:prstGeom prst="rect">
                <a:avLst/>
              </a:prstGeom>
              <a:noFill/>
            </p:spPr>
            <p:txBody>
              <a:bodyPr wrap="square" rtlCol="0">
                <a:spAutoFit/>
              </a:bodyPr>
              <a:lstStyle/>
              <a:p>
                <a14:m>
                  <m:oMath xmlns:m="http://schemas.openxmlformats.org/officeDocument/2006/math">
                    <m:f>
                      <m:fPr>
                        <m:ctrlPr>
                          <a:rPr lang="fr-FR" sz="1200" i="1" smtClean="0">
                            <a:solidFill>
                              <a:schemeClr val="tx1"/>
                            </a:solidFill>
                            <a:latin typeface="Cambria Math" panose="02040503050406030204" pitchFamily="18" charset="0"/>
                            <a:ea typeface="Cambria Math" panose="02040503050406030204" pitchFamily="18" charset="0"/>
                          </a:rPr>
                        </m:ctrlPr>
                      </m:fPr>
                      <m:num>
                        <m:r>
                          <a:rPr lang="fr-FR" sz="1200" i="0"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Loss</m:t>
                        </m:r>
                        <m:r>
                          <a:rPr lang="fr-FR" sz="1200" b="0" i="0" smtClean="0">
                            <a:solidFill>
                              <a:schemeClr val="tx1"/>
                            </a:solidFill>
                            <a:latin typeface="Cambria Math" panose="02040503050406030204" pitchFamily="18" charset="0"/>
                            <a:ea typeface="Cambria Math" panose="02040503050406030204" pitchFamily="18" charset="0"/>
                          </a:rPr>
                          <m:t>1</m:t>
                        </m:r>
                      </m:num>
                      <m:den>
                        <m:r>
                          <a:rPr lang="fr-FR" sz="1200" i="0"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w</m:t>
                        </m:r>
                        <m:r>
                          <a:rPr lang="fr-FR" sz="1200" b="0" i="0" smtClean="0">
                            <a:solidFill>
                              <a:schemeClr val="tx1"/>
                            </a:solidFill>
                            <a:latin typeface="Cambria Math" panose="02040503050406030204" pitchFamily="18" charset="0"/>
                            <a:ea typeface="Cambria Math" panose="02040503050406030204" pitchFamily="18" charset="0"/>
                          </a:rPr>
                          <m:t>1</m:t>
                        </m:r>
                      </m:den>
                    </m:f>
                    <m:r>
                      <a:rPr lang="fr-FR" sz="1200" b="0" i="0" smtClean="0">
                        <a:solidFill>
                          <a:schemeClr val="tx1"/>
                        </a:solidFill>
                        <a:latin typeface="Cambria Math" panose="02040503050406030204" pitchFamily="18" charset="0"/>
                        <a:ea typeface="Cambria Math" panose="02040503050406030204" pitchFamily="18" charset="0"/>
                      </a:rPr>
                      <m:t>=</m:t>
                    </m:r>
                    <m:r>
                      <m:rPr>
                        <m:nor/>
                      </m:rPr>
                      <a:rPr lang="fr-FR" sz="1200" dirty="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nor/>
                      </m:rPr>
                      <a:rPr lang="fr-FR" sz="1200" dirty="0">
                        <a:solidFill>
                          <a:schemeClr val="tx1"/>
                        </a:solidFill>
                        <a:latin typeface="Cambria Math" panose="02040503050406030204" pitchFamily="18" charset="0"/>
                        <a:ea typeface="Cambria Math" panose="02040503050406030204" pitchFamily="18" charset="0"/>
                      </a:rPr>
                      <m:t>)</m:t>
                    </m:r>
                    <m:r>
                      <a:rPr lang="fr-FR" sz="1200" i="1">
                        <a:solidFill>
                          <a:schemeClr val="tx1"/>
                        </a:solidFill>
                        <a:latin typeface="Cambria Math" panose="02040503050406030204" pitchFamily="18" charset="0"/>
                        <a:ea typeface="Cambria Math" panose="02040503050406030204" pitchFamily="18" charset="0"/>
                      </a:rPr>
                      <m:t>×</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smtClean="0">
                        <a:solidFill>
                          <a:schemeClr val="tx1"/>
                        </a:solidFill>
                        <a:latin typeface="Cambria Math" panose="02040503050406030204" pitchFamily="18" charset="0"/>
                        <a:ea typeface="Cambria Math" panose="02040503050406030204" pitchFamily="18" charset="0"/>
                      </a:rPr>
                      <m:t>1(1−</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smtClean="0">
                        <a:solidFill>
                          <a:schemeClr val="tx1"/>
                        </a:solidFill>
                        <a:latin typeface="Cambria Math" panose="02040503050406030204" pitchFamily="18" charset="0"/>
                        <a:ea typeface="Cambria Math" panose="02040503050406030204" pitchFamily="18" charset="0"/>
                      </a:rPr>
                      <m:t>1</m:t>
                    </m:r>
                    <m:r>
                      <a:rPr lang="fr-FR" sz="1200" i="1" smtClean="0">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m:t>
                    </m:r>
                    <m:r>
                      <a:rPr lang="fr-FR" sz="1200" i="1" smtClean="0">
                        <a:solidFill>
                          <a:schemeClr val="tx1"/>
                        </a:solidFill>
                        <a:latin typeface="Cambria Math" panose="02040503050406030204" pitchFamily="18" charset="0"/>
                        <a:ea typeface="Cambria Math" panose="02040503050406030204" pitchFamily="18" charset="0"/>
                      </a:rPr>
                      <m:t>𝑤</m:t>
                    </m:r>
                    <m:r>
                      <a:rPr lang="fr-FR" sz="1200" b="0" i="1" smtClean="0">
                        <a:solidFill>
                          <a:schemeClr val="tx1"/>
                        </a:solidFill>
                        <a:latin typeface="Cambria Math" panose="02040503050406030204" pitchFamily="18" charset="0"/>
                        <a:ea typeface="Cambria Math" panose="02040503050406030204" pitchFamily="18" charset="0"/>
                      </a:rPr>
                      <m:t>5</m:t>
                    </m:r>
                    <m:r>
                      <a:rPr lang="fr-FR" sz="1200">
                        <a:solidFill>
                          <a:schemeClr val="tx1"/>
                        </a:solidFill>
                        <a:latin typeface="Cambria Math" panose="02040503050406030204" pitchFamily="18" charset="0"/>
                        <a:ea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oMath>
                </a14:m>
                <a:r>
                  <a:rPr lang="fr-FR" sz="1200"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b>
                      <m:sSubPr>
                        <m:ctrlPr>
                          <a:rPr lang="fr-FR" sz="1200" i="1" smtClean="0">
                            <a:solidFill>
                              <a:schemeClr val="tx1"/>
                            </a:solidFill>
                            <a:latin typeface="Cambria Math" panose="02040503050406030204" pitchFamily="18" charset="0"/>
                            <a:ea typeface="Cambria Math" panose="02040503050406030204" pitchFamily="18" charset="0"/>
                          </a:rPr>
                        </m:ctrlPr>
                      </m:sSubPr>
                      <m:e>
                        <m:r>
                          <a:rPr lang="fr-FR" sz="1200" b="0" i="1" smtClean="0">
                            <a:solidFill>
                              <a:schemeClr val="tx1"/>
                            </a:solidFill>
                            <a:latin typeface="Cambria Math" panose="02040503050406030204" pitchFamily="18" charset="0"/>
                            <a:ea typeface="Cambria Math" panose="02040503050406030204" pitchFamily="18" charset="0"/>
                          </a:rPr>
                          <m:t>1</m:t>
                        </m:r>
                      </m:e>
                      <m:sub>
                        <m:r>
                          <a:rPr lang="fr-FR" sz="1200" b="0" i="1" smtClean="0">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𝑛𝑒𝑡</m:t>
                        </m:r>
                        <m:r>
                          <a:rPr lang="fr-FR" sz="1200" b="0" i="1" smtClean="0">
                            <a:solidFill>
                              <a:schemeClr val="tx1"/>
                            </a:solidFill>
                            <a:latin typeface="Cambria Math" panose="02040503050406030204" pitchFamily="18" charset="0"/>
                            <a:ea typeface="Cambria Math" panose="02040503050406030204" pitchFamily="18" charset="0"/>
                          </a:rPr>
                          <m:t>_</m:t>
                        </m:r>
                        <m:r>
                          <a:rPr lang="fr-FR" sz="1200" b="0" i="1" smtClean="0">
                            <a:solidFill>
                              <a:schemeClr val="tx1"/>
                            </a:solidFill>
                            <a:latin typeface="Cambria Math" panose="02040503050406030204" pitchFamily="18" charset="0"/>
                            <a:ea typeface="Cambria Math" panose="02040503050406030204" pitchFamily="18" charset="0"/>
                          </a:rPr>
                          <m:t>h</m:t>
                        </m:r>
                        <m:r>
                          <a:rPr lang="fr-FR" sz="1200" b="0" i="1" smtClean="0">
                            <a:solidFill>
                              <a:schemeClr val="tx1"/>
                            </a:solidFill>
                            <a:latin typeface="Cambria Math" panose="02040503050406030204" pitchFamily="18" charset="0"/>
                            <a:ea typeface="Cambria Math" panose="02040503050406030204" pitchFamily="18" charset="0"/>
                          </a:rPr>
                          <m:t>1&gt;0}</m:t>
                        </m:r>
                      </m:sub>
                    </m:sSub>
                    <m:r>
                      <a:rPr lang="fr-FR" sz="1200" i="1">
                        <a:solidFill>
                          <a:schemeClr val="tx1"/>
                        </a:solidFill>
                        <a:latin typeface="Cambria Math" panose="02040503050406030204" pitchFamily="18" charset="0"/>
                        <a:ea typeface="Cambria Math" panose="02040503050406030204" pitchFamily="18" charset="0"/>
                      </a:rPr>
                      <m:t>×</m:t>
                    </m:r>
                    <m:f>
                      <m:fPr>
                        <m:ctrlPr>
                          <a:rPr lang="fr-FR" sz="1200" i="1" smtClean="0">
                            <a:solidFill>
                              <a:schemeClr val="accent2"/>
                            </a:solidFill>
                            <a:latin typeface="Cambria Math" panose="02040503050406030204" pitchFamily="18" charset="0"/>
                          </a:rPr>
                        </m:ctrlPr>
                      </m:fPr>
                      <m:num>
                        <m:r>
                          <a:rPr lang="fr-FR" sz="1200">
                            <a:solidFill>
                              <a:schemeClr val="accent2"/>
                            </a:solidFill>
                            <a:latin typeface="Cambria Math" panose="02040503050406030204" pitchFamily="18" charset="0"/>
                          </a:rPr>
                          <m:t>𝜕</m:t>
                        </m:r>
                        <m:r>
                          <m:rPr>
                            <m:sty m:val="p"/>
                          </m:rPr>
                          <a:rPr lang="fr-FR" sz="1200">
                            <a:solidFill>
                              <a:schemeClr val="accent2"/>
                            </a:solidFill>
                            <a:latin typeface="Cambria Math" panose="02040503050406030204" pitchFamily="18" charset="0"/>
                          </a:rPr>
                          <m:t>net</m:t>
                        </m:r>
                        <m:r>
                          <a:rPr lang="fr-FR" sz="1200">
                            <a:solidFill>
                              <a:schemeClr val="accent2"/>
                            </a:solidFill>
                            <a:latin typeface="Cambria Math" panose="02040503050406030204" pitchFamily="18" charset="0"/>
                          </a:rPr>
                          <m:t>_</m:t>
                        </m:r>
                        <m:r>
                          <m:rPr>
                            <m:sty m:val="p"/>
                          </m:rPr>
                          <a:rPr lang="fr-FR" sz="1200">
                            <a:solidFill>
                              <a:schemeClr val="accent2"/>
                            </a:solidFill>
                            <a:latin typeface="Cambria Math" panose="02040503050406030204" pitchFamily="18" charset="0"/>
                          </a:rPr>
                          <m:t>h</m:t>
                        </m:r>
                        <m:r>
                          <a:rPr lang="fr-FR" sz="1200">
                            <a:solidFill>
                              <a:schemeClr val="accent2"/>
                            </a:solidFill>
                            <a:latin typeface="Cambria Math" panose="02040503050406030204" pitchFamily="18" charset="0"/>
                          </a:rPr>
                          <m:t>1</m:t>
                        </m:r>
                      </m:num>
                      <m:den>
                        <m:r>
                          <a:rPr lang="fr-FR" sz="1200">
                            <a:solidFill>
                              <a:schemeClr val="accent2"/>
                            </a:solidFill>
                            <a:latin typeface="Cambria Math" panose="02040503050406030204" pitchFamily="18" charset="0"/>
                          </a:rPr>
                          <m:t>𝜕</m:t>
                        </m:r>
                        <m:r>
                          <m:rPr>
                            <m:sty m:val="p"/>
                          </m:rPr>
                          <a:rPr lang="fr-FR" sz="1200">
                            <a:solidFill>
                              <a:schemeClr val="accent2"/>
                            </a:solidFill>
                            <a:latin typeface="Cambria Math" panose="02040503050406030204" pitchFamily="18" charset="0"/>
                          </a:rPr>
                          <m:t>w</m:t>
                        </m:r>
                        <m:r>
                          <a:rPr lang="fr-FR" sz="1200">
                            <a:solidFill>
                              <a:schemeClr val="accent2"/>
                            </a:solidFill>
                            <a:latin typeface="Cambria Math" panose="02040503050406030204" pitchFamily="18" charset="0"/>
                          </a:rPr>
                          <m:t>1</m:t>
                        </m:r>
                      </m:den>
                    </m:f>
                  </m:oMath>
                </a14:m>
                <a:endParaRPr lang="fr-FR" sz="1200" dirty="0">
                  <a:solidFill>
                    <a:schemeClr val="tx1"/>
                  </a:solidFill>
                  <a:latin typeface="Cambria Math" panose="02040503050406030204" pitchFamily="18" charset="0"/>
                  <a:ea typeface="Cambria Math" panose="02040503050406030204" pitchFamily="18" charset="0"/>
                </a:endParaRPr>
              </a:p>
            </p:txBody>
          </p:sp>
        </mc:Choice>
        <mc:Fallback xmlns="">
          <p:sp>
            <p:nvSpPr>
              <p:cNvPr id="88" name="ZoneTexte 87">
                <a:extLst>
                  <a:ext uri="{FF2B5EF4-FFF2-40B4-BE49-F238E27FC236}">
                    <a16:creationId xmlns:a16="http://schemas.microsoft.com/office/drawing/2014/main" id="{A6E263DC-6A21-7213-B535-E721C0567DF5}"/>
                  </a:ext>
                </a:extLst>
              </p:cNvPr>
              <p:cNvSpPr txBox="1">
                <a:spLocks noRot="1" noChangeAspect="1" noMove="1" noResize="1" noEditPoints="1" noAdjustHandles="1" noChangeArrowheads="1" noChangeShapeType="1" noTextEdit="1"/>
              </p:cNvSpPr>
              <p:nvPr/>
            </p:nvSpPr>
            <p:spPr>
              <a:xfrm>
                <a:off x="6402755" y="5068175"/>
                <a:ext cx="5537608" cy="363882"/>
              </a:xfrm>
              <a:prstGeom prst="rect">
                <a:avLst/>
              </a:prstGeom>
              <a:blipFill>
                <a:blip r:embed="rId1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9" name="ZoneTexte 88">
                <a:extLst>
                  <a:ext uri="{FF2B5EF4-FFF2-40B4-BE49-F238E27FC236}">
                    <a16:creationId xmlns:a16="http://schemas.microsoft.com/office/drawing/2014/main" id="{81367251-D32C-6047-8E1E-42679C2E4E72}"/>
                  </a:ext>
                </a:extLst>
              </p:cNvPr>
              <p:cNvSpPr txBox="1"/>
              <p:nvPr/>
            </p:nvSpPr>
            <p:spPr>
              <a:xfrm>
                <a:off x="814755" y="4494132"/>
                <a:ext cx="5028766" cy="363882"/>
              </a:xfrm>
              <a:prstGeom prst="rect">
                <a:avLst/>
              </a:prstGeom>
              <a:noFill/>
              <a:ln>
                <a:solidFill>
                  <a:srgbClr val="FF0000"/>
                </a:solidFill>
              </a:ln>
            </p:spPr>
            <p:txBody>
              <a:bodyPr wrap="square" rtlCol="0">
                <a:spAutoFit/>
              </a:bodyPr>
              <a:lstStyle/>
              <a:p>
                <a14:m>
                  <m:oMath xmlns:m="http://schemas.openxmlformats.org/officeDocument/2006/math">
                    <m:f>
                      <m:fPr>
                        <m:ctrlPr>
                          <a:rPr lang="fr-FR" sz="1200" i="1" smtClean="0">
                            <a:solidFill>
                              <a:schemeClr val="tx1"/>
                            </a:solidFill>
                            <a:latin typeface="Cambria Math" panose="02040503050406030204" pitchFamily="18" charset="0"/>
                            <a:ea typeface="Cambria Math" panose="02040503050406030204" pitchFamily="18" charset="0"/>
                          </a:rPr>
                        </m:ctrlPr>
                      </m:fPr>
                      <m:num>
                        <m:r>
                          <a:rPr lang="fr-FR" sz="1200" i="0"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Loss</m:t>
                        </m:r>
                        <m:r>
                          <a:rPr lang="fr-FR" sz="1200" b="0" i="0" smtClean="0">
                            <a:solidFill>
                              <a:schemeClr val="tx1"/>
                            </a:solidFill>
                            <a:latin typeface="Cambria Math" panose="02040503050406030204" pitchFamily="18" charset="0"/>
                            <a:ea typeface="Cambria Math" panose="02040503050406030204" pitchFamily="18" charset="0"/>
                          </a:rPr>
                          <m:t>1</m:t>
                        </m:r>
                      </m:num>
                      <m:den>
                        <m:r>
                          <a:rPr lang="fr-FR" sz="1200" i="0"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w</m:t>
                        </m:r>
                        <m:r>
                          <a:rPr lang="fr-FR" sz="1200" b="0" i="0" smtClean="0">
                            <a:solidFill>
                              <a:schemeClr val="tx1"/>
                            </a:solidFill>
                            <a:latin typeface="Cambria Math" panose="02040503050406030204" pitchFamily="18" charset="0"/>
                            <a:ea typeface="Cambria Math" panose="02040503050406030204" pitchFamily="18" charset="0"/>
                          </a:rPr>
                          <m:t>1</m:t>
                        </m:r>
                      </m:den>
                    </m:f>
                    <m:r>
                      <a:rPr lang="fr-FR" sz="1200" b="0" i="0" smtClean="0">
                        <a:solidFill>
                          <a:schemeClr val="tx1"/>
                        </a:solidFill>
                        <a:latin typeface="Cambria Math" panose="02040503050406030204" pitchFamily="18" charset="0"/>
                        <a:ea typeface="Cambria Math" panose="02040503050406030204" pitchFamily="18" charset="0"/>
                      </a:rPr>
                      <m:t>=</m:t>
                    </m:r>
                    <m:r>
                      <m:rPr>
                        <m:nor/>
                      </m:rPr>
                      <a:rPr lang="fr-FR" sz="1200" dirty="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nor/>
                      </m:rPr>
                      <a:rPr lang="fr-FR" sz="1200" dirty="0">
                        <a:solidFill>
                          <a:schemeClr val="tx1"/>
                        </a:solidFill>
                        <a:latin typeface="Cambria Math" panose="02040503050406030204" pitchFamily="18" charset="0"/>
                        <a:ea typeface="Cambria Math" panose="02040503050406030204" pitchFamily="18" charset="0"/>
                      </a:rPr>
                      <m:t>)</m:t>
                    </m:r>
                    <m:r>
                      <a:rPr lang="fr-FR" sz="1200" i="1">
                        <a:solidFill>
                          <a:schemeClr val="tx1"/>
                        </a:solidFill>
                        <a:latin typeface="Cambria Math" panose="02040503050406030204" pitchFamily="18" charset="0"/>
                        <a:ea typeface="Cambria Math" panose="02040503050406030204" pitchFamily="18" charset="0"/>
                      </a:rPr>
                      <m:t>×</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smtClean="0">
                        <a:solidFill>
                          <a:schemeClr val="tx1"/>
                        </a:solidFill>
                        <a:latin typeface="Cambria Math" panose="02040503050406030204" pitchFamily="18" charset="0"/>
                        <a:ea typeface="Cambria Math" panose="02040503050406030204" pitchFamily="18" charset="0"/>
                      </a:rPr>
                      <m:t>1(1−</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smtClean="0">
                        <a:solidFill>
                          <a:schemeClr val="tx1"/>
                        </a:solidFill>
                        <a:latin typeface="Cambria Math" panose="02040503050406030204" pitchFamily="18" charset="0"/>
                        <a:ea typeface="Cambria Math" panose="02040503050406030204" pitchFamily="18" charset="0"/>
                      </a:rPr>
                      <m:t>1</m:t>
                    </m:r>
                    <m:r>
                      <a:rPr lang="fr-FR" sz="1200" i="1" smtClean="0">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m:t>
                    </m:r>
                    <m:r>
                      <a:rPr lang="fr-FR" sz="1200" i="1" smtClean="0">
                        <a:solidFill>
                          <a:schemeClr val="tx1"/>
                        </a:solidFill>
                        <a:latin typeface="Cambria Math" panose="02040503050406030204" pitchFamily="18" charset="0"/>
                        <a:ea typeface="Cambria Math" panose="02040503050406030204" pitchFamily="18" charset="0"/>
                      </a:rPr>
                      <m:t>𝑤</m:t>
                    </m:r>
                    <m:r>
                      <a:rPr lang="fr-FR" sz="1200" b="0" i="1" smtClean="0">
                        <a:solidFill>
                          <a:schemeClr val="tx1"/>
                        </a:solidFill>
                        <a:latin typeface="Cambria Math" panose="02040503050406030204" pitchFamily="18" charset="0"/>
                        <a:ea typeface="Cambria Math" panose="02040503050406030204" pitchFamily="18" charset="0"/>
                      </a:rPr>
                      <m:t>5</m:t>
                    </m:r>
                    <m:r>
                      <a:rPr lang="fr-FR" sz="1200">
                        <a:solidFill>
                          <a:schemeClr val="tx1"/>
                        </a:solidFill>
                        <a:latin typeface="Cambria Math" panose="02040503050406030204" pitchFamily="18" charset="0"/>
                        <a:ea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oMath>
                </a14:m>
                <a:r>
                  <a:rPr lang="fr-FR" sz="1200"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b>
                      <m:sSubPr>
                        <m:ctrlPr>
                          <a:rPr lang="fr-FR" sz="1200" i="1" smtClean="0">
                            <a:solidFill>
                              <a:schemeClr val="tx1"/>
                            </a:solidFill>
                            <a:latin typeface="Cambria Math" panose="02040503050406030204" pitchFamily="18" charset="0"/>
                            <a:ea typeface="Cambria Math" panose="02040503050406030204" pitchFamily="18" charset="0"/>
                          </a:rPr>
                        </m:ctrlPr>
                      </m:sSubPr>
                      <m:e>
                        <m:r>
                          <a:rPr lang="fr-FR" sz="1200" b="0" i="1" smtClean="0">
                            <a:solidFill>
                              <a:schemeClr val="tx1"/>
                            </a:solidFill>
                            <a:latin typeface="Cambria Math" panose="02040503050406030204" pitchFamily="18" charset="0"/>
                            <a:ea typeface="Cambria Math" panose="02040503050406030204" pitchFamily="18" charset="0"/>
                          </a:rPr>
                          <m:t>1</m:t>
                        </m:r>
                      </m:e>
                      <m:sub>
                        <m:r>
                          <a:rPr lang="fr-FR" sz="1200" b="0" i="1" smtClean="0">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𝑛𝑒𝑡</m:t>
                        </m:r>
                        <m:r>
                          <a:rPr lang="fr-FR" sz="1200" b="0" i="1" smtClean="0">
                            <a:solidFill>
                              <a:schemeClr val="tx1"/>
                            </a:solidFill>
                            <a:latin typeface="Cambria Math" panose="02040503050406030204" pitchFamily="18" charset="0"/>
                            <a:ea typeface="Cambria Math" panose="02040503050406030204" pitchFamily="18" charset="0"/>
                          </a:rPr>
                          <m:t>_</m:t>
                        </m:r>
                        <m:r>
                          <a:rPr lang="fr-FR" sz="1200" b="0" i="1" smtClean="0">
                            <a:solidFill>
                              <a:schemeClr val="tx1"/>
                            </a:solidFill>
                            <a:latin typeface="Cambria Math" panose="02040503050406030204" pitchFamily="18" charset="0"/>
                            <a:ea typeface="Cambria Math" panose="02040503050406030204" pitchFamily="18" charset="0"/>
                          </a:rPr>
                          <m:t>h</m:t>
                        </m:r>
                        <m:r>
                          <a:rPr lang="fr-FR" sz="1200" b="0" i="1" smtClean="0">
                            <a:solidFill>
                              <a:schemeClr val="tx1"/>
                            </a:solidFill>
                            <a:latin typeface="Cambria Math" panose="02040503050406030204" pitchFamily="18" charset="0"/>
                            <a:ea typeface="Cambria Math" panose="02040503050406030204" pitchFamily="18" charset="0"/>
                          </a:rPr>
                          <m:t>1&gt;0}</m:t>
                        </m:r>
                      </m:sub>
                    </m:sSub>
                    <m:r>
                      <a:rPr lang="fr-FR" sz="1200" i="1">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i</m:t>
                    </m:r>
                    <m:r>
                      <a:rPr lang="fr-FR" sz="1200" b="0" i="0" smtClean="0">
                        <a:solidFill>
                          <a:schemeClr val="tx1"/>
                        </a:solidFill>
                        <a:latin typeface="Cambria Math" panose="02040503050406030204" pitchFamily="18" charset="0"/>
                        <a:ea typeface="Cambria Math" panose="02040503050406030204" pitchFamily="18" charset="0"/>
                      </a:rPr>
                      <m:t>1</m:t>
                    </m:r>
                  </m:oMath>
                </a14:m>
                <a:endParaRPr lang="fr-FR" sz="1200" dirty="0">
                  <a:solidFill>
                    <a:schemeClr val="tx1"/>
                  </a:solidFill>
                  <a:latin typeface="Cambria Math" panose="02040503050406030204" pitchFamily="18" charset="0"/>
                  <a:ea typeface="Cambria Math" panose="02040503050406030204" pitchFamily="18" charset="0"/>
                </a:endParaRPr>
              </a:p>
            </p:txBody>
          </p:sp>
        </mc:Choice>
        <mc:Fallback xmlns="">
          <p:sp>
            <p:nvSpPr>
              <p:cNvPr id="89" name="ZoneTexte 88">
                <a:extLst>
                  <a:ext uri="{FF2B5EF4-FFF2-40B4-BE49-F238E27FC236}">
                    <a16:creationId xmlns:a16="http://schemas.microsoft.com/office/drawing/2014/main" id="{81367251-D32C-6047-8E1E-42679C2E4E72}"/>
                  </a:ext>
                </a:extLst>
              </p:cNvPr>
              <p:cNvSpPr txBox="1">
                <a:spLocks noRot="1" noChangeAspect="1" noMove="1" noResize="1" noEditPoints="1" noAdjustHandles="1" noChangeArrowheads="1" noChangeShapeType="1" noTextEdit="1"/>
              </p:cNvSpPr>
              <p:nvPr/>
            </p:nvSpPr>
            <p:spPr>
              <a:xfrm>
                <a:off x="814755" y="4494132"/>
                <a:ext cx="5028766" cy="363882"/>
              </a:xfrm>
              <a:prstGeom prst="rect">
                <a:avLst/>
              </a:prstGeom>
              <a:blipFill>
                <a:blip r:embed="rId11"/>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1" name="ZoneTexte 90">
                <a:extLst>
                  <a:ext uri="{FF2B5EF4-FFF2-40B4-BE49-F238E27FC236}">
                    <a16:creationId xmlns:a16="http://schemas.microsoft.com/office/drawing/2014/main" id="{14A39B38-D905-CC68-632A-E12B3EDF792A}"/>
                  </a:ext>
                </a:extLst>
              </p:cNvPr>
              <p:cNvSpPr txBox="1"/>
              <p:nvPr/>
            </p:nvSpPr>
            <p:spPr>
              <a:xfrm>
                <a:off x="801070" y="5145662"/>
                <a:ext cx="5028766" cy="363882"/>
              </a:xfrm>
              <a:prstGeom prst="rect">
                <a:avLst/>
              </a:prstGeom>
              <a:noFill/>
              <a:ln>
                <a:solidFill>
                  <a:srgbClr val="FF0000"/>
                </a:solidFill>
              </a:ln>
            </p:spPr>
            <p:txBody>
              <a:bodyPr wrap="square" rtlCol="0">
                <a:spAutoFit/>
              </a:bodyPr>
              <a:lstStyle/>
              <a:p>
                <a14:m>
                  <m:oMath xmlns:m="http://schemas.openxmlformats.org/officeDocument/2006/math">
                    <m:f>
                      <m:fPr>
                        <m:ctrlPr>
                          <a:rPr lang="fr-FR" sz="1200" i="1" smtClean="0">
                            <a:solidFill>
                              <a:schemeClr val="tx1"/>
                            </a:solidFill>
                            <a:latin typeface="Cambria Math" panose="02040503050406030204" pitchFamily="18" charset="0"/>
                            <a:ea typeface="Cambria Math" panose="02040503050406030204" pitchFamily="18" charset="0"/>
                          </a:rPr>
                        </m:ctrlPr>
                      </m:fPr>
                      <m:num>
                        <m:r>
                          <a:rPr lang="fr-FR" sz="1200" i="0"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Loss</m:t>
                        </m:r>
                        <m:r>
                          <a:rPr lang="fr-FR" sz="1200" b="0" i="0" smtClean="0">
                            <a:solidFill>
                              <a:schemeClr val="tx1"/>
                            </a:solidFill>
                            <a:latin typeface="Cambria Math" panose="02040503050406030204" pitchFamily="18" charset="0"/>
                            <a:ea typeface="Cambria Math" panose="02040503050406030204" pitchFamily="18" charset="0"/>
                          </a:rPr>
                          <m:t>2</m:t>
                        </m:r>
                      </m:num>
                      <m:den>
                        <m:r>
                          <a:rPr lang="fr-FR" sz="1200" i="0"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w</m:t>
                        </m:r>
                        <m:r>
                          <a:rPr lang="fr-FR" sz="1200" b="0" i="0" smtClean="0">
                            <a:solidFill>
                              <a:schemeClr val="tx1"/>
                            </a:solidFill>
                            <a:latin typeface="Cambria Math" panose="02040503050406030204" pitchFamily="18" charset="0"/>
                            <a:ea typeface="Cambria Math" panose="02040503050406030204" pitchFamily="18" charset="0"/>
                          </a:rPr>
                          <m:t>4</m:t>
                        </m:r>
                      </m:den>
                    </m:f>
                    <m:r>
                      <a:rPr lang="fr-FR" sz="1200" b="0" i="0" smtClean="0">
                        <a:solidFill>
                          <a:schemeClr val="tx1"/>
                        </a:solidFill>
                        <a:latin typeface="Cambria Math" panose="02040503050406030204" pitchFamily="18" charset="0"/>
                        <a:ea typeface="Cambria Math" panose="02040503050406030204" pitchFamily="18" charset="0"/>
                      </a:rPr>
                      <m:t>=</m:t>
                    </m:r>
                    <m:r>
                      <m:rPr>
                        <m:nor/>
                      </m:rPr>
                      <a:rPr lang="fr-FR" sz="1200" dirty="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2</m:t>
                    </m:r>
                    <m:r>
                      <a:rPr lang="fr-FR" sz="120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m:rPr>
                        <m:nor/>
                      </m:rPr>
                      <a:rPr lang="fr-FR" sz="1200" b="0" i="0" smtClean="0">
                        <a:solidFill>
                          <a:schemeClr val="tx1"/>
                        </a:solidFill>
                        <a:latin typeface="Cambria Math" panose="02040503050406030204" pitchFamily="18" charset="0"/>
                        <a:ea typeface="Cambria Math" panose="02040503050406030204" pitchFamily="18" charset="0"/>
                      </a:rPr>
                      <m:t>2</m:t>
                    </m:r>
                    <m:r>
                      <m:rPr>
                        <m:nor/>
                      </m:rPr>
                      <a:rPr lang="fr-FR" sz="1200" dirty="0">
                        <a:solidFill>
                          <a:schemeClr val="tx1"/>
                        </a:solidFill>
                        <a:latin typeface="Cambria Math" panose="02040503050406030204" pitchFamily="18" charset="0"/>
                        <a:ea typeface="Cambria Math" panose="02040503050406030204" pitchFamily="18" charset="0"/>
                      </a:rPr>
                      <m:t>)</m:t>
                    </m:r>
                    <m:r>
                      <a:rPr lang="fr-FR" sz="1200" i="1">
                        <a:solidFill>
                          <a:schemeClr val="tx1"/>
                        </a:solidFill>
                        <a:latin typeface="Cambria Math" panose="02040503050406030204" pitchFamily="18" charset="0"/>
                        <a:ea typeface="Cambria Math" panose="02040503050406030204" pitchFamily="18" charset="0"/>
                      </a:rPr>
                      <m:t>×</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2</m:t>
                    </m:r>
                    <m:r>
                      <a:rPr lang="fr-FR" sz="1200" smtClean="0">
                        <a:solidFill>
                          <a:schemeClr val="tx1"/>
                        </a:solidFill>
                        <a:latin typeface="Cambria Math" panose="02040503050406030204" pitchFamily="18" charset="0"/>
                        <a:ea typeface="Cambria Math" panose="02040503050406030204" pitchFamily="18" charset="0"/>
                      </a:rPr>
                      <m:t>(1−</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b="0" i="1" smtClean="0">
                        <a:solidFill>
                          <a:schemeClr val="tx1"/>
                        </a:solidFill>
                        <a:latin typeface="Cambria Math" panose="02040503050406030204" pitchFamily="18" charset="0"/>
                        <a:ea typeface="Cambria Math" panose="02040503050406030204" pitchFamily="18" charset="0"/>
                      </a:rPr>
                      <m:t>2</m:t>
                    </m:r>
                    <m:r>
                      <a:rPr lang="fr-FR" sz="1200" i="1" smtClean="0">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m:t>
                    </m:r>
                    <m:r>
                      <a:rPr lang="fr-FR" sz="1200" i="1" smtClean="0">
                        <a:solidFill>
                          <a:schemeClr val="tx1"/>
                        </a:solidFill>
                        <a:latin typeface="Cambria Math" panose="02040503050406030204" pitchFamily="18" charset="0"/>
                        <a:ea typeface="Cambria Math" panose="02040503050406030204" pitchFamily="18" charset="0"/>
                      </a:rPr>
                      <m:t>𝑤</m:t>
                    </m:r>
                    <m:r>
                      <a:rPr lang="fr-FR" sz="1200" b="0" i="0" smtClean="0">
                        <a:solidFill>
                          <a:schemeClr val="tx1"/>
                        </a:solidFill>
                        <a:latin typeface="Cambria Math" panose="02040503050406030204" pitchFamily="18" charset="0"/>
                        <a:ea typeface="Cambria Math" panose="02040503050406030204" pitchFamily="18" charset="0"/>
                      </a:rPr>
                      <m:t>8</m:t>
                    </m:r>
                    <m:r>
                      <a:rPr lang="fr-FR" sz="1200">
                        <a:solidFill>
                          <a:schemeClr val="tx1"/>
                        </a:solidFill>
                        <a:latin typeface="Cambria Math" panose="02040503050406030204" pitchFamily="18" charset="0"/>
                        <a:ea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oMath>
                </a14:m>
                <a:r>
                  <a:rPr lang="fr-FR" sz="1200"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b>
                      <m:sSubPr>
                        <m:ctrlPr>
                          <a:rPr lang="fr-FR" sz="1200" i="1" smtClean="0">
                            <a:solidFill>
                              <a:schemeClr val="tx1"/>
                            </a:solidFill>
                            <a:latin typeface="Cambria Math" panose="02040503050406030204" pitchFamily="18" charset="0"/>
                            <a:ea typeface="Cambria Math" panose="02040503050406030204" pitchFamily="18" charset="0"/>
                          </a:rPr>
                        </m:ctrlPr>
                      </m:sSubPr>
                      <m:e>
                        <m:r>
                          <a:rPr lang="fr-FR" sz="1200" b="0" i="1" smtClean="0">
                            <a:solidFill>
                              <a:schemeClr val="tx1"/>
                            </a:solidFill>
                            <a:latin typeface="Cambria Math" panose="02040503050406030204" pitchFamily="18" charset="0"/>
                            <a:ea typeface="Cambria Math" panose="02040503050406030204" pitchFamily="18" charset="0"/>
                          </a:rPr>
                          <m:t>1</m:t>
                        </m:r>
                      </m:e>
                      <m:sub>
                        <m:r>
                          <a:rPr lang="fr-FR" sz="1200" b="0" i="1" smtClean="0">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𝑛𝑒𝑡</m:t>
                        </m:r>
                        <m:r>
                          <a:rPr lang="fr-FR" sz="1200" b="0" i="1" smtClean="0">
                            <a:solidFill>
                              <a:schemeClr val="tx1"/>
                            </a:solidFill>
                            <a:latin typeface="Cambria Math" panose="02040503050406030204" pitchFamily="18" charset="0"/>
                            <a:ea typeface="Cambria Math" panose="02040503050406030204" pitchFamily="18" charset="0"/>
                          </a:rPr>
                          <m:t>_</m:t>
                        </m:r>
                        <m:r>
                          <a:rPr lang="fr-FR" sz="1200" b="0" i="1" smtClean="0">
                            <a:solidFill>
                              <a:schemeClr val="tx1"/>
                            </a:solidFill>
                            <a:latin typeface="Cambria Math" panose="02040503050406030204" pitchFamily="18" charset="0"/>
                            <a:ea typeface="Cambria Math" panose="02040503050406030204" pitchFamily="18" charset="0"/>
                          </a:rPr>
                          <m:t>h</m:t>
                        </m:r>
                        <m:r>
                          <a:rPr lang="fr-FR" sz="1200" b="0" i="1" smtClean="0">
                            <a:solidFill>
                              <a:schemeClr val="tx1"/>
                            </a:solidFill>
                            <a:latin typeface="Cambria Math" panose="02040503050406030204" pitchFamily="18" charset="0"/>
                            <a:ea typeface="Cambria Math" panose="02040503050406030204" pitchFamily="18" charset="0"/>
                          </a:rPr>
                          <m:t>2&gt;0}</m:t>
                        </m:r>
                      </m:sub>
                    </m:sSub>
                    <m:r>
                      <a:rPr lang="fr-FR" sz="1200" i="1">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i</m:t>
                    </m:r>
                  </m:oMath>
                </a14:m>
                <a:r>
                  <a:rPr lang="fr-FR" sz="1200" dirty="0">
                    <a:solidFill>
                      <a:schemeClr val="tx1"/>
                    </a:solidFill>
                    <a:latin typeface="Cambria Math" panose="02040503050406030204" pitchFamily="18" charset="0"/>
                    <a:ea typeface="Cambria Math" panose="02040503050406030204" pitchFamily="18" charset="0"/>
                  </a:rPr>
                  <a:t>2</a:t>
                </a:r>
              </a:p>
            </p:txBody>
          </p:sp>
        </mc:Choice>
        <mc:Fallback xmlns="">
          <p:sp>
            <p:nvSpPr>
              <p:cNvPr id="91" name="ZoneTexte 90">
                <a:extLst>
                  <a:ext uri="{FF2B5EF4-FFF2-40B4-BE49-F238E27FC236}">
                    <a16:creationId xmlns:a16="http://schemas.microsoft.com/office/drawing/2014/main" id="{14A39B38-D905-CC68-632A-E12B3EDF792A}"/>
                  </a:ext>
                </a:extLst>
              </p:cNvPr>
              <p:cNvSpPr txBox="1">
                <a:spLocks noRot="1" noChangeAspect="1" noMove="1" noResize="1" noEditPoints="1" noAdjustHandles="1" noChangeArrowheads="1" noChangeShapeType="1" noTextEdit="1"/>
              </p:cNvSpPr>
              <p:nvPr/>
            </p:nvSpPr>
            <p:spPr>
              <a:xfrm>
                <a:off x="801070" y="5145662"/>
                <a:ext cx="5028766" cy="363882"/>
              </a:xfrm>
              <a:prstGeom prst="rect">
                <a:avLst/>
              </a:prstGeom>
              <a:blipFill>
                <a:blip r:embed="rId12"/>
                <a:stretch>
                  <a:fillRect/>
                </a:stretch>
              </a:blipFill>
              <a:ln>
                <a:solidFill>
                  <a:srgbClr val="FF0000"/>
                </a:solidFill>
              </a:ln>
            </p:spPr>
            <p:txBody>
              <a:bodyPr/>
              <a:lstStyle/>
              <a:p>
                <a:r>
                  <a:rPr lang="fr-FR">
                    <a:noFill/>
                  </a:rPr>
                  <a:t> </a:t>
                </a:r>
              </a:p>
            </p:txBody>
          </p:sp>
        </mc:Fallback>
      </mc:AlternateContent>
      <p:sp>
        <p:nvSpPr>
          <p:cNvPr id="92" name="ZoneTexte 91">
            <a:extLst>
              <a:ext uri="{FF2B5EF4-FFF2-40B4-BE49-F238E27FC236}">
                <a16:creationId xmlns:a16="http://schemas.microsoft.com/office/drawing/2014/main" id="{657AFC82-56DA-170B-B1BF-FA37319D4D5C}"/>
              </a:ext>
            </a:extLst>
          </p:cNvPr>
          <p:cNvSpPr txBox="1"/>
          <p:nvPr/>
        </p:nvSpPr>
        <p:spPr>
          <a:xfrm>
            <a:off x="616464" y="4943199"/>
            <a:ext cx="1227694" cy="261610"/>
          </a:xfrm>
          <a:prstGeom prst="rect">
            <a:avLst/>
          </a:prstGeom>
          <a:noFill/>
        </p:spPr>
        <p:txBody>
          <a:bodyPr wrap="square" rtlCol="0">
            <a:spAutoFit/>
          </a:bodyPr>
          <a:lstStyle/>
          <a:p>
            <a:r>
              <a:rPr lang="en-GB" sz="1100" b="1" noProof="0" dirty="0"/>
              <a:t>Symmetrically</a:t>
            </a:r>
          </a:p>
        </p:txBody>
      </p:sp>
      <p:sp>
        <p:nvSpPr>
          <p:cNvPr id="93" name="Espace réservé du pied de page 92">
            <a:extLst>
              <a:ext uri="{FF2B5EF4-FFF2-40B4-BE49-F238E27FC236}">
                <a16:creationId xmlns:a16="http://schemas.microsoft.com/office/drawing/2014/main" id="{7C1B1CD6-1972-90F2-B71F-99407B95D85B}"/>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522068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F2C40-D85A-6063-B40A-A8C72FB74951}"/>
            </a:ext>
          </a:extLst>
        </p:cNvPr>
        <p:cNvGrpSpPr/>
        <p:nvPr/>
      </p:nvGrpSpPr>
      <p:grpSpPr>
        <a:xfrm>
          <a:off x="0" y="0"/>
          <a:ext cx="0" cy="0"/>
          <a:chOff x="0" y="0"/>
          <a:chExt cx="0" cy="0"/>
        </a:xfrm>
      </p:grpSpPr>
      <p:sp>
        <p:nvSpPr>
          <p:cNvPr id="21" name="Ellipse 20">
            <a:extLst>
              <a:ext uri="{FF2B5EF4-FFF2-40B4-BE49-F238E27FC236}">
                <a16:creationId xmlns:a16="http://schemas.microsoft.com/office/drawing/2014/main" id="{B29EADD7-A317-6AE1-7394-BE2C42F1141E}"/>
              </a:ext>
            </a:extLst>
          </p:cNvPr>
          <p:cNvSpPr/>
          <p:nvPr/>
        </p:nvSpPr>
        <p:spPr>
          <a:xfrm>
            <a:off x="9894204" y="2654593"/>
            <a:ext cx="982060" cy="983206"/>
          </a:xfrm>
          <a:prstGeom prst="ellipse">
            <a:avLst/>
          </a:prstGeom>
          <a:noFill/>
          <a:ln w="12700">
            <a:solidFill>
              <a:schemeClr val="accent1">
                <a:shade val="15000"/>
                <a:alpha val="5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FF0000"/>
                </a:solidFill>
              </a:rPr>
              <a:t>10</a:t>
            </a:r>
          </a:p>
        </p:txBody>
      </p:sp>
      <p:sp>
        <p:nvSpPr>
          <p:cNvPr id="2" name="Titre 1">
            <a:extLst>
              <a:ext uri="{FF2B5EF4-FFF2-40B4-BE49-F238E27FC236}">
                <a16:creationId xmlns:a16="http://schemas.microsoft.com/office/drawing/2014/main" id="{D745942F-4348-86D8-2C54-72078D4C511D}"/>
              </a:ext>
            </a:extLst>
          </p:cNvPr>
          <p:cNvSpPr>
            <a:spLocks noGrp="1"/>
          </p:cNvSpPr>
          <p:nvPr>
            <p:ph type="title"/>
          </p:nvPr>
        </p:nvSpPr>
        <p:spPr/>
        <p:txBody>
          <a:bodyPr/>
          <a:lstStyle/>
          <a:p>
            <a:pPr algn="ctr"/>
            <a:r>
              <a:rPr lang="en-GB" noProof="0" dirty="0"/>
              <a:t>Neural Network as a function</a:t>
            </a:r>
          </a:p>
        </p:txBody>
      </p:sp>
      <p:pic>
        <p:nvPicPr>
          <p:cNvPr id="20" name="Espace réservé du contenu 19" descr="Mille contour">
            <a:extLst>
              <a:ext uri="{FF2B5EF4-FFF2-40B4-BE49-F238E27FC236}">
                <a16:creationId xmlns:a16="http://schemas.microsoft.com/office/drawing/2014/main" id="{8E0EC4C6-D8A1-8E03-1185-2CB317ECEA71}"/>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9737383" y="2467547"/>
            <a:ext cx="1325563" cy="1325563"/>
          </a:xfrm>
        </p:spPr>
      </p:pic>
      <p:sp>
        <p:nvSpPr>
          <p:cNvPr id="4" name="Rectangle : coins arrondis 3">
            <a:extLst>
              <a:ext uri="{FF2B5EF4-FFF2-40B4-BE49-F238E27FC236}">
                <a16:creationId xmlns:a16="http://schemas.microsoft.com/office/drawing/2014/main" id="{4A74FC70-B382-24D9-DF28-204FB803BC7F}"/>
              </a:ext>
            </a:extLst>
          </p:cNvPr>
          <p:cNvSpPr/>
          <p:nvPr/>
        </p:nvSpPr>
        <p:spPr>
          <a:xfrm>
            <a:off x="4086532" y="2451547"/>
            <a:ext cx="2928551" cy="14333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Cambria Math" panose="02040503050406030204" pitchFamily="18" charset="0"/>
                <a:ea typeface="Cambria Math" panose="02040503050406030204" pitchFamily="18" charset="0"/>
              </a:rPr>
              <a:t>f(x , w) = x . w</a:t>
            </a:r>
          </a:p>
        </p:txBody>
      </p:sp>
      <p:sp>
        <p:nvSpPr>
          <p:cNvPr id="5" name="Ellipse 4">
            <a:extLst>
              <a:ext uri="{FF2B5EF4-FFF2-40B4-BE49-F238E27FC236}">
                <a16:creationId xmlns:a16="http://schemas.microsoft.com/office/drawing/2014/main" id="{8E46E038-51C9-6F50-7E68-8BF59A7D243F}"/>
              </a:ext>
            </a:extLst>
          </p:cNvPr>
          <p:cNvSpPr/>
          <p:nvPr/>
        </p:nvSpPr>
        <p:spPr>
          <a:xfrm>
            <a:off x="1559507" y="2378067"/>
            <a:ext cx="1223319" cy="867436"/>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Cambria Math" panose="02040503050406030204" pitchFamily="18" charset="0"/>
                <a:ea typeface="Cambria Math" panose="02040503050406030204" pitchFamily="18" charset="0"/>
              </a:rPr>
              <a:t>X = </a:t>
            </a:r>
            <a:r>
              <a:rPr lang="fr-FR" sz="3200" b="1" dirty="0">
                <a:solidFill>
                  <a:schemeClr val="tx1"/>
                </a:solidFill>
                <a:latin typeface="Cambria Math" panose="02040503050406030204" pitchFamily="18" charset="0"/>
                <a:ea typeface="Cambria Math" panose="02040503050406030204" pitchFamily="18" charset="0"/>
              </a:rPr>
              <a:t>3</a:t>
            </a:r>
            <a:endParaRPr lang="fr-FR" b="1" dirty="0">
              <a:solidFill>
                <a:schemeClr val="tx1"/>
              </a:solidFill>
              <a:latin typeface="Cambria Math" panose="02040503050406030204" pitchFamily="18" charset="0"/>
              <a:ea typeface="Cambria Math" panose="02040503050406030204" pitchFamily="18" charset="0"/>
            </a:endParaRPr>
          </a:p>
        </p:txBody>
      </p:sp>
      <p:sp>
        <p:nvSpPr>
          <p:cNvPr id="6" name="Ellipse 5">
            <a:extLst>
              <a:ext uri="{FF2B5EF4-FFF2-40B4-BE49-F238E27FC236}">
                <a16:creationId xmlns:a16="http://schemas.microsoft.com/office/drawing/2014/main" id="{4507167B-B404-3AC0-55A1-8C3D115E5484}"/>
              </a:ext>
            </a:extLst>
          </p:cNvPr>
          <p:cNvSpPr/>
          <p:nvPr/>
        </p:nvSpPr>
        <p:spPr>
          <a:xfrm>
            <a:off x="1464734" y="2900063"/>
            <a:ext cx="1400964" cy="97618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lumMod val="50000"/>
                  </a:schemeClr>
                </a:solidFill>
                <a:latin typeface="Cambria Math" panose="02040503050406030204" pitchFamily="18" charset="0"/>
                <a:ea typeface="Cambria Math" panose="02040503050406030204" pitchFamily="18" charset="0"/>
              </a:rPr>
              <a:t>W = </a:t>
            </a:r>
            <a:r>
              <a:rPr lang="fr-FR" sz="3200" b="1" dirty="0">
                <a:solidFill>
                  <a:schemeClr val="bg1">
                    <a:lumMod val="50000"/>
                  </a:schemeClr>
                </a:solidFill>
                <a:latin typeface="Cambria Math" panose="02040503050406030204" pitchFamily="18" charset="0"/>
                <a:ea typeface="Cambria Math" panose="02040503050406030204" pitchFamily="18" charset="0"/>
              </a:rPr>
              <a:t>1</a:t>
            </a:r>
            <a:endParaRPr lang="fr-FR" b="1" dirty="0">
              <a:solidFill>
                <a:schemeClr val="bg1">
                  <a:lumMod val="50000"/>
                </a:schemeClr>
              </a:solidFill>
              <a:latin typeface="Cambria Math" panose="02040503050406030204" pitchFamily="18" charset="0"/>
              <a:ea typeface="Cambria Math" panose="02040503050406030204" pitchFamily="18" charset="0"/>
            </a:endParaRPr>
          </a:p>
        </p:txBody>
      </p:sp>
      <p:cxnSp>
        <p:nvCxnSpPr>
          <p:cNvPr id="10" name="Connecteur droit avec flèche 9">
            <a:extLst>
              <a:ext uri="{FF2B5EF4-FFF2-40B4-BE49-F238E27FC236}">
                <a16:creationId xmlns:a16="http://schemas.microsoft.com/office/drawing/2014/main" id="{DDF558A7-403D-ECFE-9875-B2E9B974B2AD}"/>
              </a:ext>
            </a:extLst>
          </p:cNvPr>
          <p:cNvCxnSpPr>
            <a:cxnSpLocks/>
          </p:cNvCxnSpPr>
          <p:nvPr/>
        </p:nvCxnSpPr>
        <p:spPr>
          <a:xfrm>
            <a:off x="2771107" y="3388155"/>
            <a:ext cx="12233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eur droit avec flèche 16">
            <a:extLst>
              <a:ext uri="{FF2B5EF4-FFF2-40B4-BE49-F238E27FC236}">
                <a16:creationId xmlns:a16="http://schemas.microsoft.com/office/drawing/2014/main" id="{6BE10818-3637-17BC-1A12-5732C3B6983D}"/>
              </a:ext>
            </a:extLst>
          </p:cNvPr>
          <p:cNvCxnSpPr>
            <a:cxnSpLocks/>
          </p:cNvCxnSpPr>
          <p:nvPr/>
        </p:nvCxnSpPr>
        <p:spPr>
          <a:xfrm>
            <a:off x="7015083" y="3139168"/>
            <a:ext cx="12233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Ellipse 17">
            <a:extLst>
              <a:ext uri="{FF2B5EF4-FFF2-40B4-BE49-F238E27FC236}">
                <a16:creationId xmlns:a16="http://schemas.microsoft.com/office/drawing/2014/main" id="{8618ECF2-D133-6C85-52DD-1CC36BE8265C}"/>
              </a:ext>
            </a:extLst>
          </p:cNvPr>
          <p:cNvSpPr/>
          <p:nvPr/>
        </p:nvSpPr>
        <p:spPr>
          <a:xfrm>
            <a:off x="8238402" y="2651076"/>
            <a:ext cx="1136821" cy="976184"/>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accent1"/>
                </a:solidFill>
              </a:rPr>
              <a:t>3</a:t>
            </a:r>
          </a:p>
        </p:txBody>
      </p:sp>
      <p:sp>
        <p:nvSpPr>
          <p:cNvPr id="22" name="Rectangle 21">
            <a:extLst>
              <a:ext uri="{FF2B5EF4-FFF2-40B4-BE49-F238E27FC236}">
                <a16:creationId xmlns:a16="http://schemas.microsoft.com/office/drawing/2014/main" id="{356E9641-AABB-B6BD-68C1-925AF237A872}"/>
              </a:ext>
            </a:extLst>
          </p:cNvPr>
          <p:cNvSpPr/>
          <p:nvPr/>
        </p:nvSpPr>
        <p:spPr>
          <a:xfrm>
            <a:off x="8323906" y="4125891"/>
            <a:ext cx="2651214" cy="9784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1"/>
                </a:solidFill>
              </a:rPr>
              <a:t>f(x , w) – Target =</a:t>
            </a:r>
          </a:p>
          <a:p>
            <a:pPr algn="ctr"/>
            <a:r>
              <a:rPr lang="fr-FR" dirty="0">
                <a:solidFill>
                  <a:schemeClr val="accent1"/>
                </a:solidFill>
              </a:rPr>
              <a:t>3 – 10 = -7</a:t>
            </a:r>
          </a:p>
        </p:txBody>
      </p:sp>
      <p:cxnSp>
        <p:nvCxnSpPr>
          <p:cNvPr id="25" name="Connecteur droit avec flèche 24">
            <a:extLst>
              <a:ext uri="{FF2B5EF4-FFF2-40B4-BE49-F238E27FC236}">
                <a16:creationId xmlns:a16="http://schemas.microsoft.com/office/drawing/2014/main" id="{ADEAF3E7-EA72-07AA-D66F-2DDB43219A52}"/>
              </a:ext>
            </a:extLst>
          </p:cNvPr>
          <p:cNvCxnSpPr>
            <a:cxnSpLocks/>
          </p:cNvCxnSpPr>
          <p:nvPr/>
        </p:nvCxnSpPr>
        <p:spPr>
          <a:xfrm>
            <a:off x="2786876" y="2846876"/>
            <a:ext cx="12233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eur droit avec flèche 26">
            <a:extLst>
              <a:ext uri="{FF2B5EF4-FFF2-40B4-BE49-F238E27FC236}">
                <a16:creationId xmlns:a16="http://schemas.microsoft.com/office/drawing/2014/main" id="{A12F936E-5307-66E2-C132-9187B9F8150B}"/>
              </a:ext>
            </a:extLst>
          </p:cNvPr>
          <p:cNvCxnSpPr>
            <a:endCxn id="18" idx="4"/>
          </p:cNvCxnSpPr>
          <p:nvPr/>
        </p:nvCxnSpPr>
        <p:spPr>
          <a:xfrm flipH="1" flipV="1">
            <a:off x="8806813" y="3627260"/>
            <a:ext cx="263327" cy="4986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eur droit avec flèche 28">
            <a:extLst>
              <a:ext uri="{FF2B5EF4-FFF2-40B4-BE49-F238E27FC236}">
                <a16:creationId xmlns:a16="http://schemas.microsoft.com/office/drawing/2014/main" id="{177E749F-9FCA-0FF8-4B73-E726CDDE4BF2}"/>
              </a:ext>
            </a:extLst>
          </p:cNvPr>
          <p:cNvCxnSpPr>
            <a:cxnSpLocks/>
          </p:cNvCxnSpPr>
          <p:nvPr/>
        </p:nvCxnSpPr>
        <p:spPr>
          <a:xfrm flipV="1">
            <a:off x="9989793" y="3621450"/>
            <a:ext cx="310058" cy="4986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ZoneTexte 2">
            <a:extLst>
              <a:ext uri="{FF2B5EF4-FFF2-40B4-BE49-F238E27FC236}">
                <a16:creationId xmlns:a16="http://schemas.microsoft.com/office/drawing/2014/main" id="{4CE6094F-9DA4-51D2-41D5-16B1D4F3FBB3}"/>
              </a:ext>
            </a:extLst>
          </p:cNvPr>
          <p:cNvSpPr txBox="1"/>
          <p:nvPr/>
        </p:nvSpPr>
        <p:spPr>
          <a:xfrm>
            <a:off x="838199" y="5999967"/>
            <a:ext cx="10785953" cy="461665"/>
          </a:xfrm>
          <a:prstGeom prst="rect">
            <a:avLst/>
          </a:prstGeom>
          <a:noFill/>
          <a:ln>
            <a:noFill/>
          </a:ln>
        </p:spPr>
        <p:txBody>
          <a:bodyPr wrap="square" rtlCol="0">
            <a:spAutoFit/>
          </a:bodyPr>
          <a:lstStyle/>
          <a:p>
            <a:r>
              <a:rPr lang="en-US" sz="2400" b="1" noProof="0" dirty="0"/>
              <a:t>The goal is to adjust W to match the target value or get as close as possible. </a:t>
            </a:r>
          </a:p>
        </p:txBody>
      </p:sp>
      <p:sp>
        <p:nvSpPr>
          <p:cNvPr id="7" name="Espace réservé du pied de page 6">
            <a:extLst>
              <a:ext uri="{FF2B5EF4-FFF2-40B4-BE49-F238E27FC236}">
                <a16:creationId xmlns:a16="http://schemas.microsoft.com/office/drawing/2014/main" id="{2A106C98-FE6B-D7D1-029C-A2BE454427AA}"/>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2452101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0B762-AD01-075C-850D-20BCB83854F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86844EA-9CF1-F64D-931C-3BB13D6CBEA5}"/>
              </a:ext>
            </a:extLst>
          </p:cNvPr>
          <p:cNvSpPr>
            <a:spLocks noGrp="1"/>
          </p:cNvSpPr>
          <p:nvPr>
            <p:ph type="title"/>
          </p:nvPr>
        </p:nvSpPr>
        <p:spPr/>
        <p:txBody>
          <a:bodyPr/>
          <a:lstStyle/>
          <a:p>
            <a:r>
              <a:rPr lang="fr-FR" dirty="0"/>
              <a:t>Neural Network</a:t>
            </a:r>
          </a:p>
        </p:txBody>
      </p:sp>
      <p:sp>
        <p:nvSpPr>
          <p:cNvPr id="73" name="ZoneTexte 72">
            <a:extLst>
              <a:ext uri="{FF2B5EF4-FFF2-40B4-BE49-F238E27FC236}">
                <a16:creationId xmlns:a16="http://schemas.microsoft.com/office/drawing/2014/main" id="{F8B24DB6-81AB-CEB3-1D32-5D9963A7FB71}"/>
              </a:ext>
            </a:extLst>
          </p:cNvPr>
          <p:cNvSpPr txBox="1"/>
          <p:nvPr/>
        </p:nvSpPr>
        <p:spPr>
          <a:xfrm>
            <a:off x="6872060" y="760834"/>
            <a:ext cx="3324563" cy="584775"/>
          </a:xfrm>
          <a:prstGeom prst="rect">
            <a:avLst/>
          </a:prstGeom>
          <a:noFill/>
        </p:spPr>
        <p:txBody>
          <a:bodyPr wrap="square" rtlCol="0">
            <a:spAutoFit/>
          </a:bodyPr>
          <a:lstStyle/>
          <a:p>
            <a:r>
              <a:rPr lang="en-GB" sz="3200" b="1" noProof="0" dirty="0"/>
              <a:t>Gradient</a:t>
            </a:r>
          </a:p>
        </p:txBody>
      </p:sp>
      <p:pic>
        <p:nvPicPr>
          <p:cNvPr id="45" name="Image 44">
            <a:extLst>
              <a:ext uri="{FF2B5EF4-FFF2-40B4-BE49-F238E27FC236}">
                <a16:creationId xmlns:a16="http://schemas.microsoft.com/office/drawing/2014/main" id="{17D9691B-FD03-E6B2-D4CE-B25583364322}"/>
              </a:ext>
            </a:extLst>
          </p:cNvPr>
          <p:cNvPicPr>
            <a:picLocks noChangeAspect="1"/>
          </p:cNvPicPr>
          <p:nvPr/>
        </p:nvPicPr>
        <p:blipFill>
          <a:blip r:embed="rId2"/>
          <a:stretch>
            <a:fillRect/>
          </a:stretch>
        </p:blipFill>
        <p:spPr>
          <a:xfrm>
            <a:off x="760478" y="1468419"/>
            <a:ext cx="5443986" cy="2619609"/>
          </a:xfrm>
          <a:prstGeom prst="rect">
            <a:avLst/>
          </a:prstGeom>
        </p:spPr>
      </p:pic>
      <mc:AlternateContent xmlns:mc="http://schemas.openxmlformats.org/markup-compatibility/2006" xmlns:a14="http://schemas.microsoft.com/office/drawing/2010/main">
        <mc:Choice Requires="a14">
          <p:sp>
            <p:nvSpPr>
              <p:cNvPr id="47" name="ZoneTexte 46">
                <a:extLst>
                  <a:ext uri="{FF2B5EF4-FFF2-40B4-BE49-F238E27FC236}">
                    <a16:creationId xmlns:a16="http://schemas.microsoft.com/office/drawing/2014/main" id="{473D7998-80EC-6329-66CC-B20F11DE84BE}"/>
                  </a:ext>
                </a:extLst>
              </p:cNvPr>
              <p:cNvSpPr txBox="1"/>
              <p:nvPr/>
            </p:nvSpPr>
            <p:spPr>
              <a:xfrm>
                <a:off x="6365540" y="1900809"/>
                <a:ext cx="4307282" cy="409086"/>
              </a:xfrm>
              <a:prstGeom prst="rect">
                <a:avLst/>
              </a:prstGeom>
              <a:noFill/>
            </p:spPr>
            <p:txBody>
              <a:bodyPr wrap="square" rtlCol="0">
                <a:spAutoFit/>
              </a:bodyPr>
              <a:lstStyle/>
              <a:p>
                <a14:m>
                  <m:oMath xmlns:m="http://schemas.openxmlformats.org/officeDocument/2006/math">
                    <m:f>
                      <m:fPr>
                        <m:ctrlPr>
                          <a:rPr lang="fr-FR" sz="1400" i="1" smtClean="0">
                            <a:latin typeface="Cambria Math" panose="02040503050406030204" pitchFamily="18" charset="0"/>
                          </a:rPr>
                        </m:ctrlPr>
                      </m:fPr>
                      <m:num>
                        <m:r>
                          <a:rPr lang="fr-FR" sz="1400" i="0" smtClean="0">
                            <a:latin typeface="Cambria Math" panose="02040503050406030204" pitchFamily="18" charset="0"/>
                          </a:rPr>
                          <m:t>𝜕</m:t>
                        </m:r>
                        <m:r>
                          <m:rPr>
                            <m:sty m:val="p"/>
                          </m:rPr>
                          <a:rPr lang="fr-FR" sz="1400" b="0" i="0" smtClean="0">
                            <a:latin typeface="Cambria Math" panose="02040503050406030204" pitchFamily="18" charset="0"/>
                          </a:rPr>
                          <m:t>Loss</m:t>
                        </m:r>
                        <m:r>
                          <a:rPr lang="fr-FR" sz="1400" b="0" i="0" smtClean="0">
                            <a:latin typeface="Cambria Math" panose="02040503050406030204" pitchFamily="18" charset="0"/>
                          </a:rPr>
                          <m:t>1</m:t>
                        </m:r>
                      </m:num>
                      <m:den>
                        <m:r>
                          <a:rPr lang="fr-FR" sz="1400" i="0" smtClean="0">
                            <a:latin typeface="Cambria Math" panose="02040503050406030204" pitchFamily="18" charset="0"/>
                          </a:rPr>
                          <m:t>𝜕</m:t>
                        </m:r>
                        <m:r>
                          <m:rPr>
                            <m:sty m:val="p"/>
                          </m:rPr>
                          <a:rPr lang="fr-FR" sz="1400" b="0" i="0" smtClean="0">
                            <a:latin typeface="Cambria Math" panose="02040503050406030204" pitchFamily="18" charset="0"/>
                          </a:rPr>
                          <m:t>w</m:t>
                        </m:r>
                        <m:r>
                          <a:rPr lang="fr-FR" sz="1400" b="0" i="0" smtClean="0">
                            <a:latin typeface="Cambria Math" panose="02040503050406030204" pitchFamily="18" charset="0"/>
                          </a:rPr>
                          <m:t>2</m:t>
                        </m:r>
                      </m:den>
                    </m:f>
                    <m:r>
                      <a:rPr lang="fr-FR" sz="1400" b="0" i="0" smtClean="0">
                        <a:latin typeface="Cambria Math" panose="02040503050406030204" pitchFamily="18" charset="0"/>
                      </a:rPr>
                      <m:t>= </m:t>
                    </m:r>
                    <m:f>
                      <m:fPr>
                        <m:ctrlPr>
                          <a:rPr lang="fr-FR" sz="1400" i="1" smtClean="0">
                            <a:solidFill>
                              <a:schemeClr val="tx1"/>
                            </a:solidFill>
                            <a:latin typeface="Cambria Math" panose="02040503050406030204" pitchFamily="18" charset="0"/>
                          </a:rPr>
                        </m:ctrlPr>
                      </m:fPr>
                      <m:num>
                        <m:r>
                          <a:rPr lang="fr-FR" sz="1400" b="0" i="0" smtClean="0">
                            <a:solidFill>
                              <a:schemeClr val="tx1"/>
                            </a:solidFill>
                            <a:latin typeface="Cambria Math" panose="02040503050406030204" pitchFamily="18" charset="0"/>
                          </a:rPr>
                          <m:t>𝜕</m:t>
                        </m:r>
                        <m:r>
                          <m:rPr>
                            <m:sty m:val="p"/>
                          </m:rPr>
                          <a:rPr lang="fr-FR" sz="1400" b="0" i="0" smtClean="0">
                            <a:solidFill>
                              <a:schemeClr val="tx1"/>
                            </a:solidFill>
                            <a:latin typeface="Cambria Math" panose="02040503050406030204" pitchFamily="18" charset="0"/>
                          </a:rPr>
                          <m:t>Loss</m:t>
                        </m:r>
                        <m:r>
                          <a:rPr lang="fr-FR" sz="1400" b="0" i="0" smtClean="0">
                            <a:solidFill>
                              <a:schemeClr val="tx1"/>
                            </a:solidFill>
                            <a:latin typeface="Cambria Math" panose="02040503050406030204" pitchFamily="18" charset="0"/>
                          </a:rPr>
                          <m:t>1</m:t>
                        </m:r>
                      </m:num>
                      <m:den>
                        <m:r>
                          <a:rPr lang="fr-FR" sz="1400" b="0" i="0" smtClean="0">
                            <a:solidFill>
                              <a:schemeClr val="tx1"/>
                            </a:solidFill>
                            <a:latin typeface="Cambria Math" panose="02040503050406030204" pitchFamily="18" charset="0"/>
                          </a:rPr>
                          <m:t>𝜕</m:t>
                        </m:r>
                        <m:r>
                          <m:rPr>
                            <m:sty m:val="p"/>
                          </m:rPr>
                          <a:rPr lang="fr-FR" sz="1400" b="0" i="0" smtClean="0">
                            <a:solidFill>
                              <a:schemeClr val="tx1"/>
                            </a:solidFill>
                            <a:latin typeface="Cambria Math" panose="02040503050406030204" pitchFamily="18" charset="0"/>
                          </a:rPr>
                          <m:t>net</m:t>
                        </m:r>
                        <m:r>
                          <a:rPr lang="fr-FR" sz="1400" b="0" i="0" smtClean="0">
                            <a:solidFill>
                              <a:schemeClr val="tx1"/>
                            </a:solidFill>
                            <a:latin typeface="Cambria Math" panose="02040503050406030204" pitchFamily="18" charset="0"/>
                          </a:rPr>
                          <m:t>_</m:t>
                        </m:r>
                        <m:r>
                          <m:rPr>
                            <m:sty m:val="p"/>
                          </m:rPr>
                          <a:rPr lang="fr-FR" sz="1400" b="0" i="0" smtClean="0">
                            <a:solidFill>
                              <a:schemeClr val="tx1"/>
                            </a:solidFill>
                            <a:latin typeface="Cambria Math" panose="02040503050406030204" pitchFamily="18" charset="0"/>
                          </a:rPr>
                          <m:t>h</m:t>
                        </m:r>
                        <m:r>
                          <a:rPr lang="fr-FR" sz="1400" b="0" i="0" smtClean="0">
                            <a:solidFill>
                              <a:schemeClr val="tx1"/>
                            </a:solidFill>
                            <a:latin typeface="Cambria Math" panose="02040503050406030204" pitchFamily="18" charset="0"/>
                          </a:rPr>
                          <m:t>1</m:t>
                        </m:r>
                      </m:den>
                    </m:f>
                    <m:r>
                      <a:rPr lang="fr-FR" sz="1400" b="0" i="0" smtClean="0">
                        <a:solidFill>
                          <a:schemeClr val="tx1"/>
                        </a:solidFill>
                        <a:latin typeface="Cambria Math" panose="02040503050406030204" pitchFamily="18" charset="0"/>
                      </a:rPr>
                      <m:t> </m:t>
                    </m:r>
                    <m:r>
                      <a:rPr lang="fr-FR" sz="1400" b="0" i="1" smtClean="0">
                        <a:latin typeface="Cambria Math" panose="02040503050406030204" pitchFamily="18" charset="0"/>
                        <a:ea typeface="Cambria Math" panose="02040503050406030204" pitchFamily="18" charset="0"/>
                      </a:rPr>
                      <m:t>×</m:t>
                    </m:r>
                    <m:f>
                      <m:fPr>
                        <m:ctrlPr>
                          <a:rPr lang="fr-FR" sz="1400" b="0" i="1" smtClean="0">
                            <a:solidFill>
                              <a:schemeClr val="accent2"/>
                            </a:solidFill>
                            <a:latin typeface="Cambria Math" panose="02040503050406030204" pitchFamily="18" charset="0"/>
                          </a:rPr>
                        </m:ctrlPr>
                      </m:fPr>
                      <m:num>
                        <m:r>
                          <a:rPr lang="fr-FR" sz="1400">
                            <a:solidFill>
                              <a:schemeClr val="accent2"/>
                            </a:solidFill>
                            <a:latin typeface="Cambria Math" panose="02040503050406030204" pitchFamily="18" charset="0"/>
                          </a:rPr>
                          <m:t>𝜕</m:t>
                        </m:r>
                        <m:r>
                          <m:rPr>
                            <m:sty m:val="p"/>
                          </m:rPr>
                          <a:rPr lang="fr-FR" sz="1400" b="0" i="0" smtClean="0">
                            <a:solidFill>
                              <a:schemeClr val="accent2"/>
                            </a:solidFill>
                            <a:latin typeface="Cambria Math" panose="02040503050406030204" pitchFamily="18" charset="0"/>
                          </a:rPr>
                          <m:t>net</m:t>
                        </m:r>
                        <m:r>
                          <a:rPr lang="fr-FR" sz="1400" b="0" i="0" smtClean="0">
                            <a:solidFill>
                              <a:schemeClr val="accent2"/>
                            </a:solidFill>
                            <a:latin typeface="Cambria Math" panose="02040503050406030204" pitchFamily="18" charset="0"/>
                          </a:rPr>
                          <m:t>_</m:t>
                        </m:r>
                        <m:r>
                          <m:rPr>
                            <m:sty m:val="p"/>
                          </m:rPr>
                          <a:rPr lang="fr-FR" sz="1400" b="0" i="0" smtClean="0">
                            <a:solidFill>
                              <a:schemeClr val="accent2"/>
                            </a:solidFill>
                            <a:latin typeface="Cambria Math" panose="02040503050406030204" pitchFamily="18" charset="0"/>
                          </a:rPr>
                          <m:t>h</m:t>
                        </m:r>
                        <m:r>
                          <a:rPr lang="fr-FR" sz="1400" b="0" i="0" smtClean="0">
                            <a:solidFill>
                              <a:schemeClr val="accent2"/>
                            </a:solidFill>
                            <a:latin typeface="Cambria Math" panose="02040503050406030204" pitchFamily="18" charset="0"/>
                          </a:rPr>
                          <m:t>1</m:t>
                        </m:r>
                      </m:num>
                      <m:den>
                        <m:r>
                          <a:rPr lang="fr-FR" sz="1400">
                            <a:solidFill>
                              <a:schemeClr val="accent2"/>
                            </a:solidFill>
                            <a:latin typeface="Cambria Math" panose="02040503050406030204" pitchFamily="18" charset="0"/>
                          </a:rPr>
                          <m:t>𝜕</m:t>
                        </m:r>
                        <m:r>
                          <m:rPr>
                            <m:sty m:val="p"/>
                          </m:rPr>
                          <a:rPr lang="fr-FR" sz="1400" b="0" i="0" smtClean="0">
                            <a:solidFill>
                              <a:schemeClr val="accent2"/>
                            </a:solidFill>
                            <a:latin typeface="Cambria Math" panose="02040503050406030204" pitchFamily="18" charset="0"/>
                          </a:rPr>
                          <m:t>w</m:t>
                        </m:r>
                        <m:r>
                          <a:rPr lang="fr-FR" sz="1400" b="0" i="0" smtClean="0">
                            <a:solidFill>
                              <a:schemeClr val="accent2"/>
                            </a:solidFill>
                            <a:latin typeface="Cambria Math" panose="02040503050406030204" pitchFamily="18" charset="0"/>
                          </a:rPr>
                          <m:t>2</m:t>
                        </m:r>
                      </m:den>
                    </m:f>
                  </m:oMath>
                </a14:m>
                <a:r>
                  <a:rPr lang="fr-FR" sz="1400" dirty="0">
                    <a:solidFill>
                      <a:schemeClr val="accent2"/>
                    </a:solidFill>
                  </a:rPr>
                  <a:t> </a:t>
                </a:r>
                <a:endParaRPr lang="fr-FR" sz="1400" dirty="0">
                  <a:solidFill>
                    <a:schemeClr val="accent3">
                      <a:lumMod val="60000"/>
                      <a:lumOff val="40000"/>
                    </a:schemeClr>
                  </a:solidFill>
                </a:endParaRPr>
              </a:p>
            </p:txBody>
          </p:sp>
        </mc:Choice>
        <mc:Fallback xmlns="">
          <p:sp>
            <p:nvSpPr>
              <p:cNvPr id="47" name="ZoneTexte 46">
                <a:extLst>
                  <a:ext uri="{FF2B5EF4-FFF2-40B4-BE49-F238E27FC236}">
                    <a16:creationId xmlns:a16="http://schemas.microsoft.com/office/drawing/2014/main" id="{473D7998-80EC-6329-66CC-B20F11DE84BE}"/>
                  </a:ext>
                </a:extLst>
              </p:cNvPr>
              <p:cNvSpPr txBox="1">
                <a:spLocks noRot="1" noChangeAspect="1" noMove="1" noResize="1" noEditPoints="1" noAdjustHandles="1" noChangeArrowheads="1" noChangeShapeType="1" noTextEdit="1"/>
              </p:cNvSpPr>
              <p:nvPr/>
            </p:nvSpPr>
            <p:spPr>
              <a:xfrm>
                <a:off x="6365540" y="1900809"/>
                <a:ext cx="4307282" cy="409086"/>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80CFFF4-D30D-A4A0-4BE7-D2C7828DE598}"/>
                  </a:ext>
                </a:extLst>
              </p:cNvPr>
              <p:cNvSpPr txBox="1"/>
              <p:nvPr/>
            </p:nvSpPr>
            <p:spPr>
              <a:xfrm>
                <a:off x="978171" y="4948838"/>
                <a:ext cx="4752754" cy="41421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100" i="1" smtClean="0">
                              <a:solidFill>
                                <a:schemeClr val="tx1"/>
                              </a:solidFill>
                              <a:latin typeface="Cambria Math" panose="02040503050406030204" pitchFamily="18" charset="0"/>
                              <a:ea typeface="Cambria Math" panose="02040503050406030204" pitchFamily="18" charset="0"/>
                            </a:rPr>
                          </m:ctrlPr>
                        </m:fPr>
                        <m:num>
                          <m:r>
                            <a:rPr lang="fr-FR" sz="1100" b="0" i="1">
                              <a:solidFill>
                                <a:schemeClr val="tx1"/>
                              </a:solidFill>
                              <a:latin typeface="Cambria Math" panose="02040503050406030204" pitchFamily="18" charset="0"/>
                              <a:ea typeface="Cambria Math" panose="02040503050406030204" pitchFamily="18" charset="0"/>
                            </a:rPr>
                            <m:t>𝜕</m:t>
                          </m:r>
                          <m:r>
                            <a:rPr lang="fr-FR" sz="1100" b="0" i="1">
                              <a:solidFill>
                                <a:schemeClr val="tx1"/>
                              </a:solidFill>
                              <a:latin typeface="Cambria Math" panose="02040503050406030204" pitchFamily="18" charset="0"/>
                              <a:ea typeface="Cambria Math" panose="02040503050406030204" pitchFamily="18" charset="0"/>
                            </a:rPr>
                            <m:t>𝐿𝑜𝑠𝑠</m:t>
                          </m:r>
                          <m:r>
                            <a:rPr lang="fr-FR" sz="1100" b="0" i="1">
                              <a:solidFill>
                                <a:schemeClr val="tx1"/>
                              </a:solidFill>
                              <a:latin typeface="Cambria Math" panose="02040503050406030204" pitchFamily="18" charset="0"/>
                              <a:ea typeface="Cambria Math" panose="02040503050406030204" pitchFamily="18" charset="0"/>
                            </a:rPr>
                            <m:t>1</m:t>
                          </m:r>
                        </m:num>
                        <m:den>
                          <m:r>
                            <a:rPr lang="fr-FR" sz="1100" b="0" i="1">
                              <a:solidFill>
                                <a:schemeClr val="tx1"/>
                              </a:solidFill>
                              <a:latin typeface="Cambria Math" panose="02040503050406030204" pitchFamily="18" charset="0"/>
                              <a:ea typeface="Cambria Math" panose="02040503050406030204" pitchFamily="18" charset="0"/>
                            </a:rPr>
                            <m:t>𝜕</m:t>
                          </m:r>
                          <m:r>
                            <a:rPr lang="fr-FR" sz="1100" b="0" i="1">
                              <a:solidFill>
                                <a:schemeClr val="tx1"/>
                              </a:solidFill>
                              <a:latin typeface="Cambria Math" panose="02040503050406030204" pitchFamily="18" charset="0"/>
                              <a:ea typeface="Cambria Math" panose="02040503050406030204" pitchFamily="18" charset="0"/>
                            </a:rPr>
                            <m:t>𝑛𝑒𝑡</m:t>
                          </m:r>
                          <m:r>
                            <a:rPr lang="fr-FR" sz="1100" b="0">
                              <a:solidFill>
                                <a:schemeClr val="tx1"/>
                              </a:solidFill>
                              <a:latin typeface="Cambria Math" panose="02040503050406030204" pitchFamily="18" charset="0"/>
                              <a:ea typeface="Cambria Math" panose="02040503050406030204" pitchFamily="18" charset="0"/>
                            </a:rPr>
                            <m:t>_</m:t>
                          </m:r>
                          <m:r>
                            <a:rPr lang="fr-FR" sz="1100" b="0" i="1">
                              <a:solidFill>
                                <a:schemeClr val="tx1"/>
                              </a:solidFill>
                              <a:latin typeface="Cambria Math" panose="02040503050406030204" pitchFamily="18" charset="0"/>
                              <a:ea typeface="Cambria Math" panose="02040503050406030204" pitchFamily="18" charset="0"/>
                            </a:rPr>
                            <m:t>h</m:t>
                          </m:r>
                          <m:r>
                            <a:rPr lang="fr-FR" sz="1100" b="0" i="1">
                              <a:solidFill>
                                <a:schemeClr val="tx1"/>
                              </a:solidFill>
                              <a:latin typeface="Cambria Math" panose="02040503050406030204" pitchFamily="18" charset="0"/>
                              <a:ea typeface="Cambria Math" panose="02040503050406030204" pitchFamily="18" charset="0"/>
                            </a:rPr>
                            <m:t>1</m:t>
                          </m:r>
                        </m:den>
                      </m:f>
                      <m:r>
                        <a:rPr lang="fr-FR" sz="1100" b="0">
                          <a:solidFill>
                            <a:schemeClr val="tx1"/>
                          </a:solidFill>
                          <a:latin typeface="Cambria Math" panose="02040503050406030204" pitchFamily="18" charset="0"/>
                        </a:rPr>
                        <m:t>=</m:t>
                      </m:r>
                      <m:r>
                        <m:rPr>
                          <m:nor/>
                        </m:rPr>
                        <a:rPr lang="fr-FR" sz="1100" dirty="0" smtClean="0">
                          <a:solidFill>
                            <a:schemeClr val="tx1"/>
                          </a:solidFill>
                          <a:latin typeface="Cambria Math" panose="02040503050406030204" pitchFamily="18" charset="0"/>
                          <a:ea typeface="Cambria Math" panose="02040503050406030204" pitchFamily="18" charset="0"/>
                        </a:rPr>
                        <m:t>(</m:t>
                      </m:r>
                      <m:r>
                        <a:rPr lang="fr-FR" sz="1100" b="0" i="1">
                          <a:solidFill>
                            <a:schemeClr val="tx1"/>
                          </a:solidFill>
                          <a:latin typeface="Cambria Math" panose="02040503050406030204" pitchFamily="18" charset="0"/>
                          <a:ea typeface="Cambria Math" panose="02040503050406030204" pitchFamily="18" charset="0"/>
                        </a:rPr>
                        <m:t>𝑜𝑢𝑡</m:t>
                      </m:r>
                      <m:r>
                        <a:rPr lang="fr-FR" sz="1100" b="0">
                          <a:solidFill>
                            <a:schemeClr val="tx1"/>
                          </a:solidFill>
                          <a:latin typeface="Cambria Math" panose="02040503050406030204" pitchFamily="18" charset="0"/>
                          <a:ea typeface="Cambria Math" panose="02040503050406030204" pitchFamily="18" charset="0"/>
                        </a:rPr>
                        <m:t>_</m:t>
                      </m:r>
                      <m:r>
                        <a:rPr lang="fr-FR" sz="1100" b="0" i="1">
                          <a:solidFill>
                            <a:schemeClr val="tx1"/>
                          </a:solidFill>
                          <a:latin typeface="Cambria Math" panose="02040503050406030204" pitchFamily="18" charset="0"/>
                          <a:ea typeface="Cambria Math" panose="02040503050406030204" pitchFamily="18" charset="0"/>
                        </a:rPr>
                        <m:t>𝑜</m:t>
                      </m:r>
                      <m:r>
                        <a:rPr lang="fr-FR" sz="1100" b="0" i="0" smtClean="0">
                          <a:solidFill>
                            <a:schemeClr val="tx1"/>
                          </a:solidFill>
                          <a:latin typeface="Cambria Math" panose="02040503050406030204" pitchFamily="18" charset="0"/>
                          <a:ea typeface="Cambria Math" panose="02040503050406030204" pitchFamily="18" charset="0"/>
                        </a:rPr>
                        <m:t>1</m:t>
                      </m:r>
                      <m:r>
                        <a:rPr lang="fr-FR" sz="1100" b="0">
                          <a:solidFill>
                            <a:schemeClr val="tx1"/>
                          </a:solidFill>
                          <a:latin typeface="Cambria Math" panose="02040503050406030204" pitchFamily="18" charset="0"/>
                          <a:ea typeface="Cambria Math" panose="02040503050406030204" pitchFamily="18" charset="0"/>
                        </a:rPr>
                        <m:t>−</m:t>
                      </m:r>
                      <m:r>
                        <a:rPr lang="fr-FR" sz="1100" b="0" i="1">
                          <a:solidFill>
                            <a:schemeClr val="tx1"/>
                          </a:solidFill>
                          <a:latin typeface="Cambria Math" panose="02040503050406030204" pitchFamily="18" charset="0"/>
                          <a:ea typeface="Cambria Math" panose="02040503050406030204" pitchFamily="18" charset="0"/>
                        </a:rPr>
                        <m:t>𝑡𝑎𝑟𝑔𝑒𝑡</m:t>
                      </m:r>
                      <m:r>
                        <a:rPr lang="fr-FR" sz="1100" b="0" i="0" smtClean="0">
                          <a:solidFill>
                            <a:schemeClr val="tx1"/>
                          </a:solidFill>
                          <a:latin typeface="Cambria Math" panose="02040503050406030204" pitchFamily="18" charset="0"/>
                          <a:ea typeface="Cambria Math" panose="02040503050406030204" pitchFamily="18" charset="0"/>
                        </a:rPr>
                        <m:t>_</m:t>
                      </m:r>
                      <m:r>
                        <m:rPr>
                          <m:sty m:val="p"/>
                        </m:rPr>
                        <a:rPr lang="fr-FR" sz="1100" b="0" i="0" smtClean="0">
                          <a:solidFill>
                            <a:schemeClr val="tx1"/>
                          </a:solidFill>
                          <a:latin typeface="Cambria Math" panose="02040503050406030204" pitchFamily="18" charset="0"/>
                          <a:ea typeface="Cambria Math" panose="02040503050406030204" pitchFamily="18" charset="0"/>
                        </a:rPr>
                        <m:t>o</m:t>
                      </m:r>
                      <m:r>
                        <a:rPr lang="fr-FR" sz="1100" b="0" i="0" smtClean="0">
                          <a:solidFill>
                            <a:schemeClr val="tx1"/>
                          </a:solidFill>
                          <a:latin typeface="Cambria Math" panose="02040503050406030204" pitchFamily="18" charset="0"/>
                          <a:ea typeface="Cambria Math" panose="02040503050406030204" pitchFamily="18" charset="0"/>
                        </a:rPr>
                        <m:t>1</m:t>
                      </m:r>
                      <m:r>
                        <m:rPr>
                          <m:nor/>
                        </m:rPr>
                        <a:rPr lang="fr-FR" sz="1100" dirty="0">
                          <a:solidFill>
                            <a:schemeClr val="tx1"/>
                          </a:solidFill>
                          <a:latin typeface="Cambria Math" panose="02040503050406030204" pitchFamily="18" charset="0"/>
                          <a:ea typeface="Cambria Math" panose="02040503050406030204" pitchFamily="18" charset="0"/>
                        </a:rPr>
                        <m:t>) </m:t>
                      </m:r>
                      <m:r>
                        <a:rPr lang="fr-FR" sz="1100" b="0" i="1">
                          <a:solidFill>
                            <a:schemeClr val="tx1"/>
                          </a:solidFill>
                          <a:latin typeface="Cambria Math" panose="02040503050406030204" pitchFamily="18" charset="0"/>
                          <a:ea typeface="Cambria Math" panose="02040503050406030204" pitchFamily="18" charset="0"/>
                        </a:rPr>
                        <m:t>×</m:t>
                      </m:r>
                      <m:r>
                        <m:rPr>
                          <m:nor/>
                        </m:rPr>
                        <a:rPr lang="fr-FR" sz="1100">
                          <a:solidFill>
                            <a:schemeClr val="tx1"/>
                          </a:solidFill>
                          <a:latin typeface="Cambria Math" panose="02040503050406030204" pitchFamily="18" charset="0"/>
                          <a:ea typeface="Cambria Math" panose="02040503050406030204" pitchFamily="18" charset="0"/>
                        </a:rPr>
                        <m:t> </m:t>
                      </m:r>
                      <m:r>
                        <m:rPr>
                          <m:sty m:val="p"/>
                        </m:rPr>
                        <a:rPr lang="fr-FR" sz="1100" b="0" i="0" smtClean="0">
                          <a:solidFill>
                            <a:schemeClr val="tx1"/>
                          </a:solidFill>
                          <a:latin typeface="Cambria Math" panose="02040503050406030204" pitchFamily="18" charset="0"/>
                          <a:ea typeface="Cambria Math" panose="02040503050406030204" pitchFamily="18" charset="0"/>
                        </a:rPr>
                        <m:t>out</m:t>
                      </m:r>
                      <m:r>
                        <a:rPr lang="fr-FR" sz="1100" b="0" i="0" smtClean="0">
                          <a:solidFill>
                            <a:schemeClr val="tx1"/>
                          </a:solidFill>
                          <a:latin typeface="Cambria Math" panose="02040503050406030204" pitchFamily="18" charset="0"/>
                          <a:ea typeface="Cambria Math" panose="02040503050406030204" pitchFamily="18" charset="0"/>
                        </a:rPr>
                        <m:t>_</m:t>
                      </m:r>
                      <m:r>
                        <m:rPr>
                          <m:sty m:val="p"/>
                        </m:rPr>
                        <a:rPr lang="fr-FR" sz="1100" b="0" i="0" smtClean="0">
                          <a:solidFill>
                            <a:schemeClr val="tx1"/>
                          </a:solidFill>
                          <a:latin typeface="Cambria Math" panose="02040503050406030204" pitchFamily="18" charset="0"/>
                          <a:ea typeface="Cambria Math" panose="02040503050406030204" pitchFamily="18" charset="0"/>
                        </a:rPr>
                        <m:t>o</m:t>
                      </m:r>
                      <m:r>
                        <a:rPr lang="fr-FR" sz="1100" b="0" i="0" smtClean="0">
                          <a:solidFill>
                            <a:schemeClr val="tx1"/>
                          </a:solidFill>
                          <a:latin typeface="Cambria Math" panose="02040503050406030204" pitchFamily="18" charset="0"/>
                          <a:ea typeface="Cambria Math" panose="02040503050406030204" pitchFamily="18" charset="0"/>
                        </a:rPr>
                        <m:t>1(1−</m:t>
                      </m:r>
                      <m:r>
                        <m:rPr>
                          <m:sty m:val="p"/>
                        </m:rPr>
                        <a:rPr lang="fr-FR" sz="1100" b="0" i="0" smtClean="0">
                          <a:solidFill>
                            <a:schemeClr val="tx1"/>
                          </a:solidFill>
                          <a:latin typeface="Cambria Math" panose="02040503050406030204" pitchFamily="18" charset="0"/>
                          <a:ea typeface="Cambria Math" panose="02040503050406030204" pitchFamily="18" charset="0"/>
                        </a:rPr>
                        <m:t>out</m:t>
                      </m:r>
                      <m:r>
                        <a:rPr lang="fr-FR" sz="1100" b="0" i="0" smtClean="0">
                          <a:solidFill>
                            <a:schemeClr val="tx1"/>
                          </a:solidFill>
                          <a:latin typeface="Cambria Math" panose="02040503050406030204" pitchFamily="18" charset="0"/>
                          <a:ea typeface="Cambria Math" panose="02040503050406030204" pitchFamily="18" charset="0"/>
                        </a:rPr>
                        <m:t>_</m:t>
                      </m:r>
                      <m:r>
                        <m:rPr>
                          <m:sty m:val="p"/>
                        </m:rPr>
                        <a:rPr lang="fr-FR" sz="1100" b="0" i="0" smtClean="0">
                          <a:solidFill>
                            <a:schemeClr val="tx1"/>
                          </a:solidFill>
                          <a:latin typeface="Cambria Math" panose="02040503050406030204" pitchFamily="18" charset="0"/>
                          <a:ea typeface="Cambria Math" panose="02040503050406030204" pitchFamily="18" charset="0"/>
                        </a:rPr>
                        <m:t>o</m:t>
                      </m:r>
                      <m:r>
                        <a:rPr lang="fr-FR" sz="1100" b="0" i="0" smtClean="0">
                          <a:solidFill>
                            <a:schemeClr val="tx1"/>
                          </a:solidFill>
                          <a:latin typeface="Cambria Math" panose="02040503050406030204" pitchFamily="18" charset="0"/>
                          <a:ea typeface="Cambria Math" panose="02040503050406030204" pitchFamily="18" charset="0"/>
                        </a:rPr>
                        <m:t>1</m:t>
                      </m:r>
                      <m:r>
                        <a:rPr lang="fr-FR" sz="1100" b="0" i="1" smtClean="0">
                          <a:solidFill>
                            <a:schemeClr val="tx1"/>
                          </a:solidFill>
                          <a:latin typeface="Cambria Math" panose="02040503050406030204" pitchFamily="18" charset="0"/>
                          <a:ea typeface="Cambria Math" panose="02040503050406030204" pitchFamily="18" charset="0"/>
                        </a:rPr>
                        <m:t>)</m:t>
                      </m:r>
                      <m:r>
                        <a:rPr lang="fr-FR" sz="1100" b="0" i="1">
                          <a:solidFill>
                            <a:schemeClr val="tx1"/>
                          </a:solidFill>
                          <a:latin typeface="Cambria Math" panose="02040503050406030204" pitchFamily="18" charset="0"/>
                          <a:ea typeface="Cambria Math" panose="02040503050406030204" pitchFamily="18" charset="0"/>
                        </a:rPr>
                        <m:t>×</m:t>
                      </m:r>
                      <m:r>
                        <m:rPr>
                          <m:sty m:val="p"/>
                        </m:rPr>
                        <a:rPr lang="fr-FR" sz="1100" b="0" i="0" smtClean="0">
                          <a:solidFill>
                            <a:schemeClr val="tx1"/>
                          </a:solidFill>
                          <a:latin typeface="Cambria Math" panose="02040503050406030204" pitchFamily="18" charset="0"/>
                          <a:ea typeface="Cambria Math" panose="02040503050406030204" pitchFamily="18" charset="0"/>
                        </a:rPr>
                        <m:t>w</m:t>
                      </m:r>
                      <m:r>
                        <a:rPr lang="fr-FR" sz="1100" b="0" i="0" smtClean="0">
                          <a:solidFill>
                            <a:schemeClr val="tx1"/>
                          </a:solidFill>
                          <a:latin typeface="Cambria Math" panose="02040503050406030204" pitchFamily="18" charset="0"/>
                          <a:ea typeface="Cambria Math" panose="02040503050406030204" pitchFamily="18" charset="0"/>
                        </a:rPr>
                        <m:t>5</m:t>
                      </m:r>
                      <m:r>
                        <a:rPr lang="fr-FR" sz="1100" b="0" i="1" smtClean="0">
                          <a:solidFill>
                            <a:schemeClr val="tx1"/>
                          </a:solidFill>
                          <a:latin typeface="Cambria Math" panose="02040503050406030204" pitchFamily="18" charset="0"/>
                          <a:ea typeface="Cambria Math" panose="02040503050406030204" pitchFamily="18" charset="0"/>
                        </a:rPr>
                        <m:t>×1</m:t>
                      </m:r>
                      <m:r>
                        <a:rPr lang="fr-FR" sz="1100" b="0" i="1" baseline="-25000" smtClean="0">
                          <a:solidFill>
                            <a:schemeClr val="tx1"/>
                          </a:solidFill>
                          <a:latin typeface="Cambria Math" panose="02040503050406030204" pitchFamily="18" charset="0"/>
                          <a:ea typeface="Cambria Math" panose="02040503050406030204" pitchFamily="18" charset="0"/>
                        </a:rPr>
                        <m:t>{</m:t>
                      </m:r>
                      <m:r>
                        <a:rPr lang="fr-FR" sz="1100" b="0" i="1" baseline="-25000">
                          <a:solidFill>
                            <a:schemeClr val="tx1"/>
                          </a:solidFill>
                          <a:latin typeface="Cambria Math" panose="02040503050406030204" pitchFamily="18" charset="0"/>
                          <a:ea typeface="Cambria Math" panose="02040503050406030204" pitchFamily="18" charset="0"/>
                        </a:rPr>
                        <m:t>𝑛𝑒𝑡</m:t>
                      </m:r>
                      <m:r>
                        <a:rPr lang="fr-FR" sz="1100" b="0" i="1" baseline="-25000">
                          <a:solidFill>
                            <a:schemeClr val="tx1"/>
                          </a:solidFill>
                          <a:latin typeface="Cambria Math" panose="02040503050406030204" pitchFamily="18" charset="0"/>
                          <a:ea typeface="Cambria Math" panose="02040503050406030204" pitchFamily="18" charset="0"/>
                        </a:rPr>
                        <m:t>_</m:t>
                      </m:r>
                      <m:r>
                        <a:rPr lang="fr-FR" sz="1100" b="0" i="1" baseline="-25000">
                          <a:solidFill>
                            <a:schemeClr val="tx1"/>
                          </a:solidFill>
                          <a:latin typeface="Cambria Math" panose="02040503050406030204" pitchFamily="18" charset="0"/>
                          <a:ea typeface="Cambria Math" panose="02040503050406030204" pitchFamily="18" charset="0"/>
                        </a:rPr>
                        <m:t>h</m:t>
                      </m:r>
                      <m:r>
                        <a:rPr lang="fr-FR" sz="1100" b="0" i="1" baseline="-25000">
                          <a:solidFill>
                            <a:schemeClr val="tx1"/>
                          </a:solidFill>
                          <a:latin typeface="Cambria Math" panose="02040503050406030204" pitchFamily="18" charset="0"/>
                          <a:ea typeface="Cambria Math" panose="02040503050406030204" pitchFamily="18" charset="0"/>
                        </a:rPr>
                        <m:t>1≥0}</m:t>
                      </m:r>
                    </m:oMath>
                  </m:oMathPara>
                </a14:m>
                <a:endParaRPr lang="fr-FR" sz="1100" baseline="-25000" dirty="0">
                  <a:solidFill>
                    <a:schemeClr val="tx1"/>
                  </a:solidFill>
                  <a:latin typeface="Cambria Math" panose="02040503050406030204" pitchFamily="18" charset="0"/>
                  <a:ea typeface="Cambria Math" panose="02040503050406030204" pitchFamily="18" charset="0"/>
                </a:endParaRPr>
              </a:p>
            </p:txBody>
          </p:sp>
        </mc:Choice>
        <mc:Fallback xmlns="">
          <p:sp>
            <p:nvSpPr>
              <p:cNvPr id="19" name="ZoneTexte 18">
                <a:extLst>
                  <a:ext uri="{FF2B5EF4-FFF2-40B4-BE49-F238E27FC236}">
                    <a16:creationId xmlns:a16="http://schemas.microsoft.com/office/drawing/2014/main" id="{F80CFFF4-D30D-A4A0-4BE7-D2C7828DE598}"/>
                  </a:ext>
                </a:extLst>
              </p:cNvPr>
              <p:cNvSpPr txBox="1">
                <a:spLocks noRot="1" noChangeAspect="1" noMove="1" noResize="1" noEditPoints="1" noAdjustHandles="1" noChangeArrowheads="1" noChangeShapeType="1" noTextEdit="1"/>
              </p:cNvSpPr>
              <p:nvPr/>
            </p:nvSpPr>
            <p:spPr>
              <a:xfrm>
                <a:off x="978171" y="4948838"/>
                <a:ext cx="4752754" cy="414216"/>
              </a:xfrm>
              <a:prstGeom prst="rect">
                <a:avLst/>
              </a:prstGeom>
              <a:blipFill>
                <a:blip r:embed="rId4"/>
                <a:stretch>
                  <a:fillRect/>
                </a:stretch>
              </a:blipFill>
            </p:spPr>
            <p:txBody>
              <a:bodyPr/>
              <a:lstStyle/>
              <a:p>
                <a:r>
                  <a:rPr lang="fr-FR">
                    <a:noFill/>
                  </a:rPr>
                  <a:t> </a:t>
                </a:r>
              </a:p>
            </p:txBody>
          </p:sp>
        </mc:Fallback>
      </mc:AlternateContent>
      <p:sp>
        <p:nvSpPr>
          <p:cNvPr id="20" name="ZoneTexte 19">
            <a:extLst>
              <a:ext uri="{FF2B5EF4-FFF2-40B4-BE49-F238E27FC236}">
                <a16:creationId xmlns:a16="http://schemas.microsoft.com/office/drawing/2014/main" id="{68FD0AF1-F9AC-09DB-B0CB-D3F300BA0D97}"/>
              </a:ext>
            </a:extLst>
          </p:cNvPr>
          <p:cNvSpPr txBox="1"/>
          <p:nvPr/>
        </p:nvSpPr>
        <p:spPr>
          <a:xfrm>
            <a:off x="818686" y="4560750"/>
            <a:ext cx="2371064" cy="276999"/>
          </a:xfrm>
          <a:prstGeom prst="rect">
            <a:avLst/>
          </a:prstGeom>
          <a:noFill/>
        </p:spPr>
        <p:txBody>
          <a:bodyPr wrap="square" rtlCol="0">
            <a:spAutoFit/>
          </a:bodyPr>
          <a:lstStyle/>
          <a:p>
            <a:r>
              <a:rPr lang="en-GB" sz="1200" b="1" noProof="0" dirty="0"/>
              <a:t>From previously we know that:</a:t>
            </a:r>
          </a:p>
        </p:txBody>
      </p:sp>
      <p:sp>
        <p:nvSpPr>
          <p:cNvPr id="21" name="ZoneTexte 20">
            <a:extLst>
              <a:ext uri="{FF2B5EF4-FFF2-40B4-BE49-F238E27FC236}">
                <a16:creationId xmlns:a16="http://schemas.microsoft.com/office/drawing/2014/main" id="{7D561602-6111-EA72-6C34-16A23F3950F2}"/>
              </a:ext>
            </a:extLst>
          </p:cNvPr>
          <p:cNvSpPr txBox="1"/>
          <p:nvPr/>
        </p:nvSpPr>
        <p:spPr>
          <a:xfrm>
            <a:off x="6528460" y="1334708"/>
            <a:ext cx="3157800" cy="307777"/>
          </a:xfrm>
          <a:prstGeom prst="rect">
            <a:avLst/>
          </a:prstGeom>
          <a:noFill/>
        </p:spPr>
        <p:txBody>
          <a:bodyPr wrap="square" rtlCol="0">
            <a:spAutoFit/>
          </a:bodyPr>
          <a:lstStyle/>
          <a:p>
            <a:r>
              <a:rPr lang="fr-FR" sz="1400" b="1" dirty="0">
                <a:solidFill>
                  <a:srgbClr val="FF0000"/>
                </a:solidFill>
              </a:rPr>
              <a:t>BACKPROPAGATION</a:t>
            </a:r>
            <a:r>
              <a:rPr lang="fr-FR" sz="1400" b="1" dirty="0"/>
              <a:t> + CHAIN RULE</a:t>
            </a:r>
          </a:p>
        </p:txBody>
      </p:sp>
      <p:sp>
        <p:nvSpPr>
          <p:cNvPr id="22" name="Flèche vers la gauche 21">
            <a:extLst>
              <a:ext uri="{FF2B5EF4-FFF2-40B4-BE49-F238E27FC236}">
                <a16:creationId xmlns:a16="http://schemas.microsoft.com/office/drawing/2014/main" id="{F7B2D138-5108-7D19-4180-2D9C8AF59739}"/>
              </a:ext>
            </a:extLst>
          </p:cNvPr>
          <p:cNvSpPr/>
          <p:nvPr/>
        </p:nvSpPr>
        <p:spPr>
          <a:xfrm rot="18488585" flipV="1">
            <a:off x="893644" y="2166790"/>
            <a:ext cx="1250269" cy="274824"/>
          </a:xfrm>
          <a:prstGeom prst="leftArrow">
            <a:avLst>
              <a:gd name="adj1" fmla="val 49587"/>
              <a:gd name="adj2" fmla="val 50000"/>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a:extLst>
              <a:ext uri="{FF2B5EF4-FFF2-40B4-BE49-F238E27FC236}">
                <a16:creationId xmlns:a16="http://schemas.microsoft.com/office/drawing/2014/main" id="{5CD5DD92-1271-CD14-F671-9FDA6D489AEB}"/>
              </a:ext>
            </a:extLst>
          </p:cNvPr>
          <p:cNvCxnSpPr>
            <a:cxnSpLocks/>
          </p:cNvCxnSpPr>
          <p:nvPr/>
        </p:nvCxnSpPr>
        <p:spPr>
          <a:xfrm>
            <a:off x="1862348" y="1823186"/>
            <a:ext cx="2688387" cy="0"/>
          </a:xfrm>
          <a:prstGeom prst="line">
            <a:avLst/>
          </a:prstGeom>
          <a:ln w="136525">
            <a:solidFill>
              <a:srgbClr val="FF0000">
                <a:alpha val="50000"/>
              </a:srgbClr>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CF4DD02A-35BF-2DA8-2C01-9C87B4059C99}"/>
                  </a:ext>
                </a:extLst>
              </p:cNvPr>
              <p:cNvSpPr txBox="1"/>
              <p:nvPr/>
            </p:nvSpPr>
            <p:spPr>
              <a:xfrm>
                <a:off x="4051002" y="1383388"/>
                <a:ext cx="642969" cy="41421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fr-FR" sz="1050" i="1" smtClean="0">
                              <a:solidFill>
                                <a:srgbClr val="FF0000"/>
                              </a:solidFill>
                              <a:latin typeface="Cambria Math" panose="02040503050406030204" pitchFamily="18" charset="0"/>
                            </a:rPr>
                          </m:ctrlPr>
                        </m:fPr>
                        <m:num>
                          <m:r>
                            <a:rPr lang="fr-FR" sz="1050" i="0" smtClean="0">
                              <a:solidFill>
                                <a:srgbClr val="FF0000"/>
                              </a:solidFill>
                              <a:latin typeface="Cambria Math" panose="02040503050406030204" pitchFamily="18" charset="0"/>
                            </a:rPr>
                            <m:t>𝜕</m:t>
                          </m:r>
                          <m:r>
                            <m:rPr>
                              <m:sty m:val="p"/>
                            </m:rPr>
                            <a:rPr lang="fr-FR" sz="1050" b="0" i="0" smtClean="0">
                              <a:solidFill>
                                <a:srgbClr val="FF0000"/>
                              </a:solidFill>
                              <a:latin typeface="Cambria Math" panose="02040503050406030204" pitchFamily="18" charset="0"/>
                            </a:rPr>
                            <m:t>Loss</m:t>
                          </m:r>
                          <m:r>
                            <a:rPr lang="fr-FR" sz="1050" b="0" i="0" smtClean="0">
                              <a:solidFill>
                                <a:srgbClr val="FF0000"/>
                              </a:solidFill>
                              <a:latin typeface="Cambria Math" panose="02040503050406030204" pitchFamily="18" charset="0"/>
                            </a:rPr>
                            <m:t>1</m:t>
                          </m:r>
                        </m:num>
                        <m:den>
                          <m:r>
                            <a:rPr lang="fr-FR" sz="1050" i="0" smtClean="0">
                              <a:solidFill>
                                <a:srgbClr val="FF0000"/>
                              </a:solidFill>
                              <a:latin typeface="Cambria Math" panose="02040503050406030204" pitchFamily="18" charset="0"/>
                            </a:rPr>
                            <m:t>𝜕</m:t>
                          </m:r>
                          <m:r>
                            <m:rPr>
                              <m:sty m:val="p"/>
                            </m:rPr>
                            <a:rPr lang="fr-FR" sz="1050" b="0" i="0" smtClean="0">
                              <a:solidFill>
                                <a:srgbClr val="FF0000"/>
                              </a:solidFill>
                              <a:latin typeface="Cambria Math" panose="02040503050406030204" pitchFamily="18" charset="0"/>
                            </a:rPr>
                            <m:t>w</m:t>
                          </m:r>
                          <m:r>
                            <a:rPr lang="fr-FR" sz="1050" b="0" i="1" smtClean="0">
                              <a:solidFill>
                                <a:srgbClr val="FF0000"/>
                              </a:solidFill>
                              <a:latin typeface="Cambria Math" panose="02040503050406030204" pitchFamily="18" charset="0"/>
                            </a:rPr>
                            <m:t>2</m:t>
                          </m:r>
                        </m:den>
                      </m:f>
                    </m:oMath>
                  </m:oMathPara>
                </a14:m>
                <a:endParaRPr lang="fr-FR" sz="1050" b="1" dirty="0">
                  <a:solidFill>
                    <a:srgbClr val="FF0000"/>
                  </a:solidFill>
                </a:endParaRPr>
              </a:p>
            </p:txBody>
          </p:sp>
        </mc:Choice>
        <mc:Fallback xmlns="">
          <p:sp>
            <p:nvSpPr>
              <p:cNvPr id="30" name="ZoneTexte 29">
                <a:extLst>
                  <a:ext uri="{FF2B5EF4-FFF2-40B4-BE49-F238E27FC236}">
                    <a16:creationId xmlns:a16="http://schemas.microsoft.com/office/drawing/2014/main" id="{CF4DD02A-35BF-2DA8-2C01-9C87B4059C99}"/>
                  </a:ext>
                </a:extLst>
              </p:cNvPr>
              <p:cNvSpPr txBox="1">
                <a:spLocks noRot="1" noChangeAspect="1" noMove="1" noResize="1" noEditPoints="1" noAdjustHandles="1" noChangeArrowheads="1" noChangeShapeType="1" noTextEdit="1"/>
              </p:cNvSpPr>
              <p:nvPr/>
            </p:nvSpPr>
            <p:spPr>
              <a:xfrm>
                <a:off x="4051002" y="1383388"/>
                <a:ext cx="642969" cy="414216"/>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1" name="ZoneTexte 30">
                <a:extLst>
                  <a:ext uri="{FF2B5EF4-FFF2-40B4-BE49-F238E27FC236}">
                    <a16:creationId xmlns:a16="http://schemas.microsoft.com/office/drawing/2014/main" id="{23DC870D-22BE-55E7-E387-6093B406B137}"/>
                  </a:ext>
                </a:extLst>
              </p:cNvPr>
              <p:cNvSpPr txBox="1"/>
              <p:nvPr/>
            </p:nvSpPr>
            <p:spPr>
              <a:xfrm>
                <a:off x="6365540" y="2658994"/>
                <a:ext cx="5254767" cy="443455"/>
              </a:xfrm>
              <a:prstGeom prst="rect">
                <a:avLst/>
              </a:prstGeom>
              <a:noFill/>
              <a:ln>
                <a:solidFill>
                  <a:srgbClr val="FF0000"/>
                </a:solidFill>
              </a:ln>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200" i="1" smtClean="0">
                              <a:solidFill>
                                <a:schemeClr val="tx1"/>
                              </a:solidFill>
                              <a:latin typeface="Cambria Math" panose="02040503050406030204" pitchFamily="18" charset="0"/>
                              <a:ea typeface="Cambria Math" panose="02040503050406030204" pitchFamily="18" charset="0"/>
                            </a:rPr>
                          </m:ctrlPr>
                        </m:fPr>
                        <m:num>
                          <m:r>
                            <a:rPr lang="fr-FR" sz="1200" b="0" i="1">
                              <a:solidFill>
                                <a:schemeClr val="tx1"/>
                              </a:solidFill>
                              <a:latin typeface="Cambria Math" panose="02040503050406030204" pitchFamily="18" charset="0"/>
                              <a:ea typeface="Cambria Math" panose="02040503050406030204" pitchFamily="18" charset="0"/>
                            </a:rPr>
                            <m:t>𝜕</m:t>
                          </m:r>
                          <m:r>
                            <a:rPr lang="fr-FR" sz="1200" b="0" i="1">
                              <a:solidFill>
                                <a:schemeClr val="tx1"/>
                              </a:solidFill>
                              <a:latin typeface="Cambria Math" panose="02040503050406030204" pitchFamily="18" charset="0"/>
                              <a:ea typeface="Cambria Math" panose="02040503050406030204" pitchFamily="18" charset="0"/>
                            </a:rPr>
                            <m:t>𝐿𝑜𝑠𝑠</m:t>
                          </m:r>
                          <m:r>
                            <a:rPr lang="fr-FR" sz="1200" b="0" i="1">
                              <a:solidFill>
                                <a:schemeClr val="tx1"/>
                              </a:solidFill>
                              <a:latin typeface="Cambria Math" panose="02040503050406030204" pitchFamily="18" charset="0"/>
                              <a:ea typeface="Cambria Math" panose="02040503050406030204" pitchFamily="18" charset="0"/>
                            </a:rPr>
                            <m:t>1</m:t>
                          </m:r>
                        </m:num>
                        <m:den>
                          <m:r>
                            <a:rPr lang="fr-FR" sz="1200" b="0" i="1"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w</m:t>
                          </m:r>
                          <m:r>
                            <a:rPr lang="fr-FR" sz="1200" b="0" i="0" smtClean="0">
                              <a:solidFill>
                                <a:schemeClr val="tx1"/>
                              </a:solidFill>
                              <a:latin typeface="Cambria Math" panose="02040503050406030204" pitchFamily="18" charset="0"/>
                              <a:ea typeface="Cambria Math" panose="02040503050406030204" pitchFamily="18" charset="0"/>
                            </a:rPr>
                            <m:t>2</m:t>
                          </m:r>
                        </m:den>
                      </m:f>
                      <m:r>
                        <a:rPr lang="fr-FR" sz="1200" b="0">
                          <a:solidFill>
                            <a:schemeClr val="tx1"/>
                          </a:solidFill>
                          <a:latin typeface="Cambria Math" panose="02040503050406030204" pitchFamily="18" charset="0"/>
                        </a:rPr>
                        <m:t>=</m:t>
                      </m:r>
                      <m:r>
                        <m:rPr>
                          <m:nor/>
                        </m:rPr>
                        <a:rPr lang="fr-FR" sz="1200" dirty="0" smtClean="0">
                          <a:solidFill>
                            <a:schemeClr val="tx1"/>
                          </a:solidFill>
                          <a:latin typeface="Cambria Math" panose="02040503050406030204" pitchFamily="18" charset="0"/>
                          <a:ea typeface="Cambria Math" panose="02040503050406030204" pitchFamily="18" charset="0"/>
                        </a:rPr>
                        <m:t>(</m:t>
                      </m:r>
                      <m:r>
                        <a:rPr lang="fr-FR" sz="1200" b="0" i="1">
                          <a:solidFill>
                            <a:schemeClr val="tx1"/>
                          </a:solidFill>
                          <a:latin typeface="Cambria Math" panose="02040503050406030204" pitchFamily="18" charset="0"/>
                          <a:ea typeface="Cambria Math" panose="02040503050406030204" pitchFamily="18" charset="0"/>
                        </a:rPr>
                        <m:t>𝑜𝑢𝑡</m:t>
                      </m:r>
                      <m:r>
                        <a:rPr lang="fr-FR" sz="1200" b="0">
                          <a:solidFill>
                            <a:schemeClr val="tx1"/>
                          </a:solidFill>
                          <a:latin typeface="Cambria Math" panose="02040503050406030204" pitchFamily="18" charset="0"/>
                          <a:ea typeface="Cambria Math" panose="02040503050406030204" pitchFamily="18" charset="0"/>
                        </a:rPr>
                        <m:t>_</m:t>
                      </m:r>
                      <m:r>
                        <a:rPr lang="fr-FR" sz="1200" b="0" i="1">
                          <a:solidFill>
                            <a:schemeClr val="tx1"/>
                          </a:solidFill>
                          <a:latin typeface="Cambria Math" panose="02040503050406030204" pitchFamily="18" charset="0"/>
                          <a:ea typeface="Cambria Math" panose="02040503050406030204" pitchFamily="18" charset="0"/>
                        </a:rPr>
                        <m:t>𝑜</m:t>
                      </m:r>
                      <m:r>
                        <a:rPr lang="fr-FR" sz="1200" b="0" i="0" smtClean="0">
                          <a:solidFill>
                            <a:schemeClr val="tx1"/>
                          </a:solidFill>
                          <a:latin typeface="Cambria Math" panose="02040503050406030204" pitchFamily="18" charset="0"/>
                          <a:ea typeface="Cambria Math" panose="02040503050406030204" pitchFamily="18" charset="0"/>
                        </a:rPr>
                        <m:t>1</m:t>
                      </m:r>
                      <m:r>
                        <a:rPr lang="fr-FR" sz="1200" b="0">
                          <a:solidFill>
                            <a:schemeClr val="tx1"/>
                          </a:solidFill>
                          <a:latin typeface="Cambria Math" panose="02040503050406030204" pitchFamily="18" charset="0"/>
                          <a:ea typeface="Cambria Math" panose="02040503050406030204" pitchFamily="18" charset="0"/>
                        </a:rPr>
                        <m:t>−</m:t>
                      </m:r>
                      <m:r>
                        <a:rPr lang="fr-FR" sz="1200" b="0" i="1">
                          <a:solidFill>
                            <a:schemeClr val="tx1"/>
                          </a:solidFill>
                          <a:latin typeface="Cambria Math" panose="02040503050406030204" pitchFamily="18" charset="0"/>
                          <a:ea typeface="Cambria Math" panose="02040503050406030204" pitchFamily="18" charset="0"/>
                        </a:rPr>
                        <m:t>𝑡𝑎𝑟𝑔𝑒𝑡</m:t>
                      </m:r>
                      <m:r>
                        <a:rPr lang="fr-FR" sz="1200" b="0" i="0" smtClean="0">
                          <a:solidFill>
                            <a:schemeClr val="tx1"/>
                          </a:solidFill>
                          <a:latin typeface="Cambria Math" panose="02040503050406030204" pitchFamily="18" charset="0"/>
                          <a:ea typeface="Cambria Math" panose="02040503050406030204" pitchFamily="18" charset="0"/>
                        </a:rPr>
                        <m:t>_</m:t>
                      </m:r>
                      <m:r>
                        <m:rPr>
                          <m:sty m:val="p"/>
                        </m:rPr>
                        <a:rPr lang="fr-FR" sz="1200" b="0" i="0" smtClean="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1</m:t>
                      </m:r>
                      <m:r>
                        <m:rPr>
                          <m:nor/>
                        </m:rPr>
                        <a:rPr lang="fr-FR" sz="1200" dirty="0">
                          <a:solidFill>
                            <a:schemeClr val="tx1"/>
                          </a:solidFill>
                          <a:latin typeface="Cambria Math" panose="02040503050406030204" pitchFamily="18" charset="0"/>
                          <a:ea typeface="Cambria Math" panose="02040503050406030204" pitchFamily="18" charset="0"/>
                        </a:rPr>
                        <m:t>) </m:t>
                      </m:r>
                      <m:r>
                        <a:rPr lang="fr-FR" sz="1200" b="0" i="1">
                          <a:solidFill>
                            <a:schemeClr val="tx1"/>
                          </a:solidFill>
                          <a:latin typeface="Cambria Math" panose="02040503050406030204" pitchFamily="18" charset="0"/>
                          <a:ea typeface="Cambria Math" panose="02040503050406030204" pitchFamily="18" charset="0"/>
                        </a:rPr>
                        <m:t>×</m:t>
                      </m:r>
                      <m:r>
                        <m:rPr>
                          <m:nor/>
                        </m:rPr>
                        <a:rPr lang="fr-FR" sz="1200">
                          <a:solidFill>
                            <a:schemeClr val="tx1"/>
                          </a:solidFill>
                          <a:latin typeface="Cambria Math" panose="02040503050406030204" pitchFamily="18" charset="0"/>
                          <a:ea typeface="Cambria Math" panose="02040503050406030204" pitchFamily="18" charset="0"/>
                        </a:rPr>
                        <m:t> </m:t>
                      </m:r>
                      <m:r>
                        <m:rPr>
                          <m:sty m:val="p"/>
                        </m:rPr>
                        <a:rPr lang="fr-FR" sz="1200" b="0" i="0" smtClean="0">
                          <a:solidFill>
                            <a:schemeClr val="tx1"/>
                          </a:solidFill>
                          <a:latin typeface="Cambria Math" panose="02040503050406030204" pitchFamily="18" charset="0"/>
                          <a:ea typeface="Cambria Math" panose="02040503050406030204" pitchFamily="18" charset="0"/>
                        </a:rPr>
                        <m:t>out</m:t>
                      </m:r>
                      <m:r>
                        <a:rPr lang="fr-FR" sz="1200" b="0" i="0" smtClean="0">
                          <a:solidFill>
                            <a:schemeClr val="tx1"/>
                          </a:solidFill>
                          <a:latin typeface="Cambria Math" panose="02040503050406030204" pitchFamily="18" charset="0"/>
                          <a:ea typeface="Cambria Math" panose="02040503050406030204" pitchFamily="18" charset="0"/>
                        </a:rPr>
                        <m:t>_</m:t>
                      </m:r>
                      <m:r>
                        <m:rPr>
                          <m:sty m:val="p"/>
                        </m:rPr>
                        <a:rPr lang="fr-FR" sz="1200" b="0" i="0" smtClean="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1(1−</m:t>
                      </m:r>
                      <m:r>
                        <m:rPr>
                          <m:sty m:val="p"/>
                        </m:rPr>
                        <a:rPr lang="fr-FR" sz="1200" b="0" i="0" smtClean="0">
                          <a:solidFill>
                            <a:schemeClr val="tx1"/>
                          </a:solidFill>
                          <a:latin typeface="Cambria Math" panose="02040503050406030204" pitchFamily="18" charset="0"/>
                          <a:ea typeface="Cambria Math" panose="02040503050406030204" pitchFamily="18" charset="0"/>
                        </a:rPr>
                        <m:t>out</m:t>
                      </m:r>
                      <m:r>
                        <a:rPr lang="fr-FR" sz="1200" b="0" i="0" smtClean="0">
                          <a:solidFill>
                            <a:schemeClr val="tx1"/>
                          </a:solidFill>
                          <a:latin typeface="Cambria Math" panose="02040503050406030204" pitchFamily="18" charset="0"/>
                          <a:ea typeface="Cambria Math" panose="02040503050406030204" pitchFamily="18" charset="0"/>
                        </a:rPr>
                        <m:t>_</m:t>
                      </m:r>
                      <m:r>
                        <m:rPr>
                          <m:sty m:val="p"/>
                        </m:rPr>
                        <a:rPr lang="fr-FR" sz="1200" b="0" i="0" smtClean="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1</m:t>
                      </m:r>
                      <m:r>
                        <a:rPr lang="fr-FR" sz="1200" b="0" i="1" smtClean="0">
                          <a:solidFill>
                            <a:schemeClr val="tx1"/>
                          </a:solidFill>
                          <a:latin typeface="Cambria Math" panose="02040503050406030204" pitchFamily="18" charset="0"/>
                          <a:ea typeface="Cambria Math" panose="02040503050406030204" pitchFamily="18" charset="0"/>
                        </a:rPr>
                        <m:t>)</m:t>
                      </m:r>
                      <m:r>
                        <a:rPr lang="fr-FR" sz="1200" b="0" i="1">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w</m:t>
                      </m:r>
                      <m:r>
                        <a:rPr lang="fr-FR" sz="1200" b="0" i="0" smtClean="0">
                          <a:solidFill>
                            <a:schemeClr val="tx1"/>
                          </a:solidFill>
                          <a:latin typeface="Cambria Math" panose="02040503050406030204" pitchFamily="18" charset="0"/>
                          <a:ea typeface="Cambria Math" panose="02040503050406030204" pitchFamily="18" charset="0"/>
                        </a:rPr>
                        <m:t>5</m:t>
                      </m:r>
                      <m:r>
                        <a:rPr lang="fr-FR" sz="1200" b="0" i="1" smtClean="0">
                          <a:solidFill>
                            <a:schemeClr val="tx1"/>
                          </a:solidFill>
                          <a:latin typeface="Cambria Math" panose="02040503050406030204" pitchFamily="18" charset="0"/>
                          <a:ea typeface="Cambria Math" panose="02040503050406030204" pitchFamily="18" charset="0"/>
                        </a:rPr>
                        <m:t>×1</m:t>
                      </m:r>
                      <m:r>
                        <a:rPr lang="fr-FR" sz="1200" b="0" i="1" baseline="-25000" smtClean="0">
                          <a:solidFill>
                            <a:schemeClr val="tx1"/>
                          </a:solidFill>
                          <a:latin typeface="Cambria Math" panose="02040503050406030204" pitchFamily="18" charset="0"/>
                          <a:ea typeface="Cambria Math" panose="02040503050406030204" pitchFamily="18" charset="0"/>
                        </a:rPr>
                        <m:t>{</m:t>
                      </m:r>
                      <m:r>
                        <a:rPr lang="fr-FR" sz="1200" b="0" i="1" baseline="-25000">
                          <a:solidFill>
                            <a:schemeClr val="tx1"/>
                          </a:solidFill>
                          <a:latin typeface="Cambria Math" panose="02040503050406030204" pitchFamily="18" charset="0"/>
                          <a:ea typeface="Cambria Math" panose="02040503050406030204" pitchFamily="18" charset="0"/>
                        </a:rPr>
                        <m:t>𝑛𝑒𝑡</m:t>
                      </m:r>
                      <m:r>
                        <a:rPr lang="fr-FR" sz="1200" b="0" i="1" baseline="-25000">
                          <a:solidFill>
                            <a:schemeClr val="tx1"/>
                          </a:solidFill>
                          <a:latin typeface="Cambria Math" panose="02040503050406030204" pitchFamily="18" charset="0"/>
                          <a:ea typeface="Cambria Math" panose="02040503050406030204" pitchFamily="18" charset="0"/>
                        </a:rPr>
                        <m:t>_</m:t>
                      </m:r>
                      <m:r>
                        <a:rPr lang="fr-FR" sz="1200" b="0" i="1" baseline="-25000">
                          <a:solidFill>
                            <a:schemeClr val="tx1"/>
                          </a:solidFill>
                          <a:latin typeface="Cambria Math" panose="02040503050406030204" pitchFamily="18" charset="0"/>
                          <a:ea typeface="Cambria Math" panose="02040503050406030204" pitchFamily="18" charset="0"/>
                        </a:rPr>
                        <m:t>h</m:t>
                      </m:r>
                      <m:r>
                        <a:rPr lang="fr-FR" sz="1200" b="0" i="1" baseline="-25000">
                          <a:solidFill>
                            <a:schemeClr val="tx1"/>
                          </a:solidFill>
                          <a:latin typeface="Cambria Math" panose="02040503050406030204" pitchFamily="18" charset="0"/>
                          <a:ea typeface="Cambria Math" panose="02040503050406030204" pitchFamily="18" charset="0"/>
                        </a:rPr>
                        <m:t>1≥0})×</m:t>
                      </m:r>
                      <m:r>
                        <m:rPr>
                          <m:sty m:val="p"/>
                        </m:rPr>
                        <a:rPr lang="fr-FR" sz="1200" b="0" i="0" smtClean="0">
                          <a:solidFill>
                            <a:schemeClr val="accent2"/>
                          </a:solidFill>
                          <a:latin typeface="Cambria Math" panose="02040503050406030204" pitchFamily="18" charset="0"/>
                          <a:ea typeface="Cambria Math" panose="02040503050406030204" pitchFamily="18" charset="0"/>
                        </a:rPr>
                        <m:t>i</m:t>
                      </m:r>
                      <m:r>
                        <a:rPr lang="fr-FR" sz="1200" b="0" i="0" baseline="-25000" smtClean="0">
                          <a:solidFill>
                            <a:schemeClr val="accent2"/>
                          </a:solidFill>
                          <a:latin typeface="Cambria Math" panose="02040503050406030204" pitchFamily="18" charset="0"/>
                          <a:ea typeface="Cambria Math" panose="02040503050406030204" pitchFamily="18" charset="0"/>
                        </a:rPr>
                        <m:t>2</m:t>
                      </m:r>
                    </m:oMath>
                  </m:oMathPara>
                </a14:m>
                <a:endParaRPr lang="fr-FR" sz="1200" baseline="-25000" dirty="0">
                  <a:solidFill>
                    <a:schemeClr val="tx1"/>
                  </a:solidFill>
                  <a:latin typeface="Cambria Math" panose="02040503050406030204" pitchFamily="18" charset="0"/>
                  <a:ea typeface="Cambria Math" panose="02040503050406030204" pitchFamily="18" charset="0"/>
                </a:endParaRPr>
              </a:p>
            </p:txBody>
          </p:sp>
        </mc:Choice>
        <mc:Fallback xmlns="">
          <p:sp>
            <p:nvSpPr>
              <p:cNvPr id="31" name="ZoneTexte 30">
                <a:extLst>
                  <a:ext uri="{FF2B5EF4-FFF2-40B4-BE49-F238E27FC236}">
                    <a16:creationId xmlns:a16="http://schemas.microsoft.com/office/drawing/2014/main" id="{23DC870D-22BE-55E7-E387-6093B406B137}"/>
                  </a:ext>
                </a:extLst>
              </p:cNvPr>
              <p:cNvSpPr txBox="1">
                <a:spLocks noRot="1" noChangeAspect="1" noMove="1" noResize="1" noEditPoints="1" noAdjustHandles="1" noChangeArrowheads="1" noChangeShapeType="1" noTextEdit="1"/>
              </p:cNvSpPr>
              <p:nvPr/>
            </p:nvSpPr>
            <p:spPr>
              <a:xfrm>
                <a:off x="6365540" y="2658994"/>
                <a:ext cx="5254767" cy="443455"/>
              </a:xfrm>
              <a:prstGeom prst="rect">
                <a:avLst/>
              </a:prstGeom>
              <a:blipFill>
                <a:blip r:embed="rId6"/>
                <a:stretch>
                  <a:fillRect/>
                </a:stretch>
              </a:blipFill>
              <a:ln>
                <a:solidFill>
                  <a:srgbClr val="FF0000"/>
                </a:solidFill>
              </a:ln>
            </p:spPr>
            <p:txBody>
              <a:bodyPr/>
              <a:lstStyle/>
              <a:p>
                <a:r>
                  <a:rPr lang="fr-FR">
                    <a:noFill/>
                  </a:rPr>
                  <a:t> </a:t>
                </a:r>
              </a:p>
            </p:txBody>
          </p:sp>
        </mc:Fallback>
      </mc:AlternateContent>
      <p:sp>
        <p:nvSpPr>
          <p:cNvPr id="32" name="ZoneTexte 31">
            <a:extLst>
              <a:ext uri="{FF2B5EF4-FFF2-40B4-BE49-F238E27FC236}">
                <a16:creationId xmlns:a16="http://schemas.microsoft.com/office/drawing/2014/main" id="{4E897041-3C48-6468-F94B-AE0D45A00048}"/>
              </a:ext>
            </a:extLst>
          </p:cNvPr>
          <p:cNvSpPr txBox="1"/>
          <p:nvPr/>
        </p:nvSpPr>
        <p:spPr>
          <a:xfrm>
            <a:off x="6365540" y="3429000"/>
            <a:ext cx="1280857" cy="261610"/>
          </a:xfrm>
          <a:prstGeom prst="rect">
            <a:avLst/>
          </a:prstGeom>
          <a:noFill/>
        </p:spPr>
        <p:txBody>
          <a:bodyPr wrap="square" rtlCol="0">
            <a:spAutoFit/>
          </a:bodyPr>
          <a:lstStyle/>
          <a:p>
            <a:r>
              <a:rPr lang="en-GB" sz="1100" b="1" noProof="0" dirty="0"/>
              <a:t>Symmetrically</a:t>
            </a:r>
          </a:p>
        </p:txBody>
      </p:sp>
      <mc:AlternateContent xmlns:mc="http://schemas.openxmlformats.org/markup-compatibility/2006" xmlns:a14="http://schemas.microsoft.com/office/drawing/2010/main">
        <mc:Choice Requires="a14">
          <p:sp>
            <p:nvSpPr>
              <p:cNvPr id="33" name="ZoneTexte 32">
                <a:extLst>
                  <a:ext uri="{FF2B5EF4-FFF2-40B4-BE49-F238E27FC236}">
                    <a16:creationId xmlns:a16="http://schemas.microsoft.com/office/drawing/2014/main" id="{5E0D4084-CED5-3C75-1DEE-4AC46640CDCB}"/>
                  </a:ext>
                </a:extLst>
              </p:cNvPr>
              <p:cNvSpPr txBox="1"/>
              <p:nvPr/>
            </p:nvSpPr>
            <p:spPr>
              <a:xfrm>
                <a:off x="6395584" y="3648566"/>
                <a:ext cx="5254767" cy="363882"/>
              </a:xfrm>
              <a:prstGeom prst="rect">
                <a:avLst/>
              </a:prstGeom>
              <a:noFill/>
              <a:ln>
                <a:solidFill>
                  <a:srgbClr val="FF0000"/>
                </a:solidFill>
              </a:ln>
            </p:spPr>
            <p:txBody>
              <a:bodyPr wrap="square" rtlCol="0">
                <a:spAutoFit/>
              </a:bodyPr>
              <a:lstStyle/>
              <a:p>
                <a14:m>
                  <m:oMath xmlns:m="http://schemas.openxmlformats.org/officeDocument/2006/math">
                    <m:f>
                      <m:fPr>
                        <m:ctrlPr>
                          <a:rPr lang="fr-FR" sz="1200" i="1" smtClean="0">
                            <a:solidFill>
                              <a:schemeClr val="tx1"/>
                            </a:solidFill>
                            <a:latin typeface="Cambria Math" panose="02040503050406030204" pitchFamily="18" charset="0"/>
                            <a:ea typeface="Cambria Math" panose="02040503050406030204" pitchFamily="18" charset="0"/>
                          </a:rPr>
                        </m:ctrlPr>
                      </m:fPr>
                      <m:num>
                        <m:r>
                          <a:rPr lang="fr-FR" sz="1200" b="0" i="1">
                            <a:solidFill>
                              <a:schemeClr val="tx1"/>
                            </a:solidFill>
                            <a:latin typeface="Cambria Math" panose="02040503050406030204" pitchFamily="18" charset="0"/>
                            <a:ea typeface="Cambria Math" panose="02040503050406030204" pitchFamily="18" charset="0"/>
                          </a:rPr>
                          <m:t>𝜕</m:t>
                        </m:r>
                        <m:r>
                          <a:rPr lang="fr-FR" sz="1200" b="0" i="1">
                            <a:solidFill>
                              <a:schemeClr val="tx1"/>
                            </a:solidFill>
                            <a:latin typeface="Cambria Math" panose="02040503050406030204" pitchFamily="18" charset="0"/>
                            <a:ea typeface="Cambria Math" panose="02040503050406030204" pitchFamily="18" charset="0"/>
                          </a:rPr>
                          <m:t>𝐿𝑜𝑠𝑠</m:t>
                        </m:r>
                        <m:r>
                          <a:rPr lang="fr-FR" sz="1200" b="0" i="1" smtClean="0">
                            <a:solidFill>
                              <a:schemeClr val="tx1"/>
                            </a:solidFill>
                            <a:latin typeface="Cambria Math" panose="02040503050406030204" pitchFamily="18" charset="0"/>
                            <a:ea typeface="Cambria Math" panose="02040503050406030204" pitchFamily="18" charset="0"/>
                          </a:rPr>
                          <m:t>2</m:t>
                        </m:r>
                      </m:num>
                      <m:den>
                        <m:r>
                          <a:rPr lang="fr-FR" sz="1200" b="0" i="1"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w</m:t>
                        </m:r>
                        <m:r>
                          <a:rPr lang="fr-FR" sz="1200" b="0" i="1" smtClean="0">
                            <a:solidFill>
                              <a:schemeClr val="tx1"/>
                            </a:solidFill>
                            <a:latin typeface="Cambria Math" panose="02040503050406030204" pitchFamily="18" charset="0"/>
                            <a:ea typeface="Cambria Math" panose="02040503050406030204" pitchFamily="18" charset="0"/>
                          </a:rPr>
                          <m:t>3</m:t>
                        </m:r>
                      </m:den>
                    </m:f>
                    <m:r>
                      <a:rPr lang="fr-FR" sz="1200" b="0">
                        <a:solidFill>
                          <a:schemeClr val="tx1"/>
                        </a:solidFill>
                        <a:latin typeface="Cambria Math" panose="02040503050406030204" pitchFamily="18" charset="0"/>
                      </a:rPr>
                      <m:t>=</m:t>
                    </m:r>
                    <m:r>
                      <m:rPr>
                        <m:nor/>
                      </m:rPr>
                      <a:rPr lang="fr-FR" sz="1200" dirty="0" smtClean="0">
                        <a:solidFill>
                          <a:schemeClr val="tx1"/>
                        </a:solidFill>
                        <a:latin typeface="Cambria Math" panose="02040503050406030204" pitchFamily="18" charset="0"/>
                        <a:ea typeface="Cambria Math" panose="02040503050406030204" pitchFamily="18" charset="0"/>
                      </a:rPr>
                      <m:t>(</m:t>
                    </m:r>
                    <m:r>
                      <a:rPr lang="fr-FR" sz="1200" b="0" i="1">
                        <a:solidFill>
                          <a:schemeClr val="tx1"/>
                        </a:solidFill>
                        <a:latin typeface="Cambria Math" panose="02040503050406030204" pitchFamily="18" charset="0"/>
                        <a:ea typeface="Cambria Math" panose="02040503050406030204" pitchFamily="18" charset="0"/>
                      </a:rPr>
                      <m:t>𝑜𝑢𝑡</m:t>
                    </m:r>
                    <m:r>
                      <a:rPr lang="fr-FR" sz="1200" b="0">
                        <a:solidFill>
                          <a:schemeClr val="tx1"/>
                        </a:solidFill>
                        <a:latin typeface="Cambria Math" panose="02040503050406030204" pitchFamily="18" charset="0"/>
                        <a:ea typeface="Cambria Math" panose="02040503050406030204" pitchFamily="18" charset="0"/>
                      </a:rPr>
                      <m:t>_</m:t>
                    </m:r>
                    <m:r>
                      <a:rPr lang="fr-FR" sz="1200" b="0" i="1">
                        <a:solidFill>
                          <a:schemeClr val="tx1"/>
                        </a:solidFill>
                        <a:latin typeface="Cambria Math" panose="02040503050406030204" pitchFamily="18" charset="0"/>
                        <a:ea typeface="Cambria Math" panose="02040503050406030204" pitchFamily="18" charset="0"/>
                      </a:rPr>
                      <m:t>𝑜</m:t>
                    </m:r>
                    <m:r>
                      <a:rPr lang="fr-FR" sz="1200" b="0" i="0" smtClean="0">
                        <a:solidFill>
                          <a:schemeClr val="tx1"/>
                        </a:solidFill>
                        <a:latin typeface="Cambria Math" panose="02040503050406030204" pitchFamily="18" charset="0"/>
                        <a:ea typeface="Cambria Math" panose="02040503050406030204" pitchFamily="18" charset="0"/>
                      </a:rPr>
                      <m:t>2</m:t>
                    </m:r>
                    <m:r>
                      <a:rPr lang="fr-FR" sz="1200" b="0">
                        <a:solidFill>
                          <a:schemeClr val="tx1"/>
                        </a:solidFill>
                        <a:latin typeface="Cambria Math" panose="02040503050406030204" pitchFamily="18" charset="0"/>
                        <a:ea typeface="Cambria Math" panose="02040503050406030204" pitchFamily="18" charset="0"/>
                      </a:rPr>
                      <m:t>−</m:t>
                    </m:r>
                    <m:r>
                      <a:rPr lang="fr-FR" sz="1200" b="0" i="1">
                        <a:solidFill>
                          <a:schemeClr val="tx1"/>
                        </a:solidFill>
                        <a:latin typeface="Cambria Math" panose="02040503050406030204" pitchFamily="18" charset="0"/>
                        <a:ea typeface="Cambria Math" panose="02040503050406030204" pitchFamily="18" charset="0"/>
                      </a:rPr>
                      <m:t>𝑡𝑎𝑟𝑔𝑒𝑡</m:t>
                    </m:r>
                    <m:r>
                      <a:rPr lang="fr-FR" sz="1200" b="0" i="0" smtClean="0">
                        <a:solidFill>
                          <a:schemeClr val="tx1"/>
                        </a:solidFill>
                        <a:latin typeface="Cambria Math" panose="02040503050406030204" pitchFamily="18" charset="0"/>
                        <a:ea typeface="Cambria Math" panose="02040503050406030204" pitchFamily="18" charset="0"/>
                      </a:rPr>
                      <m:t>_</m:t>
                    </m:r>
                    <m:r>
                      <m:rPr>
                        <m:sty m:val="p"/>
                      </m:rPr>
                      <a:rPr lang="fr-FR" sz="1200" b="0" i="0" smtClean="0">
                        <a:solidFill>
                          <a:schemeClr val="tx1"/>
                        </a:solidFill>
                        <a:latin typeface="Cambria Math" panose="02040503050406030204" pitchFamily="18" charset="0"/>
                        <a:ea typeface="Cambria Math" panose="02040503050406030204" pitchFamily="18" charset="0"/>
                      </a:rPr>
                      <m:t>o</m:t>
                    </m:r>
                    <m:r>
                      <m:rPr>
                        <m:nor/>
                      </m:rPr>
                      <a:rPr lang="fr-FR" sz="1200" b="0" i="0" smtClean="0">
                        <a:solidFill>
                          <a:schemeClr val="tx1"/>
                        </a:solidFill>
                        <a:latin typeface="Cambria Math" panose="02040503050406030204" pitchFamily="18" charset="0"/>
                        <a:ea typeface="Cambria Math" panose="02040503050406030204" pitchFamily="18" charset="0"/>
                      </a:rPr>
                      <m:t>2</m:t>
                    </m:r>
                    <m:r>
                      <m:rPr>
                        <m:nor/>
                      </m:rPr>
                      <a:rPr lang="fr-FR" sz="1200" dirty="0">
                        <a:solidFill>
                          <a:schemeClr val="tx1"/>
                        </a:solidFill>
                        <a:latin typeface="Cambria Math" panose="02040503050406030204" pitchFamily="18" charset="0"/>
                        <a:ea typeface="Cambria Math" panose="02040503050406030204" pitchFamily="18" charset="0"/>
                      </a:rPr>
                      <m:t>) </m:t>
                    </m:r>
                    <m:r>
                      <a:rPr lang="fr-FR" sz="1200" b="0" i="1">
                        <a:solidFill>
                          <a:schemeClr val="tx1"/>
                        </a:solidFill>
                        <a:latin typeface="Cambria Math" panose="02040503050406030204" pitchFamily="18" charset="0"/>
                        <a:ea typeface="Cambria Math" panose="02040503050406030204" pitchFamily="18" charset="0"/>
                      </a:rPr>
                      <m:t>×</m:t>
                    </m:r>
                    <m:r>
                      <m:rPr>
                        <m:nor/>
                      </m:rPr>
                      <a:rPr lang="fr-FR" sz="1200">
                        <a:solidFill>
                          <a:schemeClr val="tx1"/>
                        </a:solidFill>
                        <a:latin typeface="Cambria Math" panose="02040503050406030204" pitchFamily="18" charset="0"/>
                        <a:ea typeface="Cambria Math" panose="02040503050406030204" pitchFamily="18" charset="0"/>
                      </a:rPr>
                      <m:t> </m:t>
                    </m:r>
                    <m:r>
                      <m:rPr>
                        <m:sty m:val="p"/>
                      </m:rPr>
                      <a:rPr lang="fr-FR" sz="1200" b="0" i="0" smtClean="0">
                        <a:solidFill>
                          <a:schemeClr val="tx1"/>
                        </a:solidFill>
                        <a:latin typeface="Cambria Math" panose="02040503050406030204" pitchFamily="18" charset="0"/>
                        <a:ea typeface="Cambria Math" panose="02040503050406030204" pitchFamily="18" charset="0"/>
                      </a:rPr>
                      <m:t>out</m:t>
                    </m:r>
                    <m:r>
                      <a:rPr lang="fr-FR" sz="1200" b="0" i="0" smtClean="0">
                        <a:solidFill>
                          <a:schemeClr val="tx1"/>
                        </a:solidFill>
                        <a:latin typeface="Cambria Math" panose="02040503050406030204" pitchFamily="18" charset="0"/>
                        <a:ea typeface="Cambria Math" panose="02040503050406030204" pitchFamily="18" charset="0"/>
                      </a:rPr>
                      <m:t>_</m:t>
                    </m:r>
                    <m:r>
                      <m:rPr>
                        <m:sty m:val="p"/>
                      </m:rPr>
                      <a:rPr lang="fr-FR" sz="1200" b="0" i="0" smtClean="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2(1−</m:t>
                    </m:r>
                    <m:r>
                      <m:rPr>
                        <m:sty m:val="p"/>
                      </m:rPr>
                      <a:rPr lang="fr-FR" sz="1200" b="0" i="0" smtClean="0">
                        <a:solidFill>
                          <a:schemeClr val="tx1"/>
                        </a:solidFill>
                        <a:latin typeface="Cambria Math" panose="02040503050406030204" pitchFamily="18" charset="0"/>
                        <a:ea typeface="Cambria Math" panose="02040503050406030204" pitchFamily="18" charset="0"/>
                      </a:rPr>
                      <m:t>out</m:t>
                    </m:r>
                    <m:r>
                      <a:rPr lang="fr-FR" sz="1200" b="0" i="0" smtClean="0">
                        <a:solidFill>
                          <a:schemeClr val="tx1"/>
                        </a:solidFill>
                        <a:latin typeface="Cambria Math" panose="02040503050406030204" pitchFamily="18" charset="0"/>
                        <a:ea typeface="Cambria Math" panose="02040503050406030204" pitchFamily="18" charset="0"/>
                      </a:rPr>
                      <m:t>_</m:t>
                    </m:r>
                    <m:r>
                      <m:rPr>
                        <m:sty m:val="p"/>
                      </m:rPr>
                      <a:rPr lang="fr-FR" sz="1200" b="0" i="0" smtClean="0">
                        <a:solidFill>
                          <a:schemeClr val="tx1"/>
                        </a:solidFill>
                        <a:latin typeface="Cambria Math" panose="02040503050406030204" pitchFamily="18" charset="0"/>
                        <a:ea typeface="Cambria Math" panose="02040503050406030204" pitchFamily="18" charset="0"/>
                      </a:rPr>
                      <m:t>o</m:t>
                    </m:r>
                    <m:r>
                      <a:rPr lang="fr-FR" sz="1200" b="0" i="1" smtClean="0">
                        <a:solidFill>
                          <a:schemeClr val="tx1"/>
                        </a:solidFill>
                        <a:latin typeface="Cambria Math" panose="02040503050406030204" pitchFamily="18" charset="0"/>
                        <a:ea typeface="Cambria Math" panose="02040503050406030204" pitchFamily="18" charset="0"/>
                      </a:rPr>
                      <m:t>2)</m:t>
                    </m:r>
                    <m:r>
                      <a:rPr lang="fr-FR" sz="1200" b="0" i="1">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w</m:t>
                    </m:r>
                    <m:r>
                      <a:rPr lang="fr-FR" sz="1200" b="0" i="1" smtClean="0">
                        <a:solidFill>
                          <a:schemeClr val="tx1"/>
                        </a:solidFill>
                        <a:latin typeface="Cambria Math" panose="02040503050406030204" pitchFamily="18" charset="0"/>
                        <a:ea typeface="Cambria Math" panose="02040503050406030204" pitchFamily="18" charset="0"/>
                      </a:rPr>
                      <m:t>8×1</m:t>
                    </m:r>
                    <m:r>
                      <a:rPr lang="fr-FR" sz="1200" b="0" i="1" baseline="-25000" smtClean="0">
                        <a:solidFill>
                          <a:schemeClr val="tx1"/>
                        </a:solidFill>
                        <a:latin typeface="Cambria Math" panose="02040503050406030204" pitchFamily="18" charset="0"/>
                        <a:ea typeface="Cambria Math" panose="02040503050406030204" pitchFamily="18" charset="0"/>
                      </a:rPr>
                      <m:t>{</m:t>
                    </m:r>
                    <m:r>
                      <a:rPr lang="fr-FR" sz="1200" b="0" i="1" baseline="-25000">
                        <a:solidFill>
                          <a:schemeClr val="tx1"/>
                        </a:solidFill>
                        <a:latin typeface="Cambria Math" panose="02040503050406030204" pitchFamily="18" charset="0"/>
                        <a:ea typeface="Cambria Math" panose="02040503050406030204" pitchFamily="18" charset="0"/>
                      </a:rPr>
                      <m:t>𝑛𝑒𝑡</m:t>
                    </m:r>
                    <m:r>
                      <a:rPr lang="fr-FR" sz="1200" b="0" i="1" baseline="-25000">
                        <a:solidFill>
                          <a:schemeClr val="tx1"/>
                        </a:solidFill>
                        <a:latin typeface="Cambria Math" panose="02040503050406030204" pitchFamily="18" charset="0"/>
                        <a:ea typeface="Cambria Math" panose="02040503050406030204" pitchFamily="18" charset="0"/>
                      </a:rPr>
                      <m:t>_</m:t>
                    </m:r>
                    <m:r>
                      <a:rPr lang="fr-FR" sz="1200" b="0" i="1" baseline="-25000">
                        <a:solidFill>
                          <a:schemeClr val="tx1"/>
                        </a:solidFill>
                        <a:latin typeface="Cambria Math" panose="02040503050406030204" pitchFamily="18" charset="0"/>
                        <a:ea typeface="Cambria Math" panose="02040503050406030204" pitchFamily="18" charset="0"/>
                      </a:rPr>
                      <m:t>h</m:t>
                    </m:r>
                    <m:r>
                      <a:rPr lang="fr-FR" sz="1200" b="0" i="1" baseline="-25000" smtClean="0">
                        <a:solidFill>
                          <a:schemeClr val="tx1"/>
                        </a:solidFill>
                        <a:latin typeface="Cambria Math" panose="02040503050406030204" pitchFamily="18" charset="0"/>
                        <a:ea typeface="Cambria Math" panose="02040503050406030204" pitchFamily="18" charset="0"/>
                      </a:rPr>
                      <m:t>2</m:t>
                    </m:r>
                    <m:r>
                      <a:rPr lang="fr-FR" sz="1200" b="0" i="1" baseline="-25000">
                        <a:solidFill>
                          <a:schemeClr val="tx1"/>
                        </a:solidFill>
                        <a:latin typeface="Cambria Math" panose="02040503050406030204" pitchFamily="18" charset="0"/>
                        <a:ea typeface="Cambria Math" panose="02040503050406030204" pitchFamily="18" charset="0"/>
                      </a:rPr>
                      <m:t>≥</m:t>
                    </m:r>
                    <m:r>
                      <a:rPr lang="fr-FR" sz="1200" b="0" i="1" baseline="-25000" smtClean="0">
                        <a:solidFill>
                          <a:schemeClr val="tx1"/>
                        </a:solidFill>
                        <a:latin typeface="Cambria Math" panose="02040503050406030204" pitchFamily="18" charset="0"/>
                        <a:ea typeface="Cambria Math" panose="02040503050406030204" pitchFamily="18" charset="0"/>
                      </a:rPr>
                      <m:t>0}</m:t>
                    </m:r>
                    <m:r>
                      <a:rPr lang="fr-FR" sz="1200" i="1">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i</m:t>
                    </m:r>
                  </m:oMath>
                </a14:m>
                <a:r>
                  <a:rPr lang="fr-FR" sz="1200" baseline="-25000" dirty="0">
                    <a:solidFill>
                      <a:schemeClr val="tx1"/>
                    </a:solidFill>
                    <a:latin typeface="Cambria Math" panose="02040503050406030204" pitchFamily="18" charset="0"/>
                    <a:ea typeface="Cambria Math" panose="02040503050406030204" pitchFamily="18" charset="0"/>
                  </a:rPr>
                  <a:t>1</a:t>
                </a:r>
              </a:p>
            </p:txBody>
          </p:sp>
        </mc:Choice>
        <mc:Fallback xmlns="">
          <p:sp>
            <p:nvSpPr>
              <p:cNvPr id="33" name="ZoneTexte 32">
                <a:extLst>
                  <a:ext uri="{FF2B5EF4-FFF2-40B4-BE49-F238E27FC236}">
                    <a16:creationId xmlns:a16="http://schemas.microsoft.com/office/drawing/2014/main" id="{5E0D4084-CED5-3C75-1DEE-4AC46640CDCB}"/>
                  </a:ext>
                </a:extLst>
              </p:cNvPr>
              <p:cNvSpPr txBox="1">
                <a:spLocks noRot="1" noChangeAspect="1" noMove="1" noResize="1" noEditPoints="1" noAdjustHandles="1" noChangeArrowheads="1" noChangeShapeType="1" noTextEdit="1"/>
              </p:cNvSpPr>
              <p:nvPr/>
            </p:nvSpPr>
            <p:spPr>
              <a:xfrm>
                <a:off x="6395584" y="3648566"/>
                <a:ext cx="5254767" cy="363882"/>
              </a:xfrm>
              <a:prstGeom prst="rect">
                <a:avLst/>
              </a:prstGeom>
              <a:blipFill>
                <a:blip r:embed="rId7"/>
                <a:stretch>
                  <a:fillRect/>
                </a:stretch>
              </a:blipFill>
              <a:ln>
                <a:solidFill>
                  <a:srgbClr val="FF0000"/>
                </a:solidFill>
              </a:ln>
            </p:spPr>
            <p:txBody>
              <a:bodyPr/>
              <a:lstStyle/>
              <a:p>
                <a:r>
                  <a:rPr lang="fr-FR">
                    <a:noFill/>
                  </a:rPr>
                  <a:t> </a:t>
                </a:r>
              </a:p>
            </p:txBody>
          </p:sp>
        </mc:Fallback>
      </mc:AlternateContent>
      <p:sp>
        <p:nvSpPr>
          <p:cNvPr id="34" name="Espace réservé du pied de page 33">
            <a:extLst>
              <a:ext uri="{FF2B5EF4-FFF2-40B4-BE49-F238E27FC236}">
                <a16:creationId xmlns:a16="http://schemas.microsoft.com/office/drawing/2014/main" id="{5A20B744-A55E-7719-6126-156874D80B34}"/>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1934152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04153-BCA0-0FF7-DE66-55319C1EC38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E4D90B3-92B4-1BA9-29E5-E95C5E3BC3A3}"/>
              </a:ext>
            </a:extLst>
          </p:cNvPr>
          <p:cNvSpPr>
            <a:spLocks noGrp="1"/>
          </p:cNvSpPr>
          <p:nvPr>
            <p:ph type="title"/>
          </p:nvPr>
        </p:nvSpPr>
        <p:spPr/>
        <p:txBody>
          <a:bodyPr/>
          <a:lstStyle/>
          <a:p>
            <a:r>
              <a:rPr lang="fr-FR" dirty="0"/>
              <a:t>Neural Network</a:t>
            </a:r>
          </a:p>
        </p:txBody>
      </p:sp>
      <p:sp>
        <p:nvSpPr>
          <p:cNvPr id="73" name="ZoneTexte 72">
            <a:extLst>
              <a:ext uri="{FF2B5EF4-FFF2-40B4-BE49-F238E27FC236}">
                <a16:creationId xmlns:a16="http://schemas.microsoft.com/office/drawing/2014/main" id="{53F70634-9524-835B-8536-85718D2B386F}"/>
              </a:ext>
            </a:extLst>
          </p:cNvPr>
          <p:cNvSpPr txBox="1"/>
          <p:nvPr/>
        </p:nvSpPr>
        <p:spPr>
          <a:xfrm>
            <a:off x="6872060" y="760834"/>
            <a:ext cx="3324563" cy="584775"/>
          </a:xfrm>
          <a:prstGeom prst="rect">
            <a:avLst/>
          </a:prstGeom>
          <a:noFill/>
        </p:spPr>
        <p:txBody>
          <a:bodyPr wrap="square" rtlCol="0">
            <a:spAutoFit/>
          </a:bodyPr>
          <a:lstStyle/>
          <a:p>
            <a:r>
              <a:rPr lang="en-GB" sz="3200" b="1" noProof="0" dirty="0"/>
              <a:t>Gradient</a:t>
            </a:r>
          </a:p>
        </p:txBody>
      </p:sp>
      <p:pic>
        <p:nvPicPr>
          <p:cNvPr id="45" name="Image 44">
            <a:extLst>
              <a:ext uri="{FF2B5EF4-FFF2-40B4-BE49-F238E27FC236}">
                <a16:creationId xmlns:a16="http://schemas.microsoft.com/office/drawing/2014/main" id="{D7136BA8-750A-40FF-94F8-FC8553A20A37}"/>
              </a:ext>
            </a:extLst>
          </p:cNvPr>
          <p:cNvPicPr>
            <a:picLocks noChangeAspect="1"/>
          </p:cNvPicPr>
          <p:nvPr/>
        </p:nvPicPr>
        <p:blipFill>
          <a:blip r:embed="rId2"/>
          <a:stretch>
            <a:fillRect/>
          </a:stretch>
        </p:blipFill>
        <p:spPr>
          <a:xfrm>
            <a:off x="760478" y="1468419"/>
            <a:ext cx="5443986" cy="2619609"/>
          </a:xfrm>
          <a:prstGeom prst="rect">
            <a:avLst/>
          </a:prstGeom>
        </p:spPr>
      </p:pic>
      <p:sp>
        <p:nvSpPr>
          <p:cNvPr id="21" name="ZoneTexte 20">
            <a:extLst>
              <a:ext uri="{FF2B5EF4-FFF2-40B4-BE49-F238E27FC236}">
                <a16:creationId xmlns:a16="http://schemas.microsoft.com/office/drawing/2014/main" id="{AAEE7BCA-EB74-C4A0-4E8D-3675EA763C89}"/>
              </a:ext>
            </a:extLst>
          </p:cNvPr>
          <p:cNvSpPr txBox="1"/>
          <p:nvPr/>
        </p:nvSpPr>
        <p:spPr>
          <a:xfrm>
            <a:off x="6528460" y="1334708"/>
            <a:ext cx="3157800" cy="307777"/>
          </a:xfrm>
          <a:prstGeom prst="rect">
            <a:avLst/>
          </a:prstGeom>
          <a:noFill/>
        </p:spPr>
        <p:txBody>
          <a:bodyPr wrap="square" rtlCol="0">
            <a:spAutoFit/>
          </a:bodyPr>
          <a:lstStyle/>
          <a:p>
            <a:r>
              <a:rPr lang="fr-FR" sz="1400" b="1" dirty="0">
                <a:solidFill>
                  <a:srgbClr val="FF0000"/>
                </a:solidFill>
              </a:rPr>
              <a:t>BACKPROPAGATION</a:t>
            </a:r>
            <a:r>
              <a:rPr lang="fr-FR" sz="1400" b="1" dirty="0"/>
              <a:t> + CHAIN RULE</a:t>
            </a:r>
          </a:p>
        </p:txBody>
      </p:sp>
      <p:sp>
        <p:nvSpPr>
          <p:cNvPr id="22" name="Flèche vers la gauche 21">
            <a:extLst>
              <a:ext uri="{FF2B5EF4-FFF2-40B4-BE49-F238E27FC236}">
                <a16:creationId xmlns:a16="http://schemas.microsoft.com/office/drawing/2014/main" id="{FA22D04B-E82F-FC6B-28BB-E1321BEA4ADD}"/>
              </a:ext>
            </a:extLst>
          </p:cNvPr>
          <p:cNvSpPr/>
          <p:nvPr/>
        </p:nvSpPr>
        <p:spPr>
          <a:xfrm rot="18488585" flipV="1">
            <a:off x="2329043" y="2166790"/>
            <a:ext cx="1250269" cy="274824"/>
          </a:xfrm>
          <a:prstGeom prst="leftArrow">
            <a:avLst>
              <a:gd name="adj1" fmla="val 49587"/>
              <a:gd name="adj2" fmla="val 50000"/>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a:extLst>
              <a:ext uri="{FF2B5EF4-FFF2-40B4-BE49-F238E27FC236}">
                <a16:creationId xmlns:a16="http://schemas.microsoft.com/office/drawing/2014/main" id="{707339DA-9A2F-1E53-FD9D-6BCC719FC83E}"/>
              </a:ext>
            </a:extLst>
          </p:cNvPr>
          <p:cNvCxnSpPr>
            <a:cxnSpLocks/>
          </p:cNvCxnSpPr>
          <p:nvPr/>
        </p:nvCxnSpPr>
        <p:spPr>
          <a:xfrm>
            <a:off x="3338623" y="1823186"/>
            <a:ext cx="1212112" cy="0"/>
          </a:xfrm>
          <a:prstGeom prst="line">
            <a:avLst/>
          </a:prstGeom>
          <a:ln w="136525">
            <a:solidFill>
              <a:srgbClr val="FF0000">
                <a:alpha val="50000"/>
              </a:srgbClr>
            </a:solidFill>
          </a:ln>
        </p:spPr>
        <p:style>
          <a:lnRef idx="2">
            <a:schemeClr val="accent1"/>
          </a:lnRef>
          <a:fillRef idx="0">
            <a:schemeClr val="accent1"/>
          </a:fillRef>
          <a:effectRef idx="1">
            <a:schemeClr val="accent1"/>
          </a:effectRef>
          <a:fontRef idx="minor">
            <a:schemeClr val="tx1"/>
          </a:fontRef>
        </p:style>
      </p:cxnSp>
      <p:sp>
        <p:nvSpPr>
          <p:cNvPr id="4" name="Flèche vers la gauche 3">
            <a:extLst>
              <a:ext uri="{FF2B5EF4-FFF2-40B4-BE49-F238E27FC236}">
                <a16:creationId xmlns:a16="http://schemas.microsoft.com/office/drawing/2014/main" id="{0C7B70F1-166F-CCDD-D44D-B0828B693A36}"/>
              </a:ext>
            </a:extLst>
          </p:cNvPr>
          <p:cNvSpPr/>
          <p:nvPr/>
        </p:nvSpPr>
        <p:spPr>
          <a:xfrm rot="3023640">
            <a:off x="1031880" y="2209391"/>
            <a:ext cx="1168864" cy="319029"/>
          </a:xfrm>
          <a:prstGeom prst="leftArrow">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 name="Connecteur droit 2">
            <a:extLst>
              <a:ext uri="{FF2B5EF4-FFF2-40B4-BE49-F238E27FC236}">
                <a16:creationId xmlns:a16="http://schemas.microsoft.com/office/drawing/2014/main" id="{0F8FE6EC-B12E-BF9F-753F-08D6769915F1}"/>
              </a:ext>
            </a:extLst>
          </p:cNvPr>
          <p:cNvCxnSpPr>
            <a:cxnSpLocks/>
          </p:cNvCxnSpPr>
          <p:nvPr/>
        </p:nvCxnSpPr>
        <p:spPr>
          <a:xfrm>
            <a:off x="1853950" y="2743205"/>
            <a:ext cx="792000" cy="0"/>
          </a:xfrm>
          <a:prstGeom prst="line">
            <a:avLst/>
          </a:prstGeom>
          <a:ln w="136525">
            <a:solidFill>
              <a:srgbClr val="FF0000">
                <a:alpha val="50000"/>
              </a:srgbClr>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814688F4-2D63-6F73-77B4-75456515519A}"/>
                  </a:ext>
                </a:extLst>
              </p:cNvPr>
              <p:cNvSpPr txBox="1"/>
              <p:nvPr/>
            </p:nvSpPr>
            <p:spPr>
              <a:xfrm>
                <a:off x="4051002" y="1372755"/>
                <a:ext cx="642969" cy="41421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fr-FR" sz="1050" i="1" smtClean="0">
                              <a:solidFill>
                                <a:srgbClr val="FF0000"/>
                              </a:solidFill>
                              <a:latin typeface="Cambria Math" panose="02040503050406030204" pitchFamily="18" charset="0"/>
                            </a:rPr>
                          </m:ctrlPr>
                        </m:fPr>
                        <m:num>
                          <m:r>
                            <a:rPr lang="fr-FR" sz="1050" i="0" smtClean="0">
                              <a:solidFill>
                                <a:srgbClr val="FF0000"/>
                              </a:solidFill>
                              <a:latin typeface="Cambria Math" panose="02040503050406030204" pitchFamily="18" charset="0"/>
                            </a:rPr>
                            <m:t>𝜕</m:t>
                          </m:r>
                          <m:r>
                            <m:rPr>
                              <m:sty m:val="p"/>
                            </m:rPr>
                            <a:rPr lang="fr-FR" sz="1050" b="0" i="0" smtClean="0">
                              <a:solidFill>
                                <a:srgbClr val="FF0000"/>
                              </a:solidFill>
                              <a:latin typeface="Cambria Math" panose="02040503050406030204" pitchFamily="18" charset="0"/>
                            </a:rPr>
                            <m:t>Loss</m:t>
                          </m:r>
                          <m:r>
                            <a:rPr lang="fr-FR" sz="1050" b="0" i="0" smtClean="0">
                              <a:solidFill>
                                <a:srgbClr val="FF0000"/>
                              </a:solidFill>
                              <a:latin typeface="Cambria Math" panose="02040503050406030204" pitchFamily="18" charset="0"/>
                            </a:rPr>
                            <m:t>1</m:t>
                          </m:r>
                        </m:num>
                        <m:den>
                          <m:r>
                            <a:rPr lang="fr-FR" sz="1050" i="0" smtClean="0">
                              <a:solidFill>
                                <a:srgbClr val="FF0000"/>
                              </a:solidFill>
                              <a:latin typeface="Cambria Math" panose="02040503050406030204" pitchFamily="18" charset="0"/>
                            </a:rPr>
                            <m:t>𝜕</m:t>
                          </m:r>
                          <m:r>
                            <m:rPr>
                              <m:sty m:val="p"/>
                            </m:rPr>
                            <a:rPr lang="fr-FR" sz="1050" b="0" i="0" smtClean="0">
                              <a:solidFill>
                                <a:srgbClr val="FF0000"/>
                              </a:solidFill>
                              <a:latin typeface="Cambria Math" panose="02040503050406030204" pitchFamily="18" charset="0"/>
                            </a:rPr>
                            <m:t>w</m:t>
                          </m:r>
                          <m:r>
                            <a:rPr lang="fr-FR" sz="1050" b="0" i="1" smtClean="0">
                              <a:solidFill>
                                <a:srgbClr val="FF0000"/>
                              </a:solidFill>
                              <a:latin typeface="Cambria Math" panose="02040503050406030204" pitchFamily="18" charset="0"/>
                            </a:rPr>
                            <m:t>3</m:t>
                          </m:r>
                        </m:den>
                      </m:f>
                    </m:oMath>
                  </m:oMathPara>
                </a14:m>
                <a:endParaRPr lang="fr-FR" sz="1050" b="1" dirty="0">
                  <a:solidFill>
                    <a:srgbClr val="FF0000"/>
                  </a:solidFill>
                </a:endParaRPr>
              </a:p>
            </p:txBody>
          </p:sp>
        </mc:Choice>
        <mc:Fallback xmlns="">
          <p:sp>
            <p:nvSpPr>
              <p:cNvPr id="6" name="ZoneTexte 5">
                <a:extLst>
                  <a:ext uri="{FF2B5EF4-FFF2-40B4-BE49-F238E27FC236}">
                    <a16:creationId xmlns:a16="http://schemas.microsoft.com/office/drawing/2014/main" id="{814688F4-2D63-6F73-77B4-75456515519A}"/>
                  </a:ext>
                </a:extLst>
              </p:cNvPr>
              <p:cNvSpPr txBox="1">
                <a:spLocks noRot="1" noChangeAspect="1" noMove="1" noResize="1" noEditPoints="1" noAdjustHandles="1" noChangeArrowheads="1" noChangeShapeType="1" noTextEdit="1"/>
              </p:cNvSpPr>
              <p:nvPr/>
            </p:nvSpPr>
            <p:spPr>
              <a:xfrm>
                <a:off x="4051002" y="1372755"/>
                <a:ext cx="642969" cy="414216"/>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061788EA-757C-A7BC-2B75-49623EDF3CCC}"/>
                  </a:ext>
                </a:extLst>
              </p:cNvPr>
              <p:cNvSpPr txBox="1"/>
              <p:nvPr/>
            </p:nvSpPr>
            <p:spPr>
              <a:xfrm>
                <a:off x="6365540" y="1900809"/>
                <a:ext cx="4307282" cy="409086"/>
              </a:xfrm>
              <a:prstGeom prst="rect">
                <a:avLst/>
              </a:prstGeom>
              <a:noFill/>
            </p:spPr>
            <p:txBody>
              <a:bodyPr wrap="square" rtlCol="0">
                <a:spAutoFit/>
              </a:bodyPr>
              <a:lstStyle/>
              <a:p>
                <a14:m>
                  <m:oMath xmlns:m="http://schemas.openxmlformats.org/officeDocument/2006/math">
                    <m:f>
                      <m:fPr>
                        <m:ctrlPr>
                          <a:rPr lang="fr-FR" sz="1400" i="1" smtClean="0">
                            <a:latin typeface="Cambria Math" panose="02040503050406030204" pitchFamily="18" charset="0"/>
                          </a:rPr>
                        </m:ctrlPr>
                      </m:fPr>
                      <m:num>
                        <m:r>
                          <a:rPr lang="fr-FR" sz="1400" i="0" smtClean="0">
                            <a:latin typeface="Cambria Math" panose="02040503050406030204" pitchFamily="18" charset="0"/>
                          </a:rPr>
                          <m:t>𝜕</m:t>
                        </m:r>
                        <m:r>
                          <m:rPr>
                            <m:sty m:val="p"/>
                          </m:rPr>
                          <a:rPr lang="fr-FR" sz="1400" b="0" i="0" smtClean="0">
                            <a:latin typeface="Cambria Math" panose="02040503050406030204" pitchFamily="18" charset="0"/>
                          </a:rPr>
                          <m:t>Loss</m:t>
                        </m:r>
                        <m:r>
                          <a:rPr lang="fr-FR" sz="1400" b="0" i="0" smtClean="0">
                            <a:latin typeface="Cambria Math" panose="02040503050406030204" pitchFamily="18" charset="0"/>
                          </a:rPr>
                          <m:t>1</m:t>
                        </m:r>
                      </m:num>
                      <m:den>
                        <m:r>
                          <a:rPr lang="fr-FR" sz="1400" i="0" smtClean="0">
                            <a:latin typeface="Cambria Math" panose="02040503050406030204" pitchFamily="18" charset="0"/>
                          </a:rPr>
                          <m:t>𝜕</m:t>
                        </m:r>
                        <m:r>
                          <m:rPr>
                            <m:sty m:val="p"/>
                          </m:rPr>
                          <a:rPr lang="fr-FR" sz="1400" b="0" i="0" smtClean="0">
                            <a:latin typeface="Cambria Math" panose="02040503050406030204" pitchFamily="18" charset="0"/>
                          </a:rPr>
                          <m:t>w</m:t>
                        </m:r>
                        <m:r>
                          <a:rPr lang="fr-FR" sz="1400" b="0" i="0" smtClean="0">
                            <a:latin typeface="Cambria Math" panose="02040503050406030204" pitchFamily="18" charset="0"/>
                          </a:rPr>
                          <m:t>3</m:t>
                        </m:r>
                      </m:den>
                    </m:f>
                    <m:r>
                      <a:rPr lang="fr-FR" sz="1400" b="0" i="0" smtClean="0">
                        <a:latin typeface="Cambria Math" panose="02040503050406030204" pitchFamily="18" charset="0"/>
                      </a:rPr>
                      <m:t>=</m:t>
                    </m:r>
                    <m:f>
                      <m:fPr>
                        <m:ctrlPr>
                          <a:rPr lang="fr-FR" sz="1400" b="1" i="1">
                            <a:solidFill>
                              <a:schemeClr val="accent2"/>
                            </a:solidFill>
                            <a:latin typeface="Cambria Math" panose="02040503050406030204" pitchFamily="18" charset="0"/>
                          </a:rPr>
                        </m:ctrlPr>
                      </m:fPr>
                      <m:num>
                        <m:r>
                          <a:rPr lang="fr-FR" sz="1400" b="1">
                            <a:solidFill>
                              <a:schemeClr val="accent2"/>
                            </a:solidFill>
                            <a:latin typeface="Cambria Math" panose="02040503050406030204" pitchFamily="18" charset="0"/>
                          </a:rPr>
                          <m:t>𝛛</m:t>
                        </m:r>
                        <m:r>
                          <a:rPr lang="fr-FR" sz="1400" b="1">
                            <a:solidFill>
                              <a:schemeClr val="accent2"/>
                            </a:solidFill>
                            <a:latin typeface="Cambria Math" panose="02040503050406030204" pitchFamily="18" charset="0"/>
                          </a:rPr>
                          <m:t>𝐋𝐨𝐬𝐬𝟏</m:t>
                        </m:r>
                      </m:num>
                      <m:den>
                        <m:r>
                          <a:rPr lang="fr-FR" sz="1400" b="1">
                            <a:solidFill>
                              <a:schemeClr val="accent2"/>
                            </a:solidFill>
                            <a:latin typeface="Cambria Math" panose="02040503050406030204" pitchFamily="18" charset="0"/>
                          </a:rPr>
                          <m:t>𝛛</m:t>
                        </m:r>
                        <m:r>
                          <a:rPr lang="fr-FR" sz="1400" b="1" i="0" smtClean="0">
                            <a:solidFill>
                              <a:schemeClr val="accent2"/>
                            </a:solidFill>
                            <a:latin typeface="Cambria Math" panose="02040503050406030204" pitchFamily="18" charset="0"/>
                          </a:rPr>
                          <m:t>𝐧𝐞</m:t>
                        </m:r>
                        <m:r>
                          <a:rPr lang="fr-FR" sz="1400" b="1">
                            <a:solidFill>
                              <a:schemeClr val="accent2"/>
                            </a:solidFill>
                            <a:latin typeface="Cambria Math" panose="02040503050406030204" pitchFamily="18" charset="0"/>
                          </a:rPr>
                          <m:t>𝐭</m:t>
                        </m:r>
                        <m:r>
                          <a:rPr lang="fr-FR" sz="1400" b="1">
                            <a:solidFill>
                              <a:schemeClr val="accent2"/>
                            </a:solidFill>
                            <a:latin typeface="Cambria Math" panose="02040503050406030204" pitchFamily="18" charset="0"/>
                          </a:rPr>
                          <m:t>_</m:t>
                        </m:r>
                        <m:r>
                          <a:rPr lang="fr-FR" sz="1400" b="1">
                            <a:solidFill>
                              <a:schemeClr val="accent2"/>
                            </a:solidFill>
                            <a:latin typeface="Cambria Math" panose="02040503050406030204" pitchFamily="18" charset="0"/>
                          </a:rPr>
                          <m:t>𝐨𝟏</m:t>
                        </m:r>
                      </m:den>
                    </m:f>
                    <m:r>
                      <a:rPr lang="fr-FR" sz="1400">
                        <a:latin typeface="Cambria Math" panose="02040503050406030204" pitchFamily="18" charset="0"/>
                      </a:rPr>
                      <m:t> </m:t>
                    </m:r>
                    <m:r>
                      <a:rPr lang="fr-FR" sz="1400" b="0" i="1" smtClean="0">
                        <a:latin typeface="Cambria Math" panose="02040503050406030204" pitchFamily="18" charset="0"/>
                        <a:ea typeface="Cambria Math" panose="02040503050406030204" pitchFamily="18" charset="0"/>
                      </a:rPr>
                      <m:t>×</m:t>
                    </m:r>
                    <m:f>
                      <m:fPr>
                        <m:ctrlPr>
                          <a:rPr lang="fr-FR" sz="1400" b="0" i="1" smtClean="0">
                            <a:solidFill>
                              <a:schemeClr val="tx1"/>
                            </a:solidFill>
                            <a:latin typeface="Cambria Math" panose="02040503050406030204" pitchFamily="18" charset="0"/>
                          </a:rPr>
                        </m:ctrlPr>
                      </m:fPr>
                      <m:num>
                        <m:r>
                          <a:rPr lang="fr-FR" sz="1400">
                            <a:solidFill>
                              <a:schemeClr val="tx1"/>
                            </a:solidFill>
                            <a:latin typeface="Cambria Math" panose="02040503050406030204" pitchFamily="18" charset="0"/>
                          </a:rPr>
                          <m:t>𝜕</m:t>
                        </m:r>
                        <m:r>
                          <m:rPr>
                            <m:sty m:val="p"/>
                          </m:rPr>
                          <a:rPr lang="fr-FR" sz="1400" b="0" i="0" smtClean="0">
                            <a:solidFill>
                              <a:schemeClr val="tx1"/>
                            </a:solidFill>
                            <a:latin typeface="Cambria Math" panose="02040503050406030204" pitchFamily="18" charset="0"/>
                          </a:rPr>
                          <m:t>net</m:t>
                        </m:r>
                        <m:r>
                          <a:rPr lang="fr-FR" sz="1400" b="0" i="0" smtClean="0">
                            <a:solidFill>
                              <a:schemeClr val="tx1"/>
                            </a:solidFill>
                            <a:latin typeface="Cambria Math" panose="02040503050406030204" pitchFamily="18" charset="0"/>
                          </a:rPr>
                          <m:t>_</m:t>
                        </m:r>
                        <m:r>
                          <m:rPr>
                            <m:sty m:val="p"/>
                          </m:rPr>
                          <a:rPr lang="fr-FR" sz="1400" b="0" i="0" smtClean="0">
                            <a:solidFill>
                              <a:schemeClr val="tx1"/>
                            </a:solidFill>
                            <a:latin typeface="Cambria Math" panose="02040503050406030204" pitchFamily="18" charset="0"/>
                          </a:rPr>
                          <m:t>o</m:t>
                        </m:r>
                        <m:r>
                          <a:rPr lang="fr-FR" sz="1400" b="0" i="0" smtClean="0">
                            <a:solidFill>
                              <a:schemeClr val="tx1"/>
                            </a:solidFill>
                            <a:latin typeface="Cambria Math" panose="02040503050406030204" pitchFamily="18" charset="0"/>
                          </a:rPr>
                          <m:t>1</m:t>
                        </m:r>
                      </m:num>
                      <m:den>
                        <m:r>
                          <a:rPr lang="fr-FR" sz="1400">
                            <a:solidFill>
                              <a:schemeClr val="tx1"/>
                            </a:solidFill>
                            <a:latin typeface="Cambria Math" panose="02040503050406030204" pitchFamily="18" charset="0"/>
                          </a:rPr>
                          <m:t>𝜕</m:t>
                        </m:r>
                        <m:r>
                          <m:rPr>
                            <m:sty m:val="p"/>
                          </m:rPr>
                          <a:rPr lang="fr-FR" sz="1400" b="0" i="0" smtClean="0">
                            <a:solidFill>
                              <a:schemeClr val="tx1"/>
                            </a:solidFill>
                            <a:latin typeface="Cambria Math" panose="02040503050406030204" pitchFamily="18" charset="0"/>
                          </a:rPr>
                          <m:t>out</m:t>
                        </m:r>
                        <m:r>
                          <a:rPr lang="fr-FR" sz="1400" b="0" i="0" smtClean="0">
                            <a:solidFill>
                              <a:schemeClr val="tx1"/>
                            </a:solidFill>
                            <a:latin typeface="Cambria Math" panose="02040503050406030204" pitchFamily="18" charset="0"/>
                          </a:rPr>
                          <m:t>_</m:t>
                        </m:r>
                        <m:r>
                          <m:rPr>
                            <m:sty m:val="p"/>
                          </m:rPr>
                          <a:rPr lang="fr-FR" sz="1400" b="0" i="0" smtClean="0">
                            <a:solidFill>
                              <a:schemeClr val="tx1"/>
                            </a:solidFill>
                            <a:latin typeface="Cambria Math" panose="02040503050406030204" pitchFamily="18" charset="0"/>
                          </a:rPr>
                          <m:t>h</m:t>
                        </m:r>
                        <m:r>
                          <a:rPr lang="fr-FR" sz="1400" b="0" i="0" smtClean="0">
                            <a:solidFill>
                              <a:schemeClr val="tx1"/>
                            </a:solidFill>
                            <a:latin typeface="Cambria Math" panose="02040503050406030204" pitchFamily="18" charset="0"/>
                          </a:rPr>
                          <m:t>2</m:t>
                        </m:r>
                      </m:den>
                    </m:f>
                    <m:r>
                      <a:rPr lang="fr-FR" sz="1400" i="1">
                        <a:solidFill>
                          <a:schemeClr val="tx1"/>
                        </a:solidFill>
                        <a:latin typeface="Cambria Math" panose="02040503050406030204" pitchFamily="18" charset="0"/>
                        <a:ea typeface="Cambria Math" panose="02040503050406030204" pitchFamily="18" charset="0"/>
                      </a:rPr>
                      <m:t>×</m:t>
                    </m:r>
                    <m:f>
                      <m:fPr>
                        <m:ctrlPr>
                          <a:rPr lang="fr-FR" sz="1400" i="1">
                            <a:solidFill>
                              <a:schemeClr val="tx1"/>
                            </a:solidFill>
                            <a:latin typeface="Cambria Math" panose="02040503050406030204" pitchFamily="18" charset="0"/>
                          </a:rPr>
                        </m:ctrlPr>
                      </m:fPr>
                      <m:num>
                        <m:r>
                          <a:rPr lang="fr-FR" sz="1400">
                            <a:solidFill>
                              <a:schemeClr val="tx1"/>
                            </a:solidFill>
                            <a:latin typeface="Cambria Math" panose="02040503050406030204" pitchFamily="18" charset="0"/>
                          </a:rPr>
                          <m:t>𝜕</m:t>
                        </m:r>
                        <m:r>
                          <m:rPr>
                            <m:sty m:val="p"/>
                          </m:rPr>
                          <a:rPr lang="fr-FR" sz="1400" b="0" i="0" smtClean="0">
                            <a:solidFill>
                              <a:schemeClr val="tx1"/>
                            </a:solidFill>
                            <a:latin typeface="Cambria Math" panose="02040503050406030204" pitchFamily="18" charset="0"/>
                          </a:rPr>
                          <m:t>out</m:t>
                        </m:r>
                        <m:r>
                          <a:rPr lang="fr-FR" sz="1400">
                            <a:solidFill>
                              <a:schemeClr val="tx1"/>
                            </a:solidFill>
                            <a:latin typeface="Cambria Math" panose="02040503050406030204" pitchFamily="18" charset="0"/>
                          </a:rPr>
                          <m:t>_</m:t>
                        </m:r>
                        <m:r>
                          <a:rPr lang="fr-FR" sz="1400" b="0" i="1" smtClean="0">
                            <a:solidFill>
                              <a:schemeClr val="tx1"/>
                            </a:solidFill>
                            <a:latin typeface="Cambria Math" panose="02040503050406030204" pitchFamily="18" charset="0"/>
                          </a:rPr>
                          <m:t>h</m:t>
                        </m:r>
                        <m:r>
                          <a:rPr lang="fr-FR" sz="1400" b="0" i="1" smtClean="0">
                            <a:solidFill>
                              <a:schemeClr val="tx1"/>
                            </a:solidFill>
                            <a:latin typeface="Cambria Math" panose="02040503050406030204" pitchFamily="18" charset="0"/>
                          </a:rPr>
                          <m:t>2</m:t>
                        </m:r>
                      </m:num>
                      <m:den>
                        <m:r>
                          <a:rPr lang="fr-FR" sz="1400">
                            <a:solidFill>
                              <a:schemeClr val="tx1"/>
                            </a:solidFill>
                            <a:latin typeface="Cambria Math" panose="02040503050406030204" pitchFamily="18" charset="0"/>
                          </a:rPr>
                          <m:t>𝜕</m:t>
                        </m:r>
                        <m:r>
                          <m:rPr>
                            <m:sty m:val="p"/>
                          </m:rPr>
                          <a:rPr lang="fr-FR" sz="1400" b="0" i="0" smtClean="0">
                            <a:solidFill>
                              <a:schemeClr val="tx1"/>
                            </a:solidFill>
                            <a:latin typeface="Cambria Math" panose="02040503050406030204" pitchFamily="18" charset="0"/>
                          </a:rPr>
                          <m:t>ne</m:t>
                        </m:r>
                        <m:r>
                          <m:rPr>
                            <m:sty m:val="p"/>
                          </m:rPr>
                          <a:rPr lang="fr-FR" sz="1400">
                            <a:solidFill>
                              <a:schemeClr val="tx1"/>
                            </a:solidFill>
                            <a:latin typeface="Cambria Math" panose="02040503050406030204" pitchFamily="18" charset="0"/>
                          </a:rPr>
                          <m:t>t</m:t>
                        </m:r>
                        <m:r>
                          <a:rPr lang="fr-FR" sz="1400">
                            <a:solidFill>
                              <a:schemeClr val="tx1"/>
                            </a:solidFill>
                            <a:latin typeface="Cambria Math" panose="02040503050406030204" pitchFamily="18" charset="0"/>
                          </a:rPr>
                          <m:t>_</m:t>
                        </m:r>
                        <m:r>
                          <m:rPr>
                            <m:sty m:val="p"/>
                          </m:rPr>
                          <a:rPr lang="fr-FR" sz="1400">
                            <a:solidFill>
                              <a:schemeClr val="tx1"/>
                            </a:solidFill>
                            <a:latin typeface="Cambria Math" panose="02040503050406030204" pitchFamily="18" charset="0"/>
                          </a:rPr>
                          <m:t>h</m:t>
                        </m:r>
                        <m:r>
                          <a:rPr lang="fr-FR" sz="1400">
                            <a:solidFill>
                              <a:schemeClr val="tx1"/>
                            </a:solidFill>
                            <a:latin typeface="Cambria Math" panose="02040503050406030204" pitchFamily="18" charset="0"/>
                          </a:rPr>
                          <m:t>2</m:t>
                        </m:r>
                      </m:den>
                    </m:f>
                  </m:oMath>
                </a14:m>
                <a:r>
                  <a:rPr lang="fr-FR" sz="1400" dirty="0">
                    <a:solidFill>
                      <a:schemeClr val="tx1"/>
                    </a:solidFill>
                    <a:ea typeface="Cambria Math" panose="02040503050406030204" pitchFamily="18" charset="0"/>
                  </a:rPr>
                  <a:t> </a:t>
                </a:r>
                <a14:m>
                  <m:oMath xmlns:m="http://schemas.openxmlformats.org/officeDocument/2006/math">
                    <m:r>
                      <a:rPr lang="fr-FR" sz="1400" i="1">
                        <a:solidFill>
                          <a:schemeClr val="tx1"/>
                        </a:solidFill>
                        <a:latin typeface="Cambria Math" panose="02040503050406030204" pitchFamily="18" charset="0"/>
                        <a:ea typeface="Cambria Math" panose="02040503050406030204" pitchFamily="18" charset="0"/>
                      </a:rPr>
                      <m:t>×</m:t>
                    </m:r>
                    <m:f>
                      <m:fPr>
                        <m:ctrlPr>
                          <a:rPr lang="fr-FR" sz="1400" i="1">
                            <a:solidFill>
                              <a:schemeClr val="tx1"/>
                            </a:solidFill>
                            <a:latin typeface="Cambria Math" panose="02040503050406030204" pitchFamily="18" charset="0"/>
                          </a:rPr>
                        </m:ctrlPr>
                      </m:fPr>
                      <m:num>
                        <m:r>
                          <a:rPr lang="fr-FR" sz="1400">
                            <a:solidFill>
                              <a:schemeClr val="tx1"/>
                            </a:solidFill>
                            <a:latin typeface="Cambria Math" panose="02040503050406030204" pitchFamily="18" charset="0"/>
                          </a:rPr>
                          <m:t>𝜕</m:t>
                        </m:r>
                        <m:r>
                          <m:rPr>
                            <m:sty m:val="p"/>
                          </m:rPr>
                          <a:rPr lang="fr-FR" sz="1400" i="0">
                            <a:solidFill>
                              <a:schemeClr val="tx1"/>
                            </a:solidFill>
                            <a:latin typeface="Cambria Math" panose="02040503050406030204" pitchFamily="18" charset="0"/>
                          </a:rPr>
                          <m:t>net</m:t>
                        </m:r>
                        <m:r>
                          <a:rPr lang="fr-FR" sz="1400" i="0">
                            <a:solidFill>
                              <a:schemeClr val="tx1"/>
                            </a:solidFill>
                            <a:latin typeface="Cambria Math" panose="02040503050406030204" pitchFamily="18" charset="0"/>
                          </a:rPr>
                          <m:t>_</m:t>
                        </m:r>
                        <m:r>
                          <m:rPr>
                            <m:sty m:val="p"/>
                          </m:rPr>
                          <a:rPr lang="fr-FR" sz="1400" b="0" i="0" smtClean="0">
                            <a:solidFill>
                              <a:schemeClr val="tx1"/>
                            </a:solidFill>
                            <a:latin typeface="Cambria Math" panose="02040503050406030204" pitchFamily="18" charset="0"/>
                          </a:rPr>
                          <m:t>h</m:t>
                        </m:r>
                        <m:r>
                          <a:rPr lang="fr-FR" sz="1400" b="0" i="0" smtClean="0">
                            <a:solidFill>
                              <a:schemeClr val="tx1"/>
                            </a:solidFill>
                            <a:latin typeface="Cambria Math" panose="02040503050406030204" pitchFamily="18" charset="0"/>
                          </a:rPr>
                          <m:t>2</m:t>
                        </m:r>
                      </m:num>
                      <m:den>
                        <m:r>
                          <a:rPr lang="fr-FR" sz="1400">
                            <a:solidFill>
                              <a:schemeClr val="tx1"/>
                            </a:solidFill>
                            <a:latin typeface="Cambria Math" panose="02040503050406030204" pitchFamily="18" charset="0"/>
                          </a:rPr>
                          <m:t>𝜕</m:t>
                        </m:r>
                        <m:r>
                          <m:rPr>
                            <m:sty m:val="p"/>
                          </m:rPr>
                          <a:rPr lang="fr-FR" sz="1400" b="0" i="0" smtClean="0">
                            <a:solidFill>
                              <a:schemeClr val="tx1"/>
                            </a:solidFill>
                            <a:latin typeface="Cambria Math" panose="02040503050406030204" pitchFamily="18" charset="0"/>
                          </a:rPr>
                          <m:t>w</m:t>
                        </m:r>
                        <m:r>
                          <a:rPr lang="fr-FR" sz="1400" b="0" i="0" smtClean="0">
                            <a:solidFill>
                              <a:schemeClr val="tx1"/>
                            </a:solidFill>
                            <a:latin typeface="Cambria Math" panose="02040503050406030204" pitchFamily="18" charset="0"/>
                          </a:rPr>
                          <m:t>3</m:t>
                        </m:r>
                      </m:den>
                    </m:f>
                  </m:oMath>
                </a14:m>
                <a:endParaRPr lang="fr-FR" sz="1400" dirty="0">
                  <a:solidFill>
                    <a:schemeClr val="accent3">
                      <a:lumMod val="60000"/>
                      <a:lumOff val="40000"/>
                    </a:schemeClr>
                  </a:solidFill>
                </a:endParaRPr>
              </a:p>
            </p:txBody>
          </p:sp>
        </mc:Choice>
        <mc:Fallback xmlns="">
          <p:sp>
            <p:nvSpPr>
              <p:cNvPr id="7" name="ZoneTexte 6">
                <a:extLst>
                  <a:ext uri="{FF2B5EF4-FFF2-40B4-BE49-F238E27FC236}">
                    <a16:creationId xmlns:a16="http://schemas.microsoft.com/office/drawing/2014/main" id="{061788EA-757C-A7BC-2B75-49623EDF3CCC}"/>
                  </a:ext>
                </a:extLst>
              </p:cNvPr>
              <p:cNvSpPr txBox="1">
                <a:spLocks noRot="1" noChangeAspect="1" noMove="1" noResize="1" noEditPoints="1" noAdjustHandles="1" noChangeArrowheads="1" noChangeShapeType="1" noTextEdit="1"/>
              </p:cNvSpPr>
              <p:nvPr/>
            </p:nvSpPr>
            <p:spPr>
              <a:xfrm>
                <a:off x="6365540" y="1900809"/>
                <a:ext cx="4307282" cy="409086"/>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438C580A-568F-5246-136E-5A50F1BA4FB1}"/>
                  </a:ext>
                </a:extLst>
              </p:cNvPr>
              <p:cNvSpPr txBox="1"/>
              <p:nvPr/>
            </p:nvSpPr>
            <p:spPr>
              <a:xfrm>
                <a:off x="6380699" y="2475005"/>
                <a:ext cx="5527765" cy="363882"/>
              </a:xfrm>
              <a:prstGeom prst="rect">
                <a:avLst/>
              </a:prstGeom>
              <a:noFill/>
            </p:spPr>
            <p:txBody>
              <a:bodyPr wrap="square" rtlCol="0">
                <a:spAutoFit/>
              </a:bodyPr>
              <a:lstStyle/>
              <a:p>
                <a14:m>
                  <m:oMath xmlns:m="http://schemas.openxmlformats.org/officeDocument/2006/math">
                    <m:f>
                      <m:fPr>
                        <m:ctrlPr>
                          <a:rPr lang="fr-FR" sz="1200" i="1" smtClean="0">
                            <a:latin typeface="Cambria Math" panose="02040503050406030204" pitchFamily="18" charset="0"/>
                          </a:rPr>
                        </m:ctrlPr>
                      </m:fPr>
                      <m:num>
                        <m:r>
                          <a:rPr lang="fr-FR" sz="1200" i="0" smtClean="0">
                            <a:latin typeface="Cambria Math" panose="02040503050406030204" pitchFamily="18" charset="0"/>
                          </a:rPr>
                          <m:t>𝜕</m:t>
                        </m:r>
                        <m:r>
                          <m:rPr>
                            <m:sty m:val="p"/>
                          </m:rPr>
                          <a:rPr lang="fr-FR" sz="1200" b="0" i="0" smtClean="0">
                            <a:latin typeface="Cambria Math" panose="02040503050406030204" pitchFamily="18" charset="0"/>
                          </a:rPr>
                          <m:t>Loss</m:t>
                        </m:r>
                        <m:r>
                          <a:rPr lang="fr-FR" sz="1200" b="0" i="0" smtClean="0">
                            <a:latin typeface="Cambria Math" panose="02040503050406030204" pitchFamily="18" charset="0"/>
                          </a:rPr>
                          <m:t>1</m:t>
                        </m:r>
                      </m:num>
                      <m:den>
                        <m:r>
                          <a:rPr lang="fr-FR" sz="1200" i="0" smtClean="0">
                            <a:latin typeface="Cambria Math" panose="02040503050406030204" pitchFamily="18" charset="0"/>
                          </a:rPr>
                          <m:t>𝜕</m:t>
                        </m:r>
                        <m:r>
                          <m:rPr>
                            <m:sty m:val="p"/>
                          </m:rPr>
                          <a:rPr lang="fr-FR" sz="1200" b="0" i="0" smtClean="0">
                            <a:latin typeface="Cambria Math" panose="02040503050406030204" pitchFamily="18" charset="0"/>
                          </a:rPr>
                          <m:t>w</m:t>
                        </m:r>
                        <m:r>
                          <a:rPr lang="fr-FR" sz="1200" b="0" i="0" smtClean="0">
                            <a:latin typeface="Cambria Math" panose="02040503050406030204" pitchFamily="18" charset="0"/>
                          </a:rPr>
                          <m:t>3</m:t>
                        </m:r>
                      </m:den>
                    </m:f>
                    <m:r>
                      <a:rPr lang="fr-FR" sz="1200" b="0" i="0" smtClean="0">
                        <a:latin typeface="Cambria Math" panose="02040503050406030204" pitchFamily="18" charset="0"/>
                      </a:rPr>
                      <m:t>=</m:t>
                    </m:r>
                    <m:r>
                      <m:rPr>
                        <m:nor/>
                      </m:rPr>
                      <a:rPr lang="fr-FR" sz="1200" dirty="0" smtClean="0">
                        <a:solidFill>
                          <a:schemeClr val="accent2"/>
                        </a:solidFill>
                        <a:latin typeface="Cambria Math" panose="02040503050406030204" pitchFamily="18" charset="0"/>
                        <a:ea typeface="Cambria Math" panose="02040503050406030204" pitchFamily="18" charset="0"/>
                      </a:rPr>
                      <m:t>(</m:t>
                    </m:r>
                    <m:r>
                      <m:rPr>
                        <m:sty m:val="p"/>
                      </m:rPr>
                      <a:rPr lang="fr-FR" sz="1200">
                        <a:solidFill>
                          <a:schemeClr val="accent2"/>
                        </a:solidFill>
                        <a:latin typeface="Cambria Math" panose="02040503050406030204" pitchFamily="18" charset="0"/>
                        <a:ea typeface="Cambria Math" panose="02040503050406030204" pitchFamily="18" charset="0"/>
                      </a:rPr>
                      <m:t>out</m:t>
                    </m:r>
                    <m:r>
                      <a:rPr lang="fr-FR" sz="1200">
                        <a:solidFill>
                          <a:schemeClr val="accent2"/>
                        </a:solidFill>
                        <a:latin typeface="Cambria Math" panose="02040503050406030204" pitchFamily="18" charset="0"/>
                        <a:ea typeface="Cambria Math" panose="02040503050406030204" pitchFamily="18" charset="0"/>
                      </a:rPr>
                      <m:t>_</m:t>
                    </m:r>
                    <m:r>
                      <m:rPr>
                        <m:sty m:val="p"/>
                      </m:rPr>
                      <a:rPr lang="fr-FR" sz="1200">
                        <a:solidFill>
                          <a:schemeClr val="accent2"/>
                        </a:solidFill>
                        <a:latin typeface="Cambria Math" panose="02040503050406030204" pitchFamily="18" charset="0"/>
                        <a:ea typeface="Cambria Math" panose="02040503050406030204" pitchFamily="18" charset="0"/>
                      </a:rPr>
                      <m:t>o</m:t>
                    </m:r>
                    <m:r>
                      <a:rPr lang="fr-FR" sz="1200">
                        <a:solidFill>
                          <a:schemeClr val="accent2"/>
                        </a:solidFill>
                        <a:latin typeface="Cambria Math" panose="02040503050406030204" pitchFamily="18" charset="0"/>
                        <a:ea typeface="Cambria Math" panose="02040503050406030204" pitchFamily="18" charset="0"/>
                      </a:rPr>
                      <m:t>1−</m:t>
                    </m:r>
                    <m:r>
                      <m:rPr>
                        <m:sty m:val="p"/>
                      </m:rPr>
                      <a:rPr lang="fr-FR" sz="1200">
                        <a:solidFill>
                          <a:schemeClr val="accent2"/>
                        </a:solidFill>
                        <a:latin typeface="Cambria Math" panose="02040503050406030204" pitchFamily="18" charset="0"/>
                        <a:ea typeface="Cambria Math" panose="02040503050406030204" pitchFamily="18" charset="0"/>
                      </a:rPr>
                      <m:t>target</m:t>
                    </m:r>
                    <m:r>
                      <a:rPr lang="fr-FR" sz="1200">
                        <a:solidFill>
                          <a:schemeClr val="accent2"/>
                        </a:solidFill>
                        <a:latin typeface="Cambria Math" panose="02040503050406030204" pitchFamily="18" charset="0"/>
                        <a:ea typeface="Cambria Math" panose="02040503050406030204" pitchFamily="18" charset="0"/>
                      </a:rPr>
                      <m:t>_</m:t>
                    </m:r>
                    <m:r>
                      <m:rPr>
                        <m:sty m:val="p"/>
                      </m:rPr>
                      <a:rPr lang="fr-FR" sz="1200">
                        <a:solidFill>
                          <a:schemeClr val="accent2"/>
                        </a:solidFill>
                        <a:latin typeface="Cambria Math" panose="02040503050406030204" pitchFamily="18" charset="0"/>
                        <a:ea typeface="Cambria Math" panose="02040503050406030204" pitchFamily="18" charset="0"/>
                      </a:rPr>
                      <m:t>o</m:t>
                    </m:r>
                    <m:r>
                      <a:rPr lang="fr-FR" sz="1200">
                        <a:solidFill>
                          <a:schemeClr val="accent2"/>
                        </a:solidFill>
                        <a:latin typeface="Cambria Math" panose="02040503050406030204" pitchFamily="18" charset="0"/>
                        <a:ea typeface="Cambria Math" panose="02040503050406030204" pitchFamily="18" charset="0"/>
                      </a:rPr>
                      <m:t>1</m:t>
                    </m:r>
                    <m:r>
                      <m:rPr>
                        <m:nor/>
                      </m:rPr>
                      <a:rPr lang="fr-FR" sz="1200" dirty="0">
                        <a:solidFill>
                          <a:schemeClr val="accent2"/>
                        </a:solidFill>
                        <a:latin typeface="Cambria Math" panose="02040503050406030204" pitchFamily="18" charset="0"/>
                        <a:ea typeface="Cambria Math" panose="02040503050406030204" pitchFamily="18" charset="0"/>
                      </a:rPr>
                      <m:t>) </m:t>
                    </m:r>
                    <m:r>
                      <a:rPr lang="fr-FR" sz="1200" i="1">
                        <a:solidFill>
                          <a:schemeClr val="accent2"/>
                        </a:solidFill>
                        <a:latin typeface="Cambria Math" panose="02040503050406030204" pitchFamily="18" charset="0"/>
                        <a:ea typeface="Cambria Math" panose="02040503050406030204" pitchFamily="18" charset="0"/>
                      </a:rPr>
                      <m:t>×</m:t>
                    </m:r>
                    <m:r>
                      <m:rPr>
                        <m:nor/>
                      </m:rPr>
                      <a:rPr lang="fr-FR" sz="1200">
                        <a:solidFill>
                          <a:schemeClr val="accent2"/>
                        </a:solidFill>
                        <a:latin typeface="Cambria Math" panose="02040503050406030204" pitchFamily="18" charset="0"/>
                        <a:ea typeface="Cambria Math" panose="02040503050406030204" pitchFamily="18" charset="0"/>
                      </a:rPr>
                      <m:t> </m:t>
                    </m:r>
                    <m:r>
                      <m:rPr>
                        <m:sty m:val="p"/>
                      </m:rPr>
                      <a:rPr lang="fr-FR" sz="1200">
                        <a:solidFill>
                          <a:schemeClr val="accent2"/>
                        </a:solidFill>
                        <a:latin typeface="Cambria Math" panose="02040503050406030204" pitchFamily="18" charset="0"/>
                        <a:ea typeface="Cambria Math" panose="02040503050406030204" pitchFamily="18" charset="0"/>
                      </a:rPr>
                      <m:t>out</m:t>
                    </m:r>
                    <m:r>
                      <a:rPr lang="fr-FR" sz="1200">
                        <a:solidFill>
                          <a:schemeClr val="accent2"/>
                        </a:solidFill>
                        <a:latin typeface="Cambria Math" panose="02040503050406030204" pitchFamily="18" charset="0"/>
                        <a:ea typeface="Cambria Math" panose="02040503050406030204" pitchFamily="18" charset="0"/>
                      </a:rPr>
                      <m:t>_</m:t>
                    </m:r>
                    <m:r>
                      <m:rPr>
                        <m:sty m:val="p"/>
                      </m:rPr>
                      <a:rPr lang="fr-FR" sz="1200">
                        <a:solidFill>
                          <a:schemeClr val="accent2"/>
                        </a:solidFill>
                        <a:latin typeface="Cambria Math" panose="02040503050406030204" pitchFamily="18" charset="0"/>
                        <a:ea typeface="Cambria Math" panose="02040503050406030204" pitchFamily="18" charset="0"/>
                      </a:rPr>
                      <m:t>o</m:t>
                    </m:r>
                    <m:r>
                      <a:rPr lang="fr-FR" sz="1200">
                        <a:solidFill>
                          <a:schemeClr val="accent2"/>
                        </a:solidFill>
                        <a:latin typeface="Cambria Math" panose="02040503050406030204" pitchFamily="18" charset="0"/>
                        <a:ea typeface="Cambria Math" panose="02040503050406030204" pitchFamily="18" charset="0"/>
                      </a:rPr>
                      <m:t>1(1−</m:t>
                    </m:r>
                    <m:r>
                      <m:rPr>
                        <m:sty m:val="p"/>
                      </m:rPr>
                      <a:rPr lang="fr-FR" sz="1200">
                        <a:solidFill>
                          <a:schemeClr val="accent2"/>
                        </a:solidFill>
                        <a:latin typeface="Cambria Math" panose="02040503050406030204" pitchFamily="18" charset="0"/>
                        <a:ea typeface="Cambria Math" panose="02040503050406030204" pitchFamily="18" charset="0"/>
                      </a:rPr>
                      <m:t>out</m:t>
                    </m:r>
                    <m:r>
                      <a:rPr lang="fr-FR" sz="1200">
                        <a:solidFill>
                          <a:schemeClr val="accent2"/>
                        </a:solidFill>
                        <a:latin typeface="Cambria Math" panose="02040503050406030204" pitchFamily="18" charset="0"/>
                        <a:ea typeface="Cambria Math" panose="02040503050406030204" pitchFamily="18" charset="0"/>
                      </a:rPr>
                      <m:t>_</m:t>
                    </m:r>
                    <m:r>
                      <m:rPr>
                        <m:sty m:val="p"/>
                      </m:rPr>
                      <a:rPr lang="fr-FR" sz="1200">
                        <a:solidFill>
                          <a:schemeClr val="accent2"/>
                        </a:solidFill>
                        <a:latin typeface="Cambria Math" panose="02040503050406030204" pitchFamily="18" charset="0"/>
                        <a:ea typeface="Cambria Math" panose="02040503050406030204" pitchFamily="18" charset="0"/>
                      </a:rPr>
                      <m:t>o</m:t>
                    </m:r>
                    <m:r>
                      <a:rPr lang="fr-FR" sz="1200">
                        <a:solidFill>
                          <a:schemeClr val="accent2"/>
                        </a:solidFill>
                        <a:latin typeface="Cambria Math" panose="02040503050406030204" pitchFamily="18" charset="0"/>
                        <a:ea typeface="Cambria Math" panose="02040503050406030204" pitchFamily="18" charset="0"/>
                      </a:rPr>
                      <m:t>1</m:t>
                    </m:r>
                    <m:r>
                      <a:rPr lang="fr-FR" sz="1200" i="1">
                        <a:solidFill>
                          <a:schemeClr val="accent2"/>
                        </a:solidFill>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m:t>
                    </m:r>
                    <m:f>
                      <m:fPr>
                        <m:ctrlPr>
                          <a:rPr lang="fr-FR" sz="1200" b="0" i="1" smtClean="0">
                            <a:solidFill>
                              <a:schemeClr val="tx1"/>
                            </a:solidFill>
                            <a:latin typeface="Cambria Math" panose="02040503050406030204" pitchFamily="18" charset="0"/>
                          </a:rPr>
                        </m:ctrlPr>
                      </m:fPr>
                      <m:num>
                        <m:r>
                          <a:rPr lang="fr-FR" sz="120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net</m:t>
                        </m:r>
                        <m:r>
                          <a:rPr lang="fr-FR" sz="1200" b="0" i="0" smtClean="0">
                            <a:solidFill>
                              <a:schemeClr val="tx1"/>
                            </a:solidFill>
                            <a:latin typeface="Cambria Math" panose="02040503050406030204" pitchFamily="18" charset="0"/>
                          </a:rPr>
                          <m:t>_</m:t>
                        </m:r>
                        <m:r>
                          <m:rPr>
                            <m:sty m:val="p"/>
                          </m:rPr>
                          <a:rPr lang="fr-FR" sz="1200" b="0" i="0" smtClean="0">
                            <a:solidFill>
                              <a:schemeClr val="tx1"/>
                            </a:solidFill>
                            <a:latin typeface="Cambria Math" panose="02040503050406030204" pitchFamily="18" charset="0"/>
                          </a:rPr>
                          <m:t>o</m:t>
                        </m:r>
                        <m:r>
                          <a:rPr lang="fr-FR" sz="1200" b="0" i="0" smtClean="0">
                            <a:solidFill>
                              <a:schemeClr val="tx1"/>
                            </a:solidFill>
                            <a:latin typeface="Cambria Math" panose="02040503050406030204" pitchFamily="18" charset="0"/>
                          </a:rPr>
                          <m:t>1</m:t>
                        </m:r>
                      </m:num>
                      <m:den>
                        <m:r>
                          <a:rPr lang="fr-FR" sz="120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out</m:t>
                        </m:r>
                        <m:r>
                          <a:rPr lang="fr-FR" sz="1200" b="0" i="0" smtClean="0">
                            <a:solidFill>
                              <a:schemeClr val="tx1"/>
                            </a:solidFill>
                            <a:latin typeface="Cambria Math" panose="02040503050406030204" pitchFamily="18" charset="0"/>
                          </a:rPr>
                          <m:t>_</m:t>
                        </m:r>
                        <m:r>
                          <m:rPr>
                            <m:sty m:val="p"/>
                          </m:rPr>
                          <a:rPr lang="fr-FR" sz="1200" b="0" i="0" smtClean="0">
                            <a:solidFill>
                              <a:schemeClr val="tx1"/>
                            </a:solidFill>
                            <a:latin typeface="Cambria Math" panose="02040503050406030204" pitchFamily="18" charset="0"/>
                          </a:rPr>
                          <m:t>h</m:t>
                        </m:r>
                        <m:r>
                          <a:rPr lang="fr-FR" sz="1200" b="0" i="0" smtClean="0">
                            <a:solidFill>
                              <a:schemeClr val="tx1"/>
                            </a:solidFill>
                            <a:latin typeface="Cambria Math" panose="02040503050406030204" pitchFamily="18" charset="0"/>
                          </a:rPr>
                          <m:t>2</m:t>
                        </m:r>
                      </m:den>
                    </m:f>
                    <m:r>
                      <a:rPr lang="fr-FR" sz="1200" i="1">
                        <a:solidFill>
                          <a:schemeClr val="tx1"/>
                        </a:solidFill>
                        <a:latin typeface="Cambria Math" panose="02040503050406030204" pitchFamily="18" charset="0"/>
                        <a:ea typeface="Cambria Math" panose="02040503050406030204" pitchFamily="18" charset="0"/>
                      </a:rPr>
                      <m:t>×</m:t>
                    </m:r>
                    <m:f>
                      <m:fPr>
                        <m:ctrlPr>
                          <a:rPr lang="fr-FR" sz="1200" i="1">
                            <a:solidFill>
                              <a:schemeClr val="tx1"/>
                            </a:solidFill>
                            <a:latin typeface="Cambria Math" panose="02040503050406030204" pitchFamily="18" charset="0"/>
                          </a:rPr>
                        </m:ctrlPr>
                      </m:fPr>
                      <m:num>
                        <m:r>
                          <a:rPr lang="fr-FR" sz="120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out</m:t>
                        </m:r>
                        <m:r>
                          <a:rPr lang="fr-FR" sz="1200">
                            <a:solidFill>
                              <a:schemeClr val="tx1"/>
                            </a:solidFill>
                            <a:latin typeface="Cambria Math" panose="02040503050406030204" pitchFamily="18" charset="0"/>
                          </a:rPr>
                          <m:t>_</m:t>
                        </m:r>
                        <m:r>
                          <a:rPr lang="fr-FR" sz="1200" b="0" i="1" smtClean="0">
                            <a:solidFill>
                              <a:schemeClr val="tx1"/>
                            </a:solidFill>
                            <a:latin typeface="Cambria Math" panose="02040503050406030204" pitchFamily="18" charset="0"/>
                          </a:rPr>
                          <m:t>h</m:t>
                        </m:r>
                        <m:r>
                          <a:rPr lang="fr-FR" sz="1200" b="0" i="1" smtClean="0">
                            <a:solidFill>
                              <a:schemeClr val="tx1"/>
                            </a:solidFill>
                            <a:latin typeface="Cambria Math" panose="02040503050406030204" pitchFamily="18" charset="0"/>
                          </a:rPr>
                          <m:t>2</m:t>
                        </m:r>
                      </m:num>
                      <m:den>
                        <m:r>
                          <a:rPr lang="fr-FR" sz="120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ne</m:t>
                        </m:r>
                        <m:r>
                          <m:rPr>
                            <m:sty m:val="p"/>
                          </m:rPr>
                          <a:rPr lang="fr-FR" sz="1200">
                            <a:solidFill>
                              <a:schemeClr val="tx1"/>
                            </a:solidFill>
                            <a:latin typeface="Cambria Math" panose="02040503050406030204" pitchFamily="18" charset="0"/>
                          </a:rPr>
                          <m:t>t</m:t>
                        </m:r>
                        <m:r>
                          <a:rPr lang="fr-FR" sz="1200">
                            <a:solidFill>
                              <a:schemeClr val="tx1"/>
                            </a:solidFill>
                            <a:latin typeface="Cambria Math" panose="02040503050406030204" pitchFamily="18" charset="0"/>
                          </a:rPr>
                          <m:t>_</m:t>
                        </m:r>
                        <m:r>
                          <m:rPr>
                            <m:sty m:val="p"/>
                          </m:rPr>
                          <a:rPr lang="fr-FR" sz="1200">
                            <a:solidFill>
                              <a:schemeClr val="tx1"/>
                            </a:solidFill>
                            <a:latin typeface="Cambria Math" panose="02040503050406030204" pitchFamily="18" charset="0"/>
                          </a:rPr>
                          <m:t>h</m:t>
                        </m:r>
                        <m:r>
                          <a:rPr lang="fr-FR" sz="1200">
                            <a:solidFill>
                              <a:schemeClr val="tx1"/>
                            </a:solidFill>
                            <a:latin typeface="Cambria Math" panose="02040503050406030204" pitchFamily="18" charset="0"/>
                          </a:rPr>
                          <m:t>2</m:t>
                        </m:r>
                      </m:den>
                    </m:f>
                  </m:oMath>
                </a14:m>
                <a:r>
                  <a:rPr lang="fr-FR" sz="1200" dirty="0">
                    <a:solidFill>
                      <a:schemeClr val="tx1"/>
                    </a:solidFill>
                    <a:ea typeface="Cambria Math" panose="02040503050406030204" pitchFamily="18" charset="0"/>
                  </a:rPr>
                  <a:t> </a:t>
                </a:r>
                <a14:m>
                  <m:oMath xmlns:m="http://schemas.openxmlformats.org/officeDocument/2006/math">
                    <m:r>
                      <a:rPr lang="fr-FR" sz="1200" i="1">
                        <a:solidFill>
                          <a:schemeClr val="tx1"/>
                        </a:solidFill>
                        <a:latin typeface="Cambria Math" panose="02040503050406030204" pitchFamily="18" charset="0"/>
                        <a:ea typeface="Cambria Math" panose="02040503050406030204" pitchFamily="18" charset="0"/>
                      </a:rPr>
                      <m:t>×</m:t>
                    </m:r>
                    <m:f>
                      <m:fPr>
                        <m:ctrlPr>
                          <a:rPr lang="fr-FR" sz="1200" i="1">
                            <a:solidFill>
                              <a:schemeClr val="tx1"/>
                            </a:solidFill>
                            <a:latin typeface="Cambria Math" panose="02040503050406030204" pitchFamily="18" charset="0"/>
                          </a:rPr>
                        </m:ctrlPr>
                      </m:fPr>
                      <m:num>
                        <m:r>
                          <a:rPr lang="fr-FR" sz="1200">
                            <a:solidFill>
                              <a:schemeClr val="tx1"/>
                            </a:solidFill>
                            <a:latin typeface="Cambria Math" panose="02040503050406030204" pitchFamily="18" charset="0"/>
                          </a:rPr>
                          <m:t>𝜕</m:t>
                        </m:r>
                        <m:r>
                          <m:rPr>
                            <m:sty m:val="p"/>
                          </m:rPr>
                          <a:rPr lang="fr-FR" sz="1200" i="0">
                            <a:solidFill>
                              <a:schemeClr val="tx1"/>
                            </a:solidFill>
                            <a:latin typeface="Cambria Math" panose="02040503050406030204" pitchFamily="18" charset="0"/>
                          </a:rPr>
                          <m:t>net</m:t>
                        </m:r>
                        <m:r>
                          <a:rPr lang="fr-FR" sz="1200" i="0">
                            <a:solidFill>
                              <a:schemeClr val="tx1"/>
                            </a:solidFill>
                            <a:latin typeface="Cambria Math" panose="02040503050406030204" pitchFamily="18" charset="0"/>
                          </a:rPr>
                          <m:t>_</m:t>
                        </m:r>
                        <m:r>
                          <m:rPr>
                            <m:sty m:val="p"/>
                          </m:rPr>
                          <a:rPr lang="fr-FR" sz="1200" b="0" i="0" smtClean="0">
                            <a:solidFill>
                              <a:schemeClr val="tx1"/>
                            </a:solidFill>
                            <a:latin typeface="Cambria Math" panose="02040503050406030204" pitchFamily="18" charset="0"/>
                          </a:rPr>
                          <m:t>h</m:t>
                        </m:r>
                        <m:r>
                          <a:rPr lang="fr-FR" sz="1200" b="0" i="0" smtClean="0">
                            <a:solidFill>
                              <a:schemeClr val="tx1"/>
                            </a:solidFill>
                            <a:latin typeface="Cambria Math" panose="02040503050406030204" pitchFamily="18" charset="0"/>
                          </a:rPr>
                          <m:t>2</m:t>
                        </m:r>
                      </m:num>
                      <m:den>
                        <m:r>
                          <a:rPr lang="fr-FR" sz="120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0" smtClean="0">
                            <a:solidFill>
                              <a:schemeClr val="tx1"/>
                            </a:solidFill>
                            <a:latin typeface="Cambria Math" panose="02040503050406030204" pitchFamily="18" charset="0"/>
                          </a:rPr>
                          <m:t>3</m:t>
                        </m:r>
                      </m:den>
                    </m:f>
                  </m:oMath>
                </a14:m>
                <a:endParaRPr lang="fr-FR" sz="1200" dirty="0">
                  <a:solidFill>
                    <a:schemeClr val="accent3">
                      <a:lumMod val="60000"/>
                      <a:lumOff val="40000"/>
                    </a:schemeClr>
                  </a:solidFill>
                </a:endParaRPr>
              </a:p>
            </p:txBody>
          </p:sp>
        </mc:Choice>
        <mc:Fallback xmlns="">
          <p:sp>
            <p:nvSpPr>
              <p:cNvPr id="10" name="ZoneTexte 9">
                <a:extLst>
                  <a:ext uri="{FF2B5EF4-FFF2-40B4-BE49-F238E27FC236}">
                    <a16:creationId xmlns:a16="http://schemas.microsoft.com/office/drawing/2014/main" id="{438C580A-568F-5246-136E-5A50F1BA4FB1}"/>
                  </a:ext>
                </a:extLst>
              </p:cNvPr>
              <p:cNvSpPr txBox="1">
                <a:spLocks noRot="1" noChangeAspect="1" noMove="1" noResize="1" noEditPoints="1" noAdjustHandles="1" noChangeArrowheads="1" noChangeShapeType="1" noTextEdit="1"/>
              </p:cNvSpPr>
              <p:nvPr/>
            </p:nvSpPr>
            <p:spPr>
              <a:xfrm>
                <a:off x="6380699" y="2475005"/>
                <a:ext cx="5527765" cy="363882"/>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108116AE-1471-9872-2408-07B5EB933BC4}"/>
                  </a:ext>
                </a:extLst>
              </p:cNvPr>
              <p:cNvSpPr txBox="1"/>
              <p:nvPr/>
            </p:nvSpPr>
            <p:spPr>
              <a:xfrm>
                <a:off x="6380699" y="3065118"/>
                <a:ext cx="5527765" cy="363882"/>
              </a:xfrm>
              <a:prstGeom prst="rect">
                <a:avLst/>
              </a:prstGeom>
              <a:noFill/>
            </p:spPr>
            <p:txBody>
              <a:bodyPr wrap="square" rtlCol="0">
                <a:spAutoFit/>
              </a:bodyPr>
              <a:lstStyle/>
              <a:p>
                <a14:m>
                  <m:oMath xmlns:m="http://schemas.openxmlformats.org/officeDocument/2006/math">
                    <m:f>
                      <m:fPr>
                        <m:ctrlPr>
                          <a:rPr lang="fr-FR" sz="1200" i="1" smtClean="0">
                            <a:latin typeface="Cambria Math" panose="02040503050406030204" pitchFamily="18" charset="0"/>
                          </a:rPr>
                        </m:ctrlPr>
                      </m:fPr>
                      <m:num>
                        <m:r>
                          <a:rPr lang="fr-FR" sz="1200" i="0" smtClean="0">
                            <a:latin typeface="Cambria Math" panose="02040503050406030204" pitchFamily="18" charset="0"/>
                          </a:rPr>
                          <m:t>𝜕</m:t>
                        </m:r>
                        <m:r>
                          <m:rPr>
                            <m:sty m:val="p"/>
                          </m:rPr>
                          <a:rPr lang="fr-FR" sz="1200" b="0" i="0" smtClean="0">
                            <a:latin typeface="Cambria Math" panose="02040503050406030204" pitchFamily="18" charset="0"/>
                          </a:rPr>
                          <m:t>Loss</m:t>
                        </m:r>
                        <m:r>
                          <a:rPr lang="fr-FR" sz="1200" b="0" i="0" smtClean="0">
                            <a:latin typeface="Cambria Math" panose="02040503050406030204" pitchFamily="18" charset="0"/>
                          </a:rPr>
                          <m:t>1</m:t>
                        </m:r>
                      </m:num>
                      <m:den>
                        <m:r>
                          <a:rPr lang="fr-FR" sz="1200" i="0" smtClean="0">
                            <a:latin typeface="Cambria Math" panose="02040503050406030204" pitchFamily="18" charset="0"/>
                          </a:rPr>
                          <m:t>𝜕</m:t>
                        </m:r>
                        <m:r>
                          <m:rPr>
                            <m:sty m:val="p"/>
                          </m:rPr>
                          <a:rPr lang="fr-FR" sz="1200" b="0" i="0" smtClean="0">
                            <a:latin typeface="Cambria Math" panose="02040503050406030204" pitchFamily="18" charset="0"/>
                          </a:rPr>
                          <m:t>w</m:t>
                        </m:r>
                        <m:r>
                          <a:rPr lang="fr-FR" sz="1200" b="0" i="0" smtClean="0">
                            <a:latin typeface="Cambria Math" panose="02040503050406030204" pitchFamily="18" charset="0"/>
                          </a:rPr>
                          <m:t>3</m:t>
                        </m:r>
                      </m:den>
                    </m:f>
                    <m:r>
                      <a:rPr lang="fr-FR" sz="1200" b="0" i="0" smtClean="0">
                        <a:solidFill>
                          <a:schemeClr val="tx1"/>
                        </a:solidFill>
                        <a:latin typeface="Cambria Math" panose="02040503050406030204" pitchFamily="18" charset="0"/>
                      </a:rPr>
                      <m:t>=</m:t>
                    </m:r>
                    <m:r>
                      <m:rPr>
                        <m:nor/>
                      </m:rPr>
                      <a:rPr lang="fr-FR" sz="1200" dirty="0" smtClean="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nor/>
                      </m:rPr>
                      <a:rPr lang="fr-FR" sz="1200" dirty="0">
                        <a:solidFill>
                          <a:schemeClr val="tx1"/>
                        </a:solidFill>
                        <a:latin typeface="Cambria Math" panose="02040503050406030204" pitchFamily="18" charset="0"/>
                        <a:ea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r>
                      <m:rPr>
                        <m:nor/>
                      </m:rPr>
                      <a:rPr lang="fr-FR" sz="1200">
                        <a:solidFill>
                          <a:schemeClr val="tx1"/>
                        </a:solidFill>
                        <a:latin typeface="Cambria Math" panose="02040503050406030204" pitchFamily="18" charset="0"/>
                        <a:ea typeface="Cambria Math" panose="02040503050406030204" pitchFamily="18" charset="0"/>
                      </a:rPr>
                      <m:t> </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1(1−</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a:rPr lang="fr-FR" sz="1200" i="1">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accent2"/>
                        </a:solidFill>
                        <a:latin typeface="Cambria Math" panose="02040503050406030204" pitchFamily="18" charset="0"/>
                      </a:rPr>
                      <m:t>w</m:t>
                    </m:r>
                    <m:r>
                      <a:rPr lang="fr-FR" sz="1200" b="0" i="0" smtClean="0">
                        <a:solidFill>
                          <a:schemeClr val="accent2"/>
                        </a:solidFill>
                        <a:latin typeface="Cambria Math" panose="02040503050406030204" pitchFamily="18" charset="0"/>
                      </a:rPr>
                      <m:t>6</m:t>
                    </m:r>
                    <m:r>
                      <a:rPr lang="fr-FR" sz="1200" i="1">
                        <a:latin typeface="Cambria Math" panose="02040503050406030204" pitchFamily="18" charset="0"/>
                        <a:ea typeface="Cambria Math" panose="02040503050406030204" pitchFamily="18" charset="0"/>
                      </a:rPr>
                      <m:t>×</m:t>
                    </m:r>
                    <m:f>
                      <m:fPr>
                        <m:ctrlPr>
                          <a:rPr lang="fr-FR" sz="1200" i="1" smtClean="0">
                            <a:solidFill>
                              <a:schemeClr val="tx1"/>
                            </a:solidFill>
                            <a:latin typeface="Cambria Math" panose="02040503050406030204" pitchFamily="18" charset="0"/>
                          </a:rPr>
                        </m:ctrlPr>
                      </m:fPr>
                      <m:num>
                        <m:r>
                          <a:rPr lang="fr-FR" sz="120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out</m:t>
                        </m:r>
                        <m:r>
                          <a:rPr lang="fr-FR" sz="1200">
                            <a:solidFill>
                              <a:schemeClr val="tx1"/>
                            </a:solidFill>
                            <a:latin typeface="Cambria Math" panose="02040503050406030204" pitchFamily="18" charset="0"/>
                          </a:rPr>
                          <m:t>_</m:t>
                        </m:r>
                        <m:r>
                          <a:rPr lang="fr-FR" sz="1200" b="0" i="1" smtClean="0">
                            <a:solidFill>
                              <a:schemeClr val="tx1"/>
                            </a:solidFill>
                            <a:latin typeface="Cambria Math" panose="02040503050406030204" pitchFamily="18" charset="0"/>
                          </a:rPr>
                          <m:t>h</m:t>
                        </m:r>
                        <m:r>
                          <a:rPr lang="fr-FR" sz="1200" b="0" i="1" smtClean="0">
                            <a:solidFill>
                              <a:schemeClr val="tx1"/>
                            </a:solidFill>
                            <a:latin typeface="Cambria Math" panose="02040503050406030204" pitchFamily="18" charset="0"/>
                          </a:rPr>
                          <m:t>2</m:t>
                        </m:r>
                      </m:num>
                      <m:den>
                        <m:r>
                          <a:rPr lang="fr-FR" sz="120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ne</m:t>
                        </m:r>
                        <m:r>
                          <m:rPr>
                            <m:sty m:val="p"/>
                          </m:rPr>
                          <a:rPr lang="fr-FR" sz="1200">
                            <a:solidFill>
                              <a:schemeClr val="tx1"/>
                            </a:solidFill>
                            <a:latin typeface="Cambria Math" panose="02040503050406030204" pitchFamily="18" charset="0"/>
                          </a:rPr>
                          <m:t>t</m:t>
                        </m:r>
                        <m:r>
                          <a:rPr lang="fr-FR" sz="1200">
                            <a:solidFill>
                              <a:schemeClr val="tx1"/>
                            </a:solidFill>
                            <a:latin typeface="Cambria Math" panose="02040503050406030204" pitchFamily="18" charset="0"/>
                          </a:rPr>
                          <m:t>_</m:t>
                        </m:r>
                        <m:r>
                          <m:rPr>
                            <m:sty m:val="p"/>
                          </m:rPr>
                          <a:rPr lang="fr-FR" sz="1200">
                            <a:solidFill>
                              <a:schemeClr val="tx1"/>
                            </a:solidFill>
                            <a:latin typeface="Cambria Math" panose="02040503050406030204" pitchFamily="18" charset="0"/>
                          </a:rPr>
                          <m:t>h</m:t>
                        </m:r>
                        <m:r>
                          <a:rPr lang="fr-FR" sz="1200">
                            <a:solidFill>
                              <a:schemeClr val="tx1"/>
                            </a:solidFill>
                            <a:latin typeface="Cambria Math" panose="02040503050406030204" pitchFamily="18" charset="0"/>
                          </a:rPr>
                          <m:t>2</m:t>
                        </m:r>
                      </m:den>
                    </m:f>
                  </m:oMath>
                </a14:m>
                <a:r>
                  <a:rPr lang="fr-FR" sz="1200" dirty="0">
                    <a:solidFill>
                      <a:schemeClr val="tx1"/>
                    </a:solidFill>
                    <a:ea typeface="Cambria Math" panose="02040503050406030204" pitchFamily="18" charset="0"/>
                  </a:rPr>
                  <a:t> </a:t>
                </a:r>
                <a14:m>
                  <m:oMath xmlns:m="http://schemas.openxmlformats.org/officeDocument/2006/math">
                    <m:r>
                      <a:rPr lang="fr-FR" sz="1200" i="1">
                        <a:solidFill>
                          <a:schemeClr val="tx1"/>
                        </a:solidFill>
                        <a:latin typeface="Cambria Math" panose="02040503050406030204" pitchFamily="18" charset="0"/>
                        <a:ea typeface="Cambria Math" panose="02040503050406030204" pitchFamily="18" charset="0"/>
                      </a:rPr>
                      <m:t>×</m:t>
                    </m:r>
                    <m:f>
                      <m:fPr>
                        <m:ctrlPr>
                          <a:rPr lang="fr-FR" sz="1200" i="1">
                            <a:solidFill>
                              <a:schemeClr val="tx1"/>
                            </a:solidFill>
                            <a:latin typeface="Cambria Math" panose="02040503050406030204" pitchFamily="18" charset="0"/>
                          </a:rPr>
                        </m:ctrlPr>
                      </m:fPr>
                      <m:num>
                        <m:r>
                          <a:rPr lang="fr-FR" sz="1200">
                            <a:solidFill>
                              <a:schemeClr val="tx1"/>
                            </a:solidFill>
                            <a:latin typeface="Cambria Math" panose="02040503050406030204" pitchFamily="18" charset="0"/>
                          </a:rPr>
                          <m:t>𝜕</m:t>
                        </m:r>
                        <m:r>
                          <m:rPr>
                            <m:sty m:val="p"/>
                          </m:rPr>
                          <a:rPr lang="fr-FR" sz="1200" i="0">
                            <a:solidFill>
                              <a:schemeClr val="tx1"/>
                            </a:solidFill>
                            <a:latin typeface="Cambria Math" panose="02040503050406030204" pitchFamily="18" charset="0"/>
                          </a:rPr>
                          <m:t>net</m:t>
                        </m:r>
                        <m:r>
                          <a:rPr lang="fr-FR" sz="1200" i="0">
                            <a:solidFill>
                              <a:schemeClr val="tx1"/>
                            </a:solidFill>
                            <a:latin typeface="Cambria Math" panose="02040503050406030204" pitchFamily="18" charset="0"/>
                          </a:rPr>
                          <m:t>_</m:t>
                        </m:r>
                        <m:r>
                          <m:rPr>
                            <m:sty m:val="p"/>
                          </m:rPr>
                          <a:rPr lang="fr-FR" sz="1200" b="0" i="0" smtClean="0">
                            <a:solidFill>
                              <a:schemeClr val="tx1"/>
                            </a:solidFill>
                            <a:latin typeface="Cambria Math" panose="02040503050406030204" pitchFamily="18" charset="0"/>
                          </a:rPr>
                          <m:t>h</m:t>
                        </m:r>
                        <m:r>
                          <a:rPr lang="fr-FR" sz="1200" b="0" i="0" smtClean="0">
                            <a:solidFill>
                              <a:schemeClr val="tx1"/>
                            </a:solidFill>
                            <a:latin typeface="Cambria Math" panose="02040503050406030204" pitchFamily="18" charset="0"/>
                          </a:rPr>
                          <m:t>2</m:t>
                        </m:r>
                      </m:num>
                      <m:den>
                        <m:r>
                          <a:rPr lang="fr-FR" sz="120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0" smtClean="0">
                            <a:solidFill>
                              <a:schemeClr val="tx1"/>
                            </a:solidFill>
                            <a:latin typeface="Cambria Math" panose="02040503050406030204" pitchFamily="18" charset="0"/>
                          </a:rPr>
                          <m:t>3</m:t>
                        </m:r>
                      </m:den>
                    </m:f>
                  </m:oMath>
                </a14:m>
                <a:endParaRPr lang="fr-FR" sz="1200" dirty="0">
                  <a:solidFill>
                    <a:schemeClr val="accent3">
                      <a:lumMod val="60000"/>
                      <a:lumOff val="40000"/>
                    </a:schemeClr>
                  </a:solidFill>
                </a:endParaRPr>
              </a:p>
            </p:txBody>
          </p:sp>
        </mc:Choice>
        <mc:Fallback xmlns="">
          <p:sp>
            <p:nvSpPr>
              <p:cNvPr id="12" name="ZoneTexte 11">
                <a:extLst>
                  <a:ext uri="{FF2B5EF4-FFF2-40B4-BE49-F238E27FC236}">
                    <a16:creationId xmlns:a16="http://schemas.microsoft.com/office/drawing/2014/main" id="{108116AE-1471-9872-2408-07B5EB933BC4}"/>
                  </a:ext>
                </a:extLst>
              </p:cNvPr>
              <p:cNvSpPr txBox="1">
                <a:spLocks noRot="1" noChangeAspect="1" noMove="1" noResize="1" noEditPoints="1" noAdjustHandles="1" noChangeArrowheads="1" noChangeShapeType="1" noTextEdit="1"/>
              </p:cNvSpPr>
              <p:nvPr/>
            </p:nvSpPr>
            <p:spPr>
              <a:xfrm>
                <a:off x="6380699" y="3065118"/>
                <a:ext cx="5527765" cy="363882"/>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AEFAA154-FA0F-A572-7B82-63B3B90E5D5B}"/>
                  </a:ext>
                </a:extLst>
              </p:cNvPr>
              <p:cNvSpPr txBox="1"/>
              <p:nvPr/>
            </p:nvSpPr>
            <p:spPr>
              <a:xfrm>
                <a:off x="6380699" y="3623204"/>
                <a:ext cx="5527765" cy="363882"/>
              </a:xfrm>
              <a:prstGeom prst="rect">
                <a:avLst/>
              </a:prstGeom>
              <a:noFill/>
            </p:spPr>
            <p:txBody>
              <a:bodyPr wrap="square" rtlCol="0">
                <a:spAutoFit/>
              </a:bodyPr>
              <a:lstStyle/>
              <a:p>
                <a14:m>
                  <m:oMath xmlns:m="http://schemas.openxmlformats.org/officeDocument/2006/math">
                    <m:f>
                      <m:fPr>
                        <m:ctrlPr>
                          <a:rPr lang="fr-FR" sz="1200" i="1" smtClean="0">
                            <a:latin typeface="Cambria Math" panose="02040503050406030204" pitchFamily="18" charset="0"/>
                          </a:rPr>
                        </m:ctrlPr>
                      </m:fPr>
                      <m:num>
                        <m:r>
                          <a:rPr lang="fr-FR" sz="1200" i="0" smtClean="0">
                            <a:latin typeface="Cambria Math" panose="02040503050406030204" pitchFamily="18" charset="0"/>
                          </a:rPr>
                          <m:t>𝜕</m:t>
                        </m:r>
                        <m:r>
                          <m:rPr>
                            <m:sty m:val="p"/>
                          </m:rPr>
                          <a:rPr lang="fr-FR" sz="1200" b="0" i="0" smtClean="0">
                            <a:latin typeface="Cambria Math" panose="02040503050406030204" pitchFamily="18" charset="0"/>
                          </a:rPr>
                          <m:t>Loss</m:t>
                        </m:r>
                        <m:r>
                          <a:rPr lang="fr-FR" sz="1200" b="0" i="0" smtClean="0">
                            <a:latin typeface="Cambria Math" panose="02040503050406030204" pitchFamily="18" charset="0"/>
                          </a:rPr>
                          <m:t>1</m:t>
                        </m:r>
                      </m:num>
                      <m:den>
                        <m:r>
                          <a:rPr lang="fr-FR" sz="1200" i="0" smtClean="0">
                            <a:latin typeface="Cambria Math" panose="02040503050406030204" pitchFamily="18" charset="0"/>
                          </a:rPr>
                          <m:t>𝜕</m:t>
                        </m:r>
                        <m:r>
                          <m:rPr>
                            <m:sty m:val="p"/>
                          </m:rPr>
                          <a:rPr lang="fr-FR" sz="1200" b="0" i="0" smtClean="0">
                            <a:latin typeface="Cambria Math" panose="02040503050406030204" pitchFamily="18" charset="0"/>
                          </a:rPr>
                          <m:t>w</m:t>
                        </m:r>
                        <m:r>
                          <a:rPr lang="fr-FR" sz="1200" b="0" i="0" smtClean="0">
                            <a:latin typeface="Cambria Math" panose="02040503050406030204" pitchFamily="18" charset="0"/>
                          </a:rPr>
                          <m:t>3</m:t>
                        </m:r>
                      </m:den>
                    </m:f>
                    <m:r>
                      <a:rPr lang="fr-FR" sz="1200" b="0" i="0" smtClean="0">
                        <a:latin typeface="Cambria Math" panose="02040503050406030204" pitchFamily="18" charset="0"/>
                      </a:rPr>
                      <m:t>=</m:t>
                    </m:r>
                    <m:r>
                      <m:rPr>
                        <m:nor/>
                      </m:rPr>
                      <a:rPr lang="fr-FR" sz="1200" dirty="0" smtClean="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nor/>
                      </m:rPr>
                      <a:rPr lang="fr-FR" sz="1200" dirty="0">
                        <a:solidFill>
                          <a:schemeClr val="tx1"/>
                        </a:solidFill>
                        <a:latin typeface="Cambria Math" panose="02040503050406030204" pitchFamily="18" charset="0"/>
                        <a:ea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r>
                      <m:rPr>
                        <m:nor/>
                      </m:rPr>
                      <a:rPr lang="fr-FR" sz="1200">
                        <a:solidFill>
                          <a:schemeClr val="tx1"/>
                        </a:solidFill>
                        <a:latin typeface="Cambria Math" panose="02040503050406030204" pitchFamily="18" charset="0"/>
                        <a:ea typeface="Cambria Math" panose="02040503050406030204" pitchFamily="18" charset="0"/>
                      </a:rPr>
                      <m:t> </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1(1−</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a:rPr lang="fr-FR" sz="1200" i="1">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0" smtClean="0">
                        <a:solidFill>
                          <a:schemeClr val="tx1"/>
                        </a:solidFill>
                        <a:latin typeface="Cambria Math" panose="02040503050406030204" pitchFamily="18" charset="0"/>
                      </a:rPr>
                      <m:t>6</m:t>
                    </m:r>
                    <m:r>
                      <a:rPr lang="fr-FR" sz="1200" i="1">
                        <a:solidFill>
                          <a:schemeClr val="tx1"/>
                        </a:solidFill>
                        <a:latin typeface="Cambria Math" panose="02040503050406030204" pitchFamily="18" charset="0"/>
                        <a:ea typeface="Cambria Math" panose="02040503050406030204" pitchFamily="18" charset="0"/>
                      </a:rPr>
                      <m:t>×</m:t>
                    </m:r>
                    <m:r>
                      <a:rPr lang="fr-FR" sz="1200" i="1" smtClean="0">
                        <a:solidFill>
                          <a:schemeClr val="accent2"/>
                        </a:solidFill>
                        <a:latin typeface="Cambria Math" panose="02040503050406030204" pitchFamily="18" charset="0"/>
                      </a:rPr>
                      <m:t>1</m:t>
                    </m:r>
                    <m:r>
                      <a:rPr lang="fr-FR" sz="1200" b="0" i="1" baseline="-25000" smtClean="0">
                        <a:solidFill>
                          <a:schemeClr val="accent2"/>
                        </a:solidFill>
                        <a:latin typeface="Cambria Math" panose="02040503050406030204" pitchFamily="18" charset="0"/>
                      </a:rPr>
                      <m:t>{</m:t>
                    </m:r>
                    <m:r>
                      <m:rPr>
                        <m:sty m:val="p"/>
                      </m:rPr>
                      <a:rPr lang="fr-FR" sz="1200" b="0" i="0" baseline="-25000" smtClean="0">
                        <a:solidFill>
                          <a:schemeClr val="accent2"/>
                        </a:solidFill>
                        <a:latin typeface="Cambria Math" panose="02040503050406030204" pitchFamily="18" charset="0"/>
                      </a:rPr>
                      <m:t>net</m:t>
                    </m:r>
                    <m:r>
                      <a:rPr lang="fr-FR" sz="1200" b="0" i="0" baseline="-25000" smtClean="0">
                        <a:solidFill>
                          <a:schemeClr val="accent2"/>
                        </a:solidFill>
                        <a:latin typeface="Cambria Math" panose="02040503050406030204" pitchFamily="18" charset="0"/>
                      </a:rPr>
                      <m:t>_</m:t>
                    </m:r>
                    <m:r>
                      <m:rPr>
                        <m:sty m:val="p"/>
                      </m:rPr>
                      <a:rPr lang="fr-FR" sz="1200" b="0" i="0" baseline="-25000" smtClean="0">
                        <a:solidFill>
                          <a:schemeClr val="accent2"/>
                        </a:solidFill>
                        <a:latin typeface="Cambria Math" panose="02040503050406030204" pitchFamily="18" charset="0"/>
                      </a:rPr>
                      <m:t>h</m:t>
                    </m:r>
                    <m:r>
                      <a:rPr lang="fr-FR" sz="1200" b="0" i="0" baseline="-25000" smtClean="0">
                        <a:solidFill>
                          <a:schemeClr val="accent2"/>
                        </a:solidFill>
                        <a:latin typeface="Cambria Math" panose="02040503050406030204" pitchFamily="18" charset="0"/>
                      </a:rPr>
                      <m:t>2</m:t>
                    </m:r>
                  </m:oMath>
                </a14:m>
                <a:r>
                  <a:rPr lang="fr-FR" sz="1200" baseline="-25000" dirty="0">
                    <a:solidFill>
                      <a:schemeClr val="accent2"/>
                    </a:solidFill>
                    <a:ea typeface="Cambria Math" panose="02040503050406030204" pitchFamily="18" charset="0"/>
                  </a:rPr>
                  <a:t> </a:t>
                </a:r>
                <a14:m>
                  <m:oMath xmlns:m="http://schemas.openxmlformats.org/officeDocument/2006/math">
                    <m:r>
                      <a:rPr lang="fr-FR" sz="1200" b="0" i="1" baseline="-25000" smtClean="0">
                        <a:solidFill>
                          <a:schemeClr val="accent2"/>
                        </a:solidFill>
                        <a:latin typeface="Cambria Math" panose="02040503050406030204" pitchFamily="18" charset="0"/>
                        <a:ea typeface="Cambria Math" panose="02040503050406030204" pitchFamily="18" charset="0"/>
                      </a:rPr>
                      <m:t>&gt;0</m:t>
                    </m:r>
                    <m:r>
                      <a:rPr lang="fr-FR" sz="1200" b="0" i="1" baseline="-25000" smtClean="0">
                        <a:solidFill>
                          <a:schemeClr val="accent2"/>
                        </a:solidFill>
                        <a:latin typeface="Cambria Math" panose="02040503050406030204" pitchFamily="18" charset="0"/>
                      </a:rPr>
                      <m:t>}</m:t>
                    </m:r>
                  </m:oMath>
                </a14:m>
                <a:r>
                  <a:rPr lang="fr-FR" sz="1200" dirty="0">
                    <a:solidFill>
                      <a:schemeClr val="tx1"/>
                    </a:solidFill>
                    <a:ea typeface="Cambria Math" panose="02040503050406030204" pitchFamily="18" charset="0"/>
                  </a:rPr>
                  <a:t> </a:t>
                </a:r>
                <a14:m>
                  <m:oMath xmlns:m="http://schemas.openxmlformats.org/officeDocument/2006/math">
                    <m:r>
                      <a:rPr lang="fr-FR" sz="1200" i="1">
                        <a:solidFill>
                          <a:schemeClr val="tx1"/>
                        </a:solidFill>
                        <a:latin typeface="Cambria Math" panose="02040503050406030204" pitchFamily="18" charset="0"/>
                        <a:ea typeface="Cambria Math" panose="02040503050406030204" pitchFamily="18" charset="0"/>
                      </a:rPr>
                      <m:t>×</m:t>
                    </m:r>
                    <m:f>
                      <m:fPr>
                        <m:ctrlPr>
                          <a:rPr lang="fr-FR" sz="1200" i="1">
                            <a:solidFill>
                              <a:schemeClr val="tx1"/>
                            </a:solidFill>
                            <a:latin typeface="Cambria Math" panose="02040503050406030204" pitchFamily="18" charset="0"/>
                          </a:rPr>
                        </m:ctrlPr>
                      </m:fPr>
                      <m:num>
                        <m:r>
                          <a:rPr lang="fr-FR" sz="1200">
                            <a:solidFill>
                              <a:schemeClr val="tx1"/>
                            </a:solidFill>
                            <a:latin typeface="Cambria Math" panose="02040503050406030204" pitchFamily="18" charset="0"/>
                          </a:rPr>
                          <m:t>𝜕</m:t>
                        </m:r>
                        <m:r>
                          <m:rPr>
                            <m:sty m:val="p"/>
                          </m:rPr>
                          <a:rPr lang="fr-FR" sz="1200">
                            <a:solidFill>
                              <a:schemeClr val="tx1"/>
                            </a:solidFill>
                            <a:latin typeface="Cambria Math" panose="02040503050406030204" pitchFamily="18" charset="0"/>
                          </a:rPr>
                          <m:t>net</m:t>
                        </m:r>
                        <m:r>
                          <a:rPr lang="fr-FR" sz="1200">
                            <a:solidFill>
                              <a:schemeClr val="tx1"/>
                            </a:solidFill>
                            <a:latin typeface="Cambria Math" panose="02040503050406030204" pitchFamily="18" charset="0"/>
                          </a:rPr>
                          <m:t>_</m:t>
                        </m:r>
                        <m:r>
                          <m:rPr>
                            <m:sty m:val="p"/>
                          </m:rPr>
                          <a:rPr lang="fr-FR" sz="1200">
                            <a:solidFill>
                              <a:schemeClr val="tx1"/>
                            </a:solidFill>
                            <a:latin typeface="Cambria Math" panose="02040503050406030204" pitchFamily="18" charset="0"/>
                          </a:rPr>
                          <m:t>h</m:t>
                        </m:r>
                        <m:r>
                          <a:rPr lang="fr-FR" sz="1200">
                            <a:solidFill>
                              <a:schemeClr val="tx1"/>
                            </a:solidFill>
                            <a:latin typeface="Cambria Math" panose="02040503050406030204" pitchFamily="18" charset="0"/>
                          </a:rPr>
                          <m:t>2</m:t>
                        </m:r>
                      </m:num>
                      <m:den>
                        <m:r>
                          <a:rPr lang="fr-FR" sz="1200">
                            <a:solidFill>
                              <a:schemeClr val="tx1"/>
                            </a:solidFill>
                            <a:latin typeface="Cambria Math" panose="02040503050406030204" pitchFamily="18" charset="0"/>
                          </a:rPr>
                          <m:t>𝜕</m:t>
                        </m:r>
                        <m:r>
                          <m:rPr>
                            <m:sty m:val="p"/>
                          </m:rPr>
                          <a:rPr lang="fr-FR" sz="1200">
                            <a:solidFill>
                              <a:schemeClr val="tx1"/>
                            </a:solidFill>
                            <a:latin typeface="Cambria Math" panose="02040503050406030204" pitchFamily="18" charset="0"/>
                          </a:rPr>
                          <m:t>w</m:t>
                        </m:r>
                        <m:r>
                          <a:rPr lang="fr-FR" sz="1200">
                            <a:solidFill>
                              <a:schemeClr val="tx1"/>
                            </a:solidFill>
                            <a:latin typeface="Cambria Math" panose="02040503050406030204" pitchFamily="18" charset="0"/>
                          </a:rPr>
                          <m:t>3</m:t>
                        </m:r>
                      </m:den>
                    </m:f>
                  </m:oMath>
                </a14:m>
                <a:endParaRPr lang="fr-FR" sz="1200" dirty="0">
                  <a:solidFill>
                    <a:schemeClr val="tx1"/>
                  </a:solidFill>
                </a:endParaRPr>
              </a:p>
            </p:txBody>
          </p:sp>
        </mc:Choice>
        <mc:Fallback xmlns="">
          <p:sp>
            <p:nvSpPr>
              <p:cNvPr id="13" name="ZoneTexte 12">
                <a:extLst>
                  <a:ext uri="{FF2B5EF4-FFF2-40B4-BE49-F238E27FC236}">
                    <a16:creationId xmlns:a16="http://schemas.microsoft.com/office/drawing/2014/main" id="{AEFAA154-FA0F-A572-7B82-63B3B90E5D5B}"/>
                  </a:ext>
                </a:extLst>
              </p:cNvPr>
              <p:cNvSpPr txBox="1">
                <a:spLocks noRot="1" noChangeAspect="1" noMove="1" noResize="1" noEditPoints="1" noAdjustHandles="1" noChangeArrowheads="1" noChangeShapeType="1" noTextEdit="1"/>
              </p:cNvSpPr>
              <p:nvPr/>
            </p:nvSpPr>
            <p:spPr>
              <a:xfrm>
                <a:off x="6380699" y="3623204"/>
                <a:ext cx="5527765" cy="363882"/>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EEA35B95-1ED5-5581-BEDD-20821EE493DF}"/>
                  </a:ext>
                </a:extLst>
              </p:cNvPr>
              <p:cNvSpPr txBox="1"/>
              <p:nvPr/>
            </p:nvSpPr>
            <p:spPr>
              <a:xfrm>
                <a:off x="6380699" y="4196868"/>
                <a:ext cx="5527765" cy="363882"/>
              </a:xfrm>
              <a:prstGeom prst="rect">
                <a:avLst/>
              </a:prstGeom>
              <a:noFill/>
              <a:ln>
                <a:solidFill>
                  <a:srgbClr val="FF0000"/>
                </a:solidFill>
              </a:ln>
            </p:spPr>
            <p:txBody>
              <a:bodyPr wrap="square" rtlCol="0">
                <a:spAutoFit/>
              </a:bodyPr>
              <a:lstStyle/>
              <a:p>
                <a14:m>
                  <m:oMath xmlns:m="http://schemas.openxmlformats.org/officeDocument/2006/math">
                    <m:f>
                      <m:fPr>
                        <m:ctrlPr>
                          <a:rPr lang="fr-FR" sz="1200" i="1" smtClean="0">
                            <a:latin typeface="Cambria Math" panose="02040503050406030204" pitchFamily="18" charset="0"/>
                          </a:rPr>
                        </m:ctrlPr>
                      </m:fPr>
                      <m:num>
                        <m:r>
                          <a:rPr lang="fr-FR" sz="1200" i="0" smtClean="0">
                            <a:latin typeface="Cambria Math" panose="02040503050406030204" pitchFamily="18" charset="0"/>
                          </a:rPr>
                          <m:t>𝜕</m:t>
                        </m:r>
                        <m:r>
                          <m:rPr>
                            <m:sty m:val="p"/>
                          </m:rPr>
                          <a:rPr lang="fr-FR" sz="1200" b="0" i="0" smtClean="0">
                            <a:latin typeface="Cambria Math" panose="02040503050406030204" pitchFamily="18" charset="0"/>
                          </a:rPr>
                          <m:t>Loss</m:t>
                        </m:r>
                        <m:r>
                          <a:rPr lang="fr-FR" sz="1200" b="0" i="0" smtClean="0">
                            <a:latin typeface="Cambria Math" panose="02040503050406030204" pitchFamily="18" charset="0"/>
                          </a:rPr>
                          <m:t>1</m:t>
                        </m:r>
                      </m:num>
                      <m:den>
                        <m:r>
                          <a:rPr lang="fr-FR" sz="1200" i="0" smtClean="0">
                            <a:latin typeface="Cambria Math" panose="02040503050406030204" pitchFamily="18" charset="0"/>
                          </a:rPr>
                          <m:t>𝜕</m:t>
                        </m:r>
                        <m:r>
                          <m:rPr>
                            <m:sty m:val="p"/>
                          </m:rPr>
                          <a:rPr lang="fr-FR" sz="1200" b="0" i="0" smtClean="0">
                            <a:latin typeface="Cambria Math" panose="02040503050406030204" pitchFamily="18" charset="0"/>
                          </a:rPr>
                          <m:t>w</m:t>
                        </m:r>
                        <m:r>
                          <a:rPr lang="fr-FR" sz="1200" b="0" i="0" smtClean="0">
                            <a:latin typeface="Cambria Math" panose="02040503050406030204" pitchFamily="18" charset="0"/>
                          </a:rPr>
                          <m:t>3</m:t>
                        </m:r>
                      </m:den>
                    </m:f>
                    <m:r>
                      <a:rPr lang="fr-FR" sz="1200" b="0" i="0" smtClean="0">
                        <a:latin typeface="Cambria Math" panose="02040503050406030204" pitchFamily="18" charset="0"/>
                      </a:rPr>
                      <m:t>=</m:t>
                    </m:r>
                    <m:r>
                      <m:rPr>
                        <m:nor/>
                      </m:rPr>
                      <a:rPr lang="fr-FR" sz="1200" dirty="0" smtClean="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nor/>
                      </m:rPr>
                      <a:rPr lang="fr-FR" sz="1200" dirty="0">
                        <a:solidFill>
                          <a:schemeClr val="tx1"/>
                        </a:solidFill>
                        <a:latin typeface="Cambria Math" panose="02040503050406030204" pitchFamily="18" charset="0"/>
                        <a:ea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r>
                      <m:rPr>
                        <m:nor/>
                      </m:rPr>
                      <a:rPr lang="fr-FR" sz="1200">
                        <a:solidFill>
                          <a:schemeClr val="tx1"/>
                        </a:solidFill>
                        <a:latin typeface="Cambria Math" panose="02040503050406030204" pitchFamily="18" charset="0"/>
                        <a:ea typeface="Cambria Math" panose="02040503050406030204" pitchFamily="18" charset="0"/>
                      </a:rPr>
                      <m:t> </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1(1−</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a:rPr lang="fr-FR" sz="1200" i="1">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0" smtClean="0">
                        <a:solidFill>
                          <a:schemeClr val="tx1"/>
                        </a:solidFill>
                        <a:latin typeface="Cambria Math" panose="02040503050406030204" pitchFamily="18" charset="0"/>
                      </a:rPr>
                      <m:t>6</m:t>
                    </m:r>
                    <m:r>
                      <a:rPr lang="fr-FR" sz="1200" i="1">
                        <a:solidFill>
                          <a:schemeClr val="tx1"/>
                        </a:solidFill>
                        <a:latin typeface="Cambria Math" panose="02040503050406030204" pitchFamily="18" charset="0"/>
                        <a:ea typeface="Cambria Math" panose="02040503050406030204" pitchFamily="18" charset="0"/>
                      </a:rPr>
                      <m:t>×</m:t>
                    </m:r>
                    <m:r>
                      <a:rPr lang="fr-FR" sz="1200" i="1" smtClean="0">
                        <a:solidFill>
                          <a:schemeClr val="tx1"/>
                        </a:solidFill>
                        <a:latin typeface="Cambria Math" panose="02040503050406030204" pitchFamily="18" charset="0"/>
                      </a:rPr>
                      <m:t>1</m:t>
                    </m:r>
                    <m:r>
                      <a:rPr lang="fr-FR" sz="1200" b="0" i="1" baseline="-25000" smtClean="0">
                        <a:solidFill>
                          <a:schemeClr val="tx1"/>
                        </a:solidFill>
                        <a:latin typeface="Cambria Math" panose="02040503050406030204" pitchFamily="18" charset="0"/>
                      </a:rPr>
                      <m:t>{</m:t>
                    </m:r>
                    <m:r>
                      <m:rPr>
                        <m:sty m:val="p"/>
                      </m:rPr>
                      <a:rPr lang="fr-FR" sz="1200" b="0" i="0" baseline="-25000" smtClean="0">
                        <a:solidFill>
                          <a:schemeClr val="tx1"/>
                        </a:solidFill>
                        <a:latin typeface="Cambria Math" panose="02040503050406030204" pitchFamily="18" charset="0"/>
                      </a:rPr>
                      <m:t>net</m:t>
                    </m:r>
                    <m:r>
                      <a:rPr lang="fr-FR" sz="1200" b="0" i="0" baseline="-25000" smtClean="0">
                        <a:solidFill>
                          <a:schemeClr val="tx1"/>
                        </a:solidFill>
                        <a:latin typeface="Cambria Math" panose="02040503050406030204" pitchFamily="18" charset="0"/>
                      </a:rPr>
                      <m:t>_</m:t>
                    </m:r>
                    <m:r>
                      <m:rPr>
                        <m:sty m:val="p"/>
                      </m:rPr>
                      <a:rPr lang="fr-FR" sz="1200" b="0" i="0" baseline="-25000" smtClean="0">
                        <a:solidFill>
                          <a:schemeClr val="tx1"/>
                        </a:solidFill>
                        <a:latin typeface="Cambria Math" panose="02040503050406030204" pitchFamily="18" charset="0"/>
                      </a:rPr>
                      <m:t>h</m:t>
                    </m:r>
                    <m:r>
                      <a:rPr lang="fr-FR" sz="1200" b="0" i="0" baseline="-25000" smtClean="0">
                        <a:solidFill>
                          <a:schemeClr val="tx1"/>
                        </a:solidFill>
                        <a:latin typeface="Cambria Math" panose="02040503050406030204" pitchFamily="18" charset="0"/>
                      </a:rPr>
                      <m:t>2</m:t>
                    </m:r>
                  </m:oMath>
                </a14:m>
                <a:r>
                  <a:rPr lang="fr-FR" sz="1200" baseline="-25000" dirty="0">
                    <a:solidFill>
                      <a:schemeClr val="tx1"/>
                    </a:solidFill>
                    <a:ea typeface="Cambria Math" panose="02040503050406030204" pitchFamily="18" charset="0"/>
                  </a:rPr>
                  <a:t> </a:t>
                </a:r>
                <a14:m>
                  <m:oMath xmlns:m="http://schemas.openxmlformats.org/officeDocument/2006/math">
                    <m:r>
                      <a:rPr lang="fr-FR" sz="1200" b="0" i="1" baseline="-25000" smtClean="0">
                        <a:solidFill>
                          <a:schemeClr val="tx1"/>
                        </a:solidFill>
                        <a:latin typeface="Cambria Math" panose="02040503050406030204" pitchFamily="18" charset="0"/>
                        <a:ea typeface="Cambria Math" panose="02040503050406030204" pitchFamily="18" charset="0"/>
                      </a:rPr>
                      <m:t>&gt;0</m:t>
                    </m:r>
                    <m:r>
                      <a:rPr lang="fr-FR" sz="1200" b="0" i="1" baseline="-25000" smtClean="0">
                        <a:solidFill>
                          <a:schemeClr val="tx1"/>
                        </a:solidFill>
                        <a:latin typeface="Cambria Math" panose="02040503050406030204" pitchFamily="18" charset="0"/>
                      </a:rPr>
                      <m:t>}</m:t>
                    </m:r>
                  </m:oMath>
                </a14:m>
                <a:r>
                  <a:rPr lang="fr-FR" sz="1200" dirty="0">
                    <a:solidFill>
                      <a:schemeClr val="tx1"/>
                    </a:solidFill>
                    <a:ea typeface="Cambria Math" panose="02040503050406030204" pitchFamily="18" charset="0"/>
                  </a:rPr>
                  <a:t> </a:t>
                </a:r>
                <a14:m>
                  <m:oMath xmlns:m="http://schemas.openxmlformats.org/officeDocument/2006/math">
                    <m:r>
                      <a:rPr lang="fr-FR" sz="1200" i="1">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 </m:t>
                    </m:r>
                    <m:r>
                      <m:rPr>
                        <m:sty m:val="p"/>
                      </m:rPr>
                      <a:rPr lang="fr-FR" sz="1200" b="0" i="0" smtClean="0">
                        <a:solidFill>
                          <a:schemeClr val="accent2"/>
                        </a:solidFill>
                        <a:latin typeface="Cambria Math" panose="02040503050406030204" pitchFamily="18" charset="0"/>
                        <a:ea typeface="Cambria Math" panose="02040503050406030204" pitchFamily="18" charset="0"/>
                      </a:rPr>
                      <m:t>i</m:t>
                    </m:r>
                    <m:r>
                      <a:rPr lang="fr-FR" sz="1200" b="0" i="0" baseline="-25000" smtClean="0">
                        <a:solidFill>
                          <a:schemeClr val="accent2"/>
                        </a:solidFill>
                        <a:latin typeface="Cambria Math" panose="02040503050406030204" pitchFamily="18" charset="0"/>
                        <a:ea typeface="Cambria Math" panose="02040503050406030204" pitchFamily="18" charset="0"/>
                      </a:rPr>
                      <m:t>1</m:t>
                    </m:r>
                  </m:oMath>
                </a14:m>
                <a:endParaRPr lang="fr-FR" sz="1200" baseline="-25000" dirty="0">
                  <a:solidFill>
                    <a:schemeClr val="tx1"/>
                  </a:solidFill>
                </a:endParaRPr>
              </a:p>
            </p:txBody>
          </p:sp>
        </mc:Choice>
        <mc:Fallback xmlns="">
          <p:sp>
            <p:nvSpPr>
              <p:cNvPr id="14" name="ZoneTexte 13">
                <a:extLst>
                  <a:ext uri="{FF2B5EF4-FFF2-40B4-BE49-F238E27FC236}">
                    <a16:creationId xmlns:a16="http://schemas.microsoft.com/office/drawing/2014/main" id="{EEA35B95-1ED5-5581-BEDD-20821EE493DF}"/>
                  </a:ext>
                </a:extLst>
              </p:cNvPr>
              <p:cNvSpPr txBox="1">
                <a:spLocks noRot="1" noChangeAspect="1" noMove="1" noResize="1" noEditPoints="1" noAdjustHandles="1" noChangeArrowheads="1" noChangeShapeType="1" noTextEdit="1"/>
              </p:cNvSpPr>
              <p:nvPr/>
            </p:nvSpPr>
            <p:spPr>
              <a:xfrm>
                <a:off x="6380699" y="4196868"/>
                <a:ext cx="5527765" cy="363882"/>
              </a:xfrm>
              <a:prstGeom prst="rect">
                <a:avLst/>
              </a:prstGeom>
              <a:blipFill>
                <a:blip r:embed="rId8"/>
                <a:stretch>
                  <a:fillRect/>
                </a:stretch>
              </a:blipFill>
              <a:ln>
                <a:solidFill>
                  <a:srgbClr val="FF0000"/>
                </a:solidFill>
              </a:ln>
            </p:spPr>
            <p:txBody>
              <a:bodyPr/>
              <a:lstStyle/>
              <a:p>
                <a:r>
                  <a:rPr lang="fr-FR">
                    <a:noFill/>
                  </a:rPr>
                  <a:t> </a:t>
                </a:r>
              </a:p>
            </p:txBody>
          </p:sp>
        </mc:Fallback>
      </mc:AlternateContent>
      <p:sp>
        <p:nvSpPr>
          <p:cNvPr id="16" name="ZoneTexte 15">
            <a:extLst>
              <a:ext uri="{FF2B5EF4-FFF2-40B4-BE49-F238E27FC236}">
                <a16:creationId xmlns:a16="http://schemas.microsoft.com/office/drawing/2014/main" id="{EB046680-0BE4-2FAE-5B22-5DA4873680AE}"/>
              </a:ext>
            </a:extLst>
          </p:cNvPr>
          <p:cNvSpPr txBox="1"/>
          <p:nvPr/>
        </p:nvSpPr>
        <p:spPr>
          <a:xfrm>
            <a:off x="6231631" y="4864395"/>
            <a:ext cx="1280857" cy="261610"/>
          </a:xfrm>
          <a:prstGeom prst="rect">
            <a:avLst/>
          </a:prstGeom>
          <a:noFill/>
        </p:spPr>
        <p:txBody>
          <a:bodyPr wrap="square" rtlCol="0">
            <a:spAutoFit/>
          </a:bodyPr>
          <a:lstStyle/>
          <a:p>
            <a:r>
              <a:rPr lang="en-GB" sz="1100" b="1" noProof="0" dirty="0"/>
              <a:t>Symmetrically</a:t>
            </a:r>
          </a:p>
        </p:txBody>
      </p:sp>
      <mc:AlternateContent xmlns:mc="http://schemas.openxmlformats.org/markup-compatibility/2006" xmlns:a14="http://schemas.microsoft.com/office/drawing/2010/main">
        <mc:Choice Requires="a14">
          <p:sp>
            <p:nvSpPr>
              <p:cNvPr id="17" name="ZoneTexte 16">
                <a:extLst>
                  <a:ext uri="{FF2B5EF4-FFF2-40B4-BE49-F238E27FC236}">
                    <a16:creationId xmlns:a16="http://schemas.microsoft.com/office/drawing/2014/main" id="{90F0EFFD-ACAE-4CB7-0840-9B8CCEE90AF6}"/>
                  </a:ext>
                </a:extLst>
              </p:cNvPr>
              <p:cNvSpPr txBox="1"/>
              <p:nvPr/>
            </p:nvSpPr>
            <p:spPr>
              <a:xfrm>
                <a:off x="6380699" y="5113221"/>
                <a:ext cx="5527765" cy="363882"/>
              </a:xfrm>
              <a:prstGeom prst="rect">
                <a:avLst/>
              </a:prstGeom>
              <a:noFill/>
              <a:ln>
                <a:solidFill>
                  <a:srgbClr val="FF0000"/>
                </a:solidFill>
              </a:ln>
            </p:spPr>
            <p:txBody>
              <a:bodyPr wrap="square" rtlCol="0">
                <a:spAutoFit/>
              </a:bodyPr>
              <a:lstStyle/>
              <a:p>
                <a14:m>
                  <m:oMath xmlns:m="http://schemas.openxmlformats.org/officeDocument/2006/math">
                    <m:f>
                      <m:fPr>
                        <m:ctrlPr>
                          <a:rPr lang="fr-FR" sz="1200" i="1" smtClean="0">
                            <a:solidFill>
                              <a:schemeClr val="tx1"/>
                            </a:solidFill>
                            <a:latin typeface="Cambria Math" panose="02040503050406030204" pitchFamily="18" charset="0"/>
                          </a:rPr>
                        </m:ctrlPr>
                      </m:fPr>
                      <m:num>
                        <m:r>
                          <a:rPr lang="fr-FR" sz="120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Loss</m:t>
                        </m:r>
                        <m:r>
                          <a:rPr lang="fr-FR" sz="1200" b="0" i="0" smtClean="0">
                            <a:solidFill>
                              <a:schemeClr val="tx1"/>
                            </a:solidFill>
                            <a:latin typeface="Cambria Math" panose="02040503050406030204" pitchFamily="18" charset="0"/>
                          </a:rPr>
                          <m:t>2</m:t>
                        </m:r>
                      </m:num>
                      <m:den>
                        <m:r>
                          <a:rPr lang="fr-FR" sz="120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0" smtClean="0">
                            <a:solidFill>
                              <a:schemeClr val="tx1"/>
                            </a:solidFill>
                            <a:latin typeface="Cambria Math" panose="02040503050406030204" pitchFamily="18" charset="0"/>
                          </a:rPr>
                          <m:t>2</m:t>
                        </m:r>
                      </m:den>
                    </m:f>
                    <m:r>
                      <a:rPr lang="fr-FR" sz="1200" b="0" i="0" smtClean="0">
                        <a:solidFill>
                          <a:schemeClr val="tx1"/>
                        </a:solidFill>
                        <a:latin typeface="Cambria Math" panose="02040503050406030204" pitchFamily="18" charset="0"/>
                      </a:rPr>
                      <m:t>=</m:t>
                    </m:r>
                    <m:r>
                      <m:rPr>
                        <m:nor/>
                      </m:rPr>
                      <a:rPr lang="fr-FR" sz="1200" dirty="0" smtClean="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2</m:t>
                    </m:r>
                    <m:r>
                      <a:rPr lang="fr-FR" sz="120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m:rPr>
                        <m:nor/>
                      </m:rPr>
                      <a:rPr lang="fr-FR" sz="1200" b="0" i="0" smtClean="0">
                        <a:solidFill>
                          <a:schemeClr val="tx1"/>
                        </a:solidFill>
                        <a:latin typeface="Cambria Math" panose="02040503050406030204" pitchFamily="18" charset="0"/>
                        <a:ea typeface="Cambria Math" panose="02040503050406030204" pitchFamily="18" charset="0"/>
                      </a:rPr>
                      <m:t>2</m:t>
                    </m:r>
                    <m:r>
                      <m:rPr>
                        <m:nor/>
                      </m:rPr>
                      <a:rPr lang="fr-FR" sz="1200" dirty="0">
                        <a:solidFill>
                          <a:schemeClr val="tx1"/>
                        </a:solidFill>
                        <a:latin typeface="Cambria Math" panose="02040503050406030204" pitchFamily="18" charset="0"/>
                        <a:ea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r>
                      <m:rPr>
                        <m:nor/>
                      </m:rPr>
                      <a:rPr lang="fr-FR" sz="1200">
                        <a:solidFill>
                          <a:schemeClr val="tx1"/>
                        </a:solidFill>
                        <a:latin typeface="Cambria Math" panose="02040503050406030204" pitchFamily="18" charset="0"/>
                        <a:ea typeface="Cambria Math" panose="02040503050406030204" pitchFamily="18" charset="0"/>
                      </a:rPr>
                      <m:t> </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2</m:t>
                    </m:r>
                    <m:r>
                      <a:rPr lang="fr-FR" sz="1200">
                        <a:solidFill>
                          <a:schemeClr val="tx1"/>
                        </a:solidFill>
                        <a:latin typeface="Cambria Math" panose="02040503050406030204" pitchFamily="18" charset="0"/>
                        <a:ea typeface="Cambria Math" panose="02040503050406030204" pitchFamily="18" charset="0"/>
                      </a:rPr>
                      <m:t>(1−</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b="0" i="1" smtClean="0">
                        <a:solidFill>
                          <a:schemeClr val="tx1"/>
                        </a:solidFill>
                        <a:latin typeface="Cambria Math" panose="02040503050406030204" pitchFamily="18" charset="0"/>
                        <a:ea typeface="Cambria Math" panose="02040503050406030204" pitchFamily="18" charset="0"/>
                      </a:rPr>
                      <m:t>2</m:t>
                    </m:r>
                    <m:r>
                      <a:rPr lang="fr-FR" sz="1200" i="1">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1" smtClean="0">
                        <a:solidFill>
                          <a:schemeClr val="tx1"/>
                        </a:solidFill>
                        <a:latin typeface="Cambria Math" panose="02040503050406030204" pitchFamily="18" charset="0"/>
                      </a:rPr>
                      <m:t>7</m:t>
                    </m:r>
                    <m:r>
                      <a:rPr lang="fr-FR" sz="1200" i="1">
                        <a:solidFill>
                          <a:schemeClr val="tx1"/>
                        </a:solidFill>
                        <a:latin typeface="Cambria Math" panose="02040503050406030204" pitchFamily="18" charset="0"/>
                        <a:ea typeface="Cambria Math" panose="02040503050406030204" pitchFamily="18" charset="0"/>
                      </a:rPr>
                      <m:t>×</m:t>
                    </m:r>
                    <m:r>
                      <a:rPr lang="fr-FR" sz="1200" i="1" smtClean="0">
                        <a:solidFill>
                          <a:schemeClr val="tx1"/>
                        </a:solidFill>
                        <a:latin typeface="Cambria Math" panose="02040503050406030204" pitchFamily="18" charset="0"/>
                      </a:rPr>
                      <m:t>1</m:t>
                    </m:r>
                    <m:r>
                      <a:rPr lang="fr-FR" sz="1200" b="0" i="1" baseline="-25000" smtClean="0">
                        <a:solidFill>
                          <a:schemeClr val="tx1"/>
                        </a:solidFill>
                        <a:latin typeface="Cambria Math" panose="02040503050406030204" pitchFamily="18" charset="0"/>
                      </a:rPr>
                      <m:t>{</m:t>
                    </m:r>
                    <m:r>
                      <m:rPr>
                        <m:sty m:val="p"/>
                      </m:rPr>
                      <a:rPr lang="fr-FR" sz="1200" b="0" i="0" baseline="-25000" smtClean="0">
                        <a:solidFill>
                          <a:schemeClr val="tx1"/>
                        </a:solidFill>
                        <a:latin typeface="Cambria Math" panose="02040503050406030204" pitchFamily="18" charset="0"/>
                      </a:rPr>
                      <m:t>net</m:t>
                    </m:r>
                    <m:r>
                      <a:rPr lang="fr-FR" sz="1200" b="0" i="0" baseline="-25000" smtClean="0">
                        <a:solidFill>
                          <a:schemeClr val="tx1"/>
                        </a:solidFill>
                        <a:latin typeface="Cambria Math" panose="02040503050406030204" pitchFamily="18" charset="0"/>
                      </a:rPr>
                      <m:t>_</m:t>
                    </m:r>
                    <m:r>
                      <m:rPr>
                        <m:sty m:val="p"/>
                      </m:rPr>
                      <a:rPr lang="fr-FR" sz="1200" b="0" i="0" baseline="-25000" smtClean="0">
                        <a:solidFill>
                          <a:schemeClr val="tx1"/>
                        </a:solidFill>
                        <a:latin typeface="Cambria Math" panose="02040503050406030204" pitchFamily="18" charset="0"/>
                      </a:rPr>
                      <m:t>h</m:t>
                    </m:r>
                  </m:oMath>
                </a14:m>
                <a:r>
                  <a:rPr lang="fr-FR" sz="1200" baseline="-25000" dirty="0">
                    <a:solidFill>
                      <a:schemeClr val="tx1"/>
                    </a:solidFill>
                    <a:ea typeface="Cambria Math" panose="02040503050406030204" pitchFamily="18" charset="0"/>
                  </a:rPr>
                  <a:t>1 </a:t>
                </a:r>
                <a14:m>
                  <m:oMath xmlns:m="http://schemas.openxmlformats.org/officeDocument/2006/math">
                    <m:r>
                      <a:rPr lang="fr-FR" sz="1200" b="0" i="1" baseline="-25000" smtClean="0">
                        <a:solidFill>
                          <a:schemeClr val="tx1"/>
                        </a:solidFill>
                        <a:latin typeface="Cambria Math" panose="02040503050406030204" pitchFamily="18" charset="0"/>
                        <a:ea typeface="Cambria Math" panose="02040503050406030204" pitchFamily="18" charset="0"/>
                      </a:rPr>
                      <m:t>&gt;0</m:t>
                    </m:r>
                    <m:r>
                      <a:rPr lang="fr-FR" sz="1200" b="0" i="1" baseline="-25000" smtClean="0">
                        <a:solidFill>
                          <a:schemeClr val="tx1"/>
                        </a:solidFill>
                        <a:latin typeface="Cambria Math" panose="02040503050406030204" pitchFamily="18" charset="0"/>
                      </a:rPr>
                      <m:t>}</m:t>
                    </m:r>
                  </m:oMath>
                </a14:m>
                <a:r>
                  <a:rPr lang="fr-FR" sz="1200" dirty="0">
                    <a:solidFill>
                      <a:schemeClr val="tx1"/>
                    </a:solidFill>
                    <a:ea typeface="Cambria Math" panose="02040503050406030204" pitchFamily="18" charset="0"/>
                  </a:rPr>
                  <a:t> </a:t>
                </a:r>
                <a14:m>
                  <m:oMath xmlns:m="http://schemas.openxmlformats.org/officeDocument/2006/math">
                    <m:r>
                      <a:rPr lang="fr-FR" sz="1200" i="1">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 </m:t>
                    </m:r>
                    <m:r>
                      <m:rPr>
                        <m:sty m:val="p"/>
                      </m:rPr>
                      <a:rPr lang="fr-FR" sz="1200" b="0" i="0" smtClean="0">
                        <a:solidFill>
                          <a:schemeClr val="tx1"/>
                        </a:solidFill>
                        <a:latin typeface="Cambria Math" panose="02040503050406030204" pitchFamily="18" charset="0"/>
                        <a:ea typeface="Cambria Math" panose="02040503050406030204" pitchFamily="18" charset="0"/>
                      </a:rPr>
                      <m:t>i</m:t>
                    </m:r>
                    <m:r>
                      <a:rPr lang="fr-FR" sz="1200" b="0" i="0" smtClean="0">
                        <a:solidFill>
                          <a:schemeClr val="tx1"/>
                        </a:solidFill>
                        <a:latin typeface="Cambria Math" panose="02040503050406030204" pitchFamily="18" charset="0"/>
                        <a:ea typeface="Cambria Math" panose="02040503050406030204" pitchFamily="18" charset="0"/>
                      </a:rPr>
                      <m:t>2</m:t>
                    </m:r>
                  </m:oMath>
                </a14:m>
                <a:endParaRPr lang="fr-FR" sz="1200" baseline="-25000" dirty="0">
                  <a:solidFill>
                    <a:schemeClr val="tx1"/>
                  </a:solidFill>
                </a:endParaRPr>
              </a:p>
            </p:txBody>
          </p:sp>
        </mc:Choice>
        <mc:Fallback xmlns="">
          <p:sp>
            <p:nvSpPr>
              <p:cNvPr id="17" name="ZoneTexte 16">
                <a:extLst>
                  <a:ext uri="{FF2B5EF4-FFF2-40B4-BE49-F238E27FC236}">
                    <a16:creationId xmlns:a16="http://schemas.microsoft.com/office/drawing/2014/main" id="{90F0EFFD-ACAE-4CB7-0840-9B8CCEE90AF6}"/>
                  </a:ext>
                </a:extLst>
              </p:cNvPr>
              <p:cNvSpPr txBox="1">
                <a:spLocks noRot="1" noChangeAspect="1" noMove="1" noResize="1" noEditPoints="1" noAdjustHandles="1" noChangeArrowheads="1" noChangeShapeType="1" noTextEdit="1"/>
              </p:cNvSpPr>
              <p:nvPr/>
            </p:nvSpPr>
            <p:spPr>
              <a:xfrm>
                <a:off x="6380699" y="5113221"/>
                <a:ext cx="5527765" cy="363882"/>
              </a:xfrm>
              <a:prstGeom prst="rect">
                <a:avLst/>
              </a:prstGeom>
              <a:blipFill>
                <a:blip r:embed="rId9"/>
                <a:stretch>
                  <a:fillRect/>
                </a:stretch>
              </a:blipFill>
              <a:ln>
                <a:solidFill>
                  <a:srgbClr val="FF0000"/>
                </a:solidFill>
              </a:ln>
            </p:spPr>
            <p:txBody>
              <a:bodyPr/>
              <a:lstStyle/>
              <a:p>
                <a:r>
                  <a:rPr lang="fr-FR">
                    <a:noFill/>
                  </a:rPr>
                  <a:t> </a:t>
                </a:r>
              </a:p>
            </p:txBody>
          </p:sp>
        </mc:Fallback>
      </mc:AlternateContent>
      <p:sp>
        <p:nvSpPr>
          <p:cNvPr id="23" name="Espace réservé du pied de page 22">
            <a:extLst>
              <a:ext uri="{FF2B5EF4-FFF2-40B4-BE49-F238E27FC236}">
                <a16:creationId xmlns:a16="http://schemas.microsoft.com/office/drawing/2014/main" id="{77364D9F-400A-6092-36E8-1C44A4BBA2C9}"/>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2792137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8C813-B1CF-17FE-B8E7-34ECBF4155B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2AC0B30-477D-475B-98DB-70BFE1812103}"/>
              </a:ext>
            </a:extLst>
          </p:cNvPr>
          <p:cNvSpPr>
            <a:spLocks noGrp="1"/>
          </p:cNvSpPr>
          <p:nvPr>
            <p:ph type="title"/>
          </p:nvPr>
        </p:nvSpPr>
        <p:spPr/>
        <p:txBody>
          <a:bodyPr/>
          <a:lstStyle/>
          <a:p>
            <a:r>
              <a:rPr lang="fr-FR" dirty="0"/>
              <a:t>Neural Network</a:t>
            </a:r>
          </a:p>
        </p:txBody>
      </p:sp>
      <p:sp>
        <p:nvSpPr>
          <p:cNvPr id="73" name="ZoneTexte 72">
            <a:extLst>
              <a:ext uri="{FF2B5EF4-FFF2-40B4-BE49-F238E27FC236}">
                <a16:creationId xmlns:a16="http://schemas.microsoft.com/office/drawing/2014/main" id="{89042AD1-BDD1-4FB5-F5A2-EF27C27E4795}"/>
              </a:ext>
            </a:extLst>
          </p:cNvPr>
          <p:cNvSpPr txBox="1"/>
          <p:nvPr/>
        </p:nvSpPr>
        <p:spPr>
          <a:xfrm>
            <a:off x="6872060" y="760834"/>
            <a:ext cx="3324563" cy="584775"/>
          </a:xfrm>
          <a:prstGeom prst="rect">
            <a:avLst/>
          </a:prstGeom>
          <a:noFill/>
        </p:spPr>
        <p:txBody>
          <a:bodyPr wrap="square" rtlCol="0">
            <a:spAutoFit/>
          </a:bodyPr>
          <a:lstStyle/>
          <a:p>
            <a:r>
              <a:rPr lang="en-GB" sz="3200" b="1" noProof="0" dirty="0"/>
              <a:t>Gradient</a:t>
            </a:r>
          </a:p>
        </p:txBody>
      </p:sp>
      <p:pic>
        <p:nvPicPr>
          <p:cNvPr id="45" name="Image 44">
            <a:extLst>
              <a:ext uri="{FF2B5EF4-FFF2-40B4-BE49-F238E27FC236}">
                <a16:creationId xmlns:a16="http://schemas.microsoft.com/office/drawing/2014/main" id="{50E34919-588B-8D98-C9A3-113C0D0A39FB}"/>
              </a:ext>
            </a:extLst>
          </p:cNvPr>
          <p:cNvPicPr>
            <a:picLocks noChangeAspect="1"/>
          </p:cNvPicPr>
          <p:nvPr/>
        </p:nvPicPr>
        <p:blipFill>
          <a:blip r:embed="rId2"/>
          <a:stretch>
            <a:fillRect/>
          </a:stretch>
        </p:blipFill>
        <p:spPr>
          <a:xfrm>
            <a:off x="760478" y="1468419"/>
            <a:ext cx="5443986" cy="2619609"/>
          </a:xfrm>
          <a:prstGeom prst="rect">
            <a:avLst/>
          </a:prstGeom>
        </p:spPr>
      </p:pic>
      <mc:AlternateContent xmlns:mc="http://schemas.openxmlformats.org/markup-compatibility/2006" xmlns:a14="http://schemas.microsoft.com/office/drawing/2010/main">
        <mc:Choice Requires="a14">
          <p:sp>
            <p:nvSpPr>
              <p:cNvPr id="47" name="ZoneTexte 46">
                <a:extLst>
                  <a:ext uri="{FF2B5EF4-FFF2-40B4-BE49-F238E27FC236}">
                    <a16:creationId xmlns:a16="http://schemas.microsoft.com/office/drawing/2014/main" id="{6C6C2E2B-B54E-51B1-CC5D-9BB2A398A365}"/>
                  </a:ext>
                </a:extLst>
              </p:cNvPr>
              <p:cNvSpPr txBox="1"/>
              <p:nvPr/>
            </p:nvSpPr>
            <p:spPr>
              <a:xfrm>
                <a:off x="6365540" y="1900809"/>
                <a:ext cx="4307282" cy="409086"/>
              </a:xfrm>
              <a:prstGeom prst="rect">
                <a:avLst/>
              </a:prstGeom>
              <a:noFill/>
            </p:spPr>
            <p:txBody>
              <a:bodyPr wrap="square" rtlCol="0">
                <a:spAutoFit/>
              </a:bodyPr>
              <a:lstStyle/>
              <a:p>
                <a14:m>
                  <m:oMath xmlns:m="http://schemas.openxmlformats.org/officeDocument/2006/math">
                    <m:f>
                      <m:fPr>
                        <m:ctrlPr>
                          <a:rPr lang="fr-FR" sz="1400" i="1" smtClean="0">
                            <a:latin typeface="Cambria Math" panose="02040503050406030204" pitchFamily="18" charset="0"/>
                          </a:rPr>
                        </m:ctrlPr>
                      </m:fPr>
                      <m:num>
                        <m:r>
                          <a:rPr lang="fr-FR" sz="1400" b="0" i="0" smtClean="0">
                            <a:latin typeface="Cambria Math" panose="02040503050406030204" pitchFamily="18" charset="0"/>
                          </a:rPr>
                          <m:t>𝜕</m:t>
                        </m:r>
                        <m:r>
                          <m:rPr>
                            <m:sty m:val="p"/>
                          </m:rPr>
                          <a:rPr lang="fr-FR" sz="1400" b="0" i="0" smtClean="0">
                            <a:latin typeface="Cambria Math" panose="02040503050406030204" pitchFamily="18" charset="0"/>
                          </a:rPr>
                          <m:t>Loss</m:t>
                        </m:r>
                        <m:r>
                          <a:rPr lang="fr-FR" sz="1400" b="0" i="0" smtClean="0">
                            <a:latin typeface="Cambria Math" panose="02040503050406030204" pitchFamily="18" charset="0"/>
                          </a:rPr>
                          <m:t>1</m:t>
                        </m:r>
                      </m:num>
                      <m:den>
                        <m:r>
                          <a:rPr lang="fr-FR" sz="1400" b="0" i="0" smtClean="0">
                            <a:latin typeface="Cambria Math" panose="02040503050406030204" pitchFamily="18" charset="0"/>
                          </a:rPr>
                          <m:t>𝜕</m:t>
                        </m:r>
                        <m:r>
                          <m:rPr>
                            <m:sty m:val="p"/>
                          </m:rPr>
                          <a:rPr lang="fr-FR" sz="1400" b="0" i="0" smtClean="0">
                            <a:latin typeface="Cambria Math" panose="02040503050406030204" pitchFamily="18" charset="0"/>
                          </a:rPr>
                          <m:t>w</m:t>
                        </m:r>
                        <m:r>
                          <a:rPr lang="fr-FR" sz="1400" b="0" i="0" smtClean="0">
                            <a:latin typeface="Cambria Math" panose="02040503050406030204" pitchFamily="18" charset="0"/>
                          </a:rPr>
                          <m:t>4</m:t>
                        </m:r>
                      </m:den>
                    </m:f>
                    <m:r>
                      <a:rPr lang="fr-FR" sz="1400" b="0" i="0" smtClean="0">
                        <a:latin typeface="Cambria Math" panose="02040503050406030204" pitchFamily="18" charset="0"/>
                      </a:rPr>
                      <m:t>= </m:t>
                    </m:r>
                    <m:f>
                      <m:fPr>
                        <m:ctrlPr>
                          <a:rPr lang="fr-FR" sz="1400" i="1" smtClean="0">
                            <a:solidFill>
                              <a:schemeClr val="accent2"/>
                            </a:solidFill>
                            <a:latin typeface="Cambria Math" panose="02040503050406030204" pitchFamily="18" charset="0"/>
                          </a:rPr>
                        </m:ctrlPr>
                      </m:fPr>
                      <m:num>
                        <m:r>
                          <a:rPr lang="fr-FR" sz="1400" b="0" i="0" smtClean="0">
                            <a:solidFill>
                              <a:schemeClr val="accent2"/>
                            </a:solidFill>
                            <a:latin typeface="Cambria Math" panose="02040503050406030204" pitchFamily="18" charset="0"/>
                          </a:rPr>
                          <m:t>𝜕</m:t>
                        </m:r>
                        <m:r>
                          <m:rPr>
                            <m:sty m:val="p"/>
                          </m:rPr>
                          <a:rPr lang="fr-FR" sz="1400" b="0" i="0" smtClean="0">
                            <a:solidFill>
                              <a:schemeClr val="accent2"/>
                            </a:solidFill>
                            <a:latin typeface="Cambria Math" panose="02040503050406030204" pitchFamily="18" charset="0"/>
                          </a:rPr>
                          <m:t>Loss</m:t>
                        </m:r>
                        <m:r>
                          <a:rPr lang="fr-FR" sz="1400" b="0" i="0" smtClean="0">
                            <a:solidFill>
                              <a:schemeClr val="accent2"/>
                            </a:solidFill>
                            <a:latin typeface="Cambria Math" panose="02040503050406030204" pitchFamily="18" charset="0"/>
                          </a:rPr>
                          <m:t>1</m:t>
                        </m:r>
                      </m:num>
                      <m:den>
                        <m:r>
                          <a:rPr lang="fr-FR" sz="1400" b="0" i="0" smtClean="0">
                            <a:solidFill>
                              <a:schemeClr val="accent2"/>
                            </a:solidFill>
                            <a:latin typeface="Cambria Math" panose="02040503050406030204" pitchFamily="18" charset="0"/>
                          </a:rPr>
                          <m:t>𝜕</m:t>
                        </m:r>
                        <m:r>
                          <m:rPr>
                            <m:sty m:val="p"/>
                          </m:rPr>
                          <a:rPr lang="fr-FR" sz="1400" b="0" i="0" smtClean="0">
                            <a:solidFill>
                              <a:schemeClr val="accent2"/>
                            </a:solidFill>
                            <a:latin typeface="Cambria Math" panose="02040503050406030204" pitchFamily="18" charset="0"/>
                          </a:rPr>
                          <m:t>net</m:t>
                        </m:r>
                        <m:r>
                          <a:rPr lang="fr-FR" sz="1400" b="0" i="0" smtClean="0">
                            <a:solidFill>
                              <a:schemeClr val="accent2"/>
                            </a:solidFill>
                            <a:latin typeface="Cambria Math" panose="02040503050406030204" pitchFamily="18" charset="0"/>
                          </a:rPr>
                          <m:t>_</m:t>
                        </m:r>
                        <m:r>
                          <m:rPr>
                            <m:sty m:val="p"/>
                          </m:rPr>
                          <a:rPr lang="fr-FR" sz="1400" b="0" i="0" smtClean="0">
                            <a:solidFill>
                              <a:schemeClr val="accent2"/>
                            </a:solidFill>
                            <a:latin typeface="Cambria Math" panose="02040503050406030204" pitchFamily="18" charset="0"/>
                          </a:rPr>
                          <m:t>o</m:t>
                        </m:r>
                        <m:r>
                          <a:rPr lang="fr-FR" sz="1400" b="0" i="0" smtClean="0">
                            <a:solidFill>
                              <a:schemeClr val="accent2"/>
                            </a:solidFill>
                            <a:latin typeface="Cambria Math" panose="02040503050406030204" pitchFamily="18" charset="0"/>
                          </a:rPr>
                          <m:t>1</m:t>
                        </m:r>
                      </m:den>
                    </m:f>
                    <m:r>
                      <a:rPr lang="fr-FR" sz="1400" b="0" i="0" smtClean="0">
                        <a:solidFill>
                          <a:schemeClr val="accent2"/>
                        </a:solidFill>
                        <a:latin typeface="Cambria Math" panose="02040503050406030204" pitchFamily="18" charset="0"/>
                      </a:rPr>
                      <m:t> </m:t>
                    </m:r>
                    <m:r>
                      <a:rPr lang="fr-FR" sz="1400" b="0" i="1" smtClean="0">
                        <a:solidFill>
                          <a:schemeClr val="accent2"/>
                        </a:solidFill>
                        <a:latin typeface="Cambria Math" panose="02040503050406030204" pitchFamily="18" charset="0"/>
                        <a:ea typeface="Cambria Math" panose="02040503050406030204" pitchFamily="18" charset="0"/>
                      </a:rPr>
                      <m:t>×</m:t>
                    </m:r>
                    <m:f>
                      <m:fPr>
                        <m:ctrlPr>
                          <a:rPr lang="fr-FR" sz="1400" i="1" smtClean="0">
                            <a:solidFill>
                              <a:schemeClr val="accent2"/>
                            </a:solidFill>
                            <a:latin typeface="Cambria Math" panose="02040503050406030204" pitchFamily="18" charset="0"/>
                          </a:rPr>
                        </m:ctrlPr>
                      </m:fPr>
                      <m:num>
                        <m:r>
                          <a:rPr lang="fr-FR" sz="1400" b="0" i="1">
                            <a:solidFill>
                              <a:schemeClr val="accent2"/>
                            </a:solidFill>
                            <a:latin typeface="Cambria Math" panose="02040503050406030204" pitchFamily="18" charset="0"/>
                          </a:rPr>
                          <m:t>𝜕</m:t>
                        </m:r>
                        <m:r>
                          <m:rPr>
                            <m:sty m:val="p"/>
                          </m:rPr>
                          <a:rPr lang="fr-FR" sz="1400" b="0" i="0" smtClean="0">
                            <a:solidFill>
                              <a:schemeClr val="accent2"/>
                            </a:solidFill>
                            <a:latin typeface="Cambria Math" panose="02040503050406030204" pitchFamily="18" charset="0"/>
                          </a:rPr>
                          <m:t>net</m:t>
                        </m:r>
                        <m:r>
                          <a:rPr lang="fr-FR" sz="1400" b="0" i="0" smtClean="0">
                            <a:solidFill>
                              <a:schemeClr val="accent2"/>
                            </a:solidFill>
                            <a:latin typeface="Cambria Math" panose="02040503050406030204" pitchFamily="18" charset="0"/>
                          </a:rPr>
                          <m:t>_</m:t>
                        </m:r>
                        <m:r>
                          <m:rPr>
                            <m:sty m:val="p"/>
                          </m:rPr>
                          <a:rPr lang="fr-FR" sz="1400" b="0" i="0" smtClean="0">
                            <a:solidFill>
                              <a:schemeClr val="accent2"/>
                            </a:solidFill>
                            <a:latin typeface="Cambria Math" panose="02040503050406030204" pitchFamily="18" charset="0"/>
                          </a:rPr>
                          <m:t>o</m:t>
                        </m:r>
                        <m:r>
                          <a:rPr lang="fr-FR" sz="1400" b="0" i="0" smtClean="0">
                            <a:solidFill>
                              <a:schemeClr val="accent2"/>
                            </a:solidFill>
                            <a:latin typeface="Cambria Math" panose="02040503050406030204" pitchFamily="18" charset="0"/>
                          </a:rPr>
                          <m:t>1</m:t>
                        </m:r>
                      </m:num>
                      <m:den>
                        <m:r>
                          <a:rPr lang="fr-FR" sz="1400" b="0" i="1">
                            <a:solidFill>
                              <a:schemeClr val="accent2"/>
                            </a:solidFill>
                            <a:latin typeface="Cambria Math" panose="02040503050406030204" pitchFamily="18" charset="0"/>
                          </a:rPr>
                          <m:t>𝜕</m:t>
                        </m:r>
                        <m:r>
                          <m:rPr>
                            <m:sty m:val="p"/>
                          </m:rPr>
                          <a:rPr lang="fr-FR" sz="1400" b="0" i="0" smtClean="0">
                            <a:solidFill>
                              <a:schemeClr val="accent2"/>
                            </a:solidFill>
                            <a:latin typeface="Cambria Math" panose="02040503050406030204" pitchFamily="18" charset="0"/>
                          </a:rPr>
                          <m:t>out</m:t>
                        </m:r>
                        <m:r>
                          <a:rPr lang="fr-FR" sz="1400" b="0" i="0" smtClean="0">
                            <a:solidFill>
                              <a:schemeClr val="accent2"/>
                            </a:solidFill>
                            <a:latin typeface="Cambria Math" panose="02040503050406030204" pitchFamily="18" charset="0"/>
                          </a:rPr>
                          <m:t>_</m:t>
                        </m:r>
                        <m:r>
                          <m:rPr>
                            <m:sty m:val="p"/>
                          </m:rPr>
                          <a:rPr lang="fr-FR" sz="1400" b="0" i="0" smtClean="0">
                            <a:solidFill>
                              <a:schemeClr val="accent2"/>
                            </a:solidFill>
                            <a:latin typeface="Cambria Math" panose="02040503050406030204" pitchFamily="18" charset="0"/>
                          </a:rPr>
                          <m:t>h</m:t>
                        </m:r>
                        <m:r>
                          <a:rPr lang="fr-FR" sz="1400" b="0" i="0" smtClean="0">
                            <a:solidFill>
                              <a:schemeClr val="accent2"/>
                            </a:solidFill>
                            <a:latin typeface="Cambria Math" panose="02040503050406030204" pitchFamily="18" charset="0"/>
                          </a:rPr>
                          <m:t>2</m:t>
                        </m:r>
                      </m:den>
                    </m:f>
                    <m:r>
                      <a:rPr lang="fr-FR" sz="1400" b="0" i="1">
                        <a:solidFill>
                          <a:schemeClr val="accent2"/>
                        </a:solidFill>
                        <a:latin typeface="Cambria Math" panose="02040503050406030204" pitchFamily="18" charset="0"/>
                        <a:ea typeface="Cambria Math" panose="02040503050406030204" pitchFamily="18" charset="0"/>
                      </a:rPr>
                      <m:t>×</m:t>
                    </m:r>
                    <m:f>
                      <m:fPr>
                        <m:ctrlPr>
                          <a:rPr lang="fr-FR" sz="1400" i="1">
                            <a:solidFill>
                              <a:schemeClr val="accent2"/>
                            </a:solidFill>
                            <a:latin typeface="Cambria Math" panose="02040503050406030204" pitchFamily="18" charset="0"/>
                          </a:rPr>
                        </m:ctrlPr>
                      </m:fPr>
                      <m:num>
                        <m:r>
                          <a:rPr lang="fr-FR" sz="1400" b="0" i="1">
                            <a:solidFill>
                              <a:schemeClr val="accent2"/>
                            </a:solidFill>
                            <a:latin typeface="Cambria Math" panose="02040503050406030204" pitchFamily="18" charset="0"/>
                          </a:rPr>
                          <m:t>𝜕</m:t>
                        </m:r>
                        <m:r>
                          <m:rPr>
                            <m:sty m:val="p"/>
                          </m:rPr>
                          <a:rPr lang="fr-FR" sz="1400" b="0" i="0" smtClean="0">
                            <a:solidFill>
                              <a:schemeClr val="accent2"/>
                            </a:solidFill>
                            <a:latin typeface="Cambria Math" panose="02040503050406030204" pitchFamily="18" charset="0"/>
                          </a:rPr>
                          <m:t>ou</m:t>
                        </m:r>
                        <m:r>
                          <m:rPr>
                            <m:sty m:val="p"/>
                          </m:rPr>
                          <a:rPr lang="fr-FR" sz="1400" b="0" i="0">
                            <a:solidFill>
                              <a:schemeClr val="accent2"/>
                            </a:solidFill>
                            <a:latin typeface="Cambria Math" panose="02040503050406030204" pitchFamily="18" charset="0"/>
                          </a:rPr>
                          <m:t>t</m:t>
                        </m:r>
                        <m:r>
                          <a:rPr lang="fr-FR" sz="1400" b="0" i="0">
                            <a:solidFill>
                              <a:schemeClr val="accent2"/>
                            </a:solidFill>
                            <a:latin typeface="Cambria Math" panose="02040503050406030204" pitchFamily="18" charset="0"/>
                          </a:rPr>
                          <m:t>_</m:t>
                        </m:r>
                        <m:r>
                          <m:rPr>
                            <m:sty m:val="p"/>
                          </m:rPr>
                          <a:rPr lang="fr-FR" sz="1400" b="0" i="0" smtClean="0">
                            <a:solidFill>
                              <a:schemeClr val="accent2"/>
                            </a:solidFill>
                            <a:latin typeface="Cambria Math" panose="02040503050406030204" pitchFamily="18" charset="0"/>
                          </a:rPr>
                          <m:t>h</m:t>
                        </m:r>
                        <m:r>
                          <a:rPr lang="fr-FR" sz="1400" b="0" i="0" smtClean="0">
                            <a:solidFill>
                              <a:schemeClr val="accent2"/>
                            </a:solidFill>
                            <a:latin typeface="Cambria Math" panose="02040503050406030204" pitchFamily="18" charset="0"/>
                          </a:rPr>
                          <m:t>2</m:t>
                        </m:r>
                      </m:num>
                      <m:den>
                        <m:r>
                          <a:rPr lang="fr-FR" sz="1400" b="0" i="1">
                            <a:solidFill>
                              <a:schemeClr val="accent2"/>
                            </a:solidFill>
                            <a:latin typeface="Cambria Math" panose="02040503050406030204" pitchFamily="18" charset="0"/>
                          </a:rPr>
                          <m:t>𝜕</m:t>
                        </m:r>
                        <m:r>
                          <m:rPr>
                            <m:sty m:val="p"/>
                          </m:rPr>
                          <a:rPr lang="fr-FR" sz="1400" b="0" i="0" smtClean="0">
                            <a:solidFill>
                              <a:schemeClr val="accent2"/>
                            </a:solidFill>
                            <a:latin typeface="Cambria Math" panose="02040503050406030204" pitchFamily="18" charset="0"/>
                          </a:rPr>
                          <m:t>ne</m:t>
                        </m:r>
                        <m:r>
                          <m:rPr>
                            <m:sty m:val="p"/>
                          </m:rPr>
                          <a:rPr lang="fr-FR" sz="1400" b="0" i="0">
                            <a:solidFill>
                              <a:schemeClr val="accent2"/>
                            </a:solidFill>
                            <a:latin typeface="Cambria Math" panose="02040503050406030204" pitchFamily="18" charset="0"/>
                          </a:rPr>
                          <m:t>t</m:t>
                        </m:r>
                        <m:r>
                          <a:rPr lang="fr-FR" sz="1400" b="0" i="0">
                            <a:solidFill>
                              <a:schemeClr val="accent2"/>
                            </a:solidFill>
                            <a:latin typeface="Cambria Math" panose="02040503050406030204" pitchFamily="18" charset="0"/>
                          </a:rPr>
                          <m:t>_</m:t>
                        </m:r>
                        <m:r>
                          <m:rPr>
                            <m:sty m:val="p"/>
                          </m:rPr>
                          <a:rPr lang="fr-FR" sz="1400" b="0" i="0">
                            <a:solidFill>
                              <a:schemeClr val="accent2"/>
                            </a:solidFill>
                            <a:latin typeface="Cambria Math" panose="02040503050406030204" pitchFamily="18" charset="0"/>
                          </a:rPr>
                          <m:t>h</m:t>
                        </m:r>
                        <m:r>
                          <a:rPr lang="fr-FR" sz="1400" b="0" i="0">
                            <a:solidFill>
                              <a:schemeClr val="accent2"/>
                            </a:solidFill>
                            <a:latin typeface="Cambria Math" panose="02040503050406030204" pitchFamily="18" charset="0"/>
                          </a:rPr>
                          <m:t>2</m:t>
                        </m:r>
                      </m:den>
                    </m:f>
                  </m:oMath>
                </a14:m>
                <a:r>
                  <a:rPr lang="fr-FR" sz="1400" dirty="0">
                    <a:solidFill>
                      <a:schemeClr val="tx1"/>
                    </a:solidFill>
                    <a:ea typeface="Cambria Math" panose="02040503050406030204" pitchFamily="18" charset="0"/>
                  </a:rPr>
                  <a:t> </a:t>
                </a:r>
                <a14:m>
                  <m:oMath xmlns:m="http://schemas.openxmlformats.org/officeDocument/2006/math">
                    <m:r>
                      <a:rPr lang="fr-FR" sz="1400" b="0" i="1">
                        <a:solidFill>
                          <a:schemeClr val="tx1"/>
                        </a:solidFill>
                        <a:latin typeface="Cambria Math" panose="02040503050406030204" pitchFamily="18" charset="0"/>
                        <a:ea typeface="Cambria Math" panose="02040503050406030204" pitchFamily="18" charset="0"/>
                      </a:rPr>
                      <m:t>×</m:t>
                    </m:r>
                    <m:f>
                      <m:fPr>
                        <m:ctrlPr>
                          <a:rPr lang="fr-FR" sz="1400" i="1">
                            <a:solidFill>
                              <a:schemeClr val="tx1"/>
                            </a:solidFill>
                            <a:latin typeface="Cambria Math" panose="02040503050406030204" pitchFamily="18" charset="0"/>
                          </a:rPr>
                        </m:ctrlPr>
                      </m:fPr>
                      <m:num>
                        <m:r>
                          <a:rPr lang="fr-FR" sz="1400" b="0" i="1">
                            <a:solidFill>
                              <a:schemeClr val="tx1"/>
                            </a:solidFill>
                            <a:latin typeface="Cambria Math" panose="02040503050406030204" pitchFamily="18" charset="0"/>
                          </a:rPr>
                          <m:t>𝜕</m:t>
                        </m:r>
                        <m:r>
                          <m:rPr>
                            <m:sty m:val="p"/>
                          </m:rPr>
                          <a:rPr lang="fr-FR" sz="1400" b="0" i="0">
                            <a:solidFill>
                              <a:schemeClr val="tx1"/>
                            </a:solidFill>
                            <a:latin typeface="Cambria Math" panose="02040503050406030204" pitchFamily="18" charset="0"/>
                          </a:rPr>
                          <m:t>net</m:t>
                        </m:r>
                        <m:r>
                          <a:rPr lang="fr-FR" sz="1400" b="0" i="0">
                            <a:solidFill>
                              <a:schemeClr val="tx1"/>
                            </a:solidFill>
                            <a:latin typeface="Cambria Math" panose="02040503050406030204" pitchFamily="18" charset="0"/>
                          </a:rPr>
                          <m:t>_</m:t>
                        </m:r>
                        <m:r>
                          <m:rPr>
                            <m:sty m:val="p"/>
                          </m:rPr>
                          <a:rPr lang="fr-FR" sz="1400" b="0" i="0" smtClean="0">
                            <a:solidFill>
                              <a:schemeClr val="tx1"/>
                            </a:solidFill>
                            <a:latin typeface="Cambria Math" panose="02040503050406030204" pitchFamily="18" charset="0"/>
                          </a:rPr>
                          <m:t>h</m:t>
                        </m:r>
                        <m:r>
                          <a:rPr lang="fr-FR" sz="1400" b="0" i="0" smtClean="0">
                            <a:solidFill>
                              <a:schemeClr val="tx1"/>
                            </a:solidFill>
                            <a:latin typeface="Cambria Math" panose="02040503050406030204" pitchFamily="18" charset="0"/>
                          </a:rPr>
                          <m:t>2</m:t>
                        </m:r>
                      </m:num>
                      <m:den>
                        <m:r>
                          <a:rPr lang="fr-FR" sz="1400" b="0" i="1">
                            <a:solidFill>
                              <a:schemeClr val="tx1"/>
                            </a:solidFill>
                            <a:latin typeface="Cambria Math" panose="02040503050406030204" pitchFamily="18" charset="0"/>
                          </a:rPr>
                          <m:t>𝜕</m:t>
                        </m:r>
                        <m:r>
                          <m:rPr>
                            <m:sty m:val="p"/>
                          </m:rPr>
                          <a:rPr lang="fr-FR" sz="1400" b="0" i="0" smtClean="0">
                            <a:solidFill>
                              <a:schemeClr val="tx1"/>
                            </a:solidFill>
                            <a:latin typeface="Cambria Math" panose="02040503050406030204" pitchFamily="18" charset="0"/>
                          </a:rPr>
                          <m:t>w</m:t>
                        </m:r>
                        <m:r>
                          <a:rPr lang="fr-FR" sz="1400" b="0" i="0" smtClean="0">
                            <a:solidFill>
                              <a:schemeClr val="tx1"/>
                            </a:solidFill>
                            <a:latin typeface="Cambria Math" panose="02040503050406030204" pitchFamily="18" charset="0"/>
                          </a:rPr>
                          <m:t>4</m:t>
                        </m:r>
                      </m:den>
                    </m:f>
                  </m:oMath>
                </a14:m>
                <a:endParaRPr lang="fr-FR" sz="1400" dirty="0">
                  <a:solidFill>
                    <a:schemeClr val="accent3">
                      <a:lumMod val="60000"/>
                      <a:lumOff val="40000"/>
                    </a:schemeClr>
                  </a:solidFill>
                </a:endParaRPr>
              </a:p>
            </p:txBody>
          </p:sp>
        </mc:Choice>
        <mc:Fallback xmlns="">
          <p:sp>
            <p:nvSpPr>
              <p:cNvPr id="47" name="ZoneTexte 46">
                <a:extLst>
                  <a:ext uri="{FF2B5EF4-FFF2-40B4-BE49-F238E27FC236}">
                    <a16:creationId xmlns:a16="http://schemas.microsoft.com/office/drawing/2014/main" id="{6C6C2E2B-B54E-51B1-CC5D-9BB2A398A365}"/>
                  </a:ext>
                </a:extLst>
              </p:cNvPr>
              <p:cNvSpPr txBox="1">
                <a:spLocks noRot="1" noChangeAspect="1" noMove="1" noResize="1" noEditPoints="1" noAdjustHandles="1" noChangeArrowheads="1" noChangeShapeType="1" noTextEdit="1"/>
              </p:cNvSpPr>
              <p:nvPr/>
            </p:nvSpPr>
            <p:spPr>
              <a:xfrm>
                <a:off x="6365540" y="1900809"/>
                <a:ext cx="4307282" cy="409086"/>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7" name="ZoneTexte 66">
                <a:extLst>
                  <a:ext uri="{FF2B5EF4-FFF2-40B4-BE49-F238E27FC236}">
                    <a16:creationId xmlns:a16="http://schemas.microsoft.com/office/drawing/2014/main" id="{A01A5FB4-CD84-4ABC-8111-C8F45F26EF95}"/>
                  </a:ext>
                </a:extLst>
              </p:cNvPr>
              <p:cNvSpPr txBox="1"/>
              <p:nvPr/>
            </p:nvSpPr>
            <p:spPr>
              <a:xfrm>
                <a:off x="6365540" y="2667630"/>
                <a:ext cx="5659883" cy="443455"/>
              </a:xfrm>
              <a:prstGeom prst="rect">
                <a:avLst/>
              </a:prstGeom>
              <a:noFill/>
              <a:ln>
                <a:solidFill>
                  <a:srgbClr val="FF0000"/>
                </a:solidFill>
              </a:ln>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200" i="1" smtClean="0">
                              <a:solidFill>
                                <a:schemeClr val="tx1"/>
                              </a:solidFill>
                              <a:latin typeface="Cambria Math" panose="02040503050406030204" pitchFamily="18" charset="0"/>
                            </a:rPr>
                          </m:ctrlPr>
                        </m:fPr>
                        <m:num>
                          <m:r>
                            <a:rPr lang="fr-FR" sz="120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Loss</m:t>
                          </m:r>
                          <m:r>
                            <a:rPr lang="fr-FR" sz="1200" b="0" i="0" smtClean="0">
                              <a:solidFill>
                                <a:schemeClr val="tx1"/>
                              </a:solidFill>
                              <a:latin typeface="Cambria Math" panose="02040503050406030204" pitchFamily="18" charset="0"/>
                            </a:rPr>
                            <m:t>1</m:t>
                          </m:r>
                        </m:num>
                        <m:den>
                          <m:r>
                            <a:rPr lang="fr-FR" sz="120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0" smtClean="0">
                              <a:solidFill>
                                <a:schemeClr val="tx1"/>
                              </a:solidFill>
                              <a:latin typeface="Cambria Math" panose="02040503050406030204" pitchFamily="18" charset="0"/>
                            </a:rPr>
                            <m:t>4</m:t>
                          </m:r>
                        </m:den>
                      </m:f>
                      <m:r>
                        <a:rPr lang="fr-FR" sz="1200" b="0" i="0" smtClean="0">
                          <a:solidFill>
                            <a:schemeClr val="tx1"/>
                          </a:solidFill>
                          <a:latin typeface="Cambria Math" panose="02040503050406030204" pitchFamily="18" charset="0"/>
                        </a:rPr>
                        <m:t>=</m:t>
                      </m:r>
                      <m:r>
                        <m:rPr>
                          <m:nor/>
                        </m:rPr>
                        <a:rPr lang="fr-FR" sz="1200" dirty="0" smtClean="0">
                          <a:solidFill>
                            <a:schemeClr val="accent2"/>
                          </a:solidFill>
                          <a:latin typeface="Cambria Math" panose="02040503050406030204" pitchFamily="18" charset="0"/>
                          <a:ea typeface="Cambria Math" panose="02040503050406030204" pitchFamily="18" charset="0"/>
                        </a:rPr>
                        <m:t>(</m:t>
                      </m:r>
                      <m:r>
                        <m:rPr>
                          <m:sty m:val="p"/>
                        </m:rPr>
                        <a:rPr lang="fr-FR" sz="1200">
                          <a:solidFill>
                            <a:schemeClr val="accent2"/>
                          </a:solidFill>
                          <a:latin typeface="Cambria Math" panose="02040503050406030204" pitchFamily="18" charset="0"/>
                          <a:ea typeface="Cambria Math" panose="02040503050406030204" pitchFamily="18" charset="0"/>
                        </a:rPr>
                        <m:t>out</m:t>
                      </m:r>
                      <m:r>
                        <a:rPr lang="fr-FR" sz="1200">
                          <a:solidFill>
                            <a:schemeClr val="accent2"/>
                          </a:solidFill>
                          <a:latin typeface="Cambria Math" panose="02040503050406030204" pitchFamily="18" charset="0"/>
                          <a:ea typeface="Cambria Math" panose="02040503050406030204" pitchFamily="18" charset="0"/>
                        </a:rPr>
                        <m:t>_</m:t>
                      </m:r>
                      <m:r>
                        <m:rPr>
                          <m:sty m:val="p"/>
                        </m:rPr>
                        <a:rPr lang="fr-FR" sz="1200">
                          <a:solidFill>
                            <a:schemeClr val="accent2"/>
                          </a:solidFill>
                          <a:latin typeface="Cambria Math" panose="02040503050406030204" pitchFamily="18" charset="0"/>
                          <a:ea typeface="Cambria Math" panose="02040503050406030204" pitchFamily="18" charset="0"/>
                        </a:rPr>
                        <m:t>o</m:t>
                      </m:r>
                      <m:r>
                        <a:rPr lang="fr-FR" sz="1200">
                          <a:solidFill>
                            <a:schemeClr val="accent2"/>
                          </a:solidFill>
                          <a:latin typeface="Cambria Math" panose="02040503050406030204" pitchFamily="18" charset="0"/>
                          <a:ea typeface="Cambria Math" panose="02040503050406030204" pitchFamily="18" charset="0"/>
                        </a:rPr>
                        <m:t>1−</m:t>
                      </m:r>
                      <m:r>
                        <m:rPr>
                          <m:sty m:val="p"/>
                        </m:rPr>
                        <a:rPr lang="fr-FR" sz="1200">
                          <a:solidFill>
                            <a:schemeClr val="accent2"/>
                          </a:solidFill>
                          <a:latin typeface="Cambria Math" panose="02040503050406030204" pitchFamily="18" charset="0"/>
                          <a:ea typeface="Cambria Math" panose="02040503050406030204" pitchFamily="18" charset="0"/>
                        </a:rPr>
                        <m:t>target</m:t>
                      </m:r>
                      <m:r>
                        <a:rPr lang="fr-FR" sz="1200">
                          <a:solidFill>
                            <a:schemeClr val="accent2"/>
                          </a:solidFill>
                          <a:latin typeface="Cambria Math" panose="02040503050406030204" pitchFamily="18" charset="0"/>
                          <a:ea typeface="Cambria Math" panose="02040503050406030204" pitchFamily="18" charset="0"/>
                        </a:rPr>
                        <m:t>_</m:t>
                      </m:r>
                      <m:r>
                        <m:rPr>
                          <m:sty m:val="p"/>
                        </m:rPr>
                        <a:rPr lang="fr-FR" sz="1200">
                          <a:solidFill>
                            <a:schemeClr val="accent2"/>
                          </a:solidFill>
                          <a:latin typeface="Cambria Math" panose="02040503050406030204" pitchFamily="18" charset="0"/>
                          <a:ea typeface="Cambria Math" panose="02040503050406030204" pitchFamily="18" charset="0"/>
                        </a:rPr>
                        <m:t>o</m:t>
                      </m:r>
                      <m:r>
                        <a:rPr lang="fr-FR" sz="1200">
                          <a:solidFill>
                            <a:schemeClr val="accent2"/>
                          </a:solidFill>
                          <a:latin typeface="Cambria Math" panose="02040503050406030204" pitchFamily="18" charset="0"/>
                          <a:ea typeface="Cambria Math" panose="02040503050406030204" pitchFamily="18" charset="0"/>
                        </a:rPr>
                        <m:t>1</m:t>
                      </m:r>
                      <m:r>
                        <m:rPr>
                          <m:nor/>
                        </m:rPr>
                        <a:rPr lang="fr-FR" sz="1200" dirty="0">
                          <a:solidFill>
                            <a:schemeClr val="accent2"/>
                          </a:solidFill>
                          <a:latin typeface="Cambria Math" panose="02040503050406030204" pitchFamily="18" charset="0"/>
                          <a:ea typeface="Cambria Math" panose="02040503050406030204" pitchFamily="18" charset="0"/>
                        </a:rPr>
                        <m:t>) </m:t>
                      </m:r>
                      <m:r>
                        <a:rPr lang="fr-FR" sz="1200" i="1">
                          <a:solidFill>
                            <a:schemeClr val="accent2"/>
                          </a:solidFill>
                          <a:latin typeface="Cambria Math" panose="02040503050406030204" pitchFamily="18" charset="0"/>
                          <a:ea typeface="Cambria Math" panose="02040503050406030204" pitchFamily="18" charset="0"/>
                        </a:rPr>
                        <m:t>×</m:t>
                      </m:r>
                      <m:r>
                        <m:rPr>
                          <m:nor/>
                        </m:rPr>
                        <a:rPr lang="fr-FR" sz="1200">
                          <a:solidFill>
                            <a:schemeClr val="accent2"/>
                          </a:solidFill>
                          <a:latin typeface="Cambria Math" panose="02040503050406030204" pitchFamily="18" charset="0"/>
                          <a:ea typeface="Cambria Math" panose="02040503050406030204" pitchFamily="18" charset="0"/>
                        </a:rPr>
                        <m:t> </m:t>
                      </m:r>
                      <m:r>
                        <m:rPr>
                          <m:sty m:val="p"/>
                        </m:rPr>
                        <a:rPr lang="fr-FR" sz="1200">
                          <a:solidFill>
                            <a:schemeClr val="accent2"/>
                          </a:solidFill>
                          <a:latin typeface="Cambria Math" panose="02040503050406030204" pitchFamily="18" charset="0"/>
                          <a:ea typeface="Cambria Math" panose="02040503050406030204" pitchFamily="18" charset="0"/>
                        </a:rPr>
                        <m:t>out</m:t>
                      </m:r>
                      <m:r>
                        <a:rPr lang="fr-FR" sz="1200">
                          <a:solidFill>
                            <a:schemeClr val="accent2"/>
                          </a:solidFill>
                          <a:latin typeface="Cambria Math" panose="02040503050406030204" pitchFamily="18" charset="0"/>
                          <a:ea typeface="Cambria Math" panose="02040503050406030204" pitchFamily="18" charset="0"/>
                        </a:rPr>
                        <m:t>_</m:t>
                      </m:r>
                      <m:r>
                        <m:rPr>
                          <m:sty m:val="p"/>
                        </m:rPr>
                        <a:rPr lang="fr-FR" sz="1200">
                          <a:solidFill>
                            <a:schemeClr val="accent2"/>
                          </a:solidFill>
                          <a:latin typeface="Cambria Math" panose="02040503050406030204" pitchFamily="18" charset="0"/>
                          <a:ea typeface="Cambria Math" panose="02040503050406030204" pitchFamily="18" charset="0"/>
                        </a:rPr>
                        <m:t>o</m:t>
                      </m:r>
                      <m:r>
                        <a:rPr lang="fr-FR" sz="1200">
                          <a:solidFill>
                            <a:schemeClr val="accent2"/>
                          </a:solidFill>
                          <a:latin typeface="Cambria Math" panose="02040503050406030204" pitchFamily="18" charset="0"/>
                          <a:ea typeface="Cambria Math" panose="02040503050406030204" pitchFamily="18" charset="0"/>
                        </a:rPr>
                        <m:t>1(1−</m:t>
                      </m:r>
                      <m:r>
                        <m:rPr>
                          <m:sty m:val="p"/>
                        </m:rPr>
                        <a:rPr lang="fr-FR" sz="1200">
                          <a:solidFill>
                            <a:schemeClr val="accent2"/>
                          </a:solidFill>
                          <a:latin typeface="Cambria Math" panose="02040503050406030204" pitchFamily="18" charset="0"/>
                          <a:ea typeface="Cambria Math" panose="02040503050406030204" pitchFamily="18" charset="0"/>
                        </a:rPr>
                        <m:t>out</m:t>
                      </m:r>
                      <m:r>
                        <a:rPr lang="fr-FR" sz="1200">
                          <a:solidFill>
                            <a:schemeClr val="accent2"/>
                          </a:solidFill>
                          <a:latin typeface="Cambria Math" panose="02040503050406030204" pitchFamily="18" charset="0"/>
                          <a:ea typeface="Cambria Math" panose="02040503050406030204" pitchFamily="18" charset="0"/>
                        </a:rPr>
                        <m:t>_</m:t>
                      </m:r>
                      <m:r>
                        <m:rPr>
                          <m:sty m:val="p"/>
                        </m:rPr>
                        <a:rPr lang="fr-FR" sz="1200">
                          <a:solidFill>
                            <a:schemeClr val="accent2"/>
                          </a:solidFill>
                          <a:latin typeface="Cambria Math" panose="02040503050406030204" pitchFamily="18" charset="0"/>
                          <a:ea typeface="Cambria Math" panose="02040503050406030204" pitchFamily="18" charset="0"/>
                        </a:rPr>
                        <m:t>o</m:t>
                      </m:r>
                      <m:r>
                        <a:rPr lang="fr-FR" sz="1200">
                          <a:solidFill>
                            <a:schemeClr val="accent2"/>
                          </a:solidFill>
                          <a:latin typeface="Cambria Math" panose="02040503050406030204" pitchFamily="18" charset="0"/>
                          <a:ea typeface="Cambria Math" panose="02040503050406030204" pitchFamily="18" charset="0"/>
                        </a:rPr>
                        <m:t>1</m:t>
                      </m:r>
                      <m:r>
                        <a:rPr lang="fr-FR" sz="1200" i="1">
                          <a:solidFill>
                            <a:schemeClr val="accent2"/>
                          </a:solidFill>
                          <a:latin typeface="Cambria Math" panose="02040503050406030204" pitchFamily="18" charset="0"/>
                          <a:ea typeface="Cambria Math" panose="02040503050406030204" pitchFamily="18" charset="0"/>
                        </a:rPr>
                        <m:t>)×</m:t>
                      </m:r>
                      <m:r>
                        <m:rPr>
                          <m:sty m:val="p"/>
                        </m:rPr>
                        <a:rPr lang="fr-FR" sz="1200">
                          <a:solidFill>
                            <a:schemeClr val="accent2"/>
                          </a:solidFill>
                          <a:latin typeface="Cambria Math" panose="02040503050406030204" pitchFamily="18" charset="0"/>
                        </a:rPr>
                        <m:t>w</m:t>
                      </m:r>
                      <m:r>
                        <a:rPr lang="fr-FR" sz="1200">
                          <a:solidFill>
                            <a:schemeClr val="accent2"/>
                          </a:solidFill>
                          <a:latin typeface="Cambria Math" panose="02040503050406030204" pitchFamily="18" charset="0"/>
                        </a:rPr>
                        <m:t>6</m:t>
                      </m:r>
                      <m:r>
                        <a:rPr lang="fr-FR" sz="1200" i="1">
                          <a:solidFill>
                            <a:schemeClr val="accent2"/>
                          </a:solidFill>
                          <a:latin typeface="Cambria Math" panose="02040503050406030204" pitchFamily="18" charset="0"/>
                          <a:ea typeface="Cambria Math" panose="02040503050406030204" pitchFamily="18" charset="0"/>
                        </a:rPr>
                        <m:t>×</m:t>
                      </m:r>
                      <m:r>
                        <a:rPr lang="fr-FR" sz="1200" i="1">
                          <a:solidFill>
                            <a:schemeClr val="accent2"/>
                          </a:solidFill>
                          <a:latin typeface="Cambria Math" panose="02040503050406030204" pitchFamily="18" charset="0"/>
                        </a:rPr>
                        <m:t>1</m:t>
                      </m:r>
                      <m:r>
                        <a:rPr lang="fr-FR" sz="1200" i="1" baseline="-25000">
                          <a:solidFill>
                            <a:schemeClr val="accent2"/>
                          </a:solidFill>
                          <a:latin typeface="Cambria Math" panose="02040503050406030204" pitchFamily="18" charset="0"/>
                        </a:rPr>
                        <m:t>{</m:t>
                      </m:r>
                      <m:r>
                        <m:rPr>
                          <m:sty m:val="p"/>
                        </m:rPr>
                        <a:rPr lang="fr-FR" sz="1200" baseline="-25000">
                          <a:solidFill>
                            <a:schemeClr val="accent2"/>
                          </a:solidFill>
                          <a:latin typeface="Cambria Math" panose="02040503050406030204" pitchFamily="18" charset="0"/>
                        </a:rPr>
                        <m:t>net</m:t>
                      </m:r>
                      <m:r>
                        <a:rPr lang="fr-FR" sz="1200" baseline="-25000">
                          <a:solidFill>
                            <a:schemeClr val="accent2"/>
                          </a:solidFill>
                          <a:latin typeface="Cambria Math" panose="02040503050406030204" pitchFamily="18" charset="0"/>
                        </a:rPr>
                        <m:t>_</m:t>
                      </m:r>
                      <m:r>
                        <m:rPr>
                          <m:sty m:val="p"/>
                        </m:rPr>
                        <a:rPr lang="fr-FR" sz="1200" baseline="-25000">
                          <a:solidFill>
                            <a:schemeClr val="accent2"/>
                          </a:solidFill>
                          <a:latin typeface="Cambria Math" panose="02040503050406030204" pitchFamily="18" charset="0"/>
                        </a:rPr>
                        <m:t>h</m:t>
                      </m:r>
                      <m:r>
                        <a:rPr lang="fr-FR" sz="1200" baseline="-25000">
                          <a:solidFill>
                            <a:schemeClr val="accent2"/>
                          </a:solidFill>
                          <a:latin typeface="Cambria Math" panose="02040503050406030204" pitchFamily="18" charset="0"/>
                        </a:rPr>
                        <m:t>2</m:t>
                      </m:r>
                      <m:r>
                        <m:rPr>
                          <m:nor/>
                        </m:rPr>
                        <a:rPr lang="fr-FR" sz="1200" baseline="-25000" dirty="0">
                          <a:solidFill>
                            <a:schemeClr val="accent2"/>
                          </a:solidFill>
                          <a:ea typeface="Cambria Math" panose="02040503050406030204" pitchFamily="18" charset="0"/>
                        </a:rPr>
                        <m:t> </m:t>
                      </m:r>
                      <m:r>
                        <a:rPr lang="fr-FR" sz="1200" i="1" baseline="-25000">
                          <a:solidFill>
                            <a:schemeClr val="accent2"/>
                          </a:solidFill>
                          <a:latin typeface="Cambria Math" panose="02040503050406030204" pitchFamily="18" charset="0"/>
                          <a:ea typeface="Cambria Math" panose="02040503050406030204" pitchFamily="18" charset="0"/>
                        </a:rPr>
                        <m:t>&gt;0</m:t>
                      </m:r>
                      <m:r>
                        <a:rPr lang="fr-FR" sz="1200" i="1" baseline="-25000">
                          <a:solidFill>
                            <a:schemeClr val="accent2"/>
                          </a:solidFill>
                          <a:latin typeface="Cambria Math" panose="02040503050406030204" pitchFamily="18" charset="0"/>
                        </a:rPr>
                        <m:t>}</m:t>
                      </m:r>
                      <m:r>
                        <m:rPr>
                          <m:nor/>
                        </m:rPr>
                        <a:rPr lang="fr-FR" sz="1200" dirty="0">
                          <a:ea typeface="Cambria Math" panose="02040503050406030204" pitchFamily="18" charset="0"/>
                        </a:rPr>
                        <m:t> </m:t>
                      </m:r>
                      <m:r>
                        <a:rPr lang="fr-FR" sz="1200" i="1">
                          <a:latin typeface="Cambria Math" panose="02040503050406030204" pitchFamily="18" charset="0"/>
                          <a:ea typeface="Cambria Math" panose="02040503050406030204" pitchFamily="18" charset="0"/>
                        </a:rPr>
                        <m:t>×</m:t>
                      </m:r>
                      <m:r>
                        <m:rPr>
                          <m:sty m:val="p"/>
                        </m:rPr>
                        <a:rPr lang="fr-FR" sz="1200" b="0" i="0" smtClean="0">
                          <a:latin typeface="Cambria Math" panose="02040503050406030204" pitchFamily="18" charset="0"/>
                          <a:ea typeface="Cambria Math" panose="02040503050406030204" pitchFamily="18" charset="0"/>
                        </a:rPr>
                        <m:t>i</m:t>
                      </m:r>
                      <m:r>
                        <a:rPr lang="fr-FR" sz="1200" b="0" i="0" baseline="-25000" smtClean="0">
                          <a:latin typeface="Cambria Math" panose="02040503050406030204" pitchFamily="18" charset="0"/>
                          <a:ea typeface="Cambria Math" panose="02040503050406030204" pitchFamily="18" charset="0"/>
                        </a:rPr>
                        <m:t>2</m:t>
                      </m:r>
                    </m:oMath>
                  </m:oMathPara>
                </a14:m>
                <a:endParaRPr lang="fr-FR" sz="1200" baseline="-25000" dirty="0">
                  <a:solidFill>
                    <a:schemeClr val="tx1"/>
                  </a:solidFill>
                </a:endParaRPr>
              </a:p>
            </p:txBody>
          </p:sp>
        </mc:Choice>
        <mc:Fallback xmlns="">
          <p:sp>
            <p:nvSpPr>
              <p:cNvPr id="67" name="ZoneTexte 66">
                <a:extLst>
                  <a:ext uri="{FF2B5EF4-FFF2-40B4-BE49-F238E27FC236}">
                    <a16:creationId xmlns:a16="http://schemas.microsoft.com/office/drawing/2014/main" id="{A01A5FB4-CD84-4ABC-8111-C8F45F26EF95}"/>
                  </a:ext>
                </a:extLst>
              </p:cNvPr>
              <p:cNvSpPr txBox="1">
                <a:spLocks noRot="1" noChangeAspect="1" noMove="1" noResize="1" noEditPoints="1" noAdjustHandles="1" noChangeArrowheads="1" noChangeShapeType="1" noTextEdit="1"/>
              </p:cNvSpPr>
              <p:nvPr/>
            </p:nvSpPr>
            <p:spPr>
              <a:xfrm>
                <a:off x="6365540" y="2667630"/>
                <a:ext cx="5659883" cy="443455"/>
              </a:xfrm>
              <a:prstGeom prst="rect">
                <a:avLst/>
              </a:prstGeom>
              <a:blipFill>
                <a:blip r:embed="rId4"/>
                <a:stretch>
                  <a:fillRect/>
                </a:stretch>
              </a:blipFill>
              <a:ln>
                <a:solidFill>
                  <a:srgbClr val="FF0000"/>
                </a:solidFill>
              </a:ln>
            </p:spPr>
            <p:txBody>
              <a:bodyPr/>
              <a:lstStyle/>
              <a:p>
                <a:r>
                  <a:rPr lang="fr-FR">
                    <a:noFill/>
                  </a:rPr>
                  <a:t> </a:t>
                </a:r>
              </a:p>
            </p:txBody>
          </p:sp>
        </mc:Fallback>
      </mc:AlternateContent>
      <p:sp>
        <p:nvSpPr>
          <p:cNvPr id="21" name="ZoneTexte 20">
            <a:extLst>
              <a:ext uri="{FF2B5EF4-FFF2-40B4-BE49-F238E27FC236}">
                <a16:creationId xmlns:a16="http://schemas.microsoft.com/office/drawing/2014/main" id="{C0E3D98B-A1DB-654C-0C9A-314554E1E609}"/>
              </a:ext>
            </a:extLst>
          </p:cNvPr>
          <p:cNvSpPr txBox="1"/>
          <p:nvPr/>
        </p:nvSpPr>
        <p:spPr>
          <a:xfrm>
            <a:off x="6528460" y="1334708"/>
            <a:ext cx="3157800" cy="307777"/>
          </a:xfrm>
          <a:prstGeom prst="rect">
            <a:avLst/>
          </a:prstGeom>
          <a:noFill/>
        </p:spPr>
        <p:txBody>
          <a:bodyPr wrap="square" rtlCol="0">
            <a:spAutoFit/>
          </a:bodyPr>
          <a:lstStyle/>
          <a:p>
            <a:r>
              <a:rPr lang="fr-FR" sz="1400" b="1" dirty="0">
                <a:solidFill>
                  <a:srgbClr val="FF0000"/>
                </a:solidFill>
              </a:rPr>
              <a:t>BACKPROPAGATION</a:t>
            </a:r>
            <a:r>
              <a:rPr lang="fr-FR" sz="1400" b="1" dirty="0"/>
              <a:t> + CHAIN RULE</a:t>
            </a:r>
          </a:p>
        </p:txBody>
      </p:sp>
      <p:sp>
        <p:nvSpPr>
          <p:cNvPr id="22" name="Flèche vers la gauche 21">
            <a:extLst>
              <a:ext uri="{FF2B5EF4-FFF2-40B4-BE49-F238E27FC236}">
                <a16:creationId xmlns:a16="http://schemas.microsoft.com/office/drawing/2014/main" id="{119CA1CE-B9C0-4CF5-E173-451BC4E7AAD7}"/>
              </a:ext>
            </a:extLst>
          </p:cNvPr>
          <p:cNvSpPr/>
          <p:nvPr/>
        </p:nvSpPr>
        <p:spPr>
          <a:xfrm rot="18488585" flipV="1">
            <a:off x="2329043" y="2166790"/>
            <a:ext cx="1250269" cy="274824"/>
          </a:xfrm>
          <a:prstGeom prst="leftArrow">
            <a:avLst>
              <a:gd name="adj1" fmla="val 49587"/>
              <a:gd name="adj2" fmla="val 50000"/>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a:extLst>
              <a:ext uri="{FF2B5EF4-FFF2-40B4-BE49-F238E27FC236}">
                <a16:creationId xmlns:a16="http://schemas.microsoft.com/office/drawing/2014/main" id="{7D006D73-1720-60EE-3410-3C9A6DA035A7}"/>
              </a:ext>
            </a:extLst>
          </p:cNvPr>
          <p:cNvCxnSpPr>
            <a:cxnSpLocks/>
          </p:cNvCxnSpPr>
          <p:nvPr/>
        </p:nvCxnSpPr>
        <p:spPr>
          <a:xfrm>
            <a:off x="3338623" y="1823186"/>
            <a:ext cx="1212112" cy="0"/>
          </a:xfrm>
          <a:prstGeom prst="line">
            <a:avLst/>
          </a:prstGeom>
          <a:ln w="136525">
            <a:solidFill>
              <a:srgbClr val="FF0000">
                <a:alpha val="50000"/>
              </a:srgbClr>
            </a:solidFill>
          </a:ln>
        </p:spPr>
        <p:style>
          <a:lnRef idx="2">
            <a:schemeClr val="accent1"/>
          </a:lnRef>
          <a:fillRef idx="0">
            <a:schemeClr val="accent1"/>
          </a:fillRef>
          <a:effectRef idx="1">
            <a:schemeClr val="accent1"/>
          </a:effectRef>
          <a:fontRef idx="minor">
            <a:schemeClr val="tx1"/>
          </a:fontRef>
        </p:style>
      </p:cxnSp>
      <p:sp>
        <p:nvSpPr>
          <p:cNvPr id="4" name="Flèche vers la gauche 3">
            <a:extLst>
              <a:ext uri="{FF2B5EF4-FFF2-40B4-BE49-F238E27FC236}">
                <a16:creationId xmlns:a16="http://schemas.microsoft.com/office/drawing/2014/main" id="{A47D0D7B-1DCE-F91F-F242-DB4E60AFD03C}"/>
              </a:ext>
            </a:extLst>
          </p:cNvPr>
          <p:cNvSpPr/>
          <p:nvPr/>
        </p:nvSpPr>
        <p:spPr>
          <a:xfrm>
            <a:off x="1169577" y="2627381"/>
            <a:ext cx="1488564" cy="209134"/>
          </a:xfrm>
          <a:prstGeom prst="leftArrow">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62DCA61B-41DD-C5C8-D3D5-A4840C20C5CA}"/>
                  </a:ext>
                </a:extLst>
              </p:cNvPr>
              <p:cNvSpPr txBox="1"/>
              <p:nvPr/>
            </p:nvSpPr>
            <p:spPr>
              <a:xfrm>
                <a:off x="4051002" y="1372755"/>
                <a:ext cx="642969" cy="41421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fr-FR" sz="1050" i="1" smtClean="0">
                              <a:solidFill>
                                <a:srgbClr val="FF0000"/>
                              </a:solidFill>
                              <a:latin typeface="Cambria Math" panose="02040503050406030204" pitchFamily="18" charset="0"/>
                            </a:rPr>
                          </m:ctrlPr>
                        </m:fPr>
                        <m:num>
                          <m:r>
                            <a:rPr lang="fr-FR" sz="1050" i="0" smtClean="0">
                              <a:solidFill>
                                <a:srgbClr val="FF0000"/>
                              </a:solidFill>
                              <a:latin typeface="Cambria Math" panose="02040503050406030204" pitchFamily="18" charset="0"/>
                            </a:rPr>
                            <m:t>𝜕</m:t>
                          </m:r>
                          <m:r>
                            <m:rPr>
                              <m:sty m:val="p"/>
                            </m:rPr>
                            <a:rPr lang="fr-FR" sz="1050" b="0" i="0" smtClean="0">
                              <a:solidFill>
                                <a:srgbClr val="FF0000"/>
                              </a:solidFill>
                              <a:latin typeface="Cambria Math" panose="02040503050406030204" pitchFamily="18" charset="0"/>
                            </a:rPr>
                            <m:t>Loss</m:t>
                          </m:r>
                          <m:r>
                            <a:rPr lang="fr-FR" sz="1050" b="0" i="0" smtClean="0">
                              <a:solidFill>
                                <a:srgbClr val="FF0000"/>
                              </a:solidFill>
                              <a:latin typeface="Cambria Math" panose="02040503050406030204" pitchFamily="18" charset="0"/>
                            </a:rPr>
                            <m:t>1</m:t>
                          </m:r>
                        </m:num>
                        <m:den>
                          <m:r>
                            <a:rPr lang="fr-FR" sz="1050" i="0" smtClean="0">
                              <a:solidFill>
                                <a:srgbClr val="FF0000"/>
                              </a:solidFill>
                              <a:latin typeface="Cambria Math" panose="02040503050406030204" pitchFamily="18" charset="0"/>
                            </a:rPr>
                            <m:t>𝜕</m:t>
                          </m:r>
                          <m:r>
                            <m:rPr>
                              <m:sty m:val="p"/>
                            </m:rPr>
                            <a:rPr lang="fr-FR" sz="1050" b="0" i="0" smtClean="0">
                              <a:solidFill>
                                <a:srgbClr val="FF0000"/>
                              </a:solidFill>
                              <a:latin typeface="Cambria Math" panose="02040503050406030204" pitchFamily="18" charset="0"/>
                            </a:rPr>
                            <m:t>w</m:t>
                          </m:r>
                          <m:r>
                            <a:rPr lang="fr-FR" sz="1050" b="0" i="1" smtClean="0">
                              <a:solidFill>
                                <a:srgbClr val="FF0000"/>
                              </a:solidFill>
                              <a:latin typeface="Cambria Math" panose="02040503050406030204" pitchFamily="18" charset="0"/>
                            </a:rPr>
                            <m:t>4</m:t>
                          </m:r>
                        </m:den>
                      </m:f>
                    </m:oMath>
                  </m:oMathPara>
                </a14:m>
                <a:endParaRPr lang="fr-FR" sz="1050" b="1" dirty="0">
                  <a:solidFill>
                    <a:srgbClr val="FF0000"/>
                  </a:solidFill>
                </a:endParaRPr>
              </a:p>
            </p:txBody>
          </p:sp>
        </mc:Choice>
        <mc:Fallback xmlns="">
          <p:sp>
            <p:nvSpPr>
              <p:cNvPr id="6" name="ZoneTexte 5">
                <a:extLst>
                  <a:ext uri="{FF2B5EF4-FFF2-40B4-BE49-F238E27FC236}">
                    <a16:creationId xmlns:a16="http://schemas.microsoft.com/office/drawing/2014/main" id="{62DCA61B-41DD-C5C8-D3D5-A4840C20C5CA}"/>
                  </a:ext>
                </a:extLst>
              </p:cNvPr>
              <p:cNvSpPr txBox="1">
                <a:spLocks noRot="1" noChangeAspect="1" noMove="1" noResize="1" noEditPoints="1" noAdjustHandles="1" noChangeArrowheads="1" noChangeShapeType="1" noTextEdit="1"/>
              </p:cNvSpPr>
              <p:nvPr/>
            </p:nvSpPr>
            <p:spPr>
              <a:xfrm>
                <a:off x="4051002" y="1372755"/>
                <a:ext cx="642969" cy="414216"/>
              </a:xfrm>
              <a:prstGeom prst="rect">
                <a:avLst/>
              </a:prstGeom>
              <a:blipFill>
                <a:blip r:embed="rId5"/>
                <a:stretch>
                  <a:fillRect/>
                </a:stretch>
              </a:blipFill>
            </p:spPr>
            <p:txBody>
              <a:bodyPr/>
              <a:lstStyle/>
              <a:p>
                <a:r>
                  <a:rPr lang="fr-FR">
                    <a:noFill/>
                  </a:rPr>
                  <a:t> </a:t>
                </a:r>
              </a:p>
            </p:txBody>
          </p:sp>
        </mc:Fallback>
      </mc:AlternateContent>
      <p:sp>
        <p:nvSpPr>
          <p:cNvPr id="7" name="ZoneTexte 6">
            <a:extLst>
              <a:ext uri="{FF2B5EF4-FFF2-40B4-BE49-F238E27FC236}">
                <a16:creationId xmlns:a16="http://schemas.microsoft.com/office/drawing/2014/main" id="{E348035B-111F-6438-96F7-1412D0CDF941}"/>
              </a:ext>
            </a:extLst>
          </p:cNvPr>
          <p:cNvSpPr txBox="1"/>
          <p:nvPr/>
        </p:nvSpPr>
        <p:spPr>
          <a:xfrm>
            <a:off x="6231631" y="3429000"/>
            <a:ext cx="1280857" cy="261610"/>
          </a:xfrm>
          <a:prstGeom prst="rect">
            <a:avLst/>
          </a:prstGeom>
          <a:noFill/>
        </p:spPr>
        <p:txBody>
          <a:bodyPr wrap="square" rtlCol="0">
            <a:spAutoFit/>
          </a:bodyPr>
          <a:lstStyle/>
          <a:p>
            <a:r>
              <a:rPr lang="en-GB" sz="1100" b="1" noProof="0" dirty="0"/>
              <a:t>Symmetrically</a:t>
            </a:r>
          </a:p>
        </p:txBody>
      </p:sp>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F2D7D6F6-9B48-2C0E-8898-4676482950E0}"/>
                  </a:ext>
                </a:extLst>
              </p:cNvPr>
              <p:cNvSpPr txBox="1"/>
              <p:nvPr/>
            </p:nvSpPr>
            <p:spPr>
              <a:xfrm>
                <a:off x="6365540" y="3690610"/>
                <a:ext cx="5659883" cy="363561"/>
              </a:xfrm>
              <a:prstGeom prst="rect">
                <a:avLst/>
              </a:prstGeom>
              <a:noFill/>
              <a:ln>
                <a:solidFill>
                  <a:srgbClr val="FF0000"/>
                </a:solidFill>
              </a:ln>
            </p:spPr>
            <p:txBody>
              <a:bodyPr wrap="square" rtlCol="0">
                <a:spAutoFit/>
              </a:bodyPr>
              <a:lstStyle/>
              <a:p>
                <a14:m>
                  <m:oMath xmlns:m="http://schemas.openxmlformats.org/officeDocument/2006/math">
                    <m:f>
                      <m:fPr>
                        <m:ctrlPr>
                          <a:rPr lang="fr-FR" sz="1200" i="1" smtClean="0">
                            <a:solidFill>
                              <a:schemeClr val="tx1"/>
                            </a:solidFill>
                            <a:latin typeface="Cambria Math" panose="02040503050406030204" pitchFamily="18" charset="0"/>
                          </a:rPr>
                        </m:ctrlPr>
                      </m:fPr>
                      <m:num>
                        <m:r>
                          <a:rPr lang="fr-FR" sz="120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Loss</m:t>
                        </m:r>
                        <m:r>
                          <a:rPr lang="fr-FR" sz="1200" b="0" i="0" smtClean="0">
                            <a:solidFill>
                              <a:schemeClr val="tx1"/>
                            </a:solidFill>
                            <a:latin typeface="Cambria Math" panose="02040503050406030204" pitchFamily="18" charset="0"/>
                          </a:rPr>
                          <m:t>2</m:t>
                        </m:r>
                      </m:num>
                      <m:den>
                        <m:r>
                          <a:rPr lang="fr-FR" sz="120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0" smtClean="0">
                            <a:solidFill>
                              <a:schemeClr val="tx1"/>
                            </a:solidFill>
                            <a:latin typeface="Cambria Math" panose="02040503050406030204" pitchFamily="18" charset="0"/>
                          </a:rPr>
                          <m:t>1</m:t>
                        </m:r>
                      </m:den>
                    </m:f>
                    <m:r>
                      <a:rPr lang="fr-FR" sz="1200" b="0" i="0" smtClean="0">
                        <a:solidFill>
                          <a:schemeClr val="tx1"/>
                        </a:solidFill>
                        <a:latin typeface="Cambria Math" panose="02040503050406030204" pitchFamily="18" charset="0"/>
                      </a:rPr>
                      <m:t>=</m:t>
                    </m:r>
                    <m:r>
                      <m:rPr>
                        <m:nor/>
                      </m:rPr>
                      <a:rPr lang="fr-FR" sz="1200" dirty="0" smtClean="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2</m:t>
                    </m:r>
                    <m:r>
                      <a:rPr lang="fr-FR" sz="120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m:rPr>
                        <m:nor/>
                      </m:rPr>
                      <a:rPr lang="fr-FR" sz="1200" b="0" i="0" smtClean="0">
                        <a:solidFill>
                          <a:schemeClr val="tx1"/>
                        </a:solidFill>
                        <a:latin typeface="Cambria Math" panose="02040503050406030204" pitchFamily="18" charset="0"/>
                        <a:ea typeface="Cambria Math" panose="02040503050406030204" pitchFamily="18" charset="0"/>
                      </a:rPr>
                      <m:t>2</m:t>
                    </m:r>
                    <m:r>
                      <m:rPr>
                        <m:nor/>
                      </m:rPr>
                      <a:rPr lang="fr-FR" sz="1200" dirty="0">
                        <a:solidFill>
                          <a:schemeClr val="tx1"/>
                        </a:solidFill>
                        <a:latin typeface="Cambria Math" panose="02040503050406030204" pitchFamily="18" charset="0"/>
                        <a:ea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r>
                      <m:rPr>
                        <m:nor/>
                      </m:rPr>
                      <a:rPr lang="fr-FR" sz="1200">
                        <a:solidFill>
                          <a:schemeClr val="tx1"/>
                        </a:solidFill>
                        <a:latin typeface="Cambria Math" panose="02040503050406030204" pitchFamily="18" charset="0"/>
                        <a:ea typeface="Cambria Math" panose="02040503050406030204" pitchFamily="18" charset="0"/>
                      </a:rPr>
                      <m:t> </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2</m:t>
                    </m:r>
                    <m:r>
                      <a:rPr lang="fr-FR" sz="1200">
                        <a:solidFill>
                          <a:schemeClr val="tx1"/>
                        </a:solidFill>
                        <a:latin typeface="Cambria Math" panose="02040503050406030204" pitchFamily="18" charset="0"/>
                        <a:ea typeface="Cambria Math" panose="02040503050406030204" pitchFamily="18" charset="0"/>
                      </a:rPr>
                      <m:t>(1−</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b="0" i="1" smtClean="0">
                        <a:solidFill>
                          <a:schemeClr val="tx1"/>
                        </a:solidFill>
                        <a:latin typeface="Cambria Math" panose="02040503050406030204" pitchFamily="18" charset="0"/>
                        <a:ea typeface="Cambria Math" panose="02040503050406030204" pitchFamily="18" charset="0"/>
                      </a:rPr>
                      <m:t>2</m:t>
                    </m:r>
                    <m:r>
                      <a:rPr lang="fr-FR" sz="1200" i="1">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rPr>
                      <m:t>w</m:t>
                    </m:r>
                    <m:r>
                      <a:rPr lang="fr-FR" sz="1200" b="0" i="1" smtClean="0">
                        <a:solidFill>
                          <a:schemeClr val="tx1"/>
                        </a:solidFill>
                        <a:latin typeface="Cambria Math" panose="02040503050406030204" pitchFamily="18" charset="0"/>
                      </a:rPr>
                      <m:t>7</m:t>
                    </m:r>
                    <m:r>
                      <a:rPr lang="fr-FR" sz="1200" i="1">
                        <a:solidFill>
                          <a:schemeClr val="tx1"/>
                        </a:solidFill>
                        <a:latin typeface="Cambria Math" panose="02040503050406030204" pitchFamily="18" charset="0"/>
                        <a:ea typeface="Cambria Math" panose="02040503050406030204" pitchFamily="18" charset="0"/>
                      </a:rPr>
                      <m:t>×</m:t>
                    </m:r>
                    <m:r>
                      <a:rPr lang="fr-FR" sz="1200" i="1">
                        <a:solidFill>
                          <a:schemeClr val="tx1"/>
                        </a:solidFill>
                        <a:latin typeface="Cambria Math" panose="02040503050406030204" pitchFamily="18" charset="0"/>
                      </a:rPr>
                      <m:t>1</m:t>
                    </m:r>
                    <m:r>
                      <a:rPr lang="fr-FR" sz="1200" i="1" baseline="-25000">
                        <a:solidFill>
                          <a:schemeClr val="tx1"/>
                        </a:solidFill>
                        <a:latin typeface="Cambria Math" panose="02040503050406030204" pitchFamily="18" charset="0"/>
                      </a:rPr>
                      <m:t>{</m:t>
                    </m:r>
                    <m:r>
                      <m:rPr>
                        <m:sty m:val="p"/>
                      </m:rPr>
                      <a:rPr lang="fr-FR" sz="1200" baseline="-25000">
                        <a:solidFill>
                          <a:schemeClr val="tx1"/>
                        </a:solidFill>
                        <a:latin typeface="Cambria Math" panose="02040503050406030204" pitchFamily="18" charset="0"/>
                      </a:rPr>
                      <m:t>net</m:t>
                    </m:r>
                    <m:r>
                      <a:rPr lang="fr-FR" sz="1200" baseline="-25000">
                        <a:solidFill>
                          <a:schemeClr val="tx1"/>
                        </a:solidFill>
                        <a:latin typeface="Cambria Math" panose="02040503050406030204" pitchFamily="18" charset="0"/>
                      </a:rPr>
                      <m:t>_</m:t>
                    </m:r>
                    <m:r>
                      <m:rPr>
                        <m:sty m:val="p"/>
                      </m:rPr>
                      <a:rPr lang="fr-FR" sz="1200" baseline="-25000">
                        <a:solidFill>
                          <a:schemeClr val="tx1"/>
                        </a:solidFill>
                        <a:latin typeface="Cambria Math" panose="02040503050406030204" pitchFamily="18" charset="0"/>
                      </a:rPr>
                      <m:t>h</m:t>
                    </m:r>
                    <m:r>
                      <m:rPr>
                        <m:nor/>
                      </m:rPr>
                      <a:rPr lang="fr-FR" sz="1200" b="0" i="0" baseline="-25000" smtClean="0">
                        <a:solidFill>
                          <a:schemeClr val="tx1"/>
                        </a:solidFill>
                        <a:latin typeface="Cambria Math" panose="02040503050406030204" pitchFamily="18" charset="0"/>
                      </a:rPr>
                      <m:t>1</m:t>
                    </m:r>
                    <m:r>
                      <m:rPr>
                        <m:nor/>
                      </m:rPr>
                      <a:rPr lang="fr-FR" sz="1200" baseline="-25000" dirty="0">
                        <a:solidFill>
                          <a:schemeClr val="tx1"/>
                        </a:solidFill>
                        <a:ea typeface="Cambria Math" panose="02040503050406030204" pitchFamily="18" charset="0"/>
                      </a:rPr>
                      <m:t> </m:t>
                    </m:r>
                    <m:r>
                      <a:rPr lang="fr-FR" sz="1200" i="1" baseline="-25000">
                        <a:solidFill>
                          <a:schemeClr val="tx1"/>
                        </a:solidFill>
                        <a:latin typeface="Cambria Math" panose="02040503050406030204" pitchFamily="18" charset="0"/>
                        <a:ea typeface="Cambria Math" panose="02040503050406030204" pitchFamily="18" charset="0"/>
                      </a:rPr>
                      <m:t>&gt;0</m:t>
                    </m:r>
                    <m:r>
                      <a:rPr lang="fr-FR" sz="1200" i="1" baseline="-25000">
                        <a:solidFill>
                          <a:schemeClr val="tx1"/>
                        </a:solidFill>
                        <a:latin typeface="Cambria Math" panose="02040503050406030204" pitchFamily="18" charset="0"/>
                      </a:rPr>
                      <m:t>}</m:t>
                    </m:r>
                    <m:r>
                      <m:rPr>
                        <m:nor/>
                      </m:rPr>
                      <a:rPr lang="fr-FR" sz="1200" dirty="0">
                        <a:solidFill>
                          <a:schemeClr val="tx1"/>
                        </a:solidFill>
                        <a:ea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i</m:t>
                    </m:r>
                  </m:oMath>
                </a14:m>
                <a:r>
                  <a:rPr lang="fr-FR" sz="1200" baseline="-25000" dirty="0">
                    <a:solidFill>
                      <a:schemeClr val="tx1"/>
                    </a:solidFill>
                  </a:rPr>
                  <a:t>1</a:t>
                </a:r>
              </a:p>
            </p:txBody>
          </p:sp>
        </mc:Choice>
        <mc:Fallback xmlns="">
          <p:sp>
            <p:nvSpPr>
              <p:cNvPr id="10" name="ZoneTexte 9">
                <a:extLst>
                  <a:ext uri="{FF2B5EF4-FFF2-40B4-BE49-F238E27FC236}">
                    <a16:creationId xmlns:a16="http://schemas.microsoft.com/office/drawing/2014/main" id="{F2D7D6F6-9B48-2C0E-8898-4676482950E0}"/>
                  </a:ext>
                </a:extLst>
              </p:cNvPr>
              <p:cNvSpPr txBox="1">
                <a:spLocks noRot="1" noChangeAspect="1" noMove="1" noResize="1" noEditPoints="1" noAdjustHandles="1" noChangeArrowheads="1" noChangeShapeType="1" noTextEdit="1"/>
              </p:cNvSpPr>
              <p:nvPr/>
            </p:nvSpPr>
            <p:spPr>
              <a:xfrm>
                <a:off x="6365540" y="3690610"/>
                <a:ext cx="5659883" cy="363561"/>
              </a:xfrm>
              <a:prstGeom prst="rect">
                <a:avLst/>
              </a:prstGeom>
              <a:blipFill>
                <a:blip r:embed="rId6"/>
                <a:stretch>
                  <a:fillRect/>
                </a:stretch>
              </a:blipFill>
              <a:ln>
                <a:solidFill>
                  <a:srgbClr val="FF0000"/>
                </a:solidFill>
              </a:ln>
            </p:spPr>
            <p:txBody>
              <a:bodyPr/>
              <a:lstStyle/>
              <a:p>
                <a:r>
                  <a:rPr lang="fr-FR">
                    <a:noFill/>
                  </a:rPr>
                  <a:t> </a:t>
                </a:r>
              </a:p>
            </p:txBody>
          </p:sp>
        </mc:Fallback>
      </mc:AlternateContent>
      <p:sp>
        <p:nvSpPr>
          <p:cNvPr id="12" name="Espace réservé du pied de page 11">
            <a:extLst>
              <a:ext uri="{FF2B5EF4-FFF2-40B4-BE49-F238E27FC236}">
                <a16:creationId xmlns:a16="http://schemas.microsoft.com/office/drawing/2014/main" id="{1B894BFA-33E4-F8F5-5727-9B0487733D05}"/>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2518135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D0E81-E146-C5CA-89E8-0E6C5E5C97C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C19381D-C924-0917-6498-6B93ECE04BB3}"/>
              </a:ext>
            </a:extLst>
          </p:cNvPr>
          <p:cNvSpPr>
            <a:spLocks noGrp="1"/>
          </p:cNvSpPr>
          <p:nvPr>
            <p:ph type="title"/>
          </p:nvPr>
        </p:nvSpPr>
        <p:spPr/>
        <p:txBody>
          <a:bodyPr/>
          <a:lstStyle/>
          <a:p>
            <a:r>
              <a:rPr lang="fr-FR" dirty="0"/>
              <a:t>Neural Network</a:t>
            </a:r>
          </a:p>
        </p:txBody>
      </p:sp>
      <p:sp>
        <p:nvSpPr>
          <p:cNvPr id="73" name="ZoneTexte 72">
            <a:extLst>
              <a:ext uri="{FF2B5EF4-FFF2-40B4-BE49-F238E27FC236}">
                <a16:creationId xmlns:a16="http://schemas.microsoft.com/office/drawing/2014/main" id="{AFA8BF57-5AEE-4A1B-7454-5B93A3DBF4A9}"/>
              </a:ext>
            </a:extLst>
          </p:cNvPr>
          <p:cNvSpPr txBox="1"/>
          <p:nvPr/>
        </p:nvSpPr>
        <p:spPr>
          <a:xfrm>
            <a:off x="6872060" y="760834"/>
            <a:ext cx="3324563" cy="584775"/>
          </a:xfrm>
          <a:prstGeom prst="rect">
            <a:avLst/>
          </a:prstGeom>
          <a:noFill/>
        </p:spPr>
        <p:txBody>
          <a:bodyPr wrap="square" rtlCol="0">
            <a:spAutoFit/>
          </a:bodyPr>
          <a:lstStyle/>
          <a:p>
            <a:r>
              <a:rPr lang="en-GB" sz="3200" b="1" noProof="0" dirty="0"/>
              <a:t>Gradient</a:t>
            </a:r>
          </a:p>
        </p:txBody>
      </p:sp>
      <p:pic>
        <p:nvPicPr>
          <p:cNvPr id="45" name="Image 44">
            <a:extLst>
              <a:ext uri="{FF2B5EF4-FFF2-40B4-BE49-F238E27FC236}">
                <a16:creationId xmlns:a16="http://schemas.microsoft.com/office/drawing/2014/main" id="{CBC851C0-976C-A858-E200-091FD5E5F087}"/>
              </a:ext>
            </a:extLst>
          </p:cNvPr>
          <p:cNvPicPr>
            <a:picLocks noChangeAspect="1"/>
          </p:cNvPicPr>
          <p:nvPr/>
        </p:nvPicPr>
        <p:blipFill>
          <a:blip r:embed="rId2"/>
          <a:stretch>
            <a:fillRect/>
          </a:stretch>
        </p:blipFill>
        <p:spPr>
          <a:xfrm>
            <a:off x="760478" y="1468419"/>
            <a:ext cx="5443986" cy="2619609"/>
          </a:xfrm>
          <a:prstGeom prst="rect">
            <a:avLst/>
          </a:prstGeom>
        </p:spPr>
      </p:pic>
      <mc:AlternateContent xmlns:mc="http://schemas.openxmlformats.org/markup-compatibility/2006" xmlns:a14="http://schemas.microsoft.com/office/drawing/2010/main">
        <mc:Choice Requires="a14">
          <p:sp>
            <p:nvSpPr>
              <p:cNvPr id="47" name="ZoneTexte 46">
                <a:extLst>
                  <a:ext uri="{FF2B5EF4-FFF2-40B4-BE49-F238E27FC236}">
                    <a16:creationId xmlns:a16="http://schemas.microsoft.com/office/drawing/2014/main" id="{337D4153-617B-EAF9-DC44-0ACD0CE5750C}"/>
                  </a:ext>
                </a:extLst>
              </p:cNvPr>
              <p:cNvSpPr txBox="1"/>
              <p:nvPr/>
            </p:nvSpPr>
            <p:spPr>
              <a:xfrm>
                <a:off x="6365540" y="1900809"/>
                <a:ext cx="4307282" cy="44345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200" i="1" smtClean="0">
                              <a:solidFill>
                                <a:schemeClr val="tx1"/>
                              </a:solidFill>
                              <a:latin typeface="Cambria Math" panose="02040503050406030204" pitchFamily="18" charset="0"/>
                            </a:rPr>
                          </m:ctrlPr>
                        </m:fPr>
                        <m:num>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Loss</m:t>
                          </m:r>
                          <m:r>
                            <a:rPr lang="fr-FR" sz="1200" b="0" i="0" smtClean="0">
                              <a:solidFill>
                                <a:schemeClr val="tx1"/>
                              </a:solidFill>
                              <a:latin typeface="Cambria Math" panose="02040503050406030204" pitchFamily="18" charset="0"/>
                            </a:rPr>
                            <m:t>1</m:t>
                          </m:r>
                        </m:num>
                        <m:den>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b</m:t>
                          </m:r>
                          <m:r>
                            <a:rPr lang="fr-FR" sz="1200" b="0" i="0" smtClean="0">
                              <a:solidFill>
                                <a:schemeClr val="tx1"/>
                              </a:solidFill>
                              <a:latin typeface="Cambria Math" panose="02040503050406030204" pitchFamily="18" charset="0"/>
                            </a:rPr>
                            <m:t>1</m:t>
                          </m:r>
                        </m:den>
                      </m:f>
                      <m:r>
                        <a:rPr lang="fr-FR" sz="1200" b="0" i="0" smtClean="0">
                          <a:solidFill>
                            <a:schemeClr val="tx1"/>
                          </a:solidFill>
                          <a:latin typeface="Cambria Math" panose="02040503050406030204" pitchFamily="18" charset="0"/>
                        </a:rPr>
                        <m:t>= </m:t>
                      </m:r>
                      <m:f>
                        <m:fPr>
                          <m:ctrlPr>
                            <a:rPr lang="fr-FR" sz="1200" i="1" smtClean="0">
                              <a:solidFill>
                                <a:schemeClr val="tx1"/>
                              </a:solidFill>
                              <a:latin typeface="Cambria Math" panose="02040503050406030204" pitchFamily="18" charset="0"/>
                            </a:rPr>
                          </m:ctrlPr>
                        </m:fPr>
                        <m:num>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Loss</m:t>
                          </m:r>
                          <m:r>
                            <a:rPr lang="fr-FR" sz="1200" b="0" i="0" smtClean="0">
                              <a:solidFill>
                                <a:schemeClr val="tx1"/>
                              </a:solidFill>
                              <a:latin typeface="Cambria Math" panose="02040503050406030204" pitchFamily="18" charset="0"/>
                            </a:rPr>
                            <m:t>1</m:t>
                          </m:r>
                        </m:num>
                        <m:den>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net</m:t>
                          </m:r>
                          <m:r>
                            <a:rPr lang="fr-FR" sz="1200" b="0" i="0" smtClean="0">
                              <a:solidFill>
                                <a:schemeClr val="tx1"/>
                              </a:solidFill>
                              <a:latin typeface="Cambria Math" panose="02040503050406030204" pitchFamily="18" charset="0"/>
                            </a:rPr>
                            <m:t>_</m:t>
                          </m:r>
                          <m:r>
                            <m:rPr>
                              <m:sty m:val="p"/>
                            </m:rPr>
                            <a:rPr lang="fr-FR" sz="1200" b="0" i="0" smtClean="0">
                              <a:solidFill>
                                <a:schemeClr val="tx1"/>
                              </a:solidFill>
                              <a:latin typeface="Cambria Math" panose="02040503050406030204" pitchFamily="18" charset="0"/>
                            </a:rPr>
                            <m:t>h</m:t>
                          </m:r>
                          <m:r>
                            <a:rPr lang="fr-FR" sz="1200" b="0" i="0" smtClean="0">
                              <a:solidFill>
                                <a:schemeClr val="tx1"/>
                              </a:solidFill>
                              <a:latin typeface="Cambria Math" panose="02040503050406030204" pitchFamily="18" charset="0"/>
                            </a:rPr>
                            <m:t>1</m:t>
                          </m:r>
                        </m:den>
                      </m:f>
                      <m:r>
                        <a:rPr lang="fr-FR" sz="1200" b="0" i="0" smtClean="0">
                          <a:solidFill>
                            <a:schemeClr val="tx1"/>
                          </a:solidFill>
                          <a:latin typeface="Cambria Math" panose="02040503050406030204" pitchFamily="18" charset="0"/>
                        </a:rPr>
                        <m:t> </m:t>
                      </m:r>
                      <m:r>
                        <a:rPr lang="fr-FR" sz="1200" b="0" i="1" smtClean="0">
                          <a:solidFill>
                            <a:schemeClr val="tx1"/>
                          </a:solidFill>
                          <a:latin typeface="Cambria Math" panose="02040503050406030204" pitchFamily="18" charset="0"/>
                          <a:ea typeface="Cambria Math" panose="02040503050406030204" pitchFamily="18" charset="0"/>
                        </a:rPr>
                        <m:t>×</m:t>
                      </m:r>
                      <m:f>
                        <m:fPr>
                          <m:ctrlPr>
                            <a:rPr lang="fr-FR" sz="1200" i="1" smtClean="0">
                              <a:solidFill>
                                <a:schemeClr val="tx1"/>
                              </a:solidFill>
                              <a:latin typeface="Cambria Math" panose="02040503050406030204" pitchFamily="18" charset="0"/>
                            </a:rPr>
                          </m:ctrlPr>
                        </m:fPr>
                        <m:num>
                          <m:r>
                            <a:rPr lang="fr-FR" sz="1200" b="0" i="1">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net</m:t>
                          </m:r>
                          <m:r>
                            <a:rPr lang="fr-FR" sz="1200" b="0" i="0" smtClean="0">
                              <a:solidFill>
                                <a:schemeClr val="tx1"/>
                              </a:solidFill>
                              <a:latin typeface="Cambria Math" panose="02040503050406030204" pitchFamily="18" charset="0"/>
                            </a:rPr>
                            <m:t>_</m:t>
                          </m:r>
                          <m:r>
                            <m:rPr>
                              <m:sty m:val="p"/>
                            </m:rPr>
                            <a:rPr lang="fr-FR" sz="1200" b="0" i="0" smtClean="0">
                              <a:solidFill>
                                <a:schemeClr val="tx1"/>
                              </a:solidFill>
                              <a:latin typeface="Cambria Math" panose="02040503050406030204" pitchFamily="18" charset="0"/>
                            </a:rPr>
                            <m:t>h</m:t>
                          </m:r>
                          <m:r>
                            <a:rPr lang="fr-FR" sz="1200" b="0" i="0" smtClean="0">
                              <a:solidFill>
                                <a:schemeClr val="tx1"/>
                              </a:solidFill>
                              <a:latin typeface="Cambria Math" panose="02040503050406030204" pitchFamily="18" charset="0"/>
                            </a:rPr>
                            <m:t>1</m:t>
                          </m:r>
                        </m:num>
                        <m:den>
                          <m:r>
                            <a:rPr lang="fr-FR" sz="1200" b="0" i="1">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b</m:t>
                          </m:r>
                          <m:r>
                            <a:rPr lang="fr-FR" sz="1200" b="0" i="0" smtClean="0">
                              <a:solidFill>
                                <a:schemeClr val="tx1"/>
                              </a:solidFill>
                              <a:latin typeface="Cambria Math" panose="02040503050406030204" pitchFamily="18" charset="0"/>
                            </a:rPr>
                            <m:t>1</m:t>
                          </m:r>
                        </m:den>
                      </m:f>
                      <m:r>
                        <a:rPr lang="fr-FR" sz="1200" b="0" i="0" smtClean="0">
                          <a:solidFill>
                            <a:srgbClr val="FF0000"/>
                          </a:solidFill>
                          <a:latin typeface="Cambria Math" panose="02040503050406030204" pitchFamily="18" charset="0"/>
                        </a:rPr>
                        <m:t>+</m:t>
                      </m:r>
                      <m:f>
                        <m:fPr>
                          <m:ctrlPr>
                            <a:rPr lang="fr-FR" sz="1200" i="1">
                              <a:solidFill>
                                <a:schemeClr val="tx1"/>
                              </a:solidFill>
                              <a:latin typeface="Cambria Math" panose="02040503050406030204" pitchFamily="18" charset="0"/>
                            </a:rPr>
                          </m:ctrlPr>
                        </m:fPr>
                        <m:num>
                          <m:r>
                            <a:rPr lang="fr-FR" sz="1200" b="0" i="1">
                              <a:solidFill>
                                <a:schemeClr val="tx1"/>
                              </a:solidFill>
                              <a:latin typeface="Cambria Math" panose="02040503050406030204" pitchFamily="18" charset="0"/>
                            </a:rPr>
                            <m:t>𝜕</m:t>
                          </m:r>
                          <m:r>
                            <m:rPr>
                              <m:sty m:val="p"/>
                            </m:rPr>
                            <a:rPr lang="fr-FR" sz="1200" b="0" i="1">
                              <a:solidFill>
                                <a:schemeClr val="tx1"/>
                              </a:solidFill>
                              <a:latin typeface="Cambria Math" panose="02040503050406030204" pitchFamily="18" charset="0"/>
                            </a:rPr>
                            <m:t>Loss</m:t>
                          </m:r>
                          <m:r>
                            <a:rPr lang="fr-FR" sz="1200" b="0" i="1">
                              <a:solidFill>
                                <a:schemeClr val="tx1"/>
                              </a:solidFill>
                              <a:latin typeface="Cambria Math" panose="02040503050406030204" pitchFamily="18" charset="0"/>
                            </a:rPr>
                            <m:t>1</m:t>
                          </m:r>
                        </m:num>
                        <m:den>
                          <m:r>
                            <a:rPr lang="fr-FR" sz="1200" b="0" i="1">
                              <a:solidFill>
                                <a:schemeClr val="tx1"/>
                              </a:solidFill>
                              <a:latin typeface="Cambria Math" panose="02040503050406030204" pitchFamily="18" charset="0"/>
                            </a:rPr>
                            <m:t>𝜕</m:t>
                          </m:r>
                          <m:r>
                            <m:rPr>
                              <m:sty m:val="p"/>
                            </m:rPr>
                            <a:rPr lang="fr-FR" sz="1200" b="0" i="0">
                              <a:solidFill>
                                <a:schemeClr val="tx1"/>
                              </a:solidFill>
                              <a:latin typeface="Cambria Math" panose="02040503050406030204" pitchFamily="18" charset="0"/>
                            </a:rPr>
                            <m:t>net</m:t>
                          </m:r>
                          <m:r>
                            <a:rPr lang="fr-FR" sz="1200" b="0">
                              <a:solidFill>
                                <a:schemeClr val="tx1"/>
                              </a:solidFill>
                              <a:latin typeface="Cambria Math" panose="02040503050406030204" pitchFamily="18" charset="0"/>
                            </a:rPr>
                            <m:t>_</m:t>
                          </m:r>
                          <m:r>
                            <m:rPr>
                              <m:sty m:val="p"/>
                            </m:rPr>
                            <a:rPr lang="fr-FR" sz="1200" b="0" i="1">
                              <a:solidFill>
                                <a:schemeClr val="tx1"/>
                              </a:solidFill>
                              <a:latin typeface="Cambria Math" panose="02040503050406030204" pitchFamily="18" charset="0"/>
                            </a:rPr>
                            <m:t>h</m:t>
                          </m:r>
                          <m:r>
                            <a:rPr lang="fr-FR" sz="1200" b="0" i="1" smtClean="0">
                              <a:solidFill>
                                <a:schemeClr val="tx1"/>
                              </a:solidFill>
                              <a:latin typeface="Cambria Math" panose="02040503050406030204" pitchFamily="18" charset="0"/>
                            </a:rPr>
                            <m:t>2</m:t>
                          </m:r>
                        </m:den>
                      </m:f>
                      <m:r>
                        <a:rPr lang="fr-FR" sz="1200" b="0">
                          <a:solidFill>
                            <a:schemeClr val="tx1"/>
                          </a:solidFill>
                          <a:latin typeface="Cambria Math" panose="02040503050406030204" pitchFamily="18" charset="0"/>
                        </a:rPr>
                        <m:t> </m:t>
                      </m:r>
                      <m:r>
                        <a:rPr lang="fr-FR" sz="1200" b="0" i="1">
                          <a:solidFill>
                            <a:schemeClr val="tx1"/>
                          </a:solidFill>
                          <a:latin typeface="Cambria Math" panose="02040503050406030204" pitchFamily="18" charset="0"/>
                          <a:ea typeface="Cambria Math" panose="02040503050406030204" pitchFamily="18" charset="0"/>
                        </a:rPr>
                        <m:t>×</m:t>
                      </m:r>
                      <m:f>
                        <m:fPr>
                          <m:ctrlPr>
                            <a:rPr lang="fr-FR" sz="1200" i="1">
                              <a:solidFill>
                                <a:schemeClr val="tx1"/>
                              </a:solidFill>
                              <a:latin typeface="Cambria Math" panose="02040503050406030204" pitchFamily="18" charset="0"/>
                            </a:rPr>
                          </m:ctrlPr>
                        </m:fPr>
                        <m:num>
                          <m:r>
                            <a:rPr lang="fr-FR" sz="1200" b="0" i="1">
                              <a:solidFill>
                                <a:schemeClr val="tx1"/>
                              </a:solidFill>
                              <a:latin typeface="Cambria Math" panose="02040503050406030204" pitchFamily="18" charset="0"/>
                            </a:rPr>
                            <m:t>𝜕</m:t>
                          </m:r>
                          <m:r>
                            <m:rPr>
                              <m:sty m:val="p"/>
                            </m:rPr>
                            <a:rPr lang="fr-FR" sz="1200" b="0" i="0">
                              <a:solidFill>
                                <a:schemeClr val="tx1"/>
                              </a:solidFill>
                              <a:latin typeface="Cambria Math" panose="02040503050406030204" pitchFamily="18" charset="0"/>
                            </a:rPr>
                            <m:t>net</m:t>
                          </m:r>
                          <m:r>
                            <a:rPr lang="fr-FR" sz="1200" b="0" i="0">
                              <a:solidFill>
                                <a:schemeClr val="tx1"/>
                              </a:solidFill>
                              <a:latin typeface="Cambria Math" panose="02040503050406030204" pitchFamily="18" charset="0"/>
                            </a:rPr>
                            <m:t>_</m:t>
                          </m:r>
                          <m:r>
                            <m:rPr>
                              <m:sty m:val="p"/>
                            </m:rPr>
                            <a:rPr lang="fr-FR" sz="1200" b="0" i="0">
                              <a:solidFill>
                                <a:schemeClr val="tx1"/>
                              </a:solidFill>
                              <a:latin typeface="Cambria Math" panose="02040503050406030204" pitchFamily="18" charset="0"/>
                            </a:rPr>
                            <m:t>h</m:t>
                          </m:r>
                          <m:r>
                            <a:rPr lang="fr-FR" sz="1200" b="0" i="0" smtClean="0">
                              <a:solidFill>
                                <a:schemeClr val="tx1"/>
                              </a:solidFill>
                              <a:latin typeface="Cambria Math" panose="02040503050406030204" pitchFamily="18" charset="0"/>
                            </a:rPr>
                            <m:t>2</m:t>
                          </m:r>
                        </m:num>
                        <m:den>
                          <m:r>
                            <a:rPr lang="fr-FR" sz="1200" b="0" i="1">
                              <a:solidFill>
                                <a:schemeClr val="tx1"/>
                              </a:solidFill>
                              <a:latin typeface="Cambria Math" panose="02040503050406030204" pitchFamily="18" charset="0"/>
                            </a:rPr>
                            <m:t>𝜕</m:t>
                          </m:r>
                          <m:r>
                            <m:rPr>
                              <m:sty m:val="p"/>
                            </m:rPr>
                            <a:rPr lang="fr-FR" sz="1200" b="0" i="0">
                              <a:solidFill>
                                <a:schemeClr val="tx1"/>
                              </a:solidFill>
                              <a:latin typeface="Cambria Math" panose="02040503050406030204" pitchFamily="18" charset="0"/>
                            </a:rPr>
                            <m:t>b</m:t>
                          </m:r>
                          <m:r>
                            <a:rPr lang="fr-FR" sz="1200" b="0" i="0">
                              <a:solidFill>
                                <a:schemeClr val="tx1"/>
                              </a:solidFill>
                              <a:latin typeface="Cambria Math" panose="02040503050406030204" pitchFamily="18" charset="0"/>
                            </a:rPr>
                            <m:t>1</m:t>
                          </m:r>
                        </m:den>
                      </m:f>
                    </m:oMath>
                  </m:oMathPara>
                </a14:m>
                <a:endParaRPr lang="fr-FR" sz="1200" dirty="0">
                  <a:solidFill>
                    <a:schemeClr val="tx1"/>
                  </a:solidFill>
                </a:endParaRPr>
              </a:p>
            </p:txBody>
          </p:sp>
        </mc:Choice>
        <mc:Fallback xmlns="">
          <p:sp>
            <p:nvSpPr>
              <p:cNvPr id="47" name="ZoneTexte 46">
                <a:extLst>
                  <a:ext uri="{FF2B5EF4-FFF2-40B4-BE49-F238E27FC236}">
                    <a16:creationId xmlns:a16="http://schemas.microsoft.com/office/drawing/2014/main" id="{337D4153-617B-EAF9-DC44-0ACD0CE5750C}"/>
                  </a:ext>
                </a:extLst>
              </p:cNvPr>
              <p:cNvSpPr txBox="1">
                <a:spLocks noRot="1" noChangeAspect="1" noMove="1" noResize="1" noEditPoints="1" noAdjustHandles="1" noChangeArrowheads="1" noChangeShapeType="1" noTextEdit="1"/>
              </p:cNvSpPr>
              <p:nvPr/>
            </p:nvSpPr>
            <p:spPr>
              <a:xfrm>
                <a:off x="6365540" y="1900809"/>
                <a:ext cx="4307282" cy="443455"/>
              </a:xfrm>
              <a:prstGeom prst="rect">
                <a:avLst/>
              </a:prstGeom>
              <a:blipFill>
                <a:blip r:embed="rId3"/>
                <a:stretch>
                  <a:fillRect/>
                </a:stretch>
              </a:blipFill>
            </p:spPr>
            <p:txBody>
              <a:bodyPr/>
              <a:lstStyle/>
              <a:p>
                <a:r>
                  <a:rPr lang="fr-FR">
                    <a:noFill/>
                  </a:rPr>
                  <a:t> </a:t>
                </a:r>
              </a:p>
            </p:txBody>
          </p:sp>
        </mc:Fallback>
      </mc:AlternateContent>
      <p:sp>
        <p:nvSpPr>
          <p:cNvPr id="21" name="ZoneTexte 20">
            <a:extLst>
              <a:ext uri="{FF2B5EF4-FFF2-40B4-BE49-F238E27FC236}">
                <a16:creationId xmlns:a16="http://schemas.microsoft.com/office/drawing/2014/main" id="{90A3C3E7-154F-F5FE-181B-3C1EEA20F61B}"/>
              </a:ext>
            </a:extLst>
          </p:cNvPr>
          <p:cNvSpPr txBox="1"/>
          <p:nvPr/>
        </p:nvSpPr>
        <p:spPr>
          <a:xfrm>
            <a:off x="6528460" y="1334708"/>
            <a:ext cx="3157800" cy="307777"/>
          </a:xfrm>
          <a:prstGeom prst="rect">
            <a:avLst/>
          </a:prstGeom>
          <a:noFill/>
        </p:spPr>
        <p:txBody>
          <a:bodyPr wrap="square" rtlCol="0">
            <a:spAutoFit/>
          </a:bodyPr>
          <a:lstStyle/>
          <a:p>
            <a:r>
              <a:rPr lang="fr-FR" sz="1400" b="1" dirty="0">
                <a:solidFill>
                  <a:srgbClr val="FF0000"/>
                </a:solidFill>
              </a:rPr>
              <a:t>BACKPROPAGATION</a:t>
            </a:r>
            <a:r>
              <a:rPr lang="fr-FR" sz="1400" b="1" dirty="0"/>
              <a:t> + CHAIN RULE</a:t>
            </a:r>
          </a:p>
        </p:txBody>
      </p:sp>
      <p:sp>
        <p:nvSpPr>
          <p:cNvPr id="22" name="Flèche vers la gauche 21">
            <a:extLst>
              <a:ext uri="{FF2B5EF4-FFF2-40B4-BE49-F238E27FC236}">
                <a16:creationId xmlns:a16="http://schemas.microsoft.com/office/drawing/2014/main" id="{F8E7A804-8D09-AB86-27E9-E763B5049A5D}"/>
              </a:ext>
            </a:extLst>
          </p:cNvPr>
          <p:cNvSpPr/>
          <p:nvPr/>
        </p:nvSpPr>
        <p:spPr>
          <a:xfrm rot="18488585" flipV="1">
            <a:off x="2329043" y="2166790"/>
            <a:ext cx="1250269" cy="274824"/>
          </a:xfrm>
          <a:prstGeom prst="leftArrow">
            <a:avLst>
              <a:gd name="adj1" fmla="val 49587"/>
              <a:gd name="adj2" fmla="val 50000"/>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a:extLst>
              <a:ext uri="{FF2B5EF4-FFF2-40B4-BE49-F238E27FC236}">
                <a16:creationId xmlns:a16="http://schemas.microsoft.com/office/drawing/2014/main" id="{683063B0-82BA-F3DE-E39A-B943E7F05F76}"/>
              </a:ext>
            </a:extLst>
          </p:cNvPr>
          <p:cNvCxnSpPr>
            <a:cxnSpLocks/>
          </p:cNvCxnSpPr>
          <p:nvPr/>
        </p:nvCxnSpPr>
        <p:spPr>
          <a:xfrm>
            <a:off x="1967009" y="1855085"/>
            <a:ext cx="2664000" cy="0"/>
          </a:xfrm>
          <a:prstGeom prst="line">
            <a:avLst/>
          </a:prstGeom>
          <a:ln w="136525">
            <a:solidFill>
              <a:srgbClr val="FF0000">
                <a:alpha val="50000"/>
              </a:srgbClr>
            </a:solidFill>
          </a:ln>
        </p:spPr>
        <p:style>
          <a:lnRef idx="2">
            <a:schemeClr val="accent1"/>
          </a:lnRef>
          <a:fillRef idx="0">
            <a:schemeClr val="accent1"/>
          </a:fillRef>
          <a:effectRef idx="1">
            <a:schemeClr val="accent1"/>
          </a:effectRef>
          <a:fontRef idx="minor">
            <a:schemeClr val="tx1"/>
          </a:fontRef>
        </p:style>
      </p:cxnSp>
      <p:sp>
        <p:nvSpPr>
          <p:cNvPr id="4" name="Flèche vers la gauche 3">
            <a:extLst>
              <a:ext uri="{FF2B5EF4-FFF2-40B4-BE49-F238E27FC236}">
                <a16:creationId xmlns:a16="http://schemas.microsoft.com/office/drawing/2014/main" id="{EAF9D25A-1AED-690C-8962-43FD421195BD}"/>
              </a:ext>
            </a:extLst>
          </p:cNvPr>
          <p:cNvSpPr/>
          <p:nvPr/>
        </p:nvSpPr>
        <p:spPr>
          <a:xfrm rot="19343959">
            <a:off x="1513631" y="2724486"/>
            <a:ext cx="432000" cy="288000"/>
          </a:xfrm>
          <a:prstGeom prst="leftArrow">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 name="Connecteur droit 2">
            <a:extLst>
              <a:ext uri="{FF2B5EF4-FFF2-40B4-BE49-F238E27FC236}">
                <a16:creationId xmlns:a16="http://schemas.microsoft.com/office/drawing/2014/main" id="{AB36BF09-D1F5-1C65-3B0A-AAA23F109AEF}"/>
              </a:ext>
            </a:extLst>
          </p:cNvPr>
          <p:cNvCxnSpPr>
            <a:cxnSpLocks/>
          </p:cNvCxnSpPr>
          <p:nvPr/>
        </p:nvCxnSpPr>
        <p:spPr>
          <a:xfrm>
            <a:off x="1853950" y="2743205"/>
            <a:ext cx="792000" cy="0"/>
          </a:xfrm>
          <a:prstGeom prst="line">
            <a:avLst/>
          </a:prstGeom>
          <a:ln w="136525">
            <a:solidFill>
              <a:srgbClr val="FF0000">
                <a:alpha val="50000"/>
              </a:srgbClr>
            </a:solidFill>
          </a:ln>
        </p:spPr>
        <p:style>
          <a:lnRef idx="2">
            <a:schemeClr val="accent1"/>
          </a:lnRef>
          <a:fillRef idx="0">
            <a:schemeClr val="accent1"/>
          </a:fillRef>
          <a:effectRef idx="1">
            <a:schemeClr val="accent1"/>
          </a:effectRef>
          <a:fontRef idx="minor">
            <a:schemeClr val="tx1"/>
          </a:fontRef>
        </p:style>
      </p:cxnSp>
      <p:sp>
        <p:nvSpPr>
          <p:cNvPr id="5" name="Flèche vers la gauche 4">
            <a:extLst>
              <a:ext uri="{FF2B5EF4-FFF2-40B4-BE49-F238E27FC236}">
                <a16:creationId xmlns:a16="http://schemas.microsoft.com/office/drawing/2014/main" id="{D4B55806-E775-D2E1-D07C-43DE99046002}"/>
              </a:ext>
            </a:extLst>
          </p:cNvPr>
          <p:cNvSpPr/>
          <p:nvPr/>
        </p:nvSpPr>
        <p:spPr>
          <a:xfrm rot="17815094" flipV="1">
            <a:off x="1114269" y="2268779"/>
            <a:ext cx="1260000" cy="274824"/>
          </a:xfrm>
          <a:prstGeom prst="leftArrow">
            <a:avLst>
              <a:gd name="adj1" fmla="val 49587"/>
              <a:gd name="adj2" fmla="val 50000"/>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5049E3D0-4E04-9C84-EF69-FA8BED4867B9}"/>
                  </a:ext>
                </a:extLst>
              </p:cNvPr>
              <p:cNvSpPr txBox="1"/>
              <p:nvPr/>
            </p:nvSpPr>
            <p:spPr>
              <a:xfrm>
                <a:off x="4051002" y="1372755"/>
                <a:ext cx="642969" cy="41421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fr-FR" sz="1050" i="1" smtClean="0">
                              <a:solidFill>
                                <a:srgbClr val="FF0000"/>
                              </a:solidFill>
                              <a:latin typeface="Cambria Math" panose="02040503050406030204" pitchFamily="18" charset="0"/>
                            </a:rPr>
                          </m:ctrlPr>
                        </m:fPr>
                        <m:num>
                          <m:r>
                            <a:rPr lang="fr-FR" sz="1050" i="0" smtClean="0">
                              <a:solidFill>
                                <a:srgbClr val="FF0000"/>
                              </a:solidFill>
                              <a:latin typeface="Cambria Math" panose="02040503050406030204" pitchFamily="18" charset="0"/>
                            </a:rPr>
                            <m:t>𝜕</m:t>
                          </m:r>
                          <m:r>
                            <m:rPr>
                              <m:sty m:val="p"/>
                            </m:rPr>
                            <a:rPr lang="fr-FR" sz="1050" b="0" i="0" smtClean="0">
                              <a:solidFill>
                                <a:srgbClr val="FF0000"/>
                              </a:solidFill>
                              <a:latin typeface="Cambria Math" panose="02040503050406030204" pitchFamily="18" charset="0"/>
                            </a:rPr>
                            <m:t>Loss</m:t>
                          </m:r>
                          <m:r>
                            <a:rPr lang="fr-FR" sz="1050" b="0" i="0" smtClean="0">
                              <a:solidFill>
                                <a:srgbClr val="FF0000"/>
                              </a:solidFill>
                              <a:latin typeface="Cambria Math" panose="02040503050406030204" pitchFamily="18" charset="0"/>
                            </a:rPr>
                            <m:t>1</m:t>
                          </m:r>
                        </m:num>
                        <m:den>
                          <m:r>
                            <a:rPr lang="fr-FR" sz="1050" i="0" smtClean="0">
                              <a:solidFill>
                                <a:srgbClr val="FF0000"/>
                              </a:solidFill>
                              <a:latin typeface="Cambria Math" panose="02040503050406030204" pitchFamily="18" charset="0"/>
                            </a:rPr>
                            <m:t>𝜕</m:t>
                          </m:r>
                          <m:r>
                            <a:rPr lang="fr-FR" sz="1050" b="0" i="1" smtClean="0">
                              <a:solidFill>
                                <a:srgbClr val="FF0000"/>
                              </a:solidFill>
                              <a:latin typeface="Cambria Math" panose="02040503050406030204" pitchFamily="18" charset="0"/>
                            </a:rPr>
                            <m:t>𝑏</m:t>
                          </m:r>
                          <m:r>
                            <a:rPr lang="fr-FR" sz="1050" b="0" i="1" smtClean="0">
                              <a:solidFill>
                                <a:srgbClr val="FF0000"/>
                              </a:solidFill>
                              <a:latin typeface="Cambria Math" panose="02040503050406030204" pitchFamily="18" charset="0"/>
                            </a:rPr>
                            <m:t>1</m:t>
                          </m:r>
                        </m:den>
                      </m:f>
                    </m:oMath>
                  </m:oMathPara>
                </a14:m>
                <a:endParaRPr lang="fr-FR" sz="1050" b="1" dirty="0">
                  <a:solidFill>
                    <a:srgbClr val="FF0000"/>
                  </a:solidFill>
                </a:endParaRPr>
              </a:p>
            </p:txBody>
          </p:sp>
        </mc:Choice>
        <mc:Fallback xmlns="">
          <p:sp>
            <p:nvSpPr>
              <p:cNvPr id="6" name="ZoneTexte 5">
                <a:extLst>
                  <a:ext uri="{FF2B5EF4-FFF2-40B4-BE49-F238E27FC236}">
                    <a16:creationId xmlns:a16="http://schemas.microsoft.com/office/drawing/2014/main" id="{5049E3D0-4E04-9C84-EF69-FA8BED4867B9}"/>
                  </a:ext>
                </a:extLst>
              </p:cNvPr>
              <p:cNvSpPr txBox="1">
                <a:spLocks noRot="1" noChangeAspect="1" noMove="1" noResize="1" noEditPoints="1" noAdjustHandles="1" noChangeArrowheads="1" noChangeShapeType="1" noTextEdit="1"/>
              </p:cNvSpPr>
              <p:nvPr/>
            </p:nvSpPr>
            <p:spPr>
              <a:xfrm>
                <a:off x="4051002" y="1372755"/>
                <a:ext cx="642969" cy="414216"/>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537FA842-7216-1993-8611-10CB86A65F32}"/>
                  </a:ext>
                </a:extLst>
              </p:cNvPr>
              <p:cNvSpPr txBox="1"/>
              <p:nvPr/>
            </p:nvSpPr>
            <p:spPr>
              <a:xfrm>
                <a:off x="6405566" y="2501551"/>
                <a:ext cx="5369463" cy="733214"/>
              </a:xfrm>
              <a:prstGeom prst="rect">
                <a:avLst/>
              </a:prstGeom>
              <a:noFill/>
            </p:spPr>
            <p:txBody>
              <a:bodyPr wrap="square">
                <a:spAutoFit/>
              </a:bodyPr>
              <a:lstStyle/>
              <a:p>
                <a14:m>
                  <m:oMath xmlns:m="http://schemas.openxmlformats.org/officeDocument/2006/math">
                    <m:f>
                      <m:fPr>
                        <m:ctrlPr>
                          <a:rPr lang="fr-FR" sz="1200" i="1" smtClean="0">
                            <a:latin typeface="Cambria Math" panose="02040503050406030204" pitchFamily="18" charset="0"/>
                          </a:rPr>
                        </m:ctrlPr>
                      </m:fPr>
                      <m:num>
                        <m:r>
                          <a:rPr lang="fr-FR" sz="1200">
                            <a:latin typeface="Cambria Math" panose="02040503050406030204" pitchFamily="18" charset="0"/>
                          </a:rPr>
                          <m:t>𝜕</m:t>
                        </m:r>
                        <m:r>
                          <m:rPr>
                            <m:sty m:val="p"/>
                          </m:rPr>
                          <a:rPr lang="fr-FR" sz="1200">
                            <a:latin typeface="Cambria Math" panose="02040503050406030204" pitchFamily="18" charset="0"/>
                          </a:rPr>
                          <m:t>Loss</m:t>
                        </m:r>
                        <m:r>
                          <a:rPr lang="fr-FR" sz="1200">
                            <a:latin typeface="Cambria Math" panose="02040503050406030204" pitchFamily="18" charset="0"/>
                          </a:rPr>
                          <m:t>1</m:t>
                        </m:r>
                      </m:num>
                      <m:den>
                        <m:r>
                          <a:rPr lang="fr-FR" sz="1200">
                            <a:latin typeface="Cambria Math" panose="02040503050406030204" pitchFamily="18" charset="0"/>
                          </a:rPr>
                          <m:t>𝜕</m:t>
                        </m:r>
                        <m:r>
                          <m:rPr>
                            <m:sty m:val="p"/>
                          </m:rPr>
                          <a:rPr lang="fr-FR" sz="1200">
                            <a:latin typeface="Cambria Math" panose="02040503050406030204" pitchFamily="18" charset="0"/>
                          </a:rPr>
                          <m:t>b</m:t>
                        </m:r>
                        <m:r>
                          <a:rPr lang="fr-FR" sz="1200">
                            <a:latin typeface="Cambria Math" panose="02040503050406030204" pitchFamily="18" charset="0"/>
                          </a:rPr>
                          <m:t>1</m:t>
                        </m:r>
                      </m:den>
                    </m:f>
                    <m:r>
                      <a:rPr lang="fr-FR" sz="1200">
                        <a:latin typeface="Cambria Math" panose="02040503050406030204" pitchFamily="18" charset="0"/>
                      </a:rPr>
                      <m:t>=</m:t>
                    </m:r>
                    <m:r>
                      <m:rPr>
                        <m:nor/>
                      </m:rPr>
                      <a:rPr lang="fr-FR" sz="1200" dirty="0" smtClean="0">
                        <a:solidFill>
                          <a:schemeClr val="tx1"/>
                        </a:solidFill>
                        <a:latin typeface="Cambria Math" panose="02040503050406030204" pitchFamily="18" charset="0"/>
                        <a:ea typeface="Cambria Math" panose="02040503050406030204" pitchFamily="18" charset="0"/>
                      </a:rPr>
                      <m:t>(</m:t>
                    </m:r>
                    <m:r>
                      <a:rPr lang="fr-FR" sz="1200" b="0" i="1">
                        <a:solidFill>
                          <a:schemeClr val="tx1"/>
                        </a:solidFill>
                        <a:latin typeface="Cambria Math" panose="02040503050406030204" pitchFamily="18" charset="0"/>
                        <a:ea typeface="Cambria Math" panose="02040503050406030204" pitchFamily="18" charset="0"/>
                      </a:rPr>
                      <m:t>𝑜𝑢𝑡</m:t>
                    </m:r>
                    <m:r>
                      <a:rPr lang="fr-FR" sz="1200" b="0">
                        <a:solidFill>
                          <a:schemeClr val="tx1"/>
                        </a:solidFill>
                        <a:latin typeface="Cambria Math" panose="02040503050406030204" pitchFamily="18" charset="0"/>
                        <a:ea typeface="Cambria Math" panose="02040503050406030204" pitchFamily="18" charset="0"/>
                      </a:rPr>
                      <m:t>_</m:t>
                    </m:r>
                    <m:r>
                      <a:rPr lang="fr-FR" sz="1200" b="0" i="1">
                        <a:solidFill>
                          <a:schemeClr val="tx1"/>
                        </a:solidFill>
                        <a:latin typeface="Cambria Math" panose="02040503050406030204" pitchFamily="18" charset="0"/>
                        <a:ea typeface="Cambria Math" panose="02040503050406030204" pitchFamily="18" charset="0"/>
                      </a:rPr>
                      <m:t>𝑜</m:t>
                    </m:r>
                    <m:r>
                      <a:rPr lang="fr-FR" sz="1200" b="0" i="0" smtClean="0">
                        <a:solidFill>
                          <a:schemeClr val="tx1"/>
                        </a:solidFill>
                        <a:latin typeface="Cambria Math" panose="02040503050406030204" pitchFamily="18" charset="0"/>
                        <a:ea typeface="Cambria Math" panose="02040503050406030204" pitchFamily="18" charset="0"/>
                      </a:rPr>
                      <m:t>1</m:t>
                    </m:r>
                    <m:r>
                      <a:rPr lang="fr-FR" sz="1200" b="0">
                        <a:solidFill>
                          <a:schemeClr val="tx1"/>
                        </a:solidFill>
                        <a:latin typeface="Cambria Math" panose="02040503050406030204" pitchFamily="18" charset="0"/>
                        <a:ea typeface="Cambria Math" panose="02040503050406030204" pitchFamily="18" charset="0"/>
                      </a:rPr>
                      <m:t>−</m:t>
                    </m:r>
                    <m:r>
                      <a:rPr lang="fr-FR" sz="1200" b="0" i="1">
                        <a:solidFill>
                          <a:schemeClr val="tx1"/>
                        </a:solidFill>
                        <a:latin typeface="Cambria Math" panose="02040503050406030204" pitchFamily="18" charset="0"/>
                        <a:ea typeface="Cambria Math" panose="02040503050406030204" pitchFamily="18" charset="0"/>
                      </a:rPr>
                      <m:t>𝑡𝑎𝑟𝑔𝑒𝑡</m:t>
                    </m:r>
                    <m:r>
                      <a:rPr lang="fr-FR" sz="1200" b="0" i="0" smtClean="0">
                        <a:solidFill>
                          <a:schemeClr val="tx1"/>
                        </a:solidFill>
                        <a:latin typeface="Cambria Math" panose="02040503050406030204" pitchFamily="18" charset="0"/>
                        <a:ea typeface="Cambria Math" panose="02040503050406030204" pitchFamily="18" charset="0"/>
                      </a:rPr>
                      <m:t>_</m:t>
                    </m:r>
                    <m:r>
                      <m:rPr>
                        <m:sty m:val="p"/>
                      </m:rPr>
                      <a:rPr lang="fr-FR" sz="1200" b="0" i="0" smtClean="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1</m:t>
                    </m:r>
                    <m:r>
                      <m:rPr>
                        <m:nor/>
                      </m:rPr>
                      <a:rPr lang="fr-FR" sz="1200" dirty="0">
                        <a:solidFill>
                          <a:schemeClr val="tx1"/>
                        </a:solidFill>
                        <a:latin typeface="Cambria Math" panose="02040503050406030204" pitchFamily="18" charset="0"/>
                        <a:ea typeface="Cambria Math" panose="02040503050406030204" pitchFamily="18" charset="0"/>
                      </a:rPr>
                      <m:t>) </m:t>
                    </m:r>
                    <m:r>
                      <a:rPr lang="fr-FR" sz="1200" b="0" i="1">
                        <a:solidFill>
                          <a:schemeClr val="tx1"/>
                        </a:solidFill>
                        <a:latin typeface="Cambria Math" panose="02040503050406030204" pitchFamily="18" charset="0"/>
                        <a:ea typeface="Cambria Math" panose="02040503050406030204" pitchFamily="18" charset="0"/>
                      </a:rPr>
                      <m:t>×</m:t>
                    </m:r>
                    <m:r>
                      <m:rPr>
                        <m:nor/>
                      </m:rPr>
                      <a:rPr lang="fr-FR" sz="1200">
                        <a:solidFill>
                          <a:schemeClr val="tx1"/>
                        </a:solidFill>
                        <a:latin typeface="Cambria Math" panose="02040503050406030204" pitchFamily="18" charset="0"/>
                        <a:ea typeface="Cambria Math" panose="02040503050406030204" pitchFamily="18" charset="0"/>
                      </a:rPr>
                      <m:t> </m:t>
                    </m:r>
                    <m:r>
                      <m:rPr>
                        <m:sty m:val="p"/>
                      </m:rPr>
                      <a:rPr lang="fr-FR" sz="1200" b="0" i="0" smtClean="0">
                        <a:solidFill>
                          <a:schemeClr val="tx1"/>
                        </a:solidFill>
                        <a:latin typeface="Cambria Math" panose="02040503050406030204" pitchFamily="18" charset="0"/>
                        <a:ea typeface="Cambria Math" panose="02040503050406030204" pitchFamily="18" charset="0"/>
                      </a:rPr>
                      <m:t>out</m:t>
                    </m:r>
                    <m:r>
                      <a:rPr lang="fr-FR" sz="1200" b="0" i="0" smtClean="0">
                        <a:solidFill>
                          <a:schemeClr val="tx1"/>
                        </a:solidFill>
                        <a:latin typeface="Cambria Math" panose="02040503050406030204" pitchFamily="18" charset="0"/>
                        <a:ea typeface="Cambria Math" panose="02040503050406030204" pitchFamily="18" charset="0"/>
                      </a:rPr>
                      <m:t>_</m:t>
                    </m:r>
                    <m:r>
                      <m:rPr>
                        <m:sty m:val="p"/>
                      </m:rPr>
                      <a:rPr lang="fr-FR" sz="1200" b="0" i="0" smtClean="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1(1−</m:t>
                    </m:r>
                    <m:r>
                      <m:rPr>
                        <m:sty m:val="p"/>
                      </m:rPr>
                      <a:rPr lang="fr-FR" sz="1200" b="0" i="0" smtClean="0">
                        <a:solidFill>
                          <a:schemeClr val="tx1"/>
                        </a:solidFill>
                        <a:latin typeface="Cambria Math" panose="02040503050406030204" pitchFamily="18" charset="0"/>
                        <a:ea typeface="Cambria Math" panose="02040503050406030204" pitchFamily="18" charset="0"/>
                      </a:rPr>
                      <m:t>out</m:t>
                    </m:r>
                    <m:r>
                      <a:rPr lang="fr-FR" sz="1200" b="0" i="0" smtClean="0">
                        <a:solidFill>
                          <a:schemeClr val="tx1"/>
                        </a:solidFill>
                        <a:latin typeface="Cambria Math" panose="02040503050406030204" pitchFamily="18" charset="0"/>
                        <a:ea typeface="Cambria Math" panose="02040503050406030204" pitchFamily="18" charset="0"/>
                      </a:rPr>
                      <m:t>_</m:t>
                    </m:r>
                    <m:r>
                      <m:rPr>
                        <m:sty m:val="p"/>
                      </m:rPr>
                      <a:rPr lang="fr-FR" sz="1200" b="0" i="0" smtClean="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1</m:t>
                    </m:r>
                    <m:r>
                      <a:rPr lang="fr-FR" sz="1200" b="0" i="1" smtClean="0">
                        <a:solidFill>
                          <a:schemeClr val="tx1"/>
                        </a:solidFill>
                        <a:latin typeface="Cambria Math" panose="02040503050406030204" pitchFamily="18" charset="0"/>
                        <a:ea typeface="Cambria Math" panose="02040503050406030204" pitchFamily="18" charset="0"/>
                      </a:rPr>
                      <m:t>)</m:t>
                    </m:r>
                    <m:r>
                      <a:rPr lang="fr-FR" sz="1200" b="0" i="1">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w</m:t>
                    </m:r>
                    <m:r>
                      <a:rPr lang="fr-FR" sz="1200" b="0" i="0" smtClean="0">
                        <a:solidFill>
                          <a:schemeClr val="tx1"/>
                        </a:solidFill>
                        <a:latin typeface="Cambria Math" panose="02040503050406030204" pitchFamily="18" charset="0"/>
                        <a:ea typeface="Cambria Math" panose="02040503050406030204" pitchFamily="18" charset="0"/>
                      </a:rPr>
                      <m:t>5</m:t>
                    </m:r>
                    <m:r>
                      <a:rPr lang="fr-FR" sz="1200" b="0" i="1" smtClean="0">
                        <a:solidFill>
                          <a:schemeClr val="tx1"/>
                        </a:solidFill>
                        <a:latin typeface="Cambria Math" panose="02040503050406030204" pitchFamily="18" charset="0"/>
                        <a:ea typeface="Cambria Math" panose="02040503050406030204" pitchFamily="18" charset="0"/>
                      </a:rPr>
                      <m:t>×1</m:t>
                    </m:r>
                    <m:r>
                      <a:rPr lang="fr-FR" sz="1200" b="0" i="1" baseline="-25000" smtClean="0">
                        <a:solidFill>
                          <a:schemeClr val="tx1"/>
                        </a:solidFill>
                        <a:latin typeface="Cambria Math" panose="02040503050406030204" pitchFamily="18" charset="0"/>
                        <a:ea typeface="Cambria Math" panose="02040503050406030204" pitchFamily="18" charset="0"/>
                      </a:rPr>
                      <m:t>{</m:t>
                    </m:r>
                    <m:r>
                      <a:rPr lang="fr-FR" sz="1200" b="0" i="1" baseline="-25000">
                        <a:solidFill>
                          <a:schemeClr val="tx1"/>
                        </a:solidFill>
                        <a:latin typeface="Cambria Math" panose="02040503050406030204" pitchFamily="18" charset="0"/>
                        <a:ea typeface="Cambria Math" panose="02040503050406030204" pitchFamily="18" charset="0"/>
                      </a:rPr>
                      <m:t>𝑛𝑒𝑡</m:t>
                    </m:r>
                    <m:r>
                      <a:rPr lang="fr-FR" sz="1200" b="0" i="1" baseline="-25000">
                        <a:solidFill>
                          <a:schemeClr val="tx1"/>
                        </a:solidFill>
                        <a:latin typeface="Cambria Math" panose="02040503050406030204" pitchFamily="18" charset="0"/>
                        <a:ea typeface="Cambria Math" panose="02040503050406030204" pitchFamily="18" charset="0"/>
                      </a:rPr>
                      <m:t>_</m:t>
                    </m:r>
                    <m:r>
                      <a:rPr lang="fr-FR" sz="1200" b="0" i="1" baseline="-25000">
                        <a:solidFill>
                          <a:schemeClr val="tx1"/>
                        </a:solidFill>
                        <a:latin typeface="Cambria Math" panose="02040503050406030204" pitchFamily="18" charset="0"/>
                        <a:ea typeface="Cambria Math" panose="02040503050406030204" pitchFamily="18" charset="0"/>
                      </a:rPr>
                      <m:t>h</m:t>
                    </m:r>
                    <m:r>
                      <a:rPr lang="fr-FR" sz="1200" b="0" i="1" baseline="-25000">
                        <a:solidFill>
                          <a:schemeClr val="tx1"/>
                        </a:solidFill>
                        <a:latin typeface="Cambria Math" panose="02040503050406030204" pitchFamily="18" charset="0"/>
                        <a:ea typeface="Cambria Math" panose="02040503050406030204" pitchFamily="18" charset="0"/>
                      </a:rPr>
                      <m:t>1≥0})× </m:t>
                    </m:r>
                  </m:oMath>
                </a14:m>
                <a:r>
                  <a:rPr lang="fr-FR" sz="1200" dirty="0"/>
                  <a:t>1</a:t>
                </a:r>
              </a:p>
              <a:p>
                <a:endParaRPr lang="fr-FR" sz="1200" dirty="0"/>
              </a:p>
              <a:p>
                <a:r>
                  <a:rPr lang="fr-FR" sz="1200" dirty="0"/>
                  <a:t> </a:t>
                </a:r>
                <a14:m>
                  <m:oMath xmlns:m="http://schemas.openxmlformats.org/officeDocument/2006/math">
                    <m:r>
                      <a:rPr lang="fr-FR" sz="1200" b="0" i="0" smtClean="0">
                        <a:solidFill>
                          <a:schemeClr val="tx1"/>
                        </a:solidFill>
                        <a:latin typeface="Cambria Math" panose="02040503050406030204" pitchFamily="18" charset="0"/>
                      </a:rPr>
                      <m:t>            </m:t>
                    </m:r>
                    <m:r>
                      <a:rPr lang="fr-FR" sz="1200" b="0" i="0" smtClean="0">
                        <a:solidFill>
                          <a:srgbClr val="FF0000"/>
                        </a:solidFill>
                        <a:latin typeface="Cambria Math" panose="02040503050406030204" pitchFamily="18" charset="0"/>
                      </a:rPr>
                      <m:t>+</m:t>
                    </m:r>
                  </m:oMath>
                </a14:m>
                <a:r>
                  <a:rPr lang="fr-FR" sz="1200" dirty="0">
                    <a:solidFill>
                      <a:schemeClr val="tx1"/>
                    </a:solidFill>
                  </a:rPr>
                  <a:t> </a:t>
                </a:r>
                <a14:m>
                  <m:oMath xmlns:m="http://schemas.openxmlformats.org/officeDocument/2006/math">
                    <m:r>
                      <m:rPr>
                        <m:nor/>
                      </m:rPr>
                      <a:rPr lang="fr-FR" sz="1200" dirty="0">
                        <a:latin typeface="Cambria Math" panose="02040503050406030204" pitchFamily="18" charset="0"/>
                        <a:ea typeface="Cambria Math" panose="02040503050406030204" pitchFamily="18" charset="0"/>
                      </a:rPr>
                      <m:t>(</m:t>
                    </m:r>
                    <m:r>
                      <m:rPr>
                        <m:sty m:val="p"/>
                      </m:rPr>
                      <a:rPr lang="fr-FR" sz="1200">
                        <a:latin typeface="Cambria Math" panose="02040503050406030204" pitchFamily="18" charset="0"/>
                        <a:ea typeface="Cambria Math" panose="02040503050406030204" pitchFamily="18" charset="0"/>
                      </a:rPr>
                      <m:t>out</m:t>
                    </m:r>
                    <m:r>
                      <a:rPr lang="fr-FR" sz="1200">
                        <a:latin typeface="Cambria Math" panose="02040503050406030204" pitchFamily="18" charset="0"/>
                        <a:ea typeface="Cambria Math" panose="02040503050406030204" pitchFamily="18" charset="0"/>
                      </a:rPr>
                      <m:t>_</m:t>
                    </m:r>
                    <m:r>
                      <m:rPr>
                        <m:sty m:val="p"/>
                      </m:rPr>
                      <a:rPr lang="fr-FR" sz="1200">
                        <a:latin typeface="Cambria Math" panose="02040503050406030204" pitchFamily="18" charset="0"/>
                        <a:ea typeface="Cambria Math" panose="02040503050406030204" pitchFamily="18" charset="0"/>
                      </a:rPr>
                      <m:t>o</m:t>
                    </m:r>
                    <m:r>
                      <a:rPr lang="fr-FR" sz="1200">
                        <a:latin typeface="Cambria Math" panose="02040503050406030204" pitchFamily="18" charset="0"/>
                        <a:ea typeface="Cambria Math" panose="02040503050406030204" pitchFamily="18" charset="0"/>
                      </a:rPr>
                      <m:t>1−</m:t>
                    </m:r>
                    <m:r>
                      <m:rPr>
                        <m:sty m:val="p"/>
                      </m:rPr>
                      <a:rPr lang="fr-FR" sz="1200">
                        <a:latin typeface="Cambria Math" panose="02040503050406030204" pitchFamily="18" charset="0"/>
                        <a:ea typeface="Cambria Math" panose="02040503050406030204" pitchFamily="18" charset="0"/>
                      </a:rPr>
                      <m:t>target</m:t>
                    </m:r>
                    <m:r>
                      <a:rPr lang="fr-FR" sz="1200">
                        <a:latin typeface="Cambria Math" panose="02040503050406030204" pitchFamily="18" charset="0"/>
                        <a:ea typeface="Cambria Math" panose="02040503050406030204" pitchFamily="18" charset="0"/>
                      </a:rPr>
                      <m:t>_</m:t>
                    </m:r>
                    <m:r>
                      <m:rPr>
                        <m:sty m:val="p"/>
                      </m:rPr>
                      <a:rPr lang="fr-FR" sz="1200">
                        <a:latin typeface="Cambria Math" panose="02040503050406030204" pitchFamily="18" charset="0"/>
                        <a:ea typeface="Cambria Math" panose="02040503050406030204" pitchFamily="18" charset="0"/>
                      </a:rPr>
                      <m:t>o</m:t>
                    </m:r>
                    <m:r>
                      <a:rPr lang="fr-FR" sz="1200">
                        <a:latin typeface="Cambria Math" panose="02040503050406030204" pitchFamily="18" charset="0"/>
                        <a:ea typeface="Cambria Math" panose="02040503050406030204" pitchFamily="18" charset="0"/>
                      </a:rPr>
                      <m:t>1</m:t>
                    </m:r>
                    <m:r>
                      <m:rPr>
                        <m:nor/>
                      </m:rPr>
                      <a:rPr lang="fr-FR" sz="1200" dirty="0">
                        <a:latin typeface="Cambria Math" panose="02040503050406030204" pitchFamily="18" charset="0"/>
                        <a:ea typeface="Cambria Math" panose="02040503050406030204" pitchFamily="18" charset="0"/>
                      </a:rPr>
                      <m:t>) </m:t>
                    </m:r>
                    <m:r>
                      <a:rPr lang="fr-FR" sz="1200" i="1">
                        <a:latin typeface="Cambria Math" panose="02040503050406030204" pitchFamily="18" charset="0"/>
                        <a:ea typeface="Cambria Math" panose="02040503050406030204" pitchFamily="18" charset="0"/>
                      </a:rPr>
                      <m:t>×</m:t>
                    </m:r>
                    <m:r>
                      <m:rPr>
                        <m:nor/>
                      </m:rPr>
                      <a:rPr lang="fr-FR" sz="1200">
                        <a:latin typeface="Cambria Math" panose="02040503050406030204" pitchFamily="18" charset="0"/>
                        <a:ea typeface="Cambria Math" panose="02040503050406030204" pitchFamily="18" charset="0"/>
                      </a:rPr>
                      <m:t> </m:t>
                    </m:r>
                    <m:r>
                      <m:rPr>
                        <m:sty m:val="p"/>
                      </m:rPr>
                      <a:rPr lang="fr-FR" sz="1200">
                        <a:latin typeface="Cambria Math" panose="02040503050406030204" pitchFamily="18" charset="0"/>
                        <a:ea typeface="Cambria Math" panose="02040503050406030204" pitchFamily="18" charset="0"/>
                      </a:rPr>
                      <m:t>out</m:t>
                    </m:r>
                    <m:r>
                      <a:rPr lang="fr-FR" sz="1200">
                        <a:latin typeface="Cambria Math" panose="02040503050406030204" pitchFamily="18" charset="0"/>
                        <a:ea typeface="Cambria Math" panose="02040503050406030204" pitchFamily="18" charset="0"/>
                      </a:rPr>
                      <m:t>_</m:t>
                    </m:r>
                    <m:r>
                      <m:rPr>
                        <m:sty m:val="p"/>
                      </m:rPr>
                      <a:rPr lang="fr-FR" sz="1200">
                        <a:latin typeface="Cambria Math" panose="02040503050406030204" pitchFamily="18" charset="0"/>
                        <a:ea typeface="Cambria Math" panose="02040503050406030204" pitchFamily="18" charset="0"/>
                      </a:rPr>
                      <m:t>o</m:t>
                    </m:r>
                    <m:r>
                      <a:rPr lang="fr-FR" sz="1200">
                        <a:latin typeface="Cambria Math" panose="02040503050406030204" pitchFamily="18" charset="0"/>
                        <a:ea typeface="Cambria Math" panose="02040503050406030204" pitchFamily="18" charset="0"/>
                      </a:rPr>
                      <m:t>1(1−</m:t>
                    </m:r>
                    <m:r>
                      <m:rPr>
                        <m:sty m:val="p"/>
                      </m:rPr>
                      <a:rPr lang="fr-FR" sz="1200">
                        <a:latin typeface="Cambria Math" panose="02040503050406030204" pitchFamily="18" charset="0"/>
                        <a:ea typeface="Cambria Math" panose="02040503050406030204" pitchFamily="18" charset="0"/>
                      </a:rPr>
                      <m:t>out</m:t>
                    </m:r>
                    <m:r>
                      <a:rPr lang="fr-FR" sz="1200">
                        <a:latin typeface="Cambria Math" panose="02040503050406030204" pitchFamily="18" charset="0"/>
                        <a:ea typeface="Cambria Math" panose="02040503050406030204" pitchFamily="18" charset="0"/>
                      </a:rPr>
                      <m:t>_</m:t>
                    </m:r>
                    <m:r>
                      <m:rPr>
                        <m:sty m:val="p"/>
                      </m:rPr>
                      <a:rPr lang="fr-FR" sz="1200">
                        <a:latin typeface="Cambria Math" panose="02040503050406030204" pitchFamily="18" charset="0"/>
                        <a:ea typeface="Cambria Math" panose="02040503050406030204" pitchFamily="18" charset="0"/>
                      </a:rPr>
                      <m:t>o</m:t>
                    </m:r>
                    <m:r>
                      <a:rPr lang="fr-FR" sz="1200">
                        <a:latin typeface="Cambria Math" panose="02040503050406030204" pitchFamily="18" charset="0"/>
                        <a:ea typeface="Cambria Math" panose="02040503050406030204" pitchFamily="18" charset="0"/>
                      </a:rPr>
                      <m:t>1</m:t>
                    </m:r>
                    <m:r>
                      <a:rPr lang="fr-FR" sz="1200" i="1">
                        <a:latin typeface="Cambria Math" panose="02040503050406030204" pitchFamily="18" charset="0"/>
                        <a:ea typeface="Cambria Math" panose="02040503050406030204" pitchFamily="18" charset="0"/>
                      </a:rPr>
                      <m:t>)×</m:t>
                    </m:r>
                    <m:r>
                      <m:rPr>
                        <m:sty m:val="p"/>
                      </m:rPr>
                      <a:rPr lang="fr-FR" sz="1200">
                        <a:latin typeface="Cambria Math" panose="02040503050406030204" pitchFamily="18" charset="0"/>
                      </a:rPr>
                      <m:t>w</m:t>
                    </m:r>
                    <m:r>
                      <a:rPr lang="fr-FR" sz="1200">
                        <a:latin typeface="Cambria Math" panose="02040503050406030204" pitchFamily="18" charset="0"/>
                      </a:rPr>
                      <m:t>6</m:t>
                    </m:r>
                    <m:r>
                      <a:rPr lang="fr-FR" sz="1200" i="1">
                        <a:latin typeface="Cambria Math" panose="02040503050406030204" pitchFamily="18" charset="0"/>
                        <a:ea typeface="Cambria Math" panose="02040503050406030204" pitchFamily="18" charset="0"/>
                      </a:rPr>
                      <m:t>×</m:t>
                    </m:r>
                    <m:r>
                      <a:rPr lang="fr-FR" sz="1200" i="1">
                        <a:solidFill>
                          <a:schemeClr val="accent2"/>
                        </a:solidFill>
                        <a:latin typeface="Cambria Math" panose="02040503050406030204" pitchFamily="18" charset="0"/>
                      </a:rPr>
                      <m:t>1</m:t>
                    </m:r>
                    <m:r>
                      <a:rPr lang="fr-FR" sz="1200" i="1" baseline="-25000">
                        <a:solidFill>
                          <a:schemeClr val="accent2"/>
                        </a:solidFill>
                        <a:latin typeface="Cambria Math" panose="02040503050406030204" pitchFamily="18" charset="0"/>
                      </a:rPr>
                      <m:t>{</m:t>
                    </m:r>
                    <m:r>
                      <m:rPr>
                        <m:sty m:val="p"/>
                      </m:rPr>
                      <a:rPr lang="fr-FR" sz="1200" baseline="-25000">
                        <a:solidFill>
                          <a:schemeClr val="accent2"/>
                        </a:solidFill>
                        <a:latin typeface="Cambria Math" panose="02040503050406030204" pitchFamily="18" charset="0"/>
                      </a:rPr>
                      <m:t>net</m:t>
                    </m:r>
                    <m:r>
                      <a:rPr lang="fr-FR" sz="1200" baseline="-25000">
                        <a:solidFill>
                          <a:schemeClr val="accent2"/>
                        </a:solidFill>
                        <a:latin typeface="Cambria Math" panose="02040503050406030204" pitchFamily="18" charset="0"/>
                      </a:rPr>
                      <m:t>_</m:t>
                    </m:r>
                    <m:r>
                      <m:rPr>
                        <m:sty m:val="p"/>
                      </m:rPr>
                      <a:rPr lang="fr-FR" sz="1200" baseline="-25000">
                        <a:solidFill>
                          <a:schemeClr val="accent2"/>
                        </a:solidFill>
                        <a:latin typeface="Cambria Math" panose="02040503050406030204" pitchFamily="18" charset="0"/>
                      </a:rPr>
                      <m:t>h</m:t>
                    </m:r>
                    <m:r>
                      <a:rPr lang="fr-FR" sz="1200" baseline="-25000">
                        <a:solidFill>
                          <a:schemeClr val="accent2"/>
                        </a:solidFill>
                        <a:latin typeface="Cambria Math" panose="02040503050406030204" pitchFamily="18" charset="0"/>
                      </a:rPr>
                      <m:t>2</m:t>
                    </m:r>
                  </m:oMath>
                </a14:m>
                <a:r>
                  <a:rPr lang="fr-FR" sz="1200" baseline="-25000" dirty="0">
                    <a:solidFill>
                      <a:schemeClr val="accent2"/>
                    </a:solidFill>
                    <a:ea typeface="Cambria Math" panose="02040503050406030204" pitchFamily="18" charset="0"/>
                  </a:rPr>
                  <a:t> </a:t>
                </a:r>
                <a14:m>
                  <m:oMath xmlns:m="http://schemas.openxmlformats.org/officeDocument/2006/math">
                    <m:r>
                      <a:rPr lang="fr-FR" sz="1200" i="1" baseline="-25000">
                        <a:solidFill>
                          <a:schemeClr val="accent2"/>
                        </a:solidFill>
                        <a:latin typeface="Cambria Math" panose="02040503050406030204" pitchFamily="18" charset="0"/>
                        <a:ea typeface="Cambria Math" panose="02040503050406030204" pitchFamily="18" charset="0"/>
                      </a:rPr>
                      <m:t>&gt;0</m:t>
                    </m:r>
                    <m:r>
                      <a:rPr lang="fr-FR" sz="1200" i="1" baseline="-25000">
                        <a:solidFill>
                          <a:schemeClr val="accent2"/>
                        </a:solidFill>
                        <a:latin typeface="Cambria Math" panose="02040503050406030204" pitchFamily="18" charset="0"/>
                      </a:rPr>
                      <m:t>}</m:t>
                    </m:r>
                  </m:oMath>
                </a14:m>
                <a:r>
                  <a:rPr lang="fr-FR" sz="1200" dirty="0">
                    <a:ea typeface="Cambria Math" panose="02040503050406030204" pitchFamily="18" charset="0"/>
                  </a:rPr>
                  <a:t> </a:t>
                </a:r>
                <a14:m>
                  <m:oMath xmlns:m="http://schemas.openxmlformats.org/officeDocument/2006/math">
                    <m:r>
                      <a:rPr lang="fr-FR" sz="1200" i="1">
                        <a:latin typeface="Cambria Math" panose="02040503050406030204" pitchFamily="18" charset="0"/>
                        <a:ea typeface="Cambria Math" panose="02040503050406030204" pitchFamily="18" charset="0"/>
                      </a:rPr>
                      <m:t>×</m:t>
                    </m:r>
                  </m:oMath>
                </a14:m>
                <a:r>
                  <a:rPr lang="fr-FR" sz="1200" dirty="0"/>
                  <a:t> 1</a:t>
                </a:r>
              </a:p>
            </p:txBody>
          </p:sp>
        </mc:Choice>
        <mc:Fallback xmlns="">
          <p:sp>
            <p:nvSpPr>
              <p:cNvPr id="14" name="ZoneTexte 13">
                <a:extLst>
                  <a:ext uri="{FF2B5EF4-FFF2-40B4-BE49-F238E27FC236}">
                    <a16:creationId xmlns:a16="http://schemas.microsoft.com/office/drawing/2014/main" id="{537FA842-7216-1993-8611-10CB86A65F32}"/>
                  </a:ext>
                </a:extLst>
              </p:cNvPr>
              <p:cNvSpPr txBox="1">
                <a:spLocks noRot="1" noChangeAspect="1" noMove="1" noResize="1" noEditPoints="1" noAdjustHandles="1" noChangeArrowheads="1" noChangeShapeType="1" noTextEdit="1"/>
              </p:cNvSpPr>
              <p:nvPr/>
            </p:nvSpPr>
            <p:spPr>
              <a:xfrm>
                <a:off x="6405566" y="2501551"/>
                <a:ext cx="5369463" cy="733214"/>
              </a:xfrm>
              <a:prstGeom prst="rect">
                <a:avLst/>
              </a:prstGeom>
              <a:blipFill>
                <a:blip r:embed="rId5"/>
                <a:stretch>
                  <a:fillRect b="-508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DE8099DE-F6C2-E112-F79C-D79D81729903}"/>
                  </a:ext>
                </a:extLst>
              </p:cNvPr>
              <p:cNvSpPr txBox="1"/>
              <p:nvPr/>
            </p:nvSpPr>
            <p:spPr>
              <a:xfrm>
                <a:off x="4372486" y="4489805"/>
                <a:ext cx="7647317" cy="409086"/>
              </a:xfrm>
              <a:prstGeom prst="rect">
                <a:avLst/>
              </a:prstGeom>
              <a:noFill/>
              <a:ln>
                <a:solidFill>
                  <a:srgbClr val="FF0000"/>
                </a:solidFill>
              </a:ln>
            </p:spPr>
            <p:txBody>
              <a:bodyPr wrap="square">
                <a:spAutoFit/>
              </a:bodyPr>
              <a:lstStyle/>
              <a:p>
                <a:pPr algn="ctr"/>
                <a14:m>
                  <m:oMath xmlns:m="http://schemas.openxmlformats.org/officeDocument/2006/math">
                    <m:f>
                      <m:fPr>
                        <m:ctrlPr>
                          <a:rPr lang="fr-FR" sz="1400" i="1" smtClean="0">
                            <a:latin typeface="Cambria Math" panose="02040503050406030204" pitchFamily="18" charset="0"/>
                          </a:rPr>
                        </m:ctrlPr>
                      </m:fPr>
                      <m:num>
                        <m:r>
                          <a:rPr lang="fr-FR" sz="1400">
                            <a:latin typeface="Cambria Math" panose="02040503050406030204" pitchFamily="18" charset="0"/>
                          </a:rPr>
                          <m:t>𝜕</m:t>
                        </m:r>
                        <m:r>
                          <m:rPr>
                            <m:sty m:val="p"/>
                          </m:rPr>
                          <a:rPr lang="fr-FR" sz="1400">
                            <a:latin typeface="Cambria Math" panose="02040503050406030204" pitchFamily="18" charset="0"/>
                          </a:rPr>
                          <m:t>Loss</m:t>
                        </m:r>
                        <m:r>
                          <a:rPr lang="fr-FR" sz="1400">
                            <a:latin typeface="Cambria Math" panose="02040503050406030204" pitchFamily="18" charset="0"/>
                          </a:rPr>
                          <m:t>1</m:t>
                        </m:r>
                      </m:num>
                      <m:den>
                        <m:r>
                          <a:rPr lang="fr-FR" sz="1400">
                            <a:latin typeface="Cambria Math" panose="02040503050406030204" pitchFamily="18" charset="0"/>
                          </a:rPr>
                          <m:t>𝜕</m:t>
                        </m:r>
                        <m:r>
                          <m:rPr>
                            <m:sty m:val="p"/>
                          </m:rPr>
                          <a:rPr lang="fr-FR" sz="1400">
                            <a:latin typeface="Cambria Math" panose="02040503050406030204" pitchFamily="18" charset="0"/>
                          </a:rPr>
                          <m:t>b</m:t>
                        </m:r>
                        <m:r>
                          <a:rPr lang="fr-FR" sz="1400">
                            <a:latin typeface="Cambria Math" panose="02040503050406030204" pitchFamily="18" charset="0"/>
                          </a:rPr>
                          <m:t>1</m:t>
                        </m:r>
                      </m:den>
                    </m:f>
                    <m:r>
                      <a:rPr lang="fr-FR" sz="1400">
                        <a:latin typeface="Cambria Math" panose="02040503050406030204" pitchFamily="18" charset="0"/>
                      </a:rPr>
                      <m:t>=</m:t>
                    </m:r>
                    <m:r>
                      <m:rPr>
                        <m:nor/>
                      </m:rPr>
                      <a:rPr lang="fr-FR" sz="1400" dirty="0" smtClean="0">
                        <a:solidFill>
                          <a:schemeClr val="tx1"/>
                        </a:solidFill>
                        <a:latin typeface="Cambria Math" panose="02040503050406030204" pitchFamily="18" charset="0"/>
                        <a:ea typeface="Cambria Math" panose="02040503050406030204" pitchFamily="18" charset="0"/>
                      </a:rPr>
                      <m:t>(</m:t>
                    </m:r>
                    <m:r>
                      <a:rPr lang="fr-FR" sz="1400" b="0" i="1">
                        <a:solidFill>
                          <a:schemeClr val="tx1"/>
                        </a:solidFill>
                        <a:latin typeface="Cambria Math" panose="02040503050406030204" pitchFamily="18" charset="0"/>
                        <a:ea typeface="Cambria Math" panose="02040503050406030204" pitchFamily="18" charset="0"/>
                      </a:rPr>
                      <m:t>𝑜𝑢𝑡</m:t>
                    </m:r>
                    <m:r>
                      <a:rPr lang="fr-FR" sz="1400" b="0">
                        <a:solidFill>
                          <a:schemeClr val="tx1"/>
                        </a:solidFill>
                        <a:latin typeface="Cambria Math" panose="02040503050406030204" pitchFamily="18" charset="0"/>
                        <a:ea typeface="Cambria Math" panose="02040503050406030204" pitchFamily="18" charset="0"/>
                      </a:rPr>
                      <m:t>_</m:t>
                    </m:r>
                    <m:r>
                      <a:rPr lang="fr-FR" sz="1400" b="0" i="1">
                        <a:solidFill>
                          <a:schemeClr val="tx1"/>
                        </a:solidFill>
                        <a:latin typeface="Cambria Math" panose="02040503050406030204" pitchFamily="18" charset="0"/>
                        <a:ea typeface="Cambria Math" panose="02040503050406030204" pitchFamily="18" charset="0"/>
                      </a:rPr>
                      <m:t>𝑜</m:t>
                    </m:r>
                    <m:r>
                      <a:rPr lang="fr-FR" sz="1400" b="0" i="0" smtClean="0">
                        <a:solidFill>
                          <a:schemeClr val="tx1"/>
                        </a:solidFill>
                        <a:latin typeface="Cambria Math" panose="02040503050406030204" pitchFamily="18" charset="0"/>
                        <a:ea typeface="Cambria Math" panose="02040503050406030204" pitchFamily="18" charset="0"/>
                      </a:rPr>
                      <m:t>1</m:t>
                    </m:r>
                    <m:r>
                      <a:rPr lang="fr-FR" sz="1400" b="0">
                        <a:solidFill>
                          <a:schemeClr val="tx1"/>
                        </a:solidFill>
                        <a:latin typeface="Cambria Math" panose="02040503050406030204" pitchFamily="18" charset="0"/>
                        <a:ea typeface="Cambria Math" panose="02040503050406030204" pitchFamily="18" charset="0"/>
                      </a:rPr>
                      <m:t>−</m:t>
                    </m:r>
                    <m:r>
                      <a:rPr lang="fr-FR" sz="1400" b="0" i="1">
                        <a:solidFill>
                          <a:schemeClr val="tx1"/>
                        </a:solidFill>
                        <a:latin typeface="Cambria Math" panose="02040503050406030204" pitchFamily="18" charset="0"/>
                        <a:ea typeface="Cambria Math" panose="02040503050406030204" pitchFamily="18" charset="0"/>
                      </a:rPr>
                      <m:t>𝑡𝑎𝑟𝑔𝑒𝑡</m:t>
                    </m:r>
                    <m:r>
                      <a:rPr lang="fr-FR" sz="1400" b="0" i="0" smtClean="0">
                        <a:solidFill>
                          <a:schemeClr val="tx1"/>
                        </a:solidFill>
                        <a:latin typeface="Cambria Math" panose="02040503050406030204" pitchFamily="18" charset="0"/>
                        <a:ea typeface="Cambria Math" panose="02040503050406030204" pitchFamily="18" charset="0"/>
                      </a:rPr>
                      <m:t>_</m:t>
                    </m:r>
                    <m:r>
                      <m:rPr>
                        <m:sty m:val="p"/>
                      </m:rPr>
                      <a:rPr lang="fr-FR" sz="1400" b="0" i="0" smtClean="0">
                        <a:solidFill>
                          <a:schemeClr val="tx1"/>
                        </a:solidFill>
                        <a:latin typeface="Cambria Math" panose="02040503050406030204" pitchFamily="18" charset="0"/>
                        <a:ea typeface="Cambria Math" panose="02040503050406030204" pitchFamily="18" charset="0"/>
                      </a:rPr>
                      <m:t>o</m:t>
                    </m:r>
                    <m:r>
                      <a:rPr lang="fr-FR" sz="1400" b="0" i="0" smtClean="0">
                        <a:solidFill>
                          <a:schemeClr val="tx1"/>
                        </a:solidFill>
                        <a:latin typeface="Cambria Math" panose="02040503050406030204" pitchFamily="18" charset="0"/>
                        <a:ea typeface="Cambria Math" panose="02040503050406030204" pitchFamily="18" charset="0"/>
                      </a:rPr>
                      <m:t>1</m:t>
                    </m:r>
                    <m:r>
                      <m:rPr>
                        <m:nor/>
                      </m:rPr>
                      <a:rPr lang="fr-FR" sz="1400" dirty="0">
                        <a:solidFill>
                          <a:schemeClr val="tx1"/>
                        </a:solidFill>
                        <a:latin typeface="Cambria Math" panose="02040503050406030204" pitchFamily="18" charset="0"/>
                        <a:ea typeface="Cambria Math" panose="02040503050406030204" pitchFamily="18" charset="0"/>
                      </a:rPr>
                      <m:t>) </m:t>
                    </m:r>
                    <m:r>
                      <a:rPr lang="fr-FR" sz="1400" b="0" i="1">
                        <a:solidFill>
                          <a:schemeClr val="tx1"/>
                        </a:solidFill>
                        <a:latin typeface="Cambria Math" panose="02040503050406030204" pitchFamily="18" charset="0"/>
                        <a:ea typeface="Cambria Math" panose="02040503050406030204" pitchFamily="18" charset="0"/>
                      </a:rPr>
                      <m:t>×</m:t>
                    </m:r>
                    <m:r>
                      <m:rPr>
                        <m:nor/>
                      </m:rPr>
                      <a:rPr lang="fr-FR" sz="1400">
                        <a:solidFill>
                          <a:schemeClr val="tx1"/>
                        </a:solidFill>
                        <a:latin typeface="Cambria Math" panose="02040503050406030204" pitchFamily="18" charset="0"/>
                        <a:ea typeface="Cambria Math" panose="02040503050406030204" pitchFamily="18" charset="0"/>
                      </a:rPr>
                      <m:t> </m:t>
                    </m:r>
                    <m:r>
                      <m:rPr>
                        <m:sty m:val="p"/>
                      </m:rPr>
                      <a:rPr lang="fr-FR" sz="1400" b="0" i="0" smtClean="0">
                        <a:solidFill>
                          <a:schemeClr val="tx1"/>
                        </a:solidFill>
                        <a:latin typeface="Cambria Math" panose="02040503050406030204" pitchFamily="18" charset="0"/>
                        <a:ea typeface="Cambria Math" panose="02040503050406030204" pitchFamily="18" charset="0"/>
                      </a:rPr>
                      <m:t>out</m:t>
                    </m:r>
                    <m:r>
                      <a:rPr lang="fr-FR" sz="1400" b="0" i="0" smtClean="0">
                        <a:solidFill>
                          <a:schemeClr val="tx1"/>
                        </a:solidFill>
                        <a:latin typeface="Cambria Math" panose="02040503050406030204" pitchFamily="18" charset="0"/>
                        <a:ea typeface="Cambria Math" panose="02040503050406030204" pitchFamily="18" charset="0"/>
                      </a:rPr>
                      <m:t>_</m:t>
                    </m:r>
                    <m:r>
                      <m:rPr>
                        <m:sty m:val="p"/>
                      </m:rPr>
                      <a:rPr lang="fr-FR" sz="1400" b="0" i="0" smtClean="0">
                        <a:solidFill>
                          <a:schemeClr val="tx1"/>
                        </a:solidFill>
                        <a:latin typeface="Cambria Math" panose="02040503050406030204" pitchFamily="18" charset="0"/>
                        <a:ea typeface="Cambria Math" panose="02040503050406030204" pitchFamily="18" charset="0"/>
                      </a:rPr>
                      <m:t>o</m:t>
                    </m:r>
                    <m:r>
                      <a:rPr lang="fr-FR" sz="1400" b="0" i="0" smtClean="0">
                        <a:solidFill>
                          <a:schemeClr val="tx1"/>
                        </a:solidFill>
                        <a:latin typeface="Cambria Math" panose="02040503050406030204" pitchFamily="18" charset="0"/>
                        <a:ea typeface="Cambria Math" panose="02040503050406030204" pitchFamily="18" charset="0"/>
                      </a:rPr>
                      <m:t>1(1−</m:t>
                    </m:r>
                    <m:r>
                      <m:rPr>
                        <m:sty m:val="p"/>
                      </m:rPr>
                      <a:rPr lang="fr-FR" sz="1400" b="0" i="0" smtClean="0">
                        <a:solidFill>
                          <a:schemeClr val="tx1"/>
                        </a:solidFill>
                        <a:latin typeface="Cambria Math" panose="02040503050406030204" pitchFamily="18" charset="0"/>
                        <a:ea typeface="Cambria Math" panose="02040503050406030204" pitchFamily="18" charset="0"/>
                      </a:rPr>
                      <m:t>out</m:t>
                    </m:r>
                    <m:r>
                      <a:rPr lang="fr-FR" sz="1400" b="0" i="0" smtClean="0">
                        <a:solidFill>
                          <a:schemeClr val="tx1"/>
                        </a:solidFill>
                        <a:latin typeface="Cambria Math" panose="02040503050406030204" pitchFamily="18" charset="0"/>
                        <a:ea typeface="Cambria Math" panose="02040503050406030204" pitchFamily="18" charset="0"/>
                      </a:rPr>
                      <m:t>_</m:t>
                    </m:r>
                    <m:r>
                      <m:rPr>
                        <m:sty m:val="p"/>
                      </m:rPr>
                      <a:rPr lang="fr-FR" sz="1400" b="0" i="0" smtClean="0">
                        <a:solidFill>
                          <a:schemeClr val="tx1"/>
                        </a:solidFill>
                        <a:latin typeface="Cambria Math" panose="02040503050406030204" pitchFamily="18" charset="0"/>
                        <a:ea typeface="Cambria Math" panose="02040503050406030204" pitchFamily="18" charset="0"/>
                      </a:rPr>
                      <m:t>o</m:t>
                    </m:r>
                    <m:r>
                      <a:rPr lang="fr-FR" sz="1400" b="0" i="0" smtClean="0">
                        <a:solidFill>
                          <a:schemeClr val="tx1"/>
                        </a:solidFill>
                        <a:latin typeface="Cambria Math" panose="02040503050406030204" pitchFamily="18" charset="0"/>
                        <a:ea typeface="Cambria Math" panose="02040503050406030204" pitchFamily="18" charset="0"/>
                      </a:rPr>
                      <m:t>1</m:t>
                    </m:r>
                    <m:r>
                      <a:rPr lang="fr-FR" sz="1400" b="0" i="1" smtClean="0">
                        <a:solidFill>
                          <a:schemeClr val="tx1"/>
                        </a:solidFill>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m:t>
                    </m:r>
                    <m:r>
                      <a:rPr lang="fr-FR" sz="1400" b="0" i="0" smtClean="0">
                        <a:latin typeface="Cambria Math" panose="02040503050406030204" pitchFamily="18" charset="0"/>
                        <a:ea typeface="Cambria Math" panose="02040503050406030204" pitchFamily="18" charset="0"/>
                      </a:rPr>
                      <m:t>(</m:t>
                    </m:r>
                    <m:r>
                      <m:rPr>
                        <m:sty m:val="p"/>
                      </m:rPr>
                      <a:rPr lang="fr-FR" sz="1400" b="0" i="0" smtClean="0">
                        <a:solidFill>
                          <a:schemeClr val="tx1"/>
                        </a:solidFill>
                        <a:latin typeface="Cambria Math" panose="02040503050406030204" pitchFamily="18" charset="0"/>
                        <a:ea typeface="Cambria Math" panose="02040503050406030204" pitchFamily="18" charset="0"/>
                      </a:rPr>
                      <m:t>w</m:t>
                    </m:r>
                    <m:r>
                      <a:rPr lang="fr-FR" sz="1400" b="0" i="0" smtClean="0">
                        <a:solidFill>
                          <a:schemeClr val="tx1"/>
                        </a:solidFill>
                        <a:latin typeface="Cambria Math" panose="02040503050406030204" pitchFamily="18" charset="0"/>
                        <a:ea typeface="Cambria Math" panose="02040503050406030204" pitchFamily="18" charset="0"/>
                      </a:rPr>
                      <m:t>5</m:t>
                    </m:r>
                    <m:r>
                      <a:rPr lang="fr-FR" sz="1400" b="0" i="1" smtClean="0">
                        <a:solidFill>
                          <a:schemeClr val="tx1"/>
                        </a:solidFill>
                        <a:latin typeface="Cambria Math" panose="02040503050406030204" pitchFamily="18" charset="0"/>
                        <a:ea typeface="Cambria Math" panose="02040503050406030204" pitchFamily="18" charset="0"/>
                      </a:rPr>
                      <m:t>×1</m:t>
                    </m:r>
                    <m:r>
                      <a:rPr lang="fr-FR" sz="1400" b="0" i="1" baseline="-25000" smtClean="0">
                        <a:solidFill>
                          <a:schemeClr val="tx1"/>
                        </a:solidFill>
                        <a:latin typeface="Cambria Math" panose="02040503050406030204" pitchFamily="18" charset="0"/>
                        <a:ea typeface="Cambria Math" panose="02040503050406030204" pitchFamily="18" charset="0"/>
                      </a:rPr>
                      <m:t>{</m:t>
                    </m:r>
                    <m:r>
                      <a:rPr lang="fr-FR" sz="1400" b="0" i="1" baseline="-25000">
                        <a:solidFill>
                          <a:schemeClr val="tx1"/>
                        </a:solidFill>
                        <a:latin typeface="Cambria Math" panose="02040503050406030204" pitchFamily="18" charset="0"/>
                        <a:ea typeface="Cambria Math" panose="02040503050406030204" pitchFamily="18" charset="0"/>
                      </a:rPr>
                      <m:t>𝑛𝑒𝑡</m:t>
                    </m:r>
                    <m:r>
                      <a:rPr lang="fr-FR" sz="1400" b="0" i="1" baseline="-25000">
                        <a:solidFill>
                          <a:schemeClr val="tx1"/>
                        </a:solidFill>
                        <a:latin typeface="Cambria Math" panose="02040503050406030204" pitchFamily="18" charset="0"/>
                        <a:ea typeface="Cambria Math" panose="02040503050406030204" pitchFamily="18" charset="0"/>
                      </a:rPr>
                      <m:t>_</m:t>
                    </m:r>
                    <m:r>
                      <a:rPr lang="fr-FR" sz="1400" b="0" i="1" baseline="-25000">
                        <a:solidFill>
                          <a:schemeClr val="tx1"/>
                        </a:solidFill>
                        <a:latin typeface="Cambria Math" panose="02040503050406030204" pitchFamily="18" charset="0"/>
                        <a:ea typeface="Cambria Math" panose="02040503050406030204" pitchFamily="18" charset="0"/>
                      </a:rPr>
                      <m:t>h</m:t>
                    </m:r>
                    <m:r>
                      <a:rPr lang="fr-FR" sz="1400" b="0" i="1" baseline="-25000">
                        <a:solidFill>
                          <a:schemeClr val="tx1"/>
                        </a:solidFill>
                        <a:latin typeface="Cambria Math" panose="02040503050406030204" pitchFamily="18" charset="0"/>
                        <a:ea typeface="Cambria Math" panose="02040503050406030204" pitchFamily="18" charset="0"/>
                      </a:rPr>
                      <m:t>1≥0})</m:t>
                    </m:r>
                    <m:r>
                      <a:rPr lang="fr-FR" sz="1400" b="0" i="0" smtClean="0">
                        <a:solidFill>
                          <a:schemeClr val="tx1"/>
                        </a:solidFill>
                        <a:latin typeface="Cambria Math" panose="02040503050406030204" pitchFamily="18" charset="0"/>
                      </a:rPr>
                      <m:t> </m:t>
                    </m:r>
                    <m:r>
                      <a:rPr lang="fr-FR" sz="1400" b="0" i="0" smtClean="0">
                        <a:solidFill>
                          <a:srgbClr val="FF0000"/>
                        </a:solidFill>
                        <a:latin typeface="Cambria Math" panose="02040503050406030204" pitchFamily="18" charset="0"/>
                      </a:rPr>
                      <m:t>+</m:t>
                    </m:r>
                    <m:r>
                      <m:rPr>
                        <m:sty m:val="p"/>
                      </m:rPr>
                      <a:rPr lang="fr-FR" sz="1400" smtClean="0">
                        <a:solidFill>
                          <a:schemeClr val="tx1"/>
                        </a:solidFill>
                        <a:latin typeface="Cambria Math" panose="02040503050406030204" pitchFamily="18" charset="0"/>
                      </a:rPr>
                      <m:t>w</m:t>
                    </m:r>
                    <m:r>
                      <a:rPr lang="fr-FR" sz="1400" smtClean="0">
                        <a:solidFill>
                          <a:schemeClr val="tx1"/>
                        </a:solidFill>
                        <a:latin typeface="Cambria Math" panose="02040503050406030204" pitchFamily="18" charset="0"/>
                      </a:rPr>
                      <m:t>6</m:t>
                    </m:r>
                    <m:r>
                      <a:rPr lang="fr-FR" sz="1400" i="1">
                        <a:solidFill>
                          <a:schemeClr val="tx1"/>
                        </a:solidFill>
                        <a:latin typeface="Cambria Math" panose="02040503050406030204" pitchFamily="18" charset="0"/>
                        <a:ea typeface="Cambria Math" panose="02040503050406030204" pitchFamily="18" charset="0"/>
                      </a:rPr>
                      <m:t>×</m:t>
                    </m:r>
                    <m:r>
                      <a:rPr lang="fr-FR" sz="1400" i="1">
                        <a:solidFill>
                          <a:schemeClr val="tx1"/>
                        </a:solidFill>
                        <a:latin typeface="Cambria Math" panose="02040503050406030204" pitchFamily="18" charset="0"/>
                      </a:rPr>
                      <m:t>1</m:t>
                    </m:r>
                    <m:r>
                      <a:rPr lang="fr-FR" sz="1400" i="1" baseline="-25000">
                        <a:solidFill>
                          <a:schemeClr val="tx1"/>
                        </a:solidFill>
                        <a:latin typeface="Cambria Math" panose="02040503050406030204" pitchFamily="18" charset="0"/>
                      </a:rPr>
                      <m:t>{</m:t>
                    </m:r>
                    <m:r>
                      <m:rPr>
                        <m:sty m:val="p"/>
                      </m:rPr>
                      <a:rPr lang="fr-FR" sz="1400" baseline="-25000">
                        <a:solidFill>
                          <a:schemeClr val="tx1"/>
                        </a:solidFill>
                        <a:latin typeface="Cambria Math" panose="02040503050406030204" pitchFamily="18" charset="0"/>
                      </a:rPr>
                      <m:t>net</m:t>
                    </m:r>
                    <m:r>
                      <a:rPr lang="fr-FR" sz="1400" baseline="-25000">
                        <a:solidFill>
                          <a:schemeClr val="tx1"/>
                        </a:solidFill>
                        <a:latin typeface="Cambria Math" panose="02040503050406030204" pitchFamily="18" charset="0"/>
                      </a:rPr>
                      <m:t>_</m:t>
                    </m:r>
                    <m:r>
                      <m:rPr>
                        <m:sty m:val="p"/>
                      </m:rPr>
                      <a:rPr lang="fr-FR" sz="1400" baseline="-25000">
                        <a:solidFill>
                          <a:schemeClr val="tx1"/>
                        </a:solidFill>
                        <a:latin typeface="Cambria Math" panose="02040503050406030204" pitchFamily="18" charset="0"/>
                      </a:rPr>
                      <m:t>h</m:t>
                    </m:r>
                    <m:r>
                      <a:rPr lang="fr-FR" sz="1400" baseline="-25000">
                        <a:solidFill>
                          <a:schemeClr val="tx1"/>
                        </a:solidFill>
                        <a:latin typeface="Cambria Math" panose="02040503050406030204" pitchFamily="18" charset="0"/>
                      </a:rPr>
                      <m:t>2</m:t>
                    </m:r>
                  </m:oMath>
                </a14:m>
                <a:r>
                  <a:rPr lang="fr-FR" sz="1400" baseline="-25000" dirty="0">
                    <a:solidFill>
                      <a:schemeClr val="tx1"/>
                    </a:solidFill>
                    <a:ea typeface="Cambria Math" panose="02040503050406030204" pitchFamily="18" charset="0"/>
                  </a:rPr>
                  <a:t> </a:t>
                </a:r>
                <a14:m>
                  <m:oMath xmlns:m="http://schemas.openxmlformats.org/officeDocument/2006/math">
                    <m:r>
                      <a:rPr lang="fr-FR" sz="1400" i="1" baseline="-25000">
                        <a:solidFill>
                          <a:schemeClr val="tx1"/>
                        </a:solidFill>
                        <a:latin typeface="Cambria Math" panose="02040503050406030204" pitchFamily="18" charset="0"/>
                        <a:ea typeface="Cambria Math" panose="02040503050406030204" pitchFamily="18" charset="0"/>
                      </a:rPr>
                      <m:t>&gt;0</m:t>
                    </m:r>
                    <m:r>
                      <a:rPr lang="fr-FR" sz="1400" i="1" baseline="-25000">
                        <a:solidFill>
                          <a:schemeClr val="tx1"/>
                        </a:solidFill>
                        <a:latin typeface="Cambria Math" panose="02040503050406030204" pitchFamily="18" charset="0"/>
                      </a:rPr>
                      <m:t>}</m:t>
                    </m:r>
                  </m:oMath>
                </a14:m>
                <a:r>
                  <a:rPr lang="fr-FR" sz="1400" dirty="0">
                    <a:solidFill>
                      <a:schemeClr val="tx1"/>
                    </a:solidFill>
                    <a:ea typeface="Cambria Math" panose="02040503050406030204" pitchFamily="18" charset="0"/>
                  </a:rPr>
                  <a:t> </a:t>
                </a:r>
                <a14:m>
                  <m:oMath xmlns:m="http://schemas.openxmlformats.org/officeDocument/2006/math">
                    <m:r>
                      <a:rPr lang="fr-FR" sz="1400" b="0" i="1" dirty="0" smtClean="0">
                        <a:solidFill>
                          <a:schemeClr val="tx1"/>
                        </a:solidFill>
                        <a:latin typeface="Cambria Math" panose="02040503050406030204" pitchFamily="18" charset="0"/>
                        <a:ea typeface="Cambria Math" panose="02040503050406030204" pitchFamily="18" charset="0"/>
                      </a:rPr>
                      <m:t>)</m:t>
                    </m:r>
                  </m:oMath>
                </a14:m>
                <a:endParaRPr lang="fr-FR" sz="1400" dirty="0"/>
              </a:p>
            </p:txBody>
          </p:sp>
        </mc:Choice>
        <mc:Fallback xmlns="">
          <p:sp>
            <p:nvSpPr>
              <p:cNvPr id="16" name="ZoneTexte 15">
                <a:extLst>
                  <a:ext uri="{FF2B5EF4-FFF2-40B4-BE49-F238E27FC236}">
                    <a16:creationId xmlns:a16="http://schemas.microsoft.com/office/drawing/2014/main" id="{DE8099DE-F6C2-E112-F79C-D79D81729903}"/>
                  </a:ext>
                </a:extLst>
              </p:cNvPr>
              <p:cNvSpPr txBox="1">
                <a:spLocks noRot="1" noChangeAspect="1" noMove="1" noResize="1" noEditPoints="1" noAdjustHandles="1" noChangeArrowheads="1" noChangeShapeType="1" noTextEdit="1"/>
              </p:cNvSpPr>
              <p:nvPr/>
            </p:nvSpPr>
            <p:spPr>
              <a:xfrm>
                <a:off x="4372486" y="4489805"/>
                <a:ext cx="7647317" cy="409086"/>
              </a:xfrm>
              <a:prstGeom prst="rect">
                <a:avLst/>
              </a:prstGeom>
              <a:blipFill>
                <a:blip r:embed="rId6"/>
                <a:stretch>
                  <a:fillRect b="-2941"/>
                </a:stretch>
              </a:blipFill>
              <a:ln>
                <a:solidFill>
                  <a:srgbClr val="FF0000"/>
                </a:solidFill>
              </a:ln>
            </p:spPr>
            <p:txBody>
              <a:bodyPr/>
              <a:lstStyle/>
              <a:p>
                <a:r>
                  <a:rPr lang="fr-FR">
                    <a:noFill/>
                  </a:rPr>
                  <a:t> </a:t>
                </a:r>
              </a:p>
            </p:txBody>
          </p:sp>
        </mc:Fallback>
      </mc:AlternateContent>
      <p:sp>
        <p:nvSpPr>
          <p:cNvPr id="23" name="ZoneTexte 22">
            <a:extLst>
              <a:ext uri="{FF2B5EF4-FFF2-40B4-BE49-F238E27FC236}">
                <a16:creationId xmlns:a16="http://schemas.microsoft.com/office/drawing/2014/main" id="{EA5DF9E7-E9A4-0767-1A05-34181AB2F4BB}"/>
              </a:ext>
            </a:extLst>
          </p:cNvPr>
          <p:cNvSpPr txBox="1"/>
          <p:nvPr/>
        </p:nvSpPr>
        <p:spPr>
          <a:xfrm>
            <a:off x="4372486" y="5223635"/>
            <a:ext cx="1280857" cy="261610"/>
          </a:xfrm>
          <a:prstGeom prst="rect">
            <a:avLst/>
          </a:prstGeom>
          <a:noFill/>
        </p:spPr>
        <p:txBody>
          <a:bodyPr wrap="square" rtlCol="0">
            <a:spAutoFit/>
          </a:bodyPr>
          <a:lstStyle/>
          <a:p>
            <a:r>
              <a:rPr lang="en-GB" sz="1100" b="1" noProof="0" dirty="0"/>
              <a:t>Symmetrically</a:t>
            </a:r>
          </a:p>
        </p:txBody>
      </p:sp>
      <mc:AlternateContent xmlns:mc="http://schemas.openxmlformats.org/markup-compatibility/2006" xmlns:a14="http://schemas.microsoft.com/office/drawing/2010/main">
        <mc:Choice Requires="a14">
          <p:sp>
            <p:nvSpPr>
              <p:cNvPr id="25" name="ZoneTexte 24">
                <a:extLst>
                  <a:ext uri="{FF2B5EF4-FFF2-40B4-BE49-F238E27FC236}">
                    <a16:creationId xmlns:a16="http://schemas.microsoft.com/office/drawing/2014/main" id="{E51A969A-6113-B483-CB13-72CE2DEE7ACB}"/>
                  </a:ext>
                </a:extLst>
              </p:cNvPr>
              <p:cNvSpPr txBox="1"/>
              <p:nvPr/>
            </p:nvSpPr>
            <p:spPr>
              <a:xfrm>
                <a:off x="4358676" y="5485245"/>
                <a:ext cx="7647317" cy="409086"/>
              </a:xfrm>
              <a:prstGeom prst="rect">
                <a:avLst/>
              </a:prstGeom>
              <a:noFill/>
              <a:ln>
                <a:solidFill>
                  <a:srgbClr val="FF0000"/>
                </a:solidFill>
              </a:ln>
            </p:spPr>
            <p:txBody>
              <a:bodyPr wrap="square">
                <a:spAutoFit/>
              </a:bodyPr>
              <a:lstStyle/>
              <a:p>
                <a:pPr algn="ctr"/>
                <a14:m>
                  <m:oMath xmlns:m="http://schemas.openxmlformats.org/officeDocument/2006/math">
                    <m:f>
                      <m:fPr>
                        <m:ctrlPr>
                          <a:rPr lang="fr-FR" sz="1400" i="1" smtClean="0">
                            <a:latin typeface="Cambria Math" panose="02040503050406030204" pitchFamily="18" charset="0"/>
                          </a:rPr>
                        </m:ctrlPr>
                      </m:fPr>
                      <m:num>
                        <m:r>
                          <a:rPr lang="fr-FR" sz="1400">
                            <a:latin typeface="Cambria Math" panose="02040503050406030204" pitchFamily="18" charset="0"/>
                          </a:rPr>
                          <m:t>𝜕</m:t>
                        </m:r>
                        <m:r>
                          <m:rPr>
                            <m:sty m:val="p"/>
                          </m:rPr>
                          <a:rPr lang="fr-FR" sz="1400">
                            <a:latin typeface="Cambria Math" panose="02040503050406030204" pitchFamily="18" charset="0"/>
                          </a:rPr>
                          <m:t>Loss</m:t>
                        </m:r>
                        <m:r>
                          <a:rPr lang="fr-FR" sz="1400" b="0" i="1" smtClean="0">
                            <a:latin typeface="Cambria Math" panose="02040503050406030204" pitchFamily="18" charset="0"/>
                          </a:rPr>
                          <m:t>2</m:t>
                        </m:r>
                      </m:num>
                      <m:den>
                        <m:r>
                          <a:rPr lang="fr-FR" sz="1400">
                            <a:latin typeface="Cambria Math" panose="02040503050406030204" pitchFamily="18" charset="0"/>
                          </a:rPr>
                          <m:t>𝜕</m:t>
                        </m:r>
                        <m:r>
                          <m:rPr>
                            <m:sty m:val="p"/>
                          </m:rPr>
                          <a:rPr lang="fr-FR" sz="1400">
                            <a:latin typeface="Cambria Math" panose="02040503050406030204" pitchFamily="18" charset="0"/>
                          </a:rPr>
                          <m:t>b</m:t>
                        </m:r>
                        <m:r>
                          <a:rPr lang="fr-FR" sz="1400">
                            <a:latin typeface="Cambria Math" panose="02040503050406030204" pitchFamily="18" charset="0"/>
                          </a:rPr>
                          <m:t>1</m:t>
                        </m:r>
                      </m:den>
                    </m:f>
                    <m:r>
                      <a:rPr lang="fr-FR" sz="1400">
                        <a:latin typeface="Cambria Math" panose="02040503050406030204" pitchFamily="18" charset="0"/>
                      </a:rPr>
                      <m:t>=</m:t>
                    </m:r>
                    <m:r>
                      <m:rPr>
                        <m:nor/>
                      </m:rPr>
                      <a:rPr lang="fr-FR" sz="1400" dirty="0" smtClean="0">
                        <a:solidFill>
                          <a:schemeClr val="tx1"/>
                        </a:solidFill>
                        <a:latin typeface="Cambria Math" panose="02040503050406030204" pitchFamily="18" charset="0"/>
                        <a:ea typeface="Cambria Math" panose="02040503050406030204" pitchFamily="18" charset="0"/>
                      </a:rPr>
                      <m:t>(</m:t>
                    </m:r>
                    <m:r>
                      <a:rPr lang="fr-FR" sz="1400" b="0" i="1">
                        <a:solidFill>
                          <a:schemeClr val="tx1"/>
                        </a:solidFill>
                        <a:latin typeface="Cambria Math" panose="02040503050406030204" pitchFamily="18" charset="0"/>
                        <a:ea typeface="Cambria Math" panose="02040503050406030204" pitchFamily="18" charset="0"/>
                      </a:rPr>
                      <m:t>𝑜𝑢𝑡</m:t>
                    </m:r>
                    <m:r>
                      <a:rPr lang="fr-FR" sz="1400" b="0">
                        <a:solidFill>
                          <a:schemeClr val="tx1"/>
                        </a:solidFill>
                        <a:latin typeface="Cambria Math" panose="02040503050406030204" pitchFamily="18" charset="0"/>
                        <a:ea typeface="Cambria Math" panose="02040503050406030204" pitchFamily="18" charset="0"/>
                      </a:rPr>
                      <m:t>_</m:t>
                    </m:r>
                    <m:r>
                      <a:rPr lang="fr-FR" sz="1400" b="0" i="1">
                        <a:solidFill>
                          <a:schemeClr val="tx1"/>
                        </a:solidFill>
                        <a:latin typeface="Cambria Math" panose="02040503050406030204" pitchFamily="18" charset="0"/>
                        <a:ea typeface="Cambria Math" panose="02040503050406030204" pitchFamily="18" charset="0"/>
                      </a:rPr>
                      <m:t>𝑜</m:t>
                    </m:r>
                    <m:r>
                      <a:rPr lang="fr-FR" sz="1400" b="0" i="0" smtClean="0">
                        <a:solidFill>
                          <a:schemeClr val="tx1"/>
                        </a:solidFill>
                        <a:latin typeface="Cambria Math" panose="02040503050406030204" pitchFamily="18" charset="0"/>
                        <a:ea typeface="Cambria Math" panose="02040503050406030204" pitchFamily="18" charset="0"/>
                      </a:rPr>
                      <m:t>2</m:t>
                    </m:r>
                    <m:r>
                      <a:rPr lang="fr-FR" sz="1400" b="0">
                        <a:solidFill>
                          <a:schemeClr val="tx1"/>
                        </a:solidFill>
                        <a:latin typeface="Cambria Math" panose="02040503050406030204" pitchFamily="18" charset="0"/>
                        <a:ea typeface="Cambria Math" panose="02040503050406030204" pitchFamily="18" charset="0"/>
                      </a:rPr>
                      <m:t>−</m:t>
                    </m:r>
                    <m:r>
                      <a:rPr lang="fr-FR" sz="1400" b="0" i="1">
                        <a:solidFill>
                          <a:schemeClr val="tx1"/>
                        </a:solidFill>
                        <a:latin typeface="Cambria Math" panose="02040503050406030204" pitchFamily="18" charset="0"/>
                        <a:ea typeface="Cambria Math" panose="02040503050406030204" pitchFamily="18" charset="0"/>
                      </a:rPr>
                      <m:t>𝑡𝑎𝑟𝑔𝑒𝑡</m:t>
                    </m:r>
                    <m:r>
                      <a:rPr lang="fr-FR" sz="1400" b="0" i="0" smtClean="0">
                        <a:solidFill>
                          <a:schemeClr val="tx1"/>
                        </a:solidFill>
                        <a:latin typeface="Cambria Math" panose="02040503050406030204" pitchFamily="18" charset="0"/>
                        <a:ea typeface="Cambria Math" panose="02040503050406030204" pitchFamily="18" charset="0"/>
                      </a:rPr>
                      <m:t>_</m:t>
                    </m:r>
                    <m:r>
                      <m:rPr>
                        <m:sty m:val="p"/>
                      </m:rPr>
                      <a:rPr lang="fr-FR" sz="1400" b="0" i="0" smtClean="0">
                        <a:solidFill>
                          <a:schemeClr val="tx1"/>
                        </a:solidFill>
                        <a:latin typeface="Cambria Math" panose="02040503050406030204" pitchFamily="18" charset="0"/>
                        <a:ea typeface="Cambria Math" panose="02040503050406030204" pitchFamily="18" charset="0"/>
                      </a:rPr>
                      <m:t>o</m:t>
                    </m:r>
                    <m:r>
                      <m:rPr>
                        <m:nor/>
                      </m:rPr>
                      <a:rPr lang="fr-FR" sz="1400" b="0" i="0" smtClean="0">
                        <a:solidFill>
                          <a:schemeClr val="tx1"/>
                        </a:solidFill>
                        <a:latin typeface="Cambria Math" panose="02040503050406030204" pitchFamily="18" charset="0"/>
                        <a:ea typeface="Cambria Math" panose="02040503050406030204" pitchFamily="18" charset="0"/>
                      </a:rPr>
                      <m:t>2</m:t>
                    </m:r>
                    <m:r>
                      <m:rPr>
                        <m:nor/>
                      </m:rPr>
                      <a:rPr lang="fr-FR" sz="1400" dirty="0">
                        <a:solidFill>
                          <a:schemeClr val="tx1"/>
                        </a:solidFill>
                        <a:latin typeface="Cambria Math" panose="02040503050406030204" pitchFamily="18" charset="0"/>
                        <a:ea typeface="Cambria Math" panose="02040503050406030204" pitchFamily="18" charset="0"/>
                      </a:rPr>
                      <m:t>) </m:t>
                    </m:r>
                    <m:r>
                      <a:rPr lang="fr-FR" sz="1400" b="0" i="1">
                        <a:solidFill>
                          <a:schemeClr val="tx1"/>
                        </a:solidFill>
                        <a:latin typeface="Cambria Math" panose="02040503050406030204" pitchFamily="18" charset="0"/>
                        <a:ea typeface="Cambria Math" panose="02040503050406030204" pitchFamily="18" charset="0"/>
                      </a:rPr>
                      <m:t>×</m:t>
                    </m:r>
                    <m:r>
                      <m:rPr>
                        <m:nor/>
                      </m:rPr>
                      <a:rPr lang="fr-FR" sz="1400">
                        <a:solidFill>
                          <a:schemeClr val="tx1"/>
                        </a:solidFill>
                        <a:latin typeface="Cambria Math" panose="02040503050406030204" pitchFamily="18" charset="0"/>
                        <a:ea typeface="Cambria Math" panose="02040503050406030204" pitchFamily="18" charset="0"/>
                      </a:rPr>
                      <m:t> </m:t>
                    </m:r>
                    <m:r>
                      <m:rPr>
                        <m:sty m:val="p"/>
                      </m:rPr>
                      <a:rPr lang="fr-FR" sz="1400" b="0" i="0" smtClean="0">
                        <a:solidFill>
                          <a:schemeClr val="tx1"/>
                        </a:solidFill>
                        <a:latin typeface="Cambria Math" panose="02040503050406030204" pitchFamily="18" charset="0"/>
                        <a:ea typeface="Cambria Math" panose="02040503050406030204" pitchFamily="18" charset="0"/>
                      </a:rPr>
                      <m:t>out</m:t>
                    </m:r>
                    <m:r>
                      <a:rPr lang="fr-FR" sz="1400" b="0" i="0" smtClean="0">
                        <a:solidFill>
                          <a:schemeClr val="tx1"/>
                        </a:solidFill>
                        <a:latin typeface="Cambria Math" panose="02040503050406030204" pitchFamily="18" charset="0"/>
                        <a:ea typeface="Cambria Math" panose="02040503050406030204" pitchFamily="18" charset="0"/>
                      </a:rPr>
                      <m:t>_</m:t>
                    </m:r>
                    <m:r>
                      <m:rPr>
                        <m:sty m:val="p"/>
                      </m:rPr>
                      <a:rPr lang="fr-FR" sz="1400" b="0" i="0" smtClean="0">
                        <a:solidFill>
                          <a:schemeClr val="tx1"/>
                        </a:solidFill>
                        <a:latin typeface="Cambria Math" panose="02040503050406030204" pitchFamily="18" charset="0"/>
                        <a:ea typeface="Cambria Math" panose="02040503050406030204" pitchFamily="18" charset="0"/>
                      </a:rPr>
                      <m:t>o</m:t>
                    </m:r>
                    <m:r>
                      <a:rPr lang="fr-FR" sz="1400" b="0" i="0" smtClean="0">
                        <a:solidFill>
                          <a:schemeClr val="tx1"/>
                        </a:solidFill>
                        <a:latin typeface="Cambria Math" panose="02040503050406030204" pitchFamily="18" charset="0"/>
                        <a:ea typeface="Cambria Math" panose="02040503050406030204" pitchFamily="18" charset="0"/>
                      </a:rPr>
                      <m:t>2(1−</m:t>
                    </m:r>
                    <m:r>
                      <m:rPr>
                        <m:sty m:val="p"/>
                      </m:rPr>
                      <a:rPr lang="fr-FR" sz="1400" b="0" i="0" smtClean="0">
                        <a:solidFill>
                          <a:schemeClr val="tx1"/>
                        </a:solidFill>
                        <a:latin typeface="Cambria Math" panose="02040503050406030204" pitchFamily="18" charset="0"/>
                        <a:ea typeface="Cambria Math" panose="02040503050406030204" pitchFamily="18" charset="0"/>
                      </a:rPr>
                      <m:t>out</m:t>
                    </m:r>
                    <m:r>
                      <a:rPr lang="fr-FR" sz="1400" b="0" i="0" smtClean="0">
                        <a:solidFill>
                          <a:schemeClr val="tx1"/>
                        </a:solidFill>
                        <a:latin typeface="Cambria Math" panose="02040503050406030204" pitchFamily="18" charset="0"/>
                        <a:ea typeface="Cambria Math" panose="02040503050406030204" pitchFamily="18" charset="0"/>
                      </a:rPr>
                      <m:t>_</m:t>
                    </m:r>
                    <m:r>
                      <m:rPr>
                        <m:sty m:val="p"/>
                      </m:rPr>
                      <a:rPr lang="fr-FR" sz="1400" b="0" i="0" smtClean="0">
                        <a:solidFill>
                          <a:schemeClr val="tx1"/>
                        </a:solidFill>
                        <a:latin typeface="Cambria Math" panose="02040503050406030204" pitchFamily="18" charset="0"/>
                        <a:ea typeface="Cambria Math" panose="02040503050406030204" pitchFamily="18" charset="0"/>
                      </a:rPr>
                      <m:t>o</m:t>
                    </m:r>
                    <m:r>
                      <a:rPr lang="fr-FR" sz="1400" b="0" i="1" smtClean="0">
                        <a:solidFill>
                          <a:schemeClr val="tx1"/>
                        </a:solidFill>
                        <a:latin typeface="Cambria Math" panose="02040503050406030204" pitchFamily="18" charset="0"/>
                        <a:ea typeface="Cambria Math" panose="02040503050406030204" pitchFamily="18" charset="0"/>
                      </a:rPr>
                      <m:t>2)</m:t>
                    </m:r>
                    <m:r>
                      <a:rPr lang="fr-FR" sz="1400" i="1">
                        <a:latin typeface="Cambria Math" panose="02040503050406030204" pitchFamily="18" charset="0"/>
                        <a:ea typeface="Cambria Math" panose="02040503050406030204" pitchFamily="18" charset="0"/>
                      </a:rPr>
                      <m:t>×</m:t>
                    </m:r>
                    <m:r>
                      <a:rPr lang="fr-FR" sz="1400" b="0" i="0" smtClean="0">
                        <a:latin typeface="Cambria Math" panose="02040503050406030204" pitchFamily="18" charset="0"/>
                        <a:ea typeface="Cambria Math" panose="02040503050406030204" pitchFamily="18" charset="0"/>
                      </a:rPr>
                      <m:t>(</m:t>
                    </m:r>
                    <m:r>
                      <m:rPr>
                        <m:sty m:val="p"/>
                      </m:rPr>
                      <a:rPr lang="fr-FR" sz="1400" b="0" i="0" smtClean="0">
                        <a:solidFill>
                          <a:schemeClr val="tx1"/>
                        </a:solidFill>
                        <a:latin typeface="Cambria Math" panose="02040503050406030204" pitchFamily="18" charset="0"/>
                        <a:ea typeface="Cambria Math" panose="02040503050406030204" pitchFamily="18" charset="0"/>
                      </a:rPr>
                      <m:t>w</m:t>
                    </m:r>
                    <m:r>
                      <a:rPr lang="fr-FR" sz="1400" b="0" i="1" smtClean="0">
                        <a:solidFill>
                          <a:schemeClr val="tx1"/>
                        </a:solidFill>
                        <a:latin typeface="Cambria Math" panose="02040503050406030204" pitchFamily="18" charset="0"/>
                        <a:ea typeface="Cambria Math" panose="02040503050406030204" pitchFamily="18" charset="0"/>
                      </a:rPr>
                      <m:t>8×1</m:t>
                    </m:r>
                    <m:r>
                      <a:rPr lang="fr-FR" sz="1400" b="0" i="1" baseline="-25000" smtClean="0">
                        <a:solidFill>
                          <a:schemeClr val="tx1"/>
                        </a:solidFill>
                        <a:latin typeface="Cambria Math" panose="02040503050406030204" pitchFamily="18" charset="0"/>
                        <a:ea typeface="Cambria Math" panose="02040503050406030204" pitchFamily="18" charset="0"/>
                      </a:rPr>
                      <m:t>{</m:t>
                    </m:r>
                    <m:r>
                      <a:rPr lang="fr-FR" sz="1400" b="0" i="1" baseline="-25000">
                        <a:solidFill>
                          <a:schemeClr val="tx1"/>
                        </a:solidFill>
                        <a:latin typeface="Cambria Math" panose="02040503050406030204" pitchFamily="18" charset="0"/>
                        <a:ea typeface="Cambria Math" panose="02040503050406030204" pitchFamily="18" charset="0"/>
                      </a:rPr>
                      <m:t>𝑛𝑒𝑡</m:t>
                    </m:r>
                    <m:r>
                      <a:rPr lang="fr-FR" sz="1400" b="0" i="1" baseline="-25000">
                        <a:solidFill>
                          <a:schemeClr val="tx1"/>
                        </a:solidFill>
                        <a:latin typeface="Cambria Math" panose="02040503050406030204" pitchFamily="18" charset="0"/>
                        <a:ea typeface="Cambria Math" panose="02040503050406030204" pitchFamily="18" charset="0"/>
                      </a:rPr>
                      <m:t>_</m:t>
                    </m:r>
                    <m:r>
                      <a:rPr lang="fr-FR" sz="1400" b="0" i="1" baseline="-25000">
                        <a:solidFill>
                          <a:schemeClr val="tx1"/>
                        </a:solidFill>
                        <a:latin typeface="Cambria Math" panose="02040503050406030204" pitchFamily="18" charset="0"/>
                        <a:ea typeface="Cambria Math" panose="02040503050406030204" pitchFamily="18" charset="0"/>
                      </a:rPr>
                      <m:t>h</m:t>
                    </m:r>
                    <m:r>
                      <a:rPr lang="fr-FR" sz="1400" b="0" i="1" baseline="-25000" smtClean="0">
                        <a:solidFill>
                          <a:schemeClr val="tx1"/>
                        </a:solidFill>
                        <a:latin typeface="Cambria Math" panose="02040503050406030204" pitchFamily="18" charset="0"/>
                        <a:ea typeface="Cambria Math" panose="02040503050406030204" pitchFamily="18" charset="0"/>
                      </a:rPr>
                      <m:t>2</m:t>
                    </m:r>
                    <m:r>
                      <a:rPr lang="fr-FR" sz="1400" b="0" i="1" baseline="-25000">
                        <a:solidFill>
                          <a:schemeClr val="tx1"/>
                        </a:solidFill>
                        <a:latin typeface="Cambria Math" panose="02040503050406030204" pitchFamily="18" charset="0"/>
                        <a:ea typeface="Cambria Math" panose="02040503050406030204" pitchFamily="18" charset="0"/>
                      </a:rPr>
                      <m:t>≥0})</m:t>
                    </m:r>
                    <m:r>
                      <a:rPr lang="fr-FR" sz="1400" b="0" i="0" smtClean="0">
                        <a:solidFill>
                          <a:schemeClr val="tx1"/>
                        </a:solidFill>
                        <a:latin typeface="Cambria Math" panose="02040503050406030204" pitchFamily="18" charset="0"/>
                      </a:rPr>
                      <m:t> </m:t>
                    </m:r>
                    <m:r>
                      <a:rPr lang="fr-FR" sz="1400" b="0" i="0" smtClean="0">
                        <a:solidFill>
                          <a:srgbClr val="FF0000"/>
                        </a:solidFill>
                        <a:latin typeface="Cambria Math" panose="02040503050406030204" pitchFamily="18" charset="0"/>
                      </a:rPr>
                      <m:t>+</m:t>
                    </m:r>
                    <m:r>
                      <m:rPr>
                        <m:sty m:val="p"/>
                      </m:rPr>
                      <a:rPr lang="fr-FR" sz="1400" smtClean="0">
                        <a:solidFill>
                          <a:schemeClr val="tx1"/>
                        </a:solidFill>
                        <a:latin typeface="Cambria Math" panose="02040503050406030204" pitchFamily="18" charset="0"/>
                      </a:rPr>
                      <m:t>w</m:t>
                    </m:r>
                    <m:r>
                      <a:rPr lang="fr-FR" sz="1400" b="0" i="1" smtClean="0">
                        <a:solidFill>
                          <a:schemeClr val="tx1"/>
                        </a:solidFill>
                        <a:latin typeface="Cambria Math" panose="02040503050406030204" pitchFamily="18" charset="0"/>
                      </a:rPr>
                      <m:t>7</m:t>
                    </m:r>
                    <m:r>
                      <a:rPr lang="fr-FR" sz="1400" i="1">
                        <a:solidFill>
                          <a:schemeClr val="tx1"/>
                        </a:solidFill>
                        <a:latin typeface="Cambria Math" panose="02040503050406030204" pitchFamily="18" charset="0"/>
                        <a:ea typeface="Cambria Math" panose="02040503050406030204" pitchFamily="18" charset="0"/>
                      </a:rPr>
                      <m:t>×</m:t>
                    </m:r>
                    <m:r>
                      <a:rPr lang="fr-FR" sz="1400" i="1">
                        <a:solidFill>
                          <a:schemeClr val="tx1"/>
                        </a:solidFill>
                        <a:latin typeface="Cambria Math" panose="02040503050406030204" pitchFamily="18" charset="0"/>
                      </a:rPr>
                      <m:t>1</m:t>
                    </m:r>
                    <m:r>
                      <a:rPr lang="fr-FR" sz="1400" i="1" baseline="-25000">
                        <a:solidFill>
                          <a:schemeClr val="tx1"/>
                        </a:solidFill>
                        <a:latin typeface="Cambria Math" panose="02040503050406030204" pitchFamily="18" charset="0"/>
                      </a:rPr>
                      <m:t>{</m:t>
                    </m:r>
                    <m:r>
                      <m:rPr>
                        <m:sty m:val="p"/>
                      </m:rPr>
                      <a:rPr lang="fr-FR" sz="1400" baseline="-25000">
                        <a:solidFill>
                          <a:schemeClr val="tx1"/>
                        </a:solidFill>
                        <a:latin typeface="Cambria Math" panose="02040503050406030204" pitchFamily="18" charset="0"/>
                      </a:rPr>
                      <m:t>net</m:t>
                    </m:r>
                    <m:r>
                      <a:rPr lang="fr-FR" sz="1400" baseline="-25000">
                        <a:solidFill>
                          <a:schemeClr val="tx1"/>
                        </a:solidFill>
                        <a:latin typeface="Cambria Math" panose="02040503050406030204" pitchFamily="18" charset="0"/>
                      </a:rPr>
                      <m:t>_</m:t>
                    </m:r>
                    <m:r>
                      <m:rPr>
                        <m:sty m:val="p"/>
                      </m:rPr>
                      <a:rPr lang="fr-FR" sz="1400" baseline="-25000">
                        <a:solidFill>
                          <a:schemeClr val="tx1"/>
                        </a:solidFill>
                        <a:latin typeface="Cambria Math" panose="02040503050406030204" pitchFamily="18" charset="0"/>
                      </a:rPr>
                      <m:t>h</m:t>
                    </m:r>
                  </m:oMath>
                </a14:m>
                <a:r>
                  <a:rPr lang="fr-FR" sz="1400" baseline="-25000" dirty="0">
                    <a:solidFill>
                      <a:schemeClr val="tx1"/>
                    </a:solidFill>
                    <a:ea typeface="Cambria Math" panose="02040503050406030204" pitchFamily="18" charset="0"/>
                  </a:rPr>
                  <a:t>1 </a:t>
                </a:r>
                <a14:m>
                  <m:oMath xmlns:m="http://schemas.openxmlformats.org/officeDocument/2006/math">
                    <m:r>
                      <a:rPr lang="fr-FR" sz="1400" i="1" baseline="-25000">
                        <a:solidFill>
                          <a:schemeClr val="tx1"/>
                        </a:solidFill>
                        <a:latin typeface="Cambria Math" panose="02040503050406030204" pitchFamily="18" charset="0"/>
                        <a:ea typeface="Cambria Math" panose="02040503050406030204" pitchFamily="18" charset="0"/>
                      </a:rPr>
                      <m:t>&gt;0</m:t>
                    </m:r>
                    <m:r>
                      <a:rPr lang="fr-FR" sz="1400" i="1" baseline="-25000">
                        <a:solidFill>
                          <a:schemeClr val="tx1"/>
                        </a:solidFill>
                        <a:latin typeface="Cambria Math" panose="02040503050406030204" pitchFamily="18" charset="0"/>
                      </a:rPr>
                      <m:t>}</m:t>
                    </m:r>
                  </m:oMath>
                </a14:m>
                <a:r>
                  <a:rPr lang="fr-FR" sz="1400" dirty="0">
                    <a:solidFill>
                      <a:schemeClr val="tx1"/>
                    </a:solidFill>
                    <a:ea typeface="Cambria Math" panose="02040503050406030204" pitchFamily="18" charset="0"/>
                  </a:rPr>
                  <a:t> </a:t>
                </a:r>
                <a14:m>
                  <m:oMath xmlns:m="http://schemas.openxmlformats.org/officeDocument/2006/math">
                    <m:r>
                      <a:rPr lang="fr-FR" sz="1400" b="0" i="1" dirty="0" smtClean="0">
                        <a:solidFill>
                          <a:schemeClr val="tx1"/>
                        </a:solidFill>
                        <a:latin typeface="Cambria Math" panose="02040503050406030204" pitchFamily="18" charset="0"/>
                        <a:ea typeface="Cambria Math" panose="02040503050406030204" pitchFamily="18" charset="0"/>
                      </a:rPr>
                      <m:t>)</m:t>
                    </m:r>
                  </m:oMath>
                </a14:m>
                <a:endParaRPr lang="fr-FR" sz="1400" dirty="0"/>
              </a:p>
            </p:txBody>
          </p:sp>
        </mc:Choice>
        <mc:Fallback xmlns="">
          <p:sp>
            <p:nvSpPr>
              <p:cNvPr id="25" name="ZoneTexte 24">
                <a:extLst>
                  <a:ext uri="{FF2B5EF4-FFF2-40B4-BE49-F238E27FC236}">
                    <a16:creationId xmlns:a16="http://schemas.microsoft.com/office/drawing/2014/main" id="{E51A969A-6113-B483-CB13-72CE2DEE7ACB}"/>
                  </a:ext>
                </a:extLst>
              </p:cNvPr>
              <p:cNvSpPr txBox="1">
                <a:spLocks noRot="1" noChangeAspect="1" noMove="1" noResize="1" noEditPoints="1" noAdjustHandles="1" noChangeArrowheads="1" noChangeShapeType="1" noTextEdit="1"/>
              </p:cNvSpPr>
              <p:nvPr/>
            </p:nvSpPr>
            <p:spPr>
              <a:xfrm>
                <a:off x="4358676" y="5485245"/>
                <a:ext cx="7647317" cy="409086"/>
              </a:xfrm>
              <a:prstGeom prst="rect">
                <a:avLst/>
              </a:prstGeom>
              <a:blipFill>
                <a:blip r:embed="rId7"/>
                <a:stretch>
                  <a:fillRect b="-5882"/>
                </a:stretch>
              </a:blipFill>
              <a:ln>
                <a:solidFill>
                  <a:srgbClr val="FF0000"/>
                </a:solidFill>
              </a:ln>
            </p:spPr>
            <p:txBody>
              <a:bodyPr/>
              <a:lstStyle/>
              <a:p>
                <a:r>
                  <a:rPr lang="fr-FR">
                    <a:noFill/>
                  </a:rPr>
                  <a:t> </a:t>
                </a:r>
              </a:p>
            </p:txBody>
          </p:sp>
        </mc:Fallback>
      </mc:AlternateContent>
      <p:sp>
        <p:nvSpPr>
          <p:cNvPr id="26" name="Espace réservé du pied de page 25">
            <a:extLst>
              <a:ext uri="{FF2B5EF4-FFF2-40B4-BE49-F238E27FC236}">
                <a16:creationId xmlns:a16="http://schemas.microsoft.com/office/drawing/2014/main" id="{0F487220-02CD-DFFE-4DC9-99D7CA2D8EF3}"/>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3593262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03584-E404-D54E-6545-B534F167102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C864346-B027-7900-C004-66D00B7AAFA0}"/>
              </a:ext>
            </a:extLst>
          </p:cNvPr>
          <p:cNvSpPr>
            <a:spLocks noGrp="1"/>
          </p:cNvSpPr>
          <p:nvPr>
            <p:ph type="title"/>
          </p:nvPr>
        </p:nvSpPr>
        <p:spPr/>
        <p:txBody>
          <a:bodyPr/>
          <a:lstStyle/>
          <a:p>
            <a:r>
              <a:rPr lang="fr-FR" dirty="0"/>
              <a:t>Neural Network</a:t>
            </a:r>
          </a:p>
        </p:txBody>
      </p:sp>
      <p:sp>
        <p:nvSpPr>
          <p:cNvPr id="73" name="ZoneTexte 72">
            <a:extLst>
              <a:ext uri="{FF2B5EF4-FFF2-40B4-BE49-F238E27FC236}">
                <a16:creationId xmlns:a16="http://schemas.microsoft.com/office/drawing/2014/main" id="{B726DB85-6203-5AE0-A484-82C17F7C81B1}"/>
              </a:ext>
            </a:extLst>
          </p:cNvPr>
          <p:cNvSpPr txBox="1"/>
          <p:nvPr/>
        </p:nvSpPr>
        <p:spPr>
          <a:xfrm>
            <a:off x="6872060" y="760834"/>
            <a:ext cx="3324563" cy="584775"/>
          </a:xfrm>
          <a:prstGeom prst="rect">
            <a:avLst/>
          </a:prstGeom>
          <a:noFill/>
        </p:spPr>
        <p:txBody>
          <a:bodyPr wrap="square" rtlCol="0">
            <a:spAutoFit/>
          </a:bodyPr>
          <a:lstStyle/>
          <a:p>
            <a:r>
              <a:rPr lang="en-GB" sz="3200" b="1" noProof="0" dirty="0"/>
              <a:t>Gradient</a:t>
            </a:r>
          </a:p>
        </p:txBody>
      </p:sp>
      <p:pic>
        <p:nvPicPr>
          <p:cNvPr id="45" name="Image 44">
            <a:extLst>
              <a:ext uri="{FF2B5EF4-FFF2-40B4-BE49-F238E27FC236}">
                <a16:creationId xmlns:a16="http://schemas.microsoft.com/office/drawing/2014/main" id="{B95393E4-2308-F02E-93E7-B7A4AA697361}"/>
              </a:ext>
            </a:extLst>
          </p:cNvPr>
          <p:cNvPicPr>
            <a:picLocks noChangeAspect="1"/>
          </p:cNvPicPr>
          <p:nvPr/>
        </p:nvPicPr>
        <p:blipFill>
          <a:blip r:embed="rId2"/>
          <a:stretch>
            <a:fillRect/>
          </a:stretch>
        </p:blipFill>
        <p:spPr>
          <a:xfrm>
            <a:off x="760478" y="1468419"/>
            <a:ext cx="5443986" cy="2619609"/>
          </a:xfrm>
          <a:prstGeom prst="rect">
            <a:avLst/>
          </a:prstGeom>
        </p:spPr>
      </p:pic>
      <mc:AlternateContent xmlns:mc="http://schemas.openxmlformats.org/markup-compatibility/2006" xmlns:a14="http://schemas.microsoft.com/office/drawing/2010/main">
        <mc:Choice Requires="a14">
          <p:sp>
            <p:nvSpPr>
              <p:cNvPr id="47" name="ZoneTexte 46">
                <a:extLst>
                  <a:ext uri="{FF2B5EF4-FFF2-40B4-BE49-F238E27FC236}">
                    <a16:creationId xmlns:a16="http://schemas.microsoft.com/office/drawing/2014/main" id="{DB9F1FAA-11A9-FCBF-C97B-5C4C315CEBFE}"/>
                  </a:ext>
                </a:extLst>
              </p:cNvPr>
              <p:cNvSpPr txBox="1"/>
              <p:nvPr/>
            </p:nvSpPr>
            <p:spPr>
              <a:xfrm>
                <a:off x="6528460" y="1752699"/>
                <a:ext cx="3105918" cy="41421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100" i="1" smtClean="0">
                              <a:latin typeface="Cambria Math" panose="02040503050406030204" pitchFamily="18" charset="0"/>
                            </a:rPr>
                          </m:ctrlPr>
                        </m:fPr>
                        <m:num>
                          <m:r>
                            <a:rPr lang="fr-FR" sz="1100" i="0" smtClean="0">
                              <a:latin typeface="Cambria Math" panose="02040503050406030204" pitchFamily="18" charset="0"/>
                            </a:rPr>
                            <m:t>𝜕</m:t>
                          </m:r>
                          <m:r>
                            <m:rPr>
                              <m:sty m:val="p"/>
                            </m:rPr>
                            <a:rPr lang="fr-FR" sz="1100" b="0" i="0" smtClean="0">
                              <a:latin typeface="Cambria Math" panose="02040503050406030204" pitchFamily="18" charset="0"/>
                            </a:rPr>
                            <m:t>Loss</m:t>
                          </m:r>
                          <m:r>
                            <a:rPr lang="fr-FR" sz="1100" b="0" i="0" smtClean="0">
                              <a:latin typeface="Cambria Math" panose="02040503050406030204" pitchFamily="18" charset="0"/>
                            </a:rPr>
                            <m:t>1</m:t>
                          </m:r>
                        </m:num>
                        <m:den>
                          <m:r>
                            <a:rPr lang="fr-FR" sz="1100" i="0" smtClean="0">
                              <a:latin typeface="Cambria Math" panose="02040503050406030204" pitchFamily="18" charset="0"/>
                            </a:rPr>
                            <m:t>𝜕</m:t>
                          </m:r>
                          <m:r>
                            <m:rPr>
                              <m:sty m:val="p"/>
                            </m:rPr>
                            <a:rPr lang="fr-FR" sz="1100" b="0" i="0" smtClean="0">
                              <a:latin typeface="Cambria Math" panose="02040503050406030204" pitchFamily="18" charset="0"/>
                            </a:rPr>
                            <m:t>w</m:t>
                          </m:r>
                          <m:r>
                            <a:rPr lang="fr-FR" sz="1100" b="0" i="0" smtClean="0">
                              <a:latin typeface="Cambria Math" panose="02040503050406030204" pitchFamily="18" charset="0"/>
                            </a:rPr>
                            <m:t>5</m:t>
                          </m:r>
                        </m:den>
                      </m:f>
                      <m:r>
                        <a:rPr lang="fr-FR" sz="1100" b="0" i="0" smtClean="0">
                          <a:latin typeface="Cambria Math" panose="02040503050406030204" pitchFamily="18" charset="0"/>
                        </a:rPr>
                        <m:t>=</m:t>
                      </m:r>
                      <m:f>
                        <m:fPr>
                          <m:ctrlPr>
                            <a:rPr lang="fr-FR" sz="1100" i="1" smtClean="0">
                              <a:solidFill>
                                <a:schemeClr val="accent2"/>
                              </a:solidFill>
                              <a:latin typeface="Cambria Math" panose="02040503050406030204" pitchFamily="18" charset="0"/>
                            </a:rPr>
                          </m:ctrlPr>
                        </m:fPr>
                        <m:num>
                          <m:r>
                            <a:rPr lang="fr-FR" sz="1100">
                              <a:solidFill>
                                <a:schemeClr val="accent2"/>
                              </a:solidFill>
                              <a:latin typeface="Cambria Math" panose="02040503050406030204" pitchFamily="18" charset="0"/>
                            </a:rPr>
                            <m:t>𝜕</m:t>
                          </m:r>
                          <m:r>
                            <m:rPr>
                              <m:sty m:val="p"/>
                            </m:rPr>
                            <a:rPr lang="fr-FR" sz="1100">
                              <a:solidFill>
                                <a:schemeClr val="accent2"/>
                              </a:solidFill>
                              <a:latin typeface="Cambria Math" panose="02040503050406030204" pitchFamily="18" charset="0"/>
                            </a:rPr>
                            <m:t>Loss</m:t>
                          </m:r>
                          <m:r>
                            <a:rPr lang="fr-FR" sz="1100">
                              <a:solidFill>
                                <a:schemeClr val="accent2"/>
                              </a:solidFill>
                              <a:latin typeface="Cambria Math" panose="02040503050406030204" pitchFamily="18" charset="0"/>
                            </a:rPr>
                            <m:t>1</m:t>
                          </m:r>
                        </m:num>
                        <m:den>
                          <m:r>
                            <a:rPr lang="fr-FR" sz="1100">
                              <a:solidFill>
                                <a:schemeClr val="accent2"/>
                              </a:solidFill>
                              <a:latin typeface="Cambria Math" panose="02040503050406030204" pitchFamily="18" charset="0"/>
                            </a:rPr>
                            <m:t>𝜕</m:t>
                          </m:r>
                          <m:r>
                            <m:rPr>
                              <m:sty m:val="p"/>
                            </m:rPr>
                            <a:rPr lang="fr-FR" sz="1100" b="0" i="0" smtClean="0">
                              <a:solidFill>
                                <a:schemeClr val="accent2"/>
                              </a:solidFill>
                              <a:latin typeface="Cambria Math" panose="02040503050406030204" pitchFamily="18" charset="0"/>
                            </a:rPr>
                            <m:t>ou</m:t>
                          </m:r>
                          <m:r>
                            <m:rPr>
                              <m:sty m:val="p"/>
                            </m:rPr>
                            <a:rPr lang="fr-FR" sz="1100">
                              <a:solidFill>
                                <a:schemeClr val="accent2"/>
                              </a:solidFill>
                              <a:latin typeface="Cambria Math" panose="02040503050406030204" pitchFamily="18" charset="0"/>
                            </a:rPr>
                            <m:t>t</m:t>
                          </m:r>
                          <m:r>
                            <a:rPr lang="fr-FR" sz="1100">
                              <a:solidFill>
                                <a:schemeClr val="accent2"/>
                              </a:solidFill>
                              <a:latin typeface="Cambria Math" panose="02040503050406030204" pitchFamily="18" charset="0"/>
                            </a:rPr>
                            <m:t>_</m:t>
                          </m:r>
                          <m:r>
                            <m:rPr>
                              <m:sty m:val="p"/>
                            </m:rPr>
                            <a:rPr lang="fr-FR" sz="1100">
                              <a:solidFill>
                                <a:schemeClr val="accent2"/>
                              </a:solidFill>
                              <a:latin typeface="Cambria Math" panose="02040503050406030204" pitchFamily="18" charset="0"/>
                            </a:rPr>
                            <m:t>o</m:t>
                          </m:r>
                          <m:r>
                            <a:rPr lang="fr-FR" sz="1100">
                              <a:solidFill>
                                <a:schemeClr val="accent2"/>
                              </a:solidFill>
                              <a:latin typeface="Cambria Math" panose="02040503050406030204" pitchFamily="18" charset="0"/>
                            </a:rPr>
                            <m:t>1</m:t>
                          </m:r>
                        </m:den>
                      </m:f>
                      <m:r>
                        <a:rPr lang="fr-FR" sz="1100">
                          <a:latin typeface="Cambria Math" panose="02040503050406030204" pitchFamily="18" charset="0"/>
                        </a:rPr>
                        <m:t> </m:t>
                      </m:r>
                      <m:r>
                        <a:rPr lang="fr-FR" sz="1100" i="1">
                          <a:latin typeface="Cambria Math" panose="02040503050406030204" pitchFamily="18" charset="0"/>
                          <a:ea typeface="Cambria Math" panose="02040503050406030204" pitchFamily="18" charset="0"/>
                        </a:rPr>
                        <m:t>×</m:t>
                      </m:r>
                      <m:f>
                        <m:fPr>
                          <m:ctrlPr>
                            <a:rPr lang="fr-FR" sz="1100" b="0" i="1" smtClean="0">
                              <a:solidFill>
                                <a:schemeClr val="accent2"/>
                              </a:solidFill>
                              <a:latin typeface="Cambria Math" panose="02040503050406030204" pitchFamily="18" charset="0"/>
                            </a:rPr>
                          </m:ctrlPr>
                        </m:fPr>
                        <m:num>
                          <m:r>
                            <a:rPr lang="fr-FR" sz="1100" b="0" i="0" smtClean="0">
                              <a:solidFill>
                                <a:schemeClr val="accent2"/>
                              </a:solidFill>
                              <a:latin typeface="Cambria Math" panose="02040503050406030204" pitchFamily="18" charset="0"/>
                            </a:rPr>
                            <m:t>𝜕</m:t>
                          </m:r>
                          <m:r>
                            <m:rPr>
                              <m:sty m:val="p"/>
                            </m:rPr>
                            <a:rPr lang="fr-FR" sz="1100" b="0" i="0" smtClean="0">
                              <a:solidFill>
                                <a:schemeClr val="accent2"/>
                              </a:solidFill>
                              <a:latin typeface="Cambria Math" panose="02040503050406030204" pitchFamily="18" charset="0"/>
                            </a:rPr>
                            <m:t>out</m:t>
                          </m:r>
                          <m:r>
                            <a:rPr lang="fr-FR" sz="1100" b="0" i="0" smtClean="0">
                              <a:solidFill>
                                <a:schemeClr val="accent2"/>
                              </a:solidFill>
                              <a:latin typeface="Cambria Math" panose="02040503050406030204" pitchFamily="18" charset="0"/>
                            </a:rPr>
                            <m:t>_</m:t>
                          </m:r>
                          <m:r>
                            <m:rPr>
                              <m:sty m:val="p"/>
                            </m:rPr>
                            <a:rPr lang="fr-FR" sz="1100" b="0" i="0" smtClean="0">
                              <a:solidFill>
                                <a:schemeClr val="accent2"/>
                              </a:solidFill>
                              <a:latin typeface="Cambria Math" panose="02040503050406030204" pitchFamily="18" charset="0"/>
                            </a:rPr>
                            <m:t>o</m:t>
                          </m:r>
                          <m:r>
                            <a:rPr lang="fr-FR" sz="1100" b="0" i="0" smtClean="0">
                              <a:solidFill>
                                <a:schemeClr val="accent2"/>
                              </a:solidFill>
                              <a:latin typeface="Cambria Math" panose="02040503050406030204" pitchFamily="18" charset="0"/>
                            </a:rPr>
                            <m:t>1</m:t>
                          </m:r>
                        </m:num>
                        <m:den>
                          <m:r>
                            <a:rPr lang="fr-FR" sz="1100" b="0" i="0" smtClean="0">
                              <a:solidFill>
                                <a:schemeClr val="accent2"/>
                              </a:solidFill>
                              <a:latin typeface="Cambria Math" panose="02040503050406030204" pitchFamily="18" charset="0"/>
                            </a:rPr>
                            <m:t>𝜕</m:t>
                          </m:r>
                          <m:r>
                            <m:rPr>
                              <m:sty m:val="p"/>
                            </m:rPr>
                            <a:rPr lang="fr-FR" sz="1100" b="0" i="0" smtClean="0">
                              <a:solidFill>
                                <a:schemeClr val="accent2"/>
                              </a:solidFill>
                              <a:latin typeface="Cambria Math" panose="02040503050406030204" pitchFamily="18" charset="0"/>
                            </a:rPr>
                            <m:t>net</m:t>
                          </m:r>
                          <m:r>
                            <a:rPr lang="fr-FR" sz="1100" b="0" i="0" smtClean="0">
                              <a:solidFill>
                                <a:schemeClr val="accent2"/>
                              </a:solidFill>
                              <a:latin typeface="Cambria Math" panose="02040503050406030204" pitchFamily="18" charset="0"/>
                            </a:rPr>
                            <m:t>_</m:t>
                          </m:r>
                          <m:r>
                            <m:rPr>
                              <m:sty m:val="p"/>
                            </m:rPr>
                            <a:rPr lang="fr-FR" sz="1100" b="0" i="0" smtClean="0">
                              <a:solidFill>
                                <a:schemeClr val="accent2"/>
                              </a:solidFill>
                              <a:latin typeface="Cambria Math" panose="02040503050406030204" pitchFamily="18" charset="0"/>
                            </a:rPr>
                            <m:t>o</m:t>
                          </m:r>
                          <m:r>
                            <a:rPr lang="fr-FR" sz="1100" b="0" i="0" smtClean="0">
                              <a:solidFill>
                                <a:schemeClr val="accent2"/>
                              </a:solidFill>
                              <a:latin typeface="Cambria Math" panose="02040503050406030204" pitchFamily="18" charset="0"/>
                            </a:rPr>
                            <m:t>1</m:t>
                          </m:r>
                        </m:den>
                      </m:f>
                      <m:r>
                        <a:rPr lang="fr-FR" sz="1100" b="0" i="0" smtClean="0">
                          <a:solidFill>
                            <a:schemeClr val="tx1"/>
                          </a:solidFill>
                          <a:latin typeface="Cambria Math" panose="02040503050406030204" pitchFamily="18" charset="0"/>
                        </a:rPr>
                        <m:t> </m:t>
                      </m:r>
                      <m:r>
                        <a:rPr lang="fr-FR" sz="1100" b="0" i="1" smtClean="0">
                          <a:solidFill>
                            <a:schemeClr val="tx1"/>
                          </a:solidFill>
                          <a:latin typeface="Cambria Math" panose="02040503050406030204" pitchFamily="18" charset="0"/>
                          <a:ea typeface="Cambria Math" panose="02040503050406030204" pitchFamily="18" charset="0"/>
                        </a:rPr>
                        <m:t>×</m:t>
                      </m:r>
                      <m:f>
                        <m:fPr>
                          <m:ctrlPr>
                            <a:rPr lang="fr-FR" sz="1100" i="1">
                              <a:solidFill>
                                <a:schemeClr val="tx1"/>
                              </a:solidFill>
                              <a:latin typeface="Cambria Math" panose="02040503050406030204" pitchFamily="18" charset="0"/>
                            </a:rPr>
                          </m:ctrlPr>
                        </m:fPr>
                        <m:num>
                          <m:r>
                            <a:rPr lang="fr-FR" sz="1100">
                              <a:solidFill>
                                <a:schemeClr val="tx1"/>
                              </a:solidFill>
                              <a:latin typeface="Cambria Math" panose="02040503050406030204" pitchFamily="18" charset="0"/>
                            </a:rPr>
                            <m:t>𝜕</m:t>
                          </m:r>
                          <m:r>
                            <m:rPr>
                              <m:sty m:val="p"/>
                            </m:rPr>
                            <a:rPr lang="fr-FR" sz="1100" b="0" i="0" smtClean="0">
                              <a:solidFill>
                                <a:schemeClr val="tx1"/>
                              </a:solidFill>
                              <a:latin typeface="Cambria Math" panose="02040503050406030204" pitchFamily="18" charset="0"/>
                            </a:rPr>
                            <m:t>net</m:t>
                          </m:r>
                          <m:r>
                            <a:rPr lang="fr-FR" sz="1100" b="0" i="0" smtClean="0">
                              <a:solidFill>
                                <a:schemeClr val="tx1"/>
                              </a:solidFill>
                              <a:latin typeface="Cambria Math" panose="02040503050406030204" pitchFamily="18" charset="0"/>
                            </a:rPr>
                            <m:t>_</m:t>
                          </m:r>
                          <m:r>
                            <m:rPr>
                              <m:sty m:val="p"/>
                            </m:rPr>
                            <a:rPr lang="fr-FR" sz="1100" b="0" i="0" smtClean="0">
                              <a:solidFill>
                                <a:schemeClr val="tx1"/>
                              </a:solidFill>
                              <a:latin typeface="Cambria Math" panose="02040503050406030204" pitchFamily="18" charset="0"/>
                            </a:rPr>
                            <m:t>o</m:t>
                          </m:r>
                          <m:r>
                            <a:rPr lang="fr-FR" sz="1100" b="0" i="0" smtClean="0">
                              <a:solidFill>
                                <a:schemeClr val="tx1"/>
                              </a:solidFill>
                              <a:latin typeface="Cambria Math" panose="02040503050406030204" pitchFamily="18" charset="0"/>
                            </a:rPr>
                            <m:t>1</m:t>
                          </m:r>
                        </m:num>
                        <m:den>
                          <m:r>
                            <a:rPr lang="fr-FR" sz="1100">
                              <a:solidFill>
                                <a:schemeClr val="tx1"/>
                              </a:solidFill>
                              <a:latin typeface="Cambria Math" panose="02040503050406030204" pitchFamily="18" charset="0"/>
                            </a:rPr>
                            <m:t>𝜕</m:t>
                          </m:r>
                          <m:r>
                            <m:rPr>
                              <m:sty m:val="p"/>
                            </m:rPr>
                            <a:rPr lang="fr-FR" sz="1100" b="0" i="0" smtClean="0">
                              <a:solidFill>
                                <a:schemeClr val="tx1"/>
                              </a:solidFill>
                              <a:latin typeface="Cambria Math" panose="02040503050406030204" pitchFamily="18" charset="0"/>
                            </a:rPr>
                            <m:t>w</m:t>
                          </m:r>
                          <m:r>
                            <a:rPr lang="fr-FR" sz="1100" b="0" i="0" smtClean="0">
                              <a:solidFill>
                                <a:schemeClr val="tx1"/>
                              </a:solidFill>
                              <a:latin typeface="Cambria Math" panose="02040503050406030204" pitchFamily="18" charset="0"/>
                            </a:rPr>
                            <m:t>5</m:t>
                          </m:r>
                        </m:den>
                      </m:f>
                    </m:oMath>
                  </m:oMathPara>
                </a14:m>
                <a:endParaRPr lang="fr-FR" sz="1100" dirty="0">
                  <a:solidFill>
                    <a:schemeClr val="accent3">
                      <a:lumMod val="60000"/>
                      <a:lumOff val="40000"/>
                    </a:schemeClr>
                  </a:solidFill>
                </a:endParaRPr>
              </a:p>
            </p:txBody>
          </p:sp>
        </mc:Choice>
        <mc:Fallback xmlns="">
          <p:sp>
            <p:nvSpPr>
              <p:cNvPr id="47" name="ZoneTexte 46">
                <a:extLst>
                  <a:ext uri="{FF2B5EF4-FFF2-40B4-BE49-F238E27FC236}">
                    <a16:creationId xmlns:a16="http://schemas.microsoft.com/office/drawing/2014/main" id="{DB9F1FAA-11A9-FCBF-C97B-5C4C315CEBFE}"/>
                  </a:ext>
                </a:extLst>
              </p:cNvPr>
              <p:cNvSpPr txBox="1">
                <a:spLocks noRot="1" noChangeAspect="1" noMove="1" noResize="1" noEditPoints="1" noAdjustHandles="1" noChangeArrowheads="1" noChangeShapeType="1" noTextEdit="1"/>
              </p:cNvSpPr>
              <p:nvPr/>
            </p:nvSpPr>
            <p:spPr>
              <a:xfrm>
                <a:off x="6528460" y="1752699"/>
                <a:ext cx="3105918" cy="414216"/>
              </a:xfrm>
              <a:prstGeom prst="rect">
                <a:avLst/>
              </a:prstGeom>
              <a:blipFill>
                <a:blip r:embed="rId3"/>
                <a:stretch>
                  <a:fillRect b="-3030"/>
                </a:stretch>
              </a:blipFill>
            </p:spPr>
            <p:txBody>
              <a:bodyPr/>
              <a:lstStyle/>
              <a:p>
                <a:r>
                  <a:rPr lang="fr-FR">
                    <a:noFill/>
                  </a:rPr>
                  <a:t> </a:t>
                </a:r>
              </a:p>
            </p:txBody>
          </p:sp>
        </mc:Fallback>
      </mc:AlternateContent>
      <p:sp>
        <p:nvSpPr>
          <p:cNvPr id="72" name="ZoneTexte 71">
            <a:extLst>
              <a:ext uri="{FF2B5EF4-FFF2-40B4-BE49-F238E27FC236}">
                <a16:creationId xmlns:a16="http://schemas.microsoft.com/office/drawing/2014/main" id="{7F45CB98-B8D2-F709-DF48-94C01F23FBFA}"/>
              </a:ext>
            </a:extLst>
          </p:cNvPr>
          <p:cNvSpPr txBox="1"/>
          <p:nvPr/>
        </p:nvSpPr>
        <p:spPr>
          <a:xfrm>
            <a:off x="6528460" y="1334708"/>
            <a:ext cx="3157800" cy="307777"/>
          </a:xfrm>
          <a:prstGeom prst="rect">
            <a:avLst/>
          </a:prstGeom>
          <a:noFill/>
        </p:spPr>
        <p:txBody>
          <a:bodyPr wrap="square" rtlCol="0">
            <a:spAutoFit/>
          </a:bodyPr>
          <a:lstStyle/>
          <a:p>
            <a:r>
              <a:rPr lang="fr-FR" sz="1400" b="1" dirty="0">
                <a:solidFill>
                  <a:srgbClr val="FF0000"/>
                </a:solidFill>
              </a:rPr>
              <a:t>BACKPROPAGATION</a:t>
            </a:r>
            <a:r>
              <a:rPr lang="fr-FR" sz="1400" b="1" dirty="0"/>
              <a:t> + CHAIN RULE</a:t>
            </a:r>
          </a:p>
        </p:txBody>
      </p:sp>
      <p:sp>
        <p:nvSpPr>
          <p:cNvPr id="79" name="Flèche vers la gauche 78">
            <a:extLst>
              <a:ext uri="{FF2B5EF4-FFF2-40B4-BE49-F238E27FC236}">
                <a16:creationId xmlns:a16="http://schemas.microsoft.com/office/drawing/2014/main" id="{70DC9EC4-0ACF-09E0-23AB-B358F9AFFC38}"/>
              </a:ext>
            </a:extLst>
          </p:cNvPr>
          <p:cNvSpPr/>
          <p:nvPr/>
        </p:nvSpPr>
        <p:spPr>
          <a:xfrm>
            <a:off x="2913324" y="1723608"/>
            <a:ext cx="1800000" cy="272899"/>
          </a:xfrm>
          <a:prstGeom prst="leftArrow">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80" name="ZoneTexte 79">
                <a:extLst>
                  <a:ext uri="{FF2B5EF4-FFF2-40B4-BE49-F238E27FC236}">
                    <a16:creationId xmlns:a16="http://schemas.microsoft.com/office/drawing/2014/main" id="{47BD1866-11B4-6E5E-5D33-58E72EB7BF7C}"/>
                  </a:ext>
                </a:extLst>
              </p:cNvPr>
              <p:cNvSpPr txBox="1"/>
              <p:nvPr/>
            </p:nvSpPr>
            <p:spPr>
              <a:xfrm>
                <a:off x="4051002" y="1404654"/>
                <a:ext cx="642969" cy="41421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fr-FR" sz="1050" i="1" smtClean="0">
                              <a:solidFill>
                                <a:srgbClr val="FF0000"/>
                              </a:solidFill>
                              <a:latin typeface="Cambria Math" panose="02040503050406030204" pitchFamily="18" charset="0"/>
                            </a:rPr>
                          </m:ctrlPr>
                        </m:fPr>
                        <m:num>
                          <m:r>
                            <a:rPr lang="fr-FR" sz="1050" i="0" smtClean="0">
                              <a:solidFill>
                                <a:srgbClr val="FF0000"/>
                              </a:solidFill>
                              <a:latin typeface="Cambria Math" panose="02040503050406030204" pitchFamily="18" charset="0"/>
                            </a:rPr>
                            <m:t>𝜕</m:t>
                          </m:r>
                          <m:r>
                            <m:rPr>
                              <m:sty m:val="p"/>
                            </m:rPr>
                            <a:rPr lang="fr-FR" sz="1050" b="0" i="0" smtClean="0">
                              <a:solidFill>
                                <a:srgbClr val="FF0000"/>
                              </a:solidFill>
                              <a:latin typeface="Cambria Math" panose="02040503050406030204" pitchFamily="18" charset="0"/>
                            </a:rPr>
                            <m:t>Loss</m:t>
                          </m:r>
                          <m:r>
                            <a:rPr lang="fr-FR" sz="1050" b="0" i="0" smtClean="0">
                              <a:solidFill>
                                <a:srgbClr val="FF0000"/>
                              </a:solidFill>
                              <a:latin typeface="Cambria Math" panose="02040503050406030204" pitchFamily="18" charset="0"/>
                            </a:rPr>
                            <m:t>1</m:t>
                          </m:r>
                        </m:num>
                        <m:den>
                          <m:r>
                            <a:rPr lang="fr-FR" sz="1050" i="0" smtClean="0">
                              <a:solidFill>
                                <a:srgbClr val="FF0000"/>
                              </a:solidFill>
                              <a:latin typeface="Cambria Math" panose="02040503050406030204" pitchFamily="18" charset="0"/>
                            </a:rPr>
                            <m:t>𝜕</m:t>
                          </m:r>
                          <m:r>
                            <m:rPr>
                              <m:sty m:val="p"/>
                            </m:rPr>
                            <a:rPr lang="fr-FR" sz="1050" b="0" i="0" smtClean="0">
                              <a:solidFill>
                                <a:srgbClr val="FF0000"/>
                              </a:solidFill>
                              <a:latin typeface="Cambria Math" panose="02040503050406030204" pitchFamily="18" charset="0"/>
                            </a:rPr>
                            <m:t>w</m:t>
                          </m:r>
                          <m:r>
                            <a:rPr lang="fr-FR" sz="1050" b="0" i="0" smtClean="0">
                              <a:solidFill>
                                <a:srgbClr val="FF0000"/>
                              </a:solidFill>
                              <a:latin typeface="Cambria Math" panose="02040503050406030204" pitchFamily="18" charset="0"/>
                            </a:rPr>
                            <m:t>1</m:t>
                          </m:r>
                        </m:den>
                      </m:f>
                    </m:oMath>
                  </m:oMathPara>
                </a14:m>
                <a:endParaRPr lang="fr-FR" sz="1050" b="1" dirty="0">
                  <a:solidFill>
                    <a:srgbClr val="FF0000"/>
                  </a:solidFill>
                </a:endParaRPr>
              </a:p>
            </p:txBody>
          </p:sp>
        </mc:Choice>
        <mc:Fallback xmlns="">
          <p:sp>
            <p:nvSpPr>
              <p:cNvPr id="80" name="ZoneTexte 79">
                <a:extLst>
                  <a:ext uri="{FF2B5EF4-FFF2-40B4-BE49-F238E27FC236}">
                    <a16:creationId xmlns:a16="http://schemas.microsoft.com/office/drawing/2014/main" id="{47BD1866-11B4-6E5E-5D33-58E72EB7BF7C}"/>
                  </a:ext>
                </a:extLst>
              </p:cNvPr>
              <p:cNvSpPr txBox="1">
                <a:spLocks noRot="1" noChangeAspect="1" noMove="1" noResize="1" noEditPoints="1" noAdjustHandles="1" noChangeArrowheads="1" noChangeShapeType="1" noTextEdit="1"/>
              </p:cNvSpPr>
              <p:nvPr/>
            </p:nvSpPr>
            <p:spPr>
              <a:xfrm>
                <a:off x="4051002" y="1404654"/>
                <a:ext cx="642969" cy="414216"/>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1" name="ZoneTexte 80">
                <a:extLst>
                  <a:ext uri="{FF2B5EF4-FFF2-40B4-BE49-F238E27FC236}">
                    <a16:creationId xmlns:a16="http://schemas.microsoft.com/office/drawing/2014/main" id="{7504D805-2BC7-202A-2AC6-2691DE003698}"/>
                  </a:ext>
                </a:extLst>
              </p:cNvPr>
              <p:cNvSpPr txBox="1"/>
              <p:nvPr/>
            </p:nvSpPr>
            <p:spPr>
              <a:xfrm>
                <a:off x="6528460" y="2319059"/>
                <a:ext cx="4112845" cy="41421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100" i="1" smtClean="0">
                              <a:latin typeface="Cambria Math" panose="02040503050406030204" pitchFamily="18" charset="0"/>
                            </a:rPr>
                          </m:ctrlPr>
                        </m:fPr>
                        <m:num>
                          <m:r>
                            <a:rPr lang="fr-FR" sz="1100" i="0" smtClean="0">
                              <a:latin typeface="Cambria Math" panose="02040503050406030204" pitchFamily="18" charset="0"/>
                            </a:rPr>
                            <m:t>𝜕</m:t>
                          </m:r>
                          <m:r>
                            <m:rPr>
                              <m:sty m:val="p"/>
                            </m:rPr>
                            <a:rPr lang="fr-FR" sz="1100" b="0" i="0" smtClean="0">
                              <a:latin typeface="Cambria Math" panose="02040503050406030204" pitchFamily="18" charset="0"/>
                            </a:rPr>
                            <m:t>Loss</m:t>
                          </m:r>
                          <m:r>
                            <a:rPr lang="fr-FR" sz="1100" b="0" i="0" smtClean="0">
                              <a:latin typeface="Cambria Math" panose="02040503050406030204" pitchFamily="18" charset="0"/>
                            </a:rPr>
                            <m:t>1</m:t>
                          </m:r>
                        </m:num>
                        <m:den>
                          <m:r>
                            <a:rPr lang="fr-FR" sz="1100" i="0" smtClean="0">
                              <a:latin typeface="Cambria Math" panose="02040503050406030204" pitchFamily="18" charset="0"/>
                            </a:rPr>
                            <m:t>𝜕</m:t>
                          </m:r>
                          <m:r>
                            <m:rPr>
                              <m:sty m:val="p"/>
                            </m:rPr>
                            <a:rPr lang="fr-FR" sz="1100" b="0" i="0" smtClean="0">
                              <a:latin typeface="Cambria Math" panose="02040503050406030204" pitchFamily="18" charset="0"/>
                            </a:rPr>
                            <m:t>w</m:t>
                          </m:r>
                          <m:r>
                            <a:rPr lang="fr-FR" sz="1100" b="0" i="0" smtClean="0">
                              <a:latin typeface="Cambria Math" panose="02040503050406030204" pitchFamily="18" charset="0"/>
                            </a:rPr>
                            <m:t>5</m:t>
                          </m:r>
                        </m:den>
                      </m:f>
                      <m:r>
                        <a:rPr lang="fr-FR" sz="1100" b="0" i="0" smtClean="0">
                          <a:solidFill>
                            <a:schemeClr val="tx1"/>
                          </a:solidFill>
                          <a:latin typeface="Cambria Math" panose="02040503050406030204" pitchFamily="18" charset="0"/>
                        </a:rPr>
                        <m:t>=</m:t>
                      </m:r>
                      <m:r>
                        <m:rPr>
                          <m:nor/>
                        </m:rPr>
                        <a:rPr lang="fr-FR" sz="1100" dirty="0">
                          <a:solidFill>
                            <a:schemeClr val="accent2"/>
                          </a:solidFill>
                          <a:latin typeface="Cambria Math" panose="02040503050406030204" pitchFamily="18" charset="0"/>
                          <a:ea typeface="Cambria Math" panose="02040503050406030204" pitchFamily="18" charset="0"/>
                        </a:rPr>
                        <m:t>(</m:t>
                      </m:r>
                      <m:r>
                        <m:rPr>
                          <m:sty m:val="p"/>
                        </m:rPr>
                        <a:rPr lang="fr-FR" sz="1100">
                          <a:solidFill>
                            <a:schemeClr val="accent2"/>
                          </a:solidFill>
                          <a:latin typeface="Cambria Math" panose="02040503050406030204" pitchFamily="18" charset="0"/>
                          <a:ea typeface="Cambria Math" panose="02040503050406030204" pitchFamily="18" charset="0"/>
                        </a:rPr>
                        <m:t>out</m:t>
                      </m:r>
                      <m:r>
                        <a:rPr lang="fr-FR" sz="1100">
                          <a:solidFill>
                            <a:schemeClr val="accent2"/>
                          </a:solidFill>
                          <a:latin typeface="Cambria Math" panose="02040503050406030204" pitchFamily="18" charset="0"/>
                          <a:ea typeface="Cambria Math" panose="02040503050406030204" pitchFamily="18" charset="0"/>
                        </a:rPr>
                        <m:t>_</m:t>
                      </m:r>
                      <m:r>
                        <m:rPr>
                          <m:sty m:val="p"/>
                        </m:rPr>
                        <a:rPr lang="fr-FR" sz="1100">
                          <a:solidFill>
                            <a:schemeClr val="accent2"/>
                          </a:solidFill>
                          <a:latin typeface="Cambria Math" panose="02040503050406030204" pitchFamily="18" charset="0"/>
                          <a:ea typeface="Cambria Math" panose="02040503050406030204" pitchFamily="18" charset="0"/>
                        </a:rPr>
                        <m:t>o</m:t>
                      </m:r>
                      <m:r>
                        <a:rPr lang="fr-FR" sz="1100">
                          <a:solidFill>
                            <a:schemeClr val="accent2"/>
                          </a:solidFill>
                          <a:latin typeface="Cambria Math" panose="02040503050406030204" pitchFamily="18" charset="0"/>
                          <a:ea typeface="Cambria Math" panose="02040503050406030204" pitchFamily="18" charset="0"/>
                        </a:rPr>
                        <m:t>1−</m:t>
                      </m:r>
                      <m:r>
                        <m:rPr>
                          <m:sty m:val="p"/>
                        </m:rPr>
                        <a:rPr lang="fr-FR" sz="1100">
                          <a:solidFill>
                            <a:schemeClr val="accent2"/>
                          </a:solidFill>
                          <a:latin typeface="Cambria Math" panose="02040503050406030204" pitchFamily="18" charset="0"/>
                          <a:ea typeface="Cambria Math" panose="02040503050406030204" pitchFamily="18" charset="0"/>
                        </a:rPr>
                        <m:t>target</m:t>
                      </m:r>
                      <m:r>
                        <a:rPr lang="fr-FR" sz="1100">
                          <a:solidFill>
                            <a:schemeClr val="accent2"/>
                          </a:solidFill>
                          <a:latin typeface="Cambria Math" panose="02040503050406030204" pitchFamily="18" charset="0"/>
                          <a:ea typeface="Cambria Math" panose="02040503050406030204" pitchFamily="18" charset="0"/>
                        </a:rPr>
                        <m:t>_</m:t>
                      </m:r>
                      <m:r>
                        <m:rPr>
                          <m:sty m:val="p"/>
                        </m:rPr>
                        <a:rPr lang="fr-FR" sz="1100">
                          <a:solidFill>
                            <a:schemeClr val="accent2"/>
                          </a:solidFill>
                          <a:latin typeface="Cambria Math" panose="02040503050406030204" pitchFamily="18" charset="0"/>
                          <a:ea typeface="Cambria Math" panose="02040503050406030204" pitchFamily="18" charset="0"/>
                        </a:rPr>
                        <m:t>o</m:t>
                      </m:r>
                      <m:r>
                        <a:rPr lang="fr-FR" sz="1100">
                          <a:solidFill>
                            <a:schemeClr val="accent2"/>
                          </a:solidFill>
                          <a:latin typeface="Cambria Math" panose="02040503050406030204" pitchFamily="18" charset="0"/>
                          <a:ea typeface="Cambria Math" panose="02040503050406030204" pitchFamily="18" charset="0"/>
                        </a:rPr>
                        <m:t>1</m:t>
                      </m:r>
                      <m:r>
                        <m:rPr>
                          <m:nor/>
                        </m:rPr>
                        <a:rPr lang="fr-FR" sz="1100" dirty="0">
                          <a:solidFill>
                            <a:schemeClr val="accent2"/>
                          </a:solidFill>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m:t>
                      </m:r>
                      <m:r>
                        <m:rPr>
                          <m:sty m:val="p"/>
                        </m:rPr>
                        <a:rPr lang="fr-FR" sz="1100" smtClean="0">
                          <a:solidFill>
                            <a:schemeClr val="accent2"/>
                          </a:solidFill>
                          <a:latin typeface="Cambria Math" panose="02040503050406030204" pitchFamily="18" charset="0"/>
                          <a:ea typeface="Cambria Math" panose="02040503050406030204" pitchFamily="18" charset="0"/>
                        </a:rPr>
                        <m:t>out</m:t>
                      </m:r>
                      <m:r>
                        <a:rPr lang="fr-FR" sz="1100" smtClean="0">
                          <a:solidFill>
                            <a:schemeClr val="accent2"/>
                          </a:solidFill>
                          <a:latin typeface="Cambria Math" panose="02040503050406030204" pitchFamily="18" charset="0"/>
                          <a:ea typeface="Cambria Math" panose="02040503050406030204" pitchFamily="18" charset="0"/>
                        </a:rPr>
                        <m:t>_</m:t>
                      </m:r>
                      <m:r>
                        <m:rPr>
                          <m:sty m:val="p"/>
                        </m:rPr>
                        <a:rPr lang="fr-FR" sz="1100" smtClean="0">
                          <a:solidFill>
                            <a:schemeClr val="accent2"/>
                          </a:solidFill>
                          <a:latin typeface="Cambria Math" panose="02040503050406030204" pitchFamily="18" charset="0"/>
                          <a:ea typeface="Cambria Math" panose="02040503050406030204" pitchFamily="18" charset="0"/>
                        </a:rPr>
                        <m:t>o</m:t>
                      </m:r>
                      <m:r>
                        <a:rPr lang="fr-FR" sz="1100" smtClean="0">
                          <a:solidFill>
                            <a:schemeClr val="accent2"/>
                          </a:solidFill>
                          <a:latin typeface="Cambria Math" panose="02040503050406030204" pitchFamily="18" charset="0"/>
                          <a:ea typeface="Cambria Math" panose="02040503050406030204" pitchFamily="18" charset="0"/>
                        </a:rPr>
                        <m:t>1(1−</m:t>
                      </m:r>
                      <m:r>
                        <m:rPr>
                          <m:sty m:val="p"/>
                        </m:rPr>
                        <a:rPr lang="fr-FR" sz="1100" smtClean="0">
                          <a:solidFill>
                            <a:schemeClr val="accent2"/>
                          </a:solidFill>
                          <a:latin typeface="Cambria Math" panose="02040503050406030204" pitchFamily="18" charset="0"/>
                          <a:ea typeface="Cambria Math" panose="02040503050406030204" pitchFamily="18" charset="0"/>
                        </a:rPr>
                        <m:t>out</m:t>
                      </m:r>
                      <m:r>
                        <a:rPr lang="fr-FR" sz="1100" smtClean="0">
                          <a:solidFill>
                            <a:schemeClr val="accent2"/>
                          </a:solidFill>
                          <a:latin typeface="Cambria Math" panose="02040503050406030204" pitchFamily="18" charset="0"/>
                          <a:ea typeface="Cambria Math" panose="02040503050406030204" pitchFamily="18" charset="0"/>
                        </a:rPr>
                        <m:t>_</m:t>
                      </m:r>
                      <m:r>
                        <m:rPr>
                          <m:sty m:val="p"/>
                        </m:rPr>
                        <a:rPr lang="fr-FR" sz="1100" smtClean="0">
                          <a:solidFill>
                            <a:schemeClr val="accent2"/>
                          </a:solidFill>
                          <a:latin typeface="Cambria Math" panose="02040503050406030204" pitchFamily="18" charset="0"/>
                          <a:ea typeface="Cambria Math" panose="02040503050406030204" pitchFamily="18" charset="0"/>
                        </a:rPr>
                        <m:t>o</m:t>
                      </m:r>
                      <m:r>
                        <a:rPr lang="fr-FR" sz="1100" smtClean="0">
                          <a:solidFill>
                            <a:schemeClr val="accent2"/>
                          </a:solidFill>
                          <a:latin typeface="Cambria Math" panose="02040503050406030204" pitchFamily="18" charset="0"/>
                          <a:ea typeface="Cambria Math" panose="02040503050406030204" pitchFamily="18" charset="0"/>
                        </a:rPr>
                        <m:t>1</m:t>
                      </m:r>
                      <m:r>
                        <a:rPr lang="fr-FR" sz="1100" i="1">
                          <a:solidFill>
                            <a:schemeClr val="accent2"/>
                          </a:solidFill>
                          <a:latin typeface="Cambria Math" panose="02040503050406030204" pitchFamily="18" charset="0"/>
                          <a:ea typeface="Cambria Math" panose="02040503050406030204" pitchFamily="18" charset="0"/>
                        </a:rPr>
                        <m:t>)</m:t>
                      </m:r>
                      <m:r>
                        <a:rPr lang="fr-FR" sz="1100" b="0" i="1" smtClean="0">
                          <a:solidFill>
                            <a:schemeClr val="tx1"/>
                          </a:solidFill>
                          <a:latin typeface="Cambria Math" panose="02040503050406030204" pitchFamily="18" charset="0"/>
                          <a:ea typeface="Cambria Math" panose="02040503050406030204" pitchFamily="18" charset="0"/>
                        </a:rPr>
                        <m:t>×</m:t>
                      </m:r>
                      <m:r>
                        <m:rPr>
                          <m:sty m:val="p"/>
                        </m:rPr>
                        <a:rPr lang="fr-FR" sz="1100" i="0" smtClean="0">
                          <a:solidFill>
                            <a:schemeClr val="tx1"/>
                          </a:solidFill>
                          <a:latin typeface="Cambria Math" panose="02040503050406030204" pitchFamily="18" charset="0"/>
                        </a:rPr>
                        <m:t>o</m:t>
                      </m:r>
                      <m:r>
                        <m:rPr>
                          <m:sty m:val="p"/>
                        </m:rPr>
                        <a:rPr lang="fr-FR" sz="1100" b="0" i="0" smtClean="0">
                          <a:solidFill>
                            <a:schemeClr val="tx1"/>
                          </a:solidFill>
                          <a:latin typeface="Cambria Math" panose="02040503050406030204" pitchFamily="18" charset="0"/>
                        </a:rPr>
                        <m:t>ut</m:t>
                      </m:r>
                      <m:r>
                        <a:rPr lang="fr-FR" sz="1100" b="0" i="0" smtClean="0">
                          <a:solidFill>
                            <a:schemeClr val="tx1"/>
                          </a:solidFill>
                          <a:latin typeface="Cambria Math" panose="02040503050406030204" pitchFamily="18" charset="0"/>
                        </a:rPr>
                        <m:t>_</m:t>
                      </m:r>
                      <m:r>
                        <m:rPr>
                          <m:sty m:val="p"/>
                        </m:rPr>
                        <a:rPr lang="fr-FR" sz="1100" b="0" i="0" smtClean="0">
                          <a:solidFill>
                            <a:schemeClr val="tx1"/>
                          </a:solidFill>
                          <a:latin typeface="Cambria Math" panose="02040503050406030204" pitchFamily="18" charset="0"/>
                        </a:rPr>
                        <m:t>h</m:t>
                      </m:r>
                      <m:r>
                        <a:rPr lang="fr-FR" sz="1100" b="0" i="0" smtClean="0">
                          <a:solidFill>
                            <a:schemeClr val="tx1"/>
                          </a:solidFill>
                          <a:latin typeface="Cambria Math" panose="02040503050406030204" pitchFamily="18" charset="0"/>
                        </a:rPr>
                        <m:t>1</m:t>
                      </m:r>
                    </m:oMath>
                  </m:oMathPara>
                </a14:m>
                <a:endParaRPr lang="fr-FR" sz="1100" dirty="0">
                  <a:solidFill>
                    <a:schemeClr val="accent3">
                      <a:lumMod val="60000"/>
                      <a:lumOff val="40000"/>
                    </a:schemeClr>
                  </a:solidFill>
                </a:endParaRPr>
              </a:p>
            </p:txBody>
          </p:sp>
        </mc:Choice>
        <mc:Fallback xmlns="">
          <p:sp>
            <p:nvSpPr>
              <p:cNvPr id="81" name="ZoneTexte 80">
                <a:extLst>
                  <a:ext uri="{FF2B5EF4-FFF2-40B4-BE49-F238E27FC236}">
                    <a16:creationId xmlns:a16="http://schemas.microsoft.com/office/drawing/2014/main" id="{7504D805-2BC7-202A-2AC6-2691DE003698}"/>
                  </a:ext>
                </a:extLst>
              </p:cNvPr>
              <p:cNvSpPr txBox="1">
                <a:spLocks noRot="1" noChangeAspect="1" noMove="1" noResize="1" noEditPoints="1" noAdjustHandles="1" noChangeArrowheads="1" noChangeShapeType="1" noTextEdit="1"/>
              </p:cNvSpPr>
              <p:nvPr/>
            </p:nvSpPr>
            <p:spPr>
              <a:xfrm>
                <a:off x="6528460" y="2319059"/>
                <a:ext cx="4112845" cy="414216"/>
              </a:xfrm>
              <a:prstGeom prst="rect">
                <a:avLst/>
              </a:prstGeom>
              <a:blipFill>
                <a:blip r:embed="rId5"/>
                <a:stretch>
                  <a:fillRect b="-2941"/>
                </a:stretch>
              </a:blipFill>
            </p:spPr>
            <p:txBody>
              <a:bodyPr/>
              <a:lstStyle/>
              <a:p>
                <a:r>
                  <a:rPr lang="fr-FR">
                    <a:noFill/>
                  </a:rPr>
                  <a:t> </a:t>
                </a:r>
              </a:p>
            </p:txBody>
          </p:sp>
        </mc:Fallback>
      </mc:AlternateContent>
      <p:sp>
        <p:nvSpPr>
          <p:cNvPr id="92" name="ZoneTexte 91">
            <a:extLst>
              <a:ext uri="{FF2B5EF4-FFF2-40B4-BE49-F238E27FC236}">
                <a16:creationId xmlns:a16="http://schemas.microsoft.com/office/drawing/2014/main" id="{F75419FC-B837-091E-5ECE-834D9914ADB5}"/>
              </a:ext>
            </a:extLst>
          </p:cNvPr>
          <p:cNvSpPr txBox="1"/>
          <p:nvPr/>
        </p:nvSpPr>
        <p:spPr>
          <a:xfrm>
            <a:off x="6528460" y="3404988"/>
            <a:ext cx="1227694" cy="261610"/>
          </a:xfrm>
          <a:prstGeom prst="rect">
            <a:avLst/>
          </a:prstGeom>
          <a:noFill/>
        </p:spPr>
        <p:txBody>
          <a:bodyPr wrap="square" rtlCol="0">
            <a:spAutoFit/>
          </a:bodyPr>
          <a:lstStyle/>
          <a:p>
            <a:r>
              <a:rPr lang="en-GB" sz="1100" b="1" noProof="0" dirty="0"/>
              <a:t>Symmetrically</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ABD239F1-369F-4228-6CA9-9E7DFA660D59}"/>
                  </a:ext>
                </a:extLst>
              </p:cNvPr>
              <p:cNvSpPr txBox="1"/>
              <p:nvPr/>
            </p:nvSpPr>
            <p:spPr>
              <a:xfrm>
                <a:off x="6528460" y="2885419"/>
                <a:ext cx="4112845" cy="414216"/>
              </a:xfrm>
              <a:prstGeom prst="rect">
                <a:avLst/>
              </a:prstGeom>
              <a:noFill/>
              <a:ln>
                <a:solidFill>
                  <a:srgbClr val="FF0000"/>
                </a:solidFill>
              </a:ln>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100" i="1" smtClean="0">
                              <a:solidFill>
                                <a:schemeClr val="tx1"/>
                              </a:solidFill>
                              <a:latin typeface="Cambria Math" panose="02040503050406030204" pitchFamily="18" charset="0"/>
                            </a:rPr>
                          </m:ctrlPr>
                        </m:fPr>
                        <m:num>
                          <m:r>
                            <a:rPr lang="fr-FR" sz="1100" i="0" smtClean="0">
                              <a:solidFill>
                                <a:schemeClr val="tx1"/>
                              </a:solidFill>
                              <a:latin typeface="Cambria Math" panose="02040503050406030204" pitchFamily="18" charset="0"/>
                            </a:rPr>
                            <m:t>𝜕</m:t>
                          </m:r>
                          <m:r>
                            <m:rPr>
                              <m:sty m:val="p"/>
                            </m:rPr>
                            <a:rPr lang="fr-FR" sz="1100" b="0" i="0" smtClean="0">
                              <a:solidFill>
                                <a:schemeClr val="tx1"/>
                              </a:solidFill>
                              <a:latin typeface="Cambria Math" panose="02040503050406030204" pitchFamily="18" charset="0"/>
                            </a:rPr>
                            <m:t>Loss</m:t>
                          </m:r>
                          <m:r>
                            <a:rPr lang="fr-FR" sz="1100" b="0" i="0" smtClean="0">
                              <a:solidFill>
                                <a:schemeClr val="tx1"/>
                              </a:solidFill>
                              <a:latin typeface="Cambria Math" panose="02040503050406030204" pitchFamily="18" charset="0"/>
                            </a:rPr>
                            <m:t>1</m:t>
                          </m:r>
                        </m:num>
                        <m:den>
                          <m:r>
                            <a:rPr lang="fr-FR" sz="1100" i="0" smtClean="0">
                              <a:solidFill>
                                <a:schemeClr val="tx1"/>
                              </a:solidFill>
                              <a:latin typeface="Cambria Math" panose="02040503050406030204" pitchFamily="18" charset="0"/>
                            </a:rPr>
                            <m:t>𝜕</m:t>
                          </m:r>
                          <m:r>
                            <m:rPr>
                              <m:sty m:val="p"/>
                            </m:rPr>
                            <a:rPr lang="fr-FR" sz="1100" b="0" i="0" smtClean="0">
                              <a:solidFill>
                                <a:schemeClr val="tx1"/>
                              </a:solidFill>
                              <a:latin typeface="Cambria Math" panose="02040503050406030204" pitchFamily="18" charset="0"/>
                            </a:rPr>
                            <m:t>w</m:t>
                          </m:r>
                          <m:r>
                            <a:rPr lang="fr-FR" sz="1100" b="0" i="0" smtClean="0">
                              <a:solidFill>
                                <a:schemeClr val="tx1"/>
                              </a:solidFill>
                              <a:latin typeface="Cambria Math" panose="02040503050406030204" pitchFamily="18" charset="0"/>
                            </a:rPr>
                            <m:t>5</m:t>
                          </m:r>
                        </m:den>
                      </m:f>
                      <m:r>
                        <a:rPr lang="fr-FR" sz="1100" b="0" i="0" smtClean="0">
                          <a:solidFill>
                            <a:schemeClr val="tx1"/>
                          </a:solidFill>
                          <a:latin typeface="Cambria Math" panose="02040503050406030204" pitchFamily="18" charset="0"/>
                        </a:rPr>
                        <m:t>=</m:t>
                      </m:r>
                      <m:r>
                        <m:rPr>
                          <m:nor/>
                        </m:rPr>
                        <a:rPr lang="fr-FR" sz="1100" dirty="0">
                          <a:solidFill>
                            <a:schemeClr val="tx1"/>
                          </a:solidFill>
                          <a:latin typeface="Cambria Math" panose="02040503050406030204" pitchFamily="18" charset="0"/>
                          <a:ea typeface="Cambria Math" panose="02040503050406030204" pitchFamily="18" charset="0"/>
                        </a:rPr>
                        <m:t>(</m:t>
                      </m:r>
                      <m:r>
                        <m:rPr>
                          <m:sty m:val="p"/>
                        </m:rPr>
                        <a:rPr lang="fr-FR" sz="1100">
                          <a:solidFill>
                            <a:schemeClr val="tx1"/>
                          </a:solidFill>
                          <a:latin typeface="Cambria Math" panose="02040503050406030204" pitchFamily="18" charset="0"/>
                          <a:ea typeface="Cambria Math" panose="02040503050406030204" pitchFamily="18" charset="0"/>
                        </a:rPr>
                        <m:t>out</m:t>
                      </m:r>
                      <m:r>
                        <a:rPr lang="fr-FR" sz="1100">
                          <a:solidFill>
                            <a:schemeClr val="tx1"/>
                          </a:solidFill>
                          <a:latin typeface="Cambria Math" panose="02040503050406030204" pitchFamily="18" charset="0"/>
                          <a:ea typeface="Cambria Math" panose="02040503050406030204" pitchFamily="18" charset="0"/>
                        </a:rPr>
                        <m:t>_</m:t>
                      </m:r>
                      <m:r>
                        <m:rPr>
                          <m:sty m:val="p"/>
                        </m:rPr>
                        <a:rPr lang="fr-FR" sz="1100">
                          <a:solidFill>
                            <a:schemeClr val="tx1"/>
                          </a:solidFill>
                          <a:latin typeface="Cambria Math" panose="02040503050406030204" pitchFamily="18" charset="0"/>
                          <a:ea typeface="Cambria Math" panose="02040503050406030204" pitchFamily="18" charset="0"/>
                        </a:rPr>
                        <m:t>o</m:t>
                      </m:r>
                      <m:r>
                        <a:rPr lang="fr-FR" sz="1100">
                          <a:solidFill>
                            <a:schemeClr val="tx1"/>
                          </a:solidFill>
                          <a:latin typeface="Cambria Math" panose="02040503050406030204" pitchFamily="18" charset="0"/>
                          <a:ea typeface="Cambria Math" panose="02040503050406030204" pitchFamily="18" charset="0"/>
                        </a:rPr>
                        <m:t>1−</m:t>
                      </m:r>
                      <m:r>
                        <m:rPr>
                          <m:sty m:val="p"/>
                        </m:rPr>
                        <a:rPr lang="fr-FR" sz="1100">
                          <a:solidFill>
                            <a:schemeClr val="tx1"/>
                          </a:solidFill>
                          <a:latin typeface="Cambria Math" panose="02040503050406030204" pitchFamily="18" charset="0"/>
                          <a:ea typeface="Cambria Math" panose="02040503050406030204" pitchFamily="18" charset="0"/>
                        </a:rPr>
                        <m:t>target</m:t>
                      </m:r>
                      <m:r>
                        <a:rPr lang="fr-FR" sz="1100">
                          <a:solidFill>
                            <a:schemeClr val="tx1"/>
                          </a:solidFill>
                          <a:latin typeface="Cambria Math" panose="02040503050406030204" pitchFamily="18" charset="0"/>
                          <a:ea typeface="Cambria Math" panose="02040503050406030204" pitchFamily="18" charset="0"/>
                        </a:rPr>
                        <m:t>_</m:t>
                      </m:r>
                      <m:r>
                        <m:rPr>
                          <m:sty m:val="p"/>
                        </m:rPr>
                        <a:rPr lang="fr-FR" sz="1100">
                          <a:solidFill>
                            <a:schemeClr val="tx1"/>
                          </a:solidFill>
                          <a:latin typeface="Cambria Math" panose="02040503050406030204" pitchFamily="18" charset="0"/>
                          <a:ea typeface="Cambria Math" panose="02040503050406030204" pitchFamily="18" charset="0"/>
                        </a:rPr>
                        <m:t>o</m:t>
                      </m:r>
                      <m:r>
                        <a:rPr lang="fr-FR" sz="1100">
                          <a:solidFill>
                            <a:schemeClr val="tx1"/>
                          </a:solidFill>
                          <a:latin typeface="Cambria Math" panose="02040503050406030204" pitchFamily="18" charset="0"/>
                          <a:ea typeface="Cambria Math" panose="02040503050406030204" pitchFamily="18" charset="0"/>
                        </a:rPr>
                        <m:t>1</m:t>
                      </m:r>
                      <m:r>
                        <m:rPr>
                          <m:nor/>
                        </m:rPr>
                        <a:rPr lang="fr-FR" sz="1100" dirty="0">
                          <a:solidFill>
                            <a:schemeClr val="tx1"/>
                          </a:solidFill>
                          <a:latin typeface="Cambria Math" panose="02040503050406030204" pitchFamily="18" charset="0"/>
                          <a:ea typeface="Cambria Math" panose="02040503050406030204" pitchFamily="18" charset="0"/>
                        </a:rPr>
                        <m:t>)</m:t>
                      </m:r>
                      <m:r>
                        <a:rPr lang="fr-FR" sz="1100" i="1">
                          <a:solidFill>
                            <a:schemeClr val="tx1"/>
                          </a:solidFill>
                          <a:latin typeface="Cambria Math" panose="02040503050406030204" pitchFamily="18" charset="0"/>
                          <a:ea typeface="Cambria Math" panose="02040503050406030204" pitchFamily="18" charset="0"/>
                        </a:rPr>
                        <m:t>×</m:t>
                      </m:r>
                      <m:r>
                        <m:rPr>
                          <m:sty m:val="p"/>
                        </m:rPr>
                        <a:rPr lang="fr-FR" sz="1100" smtClean="0">
                          <a:solidFill>
                            <a:schemeClr val="tx1"/>
                          </a:solidFill>
                          <a:latin typeface="Cambria Math" panose="02040503050406030204" pitchFamily="18" charset="0"/>
                          <a:ea typeface="Cambria Math" panose="02040503050406030204" pitchFamily="18" charset="0"/>
                        </a:rPr>
                        <m:t>out</m:t>
                      </m:r>
                      <m:r>
                        <a:rPr lang="fr-FR" sz="1100" smtClean="0">
                          <a:solidFill>
                            <a:schemeClr val="tx1"/>
                          </a:solidFill>
                          <a:latin typeface="Cambria Math" panose="02040503050406030204" pitchFamily="18" charset="0"/>
                          <a:ea typeface="Cambria Math" panose="02040503050406030204" pitchFamily="18" charset="0"/>
                        </a:rPr>
                        <m:t>_</m:t>
                      </m:r>
                      <m:r>
                        <m:rPr>
                          <m:sty m:val="p"/>
                        </m:rPr>
                        <a:rPr lang="fr-FR" sz="1100" smtClean="0">
                          <a:solidFill>
                            <a:schemeClr val="tx1"/>
                          </a:solidFill>
                          <a:latin typeface="Cambria Math" panose="02040503050406030204" pitchFamily="18" charset="0"/>
                          <a:ea typeface="Cambria Math" panose="02040503050406030204" pitchFamily="18" charset="0"/>
                        </a:rPr>
                        <m:t>o</m:t>
                      </m:r>
                      <m:r>
                        <a:rPr lang="fr-FR" sz="1100" smtClean="0">
                          <a:solidFill>
                            <a:schemeClr val="tx1"/>
                          </a:solidFill>
                          <a:latin typeface="Cambria Math" panose="02040503050406030204" pitchFamily="18" charset="0"/>
                          <a:ea typeface="Cambria Math" panose="02040503050406030204" pitchFamily="18" charset="0"/>
                        </a:rPr>
                        <m:t>1(1−</m:t>
                      </m:r>
                      <m:r>
                        <m:rPr>
                          <m:sty m:val="p"/>
                        </m:rPr>
                        <a:rPr lang="fr-FR" sz="1100" smtClean="0">
                          <a:solidFill>
                            <a:schemeClr val="tx1"/>
                          </a:solidFill>
                          <a:latin typeface="Cambria Math" panose="02040503050406030204" pitchFamily="18" charset="0"/>
                          <a:ea typeface="Cambria Math" panose="02040503050406030204" pitchFamily="18" charset="0"/>
                        </a:rPr>
                        <m:t>out</m:t>
                      </m:r>
                      <m:r>
                        <a:rPr lang="fr-FR" sz="1100" smtClean="0">
                          <a:solidFill>
                            <a:schemeClr val="tx1"/>
                          </a:solidFill>
                          <a:latin typeface="Cambria Math" panose="02040503050406030204" pitchFamily="18" charset="0"/>
                          <a:ea typeface="Cambria Math" panose="02040503050406030204" pitchFamily="18" charset="0"/>
                        </a:rPr>
                        <m:t>_</m:t>
                      </m:r>
                      <m:r>
                        <m:rPr>
                          <m:sty m:val="p"/>
                        </m:rPr>
                        <a:rPr lang="fr-FR" sz="1100" smtClean="0">
                          <a:solidFill>
                            <a:schemeClr val="tx1"/>
                          </a:solidFill>
                          <a:latin typeface="Cambria Math" panose="02040503050406030204" pitchFamily="18" charset="0"/>
                          <a:ea typeface="Cambria Math" panose="02040503050406030204" pitchFamily="18" charset="0"/>
                        </a:rPr>
                        <m:t>o</m:t>
                      </m:r>
                      <m:r>
                        <a:rPr lang="fr-FR" sz="1100" smtClean="0">
                          <a:solidFill>
                            <a:schemeClr val="tx1"/>
                          </a:solidFill>
                          <a:latin typeface="Cambria Math" panose="02040503050406030204" pitchFamily="18" charset="0"/>
                          <a:ea typeface="Cambria Math" panose="02040503050406030204" pitchFamily="18" charset="0"/>
                        </a:rPr>
                        <m:t>1</m:t>
                      </m:r>
                      <m:r>
                        <a:rPr lang="fr-FR" sz="1100" i="1">
                          <a:solidFill>
                            <a:schemeClr val="tx1"/>
                          </a:solidFill>
                          <a:latin typeface="Cambria Math" panose="02040503050406030204" pitchFamily="18" charset="0"/>
                          <a:ea typeface="Cambria Math" panose="02040503050406030204" pitchFamily="18" charset="0"/>
                        </a:rPr>
                        <m:t>)</m:t>
                      </m:r>
                      <m:r>
                        <a:rPr lang="fr-FR" sz="1100" b="0" i="1" smtClean="0">
                          <a:solidFill>
                            <a:schemeClr val="tx1"/>
                          </a:solidFill>
                          <a:latin typeface="Cambria Math" panose="02040503050406030204" pitchFamily="18" charset="0"/>
                          <a:ea typeface="Cambria Math" panose="02040503050406030204" pitchFamily="18" charset="0"/>
                        </a:rPr>
                        <m:t>×</m:t>
                      </m:r>
                      <m:r>
                        <m:rPr>
                          <m:sty m:val="p"/>
                        </m:rPr>
                        <a:rPr lang="fr-FR" sz="1100" i="0" smtClean="0">
                          <a:solidFill>
                            <a:schemeClr val="tx1"/>
                          </a:solidFill>
                          <a:latin typeface="Cambria Math" panose="02040503050406030204" pitchFamily="18" charset="0"/>
                        </a:rPr>
                        <m:t>o</m:t>
                      </m:r>
                      <m:r>
                        <m:rPr>
                          <m:sty m:val="p"/>
                        </m:rPr>
                        <a:rPr lang="fr-FR" sz="1100" b="0" i="0" smtClean="0">
                          <a:solidFill>
                            <a:schemeClr val="tx1"/>
                          </a:solidFill>
                          <a:latin typeface="Cambria Math" panose="02040503050406030204" pitchFamily="18" charset="0"/>
                        </a:rPr>
                        <m:t>ut</m:t>
                      </m:r>
                      <m:r>
                        <a:rPr lang="fr-FR" sz="1100" b="0" i="0" smtClean="0">
                          <a:solidFill>
                            <a:schemeClr val="tx1"/>
                          </a:solidFill>
                          <a:latin typeface="Cambria Math" panose="02040503050406030204" pitchFamily="18" charset="0"/>
                        </a:rPr>
                        <m:t>_</m:t>
                      </m:r>
                      <m:r>
                        <m:rPr>
                          <m:sty m:val="p"/>
                        </m:rPr>
                        <a:rPr lang="fr-FR" sz="1100" b="0" i="0" smtClean="0">
                          <a:solidFill>
                            <a:schemeClr val="tx1"/>
                          </a:solidFill>
                          <a:latin typeface="Cambria Math" panose="02040503050406030204" pitchFamily="18" charset="0"/>
                        </a:rPr>
                        <m:t>h</m:t>
                      </m:r>
                      <m:r>
                        <a:rPr lang="fr-FR" sz="1100" b="0" i="0" smtClean="0">
                          <a:solidFill>
                            <a:schemeClr val="tx1"/>
                          </a:solidFill>
                          <a:latin typeface="Cambria Math" panose="02040503050406030204" pitchFamily="18" charset="0"/>
                        </a:rPr>
                        <m:t>1</m:t>
                      </m:r>
                    </m:oMath>
                  </m:oMathPara>
                </a14:m>
                <a:endParaRPr lang="fr-FR" sz="1100" dirty="0">
                  <a:solidFill>
                    <a:schemeClr val="tx1"/>
                  </a:solidFill>
                </a:endParaRPr>
              </a:p>
            </p:txBody>
          </p:sp>
        </mc:Choice>
        <mc:Fallback xmlns="">
          <p:sp>
            <p:nvSpPr>
              <p:cNvPr id="3" name="ZoneTexte 2">
                <a:extLst>
                  <a:ext uri="{FF2B5EF4-FFF2-40B4-BE49-F238E27FC236}">
                    <a16:creationId xmlns:a16="http://schemas.microsoft.com/office/drawing/2014/main" id="{ABD239F1-369F-4228-6CA9-9E7DFA660D59}"/>
                  </a:ext>
                </a:extLst>
              </p:cNvPr>
              <p:cNvSpPr txBox="1">
                <a:spLocks noRot="1" noChangeAspect="1" noMove="1" noResize="1" noEditPoints="1" noAdjustHandles="1" noChangeArrowheads="1" noChangeShapeType="1" noTextEdit="1"/>
              </p:cNvSpPr>
              <p:nvPr/>
            </p:nvSpPr>
            <p:spPr>
              <a:xfrm>
                <a:off x="6528460" y="2885419"/>
                <a:ext cx="4112845" cy="414216"/>
              </a:xfrm>
              <a:prstGeom prst="rect">
                <a:avLst/>
              </a:prstGeom>
              <a:blipFill>
                <a:blip r:embed="rId6"/>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5DEEEA49-3E90-97D8-3429-8D27DD5FFB9E}"/>
                  </a:ext>
                </a:extLst>
              </p:cNvPr>
              <p:cNvSpPr txBox="1"/>
              <p:nvPr/>
            </p:nvSpPr>
            <p:spPr>
              <a:xfrm>
                <a:off x="6548343" y="3655899"/>
                <a:ext cx="4112845" cy="364010"/>
              </a:xfrm>
              <a:prstGeom prst="rect">
                <a:avLst/>
              </a:prstGeom>
              <a:noFill/>
              <a:ln>
                <a:solidFill>
                  <a:srgbClr val="FF0000"/>
                </a:solidFill>
              </a:ln>
            </p:spPr>
            <p:txBody>
              <a:bodyPr wrap="square" rtlCol="0">
                <a:spAutoFit/>
              </a:bodyPr>
              <a:lstStyle/>
              <a:p>
                <a14:m>
                  <m:oMath xmlns:m="http://schemas.openxmlformats.org/officeDocument/2006/math">
                    <m:f>
                      <m:fPr>
                        <m:ctrlPr>
                          <a:rPr lang="fr-FR" sz="1200" i="1" smtClean="0">
                            <a:solidFill>
                              <a:schemeClr val="tx1"/>
                            </a:solidFill>
                            <a:latin typeface="Cambria Math" panose="02040503050406030204" pitchFamily="18" charset="0"/>
                          </a:rPr>
                        </m:ctrlPr>
                      </m:fPr>
                      <m:num>
                        <m:r>
                          <a:rPr lang="fr-FR" sz="120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Loss</m:t>
                        </m:r>
                        <m:r>
                          <a:rPr lang="fr-FR" sz="1200" b="0" i="0" smtClean="0">
                            <a:solidFill>
                              <a:schemeClr val="tx1"/>
                            </a:solidFill>
                            <a:latin typeface="Cambria Math" panose="02040503050406030204" pitchFamily="18" charset="0"/>
                          </a:rPr>
                          <m:t>2</m:t>
                        </m:r>
                      </m:num>
                      <m:den>
                        <m:r>
                          <a:rPr lang="fr-FR" sz="120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0" smtClean="0">
                            <a:solidFill>
                              <a:schemeClr val="tx1"/>
                            </a:solidFill>
                            <a:latin typeface="Cambria Math" panose="02040503050406030204" pitchFamily="18" charset="0"/>
                          </a:rPr>
                          <m:t>8</m:t>
                        </m:r>
                      </m:den>
                    </m:f>
                    <m:r>
                      <a:rPr lang="fr-FR" sz="1200" b="0" i="0" smtClean="0">
                        <a:solidFill>
                          <a:schemeClr val="tx1"/>
                        </a:solidFill>
                        <a:latin typeface="Cambria Math" panose="02040503050406030204" pitchFamily="18" charset="0"/>
                      </a:rPr>
                      <m:t>=</m:t>
                    </m:r>
                    <m:r>
                      <m:rPr>
                        <m:nor/>
                      </m:rPr>
                      <a:rPr lang="fr-FR" sz="1200" dirty="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2</m:t>
                    </m:r>
                    <m:r>
                      <a:rPr lang="fr-FR" sz="120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m:rPr>
                        <m:nor/>
                      </m:rPr>
                      <a:rPr lang="fr-FR" sz="1200" b="0" i="0" smtClean="0">
                        <a:solidFill>
                          <a:schemeClr val="tx1"/>
                        </a:solidFill>
                        <a:latin typeface="Cambria Math" panose="02040503050406030204" pitchFamily="18" charset="0"/>
                        <a:ea typeface="Cambria Math" panose="02040503050406030204" pitchFamily="18" charset="0"/>
                      </a:rPr>
                      <m:t>2</m:t>
                    </m:r>
                    <m:r>
                      <m:rPr>
                        <m:nor/>
                      </m:rPr>
                      <a:rPr lang="fr-FR" sz="1200" dirty="0">
                        <a:solidFill>
                          <a:schemeClr val="tx1"/>
                        </a:solidFill>
                        <a:latin typeface="Cambria Math" panose="02040503050406030204" pitchFamily="18" charset="0"/>
                        <a:ea typeface="Cambria Math" panose="02040503050406030204" pitchFamily="18" charset="0"/>
                      </a:rPr>
                      <m:t>)</m:t>
                    </m:r>
                    <m:r>
                      <a:rPr lang="fr-FR" sz="1200" i="1">
                        <a:solidFill>
                          <a:schemeClr val="tx1"/>
                        </a:solidFill>
                        <a:latin typeface="Cambria Math" panose="02040503050406030204" pitchFamily="18" charset="0"/>
                        <a:ea typeface="Cambria Math" panose="02040503050406030204" pitchFamily="18" charset="0"/>
                      </a:rPr>
                      <m:t>×</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2</m:t>
                    </m:r>
                    <m:r>
                      <a:rPr lang="fr-FR" sz="1200" smtClean="0">
                        <a:solidFill>
                          <a:schemeClr val="tx1"/>
                        </a:solidFill>
                        <a:latin typeface="Cambria Math" panose="02040503050406030204" pitchFamily="18" charset="0"/>
                        <a:ea typeface="Cambria Math" panose="02040503050406030204" pitchFamily="18" charset="0"/>
                      </a:rPr>
                      <m:t>(1−</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b="0" i="1" smtClean="0">
                        <a:solidFill>
                          <a:schemeClr val="tx1"/>
                        </a:solidFill>
                        <a:latin typeface="Cambria Math" panose="02040503050406030204" pitchFamily="18" charset="0"/>
                        <a:ea typeface="Cambria Math" panose="02040503050406030204" pitchFamily="18" charset="0"/>
                      </a:rPr>
                      <m:t>2</m:t>
                    </m:r>
                    <m:r>
                      <a:rPr lang="fr-FR" sz="1200" i="1">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m:t>
                    </m:r>
                    <m:r>
                      <m:rPr>
                        <m:sty m:val="p"/>
                      </m:rPr>
                      <a:rPr lang="fr-FR" sz="1200" i="0" smtClean="0">
                        <a:solidFill>
                          <a:schemeClr val="tx1"/>
                        </a:solidFill>
                        <a:latin typeface="Cambria Math" panose="02040503050406030204" pitchFamily="18" charset="0"/>
                      </a:rPr>
                      <m:t>o</m:t>
                    </m:r>
                    <m:r>
                      <m:rPr>
                        <m:sty m:val="p"/>
                      </m:rPr>
                      <a:rPr lang="fr-FR" sz="1200" b="0" i="0" smtClean="0">
                        <a:solidFill>
                          <a:schemeClr val="tx1"/>
                        </a:solidFill>
                        <a:latin typeface="Cambria Math" panose="02040503050406030204" pitchFamily="18" charset="0"/>
                      </a:rPr>
                      <m:t>ut</m:t>
                    </m:r>
                    <m:r>
                      <a:rPr lang="fr-FR" sz="1200" b="0" i="0" smtClean="0">
                        <a:solidFill>
                          <a:schemeClr val="tx1"/>
                        </a:solidFill>
                        <a:latin typeface="Cambria Math" panose="02040503050406030204" pitchFamily="18" charset="0"/>
                      </a:rPr>
                      <m:t>_</m:t>
                    </m:r>
                    <m:r>
                      <m:rPr>
                        <m:sty m:val="p"/>
                      </m:rPr>
                      <a:rPr lang="fr-FR" sz="1200" b="0" i="0" smtClean="0">
                        <a:solidFill>
                          <a:schemeClr val="tx1"/>
                        </a:solidFill>
                        <a:latin typeface="Cambria Math" panose="02040503050406030204" pitchFamily="18" charset="0"/>
                      </a:rPr>
                      <m:t>h</m:t>
                    </m:r>
                  </m:oMath>
                </a14:m>
                <a:r>
                  <a:rPr lang="fr-FR" sz="1200" dirty="0">
                    <a:solidFill>
                      <a:schemeClr val="tx1"/>
                    </a:solidFill>
                  </a:rPr>
                  <a:t>2</a:t>
                </a:r>
                <a:endParaRPr lang="fr-FR" sz="1100" dirty="0">
                  <a:solidFill>
                    <a:schemeClr val="tx1"/>
                  </a:solidFill>
                </a:endParaRPr>
              </a:p>
            </p:txBody>
          </p:sp>
        </mc:Choice>
        <mc:Fallback xmlns="">
          <p:sp>
            <p:nvSpPr>
              <p:cNvPr id="4" name="ZoneTexte 3">
                <a:extLst>
                  <a:ext uri="{FF2B5EF4-FFF2-40B4-BE49-F238E27FC236}">
                    <a16:creationId xmlns:a16="http://schemas.microsoft.com/office/drawing/2014/main" id="{5DEEEA49-3E90-97D8-3429-8D27DD5FFB9E}"/>
                  </a:ext>
                </a:extLst>
              </p:cNvPr>
              <p:cNvSpPr txBox="1">
                <a:spLocks noRot="1" noChangeAspect="1" noMove="1" noResize="1" noEditPoints="1" noAdjustHandles="1" noChangeArrowheads="1" noChangeShapeType="1" noTextEdit="1"/>
              </p:cNvSpPr>
              <p:nvPr/>
            </p:nvSpPr>
            <p:spPr>
              <a:xfrm>
                <a:off x="6548343" y="3655899"/>
                <a:ext cx="4112845" cy="364010"/>
              </a:xfrm>
              <a:prstGeom prst="rect">
                <a:avLst/>
              </a:prstGeom>
              <a:blipFill>
                <a:blip r:embed="rId7"/>
                <a:stretch>
                  <a:fillRect/>
                </a:stretch>
              </a:blipFill>
              <a:ln>
                <a:solidFill>
                  <a:srgbClr val="FF0000"/>
                </a:solidFill>
              </a:ln>
            </p:spPr>
            <p:txBody>
              <a:bodyPr/>
              <a:lstStyle/>
              <a:p>
                <a:r>
                  <a:rPr lang="fr-FR">
                    <a:noFill/>
                  </a:rPr>
                  <a:t> </a:t>
                </a:r>
              </a:p>
            </p:txBody>
          </p:sp>
        </mc:Fallback>
      </mc:AlternateContent>
      <p:sp>
        <p:nvSpPr>
          <p:cNvPr id="5" name="Espace réservé du pied de page 4">
            <a:extLst>
              <a:ext uri="{FF2B5EF4-FFF2-40B4-BE49-F238E27FC236}">
                <a16:creationId xmlns:a16="http://schemas.microsoft.com/office/drawing/2014/main" id="{969481E9-65BD-74C7-6B3B-2D1745E4B18D}"/>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3825249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43659-026E-895B-B023-D6AC4BAEBC0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9673101-AA6D-A82D-2665-B38A86AF4EF7}"/>
              </a:ext>
            </a:extLst>
          </p:cNvPr>
          <p:cNvSpPr>
            <a:spLocks noGrp="1"/>
          </p:cNvSpPr>
          <p:nvPr>
            <p:ph type="title"/>
          </p:nvPr>
        </p:nvSpPr>
        <p:spPr/>
        <p:txBody>
          <a:bodyPr/>
          <a:lstStyle/>
          <a:p>
            <a:r>
              <a:rPr lang="fr-FR" dirty="0"/>
              <a:t>Neural Network</a:t>
            </a:r>
          </a:p>
        </p:txBody>
      </p:sp>
      <p:sp>
        <p:nvSpPr>
          <p:cNvPr id="73" name="ZoneTexte 72">
            <a:extLst>
              <a:ext uri="{FF2B5EF4-FFF2-40B4-BE49-F238E27FC236}">
                <a16:creationId xmlns:a16="http://schemas.microsoft.com/office/drawing/2014/main" id="{CE1C5B7D-7F95-6BCD-7BAE-5F022C7D8F30}"/>
              </a:ext>
            </a:extLst>
          </p:cNvPr>
          <p:cNvSpPr txBox="1"/>
          <p:nvPr/>
        </p:nvSpPr>
        <p:spPr>
          <a:xfrm>
            <a:off x="6872060" y="760834"/>
            <a:ext cx="3324563" cy="584775"/>
          </a:xfrm>
          <a:prstGeom prst="rect">
            <a:avLst/>
          </a:prstGeom>
          <a:noFill/>
        </p:spPr>
        <p:txBody>
          <a:bodyPr wrap="square" rtlCol="0">
            <a:spAutoFit/>
          </a:bodyPr>
          <a:lstStyle/>
          <a:p>
            <a:r>
              <a:rPr lang="en-GB" sz="3200" b="1" noProof="0" dirty="0"/>
              <a:t>Gradient</a:t>
            </a:r>
          </a:p>
        </p:txBody>
      </p:sp>
      <p:pic>
        <p:nvPicPr>
          <p:cNvPr id="45" name="Image 44">
            <a:extLst>
              <a:ext uri="{FF2B5EF4-FFF2-40B4-BE49-F238E27FC236}">
                <a16:creationId xmlns:a16="http://schemas.microsoft.com/office/drawing/2014/main" id="{842CA236-FDF2-907D-E7E4-941C8B01AC01}"/>
              </a:ext>
            </a:extLst>
          </p:cNvPr>
          <p:cNvPicPr>
            <a:picLocks noChangeAspect="1"/>
          </p:cNvPicPr>
          <p:nvPr/>
        </p:nvPicPr>
        <p:blipFill>
          <a:blip r:embed="rId2"/>
          <a:stretch>
            <a:fillRect/>
          </a:stretch>
        </p:blipFill>
        <p:spPr>
          <a:xfrm>
            <a:off x="760478" y="1468419"/>
            <a:ext cx="5443986" cy="2619609"/>
          </a:xfrm>
          <a:prstGeom prst="rect">
            <a:avLst/>
          </a:prstGeom>
        </p:spPr>
      </p:pic>
      <mc:AlternateContent xmlns:mc="http://schemas.openxmlformats.org/markup-compatibility/2006" xmlns:a14="http://schemas.microsoft.com/office/drawing/2010/main">
        <mc:Choice Requires="a14">
          <p:sp>
            <p:nvSpPr>
              <p:cNvPr id="47" name="ZoneTexte 46">
                <a:extLst>
                  <a:ext uri="{FF2B5EF4-FFF2-40B4-BE49-F238E27FC236}">
                    <a16:creationId xmlns:a16="http://schemas.microsoft.com/office/drawing/2014/main" id="{45397429-D969-6E07-9E5D-37A808E82335}"/>
                  </a:ext>
                </a:extLst>
              </p:cNvPr>
              <p:cNvSpPr txBox="1"/>
              <p:nvPr/>
            </p:nvSpPr>
            <p:spPr>
              <a:xfrm>
                <a:off x="6365540" y="1900809"/>
                <a:ext cx="5065982" cy="44345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200" i="1" smtClean="0">
                              <a:solidFill>
                                <a:schemeClr val="tx1"/>
                              </a:solidFill>
                              <a:latin typeface="Cambria Math" panose="02040503050406030204" pitchFamily="18" charset="0"/>
                            </a:rPr>
                          </m:ctrlPr>
                        </m:fPr>
                        <m:num>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Loss</m:t>
                          </m:r>
                          <m:r>
                            <a:rPr lang="fr-FR" sz="1200" b="0" i="0" smtClean="0">
                              <a:solidFill>
                                <a:schemeClr val="tx1"/>
                              </a:solidFill>
                              <a:latin typeface="Cambria Math" panose="02040503050406030204" pitchFamily="18" charset="0"/>
                            </a:rPr>
                            <m:t>1</m:t>
                          </m:r>
                        </m:num>
                        <m:den>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0" smtClean="0">
                              <a:solidFill>
                                <a:schemeClr val="tx1"/>
                              </a:solidFill>
                              <a:latin typeface="Cambria Math" panose="02040503050406030204" pitchFamily="18" charset="0"/>
                            </a:rPr>
                            <m:t>6</m:t>
                          </m:r>
                        </m:den>
                      </m:f>
                      <m:r>
                        <a:rPr lang="fr-FR" sz="1200" b="0" i="0" smtClean="0">
                          <a:solidFill>
                            <a:schemeClr val="tx1"/>
                          </a:solidFill>
                          <a:latin typeface="Cambria Math" panose="02040503050406030204" pitchFamily="18" charset="0"/>
                        </a:rPr>
                        <m:t>=</m:t>
                      </m:r>
                      <m:f>
                        <m:fPr>
                          <m:ctrlPr>
                            <a:rPr lang="fr-FR" sz="1200" i="1">
                              <a:solidFill>
                                <a:schemeClr val="accent2"/>
                              </a:solidFill>
                              <a:latin typeface="Cambria Math" panose="02040503050406030204" pitchFamily="18" charset="0"/>
                            </a:rPr>
                          </m:ctrlPr>
                        </m:fPr>
                        <m:num>
                          <m:r>
                            <a:rPr lang="fr-FR" sz="1200">
                              <a:solidFill>
                                <a:schemeClr val="accent2"/>
                              </a:solidFill>
                              <a:latin typeface="Cambria Math" panose="02040503050406030204" pitchFamily="18" charset="0"/>
                            </a:rPr>
                            <m:t>𝜕</m:t>
                          </m:r>
                          <m:r>
                            <m:rPr>
                              <m:sty m:val="p"/>
                            </m:rPr>
                            <a:rPr lang="fr-FR" sz="1200">
                              <a:solidFill>
                                <a:schemeClr val="accent2"/>
                              </a:solidFill>
                              <a:latin typeface="Cambria Math" panose="02040503050406030204" pitchFamily="18" charset="0"/>
                            </a:rPr>
                            <m:t>Loss</m:t>
                          </m:r>
                          <m:r>
                            <a:rPr lang="fr-FR" sz="1200">
                              <a:solidFill>
                                <a:schemeClr val="accent2"/>
                              </a:solidFill>
                              <a:latin typeface="Cambria Math" panose="02040503050406030204" pitchFamily="18" charset="0"/>
                            </a:rPr>
                            <m:t>1</m:t>
                          </m:r>
                        </m:num>
                        <m:den>
                          <m:r>
                            <a:rPr lang="fr-FR" sz="1200">
                              <a:solidFill>
                                <a:schemeClr val="accent2"/>
                              </a:solidFill>
                              <a:latin typeface="Cambria Math" panose="02040503050406030204" pitchFamily="18" charset="0"/>
                            </a:rPr>
                            <m:t>𝜕</m:t>
                          </m:r>
                          <m:r>
                            <m:rPr>
                              <m:sty m:val="p"/>
                            </m:rPr>
                            <a:rPr lang="fr-FR" sz="1200">
                              <a:solidFill>
                                <a:schemeClr val="accent2"/>
                              </a:solidFill>
                              <a:latin typeface="Cambria Math" panose="02040503050406030204" pitchFamily="18" charset="0"/>
                            </a:rPr>
                            <m:t>out</m:t>
                          </m:r>
                          <m:r>
                            <a:rPr lang="fr-FR" sz="1200">
                              <a:solidFill>
                                <a:schemeClr val="accent2"/>
                              </a:solidFill>
                              <a:latin typeface="Cambria Math" panose="02040503050406030204" pitchFamily="18" charset="0"/>
                            </a:rPr>
                            <m:t>_</m:t>
                          </m:r>
                          <m:r>
                            <m:rPr>
                              <m:sty m:val="p"/>
                            </m:rPr>
                            <a:rPr lang="fr-FR" sz="1200">
                              <a:solidFill>
                                <a:schemeClr val="accent2"/>
                              </a:solidFill>
                              <a:latin typeface="Cambria Math" panose="02040503050406030204" pitchFamily="18" charset="0"/>
                            </a:rPr>
                            <m:t>o</m:t>
                          </m:r>
                          <m:r>
                            <a:rPr lang="fr-FR" sz="1200">
                              <a:solidFill>
                                <a:schemeClr val="accent2"/>
                              </a:solidFill>
                              <a:latin typeface="Cambria Math" panose="02040503050406030204" pitchFamily="18" charset="0"/>
                            </a:rPr>
                            <m:t>1</m:t>
                          </m:r>
                        </m:den>
                      </m:f>
                      <m:r>
                        <a:rPr lang="fr-FR" sz="1200">
                          <a:latin typeface="Cambria Math" panose="02040503050406030204" pitchFamily="18" charset="0"/>
                        </a:rPr>
                        <m:t> </m:t>
                      </m:r>
                      <m:r>
                        <a:rPr lang="fr-FR" sz="1200" i="1">
                          <a:latin typeface="Cambria Math" panose="02040503050406030204" pitchFamily="18" charset="0"/>
                          <a:ea typeface="Cambria Math" panose="02040503050406030204" pitchFamily="18" charset="0"/>
                        </a:rPr>
                        <m:t>×</m:t>
                      </m:r>
                      <m:f>
                        <m:fPr>
                          <m:ctrlPr>
                            <a:rPr lang="fr-FR" sz="1200" i="1">
                              <a:solidFill>
                                <a:schemeClr val="accent2"/>
                              </a:solidFill>
                              <a:latin typeface="Cambria Math" panose="02040503050406030204" pitchFamily="18" charset="0"/>
                            </a:rPr>
                          </m:ctrlPr>
                        </m:fPr>
                        <m:num>
                          <m:r>
                            <a:rPr lang="fr-FR" sz="1200">
                              <a:solidFill>
                                <a:schemeClr val="accent2"/>
                              </a:solidFill>
                              <a:latin typeface="Cambria Math" panose="02040503050406030204" pitchFamily="18" charset="0"/>
                            </a:rPr>
                            <m:t>𝜕</m:t>
                          </m:r>
                          <m:r>
                            <m:rPr>
                              <m:sty m:val="p"/>
                            </m:rPr>
                            <a:rPr lang="fr-FR" sz="1200">
                              <a:solidFill>
                                <a:schemeClr val="accent2"/>
                              </a:solidFill>
                              <a:latin typeface="Cambria Math" panose="02040503050406030204" pitchFamily="18" charset="0"/>
                            </a:rPr>
                            <m:t>out</m:t>
                          </m:r>
                          <m:r>
                            <a:rPr lang="fr-FR" sz="1200">
                              <a:solidFill>
                                <a:schemeClr val="accent2"/>
                              </a:solidFill>
                              <a:latin typeface="Cambria Math" panose="02040503050406030204" pitchFamily="18" charset="0"/>
                            </a:rPr>
                            <m:t>_</m:t>
                          </m:r>
                          <m:r>
                            <m:rPr>
                              <m:sty m:val="p"/>
                            </m:rPr>
                            <a:rPr lang="fr-FR" sz="1200">
                              <a:solidFill>
                                <a:schemeClr val="accent2"/>
                              </a:solidFill>
                              <a:latin typeface="Cambria Math" panose="02040503050406030204" pitchFamily="18" charset="0"/>
                            </a:rPr>
                            <m:t>o</m:t>
                          </m:r>
                          <m:r>
                            <a:rPr lang="fr-FR" sz="1200">
                              <a:solidFill>
                                <a:schemeClr val="accent2"/>
                              </a:solidFill>
                              <a:latin typeface="Cambria Math" panose="02040503050406030204" pitchFamily="18" charset="0"/>
                            </a:rPr>
                            <m:t>1</m:t>
                          </m:r>
                        </m:num>
                        <m:den>
                          <m:r>
                            <a:rPr lang="fr-FR" sz="1200">
                              <a:solidFill>
                                <a:schemeClr val="accent2"/>
                              </a:solidFill>
                              <a:latin typeface="Cambria Math" panose="02040503050406030204" pitchFamily="18" charset="0"/>
                            </a:rPr>
                            <m:t>𝜕</m:t>
                          </m:r>
                          <m:r>
                            <m:rPr>
                              <m:sty m:val="p"/>
                            </m:rPr>
                            <a:rPr lang="fr-FR" sz="1200">
                              <a:solidFill>
                                <a:schemeClr val="accent2"/>
                              </a:solidFill>
                              <a:latin typeface="Cambria Math" panose="02040503050406030204" pitchFamily="18" charset="0"/>
                            </a:rPr>
                            <m:t>net</m:t>
                          </m:r>
                          <m:r>
                            <a:rPr lang="fr-FR" sz="1200">
                              <a:solidFill>
                                <a:schemeClr val="accent2"/>
                              </a:solidFill>
                              <a:latin typeface="Cambria Math" panose="02040503050406030204" pitchFamily="18" charset="0"/>
                            </a:rPr>
                            <m:t>_</m:t>
                          </m:r>
                          <m:r>
                            <m:rPr>
                              <m:sty m:val="p"/>
                            </m:rPr>
                            <a:rPr lang="fr-FR" sz="1200">
                              <a:solidFill>
                                <a:schemeClr val="accent2"/>
                              </a:solidFill>
                              <a:latin typeface="Cambria Math" panose="02040503050406030204" pitchFamily="18" charset="0"/>
                            </a:rPr>
                            <m:t>o</m:t>
                          </m:r>
                          <m:r>
                            <a:rPr lang="fr-FR" sz="1200">
                              <a:solidFill>
                                <a:schemeClr val="accent2"/>
                              </a:solidFill>
                              <a:latin typeface="Cambria Math" panose="02040503050406030204" pitchFamily="18" charset="0"/>
                            </a:rPr>
                            <m:t>1</m:t>
                          </m:r>
                        </m:den>
                      </m:f>
                      <m:r>
                        <a:rPr lang="fr-FR" sz="1200">
                          <a:latin typeface="Cambria Math" panose="02040503050406030204" pitchFamily="18" charset="0"/>
                        </a:rPr>
                        <m:t> </m:t>
                      </m:r>
                      <m:r>
                        <a:rPr lang="fr-FR" sz="1200" i="1">
                          <a:latin typeface="Cambria Math" panose="02040503050406030204" pitchFamily="18" charset="0"/>
                          <a:ea typeface="Cambria Math" panose="02040503050406030204" pitchFamily="18" charset="0"/>
                        </a:rPr>
                        <m:t>×</m:t>
                      </m:r>
                      <m:f>
                        <m:fPr>
                          <m:ctrlPr>
                            <a:rPr lang="fr-FR" sz="1200" i="1">
                              <a:latin typeface="Cambria Math" panose="02040503050406030204" pitchFamily="18" charset="0"/>
                            </a:rPr>
                          </m:ctrlPr>
                        </m:fPr>
                        <m:num>
                          <m:r>
                            <a:rPr lang="fr-FR" sz="1200">
                              <a:latin typeface="Cambria Math" panose="02040503050406030204" pitchFamily="18" charset="0"/>
                            </a:rPr>
                            <m:t>𝜕</m:t>
                          </m:r>
                          <m:r>
                            <m:rPr>
                              <m:sty m:val="p"/>
                            </m:rPr>
                            <a:rPr lang="fr-FR" sz="1200">
                              <a:latin typeface="Cambria Math" panose="02040503050406030204" pitchFamily="18" charset="0"/>
                            </a:rPr>
                            <m:t>net</m:t>
                          </m:r>
                          <m:r>
                            <a:rPr lang="fr-FR" sz="1200">
                              <a:latin typeface="Cambria Math" panose="02040503050406030204" pitchFamily="18" charset="0"/>
                            </a:rPr>
                            <m:t>_</m:t>
                          </m:r>
                          <m:r>
                            <m:rPr>
                              <m:sty m:val="p"/>
                            </m:rPr>
                            <a:rPr lang="fr-FR" sz="1200">
                              <a:latin typeface="Cambria Math" panose="02040503050406030204" pitchFamily="18" charset="0"/>
                            </a:rPr>
                            <m:t>o</m:t>
                          </m:r>
                          <m:r>
                            <a:rPr lang="fr-FR" sz="1200">
                              <a:latin typeface="Cambria Math" panose="02040503050406030204" pitchFamily="18" charset="0"/>
                            </a:rPr>
                            <m:t>1</m:t>
                          </m:r>
                        </m:num>
                        <m:den>
                          <m:r>
                            <a:rPr lang="fr-FR" sz="1200">
                              <a:latin typeface="Cambria Math" panose="02040503050406030204" pitchFamily="18" charset="0"/>
                            </a:rPr>
                            <m:t>𝜕</m:t>
                          </m:r>
                          <m:r>
                            <m:rPr>
                              <m:sty m:val="p"/>
                            </m:rPr>
                            <a:rPr lang="fr-FR" sz="1200" b="0" i="0" smtClean="0">
                              <a:latin typeface="Cambria Math" panose="02040503050406030204" pitchFamily="18" charset="0"/>
                            </a:rPr>
                            <m:t>w</m:t>
                          </m:r>
                          <m:r>
                            <a:rPr lang="fr-FR" sz="1200" b="0" i="0" smtClean="0">
                              <a:latin typeface="Cambria Math" panose="02040503050406030204" pitchFamily="18" charset="0"/>
                            </a:rPr>
                            <m:t>6</m:t>
                          </m:r>
                        </m:den>
                      </m:f>
                    </m:oMath>
                  </m:oMathPara>
                </a14:m>
                <a:endParaRPr lang="fr-FR" sz="1200" dirty="0">
                  <a:solidFill>
                    <a:schemeClr val="tx1"/>
                  </a:solidFill>
                </a:endParaRPr>
              </a:p>
            </p:txBody>
          </p:sp>
        </mc:Choice>
        <mc:Fallback xmlns="">
          <p:sp>
            <p:nvSpPr>
              <p:cNvPr id="47" name="ZoneTexte 46">
                <a:extLst>
                  <a:ext uri="{FF2B5EF4-FFF2-40B4-BE49-F238E27FC236}">
                    <a16:creationId xmlns:a16="http://schemas.microsoft.com/office/drawing/2014/main" id="{45397429-D969-6E07-9E5D-37A808E82335}"/>
                  </a:ext>
                </a:extLst>
              </p:cNvPr>
              <p:cNvSpPr txBox="1">
                <a:spLocks noRot="1" noChangeAspect="1" noMove="1" noResize="1" noEditPoints="1" noAdjustHandles="1" noChangeArrowheads="1" noChangeShapeType="1" noTextEdit="1"/>
              </p:cNvSpPr>
              <p:nvPr/>
            </p:nvSpPr>
            <p:spPr>
              <a:xfrm>
                <a:off x="6365540" y="1900809"/>
                <a:ext cx="5065982" cy="443455"/>
              </a:xfrm>
              <a:prstGeom prst="rect">
                <a:avLst/>
              </a:prstGeom>
              <a:blipFill>
                <a:blip r:embed="rId3"/>
                <a:stretch>
                  <a:fillRect/>
                </a:stretch>
              </a:blipFill>
            </p:spPr>
            <p:txBody>
              <a:bodyPr/>
              <a:lstStyle/>
              <a:p>
                <a:r>
                  <a:rPr lang="fr-FR">
                    <a:noFill/>
                  </a:rPr>
                  <a:t> </a:t>
                </a:r>
              </a:p>
            </p:txBody>
          </p:sp>
        </mc:Fallback>
      </mc:AlternateContent>
      <p:sp>
        <p:nvSpPr>
          <p:cNvPr id="21" name="ZoneTexte 20">
            <a:extLst>
              <a:ext uri="{FF2B5EF4-FFF2-40B4-BE49-F238E27FC236}">
                <a16:creationId xmlns:a16="http://schemas.microsoft.com/office/drawing/2014/main" id="{C88CFA90-7BB5-DA35-2BE7-3FFD59D09AF9}"/>
              </a:ext>
            </a:extLst>
          </p:cNvPr>
          <p:cNvSpPr txBox="1"/>
          <p:nvPr/>
        </p:nvSpPr>
        <p:spPr>
          <a:xfrm>
            <a:off x="6528460" y="1334708"/>
            <a:ext cx="3157800" cy="307777"/>
          </a:xfrm>
          <a:prstGeom prst="rect">
            <a:avLst/>
          </a:prstGeom>
          <a:noFill/>
        </p:spPr>
        <p:txBody>
          <a:bodyPr wrap="square" rtlCol="0">
            <a:spAutoFit/>
          </a:bodyPr>
          <a:lstStyle/>
          <a:p>
            <a:r>
              <a:rPr lang="fr-FR" sz="1400" b="1" dirty="0">
                <a:solidFill>
                  <a:srgbClr val="FF0000"/>
                </a:solidFill>
              </a:rPr>
              <a:t>BACKPROPAGATION</a:t>
            </a:r>
            <a:r>
              <a:rPr lang="fr-FR" sz="1400" b="1" dirty="0"/>
              <a:t> + CHAIN RULE</a:t>
            </a:r>
          </a:p>
        </p:txBody>
      </p:sp>
      <p:sp>
        <p:nvSpPr>
          <p:cNvPr id="22" name="Flèche vers la gauche 21">
            <a:extLst>
              <a:ext uri="{FF2B5EF4-FFF2-40B4-BE49-F238E27FC236}">
                <a16:creationId xmlns:a16="http://schemas.microsoft.com/office/drawing/2014/main" id="{33B54EF3-8D06-B899-BF51-777C97FCCFF5}"/>
              </a:ext>
            </a:extLst>
          </p:cNvPr>
          <p:cNvSpPr/>
          <p:nvPr/>
        </p:nvSpPr>
        <p:spPr>
          <a:xfrm rot="18488585" flipV="1">
            <a:off x="2329043" y="2166790"/>
            <a:ext cx="1250269" cy="274824"/>
          </a:xfrm>
          <a:prstGeom prst="leftArrow">
            <a:avLst>
              <a:gd name="adj1" fmla="val 49587"/>
              <a:gd name="adj2" fmla="val 50000"/>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a:extLst>
              <a:ext uri="{FF2B5EF4-FFF2-40B4-BE49-F238E27FC236}">
                <a16:creationId xmlns:a16="http://schemas.microsoft.com/office/drawing/2014/main" id="{AE7DE361-DE23-B619-D4C9-44DB589959DB}"/>
              </a:ext>
            </a:extLst>
          </p:cNvPr>
          <p:cNvCxnSpPr>
            <a:cxnSpLocks/>
          </p:cNvCxnSpPr>
          <p:nvPr/>
        </p:nvCxnSpPr>
        <p:spPr>
          <a:xfrm>
            <a:off x="3270882" y="1838151"/>
            <a:ext cx="1368000" cy="0"/>
          </a:xfrm>
          <a:prstGeom prst="line">
            <a:avLst/>
          </a:prstGeom>
          <a:ln w="136525">
            <a:solidFill>
              <a:srgbClr val="FF0000">
                <a:alpha val="50000"/>
              </a:srgbClr>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A701E77D-1333-DBD9-1624-0066789A84A9}"/>
                  </a:ext>
                </a:extLst>
              </p:cNvPr>
              <p:cNvSpPr txBox="1"/>
              <p:nvPr/>
            </p:nvSpPr>
            <p:spPr>
              <a:xfrm>
                <a:off x="4051002" y="1372755"/>
                <a:ext cx="642969" cy="41421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fr-FR" sz="1050" i="1" smtClean="0">
                              <a:solidFill>
                                <a:srgbClr val="FF0000"/>
                              </a:solidFill>
                              <a:latin typeface="Cambria Math" panose="02040503050406030204" pitchFamily="18" charset="0"/>
                            </a:rPr>
                          </m:ctrlPr>
                        </m:fPr>
                        <m:num>
                          <m:r>
                            <a:rPr lang="fr-FR" sz="1050" i="0" smtClean="0">
                              <a:solidFill>
                                <a:srgbClr val="FF0000"/>
                              </a:solidFill>
                              <a:latin typeface="Cambria Math" panose="02040503050406030204" pitchFamily="18" charset="0"/>
                            </a:rPr>
                            <m:t>𝜕</m:t>
                          </m:r>
                          <m:r>
                            <m:rPr>
                              <m:sty m:val="p"/>
                            </m:rPr>
                            <a:rPr lang="fr-FR" sz="1050" b="0" i="0" smtClean="0">
                              <a:solidFill>
                                <a:srgbClr val="FF0000"/>
                              </a:solidFill>
                              <a:latin typeface="Cambria Math" panose="02040503050406030204" pitchFamily="18" charset="0"/>
                            </a:rPr>
                            <m:t>Loss</m:t>
                          </m:r>
                          <m:r>
                            <a:rPr lang="fr-FR" sz="1050" b="0" i="0" smtClean="0">
                              <a:solidFill>
                                <a:srgbClr val="FF0000"/>
                              </a:solidFill>
                              <a:latin typeface="Cambria Math" panose="02040503050406030204" pitchFamily="18" charset="0"/>
                            </a:rPr>
                            <m:t>1</m:t>
                          </m:r>
                        </m:num>
                        <m:den>
                          <m:r>
                            <a:rPr lang="fr-FR" sz="1050" i="0" smtClean="0">
                              <a:solidFill>
                                <a:srgbClr val="FF0000"/>
                              </a:solidFill>
                              <a:latin typeface="Cambria Math" panose="02040503050406030204" pitchFamily="18" charset="0"/>
                            </a:rPr>
                            <m:t>𝜕</m:t>
                          </m:r>
                          <m:r>
                            <a:rPr lang="fr-FR" sz="1050" b="0" i="1" smtClean="0">
                              <a:solidFill>
                                <a:srgbClr val="FF0000"/>
                              </a:solidFill>
                              <a:latin typeface="Cambria Math" panose="02040503050406030204" pitchFamily="18" charset="0"/>
                            </a:rPr>
                            <m:t>𝑏</m:t>
                          </m:r>
                          <m:r>
                            <a:rPr lang="fr-FR" sz="1050" b="0" i="1" smtClean="0">
                              <a:solidFill>
                                <a:srgbClr val="FF0000"/>
                              </a:solidFill>
                              <a:latin typeface="Cambria Math" panose="02040503050406030204" pitchFamily="18" charset="0"/>
                            </a:rPr>
                            <m:t>1</m:t>
                          </m:r>
                        </m:den>
                      </m:f>
                    </m:oMath>
                  </m:oMathPara>
                </a14:m>
                <a:endParaRPr lang="fr-FR" sz="1050" b="1" dirty="0">
                  <a:solidFill>
                    <a:srgbClr val="FF0000"/>
                  </a:solidFill>
                </a:endParaRPr>
              </a:p>
            </p:txBody>
          </p:sp>
        </mc:Choice>
        <mc:Fallback xmlns="">
          <p:sp>
            <p:nvSpPr>
              <p:cNvPr id="6" name="ZoneTexte 5">
                <a:extLst>
                  <a:ext uri="{FF2B5EF4-FFF2-40B4-BE49-F238E27FC236}">
                    <a16:creationId xmlns:a16="http://schemas.microsoft.com/office/drawing/2014/main" id="{A701E77D-1333-DBD9-1624-0066789A84A9}"/>
                  </a:ext>
                </a:extLst>
              </p:cNvPr>
              <p:cNvSpPr txBox="1">
                <a:spLocks noRot="1" noChangeAspect="1" noMove="1" noResize="1" noEditPoints="1" noAdjustHandles="1" noChangeArrowheads="1" noChangeShapeType="1" noTextEdit="1"/>
              </p:cNvSpPr>
              <p:nvPr/>
            </p:nvSpPr>
            <p:spPr>
              <a:xfrm>
                <a:off x="4051002" y="1372755"/>
                <a:ext cx="642969" cy="414216"/>
              </a:xfrm>
              <a:prstGeom prst="rect">
                <a:avLst/>
              </a:prstGeom>
              <a:blipFill>
                <a:blip r:embed="rId4"/>
                <a:stretch>
                  <a:fillRect/>
                </a:stretch>
              </a:blipFill>
            </p:spPr>
            <p:txBody>
              <a:bodyPr/>
              <a:lstStyle/>
              <a:p>
                <a:r>
                  <a:rPr lang="fr-FR">
                    <a:noFill/>
                  </a:rPr>
                  <a:t> </a:t>
                </a:r>
              </a:p>
            </p:txBody>
          </p:sp>
        </mc:Fallback>
      </mc:AlternateContent>
      <p:sp>
        <p:nvSpPr>
          <p:cNvPr id="23" name="ZoneTexte 22">
            <a:extLst>
              <a:ext uri="{FF2B5EF4-FFF2-40B4-BE49-F238E27FC236}">
                <a16:creationId xmlns:a16="http://schemas.microsoft.com/office/drawing/2014/main" id="{27E31D59-EDDB-8058-D887-737F527CB946}"/>
              </a:ext>
            </a:extLst>
          </p:cNvPr>
          <p:cNvSpPr txBox="1"/>
          <p:nvPr/>
        </p:nvSpPr>
        <p:spPr>
          <a:xfrm>
            <a:off x="6365540" y="3731841"/>
            <a:ext cx="1280857" cy="261610"/>
          </a:xfrm>
          <a:prstGeom prst="rect">
            <a:avLst/>
          </a:prstGeom>
          <a:noFill/>
          <a:ln>
            <a:noFill/>
          </a:ln>
        </p:spPr>
        <p:txBody>
          <a:bodyPr wrap="square" rtlCol="0">
            <a:spAutoFit/>
          </a:bodyPr>
          <a:lstStyle>
            <a:defPPr>
              <a:defRPr lang="fr-FR"/>
            </a:defPPr>
            <a:lvl1pPr>
              <a:defRPr sz="1200">
                <a:latin typeface="Cambria Math" panose="02040503050406030204" pitchFamily="18" charset="0"/>
              </a:defRPr>
            </a:lvl1pPr>
          </a:lstStyle>
          <a:p>
            <a:r>
              <a:rPr lang="en-GB"/>
              <a:t>Symmetrically</a:t>
            </a:r>
            <a:endParaRPr lang="en-GB" dirty="0"/>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05D5F887-E25C-B73A-9577-344864DD902C}"/>
                  </a:ext>
                </a:extLst>
              </p:cNvPr>
              <p:cNvSpPr txBox="1"/>
              <p:nvPr/>
            </p:nvSpPr>
            <p:spPr>
              <a:xfrm>
                <a:off x="6365540" y="2541731"/>
                <a:ext cx="5065982" cy="44345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200" i="1" smtClean="0">
                              <a:solidFill>
                                <a:schemeClr val="tx1"/>
                              </a:solidFill>
                              <a:latin typeface="Cambria Math" panose="02040503050406030204" pitchFamily="18" charset="0"/>
                            </a:rPr>
                          </m:ctrlPr>
                        </m:fPr>
                        <m:num>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Loss</m:t>
                          </m:r>
                          <m:r>
                            <a:rPr lang="fr-FR" sz="1200" b="0" i="0" smtClean="0">
                              <a:solidFill>
                                <a:schemeClr val="tx1"/>
                              </a:solidFill>
                              <a:latin typeface="Cambria Math" panose="02040503050406030204" pitchFamily="18" charset="0"/>
                            </a:rPr>
                            <m:t>1</m:t>
                          </m:r>
                        </m:num>
                        <m:den>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0" smtClean="0">
                              <a:solidFill>
                                <a:schemeClr val="tx1"/>
                              </a:solidFill>
                              <a:latin typeface="Cambria Math" panose="02040503050406030204" pitchFamily="18" charset="0"/>
                            </a:rPr>
                            <m:t>6</m:t>
                          </m:r>
                        </m:den>
                      </m:f>
                      <m:r>
                        <a:rPr lang="fr-FR" sz="1200" b="0" i="0" smtClean="0">
                          <a:solidFill>
                            <a:schemeClr val="tx1"/>
                          </a:solidFill>
                          <a:latin typeface="Cambria Math" panose="02040503050406030204" pitchFamily="18" charset="0"/>
                        </a:rPr>
                        <m:t>=</m:t>
                      </m:r>
                      <m:r>
                        <m:rPr>
                          <m:nor/>
                        </m:rPr>
                        <a:rPr lang="fr-FR" sz="1200" dirty="0">
                          <a:solidFill>
                            <a:schemeClr val="accent2"/>
                          </a:solidFill>
                          <a:latin typeface="Cambria Math" panose="02040503050406030204" pitchFamily="18" charset="0"/>
                          <a:ea typeface="Cambria Math" panose="02040503050406030204" pitchFamily="18" charset="0"/>
                        </a:rPr>
                        <m:t>(</m:t>
                      </m:r>
                      <m:r>
                        <m:rPr>
                          <m:sty m:val="p"/>
                        </m:rPr>
                        <a:rPr lang="fr-FR" sz="1200">
                          <a:solidFill>
                            <a:schemeClr val="accent2"/>
                          </a:solidFill>
                          <a:latin typeface="Cambria Math" panose="02040503050406030204" pitchFamily="18" charset="0"/>
                          <a:ea typeface="Cambria Math" panose="02040503050406030204" pitchFamily="18" charset="0"/>
                        </a:rPr>
                        <m:t>out</m:t>
                      </m:r>
                      <m:r>
                        <a:rPr lang="fr-FR" sz="1200">
                          <a:solidFill>
                            <a:schemeClr val="accent2"/>
                          </a:solidFill>
                          <a:latin typeface="Cambria Math" panose="02040503050406030204" pitchFamily="18" charset="0"/>
                          <a:ea typeface="Cambria Math" panose="02040503050406030204" pitchFamily="18" charset="0"/>
                        </a:rPr>
                        <m:t>_</m:t>
                      </m:r>
                      <m:r>
                        <m:rPr>
                          <m:sty m:val="p"/>
                        </m:rPr>
                        <a:rPr lang="fr-FR" sz="1200">
                          <a:solidFill>
                            <a:schemeClr val="accent2"/>
                          </a:solidFill>
                          <a:latin typeface="Cambria Math" panose="02040503050406030204" pitchFamily="18" charset="0"/>
                          <a:ea typeface="Cambria Math" panose="02040503050406030204" pitchFamily="18" charset="0"/>
                        </a:rPr>
                        <m:t>o</m:t>
                      </m:r>
                      <m:r>
                        <a:rPr lang="fr-FR" sz="1200">
                          <a:solidFill>
                            <a:schemeClr val="accent2"/>
                          </a:solidFill>
                          <a:latin typeface="Cambria Math" panose="02040503050406030204" pitchFamily="18" charset="0"/>
                          <a:ea typeface="Cambria Math" panose="02040503050406030204" pitchFamily="18" charset="0"/>
                        </a:rPr>
                        <m:t>1−</m:t>
                      </m:r>
                      <m:r>
                        <m:rPr>
                          <m:sty m:val="p"/>
                        </m:rPr>
                        <a:rPr lang="fr-FR" sz="1200">
                          <a:solidFill>
                            <a:schemeClr val="accent2"/>
                          </a:solidFill>
                          <a:latin typeface="Cambria Math" panose="02040503050406030204" pitchFamily="18" charset="0"/>
                          <a:ea typeface="Cambria Math" panose="02040503050406030204" pitchFamily="18" charset="0"/>
                        </a:rPr>
                        <m:t>target</m:t>
                      </m:r>
                      <m:r>
                        <a:rPr lang="fr-FR" sz="1200">
                          <a:solidFill>
                            <a:schemeClr val="accent2"/>
                          </a:solidFill>
                          <a:latin typeface="Cambria Math" panose="02040503050406030204" pitchFamily="18" charset="0"/>
                          <a:ea typeface="Cambria Math" panose="02040503050406030204" pitchFamily="18" charset="0"/>
                        </a:rPr>
                        <m:t>_</m:t>
                      </m:r>
                      <m:r>
                        <m:rPr>
                          <m:sty m:val="p"/>
                        </m:rPr>
                        <a:rPr lang="fr-FR" sz="1200">
                          <a:solidFill>
                            <a:schemeClr val="accent2"/>
                          </a:solidFill>
                          <a:latin typeface="Cambria Math" panose="02040503050406030204" pitchFamily="18" charset="0"/>
                          <a:ea typeface="Cambria Math" panose="02040503050406030204" pitchFamily="18" charset="0"/>
                        </a:rPr>
                        <m:t>o</m:t>
                      </m:r>
                      <m:r>
                        <a:rPr lang="fr-FR" sz="1200">
                          <a:solidFill>
                            <a:schemeClr val="accent2"/>
                          </a:solidFill>
                          <a:latin typeface="Cambria Math" panose="02040503050406030204" pitchFamily="18" charset="0"/>
                          <a:ea typeface="Cambria Math" panose="02040503050406030204" pitchFamily="18" charset="0"/>
                        </a:rPr>
                        <m:t>1</m:t>
                      </m:r>
                      <m:r>
                        <m:rPr>
                          <m:nor/>
                        </m:rPr>
                        <a:rPr lang="fr-FR" sz="1200" dirty="0">
                          <a:solidFill>
                            <a:schemeClr val="accent2"/>
                          </a:solidFill>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m:t>
                      </m:r>
                      <m:r>
                        <m:rPr>
                          <m:sty m:val="p"/>
                        </m:rPr>
                        <a:rPr lang="fr-FR" sz="1200">
                          <a:solidFill>
                            <a:schemeClr val="accent2"/>
                          </a:solidFill>
                          <a:latin typeface="Cambria Math" panose="02040503050406030204" pitchFamily="18" charset="0"/>
                          <a:ea typeface="Cambria Math" panose="02040503050406030204" pitchFamily="18" charset="0"/>
                        </a:rPr>
                        <m:t>out</m:t>
                      </m:r>
                      <m:r>
                        <a:rPr lang="fr-FR" sz="1200">
                          <a:solidFill>
                            <a:schemeClr val="accent2"/>
                          </a:solidFill>
                          <a:latin typeface="Cambria Math" panose="02040503050406030204" pitchFamily="18" charset="0"/>
                          <a:ea typeface="Cambria Math" panose="02040503050406030204" pitchFamily="18" charset="0"/>
                        </a:rPr>
                        <m:t>_</m:t>
                      </m:r>
                      <m:r>
                        <m:rPr>
                          <m:sty m:val="p"/>
                        </m:rPr>
                        <a:rPr lang="fr-FR" sz="1200">
                          <a:solidFill>
                            <a:schemeClr val="accent2"/>
                          </a:solidFill>
                          <a:latin typeface="Cambria Math" panose="02040503050406030204" pitchFamily="18" charset="0"/>
                          <a:ea typeface="Cambria Math" panose="02040503050406030204" pitchFamily="18" charset="0"/>
                        </a:rPr>
                        <m:t>o</m:t>
                      </m:r>
                      <m:r>
                        <a:rPr lang="fr-FR" sz="1200">
                          <a:solidFill>
                            <a:schemeClr val="accent2"/>
                          </a:solidFill>
                          <a:latin typeface="Cambria Math" panose="02040503050406030204" pitchFamily="18" charset="0"/>
                          <a:ea typeface="Cambria Math" panose="02040503050406030204" pitchFamily="18" charset="0"/>
                        </a:rPr>
                        <m:t>1(1−</m:t>
                      </m:r>
                      <m:r>
                        <m:rPr>
                          <m:sty m:val="p"/>
                        </m:rPr>
                        <a:rPr lang="fr-FR" sz="1200">
                          <a:solidFill>
                            <a:schemeClr val="accent2"/>
                          </a:solidFill>
                          <a:latin typeface="Cambria Math" panose="02040503050406030204" pitchFamily="18" charset="0"/>
                          <a:ea typeface="Cambria Math" panose="02040503050406030204" pitchFamily="18" charset="0"/>
                        </a:rPr>
                        <m:t>out</m:t>
                      </m:r>
                      <m:r>
                        <a:rPr lang="fr-FR" sz="1200">
                          <a:solidFill>
                            <a:schemeClr val="accent2"/>
                          </a:solidFill>
                          <a:latin typeface="Cambria Math" panose="02040503050406030204" pitchFamily="18" charset="0"/>
                          <a:ea typeface="Cambria Math" panose="02040503050406030204" pitchFamily="18" charset="0"/>
                        </a:rPr>
                        <m:t>_</m:t>
                      </m:r>
                      <m:r>
                        <m:rPr>
                          <m:sty m:val="p"/>
                        </m:rPr>
                        <a:rPr lang="fr-FR" sz="1200">
                          <a:solidFill>
                            <a:schemeClr val="accent2"/>
                          </a:solidFill>
                          <a:latin typeface="Cambria Math" panose="02040503050406030204" pitchFamily="18" charset="0"/>
                          <a:ea typeface="Cambria Math" panose="02040503050406030204" pitchFamily="18" charset="0"/>
                        </a:rPr>
                        <m:t>o</m:t>
                      </m:r>
                      <m:r>
                        <a:rPr lang="fr-FR" sz="1200">
                          <a:solidFill>
                            <a:schemeClr val="accent2"/>
                          </a:solidFill>
                          <a:latin typeface="Cambria Math" panose="02040503050406030204" pitchFamily="18" charset="0"/>
                          <a:ea typeface="Cambria Math" panose="02040503050406030204" pitchFamily="18" charset="0"/>
                        </a:rPr>
                        <m:t>1</m:t>
                      </m:r>
                      <m:r>
                        <a:rPr lang="fr-FR" sz="1200" i="1">
                          <a:solidFill>
                            <a:schemeClr val="accent2"/>
                          </a:solidFill>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m:t>
                      </m:r>
                      <m:r>
                        <m:rPr>
                          <m:sty m:val="p"/>
                        </m:rPr>
                        <a:rPr lang="fr-FR" sz="1200" i="0" smtClean="0">
                          <a:latin typeface="Cambria Math" panose="02040503050406030204" pitchFamily="18" charset="0"/>
                        </a:rPr>
                        <m:t>o</m:t>
                      </m:r>
                      <m:r>
                        <m:rPr>
                          <m:sty m:val="p"/>
                        </m:rPr>
                        <a:rPr lang="fr-FR" sz="1200" b="0" i="0" smtClean="0">
                          <a:latin typeface="Cambria Math" panose="02040503050406030204" pitchFamily="18" charset="0"/>
                        </a:rPr>
                        <m:t>ut</m:t>
                      </m:r>
                      <m:r>
                        <a:rPr lang="fr-FR" sz="1200" b="0" i="0" smtClean="0">
                          <a:latin typeface="Cambria Math" panose="02040503050406030204" pitchFamily="18" charset="0"/>
                        </a:rPr>
                        <m:t>_</m:t>
                      </m:r>
                      <m:r>
                        <m:rPr>
                          <m:sty m:val="p"/>
                        </m:rPr>
                        <a:rPr lang="fr-FR" sz="1200" b="0" i="0" smtClean="0">
                          <a:latin typeface="Cambria Math" panose="02040503050406030204" pitchFamily="18" charset="0"/>
                        </a:rPr>
                        <m:t>h</m:t>
                      </m:r>
                      <m:r>
                        <a:rPr lang="fr-FR" sz="1200" b="0" i="0" smtClean="0">
                          <a:latin typeface="Cambria Math" panose="02040503050406030204" pitchFamily="18" charset="0"/>
                        </a:rPr>
                        <m:t>2</m:t>
                      </m:r>
                    </m:oMath>
                  </m:oMathPara>
                </a14:m>
                <a:endParaRPr lang="fr-FR" sz="1200" dirty="0">
                  <a:solidFill>
                    <a:schemeClr val="tx1"/>
                  </a:solidFill>
                </a:endParaRPr>
              </a:p>
            </p:txBody>
          </p:sp>
        </mc:Choice>
        <mc:Fallback xmlns="">
          <p:sp>
            <p:nvSpPr>
              <p:cNvPr id="7" name="ZoneTexte 6">
                <a:extLst>
                  <a:ext uri="{FF2B5EF4-FFF2-40B4-BE49-F238E27FC236}">
                    <a16:creationId xmlns:a16="http://schemas.microsoft.com/office/drawing/2014/main" id="{05D5F887-E25C-B73A-9577-344864DD902C}"/>
                  </a:ext>
                </a:extLst>
              </p:cNvPr>
              <p:cNvSpPr txBox="1">
                <a:spLocks noRot="1" noChangeAspect="1" noMove="1" noResize="1" noEditPoints="1" noAdjustHandles="1" noChangeArrowheads="1" noChangeShapeType="1" noTextEdit="1"/>
              </p:cNvSpPr>
              <p:nvPr/>
            </p:nvSpPr>
            <p:spPr>
              <a:xfrm>
                <a:off x="6365540" y="2541731"/>
                <a:ext cx="5065982" cy="443455"/>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CC6754B6-388C-E599-DCBB-46D2CE785D32}"/>
                  </a:ext>
                </a:extLst>
              </p:cNvPr>
              <p:cNvSpPr txBox="1"/>
              <p:nvPr/>
            </p:nvSpPr>
            <p:spPr>
              <a:xfrm>
                <a:off x="6365540" y="3126014"/>
                <a:ext cx="5065982" cy="443455"/>
              </a:xfrm>
              <a:prstGeom prst="rect">
                <a:avLst/>
              </a:prstGeom>
              <a:noFill/>
              <a:ln>
                <a:solidFill>
                  <a:srgbClr val="FF0000"/>
                </a:solidFill>
              </a:ln>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200" i="1" smtClean="0">
                              <a:solidFill>
                                <a:schemeClr val="tx1"/>
                              </a:solidFill>
                              <a:latin typeface="Cambria Math" panose="02040503050406030204" pitchFamily="18" charset="0"/>
                            </a:rPr>
                          </m:ctrlPr>
                        </m:fPr>
                        <m:num>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Loss</m:t>
                          </m:r>
                          <m:r>
                            <a:rPr lang="fr-FR" sz="1200" b="0" i="0" smtClean="0">
                              <a:solidFill>
                                <a:schemeClr val="tx1"/>
                              </a:solidFill>
                              <a:latin typeface="Cambria Math" panose="02040503050406030204" pitchFamily="18" charset="0"/>
                            </a:rPr>
                            <m:t>1</m:t>
                          </m:r>
                        </m:num>
                        <m:den>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0" smtClean="0">
                              <a:solidFill>
                                <a:schemeClr val="tx1"/>
                              </a:solidFill>
                              <a:latin typeface="Cambria Math" panose="02040503050406030204" pitchFamily="18" charset="0"/>
                            </a:rPr>
                            <m:t>6</m:t>
                          </m:r>
                        </m:den>
                      </m:f>
                      <m:r>
                        <a:rPr lang="fr-FR" sz="1200" b="0" i="0" smtClean="0">
                          <a:solidFill>
                            <a:schemeClr val="tx1"/>
                          </a:solidFill>
                          <a:latin typeface="Cambria Math" panose="02040503050406030204" pitchFamily="18" charset="0"/>
                        </a:rPr>
                        <m:t>=</m:t>
                      </m:r>
                      <m:r>
                        <m:rPr>
                          <m:nor/>
                        </m:rPr>
                        <a:rPr lang="fr-FR" sz="1200" dirty="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nor/>
                        </m:rPr>
                        <a:rPr lang="fr-FR" sz="1200" dirty="0">
                          <a:solidFill>
                            <a:schemeClr val="tx1"/>
                          </a:solidFill>
                          <a:latin typeface="Cambria Math" panose="02040503050406030204" pitchFamily="18" charset="0"/>
                          <a:ea typeface="Cambria Math" panose="02040503050406030204" pitchFamily="18" charset="0"/>
                        </a:rPr>
                        <m:t>)</m:t>
                      </m:r>
                      <m:r>
                        <a:rPr lang="fr-FR" sz="1200" i="1">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1(1−</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a:rPr lang="fr-FR" sz="1200" i="1">
                          <a:solidFill>
                            <a:schemeClr val="tx1"/>
                          </a:solidFill>
                          <a:latin typeface="Cambria Math" panose="02040503050406030204" pitchFamily="18" charset="0"/>
                          <a:ea typeface="Cambria Math" panose="02040503050406030204" pitchFamily="18" charset="0"/>
                        </a:rPr>
                        <m:t>)×</m:t>
                      </m:r>
                      <m:r>
                        <m:rPr>
                          <m:sty m:val="p"/>
                        </m:rPr>
                        <a:rPr lang="fr-FR" sz="1200" i="0" smtClean="0">
                          <a:solidFill>
                            <a:schemeClr val="tx1"/>
                          </a:solidFill>
                          <a:latin typeface="Cambria Math" panose="02040503050406030204" pitchFamily="18" charset="0"/>
                        </a:rPr>
                        <m:t>o</m:t>
                      </m:r>
                      <m:r>
                        <m:rPr>
                          <m:sty m:val="p"/>
                        </m:rPr>
                        <a:rPr lang="fr-FR" sz="1200" b="0" i="0" smtClean="0">
                          <a:solidFill>
                            <a:schemeClr val="tx1"/>
                          </a:solidFill>
                          <a:latin typeface="Cambria Math" panose="02040503050406030204" pitchFamily="18" charset="0"/>
                        </a:rPr>
                        <m:t>ut</m:t>
                      </m:r>
                      <m:r>
                        <a:rPr lang="fr-FR" sz="1200" b="0" i="0" smtClean="0">
                          <a:solidFill>
                            <a:schemeClr val="tx1"/>
                          </a:solidFill>
                          <a:latin typeface="Cambria Math" panose="02040503050406030204" pitchFamily="18" charset="0"/>
                        </a:rPr>
                        <m:t>_</m:t>
                      </m:r>
                      <m:r>
                        <m:rPr>
                          <m:sty m:val="p"/>
                        </m:rPr>
                        <a:rPr lang="fr-FR" sz="1200" b="0" i="0" smtClean="0">
                          <a:solidFill>
                            <a:schemeClr val="tx1"/>
                          </a:solidFill>
                          <a:latin typeface="Cambria Math" panose="02040503050406030204" pitchFamily="18" charset="0"/>
                        </a:rPr>
                        <m:t>h</m:t>
                      </m:r>
                      <m:r>
                        <a:rPr lang="fr-FR" sz="1200" b="0" i="0" smtClean="0">
                          <a:solidFill>
                            <a:schemeClr val="tx1"/>
                          </a:solidFill>
                          <a:latin typeface="Cambria Math" panose="02040503050406030204" pitchFamily="18" charset="0"/>
                        </a:rPr>
                        <m:t>2</m:t>
                      </m:r>
                    </m:oMath>
                  </m:oMathPara>
                </a14:m>
                <a:endParaRPr lang="fr-FR" sz="1200" dirty="0">
                  <a:solidFill>
                    <a:schemeClr val="tx1"/>
                  </a:solidFill>
                </a:endParaRPr>
              </a:p>
            </p:txBody>
          </p:sp>
        </mc:Choice>
        <mc:Fallback xmlns="">
          <p:sp>
            <p:nvSpPr>
              <p:cNvPr id="8" name="ZoneTexte 7">
                <a:extLst>
                  <a:ext uri="{FF2B5EF4-FFF2-40B4-BE49-F238E27FC236}">
                    <a16:creationId xmlns:a16="http://schemas.microsoft.com/office/drawing/2014/main" id="{CC6754B6-388C-E599-DCBB-46D2CE785D32}"/>
                  </a:ext>
                </a:extLst>
              </p:cNvPr>
              <p:cNvSpPr txBox="1">
                <a:spLocks noRot="1" noChangeAspect="1" noMove="1" noResize="1" noEditPoints="1" noAdjustHandles="1" noChangeArrowheads="1" noChangeShapeType="1" noTextEdit="1"/>
              </p:cNvSpPr>
              <p:nvPr/>
            </p:nvSpPr>
            <p:spPr>
              <a:xfrm>
                <a:off x="6365540" y="3126014"/>
                <a:ext cx="5065982" cy="443455"/>
              </a:xfrm>
              <a:prstGeom prst="rect">
                <a:avLst/>
              </a:prstGeom>
              <a:blipFill>
                <a:blip r:embed="rId6"/>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35C06E6E-7B8F-C958-5F81-D50DEC5FA06A}"/>
                  </a:ext>
                </a:extLst>
              </p:cNvPr>
              <p:cNvSpPr txBox="1"/>
              <p:nvPr/>
            </p:nvSpPr>
            <p:spPr>
              <a:xfrm>
                <a:off x="6365540" y="4070282"/>
                <a:ext cx="5065982" cy="408766"/>
              </a:xfrm>
              <a:prstGeom prst="rect">
                <a:avLst/>
              </a:prstGeom>
              <a:noFill/>
              <a:ln>
                <a:solidFill>
                  <a:srgbClr val="FF0000"/>
                </a:solidFill>
              </a:ln>
            </p:spPr>
            <p:txBody>
              <a:bodyPr wrap="square" rtlCol="0">
                <a:spAutoFit/>
              </a:bodyPr>
              <a:lstStyle>
                <a:defPPr>
                  <a:defRPr lang="fr-FR"/>
                </a:defPPr>
                <a:lvl1pPr>
                  <a:defRPr sz="1200">
                    <a:latin typeface="Cambria Math" panose="02040503050406030204" pitchFamily="18" charset="0"/>
                  </a:defRPr>
                </a:lvl1pPr>
              </a:lstStyle>
              <a:p>
                <a14:m>
                  <m:oMath xmlns:m="http://schemas.openxmlformats.org/officeDocument/2006/math">
                    <m:f>
                      <m:fPr>
                        <m:ctrlPr>
                          <a:rPr lang="fr-FR" sz="1400" i="1">
                            <a:latin typeface="Cambria Math" panose="02040503050406030204" pitchFamily="18" charset="0"/>
                          </a:rPr>
                        </m:ctrlPr>
                      </m:fPr>
                      <m:num>
                        <m:r>
                          <a:rPr lang="fr-FR" sz="1400">
                            <a:latin typeface="Cambria Math" panose="02040503050406030204" pitchFamily="18" charset="0"/>
                          </a:rPr>
                          <m:t>𝜕</m:t>
                        </m:r>
                        <m:r>
                          <m:rPr>
                            <m:sty m:val="p"/>
                          </m:rPr>
                          <a:rPr lang="fr-FR" sz="1400">
                            <a:latin typeface="Cambria Math" panose="02040503050406030204" pitchFamily="18" charset="0"/>
                          </a:rPr>
                          <m:t>Loss</m:t>
                        </m:r>
                        <m:r>
                          <a:rPr lang="fr-FR" sz="1400">
                            <a:latin typeface="Cambria Math" panose="02040503050406030204" pitchFamily="18" charset="0"/>
                          </a:rPr>
                          <m:t>2</m:t>
                        </m:r>
                      </m:num>
                      <m:den>
                        <m:r>
                          <a:rPr lang="fr-FR" sz="1400">
                            <a:latin typeface="Cambria Math" panose="02040503050406030204" pitchFamily="18" charset="0"/>
                          </a:rPr>
                          <m:t>𝜕</m:t>
                        </m:r>
                        <m:r>
                          <m:rPr>
                            <m:sty m:val="p"/>
                          </m:rPr>
                          <a:rPr lang="fr-FR" sz="1400">
                            <a:latin typeface="Cambria Math" panose="02040503050406030204" pitchFamily="18" charset="0"/>
                          </a:rPr>
                          <m:t>w</m:t>
                        </m:r>
                        <m:r>
                          <a:rPr lang="fr-FR" sz="1400">
                            <a:latin typeface="Cambria Math" panose="02040503050406030204" pitchFamily="18" charset="0"/>
                          </a:rPr>
                          <m:t>7</m:t>
                        </m:r>
                      </m:den>
                    </m:f>
                    <m:r>
                      <a:rPr lang="fr-FR" sz="1400">
                        <a:latin typeface="Cambria Math" panose="02040503050406030204" pitchFamily="18" charset="0"/>
                      </a:rPr>
                      <m:t>=</m:t>
                    </m:r>
                    <m:r>
                      <m:rPr>
                        <m:nor/>
                      </m:rPr>
                      <a:rPr lang="fr-FR" sz="1400" dirty="0"/>
                      <m:t>(</m:t>
                    </m:r>
                    <m:r>
                      <m:rPr>
                        <m:sty m:val="p"/>
                      </m:rPr>
                      <a:rPr lang="fr-FR" sz="1400">
                        <a:latin typeface="Cambria Math" panose="02040503050406030204" pitchFamily="18" charset="0"/>
                      </a:rPr>
                      <m:t>out</m:t>
                    </m:r>
                    <m:r>
                      <a:rPr lang="fr-FR" sz="1400">
                        <a:latin typeface="Cambria Math" panose="02040503050406030204" pitchFamily="18" charset="0"/>
                      </a:rPr>
                      <m:t>_</m:t>
                    </m:r>
                    <m:r>
                      <m:rPr>
                        <m:sty m:val="p"/>
                      </m:rPr>
                      <a:rPr lang="fr-FR" sz="1400">
                        <a:latin typeface="Cambria Math" panose="02040503050406030204" pitchFamily="18" charset="0"/>
                      </a:rPr>
                      <m:t>o</m:t>
                    </m:r>
                    <m:r>
                      <a:rPr lang="fr-FR" sz="1400">
                        <a:latin typeface="Cambria Math" panose="02040503050406030204" pitchFamily="18" charset="0"/>
                      </a:rPr>
                      <m:t>2−</m:t>
                    </m:r>
                    <m:r>
                      <m:rPr>
                        <m:sty m:val="p"/>
                      </m:rPr>
                      <a:rPr lang="fr-FR" sz="1400">
                        <a:latin typeface="Cambria Math" panose="02040503050406030204" pitchFamily="18" charset="0"/>
                      </a:rPr>
                      <m:t>target</m:t>
                    </m:r>
                    <m:r>
                      <a:rPr lang="fr-FR" sz="1400">
                        <a:latin typeface="Cambria Math" panose="02040503050406030204" pitchFamily="18" charset="0"/>
                      </a:rPr>
                      <m:t>_</m:t>
                    </m:r>
                    <m:r>
                      <m:rPr>
                        <m:sty m:val="p"/>
                      </m:rPr>
                      <a:rPr lang="fr-FR" sz="1400">
                        <a:latin typeface="Cambria Math" panose="02040503050406030204" pitchFamily="18" charset="0"/>
                      </a:rPr>
                      <m:t>o</m:t>
                    </m:r>
                    <m:r>
                      <m:rPr>
                        <m:nor/>
                      </m:rPr>
                      <a:rPr lang="fr-FR" sz="1400"/>
                      <m:t>2</m:t>
                    </m:r>
                    <m:r>
                      <m:rPr>
                        <m:nor/>
                      </m:rPr>
                      <a:rPr lang="fr-FR" sz="1400" dirty="0"/>
                      <m:t>)</m:t>
                    </m:r>
                    <m:r>
                      <a:rPr lang="fr-FR" sz="1400">
                        <a:latin typeface="Cambria Math" panose="02040503050406030204" pitchFamily="18" charset="0"/>
                      </a:rPr>
                      <m:t>×</m:t>
                    </m:r>
                    <m:r>
                      <m:rPr>
                        <m:sty m:val="p"/>
                      </m:rPr>
                      <a:rPr lang="fr-FR" sz="1400">
                        <a:latin typeface="Cambria Math" panose="02040503050406030204" pitchFamily="18" charset="0"/>
                      </a:rPr>
                      <m:t>out</m:t>
                    </m:r>
                    <m:r>
                      <a:rPr lang="fr-FR" sz="1400">
                        <a:latin typeface="Cambria Math" panose="02040503050406030204" pitchFamily="18" charset="0"/>
                      </a:rPr>
                      <m:t>_</m:t>
                    </m:r>
                    <m:r>
                      <m:rPr>
                        <m:sty m:val="p"/>
                      </m:rPr>
                      <a:rPr lang="fr-FR" sz="1400">
                        <a:latin typeface="Cambria Math" panose="02040503050406030204" pitchFamily="18" charset="0"/>
                      </a:rPr>
                      <m:t>o</m:t>
                    </m:r>
                    <m:r>
                      <a:rPr lang="fr-FR" sz="1400">
                        <a:latin typeface="Cambria Math" panose="02040503050406030204" pitchFamily="18" charset="0"/>
                      </a:rPr>
                      <m:t>2(1−</m:t>
                    </m:r>
                    <m:r>
                      <m:rPr>
                        <m:sty m:val="p"/>
                      </m:rPr>
                      <a:rPr lang="fr-FR" sz="1400">
                        <a:latin typeface="Cambria Math" panose="02040503050406030204" pitchFamily="18" charset="0"/>
                      </a:rPr>
                      <m:t>out</m:t>
                    </m:r>
                    <m:r>
                      <a:rPr lang="fr-FR" sz="1400">
                        <a:latin typeface="Cambria Math" panose="02040503050406030204" pitchFamily="18" charset="0"/>
                      </a:rPr>
                      <m:t>_</m:t>
                    </m:r>
                    <m:r>
                      <m:rPr>
                        <m:sty m:val="p"/>
                      </m:rPr>
                      <a:rPr lang="fr-FR" sz="1400">
                        <a:latin typeface="Cambria Math" panose="02040503050406030204" pitchFamily="18" charset="0"/>
                      </a:rPr>
                      <m:t>o</m:t>
                    </m:r>
                    <m:r>
                      <a:rPr lang="fr-FR" sz="1400">
                        <a:latin typeface="Cambria Math" panose="02040503050406030204" pitchFamily="18" charset="0"/>
                      </a:rPr>
                      <m:t>2)×</m:t>
                    </m:r>
                    <m:r>
                      <m:rPr>
                        <m:sty m:val="p"/>
                      </m:rPr>
                      <a:rPr lang="fr-FR" sz="1400">
                        <a:latin typeface="Cambria Math" panose="02040503050406030204" pitchFamily="18" charset="0"/>
                      </a:rPr>
                      <m:t>out</m:t>
                    </m:r>
                    <m:r>
                      <a:rPr lang="fr-FR" sz="1400">
                        <a:latin typeface="Cambria Math" panose="02040503050406030204" pitchFamily="18" charset="0"/>
                      </a:rPr>
                      <m:t>_</m:t>
                    </m:r>
                    <m:r>
                      <m:rPr>
                        <m:sty m:val="p"/>
                      </m:rPr>
                      <a:rPr lang="fr-FR" sz="1400">
                        <a:latin typeface="Cambria Math" panose="02040503050406030204" pitchFamily="18" charset="0"/>
                      </a:rPr>
                      <m:t>h</m:t>
                    </m:r>
                  </m:oMath>
                </a14:m>
                <a:r>
                  <a:rPr lang="fr-FR" sz="1400" dirty="0"/>
                  <a:t>1</a:t>
                </a:r>
              </a:p>
            </p:txBody>
          </p:sp>
        </mc:Choice>
        <mc:Fallback xmlns="">
          <p:sp>
            <p:nvSpPr>
              <p:cNvPr id="9" name="ZoneTexte 8">
                <a:extLst>
                  <a:ext uri="{FF2B5EF4-FFF2-40B4-BE49-F238E27FC236}">
                    <a16:creationId xmlns:a16="http://schemas.microsoft.com/office/drawing/2014/main" id="{35C06E6E-7B8F-C958-5F81-D50DEC5FA06A}"/>
                  </a:ext>
                </a:extLst>
              </p:cNvPr>
              <p:cNvSpPr txBox="1">
                <a:spLocks noRot="1" noChangeAspect="1" noMove="1" noResize="1" noEditPoints="1" noAdjustHandles="1" noChangeArrowheads="1" noChangeShapeType="1" noTextEdit="1"/>
              </p:cNvSpPr>
              <p:nvPr/>
            </p:nvSpPr>
            <p:spPr>
              <a:xfrm>
                <a:off x="6365540" y="4070282"/>
                <a:ext cx="5065982" cy="408766"/>
              </a:xfrm>
              <a:prstGeom prst="rect">
                <a:avLst/>
              </a:prstGeom>
              <a:blipFill>
                <a:blip r:embed="rId7"/>
                <a:stretch>
                  <a:fillRect b="-2941"/>
                </a:stretch>
              </a:blipFill>
              <a:ln>
                <a:solidFill>
                  <a:srgbClr val="FF0000"/>
                </a:solidFill>
              </a:ln>
            </p:spPr>
            <p:txBody>
              <a:bodyPr/>
              <a:lstStyle/>
              <a:p>
                <a:r>
                  <a:rPr lang="fr-FR">
                    <a:noFill/>
                  </a:rPr>
                  <a:t> </a:t>
                </a:r>
              </a:p>
            </p:txBody>
          </p:sp>
        </mc:Fallback>
      </mc:AlternateContent>
      <p:sp>
        <p:nvSpPr>
          <p:cNvPr id="10" name="Espace réservé du pied de page 9">
            <a:extLst>
              <a:ext uri="{FF2B5EF4-FFF2-40B4-BE49-F238E27FC236}">
                <a16:creationId xmlns:a16="http://schemas.microsoft.com/office/drawing/2014/main" id="{943035E0-007E-85B0-9647-01251AA6D4D9}"/>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4012080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FFB38-9174-49E6-496D-7A853A3D3D2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520D6AE-31E1-FCF9-4E82-A58600CDB3CF}"/>
              </a:ext>
            </a:extLst>
          </p:cNvPr>
          <p:cNvSpPr>
            <a:spLocks noGrp="1"/>
          </p:cNvSpPr>
          <p:nvPr>
            <p:ph type="title"/>
          </p:nvPr>
        </p:nvSpPr>
        <p:spPr/>
        <p:txBody>
          <a:bodyPr/>
          <a:lstStyle/>
          <a:p>
            <a:r>
              <a:rPr lang="fr-FR" dirty="0"/>
              <a:t>Neural Network</a:t>
            </a:r>
          </a:p>
        </p:txBody>
      </p:sp>
      <p:sp>
        <p:nvSpPr>
          <p:cNvPr id="73" name="ZoneTexte 72">
            <a:extLst>
              <a:ext uri="{FF2B5EF4-FFF2-40B4-BE49-F238E27FC236}">
                <a16:creationId xmlns:a16="http://schemas.microsoft.com/office/drawing/2014/main" id="{9CBB0CF1-8AD2-A966-B928-34C345C6ADCB}"/>
              </a:ext>
            </a:extLst>
          </p:cNvPr>
          <p:cNvSpPr txBox="1"/>
          <p:nvPr/>
        </p:nvSpPr>
        <p:spPr>
          <a:xfrm>
            <a:off x="6872060" y="760834"/>
            <a:ext cx="3324563" cy="584775"/>
          </a:xfrm>
          <a:prstGeom prst="rect">
            <a:avLst/>
          </a:prstGeom>
          <a:noFill/>
        </p:spPr>
        <p:txBody>
          <a:bodyPr wrap="square" rtlCol="0">
            <a:spAutoFit/>
          </a:bodyPr>
          <a:lstStyle/>
          <a:p>
            <a:r>
              <a:rPr lang="en-GB" sz="3200" b="1" noProof="0" dirty="0"/>
              <a:t>Gradient</a:t>
            </a:r>
          </a:p>
        </p:txBody>
      </p:sp>
      <p:pic>
        <p:nvPicPr>
          <p:cNvPr id="45" name="Image 44">
            <a:extLst>
              <a:ext uri="{FF2B5EF4-FFF2-40B4-BE49-F238E27FC236}">
                <a16:creationId xmlns:a16="http://schemas.microsoft.com/office/drawing/2014/main" id="{EF89733A-58A1-381B-936F-116D1EB110D0}"/>
              </a:ext>
            </a:extLst>
          </p:cNvPr>
          <p:cNvPicPr>
            <a:picLocks noChangeAspect="1"/>
          </p:cNvPicPr>
          <p:nvPr/>
        </p:nvPicPr>
        <p:blipFill>
          <a:blip r:embed="rId2"/>
          <a:stretch>
            <a:fillRect/>
          </a:stretch>
        </p:blipFill>
        <p:spPr>
          <a:xfrm>
            <a:off x="760478" y="1468419"/>
            <a:ext cx="5443986" cy="2619609"/>
          </a:xfrm>
          <a:prstGeom prst="rect">
            <a:avLst/>
          </a:prstGeom>
        </p:spPr>
      </p:pic>
      <mc:AlternateContent xmlns:mc="http://schemas.openxmlformats.org/markup-compatibility/2006" xmlns:a14="http://schemas.microsoft.com/office/drawing/2010/main">
        <mc:Choice Requires="a14">
          <p:sp>
            <p:nvSpPr>
              <p:cNvPr id="47" name="ZoneTexte 46">
                <a:extLst>
                  <a:ext uri="{FF2B5EF4-FFF2-40B4-BE49-F238E27FC236}">
                    <a16:creationId xmlns:a16="http://schemas.microsoft.com/office/drawing/2014/main" id="{7BA2FEA8-230C-2B4F-1E9E-7CDABE086F3A}"/>
                  </a:ext>
                </a:extLst>
              </p:cNvPr>
              <p:cNvSpPr txBox="1"/>
              <p:nvPr/>
            </p:nvSpPr>
            <p:spPr>
              <a:xfrm>
                <a:off x="6405566" y="1845846"/>
                <a:ext cx="4307282" cy="44345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200" i="1" smtClean="0">
                              <a:solidFill>
                                <a:schemeClr val="tx1"/>
                              </a:solidFill>
                              <a:latin typeface="Cambria Math" panose="02040503050406030204" pitchFamily="18" charset="0"/>
                            </a:rPr>
                          </m:ctrlPr>
                        </m:fPr>
                        <m:num>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Loss</m:t>
                          </m:r>
                        </m:num>
                        <m:den>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b</m:t>
                          </m:r>
                          <m:r>
                            <a:rPr lang="fr-FR" sz="1200" b="0" i="0" smtClean="0">
                              <a:solidFill>
                                <a:schemeClr val="tx1"/>
                              </a:solidFill>
                              <a:latin typeface="Cambria Math" panose="02040503050406030204" pitchFamily="18" charset="0"/>
                            </a:rPr>
                            <m:t>2</m:t>
                          </m:r>
                        </m:den>
                      </m:f>
                      <m:r>
                        <a:rPr lang="fr-FR" sz="1200" b="0" i="0" smtClean="0">
                          <a:solidFill>
                            <a:schemeClr val="tx1"/>
                          </a:solidFill>
                          <a:latin typeface="Cambria Math" panose="02040503050406030204" pitchFamily="18" charset="0"/>
                        </a:rPr>
                        <m:t>= </m:t>
                      </m:r>
                      <m:f>
                        <m:fPr>
                          <m:ctrlPr>
                            <a:rPr lang="fr-FR" sz="1200" i="1" smtClean="0">
                              <a:solidFill>
                                <a:schemeClr val="tx1"/>
                              </a:solidFill>
                              <a:latin typeface="Cambria Math" panose="02040503050406030204" pitchFamily="18" charset="0"/>
                            </a:rPr>
                          </m:ctrlPr>
                        </m:fPr>
                        <m:num>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Loss</m:t>
                          </m:r>
                          <m:r>
                            <a:rPr lang="fr-FR" sz="1200" b="0" i="0" smtClean="0">
                              <a:solidFill>
                                <a:schemeClr val="tx1"/>
                              </a:solidFill>
                              <a:latin typeface="Cambria Math" panose="02040503050406030204" pitchFamily="18" charset="0"/>
                            </a:rPr>
                            <m:t>1</m:t>
                          </m:r>
                        </m:num>
                        <m:den>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b</m:t>
                          </m:r>
                          <m:r>
                            <a:rPr lang="fr-FR" sz="1200" b="0" i="0" smtClean="0">
                              <a:solidFill>
                                <a:schemeClr val="tx1"/>
                              </a:solidFill>
                              <a:latin typeface="Cambria Math" panose="02040503050406030204" pitchFamily="18" charset="0"/>
                            </a:rPr>
                            <m:t>2</m:t>
                          </m:r>
                        </m:den>
                      </m:f>
                      <m:r>
                        <a:rPr lang="fr-FR" sz="1200" b="0" i="1" smtClean="0">
                          <a:solidFill>
                            <a:srgbClr val="FF0000"/>
                          </a:solidFill>
                          <a:latin typeface="Cambria Math" panose="02040503050406030204" pitchFamily="18" charset="0"/>
                        </a:rPr>
                        <m:t>+</m:t>
                      </m:r>
                      <m:f>
                        <m:fPr>
                          <m:ctrlPr>
                            <a:rPr lang="fr-FR" sz="1200" i="1">
                              <a:latin typeface="Cambria Math" panose="02040503050406030204" pitchFamily="18" charset="0"/>
                            </a:rPr>
                          </m:ctrlPr>
                        </m:fPr>
                        <m:num>
                          <m:r>
                            <a:rPr lang="fr-FR" sz="1200">
                              <a:latin typeface="Cambria Math" panose="02040503050406030204" pitchFamily="18" charset="0"/>
                            </a:rPr>
                            <m:t>𝜕</m:t>
                          </m:r>
                          <m:r>
                            <m:rPr>
                              <m:sty m:val="p"/>
                            </m:rPr>
                            <a:rPr lang="fr-FR" sz="1200">
                              <a:latin typeface="Cambria Math" panose="02040503050406030204" pitchFamily="18" charset="0"/>
                            </a:rPr>
                            <m:t>Loss</m:t>
                          </m:r>
                          <m:r>
                            <a:rPr lang="fr-FR" sz="1200" b="0" i="1" smtClean="0">
                              <a:latin typeface="Cambria Math" panose="02040503050406030204" pitchFamily="18" charset="0"/>
                            </a:rPr>
                            <m:t>2</m:t>
                          </m:r>
                        </m:num>
                        <m:den>
                          <m:r>
                            <a:rPr lang="fr-FR" sz="1200">
                              <a:latin typeface="Cambria Math" panose="02040503050406030204" pitchFamily="18" charset="0"/>
                            </a:rPr>
                            <m:t>𝜕</m:t>
                          </m:r>
                          <m:r>
                            <m:rPr>
                              <m:sty m:val="p"/>
                            </m:rPr>
                            <a:rPr lang="fr-FR" sz="1200">
                              <a:latin typeface="Cambria Math" panose="02040503050406030204" pitchFamily="18" charset="0"/>
                            </a:rPr>
                            <m:t>b</m:t>
                          </m:r>
                          <m:r>
                            <a:rPr lang="fr-FR" sz="1200">
                              <a:latin typeface="Cambria Math" panose="02040503050406030204" pitchFamily="18" charset="0"/>
                            </a:rPr>
                            <m:t>2</m:t>
                          </m:r>
                        </m:den>
                      </m:f>
                    </m:oMath>
                  </m:oMathPara>
                </a14:m>
                <a:endParaRPr lang="fr-FR" sz="1200" dirty="0">
                  <a:solidFill>
                    <a:schemeClr val="tx1"/>
                  </a:solidFill>
                </a:endParaRPr>
              </a:p>
            </p:txBody>
          </p:sp>
        </mc:Choice>
        <mc:Fallback xmlns="">
          <p:sp>
            <p:nvSpPr>
              <p:cNvPr id="47" name="ZoneTexte 46">
                <a:extLst>
                  <a:ext uri="{FF2B5EF4-FFF2-40B4-BE49-F238E27FC236}">
                    <a16:creationId xmlns:a16="http://schemas.microsoft.com/office/drawing/2014/main" id="{7BA2FEA8-230C-2B4F-1E9E-7CDABE086F3A}"/>
                  </a:ext>
                </a:extLst>
              </p:cNvPr>
              <p:cNvSpPr txBox="1">
                <a:spLocks noRot="1" noChangeAspect="1" noMove="1" noResize="1" noEditPoints="1" noAdjustHandles="1" noChangeArrowheads="1" noChangeShapeType="1" noTextEdit="1"/>
              </p:cNvSpPr>
              <p:nvPr/>
            </p:nvSpPr>
            <p:spPr>
              <a:xfrm>
                <a:off x="6405566" y="1845846"/>
                <a:ext cx="4307282" cy="443455"/>
              </a:xfrm>
              <a:prstGeom prst="rect">
                <a:avLst/>
              </a:prstGeom>
              <a:blipFill>
                <a:blip r:embed="rId3"/>
                <a:stretch>
                  <a:fillRect/>
                </a:stretch>
              </a:blipFill>
            </p:spPr>
            <p:txBody>
              <a:bodyPr/>
              <a:lstStyle/>
              <a:p>
                <a:r>
                  <a:rPr lang="fr-FR">
                    <a:noFill/>
                  </a:rPr>
                  <a:t> </a:t>
                </a:r>
              </a:p>
            </p:txBody>
          </p:sp>
        </mc:Fallback>
      </mc:AlternateContent>
      <p:sp>
        <p:nvSpPr>
          <p:cNvPr id="21" name="ZoneTexte 20">
            <a:extLst>
              <a:ext uri="{FF2B5EF4-FFF2-40B4-BE49-F238E27FC236}">
                <a16:creationId xmlns:a16="http://schemas.microsoft.com/office/drawing/2014/main" id="{B56139E6-4176-A203-BBDD-AA82121E6576}"/>
              </a:ext>
            </a:extLst>
          </p:cNvPr>
          <p:cNvSpPr txBox="1"/>
          <p:nvPr/>
        </p:nvSpPr>
        <p:spPr>
          <a:xfrm>
            <a:off x="6528460" y="1334708"/>
            <a:ext cx="3157800" cy="307777"/>
          </a:xfrm>
          <a:prstGeom prst="rect">
            <a:avLst/>
          </a:prstGeom>
          <a:noFill/>
        </p:spPr>
        <p:txBody>
          <a:bodyPr wrap="square" rtlCol="0">
            <a:spAutoFit/>
          </a:bodyPr>
          <a:lstStyle/>
          <a:p>
            <a:r>
              <a:rPr lang="fr-FR" sz="1400" b="1" dirty="0">
                <a:solidFill>
                  <a:srgbClr val="FF0000"/>
                </a:solidFill>
              </a:rPr>
              <a:t>BACKPROPAGATION</a:t>
            </a:r>
            <a:r>
              <a:rPr lang="fr-FR" sz="1400" b="1" dirty="0"/>
              <a:t> + CHAIN RULE</a:t>
            </a:r>
          </a:p>
        </p:txBody>
      </p:sp>
      <p:sp>
        <p:nvSpPr>
          <p:cNvPr id="22" name="Flèche vers la gauche 21">
            <a:extLst>
              <a:ext uri="{FF2B5EF4-FFF2-40B4-BE49-F238E27FC236}">
                <a16:creationId xmlns:a16="http://schemas.microsoft.com/office/drawing/2014/main" id="{D0BEB071-178D-8413-2F0B-06F003F31DCA}"/>
              </a:ext>
            </a:extLst>
          </p:cNvPr>
          <p:cNvSpPr/>
          <p:nvPr/>
        </p:nvSpPr>
        <p:spPr>
          <a:xfrm rot="17513587" flipV="1">
            <a:off x="2476369" y="2271001"/>
            <a:ext cx="1250269" cy="274824"/>
          </a:xfrm>
          <a:prstGeom prst="leftArrow">
            <a:avLst>
              <a:gd name="adj1" fmla="val 49587"/>
              <a:gd name="adj2" fmla="val 50000"/>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a:extLst>
              <a:ext uri="{FF2B5EF4-FFF2-40B4-BE49-F238E27FC236}">
                <a16:creationId xmlns:a16="http://schemas.microsoft.com/office/drawing/2014/main" id="{108F380D-3ABD-AD5B-542D-B5D08C49FEC9}"/>
              </a:ext>
            </a:extLst>
          </p:cNvPr>
          <p:cNvCxnSpPr>
            <a:cxnSpLocks/>
          </p:cNvCxnSpPr>
          <p:nvPr/>
        </p:nvCxnSpPr>
        <p:spPr>
          <a:xfrm>
            <a:off x="3279343" y="1863552"/>
            <a:ext cx="1368000" cy="0"/>
          </a:xfrm>
          <a:prstGeom prst="line">
            <a:avLst/>
          </a:prstGeom>
          <a:ln w="136525">
            <a:solidFill>
              <a:srgbClr val="FF0000">
                <a:alpha val="50000"/>
              </a:srgbClr>
            </a:solidFill>
          </a:ln>
        </p:spPr>
        <p:style>
          <a:lnRef idx="2">
            <a:schemeClr val="accent1"/>
          </a:lnRef>
          <a:fillRef idx="0">
            <a:schemeClr val="accent1"/>
          </a:fillRef>
          <a:effectRef idx="1">
            <a:schemeClr val="accent1"/>
          </a:effectRef>
          <a:fontRef idx="minor">
            <a:schemeClr val="tx1"/>
          </a:fontRef>
        </p:style>
      </p:cxnSp>
      <p:sp>
        <p:nvSpPr>
          <p:cNvPr id="4" name="Flèche vers la gauche 3">
            <a:extLst>
              <a:ext uri="{FF2B5EF4-FFF2-40B4-BE49-F238E27FC236}">
                <a16:creationId xmlns:a16="http://schemas.microsoft.com/office/drawing/2014/main" id="{E1A62832-EA53-B7DB-E8C7-818021F52E1E}"/>
              </a:ext>
            </a:extLst>
          </p:cNvPr>
          <p:cNvSpPr/>
          <p:nvPr/>
        </p:nvSpPr>
        <p:spPr>
          <a:xfrm rot="19343959">
            <a:off x="2947367" y="2774627"/>
            <a:ext cx="432000" cy="288000"/>
          </a:xfrm>
          <a:prstGeom prst="leftArrow">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 name="Connecteur droit 2">
            <a:extLst>
              <a:ext uri="{FF2B5EF4-FFF2-40B4-BE49-F238E27FC236}">
                <a16:creationId xmlns:a16="http://schemas.microsoft.com/office/drawing/2014/main" id="{4F076D3A-CF9A-A60B-FCA7-C06ED03EB796}"/>
              </a:ext>
            </a:extLst>
          </p:cNvPr>
          <p:cNvCxnSpPr>
            <a:cxnSpLocks/>
          </p:cNvCxnSpPr>
          <p:nvPr/>
        </p:nvCxnSpPr>
        <p:spPr>
          <a:xfrm>
            <a:off x="3292769" y="2794005"/>
            <a:ext cx="1332000" cy="0"/>
          </a:xfrm>
          <a:prstGeom prst="line">
            <a:avLst/>
          </a:prstGeom>
          <a:ln w="136525">
            <a:solidFill>
              <a:srgbClr val="FF0000">
                <a:alpha val="50000"/>
              </a:srgbClr>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92F0A178-BFFC-769D-1365-85E06B722933}"/>
                  </a:ext>
                </a:extLst>
              </p:cNvPr>
              <p:cNvSpPr txBox="1"/>
              <p:nvPr/>
            </p:nvSpPr>
            <p:spPr>
              <a:xfrm>
                <a:off x="4051002" y="1372755"/>
                <a:ext cx="642969" cy="41421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fr-FR" sz="1050" i="1" smtClean="0">
                              <a:solidFill>
                                <a:srgbClr val="FF0000"/>
                              </a:solidFill>
                              <a:latin typeface="Cambria Math" panose="02040503050406030204" pitchFamily="18" charset="0"/>
                            </a:rPr>
                          </m:ctrlPr>
                        </m:fPr>
                        <m:num>
                          <m:r>
                            <a:rPr lang="fr-FR" sz="1050" i="0" smtClean="0">
                              <a:solidFill>
                                <a:srgbClr val="FF0000"/>
                              </a:solidFill>
                              <a:latin typeface="Cambria Math" panose="02040503050406030204" pitchFamily="18" charset="0"/>
                            </a:rPr>
                            <m:t>𝜕</m:t>
                          </m:r>
                          <m:r>
                            <m:rPr>
                              <m:sty m:val="p"/>
                            </m:rPr>
                            <a:rPr lang="fr-FR" sz="1050" b="0" i="0" smtClean="0">
                              <a:solidFill>
                                <a:srgbClr val="FF0000"/>
                              </a:solidFill>
                              <a:latin typeface="Cambria Math" panose="02040503050406030204" pitchFamily="18" charset="0"/>
                            </a:rPr>
                            <m:t>Loss</m:t>
                          </m:r>
                        </m:num>
                        <m:den>
                          <m:r>
                            <a:rPr lang="fr-FR" sz="1050" i="0" smtClean="0">
                              <a:solidFill>
                                <a:srgbClr val="FF0000"/>
                              </a:solidFill>
                              <a:latin typeface="Cambria Math" panose="02040503050406030204" pitchFamily="18" charset="0"/>
                            </a:rPr>
                            <m:t>𝜕</m:t>
                          </m:r>
                          <m:r>
                            <m:rPr>
                              <m:sty m:val="p"/>
                            </m:rPr>
                            <a:rPr lang="fr-FR" sz="1050" b="0" i="0" smtClean="0">
                              <a:solidFill>
                                <a:srgbClr val="FF0000"/>
                              </a:solidFill>
                              <a:latin typeface="Cambria Math" panose="02040503050406030204" pitchFamily="18" charset="0"/>
                            </a:rPr>
                            <m:t>b</m:t>
                          </m:r>
                          <m:r>
                            <a:rPr lang="fr-FR" sz="1050" b="0" i="0" smtClean="0">
                              <a:solidFill>
                                <a:srgbClr val="FF0000"/>
                              </a:solidFill>
                              <a:latin typeface="Cambria Math" panose="02040503050406030204" pitchFamily="18" charset="0"/>
                            </a:rPr>
                            <m:t>2</m:t>
                          </m:r>
                        </m:den>
                      </m:f>
                    </m:oMath>
                  </m:oMathPara>
                </a14:m>
                <a:endParaRPr lang="fr-FR" sz="1050" b="1" dirty="0">
                  <a:solidFill>
                    <a:srgbClr val="FF0000"/>
                  </a:solidFill>
                </a:endParaRPr>
              </a:p>
            </p:txBody>
          </p:sp>
        </mc:Choice>
        <mc:Fallback xmlns="">
          <p:sp>
            <p:nvSpPr>
              <p:cNvPr id="6" name="ZoneTexte 5">
                <a:extLst>
                  <a:ext uri="{FF2B5EF4-FFF2-40B4-BE49-F238E27FC236}">
                    <a16:creationId xmlns:a16="http://schemas.microsoft.com/office/drawing/2014/main" id="{92F0A178-BFFC-769D-1365-85E06B722933}"/>
                  </a:ext>
                </a:extLst>
              </p:cNvPr>
              <p:cNvSpPr txBox="1">
                <a:spLocks noRot="1" noChangeAspect="1" noMove="1" noResize="1" noEditPoints="1" noAdjustHandles="1" noChangeArrowheads="1" noChangeShapeType="1" noTextEdit="1"/>
              </p:cNvSpPr>
              <p:nvPr/>
            </p:nvSpPr>
            <p:spPr>
              <a:xfrm>
                <a:off x="4051002" y="1372755"/>
                <a:ext cx="642969" cy="414216"/>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8E5978A1-192C-F24C-BCAA-1394696F02DB}"/>
                  </a:ext>
                </a:extLst>
              </p:cNvPr>
              <p:cNvSpPr txBox="1"/>
              <p:nvPr/>
            </p:nvSpPr>
            <p:spPr>
              <a:xfrm>
                <a:off x="6367932" y="3057983"/>
                <a:ext cx="5369463" cy="733214"/>
              </a:xfrm>
              <a:prstGeom prst="rect">
                <a:avLst/>
              </a:prstGeom>
              <a:noFill/>
            </p:spPr>
            <p:txBody>
              <a:bodyPr wrap="square">
                <a:spAutoFit/>
              </a:bodyPr>
              <a:lstStyle/>
              <a:p>
                <a14:m>
                  <m:oMath xmlns:m="http://schemas.openxmlformats.org/officeDocument/2006/math">
                    <m:f>
                      <m:fPr>
                        <m:ctrlPr>
                          <a:rPr lang="fr-FR" sz="1200" i="1" smtClean="0">
                            <a:latin typeface="Cambria Math" panose="02040503050406030204" pitchFamily="18" charset="0"/>
                          </a:rPr>
                        </m:ctrlPr>
                      </m:fPr>
                      <m:num>
                        <m:r>
                          <a:rPr lang="fr-FR" sz="1200">
                            <a:latin typeface="Cambria Math" panose="02040503050406030204" pitchFamily="18" charset="0"/>
                          </a:rPr>
                          <m:t>𝜕</m:t>
                        </m:r>
                        <m:r>
                          <m:rPr>
                            <m:sty m:val="p"/>
                          </m:rPr>
                          <a:rPr lang="fr-FR" sz="1200">
                            <a:latin typeface="Cambria Math" panose="02040503050406030204" pitchFamily="18" charset="0"/>
                          </a:rPr>
                          <m:t>Loss</m:t>
                        </m:r>
                      </m:num>
                      <m:den>
                        <m:r>
                          <a:rPr lang="fr-FR" sz="1200">
                            <a:latin typeface="Cambria Math" panose="02040503050406030204" pitchFamily="18" charset="0"/>
                          </a:rPr>
                          <m:t>𝜕</m:t>
                        </m:r>
                        <m:r>
                          <m:rPr>
                            <m:sty m:val="p"/>
                          </m:rPr>
                          <a:rPr lang="fr-FR" sz="1200">
                            <a:latin typeface="Cambria Math" panose="02040503050406030204" pitchFamily="18" charset="0"/>
                          </a:rPr>
                          <m:t>b</m:t>
                        </m:r>
                        <m:r>
                          <a:rPr lang="fr-FR" sz="1200">
                            <a:latin typeface="Cambria Math" panose="02040503050406030204" pitchFamily="18" charset="0"/>
                          </a:rPr>
                          <m:t>2</m:t>
                        </m:r>
                      </m:den>
                    </m:f>
                    <m:r>
                      <a:rPr lang="fr-FR" sz="1200">
                        <a:latin typeface="Cambria Math" panose="02040503050406030204" pitchFamily="18" charset="0"/>
                      </a:rPr>
                      <m:t>=</m:t>
                    </m:r>
                    <m:r>
                      <m:rPr>
                        <m:nor/>
                      </m:rPr>
                      <a:rPr lang="fr-FR" sz="1200" dirty="0" smtClean="0">
                        <a:solidFill>
                          <a:schemeClr val="tx1"/>
                        </a:solidFill>
                        <a:latin typeface="Cambria Math" panose="02040503050406030204" pitchFamily="18" charset="0"/>
                        <a:ea typeface="Cambria Math" panose="02040503050406030204" pitchFamily="18" charset="0"/>
                      </a:rPr>
                      <m:t>(</m:t>
                    </m:r>
                    <m:r>
                      <a:rPr lang="fr-FR" sz="1200" b="0" i="1">
                        <a:solidFill>
                          <a:schemeClr val="tx1"/>
                        </a:solidFill>
                        <a:latin typeface="Cambria Math" panose="02040503050406030204" pitchFamily="18" charset="0"/>
                        <a:ea typeface="Cambria Math" panose="02040503050406030204" pitchFamily="18" charset="0"/>
                      </a:rPr>
                      <m:t>𝑜𝑢𝑡</m:t>
                    </m:r>
                    <m:r>
                      <a:rPr lang="fr-FR" sz="1200" b="0">
                        <a:solidFill>
                          <a:schemeClr val="tx1"/>
                        </a:solidFill>
                        <a:latin typeface="Cambria Math" panose="02040503050406030204" pitchFamily="18" charset="0"/>
                        <a:ea typeface="Cambria Math" panose="02040503050406030204" pitchFamily="18" charset="0"/>
                      </a:rPr>
                      <m:t>_</m:t>
                    </m:r>
                    <m:r>
                      <a:rPr lang="fr-FR" sz="1200" b="0" i="1">
                        <a:solidFill>
                          <a:schemeClr val="tx1"/>
                        </a:solidFill>
                        <a:latin typeface="Cambria Math" panose="02040503050406030204" pitchFamily="18" charset="0"/>
                        <a:ea typeface="Cambria Math" panose="02040503050406030204" pitchFamily="18" charset="0"/>
                      </a:rPr>
                      <m:t>𝑜</m:t>
                    </m:r>
                    <m:r>
                      <a:rPr lang="fr-FR" sz="1200" b="0" i="0" smtClean="0">
                        <a:solidFill>
                          <a:schemeClr val="tx1"/>
                        </a:solidFill>
                        <a:latin typeface="Cambria Math" panose="02040503050406030204" pitchFamily="18" charset="0"/>
                        <a:ea typeface="Cambria Math" panose="02040503050406030204" pitchFamily="18" charset="0"/>
                      </a:rPr>
                      <m:t>1</m:t>
                    </m:r>
                    <m:r>
                      <a:rPr lang="fr-FR" sz="1200" b="0">
                        <a:solidFill>
                          <a:schemeClr val="tx1"/>
                        </a:solidFill>
                        <a:latin typeface="Cambria Math" panose="02040503050406030204" pitchFamily="18" charset="0"/>
                        <a:ea typeface="Cambria Math" panose="02040503050406030204" pitchFamily="18" charset="0"/>
                      </a:rPr>
                      <m:t>−</m:t>
                    </m:r>
                    <m:r>
                      <a:rPr lang="fr-FR" sz="1200" b="0" i="1">
                        <a:solidFill>
                          <a:schemeClr val="tx1"/>
                        </a:solidFill>
                        <a:latin typeface="Cambria Math" panose="02040503050406030204" pitchFamily="18" charset="0"/>
                        <a:ea typeface="Cambria Math" panose="02040503050406030204" pitchFamily="18" charset="0"/>
                      </a:rPr>
                      <m:t>𝑡𝑎𝑟𝑔𝑒𝑡</m:t>
                    </m:r>
                    <m:r>
                      <a:rPr lang="fr-FR" sz="1200" b="0" i="0" smtClean="0">
                        <a:solidFill>
                          <a:schemeClr val="tx1"/>
                        </a:solidFill>
                        <a:latin typeface="Cambria Math" panose="02040503050406030204" pitchFamily="18" charset="0"/>
                        <a:ea typeface="Cambria Math" panose="02040503050406030204" pitchFamily="18" charset="0"/>
                      </a:rPr>
                      <m:t>_</m:t>
                    </m:r>
                    <m:r>
                      <m:rPr>
                        <m:sty m:val="p"/>
                      </m:rPr>
                      <a:rPr lang="fr-FR" sz="1200" b="0" i="0" smtClean="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1</m:t>
                    </m:r>
                    <m:r>
                      <m:rPr>
                        <m:nor/>
                      </m:rPr>
                      <a:rPr lang="fr-FR" sz="1200" dirty="0">
                        <a:solidFill>
                          <a:schemeClr val="tx1"/>
                        </a:solidFill>
                        <a:latin typeface="Cambria Math" panose="02040503050406030204" pitchFamily="18" charset="0"/>
                        <a:ea typeface="Cambria Math" panose="02040503050406030204" pitchFamily="18" charset="0"/>
                      </a:rPr>
                      <m:t>) </m:t>
                    </m:r>
                    <m:r>
                      <a:rPr lang="fr-FR" sz="1200" b="0" i="1">
                        <a:solidFill>
                          <a:schemeClr val="tx1"/>
                        </a:solidFill>
                        <a:latin typeface="Cambria Math" panose="02040503050406030204" pitchFamily="18" charset="0"/>
                        <a:ea typeface="Cambria Math" panose="02040503050406030204" pitchFamily="18" charset="0"/>
                      </a:rPr>
                      <m:t>×</m:t>
                    </m:r>
                    <m:r>
                      <m:rPr>
                        <m:nor/>
                      </m:rPr>
                      <a:rPr lang="fr-FR" sz="1200">
                        <a:solidFill>
                          <a:schemeClr val="tx1"/>
                        </a:solidFill>
                        <a:latin typeface="Cambria Math" panose="02040503050406030204" pitchFamily="18" charset="0"/>
                        <a:ea typeface="Cambria Math" panose="02040503050406030204" pitchFamily="18" charset="0"/>
                      </a:rPr>
                      <m:t> </m:t>
                    </m:r>
                    <m:r>
                      <m:rPr>
                        <m:sty m:val="p"/>
                      </m:rPr>
                      <a:rPr lang="fr-FR" sz="1200" b="0" i="0" smtClean="0">
                        <a:solidFill>
                          <a:schemeClr val="tx1"/>
                        </a:solidFill>
                        <a:latin typeface="Cambria Math" panose="02040503050406030204" pitchFamily="18" charset="0"/>
                        <a:ea typeface="Cambria Math" panose="02040503050406030204" pitchFamily="18" charset="0"/>
                      </a:rPr>
                      <m:t>out</m:t>
                    </m:r>
                    <m:r>
                      <a:rPr lang="fr-FR" sz="1200" b="0" i="0" smtClean="0">
                        <a:solidFill>
                          <a:schemeClr val="tx1"/>
                        </a:solidFill>
                        <a:latin typeface="Cambria Math" panose="02040503050406030204" pitchFamily="18" charset="0"/>
                        <a:ea typeface="Cambria Math" panose="02040503050406030204" pitchFamily="18" charset="0"/>
                      </a:rPr>
                      <m:t>_</m:t>
                    </m:r>
                    <m:r>
                      <m:rPr>
                        <m:sty m:val="p"/>
                      </m:rPr>
                      <a:rPr lang="fr-FR" sz="1200" b="0" i="0" smtClean="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1(1−</m:t>
                    </m:r>
                    <m:r>
                      <m:rPr>
                        <m:sty m:val="p"/>
                      </m:rPr>
                      <a:rPr lang="fr-FR" sz="1200" b="0" i="0" smtClean="0">
                        <a:solidFill>
                          <a:schemeClr val="tx1"/>
                        </a:solidFill>
                        <a:latin typeface="Cambria Math" panose="02040503050406030204" pitchFamily="18" charset="0"/>
                        <a:ea typeface="Cambria Math" panose="02040503050406030204" pitchFamily="18" charset="0"/>
                      </a:rPr>
                      <m:t>out</m:t>
                    </m:r>
                    <m:r>
                      <a:rPr lang="fr-FR" sz="1200" b="0" i="0" smtClean="0">
                        <a:solidFill>
                          <a:schemeClr val="tx1"/>
                        </a:solidFill>
                        <a:latin typeface="Cambria Math" panose="02040503050406030204" pitchFamily="18" charset="0"/>
                        <a:ea typeface="Cambria Math" panose="02040503050406030204" pitchFamily="18" charset="0"/>
                      </a:rPr>
                      <m:t>_</m:t>
                    </m:r>
                    <m:r>
                      <m:rPr>
                        <m:sty m:val="p"/>
                      </m:rPr>
                      <a:rPr lang="fr-FR" sz="1200" b="0" i="0" smtClean="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1</m:t>
                    </m:r>
                    <m:r>
                      <a:rPr lang="fr-FR" sz="1200" b="0" i="1" smtClean="0">
                        <a:solidFill>
                          <a:schemeClr val="tx1"/>
                        </a:solidFill>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 </m:t>
                    </m:r>
                  </m:oMath>
                </a14:m>
                <a:r>
                  <a:rPr lang="fr-FR" sz="1200" dirty="0"/>
                  <a:t>1</a:t>
                </a:r>
              </a:p>
              <a:p>
                <a:endParaRPr lang="fr-FR" sz="1200" dirty="0"/>
              </a:p>
              <a:p>
                <a:r>
                  <a:rPr lang="fr-FR" sz="1200" dirty="0"/>
                  <a:t> </a:t>
                </a:r>
                <a14:m>
                  <m:oMath xmlns:m="http://schemas.openxmlformats.org/officeDocument/2006/math">
                    <m:r>
                      <a:rPr lang="fr-FR" sz="1200" b="0" i="0" smtClean="0">
                        <a:solidFill>
                          <a:schemeClr val="tx1"/>
                        </a:solidFill>
                        <a:latin typeface="Cambria Math" panose="02040503050406030204" pitchFamily="18" charset="0"/>
                      </a:rPr>
                      <m:t>            </m:t>
                    </m:r>
                    <m:r>
                      <a:rPr lang="fr-FR" sz="1200" b="0" i="0" smtClean="0">
                        <a:solidFill>
                          <a:srgbClr val="FF0000"/>
                        </a:solidFill>
                        <a:latin typeface="Cambria Math" panose="02040503050406030204" pitchFamily="18" charset="0"/>
                      </a:rPr>
                      <m:t>+</m:t>
                    </m:r>
                  </m:oMath>
                </a14:m>
                <a:r>
                  <a:rPr lang="fr-FR" sz="1200" dirty="0">
                    <a:solidFill>
                      <a:schemeClr val="tx1"/>
                    </a:solidFill>
                  </a:rPr>
                  <a:t> </a:t>
                </a:r>
                <a14:m>
                  <m:oMath xmlns:m="http://schemas.openxmlformats.org/officeDocument/2006/math">
                    <m:r>
                      <m:rPr>
                        <m:nor/>
                      </m:rPr>
                      <a:rPr lang="fr-FR" sz="1200" dirty="0">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𝑜𝑢𝑡</m:t>
                    </m:r>
                    <m:r>
                      <a:rPr lang="fr-FR" sz="1200">
                        <a:latin typeface="Cambria Math" panose="02040503050406030204" pitchFamily="18" charset="0"/>
                        <a:ea typeface="Cambria Math" panose="02040503050406030204" pitchFamily="18" charset="0"/>
                      </a:rPr>
                      <m:t>_</m:t>
                    </m:r>
                    <m:r>
                      <a:rPr lang="fr-FR" sz="1200" i="1">
                        <a:latin typeface="Cambria Math" panose="02040503050406030204" pitchFamily="18" charset="0"/>
                        <a:ea typeface="Cambria Math" panose="02040503050406030204" pitchFamily="18" charset="0"/>
                      </a:rPr>
                      <m:t>𝑜</m:t>
                    </m:r>
                    <m:r>
                      <a:rPr lang="fr-FR" sz="1200" b="0" i="0" smtClean="0">
                        <a:latin typeface="Cambria Math" panose="02040503050406030204" pitchFamily="18" charset="0"/>
                        <a:ea typeface="Cambria Math" panose="02040503050406030204" pitchFamily="18" charset="0"/>
                      </a:rPr>
                      <m:t>2</m:t>
                    </m:r>
                    <m:r>
                      <a:rPr lang="fr-FR" sz="1200">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𝑡𝑎𝑟𝑔𝑒𝑡</m:t>
                    </m:r>
                    <m:r>
                      <a:rPr lang="fr-FR" sz="1200">
                        <a:latin typeface="Cambria Math" panose="02040503050406030204" pitchFamily="18" charset="0"/>
                        <a:ea typeface="Cambria Math" panose="02040503050406030204" pitchFamily="18" charset="0"/>
                      </a:rPr>
                      <m:t>_</m:t>
                    </m:r>
                    <m:r>
                      <m:rPr>
                        <m:sty m:val="p"/>
                      </m:rPr>
                      <a:rPr lang="fr-FR" sz="1200">
                        <a:latin typeface="Cambria Math" panose="02040503050406030204" pitchFamily="18" charset="0"/>
                        <a:ea typeface="Cambria Math" panose="02040503050406030204" pitchFamily="18" charset="0"/>
                      </a:rPr>
                      <m:t>o</m:t>
                    </m:r>
                    <m:r>
                      <m:rPr>
                        <m:nor/>
                      </m:rPr>
                      <a:rPr lang="fr-FR" sz="1200" b="0" i="0" smtClean="0">
                        <a:latin typeface="Cambria Math" panose="02040503050406030204" pitchFamily="18" charset="0"/>
                        <a:ea typeface="Cambria Math" panose="02040503050406030204" pitchFamily="18" charset="0"/>
                      </a:rPr>
                      <m:t>2</m:t>
                    </m:r>
                    <m:r>
                      <m:rPr>
                        <m:nor/>
                      </m:rPr>
                      <a:rPr lang="fr-FR" sz="1200" dirty="0">
                        <a:latin typeface="Cambria Math" panose="02040503050406030204" pitchFamily="18" charset="0"/>
                        <a:ea typeface="Cambria Math" panose="02040503050406030204" pitchFamily="18" charset="0"/>
                      </a:rPr>
                      <m:t>) </m:t>
                    </m:r>
                    <m:r>
                      <a:rPr lang="fr-FR" sz="1200" i="1">
                        <a:latin typeface="Cambria Math" panose="02040503050406030204" pitchFamily="18" charset="0"/>
                        <a:ea typeface="Cambria Math" panose="02040503050406030204" pitchFamily="18" charset="0"/>
                      </a:rPr>
                      <m:t>×</m:t>
                    </m:r>
                    <m:r>
                      <m:rPr>
                        <m:nor/>
                      </m:rPr>
                      <a:rPr lang="fr-FR" sz="1200">
                        <a:latin typeface="Cambria Math" panose="02040503050406030204" pitchFamily="18" charset="0"/>
                        <a:ea typeface="Cambria Math" panose="02040503050406030204" pitchFamily="18" charset="0"/>
                      </a:rPr>
                      <m:t> </m:t>
                    </m:r>
                    <m:r>
                      <m:rPr>
                        <m:sty m:val="p"/>
                      </m:rPr>
                      <a:rPr lang="fr-FR" sz="1200">
                        <a:latin typeface="Cambria Math" panose="02040503050406030204" pitchFamily="18" charset="0"/>
                        <a:ea typeface="Cambria Math" panose="02040503050406030204" pitchFamily="18" charset="0"/>
                      </a:rPr>
                      <m:t>out</m:t>
                    </m:r>
                    <m:r>
                      <a:rPr lang="fr-FR" sz="1200">
                        <a:latin typeface="Cambria Math" panose="02040503050406030204" pitchFamily="18" charset="0"/>
                        <a:ea typeface="Cambria Math" panose="02040503050406030204" pitchFamily="18" charset="0"/>
                      </a:rPr>
                      <m:t>_</m:t>
                    </m:r>
                    <m:r>
                      <m:rPr>
                        <m:sty m:val="p"/>
                      </m:rPr>
                      <a:rPr lang="fr-FR" sz="1200">
                        <a:latin typeface="Cambria Math" panose="02040503050406030204" pitchFamily="18" charset="0"/>
                        <a:ea typeface="Cambria Math" panose="02040503050406030204" pitchFamily="18" charset="0"/>
                      </a:rPr>
                      <m:t>o</m:t>
                    </m:r>
                    <m:r>
                      <a:rPr lang="fr-FR" sz="1200" b="0" i="0" smtClean="0">
                        <a:latin typeface="Cambria Math" panose="02040503050406030204" pitchFamily="18" charset="0"/>
                        <a:ea typeface="Cambria Math" panose="02040503050406030204" pitchFamily="18" charset="0"/>
                      </a:rPr>
                      <m:t>2</m:t>
                    </m:r>
                    <m:r>
                      <a:rPr lang="fr-FR" sz="1200">
                        <a:latin typeface="Cambria Math" panose="02040503050406030204" pitchFamily="18" charset="0"/>
                        <a:ea typeface="Cambria Math" panose="02040503050406030204" pitchFamily="18" charset="0"/>
                      </a:rPr>
                      <m:t>(1−</m:t>
                    </m:r>
                    <m:r>
                      <m:rPr>
                        <m:sty m:val="p"/>
                      </m:rPr>
                      <a:rPr lang="fr-FR" sz="1200">
                        <a:latin typeface="Cambria Math" panose="02040503050406030204" pitchFamily="18" charset="0"/>
                        <a:ea typeface="Cambria Math" panose="02040503050406030204" pitchFamily="18" charset="0"/>
                      </a:rPr>
                      <m:t>out</m:t>
                    </m:r>
                    <m:r>
                      <a:rPr lang="fr-FR" sz="1200">
                        <a:latin typeface="Cambria Math" panose="02040503050406030204" pitchFamily="18" charset="0"/>
                        <a:ea typeface="Cambria Math" panose="02040503050406030204" pitchFamily="18" charset="0"/>
                      </a:rPr>
                      <m:t>_</m:t>
                    </m:r>
                    <m:r>
                      <m:rPr>
                        <m:sty m:val="p"/>
                      </m:rPr>
                      <a:rPr lang="fr-FR" sz="1200">
                        <a:latin typeface="Cambria Math" panose="02040503050406030204" pitchFamily="18" charset="0"/>
                        <a:ea typeface="Cambria Math" panose="02040503050406030204" pitchFamily="18" charset="0"/>
                      </a:rPr>
                      <m:t>o</m:t>
                    </m:r>
                    <m:r>
                      <a:rPr lang="fr-FR" sz="1200" b="0" i="1" smtClean="0">
                        <a:latin typeface="Cambria Math" panose="02040503050406030204" pitchFamily="18" charset="0"/>
                        <a:ea typeface="Cambria Math" panose="02040503050406030204" pitchFamily="18" charset="0"/>
                      </a:rPr>
                      <m:t>2</m:t>
                    </m:r>
                    <m:r>
                      <a:rPr lang="fr-FR" sz="1200" i="1">
                        <a:latin typeface="Cambria Math" panose="02040503050406030204" pitchFamily="18" charset="0"/>
                        <a:ea typeface="Cambria Math" panose="02040503050406030204" pitchFamily="18" charset="0"/>
                      </a:rPr>
                      <m:t>)× </m:t>
                    </m:r>
                  </m:oMath>
                </a14:m>
                <a:r>
                  <a:rPr lang="fr-FR" sz="1200" dirty="0"/>
                  <a:t>1</a:t>
                </a:r>
              </a:p>
            </p:txBody>
          </p:sp>
        </mc:Choice>
        <mc:Fallback xmlns="">
          <p:sp>
            <p:nvSpPr>
              <p:cNvPr id="14" name="ZoneTexte 13">
                <a:extLst>
                  <a:ext uri="{FF2B5EF4-FFF2-40B4-BE49-F238E27FC236}">
                    <a16:creationId xmlns:a16="http://schemas.microsoft.com/office/drawing/2014/main" id="{8E5978A1-192C-F24C-BCAA-1394696F02DB}"/>
                  </a:ext>
                </a:extLst>
              </p:cNvPr>
              <p:cNvSpPr txBox="1">
                <a:spLocks noRot="1" noChangeAspect="1" noMove="1" noResize="1" noEditPoints="1" noAdjustHandles="1" noChangeArrowheads="1" noChangeShapeType="1" noTextEdit="1"/>
              </p:cNvSpPr>
              <p:nvPr/>
            </p:nvSpPr>
            <p:spPr>
              <a:xfrm>
                <a:off x="6367932" y="3057983"/>
                <a:ext cx="5369463" cy="733214"/>
              </a:xfrm>
              <a:prstGeom prst="rect">
                <a:avLst/>
              </a:prstGeom>
              <a:blipFill>
                <a:blip r:embed="rId5"/>
                <a:stretch>
                  <a:fillRect b="-508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D1CDFF41-610E-FA54-5644-0E5A63671CC3}"/>
                  </a:ext>
                </a:extLst>
              </p:cNvPr>
              <p:cNvSpPr txBox="1"/>
              <p:nvPr/>
            </p:nvSpPr>
            <p:spPr>
              <a:xfrm>
                <a:off x="6367932" y="2408413"/>
                <a:ext cx="4307282" cy="44345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200" i="1" smtClean="0">
                              <a:solidFill>
                                <a:schemeClr val="tx1"/>
                              </a:solidFill>
                              <a:latin typeface="Cambria Math" panose="02040503050406030204" pitchFamily="18" charset="0"/>
                            </a:rPr>
                          </m:ctrlPr>
                        </m:fPr>
                        <m:num>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Loss</m:t>
                          </m:r>
                        </m:num>
                        <m:den>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b</m:t>
                          </m:r>
                          <m:r>
                            <a:rPr lang="fr-FR" sz="1200" b="0" i="0" smtClean="0">
                              <a:solidFill>
                                <a:schemeClr val="tx1"/>
                              </a:solidFill>
                              <a:latin typeface="Cambria Math" panose="02040503050406030204" pitchFamily="18" charset="0"/>
                            </a:rPr>
                            <m:t>2</m:t>
                          </m:r>
                        </m:den>
                      </m:f>
                      <m:r>
                        <a:rPr lang="fr-FR" sz="1200" b="0" i="0" smtClean="0">
                          <a:solidFill>
                            <a:schemeClr val="tx1"/>
                          </a:solidFill>
                          <a:latin typeface="Cambria Math" panose="02040503050406030204" pitchFamily="18" charset="0"/>
                        </a:rPr>
                        <m:t>= </m:t>
                      </m:r>
                      <m:f>
                        <m:fPr>
                          <m:ctrlPr>
                            <a:rPr lang="fr-FR" sz="1200" i="1" smtClean="0">
                              <a:solidFill>
                                <a:schemeClr val="tx1"/>
                              </a:solidFill>
                              <a:latin typeface="Cambria Math" panose="02040503050406030204" pitchFamily="18" charset="0"/>
                            </a:rPr>
                          </m:ctrlPr>
                        </m:fPr>
                        <m:num>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Loss</m:t>
                          </m:r>
                          <m:r>
                            <a:rPr lang="fr-FR" sz="1200" b="0" i="0" smtClean="0">
                              <a:solidFill>
                                <a:schemeClr val="tx1"/>
                              </a:solidFill>
                              <a:latin typeface="Cambria Math" panose="02040503050406030204" pitchFamily="18" charset="0"/>
                            </a:rPr>
                            <m:t>1</m:t>
                          </m:r>
                        </m:num>
                        <m:den>
                          <m:r>
                            <a:rPr lang="fr-FR" sz="1200" b="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net</m:t>
                          </m:r>
                          <m:r>
                            <a:rPr lang="fr-FR" sz="1200" b="0" i="0" smtClean="0">
                              <a:solidFill>
                                <a:schemeClr val="tx1"/>
                              </a:solidFill>
                              <a:latin typeface="Cambria Math" panose="02040503050406030204" pitchFamily="18" charset="0"/>
                            </a:rPr>
                            <m:t>_</m:t>
                          </m:r>
                          <m:r>
                            <m:rPr>
                              <m:sty m:val="p"/>
                            </m:rPr>
                            <a:rPr lang="fr-FR" sz="1200" b="0" i="0" smtClean="0">
                              <a:solidFill>
                                <a:schemeClr val="tx1"/>
                              </a:solidFill>
                              <a:latin typeface="Cambria Math" panose="02040503050406030204" pitchFamily="18" charset="0"/>
                            </a:rPr>
                            <m:t>o</m:t>
                          </m:r>
                          <m:r>
                            <a:rPr lang="fr-FR" sz="1200" b="0" i="0" smtClean="0">
                              <a:solidFill>
                                <a:schemeClr val="tx1"/>
                              </a:solidFill>
                              <a:latin typeface="Cambria Math" panose="02040503050406030204" pitchFamily="18" charset="0"/>
                            </a:rPr>
                            <m:t>1</m:t>
                          </m:r>
                        </m:den>
                      </m:f>
                      <m:r>
                        <a:rPr lang="fr-FR" sz="1200" b="0" i="0" smtClean="0">
                          <a:solidFill>
                            <a:schemeClr val="tx1"/>
                          </a:solidFill>
                          <a:latin typeface="Cambria Math" panose="02040503050406030204" pitchFamily="18" charset="0"/>
                        </a:rPr>
                        <m:t> </m:t>
                      </m:r>
                      <m:r>
                        <a:rPr lang="fr-FR" sz="1200" b="0" i="1" smtClean="0">
                          <a:solidFill>
                            <a:schemeClr val="tx1"/>
                          </a:solidFill>
                          <a:latin typeface="Cambria Math" panose="02040503050406030204" pitchFamily="18" charset="0"/>
                          <a:ea typeface="Cambria Math" panose="02040503050406030204" pitchFamily="18" charset="0"/>
                        </a:rPr>
                        <m:t>×</m:t>
                      </m:r>
                      <m:f>
                        <m:fPr>
                          <m:ctrlPr>
                            <a:rPr lang="fr-FR" sz="1200" i="1" smtClean="0">
                              <a:solidFill>
                                <a:schemeClr val="tx1"/>
                              </a:solidFill>
                              <a:latin typeface="Cambria Math" panose="02040503050406030204" pitchFamily="18" charset="0"/>
                            </a:rPr>
                          </m:ctrlPr>
                        </m:fPr>
                        <m:num>
                          <m:r>
                            <a:rPr lang="fr-FR" sz="1200" b="0" i="1">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net</m:t>
                          </m:r>
                          <m:r>
                            <a:rPr lang="fr-FR" sz="1200" b="0" i="0" smtClean="0">
                              <a:solidFill>
                                <a:schemeClr val="tx1"/>
                              </a:solidFill>
                              <a:latin typeface="Cambria Math" panose="02040503050406030204" pitchFamily="18" charset="0"/>
                            </a:rPr>
                            <m:t>_</m:t>
                          </m:r>
                          <m:r>
                            <m:rPr>
                              <m:sty m:val="p"/>
                            </m:rPr>
                            <a:rPr lang="fr-FR" sz="1200" b="0" i="0" smtClean="0">
                              <a:solidFill>
                                <a:schemeClr val="tx1"/>
                              </a:solidFill>
                              <a:latin typeface="Cambria Math" panose="02040503050406030204" pitchFamily="18" charset="0"/>
                            </a:rPr>
                            <m:t>o</m:t>
                          </m:r>
                          <m:r>
                            <a:rPr lang="fr-FR" sz="1200" b="0" i="0" smtClean="0">
                              <a:solidFill>
                                <a:schemeClr val="tx1"/>
                              </a:solidFill>
                              <a:latin typeface="Cambria Math" panose="02040503050406030204" pitchFamily="18" charset="0"/>
                            </a:rPr>
                            <m:t>1</m:t>
                          </m:r>
                        </m:num>
                        <m:den>
                          <m:r>
                            <a:rPr lang="fr-FR" sz="1200" b="0" i="1">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b</m:t>
                          </m:r>
                          <m:r>
                            <a:rPr lang="fr-FR" sz="1200" b="0" i="0" smtClean="0">
                              <a:solidFill>
                                <a:schemeClr val="tx1"/>
                              </a:solidFill>
                              <a:latin typeface="Cambria Math" panose="02040503050406030204" pitchFamily="18" charset="0"/>
                            </a:rPr>
                            <m:t>2</m:t>
                          </m:r>
                        </m:den>
                      </m:f>
                      <m:r>
                        <a:rPr lang="fr-FR" sz="1200" b="0" i="0" smtClean="0">
                          <a:solidFill>
                            <a:srgbClr val="FF0000"/>
                          </a:solidFill>
                          <a:latin typeface="Cambria Math" panose="02040503050406030204" pitchFamily="18" charset="0"/>
                        </a:rPr>
                        <m:t>+</m:t>
                      </m:r>
                      <m:f>
                        <m:fPr>
                          <m:ctrlPr>
                            <a:rPr lang="fr-FR" sz="1200" i="1">
                              <a:solidFill>
                                <a:schemeClr val="tx1"/>
                              </a:solidFill>
                              <a:latin typeface="Cambria Math" panose="02040503050406030204" pitchFamily="18" charset="0"/>
                            </a:rPr>
                          </m:ctrlPr>
                        </m:fPr>
                        <m:num>
                          <m:r>
                            <a:rPr lang="fr-FR" sz="1200" b="0" i="1">
                              <a:solidFill>
                                <a:schemeClr val="tx1"/>
                              </a:solidFill>
                              <a:latin typeface="Cambria Math" panose="02040503050406030204" pitchFamily="18" charset="0"/>
                            </a:rPr>
                            <m:t>𝜕</m:t>
                          </m:r>
                          <m:r>
                            <m:rPr>
                              <m:sty m:val="p"/>
                            </m:rPr>
                            <a:rPr lang="fr-FR" sz="1200" b="0" i="1">
                              <a:solidFill>
                                <a:schemeClr val="tx1"/>
                              </a:solidFill>
                              <a:latin typeface="Cambria Math" panose="02040503050406030204" pitchFamily="18" charset="0"/>
                            </a:rPr>
                            <m:t>Loss</m:t>
                          </m:r>
                          <m:r>
                            <a:rPr lang="fr-FR" sz="1200" b="0" i="1" smtClean="0">
                              <a:solidFill>
                                <a:schemeClr val="tx1"/>
                              </a:solidFill>
                              <a:latin typeface="Cambria Math" panose="02040503050406030204" pitchFamily="18" charset="0"/>
                            </a:rPr>
                            <m:t>2</m:t>
                          </m:r>
                        </m:num>
                        <m:den>
                          <m:r>
                            <a:rPr lang="fr-FR" sz="1200" b="0" i="1">
                              <a:solidFill>
                                <a:schemeClr val="tx1"/>
                              </a:solidFill>
                              <a:latin typeface="Cambria Math" panose="02040503050406030204" pitchFamily="18" charset="0"/>
                            </a:rPr>
                            <m:t>𝜕</m:t>
                          </m:r>
                          <m:r>
                            <m:rPr>
                              <m:sty m:val="p"/>
                            </m:rPr>
                            <a:rPr lang="fr-FR" sz="1200" b="0" i="0">
                              <a:solidFill>
                                <a:schemeClr val="tx1"/>
                              </a:solidFill>
                              <a:latin typeface="Cambria Math" panose="02040503050406030204" pitchFamily="18" charset="0"/>
                            </a:rPr>
                            <m:t>net</m:t>
                          </m:r>
                          <m:r>
                            <a:rPr lang="fr-FR" sz="1200" b="0">
                              <a:solidFill>
                                <a:schemeClr val="tx1"/>
                              </a:solidFill>
                              <a:latin typeface="Cambria Math" panose="02040503050406030204" pitchFamily="18" charset="0"/>
                            </a:rPr>
                            <m:t>_</m:t>
                          </m:r>
                          <m:r>
                            <a:rPr lang="fr-FR" sz="1200" b="0" i="1" smtClean="0">
                              <a:solidFill>
                                <a:schemeClr val="tx1"/>
                              </a:solidFill>
                              <a:latin typeface="Cambria Math" panose="02040503050406030204" pitchFamily="18" charset="0"/>
                            </a:rPr>
                            <m:t>𝑜</m:t>
                          </m:r>
                          <m:r>
                            <a:rPr lang="fr-FR" sz="1200" b="0" i="1" smtClean="0">
                              <a:solidFill>
                                <a:schemeClr val="tx1"/>
                              </a:solidFill>
                              <a:latin typeface="Cambria Math" panose="02040503050406030204" pitchFamily="18" charset="0"/>
                            </a:rPr>
                            <m:t>2</m:t>
                          </m:r>
                        </m:den>
                      </m:f>
                      <m:r>
                        <a:rPr lang="fr-FR" sz="1200" b="0">
                          <a:solidFill>
                            <a:schemeClr val="tx1"/>
                          </a:solidFill>
                          <a:latin typeface="Cambria Math" panose="02040503050406030204" pitchFamily="18" charset="0"/>
                        </a:rPr>
                        <m:t> </m:t>
                      </m:r>
                      <m:r>
                        <a:rPr lang="fr-FR" sz="1200" b="0" i="1">
                          <a:solidFill>
                            <a:schemeClr val="tx1"/>
                          </a:solidFill>
                          <a:latin typeface="Cambria Math" panose="02040503050406030204" pitchFamily="18" charset="0"/>
                          <a:ea typeface="Cambria Math" panose="02040503050406030204" pitchFamily="18" charset="0"/>
                        </a:rPr>
                        <m:t>×</m:t>
                      </m:r>
                      <m:f>
                        <m:fPr>
                          <m:ctrlPr>
                            <a:rPr lang="fr-FR" sz="1200" i="1">
                              <a:solidFill>
                                <a:schemeClr val="tx1"/>
                              </a:solidFill>
                              <a:latin typeface="Cambria Math" panose="02040503050406030204" pitchFamily="18" charset="0"/>
                            </a:rPr>
                          </m:ctrlPr>
                        </m:fPr>
                        <m:num>
                          <m:r>
                            <a:rPr lang="fr-FR" sz="1200" b="0" i="1">
                              <a:solidFill>
                                <a:schemeClr val="tx1"/>
                              </a:solidFill>
                              <a:latin typeface="Cambria Math" panose="02040503050406030204" pitchFamily="18" charset="0"/>
                            </a:rPr>
                            <m:t>𝜕</m:t>
                          </m:r>
                          <m:r>
                            <m:rPr>
                              <m:sty m:val="p"/>
                            </m:rPr>
                            <a:rPr lang="fr-FR" sz="1200" b="0" i="0">
                              <a:solidFill>
                                <a:schemeClr val="tx1"/>
                              </a:solidFill>
                              <a:latin typeface="Cambria Math" panose="02040503050406030204" pitchFamily="18" charset="0"/>
                            </a:rPr>
                            <m:t>net</m:t>
                          </m:r>
                          <m:r>
                            <a:rPr lang="fr-FR" sz="1200" b="0" i="0">
                              <a:solidFill>
                                <a:schemeClr val="tx1"/>
                              </a:solidFill>
                              <a:latin typeface="Cambria Math" panose="02040503050406030204" pitchFamily="18" charset="0"/>
                            </a:rPr>
                            <m:t>_</m:t>
                          </m:r>
                          <m:r>
                            <m:rPr>
                              <m:sty m:val="p"/>
                            </m:rPr>
                            <a:rPr lang="fr-FR" sz="1200" b="0" i="0" smtClean="0">
                              <a:solidFill>
                                <a:schemeClr val="tx1"/>
                              </a:solidFill>
                              <a:latin typeface="Cambria Math" panose="02040503050406030204" pitchFamily="18" charset="0"/>
                            </a:rPr>
                            <m:t>o</m:t>
                          </m:r>
                          <m:r>
                            <a:rPr lang="fr-FR" sz="1200" b="0" i="0" smtClean="0">
                              <a:solidFill>
                                <a:schemeClr val="tx1"/>
                              </a:solidFill>
                              <a:latin typeface="Cambria Math" panose="02040503050406030204" pitchFamily="18" charset="0"/>
                            </a:rPr>
                            <m:t>2</m:t>
                          </m:r>
                        </m:num>
                        <m:den>
                          <m:r>
                            <a:rPr lang="fr-FR" sz="1200" b="0" i="1">
                              <a:solidFill>
                                <a:schemeClr val="tx1"/>
                              </a:solidFill>
                              <a:latin typeface="Cambria Math" panose="02040503050406030204" pitchFamily="18" charset="0"/>
                            </a:rPr>
                            <m:t>𝜕</m:t>
                          </m:r>
                          <m:r>
                            <m:rPr>
                              <m:sty m:val="p"/>
                            </m:rPr>
                            <a:rPr lang="fr-FR" sz="1200" b="0" i="0">
                              <a:solidFill>
                                <a:schemeClr val="tx1"/>
                              </a:solidFill>
                              <a:latin typeface="Cambria Math" panose="02040503050406030204" pitchFamily="18" charset="0"/>
                            </a:rPr>
                            <m:t>b</m:t>
                          </m:r>
                          <m:r>
                            <a:rPr lang="fr-FR" sz="1200" b="0" i="1" smtClean="0">
                              <a:solidFill>
                                <a:schemeClr val="tx1"/>
                              </a:solidFill>
                              <a:latin typeface="Cambria Math" panose="02040503050406030204" pitchFamily="18" charset="0"/>
                            </a:rPr>
                            <m:t>2</m:t>
                          </m:r>
                        </m:den>
                      </m:f>
                    </m:oMath>
                  </m:oMathPara>
                </a14:m>
                <a:endParaRPr lang="fr-FR" sz="1200" dirty="0">
                  <a:solidFill>
                    <a:schemeClr val="tx1"/>
                  </a:solidFill>
                </a:endParaRPr>
              </a:p>
            </p:txBody>
          </p:sp>
        </mc:Choice>
        <mc:Fallback xmlns="">
          <p:sp>
            <p:nvSpPr>
              <p:cNvPr id="7" name="ZoneTexte 6">
                <a:extLst>
                  <a:ext uri="{FF2B5EF4-FFF2-40B4-BE49-F238E27FC236}">
                    <a16:creationId xmlns:a16="http://schemas.microsoft.com/office/drawing/2014/main" id="{D1CDFF41-610E-FA54-5644-0E5A63671CC3}"/>
                  </a:ext>
                </a:extLst>
              </p:cNvPr>
              <p:cNvSpPr txBox="1">
                <a:spLocks noRot="1" noChangeAspect="1" noMove="1" noResize="1" noEditPoints="1" noAdjustHandles="1" noChangeArrowheads="1" noChangeShapeType="1" noTextEdit="1"/>
              </p:cNvSpPr>
              <p:nvPr/>
            </p:nvSpPr>
            <p:spPr>
              <a:xfrm>
                <a:off x="6367932" y="2408413"/>
                <a:ext cx="4307282" cy="443455"/>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7DA701DD-1B6D-BEDA-F74B-89D23EBD25F5}"/>
                  </a:ext>
                </a:extLst>
              </p:cNvPr>
              <p:cNvSpPr txBox="1"/>
              <p:nvPr/>
            </p:nvSpPr>
            <p:spPr>
              <a:xfrm>
                <a:off x="6002867" y="4153755"/>
                <a:ext cx="5909733" cy="318613"/>
              </a:xfrm>
              <a:prstGeom prst="rect">
                <a:avLst/>
              </a:prstGeom>
              <a:noFill/>
              <a:ln>
                <a:solidFill>
                  <a:srgbClr val="FF0000"/>
                </a:solidFill>
              </a:ln>
            </p:spPr>
            <p:txBody>
              <a:bodyPr wrap="square">
                <a:spAutoFit/>
              </a:bodyPr>
              <a:lstStyle/>
              <a:p>
                <a14:m>
                  <m:oMath xmlns:m="http://schemas.openxmlformats.org/officeDocument/2006/math">
                    <m:f>
                      <m:fPr>
                        <m:ctrlPr>
                          <a:rPr lang="fr-FR" sz="1000" i="1" smtClean="0">
                            <a:solidFill>
                              <a:schemeClr val="tx1"/>
                            </a:solidFill>
                            <a:latin typeface="Cambria Math" panose="02040503050406030204" pitchFamily="18" charset="0"/>
                          </a:rPr>
                        </m:ctrlPr>
                      </m:fPr>
                      <m:num>
                        <m:r>
                          <a:rPr lang="fr-FR" sz="1000">
                            <a:solidFill>
                              <a:schemeClr val="tx1"/>
                            </a:solidFill>
                            <a:latin typeface="Cambria Math" panose="02040503050406030204" pitchFamily="18" charset="0"/>
                          </a:rPr>
                          <m:t>𝜕</m:t>
                        </m:r>
                        <m:r>
                          <m:rPr>
                            <m:sty m:val="p"/>
                          </m:rPr>
                          <a:rPr lang="fr-FR" sz="1000">
                            <a:solidFill>
                              <a:schemeClr val="tx1"/>
                            </a:solidFill>
                            <a:latin typeface="Cambria Math" panose="02040503050406030204" pitchFamily="18" charset="0"/>
                          </a:rPr>
                          <m:t>Loss</m:t>
                        </m:r>
                      </m:num>
                      <m:den>
                        <m:r>
                          <a:rPr lang="fr-FR" sz="1000">
                            <a:solidFill>
                              <a:schemeClr val="tx1"/>
                            </a:solidFill>
                            <a:latin typeface="Cambria Math" panose="02040503050406030204" pitchFamily="18" charset="0"/>
                          </a:rPr>
                          <m:t>𝜕</m:t>
                        </m:r>
                        <m:r>
                          <m:rPr>
                            <m:sty m:val="p"/>
                          </m:rPr>
                          <a:rPr lang="fr-FR" sz="1000">
                            <a:solidFill>
                              <a:schemeClr val="tx1"/>
                            </a:solidFill>
                            <a:latin typeface="Cambria Math" panose="02040503050406030204" pitchFamily="18" charset="0"/>
                          </a:rPr>
                          <m:t>b</m:t>
                        </m:r>
                        <m:r>
                          <a:rPr lang="fr-FR" sz="1000">
                            <a:solidFill>
                              <a:schemeClr val="tx1"/>
                            </a:solidFill>
                            <a:latin typeface="Cambria Math" panose="02040503050406030204" pitchFamily="18" charset="0"/>
                          </a:rPr>
                          <m:t>2</m:t>
                        </m:r>
                      </m:den>
                    </m:f>
                    <m:r>
                      <a:rPr lang="fr-FR" sz="1000">
                        <a:solidFill>
                          <a:schemeClr val="tx1"/>
                        </a:solidFill>
                        <a:latin typeface="Cambria Math" panose="02040503050406030204" pitchFamily="18" charset="0"/>
                      </a:rPr>
                      <m:t>=</m:t>
                    </m:r>
                    <m:r>
                      <m:rPr>
                        <m:nor/>
                      </m:rPr>
                      <a:rPr lang="fr-FR" sz="1000" dirty="0" smtClean="0">
                        <a:solidFill>
                          <a:schemeClr val="tx1"/>
                        </a:solidFill>
                        <a:latin typeface="Cambria Math" panose="02040503050406030204" pitchFamily="18" charset="0"/>
                        <a:ea typeface="Cambria Math" panose="02040503050406030204" pitchFamily="18" charset="0"/>
                      </a:rPr>
                      <m:t>(</m:t>
                    </m:r>
                    <m:r>
                      <a:rPr lang="fr-FR" sz="1000" b="0" i="1">
                        <a:solidFill>
                          <a:schemeClr val="tx1"/>
                        </a:solidFill>
                        <a:latin typeface="Cambria Math" panose="02040503050406030204" pitchFamily="18" charset="0"/>
                        <a:ea typeface="Cambria Math" panose="02040503050406030204" pitchFamily="18" charset="0"/>
                      </a:rPr>
                      <m:t>𝑜𝑢𝑡</m:t>
                    </m:r>
                    <m:r>
                      <a:rPr lang="fr-FR" sz="1000" b="0">
                        <a:solidFill>
                          <a:schemeClr val="tx1"/>
                        </a:solidFill>
                        <a:latin typeface="Cambria Math" panose="02040503050406030204" pitchFamily="18" charset="0"/>
                        <a:ea typeface="Cambria Math" panose="02040503050406030204" pitchFamily="18" charset="0"/>
                      </a:rPr>
                      <m:t>_</m:t>
                    </m:r>
                    <m:r>
                      <a:rPr lang="fr-FR" sz="1000" b="0" i="1">
                        <a:solidFill>
                          <a:schemeClr val="tx1"/>
                        </a:solidFill>
                        <a:latin typeface="Cambria Math" panose="02040503050406030204" pitchFamily="18" charset="0"/>
                        <a:ea typeface="Cambria Math" panose="02040503050406030204" pitchFamily="18" charset="0"/>
                      </a:rPr>
                      <m:t>𝑜</m:t>
                    </m:r>
                    <m:r>
                      <a:rPr lang="fr-FR" sz="1000" b="0" i="0" smtClean="0">
                        <a:solidFill>
                          <a:schemeClr val="tx1"/>
                        </a:solidFill>
                        <a:latin typeface="Cambria Math" panose="02040503050406030204" pitchFamily="18" charset="0"/>
                        <a:ea typeface="Cambria Math" panose="02040503050406030204" pitchFamily="18" charset="0"/>
                      </a:rPr>
                      <m:t>1</m:t>
                    </m:r>
                    <m:r>
                      <a:rPr lang="fr-FR" sz="1000" b="0">
                        <a:solidFill>
                          <a:schemeClr val="tx1"/>
                        </a:solidFill>
                        <a:latin typeface="Cambria Math" panose="02040503050406030204" pitchFamily="18" charset="0"/>
                        <a:ea typeface="Cambria Math" panose="02040503050406030204" pitchFamily="18" charset="0"/>
                      </a:rPr>
                      <m:t>−</m:t>
                    </m:r>
                    <m:r>
                      <a:rPr lang="fr-FR" sz="1000" b="0" i="1">
                        <a:solidFill>
                          <a:schemeClr val="tx1"/>
                        </a:solidFill>
                        <a:latin typeface="Cambria Math" panose="02040503050406030204" pitchFamily="18" charset="0"/>
                        <a:ea typeface="Cambria Math" panose="02040503050406030204" pitchFamily="18" charset="0"/>
                      </a:rPr>
                      <m:t>𝑡𝑎𝑟𝑔𝑒𝑡</m:t>
                    </m:r>
                    <m:r>
                      <a:rPr lang="fr-FR" sz="1000" b="0" i="0" smtClean="0">
                        <a:solidFill>
                          <a:schemeClr val="tx1"/>
                        </a:solidFill>
                        <a:latin typeface="Cambria Math" panose="02040503050406030204" pitchFamily="18" charset="0"/>
                        <a:ea typeface="Cambria Math" panose="02040503050406030204" pitchFamily="18" charset="0"/>
                      </a:rPr>
                      <m:t>_</m:t>
                    </m:r>
                    <m:r>
                      <m:rPr>
                        <m:sty m:val="p"/>
                      </m:rPr>
                      <a:rPr lang="fr-FR" sz="1000" b="0" i="0" smtClean="0">
                        <a:solidFill>
                          <a:schemeClr val="tx1"/>
                        </a:solidFill>
                        <a:latin typeface="Cambria Math" panose="02040503050406030204" pitchFamily="18" charset="0"/>
                        <a:ea typeface="Cambria Math" panose="02040503050406030204" pitchFamily="18" charset="0"/>
                      </a:rPr>
                      <m:t>o</m:t>
                    </m:r>
                    <m:r>
                      <a:rPr lang="fr-FR" sz="1000" b="0" i="0" smtClean="0">
                        <a:solidFill>
                          <a:schemeClr val="tx1"/>
                        </a:solidFill>
                        <a:latin typeface="Cambria Math" panose="02040503050406030204" pitchFamily="18" charset="0"/>
                        <a:ea typeface="Cambria Math" panose="02040503050406030204" pitchFamily="18" charset="0"/>
                      </a:rPr>
                      <m:t>1</m:t>
                    </m:r>
                    <m:r>
                      <m:rPr>
                        <m:nor/>
                      </m:rPr>
                      <a:rPr lang="fr-FR" sz="1000" dirty="0">
                        <a:solidFill>
                          <a:schemeClr val="tx1"/>
                        </a:solidFill>
                        <a:latin typeface="Cambria Math" panose="02040503050406030204" pitchFamily="18" charset="0"/>
                        <a:ea typeface="Cambria Math" panose="02040503050406030204" pitchFamily="18" charset="0"/>
                      </a:rPr>
                      <m:t>) </m:t>
                    </m:r>
                    <m:r>
                      <a:rPr lang="fr-FR" sz="1000" b="0" i="1">
                        <a:solidFill>
                          <a:schemeClr val="tx1"/>
                        </a:solidFill>
                        <a:latin typeface="Cambria Math" panose="02040503050406030204" pitchFamily="18" charset="0"/>
                        <a:ea typeface="Cambria Math" panose="02040503050406030204" pitchFamily="18" charset="0"/>
                      </a:rPr>
                      <m:t>×</m:t>
                    </m:r>
                    <m:r>
                      <m:rPr>
                        <m:nor/>
                      </m:rPr>
                      <a:rPr lang="fr-FR" sz="1000">
                        <a:solidFill>
                          <a:schemeClr val="tx1"/>
                        </a:solidFill>
                        <a:latin typeface="Cambria Math" panose="02040503050406030204" pitchFamily="18" charset="0"/>
                        <a:ea typeface="Cambria Math" panose="02040503050406030204" pitchFamily="18" charset="0"/>
                      </a:rPr>
                      <m:t> </m:t>
                    </m:r>
                    <m:r>
                      <m:rPr>
                        <m:sty m:val="p"/>
                      </m:rPr>
                      <a:rPr lang="fr-FR" sz="1000" b="0" i="0" smtClean="0">
                        <a:solidFill>
                          <a:schemeClr val="tx1"/>
                        </a:solidFill>
                        <a:latin typeface="Cambria Math" panose="02040503050406030204" pitchFamily="18" charset="0"/>
                        <a:ea typeface="Cambria Math" panose="02040503050406030204" pitchFamily="18" charset="0"/>
                      </a:rPr>
                      <m:t>out</m:t>
                    </m:r>
                    <m:r>
                      <a:rPr lang="fr-FR" sz="1000" b="0" i="0" smtClean="0">
                        <a:solidFill>
                          <a:schemeClr val="tx1"/>
                        </a:solidFill>
                        <a:latin typeface="Cambria Math" panose="02040503050406030204" pitchFamily="18" charset="0"/>
                        <a:ea typeface="Cambria Math" panose="02040503050406030204" pitchFamily="18" charset="0"/>
                      </a:rPr>
                      <m:t>_</m:t>
                    </m:r>
                    <m:r>
                      <m:rPr>
                        <m:sty m:val="p"/>
                      </m:rPr>
                      <a:rPr lang="fr-FR" sz="1000" b="0" i="0" smtClean="0">
                        <a:solidFill>
                          <a:schemeClr val="tx1"/>
                        </a:solidFill>
                        <a:latin typeface="Cambria Math" panose="02040503050406030204" pitchFamily="18" charset="0"/>
                        <a:ea typeface="Cambria Math" panose="02040503050406030204" pitchFamily="18" charset="0"/>
                      </a:rPr>
                      <m:t>o</m:t>
                    </m:r>
                    <m:r>
                      <a:rPr lang="fr-FR" sz="1000" b="0" i="0" smtClean="0">
                        <a:solidFill>
                          <a:schemeClr val="tx1"/>
                        </a:solidFill>
                        <a:latin typeface="Cambria Math" panose="02040503050406030204" pitchFamily="18" charset="0"/>
                        <a:ea typeface="Cambria Math" panose="02040503050406030204" pitchFamily="18" charset="0"/>
                      </a:rPr>
                      <m:t>1(1−</m:t>
                    </m:r>
                    <m:r>
                      <m:rPr>
                        <m:sty m:val="p"/>
                      </m:rPr>
                      <a:rPr lang="fr-FR" sz="1000" b="0" i="0" smtClean="0">
                        <a:solidFill>
                          <a:schemeClr val="tx1"/>
                        </a:solidFill>
                        <a:latin typeface="Cambria Math" panose="02040503050406030204" pitchFamily="18" charset="0"/>
                        <a:ea typeface="Cambria Math" panose="02040503050406030204" pitchFamily="18" charset="0"/>
                      </a:rPr>
                      <m:t>out</m:t>
                    </m:r>
                    <m:r>
                      <a:rPr lang="fr-FR" sz="1000" b="0" i="0" smtClean="0">
                        <a:solidFill>
                          <a:schemeClr val="tx1"/>
                        </a:solidFill>
                        <a:latin typeface="Cambria Math" panose="02040503050406030204" pitchFamily="18" charset="0"/>
                        <a:ea typeface="Cambria Math" panose="02040503050406030204" pitchFamily="18" charset="0"/>
                      </a:rPr>
                      <m:t>_</m:t>
                    </m:r>
                    <m:r>
                      <m:rPr>
                        <m:sty m:val="p"/>
                      </m:rPr>
                      <a:rPr lang="fr-FR" sz="1000" b="0" i="0" smtClean="0">
                        <a:solidFill>
                          <a:schemeClr val="tx1"/>
                        </a:solidFill>
                        <a:latin typeface="Cambria Math" panose="02040503050406030204" pitchFamily="18" charset="0"/>
                        <a:ea typeface="Cambria Math" panose="02040503050406030204" pitchFamily="18" charset="0"/>
                      </a:rPr>
                      <m:t>o</m:t>
                    </m:r>
                    <m:r>
                      <a:rPr lang="fr-FR" sz="1000" b="0" i="0" smtClean="0">
                        <a:solidFill>
                          <a:schemeClr val="tx1"/>
                        </a:solidFill>
                        <a:latin typeface="Cambria Math" panose="02040503050406030204" pitchFamily="18" charset="0"/>
                        <a:ea typeface="Cambria Math" panose="02040503050406030204" pitchFamily="18" charset="0"/>
                      </a:rPr>
                      <m:t>1</m:t>
                    </m:r>
                    <m:r>
                      <a:rPr lang="fr-FR" sz="1000" b="0" i="1" smtClean="0">
                        <a:solidFill>
                          <a:schemeClr val="tx1"/>
                        </a:solidFill>
                        <a:latin typeface="Cambria Math" panose="02040503050406030204" pitchFamily="18" charset="0"/>
                        <a:ea typeface="Cambria Math" panose="02040503050406030204" pitchFamily="18" charset="0"/>
                      </a:rPr>
                      <m:t>)</m:t>
                    </m:r>
                    <m:r>
                      <a:rPr lang="fr-FR" sz="1000" b="0" i="0" smtClean="0">
                        <a:solidFill>
                          <a:schemeClr val="tx1"/>
                        </a:solidFill>
                        <a:latin typeface="Cambria Math" panose="02040503050406030204" pitchFamily="18" charset="0"/>
                      </a:rPr>
                      <m:t> +</m:t>
                    </m:r>
                  </m:oMath>
                </a14:m>
                <a:r>
                  <a:rPr lang="fr-FR" sz="1000" dirty="0">
                    <a:solidFill>
                      <a:schemeClr val="tx1"/>
                    </a:solidFill>
                  </a:rPr>
                  <a:t> </a:t>
                </a:r>
                <a14:m>
                  <m:oMath xmlns:m="http://schemas.openxmlformats.org/officeDocument/2006/math">
                    <m:r>
                      <m:rPr>
                        <m:nor/>
                      </m:rPr>
                      <a:rPr lang="fr-FR" sz="1000" dirty="0">
                        <a:solidFill>
                          <a:schemeClr val="tx1"/>
                        </a:solidFill>
                        <a:latin typeface="Cambria Math" panose="02040503050406030204" pitchFamily="18" charset="0"/>
                        <a:ea typeface="Cambria Math" panose="02040503050406030204" pitchFamily="18" charset="0"/>
                      </a:rPr>
                      <m:t>(</m:t>
                    </m:r>
                    <m:r>
                      <a:rPr lang="fr-FR" sz="1000" i="1">
                        <a:solidFill>
                          <a:schemeClr val="tx1"/>
                        </a:solidFill>
                        <a:latin typeface="Cambria Math" panose="02040503050406030204" pitchFamily="18" charset="0"/>
                        <a:ea typeface="Cambria Math" panose="02040503050406030204" pitchFamily="18" charset="0"/>
                      </a:rPr>
                      <m:t>𝑜𝑢𝑡</m:t>
                    </m:r>
                    <m:r>
                      <a:rPr lang="fr-FR" sz="1000">
                        <a:solidFill>
                          <a:schemeClr val="tx1"/>
                        </a:solidFill>
                        <a:latin typeface="Cambria Math" panose="02040503050406030204" pitchFamily="18" charset="0"/>
                        <a:ea typeface="Cambria Math" panose="02040503050406030204" pitchFamily="18" charset="0"/>
                      </a:rPr>
                      <m:t>_</m:t>
                    </m:r>
                    <m:r>
                      <a:rPr lang="fr-FR" sz="1000" i="1">
                        <a:solidFill>
                          <a:schemeClr val="tx1"/>
                        </a:solidFill>
                        <a:latin typeface="Cambria Math" panose="02040503050406030204" pitchFamily="18" charset="0"/>
                        <a:ea typeface="Cambria Math" panose="02040503050406030204" pitchFamily="18" charset="0"/>
                      </a:rPr>
                      <m:t>𝑜</m:t>
                    </m:r>
                    <m:r>
                      <a:rPr lang="fr-FR" sz="1000" b="0" i="0" smtClean="0">
                        <a:solidFill>
                          <a:schemeClr val="tx1"/>
                        </a:solidFill>
                        <a:latin typeface="Cambria Math" panose="02040503050406030204" pitchFamily="18" charset="0"/>
                        <a:ea typeface="Cambria Math" panose="02040503050406030204" pitchFamily="18" charset="0"/>
                      </a:rPr>
                      <m:t>2</m:t>
                    </m:r>
                    <m:r>
                      <a:rPr lang="fr-FR" sz="1000">
                        <a:solidFill>
                          <a:schemeClr val="tx1"/>
                        </a:solidFill>
                        <a:latin typeface="Cambria Math" panose="02040503050406030204" pitchFamily="18" charset="0"/>
                        <a:ea typeface="Cambria Math" panose="02040503050406030204" pitchFamily="18" charset="0"/>
                      </a:rPr>
                      <m:t>−</m:t>
                    </m:r>
                    <m:r>
                      <a:rPr lang="fr-FR" sz="1000" i="1">
                        <a:solidFill>
                          <a:schemeClr val="tx1"/>
                        </a:solidFill>
                        <a:latin typeface="Cambria Math" panose="02040503050406030204" pitchFamily="18" charset="0"/>
                        <a:ea typeface="Cambria Math" panose="02040503050406030204" pitchFamily="18" charset="0"/>
                      </a:rPr>
                      <m:t>𝑡𝑎𝑟𝑔𝑒𝑡</m:t>
                    </m:r>
                    <m:r>
                      <a:rPr lang="fr-FR" sz="1000">
                        <a:solidFill>
                          <a:schemeClr val="tx1"/>
                        </a:solidFill>
                        <a:latin typeface="Cambria Math" panose="02040503050406030204" pitchFamily="18" charset="0"/>
                        <a:ea typeface="Cambria Math" panose="02040503050406030204" pitchFamily="18" charset="0"/>
                      </a:rPr>
                      <m:t>_</m:t>
                    </m:r>
                    <m:r>
                      <m:rPr>
                        <m:sty m:val="p"/>
                      </m:rPr>
                      <a:rPr lang="fr-FR" sz="1000">
                        <a:solidFill>
                          <a:schemeClr val="tx1"/>
                        </a:solidFill>
                        <a:latin typeface="Cambria Math" panose="02040503050406030204" pitchFamily="18" charset="0"/>
                        <a:ea typeface="Cambria Math" panose="02040503050406030204" pitchFamily="18" charset="0"/>
                      </a:rPr>
                      <m:t>o</m:t>
                    </m:r>
                    <m:r>
                      <m:rPr>
                        <m:nor/>
                      </m:rPr>
                      <a:rPr lang="fr-FR" sz="1000" b="0" i="0" smtClean="0">
                        <a:solidFill>
                          <a:schemeClr val="tx1"/>
                        </a:solidFill>
                        <a:latin typeface="Cambria Math" panose="02040503050406030204" pitchFamily="18" charset="0"/>
                        <a:ea typeface="Cambria Math" panose="02040503050406030204" pitchFamily="18" charset="0"/>
                      </a:rPr>
                      <m:t>2</m:t>
                    </m:r>
                    <m:r>
                      <m:rPr>
                        <m:nor/>
                      </m:rPr>
                      <a:rPr lang="fr-FR" sz="1000" dirty="0">
                        <a:solidFill>
                          <a:schemeClr val="tx1"/>
                        </a:solidFill>
                        <a:latin typeface="Cambria Math" panose="02040503050406030204" pitchFamily="18" charset="0"/>
                        <a:ea typeface="Cambria Math" panose="02040503050406030204" pitchFamily="18" charset="0"/>
                      </a:rPr>
                      <m:t>) </m:t>
                    </m:r>
                    <m:r>
                      <a:rPr lang="fr-FR" sz="1000" i="1">
                        <a:solidFill>
                          <a:schemeClr val="tx1"/>
                        </a:solidFill>
                        <a:latin typeface="Cambria Math" panose="02040503050406030204" pitchFamily="18" charset="0"/>
                        <a:ea typeface="Cambria Math" panose="02040503050406030204" pitchFamily="18" charset="0"/>
                      </a:rPr>
                      <m:t>×</m:t>
                    </m:r>
                    <m:r>
                      <m:rPr>
                        <m:nor/>
                      </m:rPr>
                      <a:rPr lang="fr-FR" sz="1000">
                        <a:solidFill>
                          <a:schemeClr val="tx1"/>
                        </a:solidFill>
                        <a:latin typeface="Cambria Math" panose="02040503050406030204" pitchFamily="18" charset="0"/>
                        <a:ea typeface="Cambria Math" panose="02040503050406030204" pitchFamily="18" charset="0"/>
                      </a:rPr>
                      <m:t> </m:t>
                    </m:r>
                    <m:r>
                      <m:rPr>
                        <m:sty m:val="p"/>
                      </m:rPr>
                      <a:rPr lang="fr-FR" sz="1000">
                        <a:solidFill>
                          <a:schemeClr val="tx1"/>
                        </a:solidFill>
                        <a:latin typeface="Cambria Math" panose="02040503050406030204" pitchFamily="18" charset="0"/>
                        <a:ea typeface="Cambria Math" panose="02040503050406030204" pitchFamily="18" charset="0"/>
                      </a:rPr>
                      <m:t>out</m:t>
                    </m:r>
                    <m:r>
                      <a:rPr lang="fr-FR" sz="1000">
                        <a:solidFill>
                          <a:schemeClr val="tx1"/>
                        </a:solidFill>
                        <a:latin typeface="Cambria Math" panose="02040503050406030204" pitchFamily="18" charset="0"/>
                        <a:ea typeface="Cambria Math" panose="02040503050406030204" pitchFamily="18" charset="0"/>
                      </a:rPr>
                      <m:t>_</m:t>
                    </m:r>
                    <m:r>
                      <m:rPr>
                        <m:sty m:val="p"/>
                      </m:rPr>
                      <a:rPr lang="fr-FR" sz="1000">
                        <a:solidFill>
                          <a:schemeClr val="tx1"/>
                        </a:solidFill>
                        <a:latin typeface="Cambria Math" panose="02040503050406030204" pitchFamily="18" charset="0"/>
                        <a:ea typeface="Cambria Math" panose="02040503050406030204" pitchFamily="18" charset="0"/>
                      </a:rPr>
                      <m:t>o</m:t>
                    </m:r>
                    <m:r>
                      <a:rPr lang="fr-FR" sz="1000" b="0" i="0" smtClean="0">
                        <a:solidFill>
                          <a:schemeClr val="tx1"/>
                        </a:solidFill>
                        <a:latin typeface="Cambria Math" panose="02040503050406030204" pitchFamily="18" charset="0"/>
                        <a:ea typeface="Cambria Math" panose="02040503050406030204" pitchFamily="18" charset="0"/>
                      </a:rPr>
                      <m:t>2</m:t>
                    </m:r>
                    <m:r>
                      <a:rPr lang="fr-FR" sz="1000">
                        <a:solidFill>
                          <a:schemeClr val="tx1"/>
                        </a:solidFill>
                        <a:latin typeface="Cambria Math" panose="02040503050406030204" pitchFamily="18" charset="0"/>
                        <a:ea typeface="Cambria Math" panose="02040503050406030204" pitchFamily="18" charset="0"/>
                      </a:rPr>
                      <m:t>(1−</m:t>
                    </m:r>
                    <m:r>
                      <m:rPr>
                        <m:sty m:val="p"/>
                      </m:rPr>
                      <a:rPr lang="fr-FR" sz="1000">
                        <a:solidFill>
                          <a:schemeClr val="tx1"/>
                        </a:solidFill>
                        <a:latin typeface="Cambria Math" panose="02040503050406030204" pitchFamily="18" charset="0"/>
                        <a:ea typeface="Cambria Math" panose="02040503050406030204" pitchFamily="18" charset="0"/>
                      </a:rPr>
                      <m:t>out</m:t>
                    </m:r>
                    <m:r>
                      <a:rPr lang="fr-FR" sz="1000">
                        <a:solidFill>
                          <a:schemeClr val="tx1"/>
                        </a:solidFill>
                        <a:latin typeface="Cambria Math" panose="02040503050406030204" pitchFamily="18" charset="0"/>
                        <a:ea typeface="Cambria Math" panose="02040503050406030204" pitchFamily="18" charset="0"/>
                      </a:rPr>
                      <m:t>_</m:t>
                    </m:r>
                    <m:r>
                      <m:rPr>
                        <m:sty m:val="p"/>
                      </m:rPr>
                      <a:rPr lang="fr-FR" sz="1000">
                        <a:solidFill>
                          <a:schemeClr val="tx1"/>
                        </a:solidFill>
                        <a:latin typeface="Cambria Math" panose="02040503050406030204" pitchFamily="18" charset="0"/>
                        <a:ea typeface="Cambria Math" panose="02040503050406030204" pitchFamily="18" charset="0"/>
                      </a:rPr>
                      <m:t>o</m:t>
                    </m:r>
                    <m:r>
                      <a:rPr lang="fr-FR" sz="1000" b="0" i="1" smtClean="0">
                        <a:solidFill>
                          <a:schemeClr val="tx1"/>
                        </a:solidFill>
                        <a:latin typeface="Cambria Math" panose="02040503050406030204" pitchFamily="18" charset="0"/>
                        <a:ea typeface="Cambria Math" panose="02040503050406030204" pitchFamily="18" charset="0"/>
                      </a:rPr>
                      <m:t>2</m:t>
                    </m:r>
                    <m:r>
                      <a:rPr lang="fr-FR" sz="1000" i="1">
                        <a:solidFill>
                          <a:schemeClr val="tx1"/>
                        </a:solidFill>
                        <a:latin typeface="Cambria Math" panose="02040503050406030204" pitchFamily="18" charset="0"/>
                        <a:ea typeface="Cambria Math" panose="02040503050406030204" pitchFamily="18" charset="0"/>
                      </a:rPr>
                      <m:t>)</m:t>
                    </m:r>
                  </m:oMath>
                </a14:m>
                <a:endParaRPr lang="fr-FR" sz="1000" dirty="0">
                  <a:solidFill>
                    <a:schemeClr val="tx1"/>
                  </a:solidFill>
                </a:endParaRPr>
              </a:p>
            </p:txBody>
          </p:sp>
        </mc:Choice>
        <mc:Fallback xmlns="">
          <p:sp>
            <p:nvSpPr>
              <p:cNvPr id="8" name="ZoneTexte 7">
                <a:extLst>
                  <a:ext uri="{FF2B5EF4-FFF2-40B4-BE49-F238E27FC236}">
                    <a16:creationId xmlns:a16="http://schemas.microsoft.com/office/drawing/2014/main" id="{7DA701DD-1B6D-BEDA-F74B-89D23EBD25F5}"/>
                  </a:ext>
                </a:extLst>
              </p:cNvPr>
              <p:cNvSpPr txBox="1">
                <a:spLocks noRot="1" noChangeAspect="1" noMove="1" noResize="1" noEditPoints="1" noAdjustHandles="1" noChangeArrowheads="1" noChangeShapeType="1" noTextEdit="1"/>
              </p:cNvSpPr>
              <p:nvPr/>
            </p:nvSpPr>
            <p:spPr>
              <a:xfrm>
                <a:off x="6002867" y="4153755"/>
                <a:ext cx="5909733" cy="318613"/>
              </a:xfrm>
              <a:prstGeom prst="rect">
                <a:avLst/>
              </a:prstGeom>
              <a:blipFill>
                <a:blip r:embed="rId7"/>
                <a:stretch>
                  <a:fillRect/>
                </a:stretch>
              </a:blipFill>
              <a:ln>
                <a:solidFill>
                  <a:srgbClr val="FF0000"/>
                </a:solidFill>
              </a:ln>
            </p:spPr>
            <p:txBody>
              <a:bodyPr/>
              <a:lstStyle/>
              <a:p>
                <a:r>
                  <a:rPr lang="fr-FR">
                    <a:noFill/>
                  </a:rPr>
                  <a:t> </a:t>
                </a:r>
              </a:p>
            </p:txBody>
          </p:sp>
        </mc:Fallback>
      </mc:AlternateContent>
      <p:sp>
        <p:nvSpPr>
          <p:cNvPr id="9" name="Espace réservé du pied de page 8">
            <a:extLst>
              <a:ext uri="{FF2B5EF4-FFF2-40B4-BE49-F238E27FC236}">
                <a16:creationId xmlns:a16="http://schemas.microsoft.com/office/drawing/2014/main" id="{0000EDF2-B5FA-9D4A-8F33-75524C5800A2}"/>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511375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99133-026F-7194-0AD1-948D782E292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052BFD7-6C3A-88D3-22EA-9325D0F0A83D}"/>
              </a:ext>
            </a:extLst>
          </p:cNvPr>
          <p:cNvSpPr>
            <a:spLocks noGrp="1"/>
          </p:cNvSpPr>
          <p:nvPr>
            <p:ph type="title"/>
          </p:nvPr>
        </p:nvSpPr>
        <p:spPr/>
        <p:txBody>
          <a:bodyPr/>
          <a:lstStyle/>
          <a:p>
            <a:r>
              <a:rPr lang="fr-FR" dirty="0"/>
              <a:t>Neural Network</a:t>
            </a:r>
          </a:p>
        </p:txBody>
      </p:sp>
      <p:sp>
        <p:nvSpPr>
          <p:cNvPr id="73" name="ZoneTexte 72">
            <a:extLst>
              <a:ext uri="{FF2B5EF4-FFF2-40B4-BE49-F238E27FC236}">
                <a16:creationId xmlns:a16="http://schemas.microsoft.com/office/drawing/2014/main" id="{412A5A8A-D6E1-2123-2F63-3167F74A4B45}"/>
              </a:ext>
            </a:extLst>
          </p:cNvPr>
          <p:cNvSpPr txBox="1"/>
          <p:nvPr/>
        </p:nvSpPr>
        <p:spPr>
          <a:xfrm>
            <a:off x="6872060" y="760834"/>
            <a:ext cx="3324563" cy="584775"/>
          </a:xfrm>
          <a:prstGeom prst="rect">
            <a:avLst/>
          </a:prstGeom>
          <a:noFill/>
        </p:spPr>
        <p:txBody>
          <a:bodyPr wrap="square" rtlCol="0">
            <a:spAutoFit/>
          </a:bodyPr>
          <a:lstStyle/>
          <a:p>
            <a:r>
              <a:rPr lang="en-GB" sz="3200" b="1" noProof="0" dirty="0"/>
              <a:t>Gradient</a:t>
            </a:r>
          </a:p>
        </p:txBody>
      </p:sp>
      <p:pic>
        <p:nvPicPr>
          <p:cNvPr id="45" name="Image 44">
            <a:extLst>
              <a:ext uri="{FF2B5EF4-FFF2-40B4-BE49-F238E27FC236}">
                <a16:creationId xmlns:a16="http://schemas.microsoft.com/office/drawing/2014/main" id="{C49BCCF5-1667-F93B-AA7F-989539996E0B}"/>
              </a:ext>
            </a:extLst>
          </p:cNvPr>
          <p:cNvPicPr>
            <a:picLocks noChangeAspect="1"/>
          </p:cNvPicPr>
          <p:nvPr/>
        </p:nvPicPr>
        <p:blipFill>
          <a:blip r:embed="rId2"/>
          <a:stretch>
            <a:fillRect/>
          </a:stretch>
        </p:blipFill>
        <p:spPr>
          <a:xfrm>
            <a:off x="760478" y="1468419"/>
            <a:ext cx="5443986" cy="2619609"/>
          </a:xfrm>
          <a:prstGeom prst="rect">
            <a:avLst/>
          </a:prstGeom>
        </p:spPr>
      </p:pic>
      <p:sp>
        <p:nvSpPr>
          <p:cNvPr id="72" name="ZoneTexte 71">
            <a:extLst>
              <a:ext uri="{FF2B5EF4-FFF2-40B4-BE49-F238E27FC236}">
                <a16:creationId xmlns:a16="http://schemas.microsoft.com/office/drawing/2014/main" id="{E420128B-5EEF-41DB-C542-9861D8C00324}"/>
              </a:ext>
            </a:extLst>
          </p:cNvPr>
          <p:cNvSpPr txBox="1"/>
          <p:nvPr/>
        </p:nvSpPr>
        <p:spPr>
          <a:xfrm>
            <a:off x="6528460" y="1334708"/>
            <a:ext cx="3157800" cy="307777"/>
          </a:xfrm>
          <a:prstGeom prst="rect">
            <a:avLst/>
          </a:prstGeom>
          <a:noFill/>
        </p:spPr>
        <p:txBody>
          <a:bodyPr wrap="square" rtlCol="0">
            <a:spAutoFit/>
          </a:bodyPr>
          <a:lstStyle/>
          <a:p>
            <a:r>
              <a:rPr lang="fr-FR" sz="1400" b="1" dirty="0">
                <a:solidFill>
                  <a:srgbClr val="FF0000"/>
                </a:solidFill>
              </a:rPr>
              <a:t>BACKPROPAGATION</a:t>
            </a:r>
            <a:r>
              <a:rPr lang="fr-FR" sz="1400" b="1" dirty="0"/>
              <a:t> SUMMARY</a:t>
            </a: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6EABDD79-B146-B3ED-95CD-2B15E16D84E3}"/>
                  </a:ext>
                </a:extLst>
              </p:cNvPr>
              <p:cNvSpPr txBox="1"/>
              <p:nvPr/>
            </p:nvSpPr>
            <p:spPr>
              <a:xfrm>
                <a:off x="6317686" y="1904456"/>
                <a:ext cx="5728990" cy="363561"/>
              </a:xfrm>
              <a:prstGeom prst="rect">
                <a:avLst/>
              </a:prstGeom>
              <a:noFill/>
              <a:ln>
                <a:solidFill>
                  <a:srgbClr val="FF0000"/>
                </a:solidFill>
              </a:ln>
            </p:spPr>
            <p:txBody>
              <a:bodyPr wrap="square" rtlCol="0">
                <a:spAutoFit/>
              </a:bodyPr>
              <a:lstStyle/>
              <a:p>
                <a14:m>
                  <m:oMath xmlns:m="http://schemas.openxmlformats.org/officeDocument/2006/math">
                    <m:f>
                      <m:fPr>
                        <m:ctrlPr>
                          <a:rPr lang="fr-FR" sz="1200" i="1" smtClean="0">
                            <a:solidFill>
                              <a:schemeClr val="tx1"/>
                            </a:solidFill>
                            <a:latin typeface="Cambria Math" panose="02040503050406030204" pitchFamily="18" charset="0"/>
                            <a:ea typeface="Cambria Math" panose="02040503050406030204" pitchFamily="18" charset="0"/>
                          </a:rPr>
                        </m:ctrlPr>
                      </m:fPr>
                      <m:num>
                        <m:r>
                          <a:rPr lang="fr-FR" sz="1200" i="0"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Loss</m:t>
                        </m:r>
                        <m:r>
                          <a:rPr lang="fr-FR" sz="1200" b="0" i="0" smtClean="0">
                            <a:solidFill>
                              <a:schemeClr val="tx1"/>
                            </a:solidFill>
                            <a:latin typeface="Cambria Math" panose="02040503050406030204" pitchFamily="18" charset="0"/>
                            <a:ea typeface="Cambria Math" panose="02040503050406030204" pitchFamily="18" charset="0"/>
                          </a:rPr>
                          <m:t>1</m:t>
                        </m:r>
                      </m:num>
                      <m:den>
                        <m:r>
                          <a:rPr lang="fr-FR" sz="1200" i="0"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w</m:t>
                        </m:r>
                        <m:r>
                          <a:rPr lang="fr-FR" sz="1200" b="0" i="0" smtClean="0">
                            <a:solidFill>
                              <a:schemeClr val="tx1"/>
                            </a:solidFill>
                            <a:latin typeface="Cambria Math" panose="02040503050406030204" pitchFamily="18" charset="0"/>
                            <a:ea typeface="Cambria Math" panose="02040503050406030204" pitchFamily="18" charset="0"/>
                          </a:rPr>
                          <m:t>1</m:t>
                        </m:r>
                      </m:den>
                    </m:f>
                    <m:r>
                      <a:rPr lang="fr-FR" sz="1200" b="0" i="0" smtClean="0">
                        <a:solidFill>
                          <a:schemeClr val="tx1"/>
                        </a:solidFill>
                        <a:latin typeface="Cambria Math" panose="02040503050406030204" pitchFamily="18" charset="0"/>
                        <a:ea typeface="Cambria Math" panose="02040503050406030204" pitchFamily="18" charset="0"/>
                      </a:rPr>
                      <m:t>=</m:t>
                    </m:r>
                    <m:r>
                      <m:rPr>
                        <m:nor/>
                      </m:rPr>
                      <a:rPr lang="fr-FR" sz="1200" dirty="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nor/>
                      </m:rPr>
                      <a:rPr lang="fr-FR" sz="1200" dirty="0">
                        <a:solidFill>
                          <a:schemeClr val="tx1"/>
                        </a:solidFill>
                        <a:latin typeface="Cambria Math" panose="02040503050406030204" pitchFamily="18" charset="0"/>
                        <a:ea typeface="Cambria Math" panose="02040503050406030204" pitchFamily="18" charset="0"/>
                      </a:rPr>
                      <m:t>)</m:t>
                    </m:r>
                    <m:r>
                      <a:rPr lang="fr-FR" sz="1200" i="1">
                        <a:solidFill>
                          <a:schemeClr val="tx1"/>
                        </a:solidFill>
                        <a:latin typeface="Cambria Math" panose="02040503050406030204" pitchFamily="18" charset="0"/>
                        <a:ea typeface="Cambria Math" panose="02040503050406030204" pitchFamily="18" charset="0"/>
                      </a:rPr>
                      <m:t>×</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smtClean="0">
                        <a:solidFill>
                          <a:schemeClr val="tx1"/>
                        </a:solidFill>
                        <a:latin typeface="Cambria Math" panose="02040503050406030204" pitchFamily="18" charset="0"/>
                        <a:ea typeface="Cambria Math" panose="02040503050406030204" pitchFamily="18" charset="0"/>
                      </a:rPr>
                      <m:t>1(1−</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smtClean="0">
                        <a:solidFill>
                          <a:schemeClr val="tx1"/>
                        </a:solidFill>
                        <a:latin typeface="Cambria Math" panose="02040503050406030204" pitchFamily="18" charset="0"/>
                        <a:ea typeface="Cambria Math" panose="02040503050406030204" pitchFamily="18" charset="0"/>
                      </a:rPr>
                      <m:t>1</m:t>
                    </m:r>
                    <m:r>
                      <a:rPr lang="fr-FR" sz="1200" i="1" smtClean="0">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m:t>
                    </m:r>
                    <m:r>
                      <a:rPr lang="fr-FR" sz="1200" i="1" smtClean="0">
                        <a:solidFill>
                          <a:schemeClr val="tx1"/>
                        </a:solidFill>
                        <a:latin typeface="Cambria Math" panose="02040503050406030204" pitchFamily="18" charset="0"/>
                        <a:ea typeface="Cambria Math" panose="02040503050406030204" pitchFamily="18" charset="0"/>
                      </a:rPr>
                      <m:t>𝑤</m:t>
                    </m:r>
                    <m:r>
                      <a:rPr lang="fr-FR" sz="1200" b="0" i="1" smtClean="0">
                        <a:solidFill>
                          <a:schemeClr val="tx1"/>
                        </a:solidFill>
                        <a:latin typeface="Cambria Math" panose="02040503050406030204" pitchFamily="18" charset="0"/>
                        <a:ea typeface="Cambria Math" panose="02040503050406030204" pitchFamily="18" charset="0"/>
                      </a:rPr>
                      <m:t>5</m:t>
                    </m:r>
                    <m:r>
                      <a:rPr lang="fr-FR" sz="1200">
                        <a:solidFill>
                          <a:schemeClr val="tx1"/>
                        </a:solidFill>
                        <a:latin typeface="Cambria Math" panose="02040503050406030204" pitchFamily="18" charset="0"/>
                        <a:ea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oMath>
                </a14:m>
                <a:r>
                  <a:rPr lang="fr-FR" sz="1200"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b>
                      <m:sSubPr>
                        <m:ctrlPr>
                          <a:rPr lang="fr-FR" sz="1200" i="1" smtClean="0">
                            <a:solidFill>
                              <a:schemeClr val="tx1"/>
                            </a:solidFill>
                            <a:latin typeface="Cambria Math" panose="02040503050406030204" pitchFamily="18" charset="0"/>
                            <a:ea typeface="Cambria Math" panose="02040503050406030204" pitchFamily="18" charset="0"/>
                          </a:rPr>
                        </m:ctrlPr>
                      </m:sSubPr>
                      <m:e>
                        <m:r>
                          <a:rPr lang="fr-FR" sz="1200" b="0" i="1" smtClean="0">
                            <a:solidFill>
                              <a:schemeClr val="tx1"/>
                            </a:solidFill>
                            <a:latin typeface="Cambria Math" panose="02040503050406030204" pitchFamily="18" charset="0"/>
                            <a:ea typeface="Cambria Math" panose="02040503050406030204" pitchFamily="18" charset="0"/>
                          </a:rPr>
                          <m:t>1</m:t>
                        </m:r>
                      </m:e>
                      <m:sub>
                        <m:r>
                          <a:rPr lang="fr-FR" sz="1200" b="0" i="1" smtClean="0">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𝑛𝑒𝑡</m:t>
                        </m:r>
                        <m:r>
                          <a:rPr lang="fr-FR" sz="1200" b="0" i="1" smtClean="0">
                            <a:solidFill>
                              <a:schemeClr val="tx1"/>
                            </a:solidFill>
                            <a:latin typeface="Cambria Math" panose="02040503050406030204" pitchFamily="18" charset="0"/>
                            <a:ea typeface="Cambria Math" panose="02040503050406030204" pitchFamily="18" charset="0"/>
                          </a:rPr>
                          <m:t>_</m:t>
                        </m:r>
                        <m:r>
                          <a:rPr lang="fr-FR" sz="1200" b="0" i="1" smtClean="0">
                            <a:solidFill>
                              <a:schemeClr val="tx1"/>
                            </a:solidFill>
                            <a:latin typeface="Cambria Math" panose="02040503050406030204" pitchFamily="18" charset="0"/>
                            <a:ea typeface="Cambria Math" panose="02040503050406030204" pitchFamily="18" charset="0"/>
                          </a:rPr>
                          <m:t>h</m:t>
                        </m:r>
                        <m:r>
                          <a:rPr lang="fr-FR" sz="1200" b="0" i="1" smtClean="0">
                            <a:solidFill>
                              <a:schemeClr val="tx1"/>
                            </a:solidFill>
                            <a:latin typeface="Cambria Math" panose="02040503050406030204" pitchFamily="18" charset="0"/>
                            <a:ea typeface="Cambria Math" panose="02040503050406030204" pitchFamily="18" charset="0"/>
                          </a:rPr>
                          <m:t>1&gt;0}</m:t>
                        </m:r>
                      </m:sub>
                    </m:sSub>
                    <m:r>
                      <a:rPr lang="fr-FR" sz="1200" i="1">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i</m:t>
                    </m:r>
                    <m:r>
                      <a:rPr lang="fr-FR" sz="1200" b="0" i="0" smtClean="0">
                        <a:solidFill>
                          <a:schemeClr val="tx1"/>
                        </a:solidFill>
                        <a:latin typeface="Cambria Math" panose="02040503050406030204" pitchFamily="18" charset="0"/>
                        <a:ea typeface="Cambria Math" panose="02040503050406030204" pitchFamily="18" charset="0"/>
                      </a:rPr>
                      <m:t>1</m:t>
                    </m:r>
                  </m:oMath>
                </a14:m>
                <a:endParaRPr lang="fr-FR" sz="1200" dirty="0">
                  <a:solidFill>
                    <a:schemeClr val="tx1"/>
                  </a:solidFill>
                  <a:latin typeface="Cambria Math" panose="02040503050406030204" pitchFamily="18" charset="0"/>
                  <a:ea typeface="Cambria Math" panose="02040503050406030204" pitchFamily="18" charset="0"/>
                </a:endParaRPr>
              </a:p>
            </p:txBody>
          </p:sp>
        </mc:Choice>
        <mc:Fallback xmlns="">
          <p:sp>
            <p:nvSpPr>
              <p:cNvPr id="5" name="ZoneTexte 4">
                <a:extLst>
                  <a:ext uri="{FF2B5EF4-FFF2-40B4-BE49-F238E27FC236}">
                    <a16:creationId xmlns:a16="http://schemas.microsoft.com/office/drawing/2014/main" id="{6EABDD79-B146-B3ED-95CD-2B15E16D84E3}"/>
                  </a:ext>
                </a:extLst>
              </p:cNvPr>
              <p:cNvSpPr txBox="1">
                <a:spLocks noRot="1" noChangeAspect="1" noMove="1" noResize="1" noEditPoints="1" noAdjustHandles="1" noChangeArrowheads="1" noChangeShapeType="1" noTextEdit="1"/>
              </p:cNvSpPr>
              <p:nvPr/>
            </p:nvSpPr>
            <p:spPr>
              <a:xfrm>
                <a:off x="6317686" y="1904456"/>
                <a:ext cx="5728990" cy="363561"/>
              </a:xfrm>
              <a:prstGeom prst="rect">
                <a:avLst/>
              </a:prstGeom>
              <a:blipFill>
                <a:blip r:embed="rId3"/>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B6F8F697-E210-F224-4DA6-18D7391A781D}"/>
                  </a:ext>
                </a:extLst>
              </p:cNvPr>
              <p:cNvSpPr txBox="1"/>
              <p:nvPr/>
            </p:nvSpPr>
            <p:spPr>
              <a:xfrm>
                <a:off x="6317686" y="5358203"/>
                <a:ext cx="5728994" cy="363561"/>
              </a:xfrm>
              <a:prstGeom prst="rect">
                <a:avLst/>
              </a:prstGeom>
              <a:noFill/>
              <a:ln>
                <a:solidFill>
                  <a:srgbClr val="FF0000"/>
                </a:solidFill>
              </a:ln>
            </p:spPr>
            <p:txBody>
              <a:bodyPr wrap="square" rtlCol="0">
                <a:spAutoFit/>
              </a:bodyPr>
              <a:lstStyle/>
              <a:p>
                <a14:m>
                  <m:oMath xmlns:m="http://schemas.openxmlformats.org/officeDocument/2006/math">
                    <m:f>
                      <m:fPr>
                        <m:ctrlPr>
                          <a:rPr lang="fr-FR" sz="1200" i="1" smtClean="0">
                            <a:solidFill>
                              <a:schemeClr val="tx1"/>
                            </a:solidFill>
                            <a:latin typeface="Cambria Math" panose="02040503050406030204" pitchFamily="18" charset="0"/>
                            <a:ea typeface="Cambria Math" panose="02040503050406030204" pitchFamily="18" charset="0"/>
                          </a:rPr>
                        </m:ctrlPr>
                      </m:fPr>
                      <m:num>
                        <m:r>
                          <a:rPr lang="fr-FR" sz="1200" i="0"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Loss</m:t>
                        </m:r>
                        <m:r>
                          <a:rPr lang="fr-FR" sz="1200" b="0" i="0" smtClean="0">
                            <a:solidFill>
                              <a:schemeClr val="tx1"/>
                            </a:solidFill>
                            <a:latin typeface="Cambria Math" panose="02040503050406030204" pitchFamily="18" charset="0"/>
                            <a:ea typeface="Cambria Math" panose="02040503050406030204" pitchFamily="18" charset="0"/>
                          </a:rPr>
                          <m:t>2</m:t>
                        </m:r>
                      </m:num>
                      <m:den>
                        <m:r>
                          <a:rPr lang="fr-FR" sz="1200" i="0"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w</m:t>
                        </m:r>
                        <m:r>
                          <a:rPr lang="fr-FR" sz="1200" b="0" i="0" smtClean="0">
                            <a:solidFill>
                              <a:schemeClr val="tx1"/>
                            </a:solidFill>
                            <a:latin typeface="Cambria Math" panose="02040503050406030204" pitchFamily="18" charset="0"/>
                            <a:ea typeface="Cambria Math" panose="02040503050406030204" pitchFamily="18" charset="0"/>
                          </a:rPr>
                          <m:t>4</m:t>
                        </m:r>
                      </m:den>
                    </m:f>
                    <m:r>
                      <a:rPr lang="fr-FR" sz="1200" b="0" i="0" smtClean="0">
                        <a:solidFill>
                          <a:schemeClr val="tx1"/>
                        </a:solidFill>
                        <a:latin typeface="Cambria Math" panose="02040503050406030204" pitchFamily="18" charset="0"/>
                        <a:ea typeface="Cambria Math" panose="02040503050406030204" pitchFamily="18" charset="0"/>
                      </a:rPr>
                      <m:t>=</m:t>
                    </m:r>
                    <m:r>
                      <m:rPr>
                        <m:nor/>
                      </m:rPr>
                      <a:rPr lang="fr-FR" sz="1200" dirty="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2</m:t>
                    </m:r>
                    <m:r>
                      <a:rPr lang="fr-FR" sz="120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m:rPr>
                        <m:nor/>
                      </m:rPr>
                      <a:rPr lang="fr-FR" sz="1200" b="0" i="0" smtClean="0">
                        <a:solidFill>
                          <a:schemeClr val="tx1"/>
                        </a:solidFill>
                        <a:latin typeface="Cambria Math" panose="02040503050406030204" pitchFamily="18" charset="0"/>
                        <a:ea typeface="Cambria Math" panose="02040503050406030204" pitchFamily="18" charset="0"/>
                      </a:rPr>
                      <m:t>2</m:t>
                    </m:r>
                    <m:r>
                      <m:rPr>
                        <m:nor/>
                      </m:rPr>
                      <a:rPr lang="fr-FR" sz="1200" dirty="0">
                        <a:solidFill>
                          <a:schemeClr val="tx1"/>
                        </a:solidFill>
                        <a:latin typeface="Cambria Math" panose="02040503050406030204" pitchFamily="18" charset="0"/>
                        <a:ea typeface="Cambria Math" panose="02040503050406030204" pitchFamily="18" charset="0"/>
                      </a:rPr>
                      <m:t>)</m:t>
                    </m:r>
                    <m:r>
                      <a:rPr lang="fr-FR" sz="1200" i="1">
                        <a:solidFill>
                          <a:schemeClr val="tx1"/>
                        </a:solidFill>
                        <a:latin typeface="Cambria Math" panose="02040503050406030204" pitchFamily="18" charset="0"/>
                        <a:ea typeface="Cambria Math" panose="02040503050406030204" pitchFamily="18" charset="0"/>
                      </a:rPr>
                      <m:t>×</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2</m:t>
                    </m:r>
                    <m:r>
                      <a:rPr lang="fr-FR" sz="1200" smtClean="0">
                        <a:solidFill>
                          <a:schemeClr val="tx1"/>
                        </a:solidFill>
                        <a:latin typeface="Cambria Math" panose="02040503050406030204" pitchFamily="18" charset="0"/>
                        <a:ea typeface="Cambria Math" panose="02040503050406030204" pitchFamily="18" charset="0"/>
                      </a:rPr>
                      <m:t>(1−</m:t>
                    </m:r>
                    <m:r>
                      <m:rPr>
                        <m:sty m:val="p"/>
                      </m:rPr>
                      <a:rPr lang="fr-FR" sz="1200" smtClean="0">
                        <a:solidFill>
                          <a:schemeClr val="tx1"/>
                        </a:solidFill>
                        <a:latin typeface="Cambria Math" panose="02040503050406030204" pitchFamily="18" charset="0"/>
                        <a:ea typeface="Cambria Math" panose="02040503050406030204" pitchFamily="18" charset="0"/>
                      </a:rPr>
                      <m:t>out</m:t>
                    </m:r>
                    <m:r>
                      <a:rPr lang="fr-FR" sz="1200" smtClean="0">
                        <a:solidFill>
                          <a:schemeClr val="tx1"/>
                        </a:solidFill>
                        <a:latin typeface="Cambria Math" panose="02040503050406030204" pitchFamily="18" charset="0"/>
                        <a:ea typeface="Cambria Math" panose="02040503050406030204" pitchFamily="18" charset="0"/>
                      </a:rPr>
                      <m:t>_</m:t>
                    </m:r>
                    <m:r>
                      <m:rPr>
                        <m:sty m:val="p"/>
                      </m:rPr>
                      <a:rPr lang="fr-FR" sz="1200" smtClean="0">
                        <a:solidFill>
                          <a:schemeClr val="tx1"/>
                        </a:solidFill>
                        <a:latin typeface="Cambria Math" panose="02040503050406030204" pitchFamily="18" charset="0"/>
                        <a:ea typeface="Cambria Math" panose="02040503050406030204" pitchFamily="18" charset="0"/>
                      </a:rPr>
                      <m:t>o</m:t>
                    </m:r>
                    <m:r>
                      <a:rPr lang="fr-FR" sz="1200" b="0" i="1" smtClean="0">
                        <a:solidFill>
                          <a:schemeClr val="tx1"/>
                        </a:solidFill>
                        <a:latin typeface="Cambria Math" panose="02040503050406030204" pitchFamily="18" charset="0"/>
                        <a:ea typeface="Cambria Math" panose="02040503050406030204" pitchFamily="18" charset="0"/>
                      </a:rPr>
                      <m:t>2</m:t>
                    </m:r>
                    <m:r>
                      <a:rPr lang="fr-FR" sz="1200" i="1" smtClean="0">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m:t>
                    </m:r>
                    <m:r>
                      <a:rPr lang="fr-FR" sz="1200" i="1" smtClean="0">
                        <a:solidFill>
                          <a:schemeClr val="tx1"/>
                        </a:solidFill>
                        <a:latin typeface="Cambria Math" panose="02040503050406030204" pitchFamily="18" charset="0"/>
                        <a:ea typeface="Cambria Math" panose="02040503050406030204" pitchFamily="18" charset="0"/>
                      </a:rPr>
                      <m:t>𝑤</m:t>
                    </m:r>
                    <m:r>
                      <a:rPr lang="fr-FR" sz="1200" b="0" i="0" smtClean="0">
                        <a:solidFill>
                          <a:schemeClr val="tx1"/>
                        </a:solidFill>
                        <a:latin typeface="Cambria Math" panose="02040503050406030204" pitchFamily="18" charset="0"/>
                        <a:ea typeface="Cambria Math" panose="02040503050406030204" pitchFamily="18" charset="0"/>
                      </a:rPr>
                      <m:t>8</m:t>
                    </m:r>
                    <m:r>
                      <a:rPr lang="fr-FR" sz="1200">
                        <a:solidFill>
                          <a:schemeClr val="tx1"/>
                        </a:solidFill>
                        <a:latin typeface="Cambria Math" panose="02040503050406030204" pitchFamily="18" charset="0"/>
                        <a:ea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oMath>
                </a14:m>
                <a:r>
                  <a:rPr lang="fr-FR" sz="1200"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b>
                      <m:sSubPr>
                        <m:ctrlPr>
                          <a:rPr lang="fr-FR" sz="1200" i="1" smtClean="0">
                            <a:solidFill>
                              <a:schemeClr val="tx1"/>
                            </a:solidFill>
                            <a:latin typeface="Cambria Math" panose="02040503050406030204" pitchFamily="18" charset="0"/>
                            <a:ea typeface="Cambria Math" panose="02040503050406030204" pitchFamily="18" charset="0"/>
                          </a:rPr>
                        </m:ctrlPr>
                      </m:sSubPr>
                      <m:e>
                        <m:r>
                          <a:rPr lang="fr-FR" sz="1200" b="0" i="1" smtClean="0">
                            <a:solidFill>
                              <a:schemeClr val="tx1"/>
                            </a:solidFill>
                            <a:latin typeface="Cambria Math" panose="02040503050406030204" pitchFamily="18" charset="0"/>
                            <a:ea typeface="Cambria Math" panose="02040503050406030204" pitchFamily="18" charset="0"/>
                          </a:rPr>
                          <m:t>1</m:t>
                        </m:r>
                      </m:e>
                      <m:sub>
                        <m:r>
                          <a:rPr lang="fr-FR" sz="1200" b="0" i="1" smtClean="0">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𝑛𝑒𝑡</m:t>
                        </m:r>
                        <m:r>
                          <a:rPr lang="fr-FR" sz="1200" b="0" i="1" smtClean="0">
                            <a:solidFill>
                              <a:schemeClr val="tx1"/>
                            </a:solidFill>
                            <a:latin typeface="Cambria Math" panose="02040503050406030204" pitchFamily="18" charset="0"/>
                            <a:ea typeface="Cambria Math" panose="02040503050406030204" pitchFamily="18" charset="0"/>
                          </a:rPr>
                          <m:t>_</m:t>
                        </m:r>
                        <m:r>
                          <a:rPr lang="fr-FR" sz="1200" b="0" i="1" smtClean="0">
                            <a:solidFill>
                              <a:schemeClr val="tx1"/>
                            </a:solidFill>
                            <a:latin typeface="Cambria Math" panose="02040503050406030204" pitchFamily="18" charset="0"/>
                            <a:ea typeface="Cambria Math" panose="02040503050406030204" pitchFamily="18" charset="0"/>
                          </a:rPr>
                          <m:t>h</m:t>
                        </m:r>
                        <m:r>
                          <a:rPr lang="fr-FR" sz="1200" b="0" i="1" smtClean="0">
                            <a:solidFill>
                              <a:schemeClr val="tx1"/>
                            </a:solidFill>
                            <a:latin typeface="Cambria Math" panose="02040503050406030204" pitchFamily="18" charset="0"/>
                            <a:ea typeface="Cambria Math" panose="02040503050406030204" pitchFamily="18" charset="0"/>
                          </a:rPr>
                          <m:t>2&gt;0}</m:t>
                        </m:r>
                      </m:sub>
                    </m:sSub>
                    <m:r>
                      <a:rPr lang="fr-FR" sz="1200" i="1">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i</m:t>
                    </m:r>
                  </m:oMath>
                </a14:m>
                <a:r>
                  <a:rPr lang="fr-FR" sz="1200" dirty="0">
                    <a:solidFill>
                      <a:schemeClr val="tx1"/>
                    </a:solidFill>
                    <a:latin typeface="Cambria Math" panose="02040503050406030204" pitchFamily="18" charset="0"/>
                    <a:ea typeface="Cambria Math" panose="02040503050406030204" pitchFamily="18" charset="0"/>
                  </a:rPr>
                  <a:t>2</a:t>
                </a:r>
              </a:p>
            </p:txBody>
          </p:sp>
        </mc:Choice>
        <mc:Fallback xmlns="">
          <p:sp>
            <p:nvSpPr>
              <p:cNvPr id="6" name="ZoneTexte 5">
                <a:extLst>
                  <a:ext uri="{FF2B5EF4-FFF2-40B4-BE49-F238E27FC236}">
                    <a16:creationId xmlns:a16="http://schemas.microsoft.com/office/drawing/2014/main" id="{B6F8F697-E210-F224-4DA6-18D7391A781D}"/>
                  </a:ext>
                </a:extLst>
              </p:cNvPr>
              <p:cNvSpPr txBox="1">
                <a:spLocks noRot="1" noChangeAspect="1" noMove="1" noResize="1" noEditPoints="1" noAdjustHandles="1" noChangeArrowheads="1" noChangeShapeType="1" noTextEdit="1"/>
              </p:cNvSpPr>
              <p:nvPr/>
            </p:nvSpPr>
            <p:spPr>
              <a:xfrm>
                <a:off x="6317686" y="5358203"/>
                <a:ext cx="5728994" cy="363561"/>
              </a:xfrm>
              <a:prstGeom prst="rect">
                <a:avLst/>
              </a:prstGeom>
              <a:blipFill>
                <a:blip r:embed="rId4"/>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31BA64B8-B84A-1B3B-D8B3-40954C1AAEAD}"/>
                  </a:ext>
                </a:extLst>
              </p:cNvPr>
              <p:cNvSpPr txBox="1"/>
              <p:nvPr/>
            </p:nvSpPr>
            <p:spPr>
              <a:xfrm>
                <a:off x="6317688" y="2315192"/>
                <a:ext cx="5728990" cy="399597"/>
              </a:xfrm>
              <a:prstGeom prst="rect">
                <a:avLst/>
              </a:prstGeom>
              <a:noFill/>
              <a:ln>
                <a:solidFill>
                  <a:srgbClr val="FF0000"/>
                </a:solidFill>
              </a:ln>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050" i="1" smtClean="0">
                              <a:solidFill>
                                <a:schemeClr val="tx1"/>
                              </a:solidFill>
                              <a:latin typeface="Cambria Math" panose="02040503050406030204" pitchFamily="18" charset="0"/>
                              <a:ea typeface="Cambria Math" panose="02040503050406030204" pitchFamily="18" charset="0"/>
                            </a:rPr>
                          </m:ctrlPr>
                        </m:fPr>
                        <m:num>
                          <m:r>
                            <a:rPr lang="fr-FR" sz="1050" b="0" i="1">
                              <a:solidFill>
                                <a:schemeClr val="tx1"/>
                              </a:solidFill>
                              <a:latin typeface="Cambria Math" panose="02040503050406030204" pitchFamily="18" charset="0"/>
                              <a:ea typeface="Cambria Math" panose="02040503050406030204" pitchFamily="18" charset="0"/>
                            </a:rPr>
                            <m:t>𝜕</m:t>
                          </m:r>
                          <m:r>
                            <a:rPr lang="fr-FR" sz="1050" b="0" i="1">
                              <a:solidFill>
                                <a:schemeClr val="tx1"/>
                              </a:solidFill>
                              <a:latin typeface="Cambria Math" panose="02040503050406030204" pitchFamily="18" charset="0"/>
                              <a:ea typeface="Cambria Math" panose="02040503050406030204" pitchFamily="18" charset="0"/>
                            </a:rPr>
                            <m:t>𝐿𝑜𝑠𝑠</m:t>
                          </m:r>
                          <m:r>
                            <a:rPr lang="fr-FR" sz="1050" b="0" i="1">
                              <a:solidFill>
                                <a:schemeClr val="tx1"/>
                              </a:solidFill>
                              <a:latin typeface="Cambria Math" panose="02040503050406030204" pitchFamily="18" charset="0"/>
                              <a:ea typeface="Cambria Math" panose="02040503050406030204" pitchFamily="18" charset="0"/>
                            </a:rPr>
                            <m:t>1</m:t>
                          </m:r>
                        </m:num>
                        <m:den>
                          <m:r>
                            <a:rPr lang="fr-FR" sz="1050" b="0" i="1" smtClean="0">
                              <a:solidFill>
                                <a:schemeClr val="tx1"/>
                              </a:solidFill>
                              <a:latin typeface="Cambria Math" panose="02040503050406030204" pitchFamily="18" charset="0"/>
                              <a:ea typeface="Cambria Math" panose="02040503050406030204" pitchFamily="18" charset="0"/>
                            </a:rPr>
                            <m:t>𝜕</m:t>
                          </m:r>
                          <m:r>
                            <m:rPr>
                              <m:sty m:val="p"/>
                            </m:rPr>
                            <a:rPr lang="fr-FR" sz="1050" b="0" i="0" smtClean="0">
                              <a:solidFill>
                                <a:schemeClr val="tx1"/>
                              </a:solidFill>
                              <a:latin typeface="Cambria Math" panose="02040503050406030204" pitchFamily="18" charset="0"/>
                              <a:ea typeface="Cambria Math" panose="02040503050406030204" pitchFamily="18" charset="0"/>
                            </a:rPr>
                            <m:t>w</m:t>
                          </m:r>
                          <m:r>
                            <a:rPr lang="fr-FR" sz="1050" b="0" i="0" smtClean="0">
                              <a:solidFill>
                                <a:schemeClr val="tx1"/>
                              </a:solidFill>
                              <a:latin typeface="Cambria Math" panose="02040503050406030204" pitchFamily="18" charset="0"/>
                              <a:ea typeface="Cambria Math" panose="02040503050406030204" pitchFamily="18" charset="0"/>
                            </a:rPr>
                            <m:t>2</m:t>
                          </m:r>
                        </m:den>
                      </m:f>
                      <m:r>
                        <a:rPr lang="fr-FR" sz="1050" b="0">
                          <a:solidFill>
                            <a:schemeClr val="tx1"/>
                          </a:solidFill>
                          <a:latin typeface="Cambria Math" panose="02040503050406030204" pitchFamily="18" charset="0"/>
                        </a:rPr>
                        <m:t>=</m:t>
                      </m:r>
                      <m:r>
                        <m:rPr>
                          <m:nor/>
                        </m:rPr>
                        <a:rPr lang="fr-FR" sz="1050" dirty="0" smtClean="0">
                          <a:solidFill>
                            <a:schemeClr val="tx1"/>
                          </a:solidFill>
                          <a:latin typeface="Cambria Math" panose="02040503050406030204" pitchFamily="18" charset="0"/>
                          <a:ea typeface="Cambria Math" panose="02040503050406030204" pitchFamily="18" charset="0"/>
                        </a:rPr>
                        <m:t>(</m:t>
                      </m:r>
                      <m:r>
                        <a:rPr lang="fr-FR" sz="1050" b="0" i="1">
                          <a:solidFill>
                            <a:schemeClr val="tx1"/>
                          </a:solidFill>
                          <a:latin typeface="Cambria Math" panose="02040503050406030204" pitchFamily="18" charset="0"/>
                          <a:ea typeface="Cambria Math" panose="02040503050406030204" pitchFamily="18" charset="0"/>
                        </a:rPr>
                        <m:t>𝑜𝑢𝑡</m:t>
                      </m:r>
                      <m:r>
                        <a:rPr lang="fr-FR" sz="1050" b="0">
                          <a:solidFill>
                            <a:schemeClr val="tx1"/>
                          </a:solidFill>
                          <a:latin typeface="Cambria Math" panose="02040503050406030204" pitchFamily="18" charset="0"/>
                          <a:ea typeface="Cambria Math" panose="02040503050406030204" pitchFamily="18" charset="0"/>
                        </a:rPr>
                        <m:t>_</m:t>
                      </m:r>
                      <m:r>
                        <a:rPr lang="fr-FR" sz="1050" b="0" i="1">
                          <a:solidFill>
                            <a:schemeClr val="tx1"/>
                          </a:solidFill>
                          <a:latin typeface="Cambria Math" panose="02040503050406030204" pitchFamily="18" charset="0"/>
                          <a:ea typeface="Cambria Math" panose="02040503050406030204" pitchFamily="18" charset="0"/>
                        </a:rPr>
                        <m:t>𝑜</m:t>
                      </m:r>
                      <m:r>
                        <a:rPr lang="fr-FR" sz="1050" b="0" i="0" smtClean="0">
                          <a:solidFill>
                            <a:schemeClr val="tx1"/>
                          </a:solidFill>
                          <a:latin typeface="Cambria Math" panose="02040503050406030204" pitchFamily="18" charset="0"/>
                          <a:ea typeface="Cambria Math" panose="02040503050406030204" pitchFamily="18" charset="0"/>
                        </a:rPr>
                        <m:t>1</m:t>
                      </m:r>
                      <m:r>
                        <a:rPr lang="fr-FR" sz="1050" b="0">
                          <a:solidFill>
                            <a:schemeClr val="tx1"/>
                          </a:solidFill>
                          <a:latin typeface="Cambria Math" panose="02040503050406030204" pitchFamily="18" charset="0"/>
                          <a:ea typeface="Cambria Math" panose="02040503050406030204" pitchFamily="18" charset="0"/>
                        </a:rPr>
                        <m:t>−</m:t>
                      </m:r>
                      <m:r>
                        <a:rPr lang="fr-FR" sz="1050" b="0" i="1">
                          <a:solidFill>
                            <a:schemeClr val="tx1"/>
                          </a:solidFill>
                          <a:latin typeface="Cambria Math" panose="02040503050406030204" pitchFamily="18" charset="0"/>
                          <a:ea typeface="Cambria Math" panose="02040503050406030204" pitchFamily="18" charset="0"/>
                        </a:rPr>
                        <m:t>𝑡𝑎𝑟𝑔𝑒𝑡</m:t>
                      </m:r>
                      <m:r>
                        <a:rPr lang="fr-FR" sz="1050" b="0" i="0" smtClean="0">
                          <a:solidFill>
                            <a:schemeClr val="tx1"/>
                          </a:solidFill>
                          <a:latin typeface="Cambria Math" panose="02040503050406030204" pitchFamily="18" charset="0"/>
                          <a:ea typeface="Cambria Math" panose="02040503050406030204" pitchFamily="18" charset="0"/>
                        </a:rPr>
                        <m:t>_</m:t>
                      </m:r>
                      <m:r>
                        <m:rPr>
                          <m:sty m:val="p"/>
                        </m:rPr>
                        <a:rPr lang="fr-FR" sz="1050" b="0" i="0" smtClean="0">
                          <a:solidFill>
                            <a:schemeClr val="tx1"/>
                          </a:solidFill>
                          <a:latin typeface="Cambria Math" panose="02040503050406030204" pitchFamily="18" charset="0"/>
                          <a:ea typeface="Cambria Math" panose="02040503050406030204" pitchFamily="18" charset="0"/>
                        </a:rPr>
                        <m:t>o</m:t>
                      </m:r>
                      <m:r>
                        <a:rPr lang="fr-FR" sz="1050" b="0" i="0" smtClean="0">
                          <a:solidFill>
                            <a:schemeClr val="tx1"/>
                          </a:solidFill>
                          <a:latin typeface="Cambria Math" panose="02040503050406030204" pitchFamily="18" charset="0"/>
                          <a:ea typeface="Cambria Math" panose="02040503050406030204" pitchFamily="18" charset="0"/>
                        </a:rPr>
                        <m:t>1</m:t>
                      </m:r>
                      <m:r>
                        <m:rPr>
                          <m:nor/>
                        </m:rPr>
                        <a:rPr lang="fr-FR" sz="1050" dirty="0">
                          <a:solidFill>
                            <a:schemeClr val="tx1"/>
                          </a:solidFill>
                          <a:latin typeface="Cambria Math" panose="02040503050406030204" pitchFamily="18" charset="0"/>
                          <a:ea typeface="Cambria Math" panose="02040503050406030204" pitchFamily="18" charset="0"/>
                        </a:rPr>
                        <m:t>) </m:t>
                      </m:r>
                      <m:r>
                        <a:rPr lang="fr-FR" sz="1050" b="0" i="1">
                          <a:solidFill>
                            <a:schemeClr val="tx1"/>
                          </a:solidFill>
                          <a:latin typeface="Cambria Math" panose="02040503050406030204" pitchFamily="18" charset="0"/>
                          <a:ea typeface="Cambria Math" panose="02040503050406030204" pitchFamily="18" charset="0"/>
                        </a:rPr>
                        <m:t>×</m:t>
                      </m:r>
                      <m:r>
                        <m:rPr>
                          <m:nor/>
                        </m:rPr>
                        <a:rPr lang="fr-FR" sz="1050">
                          <a:solidFill>
                            <a:schemeClr val="tx1"/>
                          </a:solidFill>
                          <a:latin typeface="Cambria Math" panose="02040503050406030204" pitchFamily="18" charset="0"/>
                          <a:ea typeface="Cambria Math" panose="02040503050406030204" pitchFamily="18" charset="0"/>
                        </a:rPr>
                        <m:t> </m:t>
                      </m:r>
                      <m:r>
                        <m:rPr>
                          <m:sty m:val="p"/>
                        </m:rPr>
                        <a:rPr lang="fr-FR" sz="1050" b="0" i="0" smtClean="0">
                          <a:solidFill>
                            <a:schemeClr val="tx1"/>
                          </a:solidFill>
                          <a:latin typeface="Cambria Math" panose="02040503050406030204" pitchFamily="18" charset="0"/>
                          <a:ea typeface="Cambria Math" panose="02040503050406030204" pitchFamily="18" charset="0"/>
                        </a:rPr>
                        <m:t>out</m:t>
                      </m:r>
                      <m:r>
                        <a:rPr lang="fr-FR" sz="1050" b="0" i="0" smtClean="0">
                          <a:solidFill>
                            <a:schemeClr val="tx1"/>
                          </a:solidFill>
                          <a:latin typeface="Cambria Math" panose="02040503050406030204" pitchFamily="18" charset="0"/>
                          <a:ea typeface="Cambria Math" panose="02040503050406030204" pitchFamily="18" charset="0"/>
                        </a:rPr>
                        <m:t>_</m:t>
                      </m:r>
                      <m:r>
                        <m:rPr>
                          <m:sty m:val="p"/>
                        </m:rPr>
                        <a:rPr lang="fr-FR" sz="1050" b="0" i="0" smtClean="0">
                          <a:solidFill>
                            <a:schemeClr val="tx1"/>
                          </a:solidFill>
                          <a:latin typeface="Cambria Math" panose="02040503050406030204" pitchFamily="18" charset="0"/>
                          <a:ea typeface="Cambria Math" panose="02040503050406030204" pitchFamily="18" charset="0"/>
                        </a:rPr>
                        <m:t>o</m:t>
                      </m:r>
                      <m:r>
                        <a:rPr lang="fr-FR" sz="1050" b="0" i="0" smtClean="0">
                          <a:solidFill>
                            <a:schemeClr val="tx1"/>
                          </a:solidFill>
                          <a:latin typeface="Cambria Math" panose="02040503050406030204" pitchFamily="18" charset="0"/>
                          <a:ea typeface="Cambria Math" panose="02040503050406030204" pitchFamily="18" charset="0"/>
                        </a:rPr>
                        <m:t>1(1−</m:t>
                      </m:r>
                      <m:r>
                        <m:rPr>
                          <m:sty m:val="p"/>
                        </m:rPr>
                        <a:rPr lang="fr-FR" sz="1050" b="0" i="0" smtClean="0">
                          <a:solidFill>
                            <a:schemeClr val="tx1"/>
                          </a:solidFill>
                          <a:latin typeface="Cambria Math" panose="02040503050406030204" pitchFamily="18" charset="0"/>
                          <a:ea typeface="Cambria Math" panose="02040503050406030204" pitchFamily="18" charset="0"/>
                        </a:rPr>
                        <m:t>out</m:t>
                      </m:r>
                      <m:r>
                        <a:rPr lang="fr-FR" sz="1050" b="0" i="0" smtClean="0">
                          <a:solidFill>
                            <a:schemeClr val="tx1"/>
                          </a:solidFill>
                          <a:latin typeface="Cambria Math" panose="02040503050406030204" pitchFamily="18" charset="0"/>
                          <a:ea typeface="Cambria Math" panose="02040503050406030204" pitchFamily="18" charset="0"/>
                        </a:rPr>
                        <m:t>_</m:t>
                      </m:r>
                      <m:r>
                        <m:rPr>
                          <m:sty m:val="p"/>
                        </m:rPr>
                        <a:rPr lang="fr-FR" sz="1050" b="0" i="0" smtClean="0">
                          <a:solidFill>
                            <a:schemeClr val="tx1"/>
                          </a:solidFill>
                          <a:latin typeface="Cambria Math" panose="02040503050406030204" pitchFamily="18" charset="0"/>
                          <a:ea typeface="Cambria Math" panose="02040503050406030204" pitchFamily="18" charset="0"/>
                        </a:rPr>
                        <m:t>o</m:t>
                      </m:r>
                      <m:r>
                        <a:rPr lang="fr-FR" sz="1050" b="0" i="0" smtClean="0">
                          <a:solidFill>
                            <a:schemeClr val="tx1"/>
                          </a:solidFill>
                          <a:latin typeface="Cambria Math" panose="02040503050406030204" pitchFamily="18" charset="0"/>
                          <a:ea typeface="Cambria Math" panose="02040503050406030204" pitchFamily="18" charset="0"/>
                        </a:rPr>
                        <m:t>1</m:t>
                      </m:r>
                      <m:r>
                        <a:rPr lang="fr-FR" sz="1050" b="0" i="1" smtClean="0">
                          <a:solidFill>
                            <a:schemeClr val="tx1"/>
                          </a:solidFill>
                          <a:latin typeface="Cambria Math" panose="02040503050406030204" pitchFamily="18" charset="0"/>
                          <a:ea typeface="Cambria Math" panose="02040503050406030204" pitchFamily="18" charset="0"/>
                        </a:rPr>
                        <m:t>)</m:t>
                      </m:r>
                      <m:r>
                        <a:rPr lang="fr-FR" sz="1050" b="0" i="1">
                          <a:solidFill>
                            <a:schemeClr val="tx1"/>
                          </a:solidFill>
                          <a:latin typeface="Cambria Math" panose="02040503050406030204" pitchFamily="18" charset="0"/>
                          <a:ea typeface="Cambria Math" panose="02040503050406030204" pitchFamily="18" charset="0"/>
                        </a:rPr>
                        <m:t>×</m:t>
                      </m:r>
                      <m:r>
                        <m:rPr>
                          <m:sty m:val="p"/>
                        </m:rPr>
                        <a:rPr lang="fr-FR" sz="1050" b="0" i="0" smtClean="0">
                          <a:solidFill>
                            <a:schemeClr val="tx1"/>
                          </a:solidFill>
                          <a:latin typeface="Cambria Math" panose="02040503050406030204" pitchFamily="18" charset="0"/>
                          <a:ea typeface="Cambria Math" panose="02040503050406030204" pitchFamily="18" charset="0"/>
                        </a:rPr>
                        <m:t>w</m:t>
                      </m:r>
                      <m:r>
                        <a:rPr lang="fr-FR" sz="1050" b="0" i="0" smtClean="0">
                          <a:solidFill>
                            <a:schemeClr val="tx1"/>
                          </a:solidFill>
                          <a:latin typeface="Cambria Math" panose="02040503050406030204" pitchFamily="18" charset="0"/>
                          <a:ea typeface="Cambria Math" panose="02040503050406030204" pitchFamily="18" charset="0"/>
                        </a:rPr>
                        <m:t>5</m:t>
                      </m:r>
                      <m:r>
                        <a:rPr lang="fr-FR" sz="1050" b="0" i="1" smtClean="0">
                          <a:solidFill>
                            <a:schemeClr val="tx1"/>
                          </a:solidFill>
                          <a:latin typeface="Cambria Math" panose="02040503050406030204" pitchFamily="18" charset="0"/>
                          <a:ea typeface="Cambria Math" panose="02040503050406030204" pitchFamily="18" charset="0"/>
                        </a:rPr>
                        <m:t>×1</m:t>
                      </m:r>
                      <m:r>
                        <a:rPr lang="fr-FR" sz="1050" b="0" i="1" baseline="-25000" smtClean="0">
                          <a:solidFill>
                            <a:schemeClr val="tx1"/>
                          </a:solidFill>
                          <a:latin typeface="Cambria Math" panose="02040503050406030204" pitchFamily="18" charset="0"/>
                          <a:ea typeface="Cambria Math" panose="02040503050406030204" pitchFamily="18" charset="0"/>
                        </a:rPr>
                        <m:t>{</m:t>
                      </m:r>
                      <m:r>
                        <a:rPr lang="fr-FR" sz="1050" b="0" i="1" baseline="-25000">
                          <a:solidFill>
                            <a:schemeClr val="tx1"/>
                          </a:solidFill>
                          <a:latin typeface="Cambria Math" panose="02040503050406030204" pitchFamily="18" charset="0"/>
                          <a:ea typeface="Cambria Math" panose="02040503050406030204" pitchFamily="18" charset="0"/>
                        </a:rPr>
                        <m:t>𝑛𝑒𝑡</m:t>
                      </m:r>
                      <m:r>
                        <a:rPr lang="fr-FR" sz="1050" b="0" i="1" baseline="-25000">
                          <a:solidFill>
                            <a:schemeClr val="tx1"/>
                          </a:solidFill>
                          <a:latin typeface="Cambria Math" panose="02040503050406030204" pitchFamily="18" charset="0"/>
                          <a:ea typeface="Cambria Math" panose="02040503050406030204" pitchFamily="18" charset="0"/>
                        </a:rPr>
                        <m:t>_</m:t>
                      </m:r>
                      <m:r>
                        <a:rPr lang="fr-FR" sz="1050" b="0" i="1" baseline="-25000">
                          <a:solidFill>
                            <a:schemeClr val="tx1"/>
                          </a:solidFill>
                          <a:latin typeface="Cambria Math" panose="02040503050406030204" pitchFamily="18" charset="0"/>
                          <a:ea typeface="Cambria Math" panose="02040503050406030204" pitchFamily="18" charset="0"/>
                        </a:rPr>
                        <m:t>h</m:t>
                      </m:r>
                      <m:r>
                        <a:rPr lang="fr-FR" sz="1050" b="0" i="1" baseline="-25000">
                          <a:solidFill>
                            <a:schemeClr val="tx1"/>
                          </a:solidFill>
                          <a:latin typeface="Cambria Math" panose="02040503050406030204" pitchFamily="18" charset="0"/>
                          <a:ea typeface="Cambria Math" panose="02040503050406030204" pitchFamily="18" charset="0"/>
                        </a:rPr>
                        <m:t>1≥0})×</m:t>
                      </m:r>
                      <m:r>
                        <m:rPr>
                          <m:sty m:val="p"/>
                        </m:rPr>
                        <a:rPr lang="fr-FR" sz="1050" b="0" i="0" smtClean="0">
                          <a:solidFill>
                            <a:schemeClr val="tx1"/>
                          </a:solidFill>
                          <a:latin typeface="Cambria Math" panose="02040503050406030204" pitchFamily="18" charset="0"/>
                          <a:ea typeface="Cambria Math" panose="02040503050406030204" pitchFamily="18" charset="0"/>
                        </a:rPr>
                        <m:t>i</m:t>
                      </m:r>
                      <m:r>
                        <a:rPr lang="fr-FR" sz="1050" b="0" i="0" baseline="-25000" smtClean="0">
                          <a:solidFill>
                            <a:schemeClr val="tx1"/>
                          </a:solidFill>
                          <a:latin typeface="Cambria Math" panose="02040503050406030204" pitchFamily="18" charset="0"/>
                          <a:ea typeface="Cambria Math" panose="02040503050406030204" pitchFamily="18" charset="0"/>
                        </a:rPr>
                        <m:t>2</m:t>
                      </m:r>
                    </m:oMath>
                  </m:oMathPara>
                </a14:m>
                <a:endParaRPr lang="fr-FR" sz="1050" baseline="-25000" dirty="0">
                  <a:solidFill>
                    <a:schemeClr val="tx1"/>
                  </a:solidFill>
                  <a:latin typeface="Cambria Math" panose="02040503050406030204" pitchFamily="18" charset="0"/>
                  <a:ea typeface="Cambria Math" panose="02040503050406030204" pitchFamily="18" charset="0"/>
                </a:endParaRPr>
              </a:p>
            </p:txBody>
          </p:sp>
        </mc:Choice>
        <mc:Fallback xmlns="">
          <p:sp>
            <p:nvSpPr>
              <p:cNvPr id="7" name="ZoneTexte 6">
                <a:extLst>
                  <a:ext uri="{FF2B5EF4-FFF2-40B4-BE49-F238E27FC236}">
                    <a16:creationId xmlns:a16="http://schemas.microsoft.com/office/drawing/2014/main" id="{31BA64B8-B84A-1B3B-D8B3-40954C1AAEAD}"/>
                  </a:ext>
                </a:extLst>
              </p:cNvPr>
              <p:cNvSpPr txBox="1">
                <a:spLocks noRot="1" noChangeAspect="1" noMove="1" noResize="1" noEditPoints="1" noAdjustHandles="1" noChangeArrowheads="1" noChangeShapeType="1" noTextEdit="1"/>
              </p:cNvSpPr>
              <p:nvPr/>
            </p:nvSpPr>
            <p:spPr>
              <a:xfrm>
                <a:off x="6317688" y="2315192"/>
                <a:ext cx="5728990" cy="399597"/>
              </a:xfrm>
              <a:prstGeom prst="rect">
                <a:avLst/>
              </a:prstGeom>
              <a:blipFill>
                <a:blip r:embed="rId5"/>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A9A35410-A253-F220-F907-E125AB77C6C6}"/>
                  </a:ext>
                </a:extLst>
              </p:cNvPr>
              <p:cNvSpPr txBox="1"/>
              <p:nvPr/>
            </p:nvSpPr>
            <p:spPr>
              <a:xfrm>
                <a:off x="6317687" y="4962494"/>
                <a:ext cx="5728994" cy="363882"/>
              </a:xfrm>
              <a:prstGeom prst="rect">
                <a:avLst/>
              </a:prstGeom>
              <a:noFill/>
              <a:ln>
                <a:solidFill>
                  <a:srgbClr val="FF0000"/>
                </a:solidFill>
              </a:ln>
            </p:spPr>
            <p:txBody>
              <a:bodyPr wrap="square" rtlCol="0">
                <a:spAutoFit/>
              </a:bodyPr>
              <a:lstStyle/>
              <a:p>
                <a14:m>
                  <m:oMath xmlns:m="http://schemas.openxmlformats.org/officeDocument/2006/math">
                    <m:f>
                      <m:fPr>
                        <m:ctrlPr>
                          <a:rPr lang="fr-FR" sz="1200" i="1" smtClean="0">
                            <a:solidFill>
                              <a:schemeClr val="tx1"/>
                            </a:solidFill>
                            <a:latin typeface="Cambria Math" panose="02040503050406030204" pitchFamily="18" charset="0"/>
                            <a:ea typeface="Cambria Math" panose="02040503050406030204" pitchFamily="18" charset="0"/>
                          </a:rPr>
                        </m:ctrlPr>
                      </m:fPr>
                      <m:num>
                        <m:r>
                          <a:rPr lang="fr-FR" sz="1200" b="0" i="1">
                            <a:solidFill>
                              <a:schemeClr val="tx1"/>
                            </a:solidFill>
                            <a:latin typeface="Cambria Math" panose="02040503050406030204" pitchFamily="18" charset="0"/>
                            <a:ea typeface="Cambria Math" panose="02040503050406030204" pitchFamily="18" charset="0"/>
                          </a:rPr>
                          <m:t>𝜕</m:t>
                        </m:r>
                        <m:r>
                          <a:rPr lang="fr-FR" sz="1200" b="0" i="1">
                            <a:solidFill>
                              <a:schemeClr val="tx1"/>
                            </a:solidFill>
                            <a:latin typeface="Cambria Math" panose="02040503050406030204" pitchFamily="18" charset="0"/>
                            <a:ea typeface="Cambria Math" panose="02040503050406030204" pitchFamily="18" charset="0"/>
                          </a:rPr>
                          <m:t>𝐿𝑜𝑠𝑠</m:t>
                        </m:r>
                        <m:r>
                          <a:rPr lang="fr-FR" sz="1200" b="0" i="1" smtClean="0">
                            <a:solidFill>
                              <a:schemeClr val="tx1"/>
                            </a:solidFill>
                            <a:latin typeface="Cambria Math" panose="02040503050406030204" pitchFamily="18" charset="0"/>
                            <a:ea typeface="Cambria Math" panose="02040503050406030204" pitchFamily="18" charset="0"/>
                          </a:rPr>
                          <m:t>2</m:t>
                        </m:r>
                      </m:num>
                      <m:den>
                        <m:r>
                          <a:rPr lang="fr-FR" sz="1200" b="0" i="1"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w</m:t>
                        </m:r>
                        <m:r>
                          <a:rPr lang="fr-FR" sz="1200" b="0" i="1" smtClean="0">
                            <a:solidFill>
                              <a:schemeClr val="tx1"/>
                            </a:solidFill>
                            <a:latin typeface="Cambria Math" panose="02040503050406030204" pitchFamily="18" charset="0"/>
                            <a:ea typeface="Cambria Math" panose="02040503050406030204" pitchFamily="18" charset="0"/>
                          </a:rPr>
                          <m:t>3</m:t>
                        </m:r>
                      </m:den>
                    </m:f>
                    <m:r>
                      <a:rPr lang="fr-FR" sz="1200" b="0">
                        <a:solidFill>
                          <a:schemeClr val="tx1"/>
                        </a:solidFill>
                        <a:latin typeface="Cambria Math" panose="02040503050406030204" pitchFamily="18" charset="0"/>
                      </a:rPr>
                      <m:t>=</m:t>
                    </m:r>
                    <m:r>
                      <m:rPr>
                        <m:nor/>
                      </m:rPr>
                      <a:rPr lang="fr-FR" sz="1200" dirty="0" smtClean="0">
                        <a:solidFill>
                          <a:schemeClr val="tx1"/>
                        </a:solidFill>
                        <a:latin typeface="Cambria Math" panose="02040503050406030204" pitchFamily="18" charset="0"/>
                        <a:ea typeface="Cambria Math" panose="02040503050406030204" pitchFamily="18" charset="0"/>
                      </a:rPr>
                      <m:t>(</m:t>
                    </m:r>
                    <m:r>
                      <a:rPr lang="fr-FR" sz="1200" b="0" i="1">
                        <a:solidFill>
                          <a:schemeClr val="tx1"/>
                        </a:solidFill>
                        <a:latin typeface="Cambria Math" panose="02040503050406030204" pitchFamily="18" charset="0"/>
                        <a:ea typeface="Cambria Math" panose="02040503050406030204" pitchFamily="18" charset="0"/>
                      </a:rPr>
                      <m:t>𝑜𝑢𝑡</m:t>
                    </m:r>
                    <m:r>
                      <a:rPr lang="fr-FR" sz="1200" b="0">
                        <a:solidFill>
                          <a:schemeClr val="tx1"/>
                        </a:solidFill>
                        <a:latin typeface="Cambria Math" panose="02040503050406030204" pitchFamily="18" charset="0"/>
                        <a:ea typeface="Cambria Math" panose="02040503050406030204" pitchFamily="18" charset="0"/>
                      </a:rPr>
                      <m:t>_</m:t>
                    </m:r>
                    <m:r>
                      <a:rPr lang="fr-FR" sz="1200" b="0" i="1">
                        <a:solidFill>
                          <a:schemeClr val="tx1"/>
                        </a:solidFill>
                        <a:latin typeface="Cambria Math" panose="02040503050406030204" pitchFamily="18" charset="0"/>
                        <a:ea typeface="Cambria Math" panose="02040503050406030204" pitchFamily="18" charset="0"/>
                      </a:rPr>
                      <m:t>𝑜</m:t>
                    </m:r>
                    <m:r>
                      <a:rPr lang="fr-FR" sz="1200" b="0" i="0" smtClean="0">
                        <a:solidFill>
                          <a:schemeClr val="tx1"/>
                        </a:solidFill>
                        <a:latin typeface="Cambria Math" panose="02040503050406030204" pitchFamily="18" charset="0"/>
                        <a:ea typeface="Cambria Math" panose="02040503050406030204" pitchFamily="18" charset="0"/>
                      </a:rPr>
                      <m:t>2</m:t>
                    </m:r>
                    <m:r>
                      <a:rPr lang="fr-FR" sz="1200" b="0">
                        <a:solidFill>
                          <a:schemeClr val="tx1"/>
                        </a:solidFill>
                        <a:latin typeface="Cambria Math" panose="02040503050406030204" pitchFamily="18" charset="0"/>
                        <a:ea typeface="Cambria Math" panose="02040503050406030204" pitchFamily="18" charset="0"/>
                      </a:rPr>
                      <m:t>−</m:t>
                    </m:r>
                    <m:r>
                      <a:rPr lang="fr-FR" sz="1200" b="0" i="1">
                        <a:solidFill>
                          <a:schemeClr val="tx1"/>
                        </a:solidFill>
                        <a:latin typeface="Cambria Math" panose="02040503050406030204" pitchFamily="18" charset="0"/>
                        <a:ea typeface="Cambria Math" panose="02040503050406030204" pitchFamily="18" charset="0"/>
                      </a:rPr>
                      <m:t>𝑡𝑎𝑟𝑔𝑒𝑡</m:t>
                    </m:r>
                    <m:r>
                      <a:rPr lang="fr-FR" sz="1200" b="0" i="0" smtClean="0">
                        <a:solidFill>
                          <a:schemeClr val="tx1"/>
                        </a:solidFill>
                        <a:latin typeface="Cambria Math" panose="02040503050406030204" pitchFamily="18" charset="0"/>
                        <a:ea typeface="Cambria Math" panose="02040503050406030204" pitchFamily="18" charset="0"/>
                      </a:rPr>
                      <m:t>_</m:t>
                    </m:r>
                    <m:r>
                      <m:rPr>
                        <m:sty m:val="p"/>
                      </m:rPr>
                      <a:rPr lang="fr-FR" sz="1200" b="0" i="0" smtClean="0">
                        <a:solidFill>
                          <a:schemeClr val="tx1"/>
                        </a:solidFill>
                        <a:latin typeface="Cambria Math" panose="02040503050406030204" pitchFamily="18" charset="0"/>
                        <a:ea typeface="Cambria Math" panose="02040503050406030204" pitchFamily="18" charset="0"/>
                      </a:rPr>
                      <m:t>o</m:t>
                    </m:r>
                    <m:r>
                      <m:rPr>
                        <m:nor/>
                      </m:rPr>
                      <a:rPr lang="fr-FR" sz="1200" b="0" i="0" smtClean="0">
                        <a:solidFill>
                          <a:schemeClr val="tx1"/>
                        </a:solidFill>
                        <a:latin typeface="Cambria Math" panose="02040503050406030204" pitchFamily="18" charset="0"/>
                        <a:ea typeface="Cambria Math" panose="02040503050406030204" pitchFamily="18" charset="0"/>
                      </a:rPr>
                      <m:t>2</m:t>
                    </m:r>
                    <m:r>
                      <m:rPr>
                        <m:nor/>
                      </m:rPr>
                      <a:rPr lang="fr-FR" sz="1200" dirty="0">
                        <a:solidFill>
                          <a:schemeClr val="tx1"/>
                        </a:solidFill>
                        <a:latin typeface="Cambria Math" panose="02040503050406030204" pitchFamily="18" charset="0"/>
                        <a:ea typeface="Cambria Math" panose="02040503050406030204" pitchFamily="18" charset="0"/>
                      </a:rPr>
                      <m:t>) </m:t>
                    </m:r>
                    <m:r>
                      <a:rPr lang="fr-FR" sz="1200" b="0" i="1">
                        <a:solidFill>
                          <a:schemeClr val="tx1"/>
                        </a:solidFill>
                        <a:latin typeface="Cambria Math" panose="02040503050406030204" pitchFamily="18" charset="0"/>
                        <a:ea typeface="Cambria Math" panose="02040503050406030204" pitchFamily="18" charset="0"/>
                      </a:rPr>
                      <m:t>×</m:t>
                    </m:r>
                    <m:r>
                      <m:rPr>
                        <m:nor/>
                      </m:rPr>
                      <a:rPr lang="fr-FR" sz="1200">
                        <a:solidFill>
                          <a:schemeClr val="tx1"/>
                        </a:solidFill>
                        <a:latin typeface="Cambria Math" panose="02040503050406030204" pitchFamily="18" charset="0"/>
                        <a:ea typeface="Cambria Math" panose="02040503050406030204" pitchFamily="18" charset="0"/>
                      </a:rPr>
                      <m:t> </m:t>
                    </m:r>
                    <m:r>
                      <m:rPr>
                        <m:sty m:val="p"/>
                      </m:rPr>
                      <a:rPr lang="fr-FR" sz="1200" b="0" i="0" smtClean="0">
                        <a:solidFill>
                          <a:schemeClr val="tx1"/>
                        </a:solidFill>
                        <a:latin typeface="Cambria Math" panose="02040503050406030204" pitchFamily="18" charset="0"/>
                        <a:ea typeface="Cambria Math" panose="02040503050406030204" pitchFamily="18" charset="0"/>
                      </a:rPr>
                      <m:t>out</m:t>
                    </m:r>
                    <m:r>
                      <a:rPr lang="fr-FR" sz="1200" b="0" i="0" smtClean="0">
                        <a:solidFill>
                          <a:schemeClr val="tx1"/>
                        </a:solidFill>
                        <a:latin typeface="Cambria Math" panose="02040503050406030204" pitchFamily="18" charset="0"/>
                        <a:ea typeface="Cambria Math" panose="02040503050406030204" pitchFamily="18" charset="0"/>
                      </a:rPr>
                      <m:t>_</m:t>
                    </m:r>
                    <m:r>
                      <m:rPr>
                        <m:sty m:val="p"/>
                      </m:rPr>
                      <a:rPr lang="fr-FR" sz="1200" b="0" i="0" smtClean="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2(1−</m:t>
                    </m:r>
                    <m:r>
                      <m:rPr>
                        <m:sty m:val="p"/>
                      </m:rPr>
                      <a:rPr lang="fr-FR" sz="1200" b="0" i="0" smtClean="0">
                        <a:solidFill>
                          <a:schemeClr val="tx1"/>
                        </a:solidFill>
                        <a:latin typeface="Cambria Math" panose="02040503050406030204" pitchFamily="18" charset="0"/>
                        <a:ea typeface="Cambria Math" panose="02040503050406030204" pitchFamily="18" charset="0"/>
                      </a:rPr>
                      <m:t>out</m:t>
                    </m:r>
                    <m:r>
                      <a:rPr lang="fr-FR" sz="1200" b="0" i="0" smtClean="0">
                        <a:solidFill>
                          <a:schemeClr val="tx1"/>
                        </a:solidFill>
                        <a:latin typeface="Cambria Math" panose="02040503050406030204" pitchFamily="18" charset="0"/>
                        <a:ea typeface="Cambria Math" panose="02040503050406030204" pitchFamily="18" charset="0"/>
                      </a:rPr>
                      <m:t>_</m:t>
                    </m:r>
                    <m:r>
                      <m:rPr>
                        <m:sty m:val="p"/>
                      </m:rPr>
                      <a:rPr lang="fr-FR" sz="1200" b="0" i="0" smtClean="0">
                        <a:solidFill>
                          <a:schemeClr val="tx1"/>
                        </a:solidFill>
                        <a:latin typeface="Cambria Math" panose="02040503050406030204" pitchFamily="18" charset="0"/>
                        <a:ea typeface="Cambria Math" panose="02040503050406030204" pitchFamily="18" charset="0"/>
                      </a:rPr>
                      <m:t>o</m:t>
                    </m:r>
                    <m:r>
                      <a:rPr lang="fr-FR" sz="1200" b="0" i="1" smtClean="0">
                        <a:solidFill>
                          <a:schemeClr val="tx1"/>
                        </a:solidFill>
                        <a:latin typeface="Cambria Math" panose="02040503050406030204" pitchFamily="18" charset="0"/>
                        <a:ea typeface="Cambria Math" panose="02040503050406030204" pitchFamily="18" charset="0"/>
                      </a:rPr>
                      <m:t>2)</m:t>
                    </m:r>
                    <m:r>
                      <a:rPr lang="fr-FR" sz="1200" b="0" i="1">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w</m:t>
                    </m:r>
                    <m:r>
                      <a:rPr lang="fr-FR" sz="1200" b="0" i="1" smtClean="0">
                        <a:solidFill>
                          <a:schemeClr val="tx1"/>
                        </a:solidFill>
                        <a:latin typeface="Cambria Math" panose="02040503050406030204" pitchFamily="18" charset="0"/>
                        <a:ea typeface="Cambria Math" panose="02040503050406030204" pitchFamily="18" charset="0"/>
                      </a:rPr>
                      <m:t>8×1</m:t>
                    </m:r>
                    <m:r>
                      <a:rPr lang="fr-FR" sz="1200" b="0" i="1" baseline="-25000" smtClean="0">
                        <a:solidFill>
                          <a:schemeClr val="tx1"/>
                        </a:solidFill>
                        <a:latin typeface="Cambria Math" panose="02040503050406030204" pitchFamily="18" charset="0"/>
                        <a:ea typeface="Cambria Math" panose="02040503050406030204" pitchFamily="18" charset="0"/>
                      </a:rPr>
                      <m:t>{</m:t>
                    </m:r>
                    <m:r>
                      <a:rPr lang="fr-FR" sz="1200" b="0" i="1" baseline="-25000">
                        <a:solidFill>
                          <a:schemeClr val="tx1"/>
                        </a:solidFill>
                        <a:latin typeface="Cambria Math" panose="02040503050406030204" pitchFamily="18" charset="0"/>
                        <a:ea typeface="Cambria Math" panose="02040503050406030204" pitchFamily="18" charset="0"/>
                      </a:rPr>
                      <m:t>𝑛𝑒𝑡</m:t>
                    </m:r>
                    <m:r>
                      <a:rPr lang="fr-FR" sz="1200" b="0" i="1" baseline="-25000">
                        <a:solidFill>
                          <a:schemeClr val="tx1"/>
                        </a:solidFill>
                        <a:latin typeface="Cambria Math" panose="02040503050406030204" pitchFamily="18" charset="0"/>
                        <a:ea typeface="Cambria Math" panose="02040503050406030204" pitchFamily="18" charset="0"/>
                      </a:rPr>
                      <m:t>_</m:t>
                    </m:r>
                    <m:r>
                      <a:rPr lang="fr-FR" sz="1200" b="0" i="1" baseline="-25000">
                        <a:solidFill>
                          <a:schemeClr val="tx1"/>
                        </a:solidFill>
                        <a:latin typeface="Cambria Math" panose="02040503050406030204" pitchFamily="18" charset="0"/>
                        <a:ea typeface="Cambria Math" panose="02040503050406030204" pitchFamily="18" charset="0"/>
                      </a:rPr>
                      <m:t>h</m:t>
                    </m:r>
                    <m:r>
                      <a:rPr lang="fr-FR" sz="1200" b="0" i="1" baseline="-25000" smtClean="0">
                        <a:solidFill>
                          <a:schemeClr val="tx1"/>
                        </a:solidFill>
                        <a:latin typeface="Cambria Math" panose="02040503050406030204" pitchFamily="18" charset="0"/>
                        <a:ea typeface="Cambria Math" panose="02040503050406030204" pitchFamily="18" charset="0"/>
                      </a:rPr>
                      <m:t>2</m:t>
                    </m:r>
                    <m:r>
                      <a:rPr lang="fr-FR" sz="1200" b="0" i="1" baseline="-25000">
                        <a:solidFill>
                          <a:schemeClr val="tx1"/>
                        </a:solidFill>
                        <a:latin typeface="Cambria Math" panose="02040503050406030204" pitchFamily="18" charset="0"/>
                        <a:ea typeface="Cambria Math" panose="02040503050406030204" pitchFamily="18" charset="0"/>
                      </a:rPr>
                      <m:t>≥</m:t>
                    </m:r>
                    <m:r>
                      <a:rPr lang="fr-FR" sz="1200" b="0" i="1" baseline="-25000" smtClean="0">
                        <a:solidFill>
                          <a:schemeClr val="tx1"/>
                        </a:solidFill>
                        <a:latin typeface="Cambria Math" panose="02040503050406030204" pitchFamily="18" charset="0"/>
                        <a:ea typeface="Cambria Math" panose="02040503050406030204" pitchFamily="18" charset="0"/>
                      </a:rPr>
                      <m:t>0}</m:t>
                    </m:r>
                    <m:r>
                      <a:rPr lang="fr-FR" sz="1200" i="1">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i</m:t>
                    </m:r>
                  </m:oMath>
                </a14:m>
                <a:r>
                  <a:rPr lang="fr-FR" sz="1200" baseline="-25000" dirty="0">
                    <a:solidFill>
                      <a:schemeClr val="tx1"/>
                    </a:solidFill>
                    <a:latin typeface="Cambria Math" panose="02040503050406030204" pitchFamily="18" charset="0"/>
                    <a:ea typeface="Cambria Math" panose="02040503050406030204" pitchFamily="18" charset="0"/>
                  </a:rPr>
                  <a:t>1</a:t>
                </a:r>
              </a:p>
            </p:txBody>
          </p:sp>
        </mc:Choice>
        <mc:Fallback xmlns="">
          <p:sp>
            <p:nvSpPr>
              <p:cNvPr id="8" name="ZoneTexte 7">
                <a:extLst>
                  <a:ext uri="{FF2B5EF4-FFF2-40B4-BE49-F238E27FC236}">
                    <a16:creationId xmlns:a16="http://schemas.microsoft.com/office/drawing/2014/main" id="{A9A35410-A253-F220-F907-E125AB77C6C6}"/>
                  </a:ext>
                </a:extLst>
              </p:cNvPr>
              <p:cNvSpPr txBox="1">
                <a:spLocks noRot="1" noChangeAspect="1" noMove="1" noResize="1" noEditPoints="1" noAdjustHandles="1" noChangeArrowheads="1" noChangeShapeType="1" noTextEdit="1"/>
              </p:cNvSpPr>
              <p:nvPr/>
            </p:nvSpPr>
            <p:spPr>
              <a:xfrm>
                <a:off x="6317687" y="4962494"/>
                <a:ext cx="5728994" cy="363882"/>
              </a:xfrm>
              <a:prstGeom prst="rect">
                <a:avLst/>
              </a:prstGeom>
              <a:blipFill>
                <a:blip r:embed="rId6"/>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CDA63FC3-181B-8E48-8609-9D084901F271}"/>
                  </a:ext>
                </a:extLst>
              </p:cNvPr>
              <p:cNvSpPr txBox="1"/>
              <p:nvPr/>
            </p:nvSpPr>
            <p:spPr>
              <a:xfrm>
                <a:off x="6317687" y="2778223"/>
                <a:ext cx="5728991" cy="363882"/>
              </a:xfrm>
              <a:prstGeom prst="rect">
                <a:avLst/>
              </a:prstGeom>
              <a:noFill/>
              <a:ln>
                <a:solidFill>
                  <a:srgbClr val="FF0000"/>
                </a:solidFill>
              </a:ln>
            </p:spPr>
            <p:txBody>
              <a:bodyPr wrap="square" rtlCol="0">
                <a:spAutoFit/>
              </a:bodyPr>
              <a:lstStyle/>
              <a:p>
                <a14:m>
                  <m:oMath xmlns:m="http://schemas.openxmlformats.org/officeDocument/2006/math">
                    <m:f>
                      <m:fPr>
                        <m:ctrlPr>
                          <a:rPr lang="fr-FR" sz="1200" i="1" smtClean="0">
                            <a:solidFill>
                              <a:schemeClr val="tx1"/>
                            </a:solidFill>
                            <a:latin typeface="Cambria Math" panose="02040503050406030204" pitchFamily="18" charset="0"/>
                          </a:rPr>
                        </m:ctrlPr>
                      </m:fPr>
                      <m:num>
                        <m:r>
                          <a:rPr lang="fr-FR" sz="120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Loss</m:t>
                        </m:r>
                        <m:r>
                          <a:rPr lang="fr-FR" sz="1200" b="0" i="0" smtClean="0">
                            <a:solidFill>
                              <a:schemeClr val="tx1"/>
                            </a:solidFill>
                            <a:latin typeface="Cambria Math" panose="02040503050406030204" pitchFamily="18" charset="0"/>
                          </a:rPr>
                          <m:t>1</m:t>
                        </m:r>
                      </m:num>
                      <m:den>
                        <m:r>
                          <a:rPr lang="fr-FR" sz="120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0" smtClean="0">
                            <a:solidFill>
                              <a:schemeClr val="tx1"/>
                            </a:solidFill>
                            <a:latin typeface="Cambria Math" panose="02040503050406030204" pitchFamily="18" charset="0"/>
                          </a:rPr>
                          <m:t>3</m:t>
                        </m:r>
                      </m:den>
                    </m:f>
                    <m:r>
                      <a:rPr lang="fr-FR" sz="1200" b="0" i="0" smtClean="0">
                        <a:solidFill>
                          <a:schemeClr val="tx1"/>
                        </a:solidFill>
                        <a:latin typeface="Cambria Math" panose="02040503050406030204" pitchFamily="18" charset="0"/>
                      </a:rPr>
                      <m:t>=</m:t>
                    </m:r>
                    <m:r>
                      <m:rPr>
                        <m:nor/>
                      </m:rPr>
                      <a:rPr lang="fr-FR" sz="1200" dirty="0" smtClean="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m:rPr>
                        <m:nor/>
                      </m:rPr>
                      <a:rPr lang="fr-FR" sz="1200" dirty="0">
                        <a:solidFill>
                          <a:schemeClr val="tx1"/>
                        </a:solidFill>
                        <a:latin typeface="Cambria Math" panose="02040503050406030204" pitchFamily="18" charset="0"/>
                        <a:ea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r>
                      <m:rPr>
                        <m:nor/>
                      </m:rPr>
                      <a:rPr lang="fr-FR" sz="1200">
                        <a:solidFill>
                          <a:schemeClr val="tx1"/>
                        </a:solidFill>
                        <a:latin typeface="Cambria Math" panose="02040503050406030204" pitchFamily="18" charset="0"/>
                        <a:ea typeface="Cambria Math" panose="02040503050406030204" pitchFamily="18" charset="0"/>
                      </a:rPr>
                      <m:t> </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1(1−</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a:solidFill>
                          <a:schemeClr val="tx1"/>
                        </a:solidFill>
                        <a:latin typeface="Cambria Math" panose="02040503050406030204" pitchFamily="18" charset="0"/>
                        <a:ea typeface="Cambria Math" panose="02040503050406030204" pitchFamily="18" charset="0"/>
                      </a:rPr>
                      <m:t>1</m:t>
                    </m:r>
                    <m:r>
                      <a:rPr lang="fr-FR" sz="1200" i="1">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0" smtClean="0">
                        <a:solidFill>
                          <a:schemeClr val="tx1"/>
                        </a:solidFill>
                        <a:latin typeface="Cambria Math" panose="02040503050406030204" pitchFamily="18" charset="0"/>
                      </a:rPr>
                      <m:t>6</m:t>
                    </m:r>
                    <m:r>
                      <a:rPr lang="fr-FR" sz="1200" i="1">
                        <a:solidFill>
                          <a:schemeClr val="tx1"/>
                        </a:solidFill>
                        <a:latin typeface="Cambria Math" panose="02040503050406030204" pitchFamily="18" charset="0"/>
                        <a:ea typeface="Cambria Math" panose="02040503050406030204" pitchFamily="18" charset="0"/>
                      </a:rPr>
                      <m:t>×</m:t>
                    </m:r>
                    <m:r>
                      <a:rPr lang="fr-FR" sz="1200" i="1" smtClean="0">
                        <a:solidFill>
                          <a:schemeClr val="tx1"/>
                        </a:solidFill>
                        <a:latin typeface="Cambria Math" panose="02040503050406030204" pitchFamily="18" charset="0"/>
                      </a:rPr>
                      <m:t>1</m:t>
                    </m:r>
                    <m:r>
                      <a:rPr lang="fr-FR" sz="1200" b="0" i="1" baseline="-25000" smtClean="0">
                        <a:solidFill>
                          <a:schemeClr val="tx1"/>
                        </a:solidFill>
                        <a:latin typeface="Cambria Math" panose="02040503050406030204" pitchFamily="18" charset="0"/>
                      </a:rPr>
                      <m:t>{</m:t>
                    </m:r>
                    <m:r>
                      <m:rPr>
                        <m:sty m:val="p"/>
                      </m:rPr>
                      <a:rPr lang="fr-FR" sz="1200" b="0" i="0" baseline="-25000" smtClean="0">
                        <a:solidFill>
                          <a:schemeClr val="tx1"/>
                        </a:solidFill>
                        <a:latin typeface="Cambria Math" panose="02040503050406030204" pitchFamily="18" charset="0"/>
                      </a:rPr>
                      <m:t>net</m:t>
                    </m:r>
                    <m:r>
                      <a:rPr lang="fr-FR" sz="1200" b="0" i="0" baseline="-25000" smtClean="0">
                        <a:solidFill>
                          <a:schemeClr val="tx1"/>
                        </a:solidFill>
                        <a:latin typeface="Cambria Math" panose="02040503050406030204" pitchFamily="18" charset="0"/>
                      </a:rPr>
                      <m:t>_</m:t>
                    </m:r>
                    <m:r>
                      <m:rPr>
                        <m:sty m:val="p"/>
                      </m:rPr>
                      <a:rPr lang="fr-FR" sz="1200" b="0" i="0" baseline="-25000" smtClean="0">
                        <a:solidFill>
                          <a:schemeClr val="tx1"/>
                        </a:solidFill>
                        <a:latin typeface="Cambria Math" panose="02040503050406030204" pitchFamily="18" charset="0"/>
                      </a:rPr>
                      <m:t>h</m:t>
                    </m:r>
                    <m:r>
                      <a:rPr lang="fr-FR" sz="1200" b="0" i="0" baseline="-25000" smtClean="0">
                        <a:solidFill>
                          <a:schemeClr val="tx1"/>
                        </a:solidFill>
                        <a:latin typeface="Cambria Math" panose="02040503050406030204" pitchFamily="18" charset="0"/>
                      </a:rPr>
                      <m:t>2</m:t>
                    </m:r>
                  </m:oMath>
                </a14:m>
                <a:r>
                  <a:rPr lang="fr-FR" sz="1200" baseline="-25000" dirty="0">
                    <a:solidFill>
                      <a:schemeClr val="tx1"/>
                    </a:solidFill>
                    <a:ea typeface="Cambria Math" panose="02040503050406030204" pitchFamily="18" charset="0"/>
                  </a:rPr>
                  <a:t> </a:t>
                </a:r>
                <a14:m>
                  <m:oMath xmlns:m="http://schemas.openxmlformats.org/officeDocument/2006/math">
                    <m:r>
                      <a:rPr lang="fr-FR" sz="1200" b="0" i="1" baseline="-25000" smtClean="0">
                        <a:solidFill>
                          <a:schemeClr val="tx1"/>
                        </a:solidFill>
                        <a:latin typeface="Cambria Math" panose="02040503050406030204" pitchFamily="18" charset="0"/>
                        <a:ea typeface="Cambria Math" panose="02040503050406030204" pitchFamily="18" charset="0"/>
                      </a:rPr>
                      <m:t>&gt;0</m:t>
                    </m:r>
                    <m:r>
                      <a:rPr lang="fr-FR" sz="1200" b="0" i="1" baseline="-25000" smtClean="0">
                        <a:solidFill>
                          <a:schemeClr val="tx1"/>
                        </a:solidFill>
                        <a:latin typeface="Cambria Math" panose="02040503050406030204" pitchFamily="18" charset="0"/>
                      </a:rPr>
                      <m:t>}</m:t>
                    </m:r>
                  </m:oMath>
                </a14:m>
                <a:r>
                  <a:rPr lang="fr-FR" sz="1200" dirty="0">
                    <a:solidFill>
                      <a:schemeClr val="tx1"/>
                    </a:solidFill>
                    <a:ea typeface="Cambria Math" panose="02040503050406030204" pitchFamily="18" charset="0"/>
                  </a:rPr>
                  <a:t> </a:t>
                </a:r>
                <a14:m>
                  <m:oMath xmlns:m="http://schemas.openxmlformats.org/officeDocument/2006/math">
                    <m:r>
                      <a:rPr lang="fr-FR" sz="1200" i="1">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 </m:t>
                    </m:r>
                    <m:r>
                      <m:rPr>
                        <m:sty m:val="p"/>
                      </m:rPr>
                      <a:rPr lang="fr-FR" sz="1200" b="0" i="0" smtClean="0">
                        <a:solidFill>
                          <a:schemeClr val="tx1"/>
                        </a:solidFill>
                        <a:latin typeface="Cambria Math" panose="02040503050406030204" pitchFamily="18" charset="0"/>
                        <a:ea typeface="Cambria Math" panose="02040503050406030204" pitchFamily="18" charset="0"/>
                      </a:rPr>
                      <m:t>i</m:t>
                    </m:r>
                    <m:r>
                      <a:rPr lang="fr-FR" sz="1200" b="0" i="0" baseline="-25000" smtClean="0">
                        <a:solidFill>
                          <a:schemeClr val="tx1"/>
                        </a:solidFill>
                        <a:latin typeface="Cambria Math" panose="02040503050406030204" pitchFamily="18" charset="0"/>
                        <a:ea typeface="Cambria Math" panose="02040503050406030204" pitchFamily="18" charset="0"/>
                      </a:rPr>
                      <m:t>1</m:t>
                    </m:r>
                  </m:oMath>
                </a14:m>
                <a:endParaRPr lang="fr-FR" sz="1200" baseline="-25000" dirty="0">
                  <a:solidFill>
                    <a:schemeClr val="tx1"/>
                  </a:solidFill>
                </a:endParaRPr>
              </a:p>
            </p:txBody>
          </p:sp>
        </mc:Choice>
        <mc:Fallback xmlns="">
          <p:sp>
            <p:nvSpPr>
              <p:cNvPr id="9" name="ZoneTexte 8">
                <a:extLst>
                  <a:ext uri="{FF2B5EF4-FFF2-40B4-BE49-F238E27FC236}">
                    <a16:creationId xmlns:a16="http://schemas.microsoft.com/office/drawing/2014/main" id="{CDA63FC3-181B-8E48-8609-9D084901F271}"/>
                  </a:ext>
                </a:extLst>
              </p:cNvPr>
              <p:cNvSpPr txBox="1">
                <a:spLocks noRot="1" noChangeAspect="1" noMove="1" noResize="1" noEditPoints="1" noAdjustHandles="1" noChangeArrowheads="1" noChangeShapeType="1" noTextEdit="1"/>
              </p:cNvSpPr>
              <p:nvPr/>
            </p:nvSpPr>
            <p:spPr>
              <a:xfrm>
                <a:off x="6317687" y="2778223"/>
                <a:ext cx="5728991" cy="363882"/>
              </a:xfrm>
              <a:prstGeom prst="rect">
                <a:avLst/>
              </a:prstGeom>
              <a:blipFill>
                <a:blip r:embed="rId7"/>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E0253C51-D0B3-6689-7542-B00DFA88D435}"/>
                  </a:ext>
                </a:extLst>
              </p:cNvPr>
              <p:cNvSpPr txBox="1"/>
              <p:nvPr/>
            </p:nvSpPr>
            <p:spPr>
              <a:xfrm>
                <a:off x="6317687" y="4535178"/>
                <a:ext cx="5728994" cy="363882"/>
              </a:xfrm>
              <a:prstGeom prst="rect">
                <a:avLst/>
              </a:prstGeom>
              <a:noFill/>
              <a:ln>
                <a:solidFill>
                  <a:srgbClr val="FF0000"/>
                </a:solidFill>
              </a:ln>
            </p:spPr>
            <p:txBody>
              <a:bodyPr wrap="square" rtlCol="0">
                <a:spAutoFit/>
              </a:bodyPr>
              <a:lstStyle/>
              <a:p>
                <a14:m>
                  <m:oMath xmlns:m="http://schemas.openxmlformats.org/officeDocument/2006/math">
                    <m:f>
                      <m:fPr>
                        <m:ctrlPr>
                          <a:rPr lang="fr-FR" sz="1200" i="1" smtClean="0">
                            <a:solidFill>
                              <a:schemeClr val="tx1"/>
                            </a:solidFill>
                            <a:latin typeface="Cambria Math" panose="02040503050406030204" pitchFamily="18" charset="0"/>
                          </a:rPr>
                        </m:ctrlPr>
                      </m:fPr>
                      <m:num>
                        <m:r>
                          <a:rPr lang="fr-FR" sz="120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Loss</m:t>
                        </m:r>
                        <m:r>
                          <a:rPr lang="fr-FR" sz="1200" b="0" i="0" smtClean="0">
                            <a:solidFill>
                              <a:schemeClr val="tx1"/>
                            </a:solidFill>
                            <a:latin typeface="Cambria Math" panose="02040503050406030204" pitchFamily="18" charset="0"/>
                          </a:rPr>
                          <m:t>2</m:t>
                        </m:r>
                      </m:num>
                      <m:den>
                        <m:r>
                          <a:rPr lang="fr-FR" sz="120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0" smtClean="0">
                            <a:solidFill>
                              <a:schemeClr val="tx1"/>
                            </a:solidFill>
                            <a:latin typeface="Cambria Math" panose="02040503050406030204" pitchFamily="18" charset="0"/>
                          </a:rPr>
                          <m:t>2</m:t>
                        </m:r>
                      </m:den>
                    </m:f>
                    <m:r>
                      <a:rPr lang="fr-FR" sz="1200" b="0" i="0" smtClean="0">
                        <a:solidFill>
                          <a:schemeClr val="tx1"/>
                        </a:solidFill>
                        <a:latin typeface="Cambria Math" panose="02040503050406030204" pitchFamily="18" charset="0"/>
                      </a:rPr>
                      <m:t>=</m:t>
                    </m:r>
                    <m:r>
                      <m:rPr>
                        <m:nor/>
                      </m:rPr>
                      <a:rPr lang="fr-FR" sz="1200" dirty="0" smtClean="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2</m:t>
                    </m:r>
                    <m:r>
                      <a:rPr lang="fr-FR" sz="120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m:rPr>
                        <m:nor/>
                      </m:rPr>
                      <a:rPr lang="fr-FR" sz="1200" b="0" i="0" smtClean="0">
                        <a:solidFill>
                          <a:schemeClr val="tx1"/>
                        </a:solidFill>
                        <a:latin typeface="Cambria Math" panose="02040503050406030204" pitchFamily="18" charset="0"/>
                        <a:ea typeface="Cambria Math" panose="02040503050406030204" pitchFamily="18" charset="0"/>
                      </a:rPr>
                      <m:t>2</m:t>
                    </m:r>
                    <m:r>
                      <m:rPr>
                        <m:nor/>
                      </m:rPr>
                      <a:rPr lang="fr-FR" sz="1200" dirty="0">
                        <a:solidFill>
                          <a:schemeClr val="tx1"/>
                        </a:solidFill>
                        <a:latin typeface="Cambria Math" panose="02040503050406030204" pitchFamily="18" charset="0"/>
                        <a:ea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r>
                      <m:rPr>
                        <m:nor/>
                      </m:rPr>
                      <a:rPr lang="fr-FR" sz="1200">
                        <a:solidFill>
                          <a:schemeClr val="tx1"/>
                        </a:solidFill>
                        <a:latin typeface="Cambria Math" panose="02040503050406030204" pitchFamily="18" charset="0"/>
                        <a:ea typeface="Cambria Math" panose="02040503050406030204" pitchFamily="18" charset="0"/>
                      </a:rPr>
                      <m:t> </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2</m:t>
                    </m:r>
                    <m:r>
                      <a:rPr lang="fr-FR" sz="1200">
                        <a:solidFill>
                          <a:schemeClr val="tx1"/>
                        </a:solidFill>
                        <a:latin typeface="Cambria Math" panose="02040503050406030204" pitchFamily="18" charset="0"/>
                        <a:ea typeface="Cambria Math" panose="02040503050406030204" pitchFamily="18" charset="0"/>
                      </a:rPr>
                      <m:t>(1−</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b="0" i="1" smtClean="0">
                        <a:solidFill>
                          <a:schemeClr val="tx1"/>
                        </a:solidFill>
                        <a:latin typeface="Cambria Math" panose="02040503050406030204" pitchFamily="18" charset="0"/>
                        <a:ea typeface="Cambria Math" panose="02040503050406030204" pitchFamily="18" charset="0"/>
                      </a:rPr>
                      <m:t>2</m:t>
                    </m:r>
                    <m:r>
                      <a:rPr lang="fr-FR" sz="1200" i="1">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1" smtClean="0">
                        <a:solidFill>
                          <a:schemeClr val="tx1"/>
                        </a:solidFill>
                        <a:latin typeface="Cambria Math" panose="02040503050406030204" pitchFamily="18" charset="0"/>
                      </a:rPr>
                      <m:t>7</m:t>
                    </m:r>
                    <m:r>
                      <a:rPr lang="fr-FR" sz="1200" i="1">
                        <a:solidFill>
                          <a:schemeClr val="tx1"/>
                        </a:solidFill>
                        <a:latin typeface="Cambria Math" panose="02040503050406030204" pitchFamily="18" charset="0"/>
                        <a:ea typeface="Cambria Math" panose="02040503050406030204" pitchFamily="18" charset="0"/>
                      </a:rPr>
                      <m:t>×</m:t>
                    </m:r>
                    <m:r>
                      <a:rPr lang="fr-FR" sz="1200" i="1" smtClean="0">
                        <a:solidFill>
                          <a:schemeClr val="tx1"/>
                        </a:solidFill>
                        <a:latin typeface="Cambria Math" panose="02040503050406030204" pitchFamily="18" charset="0"/>
                      </a:rPr>
                      <m:t>1</m:t>
                    </m:r>
                    <m:r>
                      <a:rPr lang="fr-FR" sz="1200" b="0" i="1" baseline="-25000" smtClean="0">
                        <a:solidFill>
                          <a:schemeClr val="tx1"/>
                        </a:solidFill>
                        <a:latin typeface="Cambria Math" panose="02040503050406030204" pitchFamily="18" charset="0"/>
                      </a:rPr>
                      <m:t>{</m:t>
                    </m:r>
                    <m:r>
                      <m:rPr>
                        <m:sty m:val="p"/>
                      </m:rPr>
                      <a:rPr lang="fr-FR" sz="1200" b="0" i="0" baseline="-25000" smtClean="0">
                        <a:solidFill>
                          <a:schemeClr val="tx1"/>
                        </a:solidFill>
                        <a:latin typeface="Cambria Math" panose="02040503050406030204" pitchFamily="18" charset="0"/>
                      </a:rPr>
                      <m:t>net</m:t>
                    </m:r>
                    <m:r>
                      <a:rPr lang="fr-FR" sz="1200" b="0" i="0" baseline="-25000" smtClean="0">
                        <a:solidFill>
                          <a:schemeClr val="tx1"/>
                        </a:solidFill>
                        <a:latin typeface="Cambria Math" panose="02040503050406030204" pitchFamily="18" charset="0"/>
                      </a:rPr>
                      <m:t>_</m:t>
                    </m:r>
                    <m:r>
                      <m:rPr>
                        <m:sty m:val="p"/>
                      </m:rPr>
                      <a:rPr lang="fr-FR" sz="1200" b="0" i="0" baseline="-25000" smtClean="0">
                        <a:solidFill>
                          <a:schemeClr val="tx1"/>
                        </a:solidFill>
                        <a:latin typeface="Cambria Math" panose="02040503050406030204" pitchFamily="18" charset="0"/>
                      </a:rPr>
                      <m:t>h</m:t>
                    </m:r>
                  </m:oMath>
                </a14:m>
                <a:r>
                  <a:rPr lang="fr-FR" sz="1200" baseline="-25000" dirty="0">
                    <a:solidFill>
                      <a:schemeClr val="tx1"/>
                    </a:solidFill>
                    <a:ea typeface="Cambria Math" panose="02040503050406030204" pitchFamily="18" charset="0"/>
                  </a:rPr>
                  <a:t>1 </a:t>
                </a:r>
                <a14:m>
                  <m:oMath xmlns:m="http://schemas.openxmlformats.org/officeDocument/2006/math">
                    <m:r>
                      <a:rPr lang="fr-FR" sz="1200" b="0" i="1" baseline="-25000" smtClean="0">
                        <a:solidFill>
                          <a:schemeClr val="tx1"/>
                        </a:solidFill>
                        <a:latin typeface="Cambria Math" panose="02040503050406030204" pitchFamily="18" charset="0"/>
                        <a:ea typeface="Cambria Math" panose="02040503050406030204" pitchFamily="18" charset="0"/>
                      </a:rPr>
                      <m:t>&gt;0</m:t>
                    </m:r>
                    <m:r>
                      <a:rPr lang="fr-FR" sz="1200" b="0" i="1" baseline="-25000" smtClean="0">
                        <a:solidFill>
                          <a:schemeClr val="tx1"/>
                        </a:solidFill>
                        <a:latin typeface="Cambria Math" panose="02040503050406030204" pitchFamily="18" charset="0"/>
                      </a:rPr>
                      <m:t>}</m:t>
                    </m:r>
                  </m:oMath>
                </a14:m>
                <a:r>
                  <a:rPr lang="fr-FR" sz="1200" dirty="0">
                    <a:solidFill>
                      <a:schemeClr val="tx1"/>
                    </a:solidFill>
                    <a:ea typeface="Cambria Math" panose="02040503050406030204" pitchFamily="18" charset="0"/>
                  </a:rPr>
                  <a:t> </a:t>
                </a:r>
                <a14:m>
                  <m:oMath xmlns:m="http://schemas.openxmlformats.org/officeDocument/2006/math">
                    <m:r>
                      <a:rPr lang="fr-FR" sz="1200" i="1">
                        <a:solidFill>
                          <a:schemeClr val="tx1"/>
                        </a:solidFill>
                        <a:latin typeface="Cambria Math" panose="02040503050406030204" pitchFamily="18" charset="0"/>
                        <a:ea typeface="Cambria Math" panose="02040503050406030204" pitchFamily="18" charset="0"/>
                      </a:rPr>
                      <m:t>×</m:t>
                    </m:r>
                    <m:r>
                      <a:rPr lang="fr-FR" sz="1200" b="0" i="1" smtClean="0">
                        <a:solidFill>
                          <a:schemeClr val="tx1"/>
                        </a:solidFill>
                        <a:latin typeface="Cambria Math" panose="02040503050406030204" pitchFamily="18" charset="0"/>
                        <a:ea typeface="Cambria Math" panose="02040503050406030204" pitchFamily="18" charset="0"/>
                      </a:rPr>
                      <m:t> </m:t>
                    </m:r>
                    <m:r>
                      <m:rPr>
                        <m:sty m:val="p"/>
                      </m:rPr>
                      <a:rPr lang="fr-FR" sz="1200" b="0" i="0" smtClean="0">
                        <a:solidFill>
                          <a:schemeClr val="tx1"/>
                        </a:solidFill>
                        <a:latin typeface="Cambria Math" panose="02040503050406030204" pitchFamily="18" charset="0"/>
                        <a:ea typeface="Cambria Math" panose="02040503050406030204" pitchFamily="18" charset="0"/>
                      </a:rPr>
                      <m:t>i</m:t>
                    </m:r>
                    <m:r>
                      <a:rPr lang="fr-FR" sz="1200" b="0" i="0" smtClean="0">
                        <a:solidFill>
                          <a:schemeClr val="tx1"/>
                        </a:solidFill>
                        <a:latin typeface="Cambria Math" panose="02040503050406030204" pitchFamily="18" charset="0"/>
                        <a:ea typeface="Cambria Math" panose="02040503050406030204" pitchFamily="18" charset="0"/>
                      </a:rPr>
                      <m:t>2</m:t>
                    </m:r>
                  </m:oMath>
                </a14:m>
                <a:endParaRPr lang="fr-FR" sz="1200" baseline="-25000" dirty="0">
                  <a:solidFill>
                    <a:schemeClr val="tx1"/>
                  </a:solidFill>
                </a:endParaRPr>
              </a:p>
            </p:txBody>
          </p:sp>
        </mc:Choice>
        <mc:Fallback xmlns="">
          <p:sp>
            <p:nvSpPr>
              <p:cNvPr id="10" name="ZoneTexte 9">
                <a:extLst>
                  <a:ext uri="{FF2B5EF4-FFF2-40B4-BE49-F238E27FC236}">
                    <a16:creationId xmlns:a16="http://schemas.microsoft.com/office/drawing/2014/main" id="{E0253C51-D0B3-6689-7542-B00DFA88D435}"/>
                  </a:ext>
                </a:extLst>
              </p:cNvPr>
              <p:cNvSpPr txBox="1">
                <a:spLocks noRot="1" noChangeAspect="1" noMove="1" noResize="1" noEditPoints="1" noAdjustHandles="1" noChangeArrowheads="1" noChangeShapeType="1" noTextEdit="1"/>
              </p:cNvSpPr>
              <p:nvPr/>
            </p:nvSpPr>
            <p:spPr>
              <a:xfrm>
                <a:off x="6317687" y="4535178"/>
                <a:ext cx="5728994" cy="363882"/>
              </a:xfrm>
              <a:prstGeom prst="rect">
                <a:avLst/>
              </a:prstGeom>
              <a:blipFill>
                <a:blip r:embed="rId8"/>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D9E9822E-FFFF-B1EF-A628-377E6F6B4DBD}"/>
                  </a:ext>
                </a:extLst>
              </p:cNvPr>
              <p:cNvSpPr txBox="1"/>
              <p:nvPr/>
            </p:nvSpPr>
            <p:spPr>
              <a:xfrm>
                <a:off x="6317686" y="3207886"/>
                <a:ext cx="5728992" cy="414216"/>
              </a:xfrm>
              <a:prstGeom prst="rect">
                <a:avLst/>
              </a:prstGeom>
              <a:noFill/>
              <a:ln>
                <a:solidFill>
                  <a:srgbClr val="FF0000"/>
                </a:solidFill>
              </a:ln>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fr-FR" sz="1050" i="1" smtClean="0">
                              <a:solidFill>
                                <a:schemeClr val="tx1"/>
                              </a:solidFill>
                              <a:latin typeface="Cambria Math" panose="02040503050406030204" pitchFamily="18" charset="0"/>
                            </a:rPr>
                          </m:ctrlPr>
                        </m:fPr>
                        <m:num>
                          <m:r>
                            <a:rPr lang="fr-FR" sz="1050" i="0" smtClean="0">
                              <a:solidFill>
                                <a:schemeClr val="tx1"/>
                              </a:solidFill>
                              <a:latin typeface="Cambria Math" panose="02040503050406030204" pitchFamily="18" charset="0"/>
                            </a:rPr>
                            <m:t>𝜕</m:t>
                          </m:r>
                          <m:r>
                            <m:rPr>
                              <m:sty m:val="p"/>
                            </m:rPr>
                            <a:rPr lang="fr-FR" sz="1050" b="0" i="0" smtClean="0">
                              <a:solidFill>
                                <a:schemeClr val="tx1"/>
                              </a:solidFill>
                              <a:latin typeface="Cambria Math" panose="02040503050406030204" pitchFamily="18" charset="0"/>
                            </a:rPr>
                            <m:t>Loss</m:t>
                          </m:r>
                          <m:r>
                            <a:rPr lang="fr-FR" sz="1050" b="0" i="0" smtClean="0">
                              <a:solidFill>
                                <a:schemeClr val="tx1"/>
                              </a:solidFill>
                              <a:latin typeface="Cambria Math" panose="02040503050406030204" pitchFamily="18" charset="0"/>
                            </a:rPr>
                            <m:t>1</m:t>
                          </m:r>
                        </m:num>
                        <m:den>
                          <m:r>
                            <a:rPr lang="fr-FR" sz="1050" i="0" smtClean="0">
                              <a:solidFill>
                                <a:schemeClr val="tx1"/>
                              </a:solidFill>
                              <a:latin typeface="Cambria Math" panose="02040503050406030204" pitchFamily="18" charset="0"/>
                            </a:rPr>
                            <m:t>𝜕</m:t>
                          </m:r>
                          <m:r>
                            <m:rPr>
                              <m:sty m:val="p"/>
                            </m:rPr>
                            <a:rPr lang="fr-FR" sz="1050" b="0" i="0" smtClean="0">
                              <a:solidFill>
                                <a:schemeClr val="tx1"/>
                              </a:solidFill>
                              <a:latin typeface="Cambria Math" panose="02040503050406030204" pitchFamily="18" charset="0"/>
                            </a:rPr>
                            <m:t>w</m:t>
                          </m:r>
                          <m:r>
                            <a:rPr lang="fr-FR" sz="1050" b="0" i="0" smtClean="0">
                              <a:solidFill>
                                <a:schemeClr val="tx1"/>
                              </a:solidFill>
                              <a:latin typeface="Cambria Math" panose="02040503050406030204" pitchFamily="18" charset="0"/>
                            </a:rPr>
                            <m:t>4</m:t>
                          </m:r>
                        </m:den>
                      </m:f>
                      <m:r>
                        <a:rPr lang="fr-FR" sz="1050" b="0" i="0" smtClean="0">
                          <a:solidFill>
                            <a:schemeClr val="tx1"/>
                          </a:solidFill>
                          <a:latin typeface="Cambria Math" panose="02040503050406030204" pitchFamily="18" charset="0"/>
                        </a:rPr>
                        <m:t>=</m:t>
                      </m:r>
                      <m:r>
                        <m:rPr>
                          <m:nor/>
                        </m:rPr>
                        <a:rPr lang="fr-FR" sz="1050" dirty="0" smtClean="0">
                          <a:solidFill>
                            <a:schemeClr val="tx1"/>
                          </a:solidFill>
                          <a:latin typeface="Cambria Math" panose="02040503050406030204" pitchFamily="18" charset="0"/>
                          <a:ea typeface="Cambria Math" panose="02040503050406030204" pitchFamily="18" charset="0"/>
                        </a:rPr>
                        <m:t>(</m:t>
                      </m:r>
                      <m:r>
                        <m:rPr>
                          <m:sty m:val="p"/>
                        </m:rPr>
                        <a:rPr lang="fr-FR" sz="1050">
                          <a:solidFill>
                            <a:schemeClr val="tx1"/>
                          </a:solidFill>
                          <a:latin typeface="Cambria Math" panose="02040503050406030204" pitchFamily="18" charset="0"/>
                          <a:ea typeface="Cambria Math" panose="02040503050406030204" pitchFamily="18" charset="0"/>
                        </a:rPr>
                        <m:t>out</m:t>
                      </m:r>
                      <m:r>
                        <a:rPr lang="fr-FR" sz="1050">
                          <a:solidFill>
                            <a:schemeClr val="tx1"/>
                          </a:solidFill>
                          <a:latin typeface="Cambria Math" panose="02040503050406030204" pitchFamily="18" charset="0"/>
                          <a:ea typeface="Cambria Math" panose="02040503050406030204" pitchFamily="18" charset="0"/>
                        </a:rPr>
                        <m:t>_</m:t>
                      </m:r>
                      <m:r>
                        <m:rPr>
                          <m:sty m:val="p"/>
                        </m:rPr>
                        <a:rPr lang="fr-FR" sz="1050">
                          <a:solidFill>
                            <a:schemeClr val="tx1"/>
                          </a:solidFill>
                          <a:latin typeface="Cambria Math" panose="02040503050406030204" pitchFamily="18" charset="0"/>
                          <a:ea typeface="Cambria Math" panose="02040503050406030204" pitchFamily="18" charset="0"/>
                        </a:rPr>
                        <m:t>o</m:t>
                      </m:r>
                      <m:r>
                        <a:rPr lang="fr-FR" sz="1050">
                          <a:solidFill>
                            <a:schemeClr val="tx1"/>
                          </a:solidFill>
                          <a:latin typeface="Cambria Math" panose="02040503050406030204" pitchFamily="18" charset="0"/>
                          <a:ea typeface="Cambria Math" panose="02040503050406030204" pitchFamily="18" charset="0"/>
                        </a:rPr>
                        <m:t>1−</m:t>
                      </m:r>
                      <m:r>
                        <m:rPr>
                          <m:sty m:val="p"/>
                        </m:rPr>
                        <a:rPr lang="fr-FR" sz="1050">
                          <a:solidFill>
                            <a:schemeClr val="tx1"/>
                          </a:solidFill>
                          <a:latin typeface="Cambria Math" panose="02040503050406030204" pitchFamily="18" charset="0"/>
                          <a:ea typeface="Cambria Math" panose="02040503050406030204" pitchFamily="18" charset="0"/>
                        </a:rPr>
                        <m:t>target</m:t>
                      </m:r>
                      <m:r>
                        <a:rPr lang="fr-FR" sz="1050">
                          <a:solidFill>
                            <a:schemeClr val="tx1"/>
                          </a:solidFill>
                          <a:latin typeface="Cambria Math" panose="02040503050406030204" pitchFamily="18" charset="0"/>
                          <a:ea typeface="Cambria Math" panose="02040503050406030204" pitchFamily="18" charset="0"/>
                        </a:rPr>
                        <m:t>_</m:t>
                      </m:r>
                      <m:r>
                        <m:rPr>
                          <m:sty m:val="p"/>
                        </m:rPr>
                        <a:rPr lang="fr-FR" sz="1050">
                          <a:solidFill>
                            <a:schemeClr val="tx1"/>
                          </a:solidFill>
                          <a:latin typeface="Cambria Math" panose="02040503050406030204" pitchFamily="18" charset="0"/>
                          <a:ea typeface="Cambria Math" panose="02040503050406030204" pitchFamily="18" charset="0"/>
                        </a:rPr>
                        <m:t>o</m:t>
                      </m:r>
                      <m:r>
                        <a:rPr lang="fr-FR" sz="1050">
                          <a:solidFill>
                            <a:schemeClr val="tx1"/>
                          </a:solidFill>
                          <a:latin typeface="Cambria Math" panose="02040503050406030204" pitchFamily="18" charset="0"/>
                          <a:ea typeface="Cambria Math" panose="02040503050406030204" pitchFamily="18" charset="0"/>
                        </a:rPr>
                        <m:t>1</m:t>
                      </m:r>
                      <m:r>
                        <m:rPr>
                          <m:nor/>
                        </m:rPr>
                        <a:rPr lang="fr-FR" sz="1050" dirty="0">
                          <a:solidFill>
                            <a:schemeClr val="tx1"/>
                          </a:solidFill>
                          <a:latin typeface="Cambria Math" panose="02040503050406030204" pitchFamily="18" charset="0"/>
                          <a:ea typeface="Cambria Math" panose="02040503050406030204" pitchFamily="18" charset="0"/>
                        </a:rPr>
                        <m:t>) </m:t>
                      </m:r>
                      <m:r>
                        <a:rPr lang="fr-FR" sz="1050" i="1">
                          <a:solidFill>
                            <a:schemeClr val="tx1"/>
                          </a:solidFill>
                          <a:latin typeface="Cambria Math" panose="02040503050406030204" pitchFamily="18" charset="0"/>
                          <a:ea typeface="Cambria Math" panose="02040503050406030204" pitchFamily="18" charset="0"/>
                        </a:rPr>
                        <m:t>×</m:t>
                      </m:r>
                      <m:r>
                        <m:rPr>
                          <m:nor/>
                        </m:rPr>
                        <a:rPr lang="fr-FR" sz="1050">
                          <a:solidFill>
                            <a:schemeClr val="tx1"/>
                          </a:solidFill>
                          <a:latin typeface="Cambria Math" panose="02040503050406030204" pitchFamily="18" charset="0"/>
                          <a:ea typeface="Cambria Math" panose="02040503050406030204" pitchFamily="18" charset="0"/>
                        </a:rPr>
                        <m:t> </m:t>
                      </m:r>
                      <m:r>
                        <m:rPr>
                          <m:sty m:val="p"/>
                        </m:rPr>
                        <a:rPr lang="fr-FR" sz="1050">
                          <a:solidFill>
                            <a:schemeClr val="tx1"/>
                          </a:solidFill>
                          <a:latin typeface="Cambria Math" panose="02040503050406030204" pitchFamily="18" charset="0"/>
                          <a:ea typeface="Cambria Math" panose="02040503050406030204" pitchFamily="18" charset="0"/>
                        </a:rPr>
                        <m:t>out</m:t>
                      </m:r>
                      <m:r>
                        <a:rPr lang="fr-FR" sz="1050">
                          <a:solidFill>
                            <a:schemeClr val="tx1"/>
                          </a:solidFill>
                          <a:latin typeface="Cambria Math" panose="02040503050406030204" pitchFamily="18" charset="0"/>
                          <a:ea typeface="Cambria Math" panose="02040503050406030204" pitchFamily="18" charset="0"/>
                        </a:rPr>
                        <m:t>_</m:t>
                      </m:r>
                      <m:r>
                        <m:rPr>
                          <m:sty m:val="p"/>
                        </m:rPr>
                        <a:rPr lang="fr-FR" sz="1050">
                          <a:solidFill>
                            <a:schemeClr val="tx1"/>
                          </a:solidFill>
                          <a:latin typeface="Cambria Math" panose="02040503050406030204" pitchFamily="18" charset="0"/>
                          <a:ea typeface="Cambria Math" panose="02040503050406030204" pitchFamily="18" charset="0"/>
                        </a:rPr>
                        <m:t>o</m:t>
                      </m:r>
                      <m:r>
                        <a:rPr lang="fr-FR" sz="1050">
                          <a:solidFill>
                            <a:schemeClr val="tx1"/>
                          </a:solidFill>
                          <a:latin typeface="Cambria Math" panose="02040503050406030204" pitchFamily="18" charset="0"/>
                          <a:ea typeface="Cambria Math" panose="02040503050406030204" pitchFamily="18" charset="0"/>
                        </a:rPr>
                        <m:t>1(1−</m:t>
                      </m:r>
                      <m:r>
                        <m:rPr>
                          <m:sty m:val="p"/>
                        </m:rPr>
                        <a:rPr lang="fr-FR" sz="1050">
                          <a:solidFill>
                            <a:schemeClr val="tx1"/>
                          </a:solidFill>
                          <a:latin typeface="Cambria Math" panose="02040503050406030204" pitchFamily="18" charset="0"/>
                          <a:ea typeface="Cambria Math" panose="02040503050406030204" pitchFamily="18" charset="0"/>
                        </a:rPr>
                        <m:t>out</m:t>
                      </m:r>
                      <m:r>
                        <a:rPr lang="fr-FR" sz="1050">
                          <a:solidFill>
                            <a:schemeClr val="tx1"/>
                          </a:solidFill>
                          <a:latin typeface="Cambria Math" panose="02040503050406030204" pitchFamily="18" charset="0"/>
                          <a:ea typeface="Cambria Math" panose="02040503050406030204" pitchFamily="18" charset="0"/>
                        </a:rPr>
                        <m:t>_</m:t>
                      </m:r>
                      <m:r>
                        <m:rPr>
                          <m:sty m:val="p"/>
                        </m:rPr>
                        <a:rPr lang="fr-FR" sz="1050">
                          <a:solidFill>
                            <a:schemeClr val="tx1"/>
                          </a:solidFill>
                          <a:latin typeface="Cambria Math" panose="02040503050406030204" pitchFamily="18" charset="0"/>
                          <a:ea typeface="Cambria Math" panose="02040503050406030204" pitchFamily="18" charset="0"/>
                        </a:rPr>
                        <m:t>o</m:t>
                      </m:r>
                      <m:r>
                        <a:rPr lang="fr-FR" sz="1050">
                          <a:solidFill>
                            <a:schemeClr val="tx1"/>
                          </a:solidFill>
                          <a:latin typeface="Cambria Math" panose="02040503050406030204" pitchFamily="18" charset="0"/>
                          <a:ea typeface="Cambria Math" panose="02040503050406030204" pitchFamily="18" charset="0"/>
                        </a:rPr>
                        <m:t>1</m:t>
                      </m:r>
                      <m:r>
                        <a:rPr lang="fr-FR" sz="1050" i="1">
                          <a:solidFill>
                            <a:schemeClr val="tx1"/>
                          </a:solidFill>
                          <a:latin typeface="Cambria Math" panose="02040503050406030204" pitchFamily="18" charset="0"/>
                          <a:ea typeface="Cambria Math" panose="02040503050406030204" pitchFamily="18" charset="0"/>
                        </a:rPr>
                        <m:t>)×</m:t>
                      </m:r>
                      <m:r>
                        <m:rPr>
                          <m:sty m:val="p"/>
                        </m:rPr>
                        <a:rPr lang="fr-FR" sz="1050">
                          <a:solidFill>
                            <a:schemeClr val="tx1"/>
                          </a:solidFill>
                          <a:latin typeface="Cambria Math" panose="02040503050406030204" pitchFamily="18" charset="0"/>
                        </a:rPr>
                        <m:t>w</m:t>
                      </m:r>
                      <m:r>
                        <a:rPr lang="fr-FR" sz="1050">
                          <a:solidFill>
                            <a:schemeClr val="tx1"/>
                          </a:solidFill>
                          <a:latin typeface="Cambria Math" panose="02040503050406030204" pitchFamily="18" charset="0"/>
                        </a:rPr>
                        <m:t>6</m:t>
                      </m:r>
                      <m:r>
                        <a:rPr lang="fr-FR" sz="1050" i="1">
                          <a:solidFill>
                            <a:schemeClr val="tx1"/>
                          </a:solidFill>
                          <a:latin typeface="Cambria Math" panose="02040503050406030204" pitchFamily="18" charset="0"/>
                          <a:ea typeface="Cambria Math" panose="02040503050406030204" pitchFamily="18" charset="0"/>
                        </a:rPr>
                        <m:t>×</m:t>
                      </m:r>
                      <m:r>
                        <a:rPr lang="fr-FR" sz="1050" i="1">
                          <a:solidFill>
                            <a:schemeClr val="tx1"/>
                          </a:solidFill>
                          <a:latin typeface="Cambria Math" panose="02040503050406030204" pitchFamily="18" charset="0"/>
                        </a:rPr>
                        <m:t>1</m:t>
                      </m:r>
                      <m:r>
                        <a:rPr lang="fr-FR" sz="1050" i="1" baseline="-25000">
                          <a:solidFill>
                            <a:schemeClr val="tx1"/>
                          </a:solidFill>
                          <a:latin typeface="Cambria Math" panose="02040503050406030204" pitchFamily="18" charset="0"/>
                        </a:rPr>
                        <m:t>{</m:t>
                      </m:r>
                      <m:r>
                        <m:rPr>
                          <m:sty m:val="p"/>
                        </m:rPr>
                        <a:rPr lang="fr-FR" sz="1050" baseline="-25000">
                          <a:solidFill>
                            <a:schemeClr val="tx1"/>
                          </a:solidFill>
                          <a:latin typeface="Cambria Math" panose="02040503050406030204" pitchFamily="18" charset="0"/>
                        </a:rPr>
                        <m:t>net</m:t>
                      </m:r>
                      <m:r>
                        <a:rPr lang="fr-FR" sz="1050" baseline="-25000">
                          <a:solidFill>
                            <a:schemeClr val="tx1"/>
                          </a:solidFill>
                          <a:latin typeface="Cambria Math" panose="02040503050406030204" pitchFamily="18" charset="0"/>
                        </a:rPr>
                        <m:t>_</m:t>
                      </m:r>
                      <m:r>
                        <m:rPr>
                          <m:sty m:val="p"/>
                        </m:rPr>
                        <a:rPr lang="fr-FR" sz="1050" baseline="-25000">
                          <a:solidFill>
                            <a:schemeClr val="tx1"/>
                          </a:solidFill>
                          <a:latin typeface="Cambria Math" panose="02040503050406030204" pitchFamily="18" charset="0"/>
                        </a:rPr>
                        <m:t>h</m:t>
                      </m:r>
                      <m:r>
                        <a:rPr lang="fr-FR" sz="1050" baseline="-25000">
                          <a:solidFill>
                            <a:schemeClr val="tx1"/>
                          </a:solidFill>
                          <a:latin typeface="Cambria Math" panose="02040503050406030204" pitchFamily="18" charset="0"/>
                        </a:rPr>
                        <m:t>2</m:t>
                      </m:r>
                      <m:r>
                        <m:rPr>
                          <m:nor/>
                        </m:rPr>
                        <a:rPr lang="fr-FR" sz="1050" baseline="-25000" dirty="0">
                          <a:solidFill>
                            <a:schemeClr val="tx1"/>
                          </a:solidFill>
                          <a:ea typeface="Cambria Math" panose="02040503050406030204" pitchFamily="18" charset="0"/>
                        </a:rPr>
                        <m:t> </m:t>
                      </m:r>
                      <m:r>
                        <a:rPr lang="fr-FR" sz="1050" i="1" baseline="-25000">
                          <a:solidFill>
                            <a:schemeClr val="tx1"/>
                          </a:solidFill>
                          <a:latin typeface="Cambria Math" panose="02040503050406030204" pitchFamily="18" charset="0"/>
                          <a:ea typeface="Cambria Math" panose="02040503050406030204" pitchFamily="18" charset="0"/>
                        </a:rPr>
                        <m:t>&gt;0</m:t>
                      </m:r>
                      <m:r>
                        <a:rPr lang="fr-FR" sz="1050" i="1" baseline="-25000">
                          <a:solidFill>
                            <a:schemeClr val="tx1"/>
                          </a:solidFill>
                          <a:latin typeface="Cambria Math" panose="02040503050406030204" pitchFamily="18" charset="0"/>
                        </a:rPr>
                        <m:t>}</m:t>
                      </m:r>
                      <m:r>
                        <m:rPr>
                          <m:nor/>
                        </m:rPr>
                        <a:rPr lang="fr-FR" sz="1050" dirty="0">
                          <a:solidFill>
                            <a:schemeClr val="tx1"/>
                          </a:solidFill>
                          <a:ea typeface="Cambria Math" panose="02040503050406030204" pitchFamily="18" charset="0"/>
                        </a:rPr>
                        <m:t> </m:t>
                      </m:r>
                      <m:r>
                        <a:rPr lang="fr-FR" sz="1050" i="1">
                          <a:solidFill>
                            <a:schemeClr val="tx1"/>
                          </a:solidFill>
                          <a:latin typeface="Cambria Math" panose="02040503050406030204" pitchFamily="18" charset="0"/>
                          <a:ea typeface="Cambria Math" panose="02040503050406030204" pitchFamily="18" charset="0"/>
                        </a:rPr>
                        <m:t>×</m:t>
                      </m:r>
                      <m:r>
                        <m:rPr>
                          <m:sty m:val="p"/>
                        </m:rPr>
                        <a:rPr lang="fr-FR" sz="1050" b="0" i="0" smtClean="0">
                          <a:solidFill>
                            <a:schemeClr val="tx1"/>
                          </a:solidFill>
                          <a:latin typeface="Cambria Math" panose="02040503050406030204" pitchFamily="18" charset="0"/>
                          <a:ea typeface="Cambria Math" panose="02040503050406030204" pitchFamily="18" charset="0"/>
                        </a:rPr>
                        <m:t>i</m:t>
                      </m:r>
                      <m:r>
                        <a:rPr lang="fr-FR" sz="1050" b="0" i="0" baseline="-25000" smtClean="0">
                          <a:solidFill>
                            <a:schemeClr val="tx1"/>
                          </a:solidFill>
                          <a:latin typeface="Cambria Math" panose="02040503050406030204" pitchFamily="18" charset="0"/>
                          <a:ea typeface="Cambria Math" panose="02040503050406030204" pitchFamily="18" charset="0"/>
                        </a:rPr>
                        <m:t>2</m:t>
                      </m:r>
                    </m:oMath>
                  </m:oMathPara>
                </a14:m>
                <a:endParaRPr lang="fr-FR" sz="1050" baseline="-25000" dirty="0">
                  <a:solidFill>
                    <a:schemeClr val="tx1"/>
                  </a:solidFill>
                </a:endParaRPr>
              </a:p>
            </p:txBody>
          </p:sp>
        </mc:Choice>
        <mc:Fallback xmlns="">
          <p:sp>
            <p:nvSpPr>
              <p:cNvPr id="11" name="ZoneTexte 10">
                <a:extLst>
                  <a:ext uri="{FF2B5EF4-FFF2-40B4-BE49-F238E27FC236}">
                    <a16:creationId xmlns:a16="http://schemas.microsoft.com/office/drawing/2014/main" id="{D9E9822E-FFFF-B1EF-A628-377E6F6B4DBD}"/>
                  </a:ext>
                </a:extLst>
              </p:cNvPr>
              <p:cNvSpPr txBox="1">
                <a:spLocks noRot="1" noChangeAspect="1" noMove="1" noResize="1" noEditPoints="1" noAdjustHandles="1" noChangeArrowheads="1" noChangeShapeType="1" noTextEdit="1"/>
              </p:cNvSpPr>
              <p:nvPr/>
            </p:nvSpPr>
            <p:spPr>
              <a:xfrm>
                <a:off x="6317686" y="3207886"/>
                <a:ext cx="5728992" cy="414216"/>
              </a:xfrm>
              <a:prstGeom prst="rect">
                <a:avLst/>
              </a:prstGeom>
              <a:blipFill>
                <a:blip r:embed="rId9"/>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8E77C149-7583-83E0-6646-246A43FD3B20}"/>
                  </a:ext>
                </a:extLst>
              </p:cNvPr>
              <p:cNvSpPr txBox="1"/>
              <p:nvPr/>
            </p:nvSpPr>
            <p:spPr>
              <a:xfrm>
                <a:off x="6317686" y="4108183"/>
                <a:ext cx="5728995" cy="363561"/>
              </a:xfrm>
              <a:prstGeom prst="rect">
                <a:avLst/>
              </a:prstGeom>
              <a:noFill/>
              <a:ln>
                <a:solidFill>
                  <a:srgbClr val="FF0000"/>
                </a:solidFill>
              </a:ln>
            </p:spPr>
            <p:txBody>
              <a:bodyPr wrap="square" rtlCol="0">
                <a:spAutoFit/>
              </a:bodyPr>
              <a:lstStyle/>
              <a:p>
                <a14:m>
                  <m:oMath xmlns:m="http://schemas.openxmlformats.org/officeDocument/2006/math">
                    <m:f>
                      <m:fPr>
                        <m:ctrlPr>
                          <a:rPr lang="fr-FR" sz="1200" i="1" smtClean="0">
                            <a:solidFill>
                              <a:schemeClr val="tx1"/>
                            </a:solidFill>
                            <a:latin typeface="Cambria Math" panose="02040503050406030204" pitchFamily="18" charset="0"/>
                          </a:rPr>
                        </m:ctrlPr>
                      </m:fPr>
                      <m:num>
                        <m:r>
                          <a:rPr lang="fr-FR" sz="120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Loss</m:t>
                        </m:r>
                        <m:r>
                          <a:rPr lang="fr-FR" sz="1200" b="0" i="0" smtClean="0">
                            <a:solidFill>
                              <a:schemeClr val="tx1"/>
                            </a:solidFill>
                            <a:latin typeface="Cambria Math" panose="02040503050406030204" pitchFamily="18" charset="0"/>
                          </a:rPr>
                          <m:t>2</m:t>
                        </m:r>
                      </m:num>
                      <m:den>
                        <m:r>
                          <a:rPr lang="fr-FR" sz="1200" i="0" smtClean="0">
                            <a:solidFill>
                              <a:schemeClr val="tx1"/>
                            </a:solidFill>
                            <a:latin typeface="Cambria Math" panose="02040503050406030204" pitchFamily="18" charset="0"/>
                          </a:rPr>
                          <m:t>𝜕</m:t>
                        </m:r>
                        <m:r>
                          <m:rPr>
                            <m:sty m:val="p"/>
                          </m:rPr>
                          <a:rPr lang="fr-FR" sz="1200" b="0" i="0" smtClean="0">
                            <a:solidFill>
                              <a:schemeClr val="tx1"/>
                            </a:solidFill>
                            <a:latin typeface="Cambria Math" panose="02040503050406030204" pitchFamily="18" charset="0"/>
                          </a:rPr>
                          <m:t>w</m:t>
                        </m:r>
                        <m:r>
                          <a:rPr lang="fr-FR" sz="1200" b="0" i="0" smtClean="0">
                            <a:solidFill>
                              <a:schemeClr val="tx1"/>
                            </a:solidFill>
                            <a:latin typeface="Cambria Math" panose="02040503050406030204" pitchFamily="18" charset="0"/>
                          </a:rPr>
                          <m:t>1</m:t>
                        </m:r>
                      </m:den>
                    </m:f>
                    <m:r>
                      <a:rPr lang="fr-FR" sz="1200" b="0" i="0" smtClean="0">
                        <a:solidFill>
                          <a:schemeClr val="tx1"/>
                        </a:solidFill>
                        <a:latin typeface="Cambria Math" panose="02040503050406030204" pitchFamily="18" charset="0"/>
                      </a:rPr>
                      <m:t>=</m:t>
                    </m:r>
                    <m:r>
                      <m:rPr>
                        <m:nor/>
                      </m:rPr>
                      <a:rPr lang="fr-FR" sz="1200" dirty="0" smtClean="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2</m:t>
                    </m:r>
                    <m:r>
                      <a:rPr lang="fr-FR" sz="1200">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ea typeface="Cambria Math" panose="02040503050406030204" pitchFamily="18" charset="0"/>
                      </a:rPr>
                      <m:t>target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m:rPr>
                        <m:nor/>
                      </m:rPr>
                      <a:rPr lang="fr-FR" sz="1200" b="0" i="0" smtClean="0">
                        <a:solidFill>
                          <a:schemeClr val="tx1"/>
                        </a:solidFill>
                        <a:latin typeface="Cambria Math" panose="02040503050406030204" pitchFamily="18" charset="0"/>
                        <a:ea typeface="Cambria Math" panose="02040503050406030204" pitchFamily="18" charset="0"/>
                      </a:rPr>
                      <m:t>2</m:t>
                    </m:r>
                    <m:r>
                      <m:rPr>
                        <m:nor/>
                      </m:rPr>
                      <a:rPr lang="fr-FR" sz="1200" dirty="0">
                        <a:solidFill>
                          <a:schemeClr val="tx1"/>
                        </a:solidFill>
                        <a:latin typeface="Cambria Math" panose="02040503050406030204" pitchFamily="18" charset="0"/>
                        <a:ea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r>
                      <m:rPr>
                        <m:nor/>
                      </m:rPr>
                      <a:rPr lang="fr-FR" sz="1200">
                        <a:solidFill>
                          <a:schemeClr val="tx1"/>
                        </a:solidFill>
                        <a:latin typeface="Cambria Math" panose="02040503050406030204" pitchFamily="18" charset="0"/>
                        <a:ea typeface="Cambria Math" panose="02040503050406030204" pitchFamily="18" charset="0"/>
                      </a:rPr>
                      <m:t> </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b="0" i="0" smtClean="0">
                        <a:solidFill>
                          <a:schemeClr val="tx1"/>
                        </a:solidFill>
                        <a:latin typeface="Cambria Math" panose="02040503050406030204" pitchFamily="18" charset="0"/>
                        <a:ea typeface="Cambria Math" panose="02040503050406030204" pitchFamily="18" charset="0"/>
                      </a:rPr>
                      <m:t>2</m:t>
                    </m:r>
                    <m:r>
                      <a:rPr lang="fr-FR" sz="1200">
                        <a:solidFill>
                          <a:schemeClr val="tx1"/>
                        </a:solidFill>
                        <a:latin typeface="Cambria Math" panose="02040503050406030204" pitchFamily="18" charset="0"/>
                        <a:ea typeface="Cambria Math" panose="02040503050406030204" pitchFamily="18" charset="0"/>
                      </a:rPr>
                      <m:t>(1−</m:t>
                    </m:r>
                    <m:r>
                      <m:rPr>
                        <m:sty m:val="p"/>
                      </m:rPr>
                      <a:rPr lang="fr-FR" sz="1200">
                        <a:solidFill>
                          <a:schemeClr val="tx1"/>
                        </a:solidFill>
                        <a:latin typeface="Cambria Math" panose="02040503050406030204" pitchFamily="18" charset="0"/>
                        <a:ea typeface="Cambria Math" panose="02040503050406030204" pitchFamily="18" charset="0"/>
                      </a:rPr>
                      <m:t>out</m:t>
                    </m:r>
                    <m:r>
                      <a:rPr lang="fr-FR" sz="1200">
                        <a:solidFill>
                          <a:schemeClr val="tx1"/>
                        </a:solidFill>
                        <a:latin typeface="Cambria Math" panose="02040503050406030204" pitchFamily="18" charset="0"/>
                        <a:ea typeface="Cambria Math" panose="02040503050406030204" pitchFamily="18" charset="0"/>
                      </a:rPr>
                      <m:t>_</m:t>
                    </m:r>
                    <m:r>
                      <m:rPr>
                        <m:sty m:val="p"/>
                      </m:rPr>
                      <a:rPr lang="fr-FR" sz="1200">
                        <a:solidFill>
                          <a:schemeClr val="tx1"/>
                        </a:solidFill>
                        <a:latin typeface="Cambria Math" panose="02040503050406030204" pitchFamily="18" charset="0"/>
                        <a:ea typeface="Cambria Math" panose="02040503050406030204" pitchFamily="18" charset="0"/>
                      </a:rPr>
                      <m:t>o</m:t>
                    </m:r>
                    <m:r>
                      <a:rPr lang="fr-FR" sz="1200" b="0" i="1" smtClean="0">
                        <a:solidFill>
                          <a:schemeClr val="tx1"/>
                        </a:solidFill>
                        <a:latin typeface="Cambria Math" panose="02040503050406030204" pitchFamily="18" charset="0"/>
                        <a:ea typeface="Cambria Math" panose="02040503050406030204" pitchFamily="18" charset="0"/>
                      </a:rPr>
                      <m:t>2</m:t>
                    </m:r>
                    <m:r>
                      <a:rPr lang="fr-FR" sz="1200" i="1">
                        <a:solidFill>
                          <a:schemeClr val="tx1"/>
                        </a:solidFill>
                        <a:latin typeface="Cambria Math" panose="02040503050406030204" pitchFamily="18" charset="0"/>
                        <a:ea typeface="Cambria Math" panose="02040503050406030204" pitchFamily="18" charset="0"/>
                      </a:rPr>
                      <m:t>)×</m:t>
                    </m:r>
                    <m:r>
                      <m:rPr>
                        <m:sty m:val="p"/>
                      </m:rPr>
                      <a:rPr lang="fr-FR" sz="1200">
                        <a:solidFill>
                          <a:schemeClr val="tx1"/>
                        </a:solidFill>
                        <a:latin typeface="Cambria Math" panose="02040503050406030204" pitchFamily="18" charset="0"/>
                      </a:rPr>
                      <m:t>w</m:t>
                    </m:r>
                    <m:r>
                      <a:rPr lang="fr-FR" sz="1200" b="0" i="1" smtClean="0">
                        <a:solidFill>
                          <a:schemeClr val="tx1"/>
                        </a:solidFill>
                        <a:latin typeface="Cambria Math" panose="02040503050406030204" pitchFamily="18" charset="0"/>
                      </a:rPr>
                      <m:t>7</m:t>
                    </m:r>
                    <m:r>
                      <a:rPr lang="fr-FR" sz="1200" i="1">
                        <a:solidFill>
                          <a:schemeClr val="tx1"/>
                        </a:solidFill>
                        <a:latin typeface="Cambria Math" panose="02040503050406030204" pitchFamily="18" charset="0"/>
                        <a:ea typeface="Cambria Math" panose="02040503050406030204" pitchFamily="18" charset="0"/>
                      </a:rPr>
                      <m:t>×</m:t>
                    </m:r>
                    <m:r>
                      <a:rPr lang="fr-FR" sz="1200" i="1">
                        <a:solidFill>
                          <a:schemeClr val="tx1"/>
                        </a:solidFill>
                        <a:latin typeface="Cambria Math" panose="02040503050406030204" pitchFamily="18" charset="0"/>
                      </a:rPr>
                      <m:t>1</m:t>
                    </m:r>
                    <m:r>
                      <a:rPr lang="fr-FR" sz="1200" i="1" baseline="-25000">
                        <a:solidFill>
                          <a:schemeClr val="tx1"/>
                        </a:solidFill>
                        <a:latin typeface="Cambria Math" panose="02040503050406030204" pitchFamily="18" charset="0"/>
                      </a:rPr>
                      <m:t>{</m:t>
                    </m:r>
                    <m:r>
                      <m:rPr>
                        <m:sty m:val="p"/>
                      </m:rPr>
                      <a:rPr lang="fr-FR" sz="1200" baseline="-25000">
                        <a:solidFill>
                          <a:schemeClr val="tx1"/>
                        </a:solidFill>
                        <a:latin typeface="Cambria Math" panose="02040503050406030204" pitchFamily="18" charset="0"/>
                      </a:rPr>
                      <m:t>net</m:t>
                    </m:r>
                    <m:r>
                      <a:rPr lang="fr-FR" sz="1200" baseline="-25000">
                        <a:solidFill>
                          <a:schemeClr val="tx1"/>
                        </a:solidFill>
                        <a:latin typeface="Cambria Math" panose="02040503050406030204" pitchFamily="18" charset="0"/>
                      </a:rPr>
                      <m:t>_</m:t>
                    </m:r>
                    <m:r>
                      <m:rPr>
                        <m:sty m:val="p"/>
                      </m:rPr>
                      <a:rPr lang="fr-FR" sz="1200" baseline="-25000">
                        <a:solidFill>
                          <a:schemeClr val="tx1"/>
                        </a:solidFill>
                        <a:latin typeface="Cambria Math" panose="02040503050406030204" pitchFamily="18" charset="0"/>
                      </a:rPr>
                      <m:t>h</m:t>
                    </m:r>
                    <m:r>
                      <m:rPr>
                        <m:nor/>
                      </m:rPr>
                      <a:rPr lang="fr-FR" sz="1200" b="0" i="0" baseline="-25000" smtClean="0">
                        <a:solidFill>
                          <a:schemeClr val="tx1"/>
                        </a:solidFill>
                        <a:latin typeface="Cambria Math" panose="02040503050406030204" pitchFamily="18" charset="0"/>
                      </a:rPr>
                      <m:t>1</m:t>
                    </m:r>
                    <m:r>
                      <m:rPr>
                        <m:nor/>
                      </m:rPr>
                      <a:rPr lang="fr-FR" sz="1200" baseline="-25000" dirty="0">
                        <a:solidFill>
                          <a:schemeClr val="tx1"/>
                        </a:solidFill>
                        <a:ea typeface="Cambria Math" panose="02040503050406030204" pitchFamily="18" charset="0"/>
                      </a:rPr>
                      <m:t> </m:t>
                    </m:r>
                    <m:r>
                      <a:rPr lang="fr-FR" sz="1200" i="1" baseline="-25000">
                        <a:solidFill>
                          <a:schemeClr val="tx1"/>
                        </a:solidFill>
                        <a:latin typeface="Cambria Math" panose="02040503050406030204" pitchFamily="18" charset="0"/>
                        <a:ea typeface="Cambria Math" panose="02040503050406030204" pitchFamily="18" charset="0"/>
                      </a:rPr>
                      <m:t>&gt;0</m:t>
                    </m:r>
                    <m:r>
                      <a:rPr lang="fr-FR" sz="1200" i="1" baseline="-25000">
                        <a:solidFill>
                          <a:schemeClr val="tx1"/>
                        </a:solidFill>
                        <a:latin typeface="Cambria Math" panose="02040503050406030204" pitchFamily="18" charset="0"/>
                      </a:rPr>
                      <m:t>}</m:t>
                    </m:r>
                    <m:r>
                      <m:rPr>
                        <m:nor/>
                      </m:rPr>
                      <a:rPr lang="fr-FR" sz="1200" dirty="0">
                        <a:solidFill>
                          <a:schemeClr val="tx1"/>
                        </a:solidFill>
                        <a:ea typeface="Cambria Math" panose="02040503050406030204" pitchFamily="18" charset="0"/>
                      </a:rPr>
                      <m:t> </m:t>
                    </m:r>
                    <m:r>
                      <a:rPr lang="fr-FR" sz="1200" i="1">
                        <a:solidFill>
                          <a:schemeClr val="tx1"/>
                        </a:solidFill>
                        <a:latin typeface="Cambria Math" panose="02040503050406030204" pitchFamily="18" charset="0"/>
                        <a:ea typeface="Cambria Math" panose="02040503050406030204" pitchFamily="18" charset="0"/>
                      </a:rPr>
                      <m:t>×</m:t>
                    </m:r>
                    <m:r>
                      <m:rPr>
                        <m:sty m:val="p"/>
                      </m:rPr>
                      <a:rPr lang="fr-FR" sz="1200" b="0" i="0" smtClean="0">
                        <a:solidFill>
                          <a:schemeClr val="tx1"/>
                        </a:solidFill>
                        <a:latin typeface="Cambria Math" panose="02040503050406030204" pitchFamily="18" charset="0"/>
                        <a:ea typeface="Cambria Math" panose="02040503050406030204" pitchFamily="18" charset="0"/>
                      </a:rPr>
                      <m:t>i</m:t>
                    </m:r>
                  </m:oMath>
                </a14:m>
                <a:r>
                  <a:rPr lang="fr-FR" sz="1200" baseline="-25000" dirty="0">
                    <a:solidFill>
                      <a:schemeClr val="tx1"/>
                    </a:solidFill>
                  </a:rPr>
                  <a:t>1</a:t>
                </a:r>
              </a:p>
            </p:txBody>
          </p:sp>
        </mc:Choice>
        <mc:Fallback xmlns="">
          <p:sp>
            <p:nvSpPr>
              <p:cNvPr id="12" name="ZoneTexte 11">
                <a:extLst>
                  <a:ext uri="{FF2B5EF4-FFF2-40B4-BE49-F238E27FC236}">
                    <a16:creationId xmlns:a16="http://schemas.microsoft.com/office/drawing/2014/main" id="{8E77C149-7583-83E0-6646-246A43FD3B20}"/>
                  </a:ext>
                </a:extLst>
              </p:cNvPr>
              <p:cNvSpPr txBox="1">
                <a:spLocks noRot="1" noChangeAspect="1" noMove="1" noResize="1" noEditPoints="1" noAdjustHandles="1" noChangeArrowheads="1" noChangeShapeType="1" noTextEdit="1"/>
              </p:cNvSpPr>
              <p:nvPr/>
            </p:nvSpPr>
            <p:spPr>
              <a:xfrm>
                <a:off x="6317686" y="4108183"/>
                <a:ext cx="5728995" cy="363561"/>
              </a:xfrm>
              <a:prstGeom prst="rect">
                <a:avLst/>
              </a:prstGeom>
              <a:blipFill>
                <a:blip r:embed="rId10"/>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45309FAC-6EC3-98D1-0C19-FAFB298EA210}"/>
                  </a:ext>
                </a:extLst>
              </p:cNvPr>
              <p:cNvSpPr txBox="1"/>
              <p:nvPr/>
            </p:nvSpPr>
            <p:spPr>
              <a:xfrm>
                <a:off x="6317686" y="3671894"/>
                <a:ext cx="5728995" cy="341184"/>
              </a:xfrm>
              <a:prstGeom prst="rect">
                <a:avLst/>
              </a:prstGeom>
              <a:noFill/>
              <a:ln>
                <a:solidFill>
                  <a:srgbClr val="FF0000"/>
                </a:solidFill>
              </a:ln>
            </p:spPr>
            <p:txBody>
              <a:bodyPr wrap="square">
                <a:spAutoFit/>
              </a:bodyPr>
              <a:lstStyle/>
              <a:p>
                <a14:m>
                  <m:oMath xmlns:m="http://schemas.openxmlformats.org/officeDocument/2006/math">
                    <m:f>
                      <m:fPr>
                        <m:ctrlPr>
                          <a:rPr lang="fr-FR" sz="1100" i="1" smtClean="0">
                            <a:latin typeface="Cambria Math" panose="02040503050406030204" pitchFamily="18" charset="0"/>
                          </a:rPr>
                        </m:ctrlPr>
                      </m:fPr>
                      <m:num>
                        <m:r>
                          <a:rPr lang="fr-FR" sz="1100">
                            <a:latin typeface="Cambria Math" panose="02040503050406030204" pitchFamily="18" charset="0"/>
                          </a:rPr>
                          <m:t>𝜕</m:t>
                        </m:r>
                        <m:r>
                          <m:rPr>
                            <m:sty m:val="p"/>
                          </m:rPr>
                          <a:rPr lang="fr-FR" sz="1100">
                            <a:latin typeface="Cambria Math" panose="02040503050406030204" pitchFamily="18" charset="0"/>
                          </a:rPr>
                          <m:t>Loss</m:t>
                        </m:r>
                        <m:r>
                          <a:rPr lang="fr-FR" sz="1100">
                            <a:latin typeface="Cambria Math" panose="02040503050406030204" pitchFamily="18" charset="0"/>
                          </a:rPr>
                          <m:t>1</m:t>
                        </m:r>
                      </m:num>
                      <m:den>
                        <m:r>
                          <a:rPr lang="fr-FR" sz="1100">
                            <a:latin typeface="Cambria Math" panose="02040503050406030204" pitchFamily="18" charset="0"/>
                          </a:rPr>
                          <m:t>𝜕</m:t>
                        </m:r>
                        <m:r>
                          <m:rPr>
                            <m:sty m:val="p"/>
                          </m:rPr>
                          <a:rPr lang="fr-FR" sz="1100">
                            <a:latin typeface="Cambria Math" panose="02040503050406030204" pitchFamily="18" charset="0"/>
                          </a:rPr>
                          <m:t>b</m:t>
                        </m:r>
                        <m:r>
                          <a:rPr lang="fr-FR" sz="1100">
                            <a:latin typeface="Cambria Math" panose="02040503050406030204" pitchFamily="18" charset="0"/>
                          </a:rPr>
                          <m:t>1</m:t>
                        </m:r>
                      </m:den>
                    </m:f>
                    <m:r>
                      <a:rPr lang="fr-FR" sz="1100">
                        <a:latin typeface="Cambria Math" panose="02040503050406030204" pitchFamily="18" charset="0"/>
                      </a:rPr>
                      <m:t>=</m:t>
                    </m:r>
                    <m:r>
                      <m:rPr>
                        <m:nor/>
                      </m:rPr>
                      <a:rPr lang="fr-FR" sz="1100" dirty="0" smtClean="0">
                        <a:solidFill>
                          <a:schemeClr val="tx1"/>
                        </a:solidFill>
                        <a:latin typeface="Cambria Math" panose="02040503050406030204" pitchFamily="18" charset="0"/>
                        <a:ea typeface="Cambria Math" panose="02040503050406030204" pitchFamily="18" charset="0"/>
                      </a:rPr>
                      <m:t>(</m:t>
                    </m:r>
                    <m:r>
                      <a:rPr lang="fr-FR" sz="1100" b="0" i="1">
                        <a:solidFill>
                          <a:schemeClr val="tx1"/>
                        </a:solidFill>
                        <a:latin typeface="Cambria Math" panose="02040503050406030204" pitchFamily="18" charset="0"/>
                        <a:ea typeface="Cambria Math" panose="02040503050406030204" pitchFamily="18" charset="0"/>
                      </a:rPr>
                      <m:t>𝑜𝑢𝑡</m:t>
                    </m:r>
                    <m:r>
                      <a:rPr lang="fr-FR" sz="1100" b="0">
                        <a:solidFill>
                          <a:schemeClr val="tx1"/>
                        </a:solidFill>
                        <a:latin typeface="Cambria Math" panose="02040503050406030204" pitchFamily="18" charset="0"/>
                        <a:ea typeface="Cambria Math" panose="02040503050406030204" pitchFamily="18" charset="0"/>
                      </a:rPr>
                      <m:t>_</m:t>
                    </m:r>
                    <m:r>
                      <a:rPr lang="fr-FR" sz="1100" b="0" i="1">
                        <a:solidFill>
                          <a:schemeClr val="tx1"/>
                        </a:solidFill>
                        <a:latin typeface="Cambria Math" panose="02040503050406030204" pitchFamily="18" charset="0"/>
                        <a:ea typeface="Cambria Math" panose="02040503050406030204" pitchFamily="18" charset="0"/>
                      </a:rPr>
                      <m:t>𝑜</m:t>
                    </m:r>
                    <m:r>
                      <a:rPr lang="fr-FR" sz="1100" b="0" i="0" smtClean="0">
                        <a:solidFill>
                          <a:schemeClr val="tx1"/>
                        </a:solidFill>
                        <a:latin typeface="Cambria Math" panose="02040503050406030204" pitchFamily="18" charset="0"/>
                        <a:ea typeface="Cambria Math" panose="02040503050406030204" pitchFamily="18" charset="0"/>
                      </a:rPr>
                      <m:t>1</m:t>
                    </m:r>
                    <m:r>
                      <a:rPr lang="fr-FR" sz="1100" b="0">
                        <a:solidFill>
                          <a:schemeClr val="tx1"/>
                        </a:solidFill>
                        <a:latin typeface="Cambria Math" panose="02040503050406030204" pitchFamily="18" charset="0"/>
                        <a:ea typeface="Cambria Math" panose="02040503050406030204" pitchFamily="18" charset="0"/>
                      </a:rPr>
                      <m:t>−</m:t>
                    </m:r>
                    <m:r>
                      <a:rPr lang="fr-FR" sz="1100" b="0" i="1">
                        <a:solidFill>
                          <a:schemeClr val="tx1"/>
                        </a:solidFill>
                        <a:latin typeface="Cambria Math" panose="02040503050406030204" pitchFamily="18" charset="0"/>
                        <a:ea typeface="Cambria Math" panose="02040503050406030204" pitchFamily="18" charset="0"/>
                      </a:rPr>
                      <m:t>𝑡𝑎𝑟𝑔𝑒𝑡</m:t>
                    </m:r>
                    <m:r>
                      <a:rPr lang="fr-FR" sz="1100" b="0" i="0" smtClean="0">
                        <a:solidFill>
                          <a:schemeClr val="tx1"/>
                        </a:solidFill>
                        <a:latin typeface="Cambria Math" panose="02040503050406030204" pitchFamily="18" charset="0"/>
                        <a:ea typeface="Cambria Math" panose="02040503050406030204" pitchFamily="18" charset="0"/>
                      </a:rPr>
                      <m:t>_</m:t>
                    </m:r>
                    <m:r>
                      <m:rPr>
                        <m:sty m:val="p"/>
                      </m:rPr>
                      <a:rPr lang="fr-FR" sz="1100" b="0" i="0" smtClean="0">
                        <a:solidFill>
                          <a:schemeClr val="tx1"/>
                        </a:solidFill>
                        <a:latin typeface="Cambria Math" panose="02040503050406030204" pitchFamily="18" charset="0"/>
                        <a:ea typeface="Cambria Math" panose="02040503050406030204" pitchFamily="18" charset="0"/>
                      </a:rPr>
                      <m:t>o</m:t>
                    </m:r>
                    <m:r>
                      <a:rPr lang="fr-FR" sz="1100" b="0" i="0" smtClean="0">
                        <a:solidFill>
                          <a:schemeClr val="tx1"/>
                        </a:solidFill>
                        <a:latin typeface="Cambria Math" panose="02040503050406030204" pitchFamily="18" charset="0"/>
                        <a:ea typeface="Cambria Math" panose="02040503050406030204" pitchFamily="18" charset="0"/>
                      </a:rPr>
                      <m:t>1</m:t>
                    </m:r>
                    <m:r>
                      <m:rPr>
                        <m:nor/>
                      </m:rPr>
                      <a:rPr lang="fr-FR" sz="1100" dirty="0">
                        <a:solidFill>
                          <a:schemeClr val="tx1"/>
                        </a:solidFill>
                        <a:latin typeface="Cambria Math" panose="02040503050406030204" pitchFamily="18" charset="0"/>
                        <a:ea typeface="Cambria Math" panose="02040503050406030204" pitchFamily="18" charset="0"/>
                      </a:rPr>
                      <m:t>) </m:t>
                    </m:r>
                    <m:r>
                      <a:rPr lang="fr-FR" sz="1100" b="0" i="1">
                        <a:solidFill>
                          <a:schemeClr val="tx1"/>
                        </a:solidFill>
                        <a:latin typeface="Cambria Math" panose="02040503050406030204" pitchFamily="18" charset="0"/>
                        <a:ea typeface="Cambria Math" panose="02040503050406030204" pitchFamily="18" charset="0"/>
                      </a:rPr>
                      <m:t>×</m:t>
                    </m:r>
                    <m:r>
                      <m:rPr>
                        <m:nor/>
                      </m:rPr>
                      <a:rPr lang="fr-FR" sz="1100">
                        <a:solidFill>
                          <a:schemeClr val="tx1"/>
                        </a:solidFill>
                        <a:latin typeface="Cambria Math" panose="02040503050406030204" pitchFamily="18" charset="0"/>
                        <a:ea typeface="Cambria Math" panose="02040503050406030204" pitchFamily="18" charset="0"/>
                      </a:rPr>
                      <m:t> </m:t>
                    </m:r>
                    <m:r>
                      <m:rPr>
                        <m:sty m:val="p"/>
                      </m:rPr>
                      <a:rPr lang="fr-FR" sz="1100" b="0" i="0" smtClean="0">
                        <a:solidFill>
                          <a:schemeClr val="tx1"/>
                        </a:solidFill>
                        <a:latin typeface="Cambria Math" panose="02040503050406030204" pitchFamily="18" charset="0"/>
                        <a:ea typeface="Cambria Math" panose="02040503050406030204" pitchFamily="18" charset="0"/>
                      </a:rPr>
                      <m:t>out</m:t>
                    </m:r>
                    <m:r>
                      <a:rPr lang="fr-FR" sz="1100" b="0" i="0" smtClean="0">
                        <a:solidFill>
                          <a:schemeClr val="tx1"/>
                        </a:solidFill>
                        <a:latin typeface="Cambria Math" panose="02040503050406030204" pitchFamily="18" charset="0"/>
                        <a:ea typeface="Cambria Math" panose="02040503050406030204" pitchFamily="18" charset="0"/>
                      </a:rPr>
                      <m:t>_</m:t>
                    </m:r>
                    <m:r>
                      <m:rPr>
                        <m:sty m:val="p"/>
                      </m:rPr>
                      <a:rPr lang="fr-FR" sz="1100" b="0" i="0" smtClean="0">
                        <a:solidFill>
                          <a:schemeClr val="tx1"/>
                        </a:solidFill>
                        <a:latin typeface="Cambria Math" panose="02040503050406030204" pitchFamily="18" charset="0"/>
                        <a:ea typeface="Cambria Math" panose="02040503050406030204" pitchFamily="18" charset="0"/>
                      </a:rPr>
                      <m:t>o</m:t>
                    </m:r>
                    <m:r>
                      <a:rPr lang="fr-FR" sz="1100" b="0" i="0" smtClean="0">
                        <a:solidFill>
                          <a:schemeClr val="tx1"/>
                        </a:solidFill>
                        <a:latin typeface="Cambria Math" panose="02040503050406030204" pitchFamily="18" charset="0"/>
                        <a:ea typeface="Cambria Math" panose="02040503050406030204" pitchFamily="18" charset="0"/>
                      </a:rPr>
                      <m:t>1(1−</m:t>
                    </m:r>
                    <m:r>
                      <m:rPr>
                        <m:sty m:val="p"/>
                      </m:rPr>
                      <a:rPr lang="fr-FR" sz="1100" b="0" i="0" smtClean="0">
                        <a:solidFill>
                          <a:schemeClr val="tx1"/>
                        </a:solidFill>
                        <a:latin typeface="Cambria Math" panose="02040503050406030204" pitchFamily="18" charset="0"/>
                        <a:ea typeface="Cambria Math" panose="02040503050406030204" pitchFamily="18" charset="0"/>
                      </a:rPr>
                      <m:t>out</m:t>
                    </m:r>
                    <m:r>
                      <a:rPr lang="fr-FR" sz="1100" b="0" i="0" smtClean="0">
                        <a:solidFill>
                          <a:schemeClr val="tx1"/>
                        </a:solidFill>
                        <a:latin typeface="Cambria Math" panose="02040503050406030204" pitchFamily="18" charset="0"/>
                        <a:ea typeface="Cambria Math" panose="02040503050406030204" pitchFamily="18" charset="0"/>
                      </a:rPr>
                      <m:t>_</m:t>
                    </m:r>
                    <m:r>
                      <m:rPr>
                        <m:sty m:val="p"/>
                      </m:rPr>
                      <a:rPr lang="fr-FR" sz="1100" b="0" i="0" smtClean="0">
                        <a:solidFill>
                          <a:schemeClr val="tx1"/>
                        </a:solidFill>
                        <a:latin typeface="Cambria Math" panose="02040503050406030204" pitchFamily="18" charset="0"/>
                        <a:ea typeface="Cambria Math" panose="02040503050406030204" pitchFamily="18" charset="0"/>
                      </a:rPr>
                      <m:t>o</m:t>
                    </m:r>
                    <m:r>
                      <a:rPr lang="fr-FR" sz="1100" b="0" i="0" smtClean="0">
                        <a:solidFill>
                          <a:schemeClr val="tx1"/>
                        </a:solidFill>
                        <a:latin typeface="Cambria Math" panose="02040503050406030204" pitchFamily="18" charset="0"/>
                        <a:ea typeface="Cambria Math" panose="02040503050406030204" pitchFamily="18" charset="0"/>
                      </a:rPr>
                      <m:t>1</m:t>
                    </m:r>
                    <m:r>
                      <a:rPr lang="fr-FR" sz="1100" b="0" i="1" smtClean="0">
                        <a:solidFill>
                          <a:schemeClr val="tx1"/>
                        </a:solidFill>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m:t>
                    </m:r>
                    <m:r>
                      <a:rPr lang="fr-FR" sz="1100" b="0" i="0" smtClean="0">
                        <a:latin typeface="Cambria Math" panose="02040503050406030204" pitchFamily="18" charset="0"/>
                        <a:ea typeface="Cambria Math" panose="02040503050406030204" pitchFamily="18" charset="0"/>
                      </a:rPr>
                      <m:t>(</m:t>
                    </m:r>
                    <m:r>
                      <m:rPr>
                        <m:sty m:val="p"/>
                      </m:rPr>
                      <a:rPr lang="fr-FR" sz="1100" b="0" i="0" smtClean="0">
                        <a:solidFill>
                          <a:schemeClr val="tx1"/>
                        </a:solidFill>
                        <a:latin typeface="Cambria Math" panose="02040503050406030204" pitchFamily="18" charset="0"/>
                        <a:ea typeface="Cambria Math" panose="02040503050406030204" pitchFamily="18" charset="0"/>
                      </a:rPr>
                      <m:t>w</m:t>
                    </m:r>
                    <m:r>
                      <a:rPr lang="fr-FR" sz="1100" b="0" i="0" smtClean="0">
                        <a:solidFill>
                          <a:schemeClr val="tx1"/>
                        </a:solidFill>
                        <a:latin typeface="Cambria Math" panose="02040503050406030204" pitchFamily="18" charset="0"/>
                        <a:ea typeface="Cambria Math" panose="02040503050406030204" pitchFamily="18" charset="0"/>
                      </a:rPr>
                      <m:t>5</m:t>
                    </m:r>
                    <m:r>
                      <a:rPr lang="fr-FR" sz="1100" b="0" i="1" smtClean="0">
                        <a:solidFill>
                          <a:schemeClr val="tx1"/>
                        </a:solidFill>
                        <a:latin typeface="Cambria Math" panose="02040503050406030204" pitchFamily="18" charset="0"/>
                        <a:ea typeface="Cambria Math" panose="02040503050406030204" pitchFamily="18" charset="0"/>
                      </a:rPr>
                      <m:t>×1</m:t>
                    </m:r>
                    <m:r>
                      <a:rPr lang="fr-FR" sz="1100" b="0" i="1" baseline="-25000" smtClean="0">
                        <a:solidFill>
                          <a:schemeClr val="tx1"/>
                        </a:solidFill>
                        <a:latin typeface="Cambria Math" panose="02040503050406030204" pitchFamily="18" charset="0"/>
                        <a:ea typeface="Cambria Math" panose="02040503050406030204" pitchFamily="18" charset="0"/>
                      </a:rPr>
                      <m:t>{</m:t>
                    </m:r>
                    <m:r>
                      <a:rPr lang="fr-FR" sz="1100" b="0" i="1" baseline="-25000">
                        <a:solidFill>
                          <a:schemeClr val="tx1"/>
                        </a:solidFill>
                        <a:latin typeface="Cambria Math" panose="02040503050406030204" pitchFamily="18" charset="0"/>
                        <a:ea typeface="Cambria Math" panose="02040503050406030204" pitchFamily="18" charset="0"/>
                      </a:rPr>
                      <m:t>𝑛𝑒𝑡</m:t>
                    </m:r>
                    <m:r>
                      <a:rPr lang="fr-FR" sz="1100" b="0" i="1" baseline="-25000">
                        <a:solidFill>
                          <a:schemeClr val="tx1"/>
                        </a:solidFill>
                        <a:latin typeface="Cambria Math" panose="02040503050406030204" pitchFamily="18" charset="0"/>
                        <a:ea typeface="Cambria Math" panose="02040503050406030204" pitchFamily="18" charset="0"/>
                      </a:rPr>
                      <m:t>_</m:t>
                    </m:r>
                    <m:r>
                      <a:rPr lang="fr-FR" sz="1100" b="0" i="1" baseline="-25000">
                        <a:solidFill>
                          <a:schemeClr val="tx1"/>
                        </a:solidFill>
                        <a:latin typeface="Cambria Math" panose="02040503050406030204" pitchFamily="18" charset="0"/>
                        <a:ea typeface="Cambria Math" panose="02040503050406030204" pitchFamily="18" charset="0"/>
                      </a:rPr>
                      <m:t>h</m:t>
                    </m:r>
                    <m:r>
                      <a:rPr lang="fr-FR" sz="1100" b="0" i="1" baseline="-25000">
                        <a:solidFill>
                          <a:schemeClr val="tx1"/>
                        </a:solidFill>
                        <a:latin typeface="Cambria Math" panose="02040503050406030204" pitchFamily="18" charset="0"/>
                        <a:ea typeface="Cambria Math" panose="02040503050406030204" pitchFamily="18" charset="0"/>
                      </a:rPr>
                      <m:t>1≥0})</m:t>
                    </m:r>
                    <m:r>
                      <a:rPr lang="fr-FR" sz="1100" b="0" i="0" smtClean="0">
                        <a:solidFill>
                          <a:schemeClr val="tx1"/>
                        </a:solidFill>
                        <a:latin typeface="Cambria Math" panose="02040503050406030204" pitchFamily="18" charset="0"/>
                      </a:rPr>
                      <m:t> </m:t>
                    </m:r>
                    <m:r>
                      <a:rPr lang="fr-FR" sz="1100" b="0" i="0" smtClean="0">
                        <a:solidFill>
                          <a:srgbClr val="FF0000"/>
                        </a:solidFill>
                        <a:latin typeface="Cambria Math" panose="02040503050406030204" pitchFamily="18" charset="0"/>
                      </a:rPr>
                      <m:t>+</m:t>
                    </m:r>
                    <m:r>
                      <m:rPr>
                        <m:sty m:val="p"/>
                      </m:rPr>
                      <a:rPr lang="fr-FR" sz="1100" smtClean="0">
                        <a:solidFill>
                          <a:schemeClr val="tx1"/>
                        </a:solidFill>
                        <a:latin typeface="Cambria Math" panose="02040503050406030204" pitchFamily="18" charset="0"/>
                      </a:rPr>
                      <m:t>w</m:t>
                    </m:r>
                    <m:r>
                      <a:rPr lang="fr-FR" sz="1100" smtClean="0">
                        <a:solidFill>
                          <a:schemeClr val="tx1"/>
                        </a:solidFill>
                        <a:latin typeface="Cambria Math" panose="02040503050406030204" pitchFamily="18" charset="0"/>
                      </a:rPr>
                      <m:t>6</m:t>
                    </m:r>
                    <m:r>
                      <a:rPr lang="fr-FR" sz="1100" i="1">
                        <a:solidFill>
                          <a:schemeClr val="tx1"/>
                        </a:solidFill>
                        <a:latin typeface="Cambria Math" panose="02040503050406030204" pitchFamily="18" charset="0"/>
                        <a:ea typeface="Cambria Math" panose="02040503050406030204" pitchFamily="18" charset="0"/>
                      </a:rPr>
                      <m:t>×</m:t>
                    </m:r>
                    <m:r>
                      <a:rPr lang="fr-FR" sz="1100" i="1">
                        <a:solidFill>
                          <a:schemeClr val="tx1"/>
                        </a:solidFill>
                        <a:latin typeface="Cambria Math" panose="02040503050406030204" pitchFamily="18" charset="0"/>
                      </a:rPr>
                      <m:t>1</m:t>
                    </m:r>
                    <m:r>
                      <a:rPr lang="fr-FR" sz="1100" i="1" baseline="-25000">
                        <a:solidFill>
                          <a:schemeClr val="tx1"/>
                        </a:solidFill>
                        <a:latin typeface="Cambria Math" panose="02040503050406030204" pitchFamily="18" charset="0"/>
                      </a:rPr>
                      <m:t>{</m:t>
                    </m:r>
                    <m:r>
                      <m:rPr>
                        <m:sty m:val="p"/>
                      </m:rPr>
                      <a:rPr lang="fr-FR" sz="1100" baseline="-25000">
                        <a:solidFill>
                          <a:schemeClr val="tx1"/>
                        </a:solidFill>
                        <a:latin typeface="Cambria Math" panose="02040503050406030204" pitchFamily="18" charset="0"/>
                      </a:rPr>
                      <m:t>net</m:t>
                    </m:r>
                    <m:r>
                      <a:rPr lang="fr-FR" sz="1100" baseline="-25000">
                        <a:solidFill>
                          <a:schemeClr val="tx1"/>
                        </a:solidFill>
                        <a:latin typeface="Cambria Math" panose="02040503050406030204" pitchFamily="18" charset="0"/>
                      </a:rPr>
                      <m:t>_</m:t>
                    </m:r>
                    <m:r>
                      <m:rPr>
                        <m:sty m:val="p"/>
                      </m:rPr>
                      <a:rPr lang="fr-FR" sz="1100" baseline="-25000">
                        <a:solidFill>
                          <a:schemeClr val="tx1"/>
                        </a:solidFill>
                        <a:latin typeface="Cambria Math" panose="02040503050406030204" pitchFamily="18" charset="0"/>
                      </a:rPr>
                      <m:t>h</m:t>
                    </m:r>
                    <m:r>
                      <a:rPr lang="fr-FR" sz="1100" baseline="-25000">
                        <a:solidFill>
                          <a:schemeClr val="tx1"/>
                        </a:solidFill>
                        <a:latin typeface="Cambria Math" panose="02040503050406030204" pitchFamily="18" charset="0"/>
                      </a:rPr>
                      <m:t>2</m:t>
                    </m:r>
                  </m:oMath>
                </a14:m>
                <a:r>
                  <a:rPr lang="fr-FR" sz="1100" baseline="-25000" dirty="0">
                    <a:solidFill>
                      <a:schemeClr val="tx1"/>
                    </a:solidFill>
                    <a:ea typeface="Cambria Math" panose="02040503050406030204" pitchFamily="18" charset="0"/>
                  </a:rPr>
                  <a:t> </a:t>
                </a:r>
                <a14:m>
                  <m:oMath xmlns:m="http://schemas.openxmlformats.org/officeDocument/2006/math">
                    <m:r>
                      <a:rPr lang="fr-FR" sz="1100" i="1" baseline="-25000">
                        <a:solidFill>
                          <a:schemeClr val="tx1"/>
                        </a:solidFill>
                        <a:latin typeface="Cambria Math" panose="02040503050406030204" pitchFamily="18" charset="0"/>
                        <a:ea typeface="Cambria Math" panose="02040503050406030204" pitchFamily="18" charset="0"/>
                      </a:rPr>
                      <m:t>&gt;0</m:t>
                    </m:r>
                    <m:r>
                      <a:rPr lang="fr-FR" sz="1100" i="1" baseline="-25000">
                        <a:solidFill>
                          <a:schemeClr val="tx1"/>
                        </a:solidFill>
                        <a:latin typeface="Cambria Math" panose="02040503050406030204" pitchFamily="18" charset="0"/>
                      </a:rPr>
                      <m:t>}</m:t>
                    </m:r>
                  </m:oMath>
                </a14:m>
                <a:r>
                  <a:rPr lang="fr-FR" sz="1100" dirty="0">
                    <a:solidFill>
                      <a:schemeClr val="tx1"/>
                    </a:solidFill>
                    <a:ea typeface="Cambria Math" panose="02040503050406030204" pitchFamily="18" charset="0"/>
                  </a:rPr>
                  <a:t> </a:t>
                </a:r>
                <a14:m>
                  <m:oMath xmlns:m="http://schemas.openxmlformats.org/officeDocument/2006/math">
                    <m:r>
                      <a:rPr lang="fr-FR" sz="1100" b="0" i="1" dirty="0" smtClean="0">
                        <a:solidFill>
                          <a:schemeClr val="tx1"/>
                        </a:solidFill>
                        <a:latin typeface="Cambria Math" panose="02040503050406030204" pitchFamily="18" charset="0"/>
                        <a:ea typeface="Cambria Math" panose="02040503050406030204" pitchFamily="18" charset="0"/>
                      </a:rPr>
                      <m:t>)</m:t>
                    </m:r>
                  </m:oMath>
                </a14:m>
                <a:endParaRPr lang="fr-FR" sz="1100" dirty="0"/>
              </a:p>
            </p:txBody>
          </p:sp>
        </mc:Choice>
        <mc:Fallback xmlns="">
          <p:sp>
            <p:nvSpPr>
              <p:cNvPr id="13" name="ZoneTexte 12">
                <a:extLst>
                  <a:ext uri="{FF2B5EF4-FFF2-40B4-BE49-F238E27FC236}">
                    <a16:creationId xmlns:a16="http://schemas.microsoft.com/office/drawing/2014/main" id="{45309FAC-6EC3-98D1-0C19-FAFB298EA210}"/>
                  </a:ext>
                </a:extLst>
              </p:cNvPr>
              <p:cNvSpPr txBox="1">
                <a:spLocks noRot="1" noChangeAspect="1" noMove="1" noResize="1" noEditPoints="1" noAdjustHandles="1" noChangeArrowheads="1" noChangeShapeType="1" noTextEdit="1"/>
              </p:cNvSpPr>
              <p:nvPr/>
            </p:nvSpPr>
            <p:spPr>
              <a:xfrm>
                <a:off x="6317686" y="3671894"/>
                <a:ext cx="5728995" cy="341184"/>
              </a:xfrm>
              <a:prstGeom prst="rect">
                <a:avLst/>
              </a:prstGeom>
              <a:blipFill>
                <a:blip r:embed="rId11"/>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65BF57D1-83DC-3694-6165-0672C7596913}"/>
                  </a:ext>
                </a:extLst>
              </p:cNvPr>
              <p:cNvSpPr txBox="1"/>
              <p:nvPr/>
            </p:nvSpPr>
            <p:spPr>
              <a:xfrm>
                <a:off x="6317685" y="5776272"/>
                <a:ext cx="5728993" cy="329899"/>
              </a:xfrm>
              <a:prstGeom prst="rect">
                <a:avLst/>
              </a:prstGeom>
              <a:noFill/>
              <a:ln>
                <a:solidFill>
                  <a:srgbClr val="FF0000"/>
                </a:solidFill>
              </a:ln>
            </p:spPr>
            <p:txBody>
              <a:bodyPr wrap="square">
                <a:spAutoFit/>
              </a:bodyPr>
              <a:lstStyle/>
              <a:p>
                <a14:m>
                  <m:oMath xmlns:m="http://schemas.openxmlformats.org/officeDocument/2006/math">
                    <m:f>
                      <m:fPr>
                        <m:ctrlPr>
                          <a:rPr lang="fr-FR" sz="1050" i="1" smtClean="0">
                            <a:latin typeface="Cambria Math" panose="02040503050406030204" pitchFamily="18" charset="0"/>
                          </a:rPr>
                        </m:ctrlPr>
                      </m:fPr>
                      <m:num>
                        <m:r>
                          <a:rPr lang="fr-FR" sz="1050">
                            <a:latin typeface="Cambria Math" panose="02040503050406030204" pitchFamily="18" charset="0"/>
                          </a:rPr>
                          <m:t>𝜕</m:t>
                        </m:r>
                        <m:r>
                          <m:rPr>
                            <m:sty m:val="p"/>
                          </m:rPr>
                          <a:rPr lang="fr-FR" sz="1050">
                            <a:latin typeface="Cambria Math" panose="02040503050406030204" pitchFamily="18" charset="0"/>
                          </a:rPr>
                          <m:t>Loss</m:t>
                        </m:r>
                        <m:r>
                          <a:rPr lang="fr-FR" sz="1050" b="0" i="1" smtClean="0">
                            <a:latin typeface="Cambria Math" panose="02040503050406030204" pitchFamily="18" charset="0"/>
                          </a:rPr>
                          <m:t>2</m:t>
                        </m:r>
                      </m:num>
                      <m:den>
                        <m:r>
                          <a:rPr lang="fr-FR" sz="1050">
                            <a:latin typeface="Cambria Math" panose="02040503050406030204" pitchFamily="18" charset="0"/>
                          </a:rPr>
                          <m:t>𝜕</m:t>
                        </m:r>
                        <m:r>
                          <m:rPr>
                            <m:sty m:val="p"/>
                          </m:rPr>
                          <a:rPr lang="fr-FR" sz="1050">
                            <a:latin typeface="Cambria Math" panose="02040503050406030204" pitchFamily="18" charset="0"/>
                          </a:rPr>
                          <m:t>b</m:t>
                        </m:r>
                        <m:r>
                          <a:rPr lang="fr-FR" sz="1050">
                            <a:latin typeface="Cambria Math" panose="02040503050406030204" pitchFamily="18" charset="0"/>
                          </a:rPr>
                          <m:t>1</m:t>
                        </m:r>
                      </m:den>
                    </m:f>
                    <m:r>
                      <a:rPr lang="fr-FR" sz="1050">
                        <a:latin typeface="Cambria Math" panose="02040503050406030204" pitchFamily="18" charset="0"/>
                      </a:rPr>
                      <m:t>=</m:t>
                    </m:r>
                    <m:r>
                      <m:rPr>
                        <m:nor/>
                      </m:rPr>
                      <a:rPr lang="fr-FR" sz="1050" dirty="0" smtClean="0">
                        <a:solidFill>
                          <a:schemeClr val="tx1"/>
                        </a:solidFill>
                        <a:latin typeface="Cambria Math" panose="02040503050406030204" pitchFamily="18" charset="0"/>
                        <a:ea typeface="Cambria Math" panose="02040503050406030204" pitchFamily="18" charset="0"/>
                      </a:rPr>
                      <m:t>(</m:t>
                    </m:r>
                    <m:r>
                      <a:rPr lang="fr-FR" sz="1050" b="0" i="1">
                        <a:solidFill>
                          <a:schemeClr val="tx1"/>
                        </a:solidFill>
                        <a:latin typeface="Cambria Math" panose="02040503050406030204" pitchFamily="18" charset="0"/>
                        <a:ea typeface="Cambria Math" panose="02040503050406030204" pitchFamily="18" charset="0"/>
                      </a:rPr>
                      <m:t>𝑜𝑢𝑡</m:t>
                    </m:r>
                    <m:r>
                      <a:rPr lang="fr-FR" sz="1050" b="0">
                        <a:solidFill>
                          <a:schemeClr val="tx1"/>
                        </a:solidFill>
                        <a:latin typeface="Cambria Math" panose="02040503050406030204" pitchFamily="18" charset="0"/>
                        <a:ea typeface="Cambria Math" panose="02040503050406030204" pitchFamily="18" charset="0"/>
                      </a:rPr>
                      <m:t>_</m:t>
                    </m:r>
                    <m:r>
                      <a:rPr lang="fr-FR" sz="1050" b="0" i="1">
                        <a:solidFill>
                          <a:schemeClr val="tx1"/>
                        </a:solidFill>
                        <a:latin typeface="Cambria Math" panose="02040503050406030204" pitchFamily="18" charset="0"/>
                        <a:ea typeface="Cambria Math" panose="02040503050406030204" pitchFamily="18" charset="0"/>
                      </a:rPr>
                      <m:t>𝑜</m:t>
                    </m:r>
                    <m:r>
                      <a:rPr lang="fr-FR" sz="1050" b="0" i="0" smtClean="0">
                        <a:solidFill>
                          <a:schemeClr val="tx1"/>
                        </a:solidFill>
                        <a:latin typeface="Cambria Math" panose="02040503050406030204" pitchFamily="18" charset="0"/>
                        <a:ea typeface="Cambria Math" panose="02040503050406030204" pitchFamily="18" charset="0"/>
                      </a:rPr>
                      <m:t>2</m:t>
                    </m:r>
                    <m:r>
                      <a:rPr lang="fr-FR" sz="1050" b="0">
                        <a:solidFill>
                          <a:schemeClr val="tx1"/>
                        </a:solidFill>
                        <a:latin typeface="Cambria Math" panose="02040503050406030204" pitchFamily="18" charset="0"/>
                        <a:ea typeface="Cambria Math" panose="02040503050406030204" pitchFamily="18" charset="0"/>
                      </a:rPr>
                      <m:t>−</m:t>
                    </m:r>
                    <m:r>
                      <a:rPr lang="fr-FR" sz="1050" b="0" i="1">
                        <a:solidFill>
                          <a:schemeClr val="tx1"/>
                        </a:solidFill>
                        <a:latin typeface="Cambria Math" panose="02040503050406030204" pitchFamily="18" charset="0"/>
                        <a:ea typeface="Cambria Math" panose="02040503050406030204" pitchFamily="18" charset="0"/>
                      </a:rPr>
                      <m:t>𝑡𝑎𝑟𝑔𝑒𝑡</m:t>
                    </m:r>
                    <m:r>
                      <a:rPr lang="fr-FR" sz="1050" b="0" i="0" smtClean="0">
                        <a:solidFill>
                          <a:schemeClr val="tx1"/>
                        </a:solidFill>
                        <a:latin typeface="Cambria Math" panose="02040503050406030204" pitchFamily="18" charset="0"/>
                        <a:ea typeface="Cambria Math" panose="02040503050406030204" pitchFamily="18" charset="0"/>
                      </a:rPr>
                      <m:t>_</m:t>
                    </m:r>
                    <m:r>
                      <m:rPr>
                        <m:sty m:val="p"/>
                      </m:rPr>
                      <a:rPr lang="fr-FR" sz="1050" b="0" i="0" smtClean="0">
                        <a:solidFill>
                          <a:schemeClr val="tx1"/>
                        </a:solidFill>
                        <a:latin typeface="Cambria Math" panose="02040503050406030204" pitchFamily="18" charset="0"/>
                        <a:ea typeface="Cambria Math" panose="02040503050406030204" pitchFamily="18" charset="0"/>
                      </a:rPr>
                      <m:t>o</m:t>
                    </m:r>
                    <m:r>
                      <m:rPr>
                        <m:nor/>
                      </m:rPr>
                      <a:rPr lang="fr-FR" sz="1050" b="0" i="0" smtClean="0">
                        <a:solidFill>
                          <a:schemeClr val="tx1"/>
                        </a:solidFill>
                        <a:latin typeface="Cambria Math" panose="02040503050406030204" pitchFamily="18" charset="0"/>
                        <a:ea typeface="Cambria Math" panose="02040503050406030204" pitchFamily="18" charset="0"/>
                      </a:rPr>
                      <m:t>2</m:t>
                    </m:r>
                    <m:r>
                      <m:rPr>
                        <m:nor/>
                      </m:rPr>
                      <a:rPr lang="fr-FR" sz="1050" dirty="0">
                        <a:solidFill>
                          <a:schemeClr val="tx1"/>
                        </a:solidFill>
                        <a:latin typeface="Cambria Math" panose="02040503050406030204" pitchFamily="18" charset="0"/>
                        <a:ea typeface="Cambria Math" panose="02040503050406030204" pitchFamily="18" charset="0"/>
                      </a:rPr>
                      <m:t>) </m:t>
                    </m:r>
                    <m:r>
                      <a:rPr lang="fr-FR" sz="1050" b="0" i="1">
                        <a:solidFill>
                          <a:schemeClr val="tx1"/>
                        </a:solidFill>
                        <a:latin typeface="Cambria Math" panose="02040503050406030204" pitchFamily="18" charset="0"/>
                        <a:ea typeface="Cambria Math" panose="02040503050406030204" pitchFamily="18" charset="0"/>
                      </a:rPr>
                      <m:t>×</m:t>
                    </m:r>
                    <m:r>
                      <m:rPr>
                        <m:nor/>
                      </m:rPr>
                      <a:rPr lang="fr-FR" sz="1050">
                        <a:solidFill>
                          <a:schemeClr val="tx1"/>
                        </a:solidFill>
                        <a:latin typeface="Cambria Math" panose="02040503050406030204" pitchFamily="18" charset="0"/>
                        <a:ea typeface="Cambria Math" panose="02040503050406030204" pitchFamily="18" charset="0"/>
                      </a:rPr>
                      <m:t> </m:t>
                    </m:r>
                    <m:r>
                      <m:rPr>
                        <m:sty m:val="p"/>
                      </m:rPr>
                      <a:rPr lang="fr-FR" sz="1050" b="0" i="0" smtClean="0">
                        <a:solidFill>
                          <a:schemeClr val="tx1"/>
                        </a:solidFill>
                        <a:latin typeface="Cambria Math" panose="02040503050406030204" pitchFamily="18" charset="0"/>
                        <a:ea typeface="Cambria Math" panose="02040503050406030204" pitchFamily="18" charset="0"/>
                      </a:rPr>
                      <m:t>out</m:t>
                    </m:r>
                    <m:r>
                      <a:rPr lang="fr-FR" sz="1050" b="0" i="0" smtClean="0">
                        <a:solidFill>
                          <a:schemeClr val="tx1"/>
                        </a:solidFill>
                        <a:latin typeface="Cambria Math" panose="02040503050406030204" pitchFamily="18" charset="0"/>
                        <a:ea typeface="Cambria Math" panose="02040503050406030204" pitchFamily="18" charset="0"/>
                      </a:rPr>
                      <m:t>_</m:t>
                    </m:r>
                    <m:r>
                      <m:rPr>
                        <m:sty m:val="p"/>
                      </m:rPr>
                      <a:rPr lang="fr-FR" sz="1050" b="0" i="0" smtClean="0">
                        <a:solidFill>
                          <a:schemeClr val="tx1"/>
                        </a:solidFill>
                        <a:latin typeface="Cambria Math" panose="02040503050406030204" pitchFamily="18" charset="0"/>
                        <a:ea typeface="Cambria Math" panose="02040503050406030204" pitchFamily="18" charset="0"/>
                      </a:rPr>
                      <m:t>o</m:t>
                    </m:r>
                    <m:r>
                      <a:rPr lang="fr-FR" sz="1050" b="0" i="0" smtClean="0">
                        <a:solidFill>
                          <a:schemeClr val="tx1"/>
                        </a:solidFill>
                        <a:latin typeface="Cambria Math" panose="02040503050406030204" pitchFamily="18" charset="0"/>
                        <a:ea typeface="Cambria Math" panose="02040503050406030204" pitchFamily="18" charset="0"/>
                      </a:rPr>
                      <m:t>2(1−</m:t>
                    </m:r>
                    <m:r>
                      <m:rPr>
                        <m:sty m:val="p"/>
                      </m:rPr>
                      <a:rPr lang="fr-FR" sz="1050" b="0" i="0" smtClean="0">
                        <a:solidFill>
                          <a:schemeClr val="tx1"/>
                        </a:solidFill>
                        <a:latin typeface="Cambria Math" panose="02040503050406030204" pitchFamily="18" charset="0"/>
                        <a:ea typeface="Cambria Math" panose="02040503050406030204" pitchFamily="18" charset="0"/>
                      </a:rPr>
                      <m:t>out</m:t>
                    </m:r>
                    <m:r>
                      <a:rPr lang="fr-FR" sz="1050" b="0" i="0" smtClean="0">
                        <a:solidFill>
                          <a:schemeClr val="tx1"/>
                        </a:solidFill>
                        <a:latin typeface="Cambria Math" panose="02040503050406030204" pitchFamily="18" charset="0"/>
                        <a:ea typeface="Cambria Math" panose="02040503050406030204" pitchFamily="18" charset="0"/>
                      </a:rPr>
                      <m:t>_</m:t>
                    </m:r>
                    <m:r>
                      <m:rPr>
                        <m:sty m:val="p"/>
                      </m:rPr>
                      <a:rPr lang="fr-FR" sz="1050" b="0" i="0" smtClean="0">
                        <a:solidFill>
                          <a:schemeClr val="tx1"/>
                        </a:solidFill>
                        <a:latin typeface="Cambria Math" panose="02040503050406030204" pitchFamily="18" charset="0"/>
                        <a:ea typeface="Cambria Math" panose="02040503050406030204" pitchFamily="18" charset="0"/>
                      </a:rPr>
                      <m:t>o</m:t>
                    </m:r>
                    <m:r>
                      <a:rPr lang="fr-FR" sz="1050" b="0" i="1" smtClean="0">
                        <a:solidFill>
                          <a:schemeClr val="tx1"/>
                        </a:solidFill>
                        <a:latin typeface="Cambria Math" panose="02040503050406030204" pitchFamily="18" charset="0"/>
                        <a:ea typeface="Cambria Math" panose="02040503050406030204" pitchFamily="18" charset="0"/>
                      </a:rPr>
                      <m:t>2)</m:t>
                    </m:r>
                    <m:r>
                      <a:rPr lang="fr-FR" sz="1050" i="1">
                        <a:latin typeface="Cambria Math" panose="02040503050406030204" pitchFamily="18" charset="0"/>
                        <a:ea typeface="Cambria Math" panose="02040503050406030204" pitchFamily="18" charset="0"/>
                      </a:rPr>
                      <m:t>×</m:t>
                    </m:r>
                    <m:r>
                      <a:rPr lang="fr-FR" sz="1050" b="0" i="0" smtClean="0">
                        <a:latin typeface="Cambria Math" panose="02040503050406030204" pitchFamily="18" charset="0"/>
                        <a:ea typeface="Cambria Math" panose="02040503050406030204" pitchFamily="18" charset="0"/>
                      </a:rPr>
                      <m:t>(</m:t>
                    </m:r>
                    <m:r>
                      <m:rPr>
                        <m:sty m:val="p"/>
                      </m:rPr>
                      <a:rPr lang="fr-FR" sz="1050" b="0" i="0" smtClean="0">
                        <a:solidFill>
                          <a:schemeClr val="tx1"/>
                        </a:solidFill>
                        <a:latin typeface="Cambria Math" panose="02040503050406030204" pitchFamily="18" charset="0"/>
                        <a:ea typeface="Cambria Math" panose="02040503050406030204" pitchFamily="18" charset="0"/>
                      </a:rPr>
                      <m:t>w</m:t>
                    </m:r>
                    <m:r>
                      <a:rPr lang="fr-FR" sz="1050" b="0" i="1" smtClean="0">
                        <a:solidFill>
                          <a:schemeClr val="tx1"/>
                        </a:solidFill>
                        <a:latin typeface="Cambria Math" panose="02040503050406030204" pitchFamily="18" charset="0"/>
                        <a:ea typeface="Cambria Math" panose="02040503050406030204" pitchFamily="18" charset="0"/>
                      </a:rPr>
                      <m:t>8×1</m:t>
                    </m:r>
                    <m:r>
                      <a:rPr lang="fr-FR" sz="1050" b="0" i="1" baseline="-25000" smtClean="0">
                        <a:solidFill>
                          <a:schemeClr val="tx1"/>
                        </a:solidFill>
                        <a:latin typeface="Cambria Math" panose="02040503050406030204" pitchFamily="18" charset="0"/>
                        <a:ea typeface="Cambria Math" panose="02040503050406030204" pitchFamily="18" charset="0"/>
                      </a:rPr>
                      <m:t>{</m:t>
                    </m:r>
                    <m:r>
                      <a:rPr lang="fr-FR" sz="1050" b="0" i="1" baseline="-25000">
                        <a:solidFill>
                          <a:schemeClr val="tx1"/>
                        </a:solidFill>
                        <a:latin typeface="Cambria Math" panose="02040503050406030204" pitchFamily="18" charset="0"/>
                        <a:ea typeface="Cambria Math" panose="02040503050406030204" pitchFamily="18" charset="0"/>
                      </a:rPr>
                      <m:t>𝑛𝑒𝑡</m:t>
                    </m:r>
                    <m:r>
                      <a:rPr lang="fr-FR" sz="1050" b="0" i="1" baseline="-25000">
                        <a:solidFill>
                          <a:schemeClr val="tx1"/>
                        </a:solidFill>
                        <a:latin typeface="Cambria Math" panose="02040503050406030204" pitchFamily="18" charset="0"/>
                        <a:ea typeface="Cambria Math" panose="02040503050406030204" pitchFamily="18" charset="0"/>
                      </a:rPr>
                      <m:t>_</m:t>
                    </m:r>
                    <m:r>
                      <a:rPr lang="fr-FR" sz="1050" b="0" i="1" baseline="-25000">
                        <a:solidFill>
                          <a:schemeClr val="tx1"/>
                        </a:solidFill>
                        <a:latin typeface="Cambria Math" panose="02040503050406030204" pitchFamily="18" charset="0"/>
                        <a:ea typeface="Cambria Math" panose="02040503050406030204" pitchFamily="18" charset="0"/>
                      </a:rPr>
                      <m:t>h</m:t>
                    </m:r>
                    <m:r>
                      <a:rPr lang="fr-FR" sz="1050" b="0" i="1" baseline="-25000" smtClean="0">
                        <a:solidFill>
                          <a:schemeClr val="tx1"/>
                        </a:solidFill>
                        <a:latin typeface="Cambria Math" panose="02040503050406030204" pitchFamily="18" charset="0"/>
                        <a:ea typeface="Cambria Math" panose="02040503050406030204" pitchFamily="18" charset="0"/>
                      </a:rPr>
                      <m:t>2</m:t>
                    </m:r>
                    <m:r>
                      <a:rPr lang="fr-FR" sz="1050" b="0" i="1" baseline="-25000">
                        <a:solidFill>
                          <a:schemeClr val="tx1"/>
                        </a:solidFill>
                        <a:latin typeface="Cambria Math" panose="02040503050406030204" pitchFamily="18" charset="0"/>
                        <a:ea typeface="Cambria Math" panose="02040503050406030204" pitchFamily="18" charset="0"/>
                      </a:rPr>
                      <m:t>≥0})</m:t>
                    </m:r>
                    <m:r>
                      <a:rPr lang="fr-FR" sz="1050" b="0" i="0" smtClean="0">
                        <a:solidFill>
                          <a:schemeClr val="tx1"/>
                        </a:solidFill>
                        <a:latin typeface="Cambria Math" panose="02040503050406030204" pitchFamily="18" charset="0"/>
                      </a:rPr>
                      <m:t> </m:t>
                    </m:r>
                    <m:r>
                      <a:rPr lang="fr-FR" sz="1050" b="0" i="0" smtClean="0">
                        <a:solidFill>
                          <a:srgbClr val="FF0000"/>
                        </a:solidFill>
                        <a:latin typeface="Cambria Math" panose="02040503050406030204" pitchFamily="18" charset="0"/>
                      </a:rPr>
                      <m:t>+</m:t>
                    </m:r>
                    <m:r>
                      <m:rPr>
                        <m:sty m:val="p"/>
                      </m:rPr>
                      <a:rPr lang="fr-FR" sz="1050" smtClean="0">
                        <a:solidFill>
                          <a:schemeClr val="tx1"/>
                        </a:solidFill>
                        <a:latin typeface="Cambria Math" panose="02040503050406030204" pitchFamily="18" charset="0"/>
                      </a:rPr>
                      <m:t>w</m:t>
                    </m:r>
                    <m:r>
                      <a:rPr lang="fr-FR" sz="1050" b="0" i="1" smtClean="0">
                        <a:solidFill>
                          <a:schemeClr val="tx1"/>
                        </a:solidFill>
                        <a:latin typeface="Cambria Math" panose="02040503050406030204" pitchFamily="18" charset="0"/>
                      </a:rPr>
                      <m:t>7</m:t>
                    </m:r>
                    <m:r>
                      <a:rPr lang="fr-FR" sz="1050" i="1">
                        <a:solidFill>
                          <a:schemeClr val="tx1"/>
                        </a:solidFill>
                        <a:latin typeface="Cambria Math" panose="02040503050406030204" pitchFamily="18" charset="0"/>
                        <a:ea typeface="Cambria Math" panose="02040503050406030204" pitchFamily="18" charset="0"/>
                      </a:rPr>
                      <m:t>×</m:t>
                    </m:r>
                    <m:r>
                      <a:rPr lang="fr-FR" sz="1050" i="1">
                        <a:solidFill>
                          <a:schemeClr val="tx1"/>
                        </a:solidFill>
                        <a:latin typeface="Cambria Math" panose="02040503050406030204" pitchFamily="18" charset="0"/>
                      </a:rPr>
                      <m:t>1</m:t>
                    </m:r>
                    <m:r>
                      <a:rPr lang="fr-FR" sz="1050" i="1" baseline="-25000">
                        <a:solidFill>
                          <a:schemeClr val="tx1"/>
                        </a:solidFill>
                        <a:latin typeface="Cambria Math" panose="02040503050406030204" pitchFamily="18" charset="0"/>
                      </a:rPr>
                      <m:t>{</m:t>
                    </m:r>
                    <m:r>
                      <m:rPr>
                        <m:sty m:val="p"/>
                      </m:rPr>
                      <a:rPr lang="fr-FR" sz="1050" baseline="-25000">
                        <a:solidFill>
                          <a:schemeClr val="tx1"/>
                        </a:solidFill>
                        <a:latin typeface="Cambria Math" panose="02040503050406030204" pitchFamily="18" charset="0"/>
                      </a:rPr>
                      <m:t>net</m:t>
                    </m:r>
                    <m:r>
                      <a:rPr lang="fr-FR" sz="1050" baseline="-25000">
                        <a:solidFill>
                          <a:schemeClr val="tx1"/>
                        </a:solidFill>
                        <a:latin typeface="Cambria Math" panose="02040503050406030204" pitchFamily="18" charset="0"/>
                      </a:rPr>
                      <m:t>_</m:t>
                    </m:r>
                    <m:r>
                      <m:rPr>
                        <m:sty m:val="p"/>
                      </m:rPr>
                      <a:rPr lang="fr-FR" sz="1050" baseline="-25000">
                        <a:solidFill>
                          <a:schemeClr val="tx1"/>
                        </a:solidFill>
                        <a:latin typeface="Cambria Math" panose="02040503050406030204" pitchFamily="18" charset="0"/>
                      </a:rPr>
                      <m:t>h</m:t>
                    </m:r>
                  </m:oMath>
                </a14:m>
                <a:r>
                  <a:rPr lang="fr-FR" sz="1050" baseline="-25000" dirty="0">
                    <a:solidFill>
                      <a:schemeClr val="tx1"/>
                    </a:solidFill>
                    <a:ea typeface="Cambria Math" panose="02040503050406030204" pitchFamily="18" charset="0"/>
                  </a:rPr>
                  <a:t>1 </a:t>
                </a:r>
                <a14:m>
                  <m:oMath xmlns:m="http://schemas.openxmlformats.org/officeDocument/2006/math">
                    <m:r>
                      <a:rPr lang="fr-FR" sz="1050" i="1" baseline="-25000">
                        <a:solidFill>
                          <a:schemeClr val="tx1"/>
                        </a:solidFill>
                        <a:latin typeface="Cambria Math" panose="02040503050406030204" pitchFamily="18" charset="0"/>
                        <a:ea typeface="Cambria Math" panose="02040503050406030204" pitchFamily="18" charset="0"/>
                      </a:rPr>
                      <m:t>&gt;0</m:t>
                    </m:r>
                    <m:r>
                      <a:rPr lang="fr-FR" sz="1050" i="1" baseline="-25000">
                        <a:solidFill>
                          <a:schemeClr val="tx1"/>
                        </a:solidFill>
                        <a:latin typeface="Cambria Math" panose="02040503050406030204" pitchFamily="18" charset="0"/>
                      </a:rPr>
                      <m:t>}</m:t>
                    </m:r>
                  </m:oMath>
                </a14:m>
                <a:r>
                  <a:rPr lang="fr-FR" sz="1050" dirty="0">
                    <a:solidFill>
                      <a:schemeClr val="tx1"/>
                    </a:solidFill>
                    <a:ea typeface="Cambria Math" panose="02040503050406030204" pitchFamily="18" charset="0"/>
                  </a:rPr>
                  <a:t> </a:t>
                </a:r>
                <a14:m>
                  <m:oMath xmlns:m="http://schemas.openxmlformats.org/officeDocument/2006/math">
                    <m:r>
                      <a:rPr lang="fr-FR" sz="1050" b="0" i="1" dirty="0" smtClean="0">
                        <a:solidFill>
                          <a:schemeClr val="tx1"/>
                        </a:solidFill>
                        <a:latin typeface="Cambria Math" panose="02040503050406030204" pitchFamily="18" charset="0"/>
                        <a:ea typeface="Cambria Math" panose="02040503050406030204" pitchFamily="18" charset="0"/>
                      </a:rPr>
                      <m:t>)</m:t>
                    </m:r>
                  </m:oMath>
                </a14:m>
                <a:endParaRPr lang="fr-FR" sz="1050" dirty="0"/>
              </a:p>
            </p:txBody>
          </p:sp>
        </mc:Choice>
        <mc:Fallback xmlns="">
          <p:sp>
            <p:nvSpPr>
              <p:cNvPr id="14" name="ZoneTexte 13">
                <a:extLst>
                  <a:ext uri="{FF2B5EF4-FFF2-40B4-BE49-F238E27FC236}">
                    <a16:creationId xmlns:a16="http://schemas.microsoft.com/office/drawing/2014/main" id="{65BF57D1-83DC-3694-6165-0672C7596913}"/>
                  </a:ext>
                </a:extLst>
              </p:cNvPr>
              <p:cNvSpPr txBox="1">
                <a:spLocks noRot="1" noChangeAspect="1" noMove="1" noResize="1" noEditPoints="1" noAdjustHandles="1" noChangeArrowheads="1" noChangeShapeType="1" noTextEdit="1"/>
              </p:cNvSpPr>
              <p:nvPr/>
            </p:nvSpPr>
            <p:spPr>
              <a:xfrm>
                <a:off x="6317685" y="5776272"/>
                <a:ext cx="5728993" cy="329899"/>
              </a:xfrm>
              <a:prstGeom prst="rect">
                <a:avLst/>
              </a:prstGeom>
              <a:blipFill>
                <a:blip r:embed="rId12"/>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27A8EEDE-0AB7-C4CA-9C59-1EEEC2189566}"/>
                  </a:ext>
                </a:extLst>
              </p:cNvPr>
              <p:cNvSpPr txBox="1"/>
              <p:nvPr/>
            </p:nvSpPr>
            <p:spPr>
              <a:xfrm>
                <a:off x="379474" y="4138545"/>
                <a:ext cx="5655732" cy="333199"/>
              </a:xfrm>
              <a:prstGeom prst="rect">
                <a:avLst/>
              </a:prstGeom>
              <a:noFill/>
              <a:ln>
                <a:solidFill>
                  <a:srgbClr val="FF0000"/>
                </a:solidFill>
              </a:ln>
            </p:spPr>
            <p:txBody>
              <a:bodyPr wrap="square" rtlCol="0">
                <a:noAutofit/>
              </a:bodyPr>
              <a:lstStyle/>
              <a:p>
                <a:pPr/>
                <a14:m>
                  <m:oMathPara xmlns:m="http://schemas.openxmlformats.org/officeDocument/2006/math">
                    <m:oMathParaPr>
                      <m:jc m:val="left"/>
                    </m:oMathParaPr>
                    <m:oMath xmlns:m="http://schemas.openxmlformats.org/officeDocument/2006/math">
                      <m:f>
                        <m:fPr>
                          <m:ctrlPr>
                            <a:rPr lang="fr-FR" sz="900" i="1" smtClean="0">
                              <a:solidFill>
                                <a:schemeClr val="tx1"/>
                              </a:solidFill>
                              <a:latin typeface="Cambria Math" panose="02040503050406030204" pitchFamily="18" charset="0"/>
                            </a:rPr>
                          </m:ctrlPr>
                        </m:fPr>
                        <m:num>
                          <m:r>
                            <a:rPr lang="fr-FR" sz="900" i="0" smtClean="0">
                              <a:solidFill>
                                <a:schemeClr val="tx1"/>
                              </a:solidFill>
                              <a:latin typeface="Cambria Math" panose="02040503050406030204" pitchFamily="18" charset="0"/>
                            </a:rPr>
                            <m:t>𝜕</m:t>
                          </m:r>
                          <m:r>
                            <m:rPr>
                              <m:sty m:val="p"/>
                            </m:rPr>
                            <a:rPr lang="fr-FR" sz="900" b="0" i="0" smtClean="0">
                              <a:solidFill>
                                <a:schemeClr val="tx1"/>
                              </a:solidFill>
                              <a:latin typeface="Cambria Math" panose="02040503050406030204" pitchFamily="18" charset="0"/>
                            </a:rPr>
                            <m:t>Loss</m:t>
                          </m:r>
                          <m:r>
                            <a:rPr lang="fr-FR" sz="900" b="0" i="0" smtClean="0">
                              <a:solidFill>
                                <a:schemeClr val="tx1"/>
                              </a:solidFill>
                              <a:latin typeface="Cambria Math" panose="02040503050406030204" pitchFamily="18" charset="0"/>
                            </a:rPr>
                            <m:t>1</m:t>
                          </m:r>
                        </m:num>
                        <m:den>
                          <m:r>
                            <a:rPr lang="fr-FR" sz="900" i="0" smtClean="0">
                              <a:solidFill>
                                <a:schemeClr val="tx1"/>
                              </a:solidFill>
                              <a:latin typeface="Cambria Math" panose="02040503050406030204" pitchFamily="18" charset="0"/>
                            </a:rPr>
                            <m:t>𝜕</m:t>
                          </m:r>
                          <m:r>
                            <m:rPr>
                              <m:sty m:val="p"/>
                            </m:rPr>
                            <a:rPr lang="fr-FR" sz="900" b="0" i="0" smtClean="0">
                              <a:solidFill>
                                <a:schemeClr val="tx1"/>
                              </a:solidFill>
                              <a:latin typeface="Cambria Math" panose="02040503050406030204" pitchFamily="18" charset="0"/>
                            </a:rPr>
                            <m:t>w</m:t>
                          </m:r>
                          <m:r>
                            <a:rPr lang="fr-FR" sz="900" b="0" i="0" smtClean="0">
                              <a:solidFill>
                                <a:schemeClr val="tx1"/>
                              </a:solidFill>
                              <a:latin typeface="Cambria Math" panose="02040503050406030204" pitchFamily="18" charset="0"/>
                            </a:rPr>
                            <m:t>5</m:t>
                          </m:r>
                        </m:den>
                      </m:f>
                      <m:r>
                        <a:rPr lang="fr-FR" sz="900" b="0" i="0" smtClean="0">
                          <a:solidFill>
                            <a:schemeClr val="tx1"/>
                          </a:solidFill>
                          <a:latin typeface="Cambria Math" panose="02040503050406030204" pitchFamily="18" charset="0"/>
                        </a:rPr>
                        <m:t>=</m:t>
                      </m:r>
                      <m:r>
                        <m:rPr>
                          <m:nor/>
                        </m:rPr>
                        <a:rPr lang="fr-FR" sz="900" dirty="0">
                          <a:solidFill>
                            <a:schemeClr val="tx1"/>
                          </a:solidFill>
                          <a:latin typeface="Cambria Math" panose="02040503050406030204" pitchFamily="18" charset="0"/>
                          <a:ea typeface="Cambria Math" panose="02040503050406030204" pitchFamily="18" charset="0"/>
                        </a:rPr>
                        <m:t>(</m:t>
                      </m:r>
                      <m:r>
                        <m:rPr>
                          <m:sty m:val="p"/>
                        </m:rPr>
                        <a:rPr lang="fr-FR" sz="900">
                          <a:solidFill>
                            <a:schemeClr val="tx1"/>
                          </a:solidFill>
                          <a:latin typeface="Cambria Math" panose="02040503050406030204" pitchFamily="18" charset="0"/>
                          <a:ea typeface="Cambria Math" panose="02040503050406030204" pitchFamily="18" charset="0"/>
                        </a:rPr>
                        <m:t>out</m:t>
                      </m:r>
                      <m:r>
                        <a:rPr lang="fr-FR" sz="900">
                          <a:solidFill>
                            <a:schemeClr val="tx1"/>
                          </a:solidFill>
                          <a:latin typeface="Cambria Math" panose="02040503050406030204" pitchFamily="18" charset="0"/>
                          <a:ea typeface="Cambria Math" panose="02040503050406030204" pitchFamily="18" charset="0"/>
                        </a:rPr>
                        <m:t>_</m:t>
                      </m:r>
                      <m:r>
                        <m:rPr>
                          <m:sty m:val="p"/>
                        </m:rPr>
                        <a:rPr lang="fr-FR" sz="900">
                          <a:solidFill>
                            <a:schemeClr val="tx1"/>
                          </a:solidFill>
                          <a:latin typeface="Cambria Math" panose="02040503050406030204" pitchFamily="18" charset="0"/>
                          <a:ea typeface="Cambria Math" panose="02040503050406030204" pitchFamily="18" charset="0"/>
                        </a:rPr>
                        <m:t>o</m:t>
                      </m:r>
                      <m:r>
                        <a:rPr lang="fr-FR" sz="900">
                          <a:solidFill>
                            <a:schemeClr val="tx1"/>
                          </a:solidFill>
                          <a:latin typeface="Cambria Math" panose="02040503050406030204" pitchFamily="18" charset="0"/>
                          <a:ea typeface="Cambria Math" panose="02040503050406030204" pitchFamily="18" charset="0"/>
                        </a:rPr>
                        <m:t>1−</m:t>
                      </m:r>
                      <m:r>
                        <m:rPr>
                          <m:sty m:val="p"/>
                        </m:rPr>
                        <a:rPr lang="fr-FR" sz="900">
                          <a:solidFill>
                            <a:schemeClr val="tx1"/>
                          </a:solidFill>
                          <a:latin typeface="Cambria Math" panose="02040503050406030204" pitchFamily="18" charset="0"/>
                          <a:ea typeface="Cambria Math" panose="02040503050406030204" pitchFamily="18" charset="0"/>
                        </a:rPr>
                        <m:t>target</m:t>
                      </m:r>
                      <m:r>
                        <a:rPr lang="fr-FR" sz="900">
                          <a:solidFill>
                            <a:schemeClr val="tx1"/>
                          </a:solidFill>
                          <a:latin typeface="Cambria Math" panose="02040503050406030204" pitchFamily="18" charset="0"/>
                          <a:ea typeface="Cambria Math" panose="02040503050406030204" pitchFamily="18" charset="0"/>
                        </a:rPr>
                        <m:t>_</m:t>
                      </m:r>
                      <m:r>
                        <m:rPr>
                          <m:sty m:val="p"/>
                        </m:rPr>
                        <a:rPr lang="fr-FR" sz="900">
                          <a:solidFill>
                            <a:schemeClr val="tx1"/>
                          </a:solidFill>
                          <a:latin typeface="Cambria Math" panose="02040503050406030204" pitchFamily="18" charset="0"/>
                          <a:ea typeface="Cambria Math" panose="02040503050406030204" pitchFamily="18" charset="0"/>
                        </a:rPr>
                        <m:t>o</m:t>
                      </m:r>
                      <m:r>
                        <a:rPr lang="fr-FR" sz="900">
                          <a:solidFill>
                            <a:schemeClr val="tx1"/>
                          </a:solidFill>
                          <a:latin typeface="Cambria Math" panose="02040503050406030204" pitchFamily="18" charset="0"/>
                          <a:ea typeface="Cambria Math" panose="02040503050406030204" pitchFamily="18" charset="0"/>
                        </a:rPr>
                        <m:t>1</m:t>
                      </m:r>
                      <m:r>
                        <m:rPr>
                          <m:nor/>
                        </m:rPr>
                        <a:rPr lang="fr-FR" sz="900" dirty="0">
                          <a:solidFill>
                            <a:schemeClr val="tx1"/>
                          </a:solidFill>
                          <a:latin typeface="Cambria Math" panose="02040503050406030204" pitchFamily="18" charset="0"/>
                          <a:ea typeface="Cambria Math" panose="02040503050406030204" pitchFamily="18" charset="0"/>
                        </a:rPr>
                        <m:t>)</m:t>
                      </m:r>
                      <m:r>
                        <a:rPr lang="fr-FR" sz="900" i="1">
                          <a:solidFill>
                            <a:schemeClr val="tx1"/>
                          </a:solidFill>
                          <a:latin typeface="Cambria Math" panose="02040503050406030204" pitchFamily="18" charset="0"/>
                          <a:ea typeface="Cambria Math" panose="02040503050406030204" pitchFamily="18" charset="0"/>
                        </a:rPr>
                        <m:t>×</m:t>
                      </m:r>
                      <m:r>
                        <m:rPr>
                          <m:sty m:val="p"/>
                        </m:rPr>
                        <a:rPr lang="fr-FR" sz="900" smtClean="0">
                          <a:solidFill>
                            <a:schemeClr val="tx1"/>
                          </a:solidFill>
                          <a:latin typeface="Cambria Math" panose="02040503050406030204" pitchFamily="18" charset="0"/>
                          <a:ea typeface="Cambria Math" panose="02040503050406030204" pitchFamily="18" charset="0"/>
                        </a:rPr>
                        <m:t>out</m:t>
                      </m:r>
                      <m:r>
                        <a:rPr lang="fr-FR" sz="900" smtClean="0">
                          <a:solidFill>
                            <a:schemeClr val="tx1"/>
                          </a:solidFill>
                          <a:latin typeface="Cambria Math" panose="02040503050406030204" pitchFamily="18" charset="0"/>
                          <a:ea typeface="Cambria Math" panose="02040503050406030204" pitchFamily="18" charset="0"/>
                        </a:rPr>
                        <m:t>_</m:t>
                      </m:r>
                      <m:r>
                        <m:rPr>
                          <m:sty m:val="p"/>
                        </m:rPr>
                        <a:rPr lang="fr-FR" sz="900" smtClean="0">
                          <a:solidFill>
                            <a:schemeClr val="tx1"/>
                          </a:solidFill>
                          <a:latin typeface="Cambria Math" panose="02040503050406030204" pitchFamily="18" charset="0"/>
                          <a:ea typeface="Cambria Math" panose="02040503050406030204" pitchFamily="18" charset="0"/>
                        </a:rPr>
                        <m:t>o</m:t>
                      </m:r>
                      <m:r>
                        <a:rPr lang="fr-FR" sz="900" smtClean="0">
                          <a:solidFill>
                            <a:schemeClr val="tx1"/>
                          </a:solidFill>
                          <a:latin typeface="Cambria Math" panose="02040503050406030204" pitchFamily="18" charset="0"/>
                          <a:ea typeface="Cambria Math" panose="02040503050406030204" pitchFamily="18" charset="0"/>
                        </a:rPr>
                        <m:t>1(1−</m:t>
                      </m:r>
                      <m:r>
                        <m:rPr>
                          <m:sty m:val="p"/>
                        </m:rPr>
                        <a:rPr lang="fr-FR" sz="900" smtClean="0">
                          <a:solidFill>
                            <a:schemeClr val="tx1"/>
                          </a:solidFill>
                          <a:latin typeface="Cambria Math" panose="02040503050406030204" pitchFamily="18" charset="0"/>
                          <a:ea typeface="Cambria Math" panose="02040503050406030204" pitchFamily="18" charset="0"/>
                        </a:rPr>
                        <m:t>out</m:t>
                      </m:r>
                      <m:r>
                        <a:rPr lang="fr-FR" sz="900" smtClean="0">
                          <a:solidFill>
                            <a:schemeClr val="tx1"/>
                          </a:solidFill>
                          <a:latin typeface="Cambria Math" panose="02040503050406030204" pitchFamily="18" charset="0"/>
                          <a:ea typeface="Cambria Math" panose="02040503050406030204" pitchFamily="18" charset="0"/>
                        </a:rPr>
                        <m:t>_</m:t>
                      </m:r>
                      <m:r>
                        <m:rPr>
                          <m:sty m:val="p"/>
                        </m:rPr>
                        <a:rPr lang="fr-FR" sz="900" smtClean="0">
                          <a:solidFill>
                            <a:schemeClr val="tx1"/>
                          </a:solidFill>
                          <a:latin typeface="Cambria Math" panose="02040503050406030204" pitchFamily="18" charset="0"/>
                          <a:ea typeface="Cambria Math" panose="02040503050406030204" pitchFamily="18" charset="0"/>
                        </a:rPr>
                        <m:t>o</m:t>
                      </m:r>
                      <m:r>
                        <a:rPr lang="fr-FR" sz="900" smtClean="0">
                          <a:solidFill>
                            <a:schemeClr val="tx1"/>
                          </a:solidFill>
                          <a:latin typeface="Cambria Math" panose="02040503050406030204" pitchFamily="18" charset="0"/>
                          <a:ea typeface="Cambria Math" panose="02040503050406030204" pitchFamily="18" charset="0"/>
                        </a:rPr>
                        <m:t>1</m:t>
                      </m:r>
                      <m:r>
                        <a:rPr lang="fr-FR" sz="900" i="1">
                          <a:solidFill>
                            <a:schemeClr val="tx1"/>
                          </a:solidFill>
                          <a:latin typeface="Cambria Math" panose="02040503050406030204" pitchFamily="18" charset="0"/>
                          <a:ea typeface="Cambria Math" panose="02040503050406030204" pitchFamily="18" charset="0"/>
                        </a:rPr>
                        <m:t>)</m:t>
                      </m:r>
                      <m:r>
                        <a:rPr lang="fr-FR" sz="900" b="0" i="1" smtClean="0">
                          <a:solidFill>
                            <a:schemeClr val="tx1"/>
                          </a:solidFill>
                          <a:latin typeface="Cambria Math" panose="02040503050406030204" pitchFamily="18" charset="0"/>
                          <a:ea typeface="Cambria Math" panose="02040503050406030204" pitchFamily="18" charset="0"/>
                        </a:rPr>
                        <m:t>×</m:t>
                      </m:r>
                      <m:r>
                        <m:rPr>
                          <m:sty m:val="p"/>
                        </m:rPr>
                        <a:rPr lang="fr-FR" sz="900" i="0" smtClean="0">
                          <a:solidFill>
                            <a:schemeClr val="tx1"/>
                          </a:solidFill>
                          <a:latin typeface="Cambria Math" panose="02040503050406030204" pitchFamily="18" charset="0"/>
                        </a:rPr>
                        <m:t>o</m:t>
                      </m:r>
                      <m:r>
                        <m:rPr>
                          <m:sty m:val="p"/>
                        </m:rPr>
                        <a:rPr lang="fr-FR" sz="900" b="0" i="0" smtClean="0">
                          <a:solidFill>
                            <a:schemeClr val="tx1"/>
                          </a:solidFill>
                          <a:latin typeface="Cambria Math" panose="02040503050406030204" pitchFamily="18" charset="0"/>
                        </a:rPr>
                        <m:t>ut</m:t>
                      </m:r>
                      <m:r>
                        <a:rPr lang="fr-FR" sz="900" b="0" i="0" smtClean="0">
                          <a:solidFill>
                            <a:schemeClr val="tx1"/>
                          </a:solidFill>
                          <a:latin typeface="Cambria Math" panose="02040503050406030204" pitchFamily="18" charset="0"/>
                        </a:rPr>
                        <m:t>_</m:t>
                      </m:r>
                      <m:r>
                        <m:rPr>
                          <m:sty m:val="p"/>
                        </m:rPr>
                        <a:rPr lang="fr-FR" sz="900" b="0" i="0" smtClean="0">
                          <a:solidFill>
                            <a:schemeClr val="tx1"/>
                          </a:solidFill>
                          <a:latin typeface="Cambria Math" panose="02040503050406030204" pitchFamily="18" charset="0"/>
                        </a:rPr>
                        <m:t>h</m:t>
                      </m:r>
                      <m:r>
                        <a:rPr lang="fr-FR" sz="900" b="0" i="0" smtClean="0">
                          <a:solidFill>
                            <a:schemeClr val="tx1"/>
                          </a:solidFill>
                          <a:latin typeface="Cambria Math" panose="02040503050406030204" pitchFamily="18" charset="0"/>
                        </a:rPr>
                        <m:t>1</m:t>
                      </m:r>
                    </m:oMath>
                  </m:oMathPara>
                </a14:m>
                <a:endParaRPr lang="fr-FR" sz="900" dirty="0">
                  <a:solidFill>
                    <a:schemeClr val="tx1"/>
                  </a:solidFill>
                </a:endParaRPr>
              </a:p>
            </p:txBody>
          </p:sp>
        </mc:Choice>
        <mc:Fallback xmlns="">
          <p:sp>
            <p:nvSpPr>
              <p:cNvPr id="15" name="ZoneTexte 14">
                <a:extLst>
                  <a:ext uri="{FF2B5EF4-FFF2-40B4-BE49-F238E27FC236}">
                    <a16:creationId xmlns:a16="http://schemas.microsoft.com/office/drawing/2014/main" id="{27A8EEDE-0AB7-C4CA-9C59-1EEEC2189566}"/>
                  </a:ext>
                </a:extLst>
              </p:cNvPr>
              <p:cNvSpPr txBox="1">
                <a:spLocks noRot="1" noChangeAspect="1" noMove="1" noResize="1" noEditPoints="1" noAdjustHandles="1" noChangeArrowheads="1" noChangeShapeType="1" noTextEdit="1"/>
              </p:cNvSpPr>
              <p:nvPr/>
            </p:nvSpPr>
            <p:spPr>
              <a:xfrm>
                <a:off x="379474" y="4138545"/>
                <a:ext cx="5655732" cy="333199"/>
              </a:xfrm>
              <a:prstGeom prst="rect">
                <a:avLst/>
              </a:prstGeom>
              <a:blipFill>
                <a:blip r:embed="rId13"/>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F65E906A-D227-3559-9F6F-45D213C444FF}"/>
                  </a:ext>
                </a:extLst>
              </p:cNvPr>
              <p:cNvSpPr txBox="1"/>
              <p:nvPr/>
            </p:nvSpPr>
            <p:spPr>
              <a:xfrm>
                <a:off x="379473" y="4959564"/>
                <a:ext cx="5655733" cy="363882"/>
              </a:xfrm>
              <a:prstGeom prst="rect">
                <a:avLst/>
              </a:prstGeom>
              <a:noFill/>
              <a:ln>
                <a:solidFill>
                  <a:srgbClr val="FF0000"/>
                </a:solidFill>
              </a:ln>
            </p:spPr>
            <p:txBody>
              <a:bodyPr wrap="square" rtlCol="0">
                <a:noAutofit/>
              </a:bodyPr>
              <a:lstStyle/>
              <a:p>
                <a14:m>
                  <m:oMath xmlns:m="http://schemas.openxmlformats.org/officeDocument/2006/math">
                    <m:f>
                      <m:fPr>
                        <m:ctrlPr>
                          <a:rPr lang="fr-FR" sz="1100" i="1" smtClean="0">
                            <a:solidFill>
                              <a:schemeClr val="tx1"/>
                            </a:solidFill>
                            <a:latin typeface="Cambria Math" panose="02040503050406030204" pitchFamily="18" charset="0"/>
                          </a:rPr>
                        </m:ctrlPr>
                      </m:fPr>
                      <m:num>
                        <m:r>
                          <a:rPr lang="fr-FR" sz="1100" i="0" smtClean="0">
                            <a:solidFill>
                              <a:schemeClr val="tx1"/>
                            </a:solidFill>
                            <a:latin typeface="Cambria Math" panose="02040503050406030204" pitchFamily="18" charset="0"/>
                          </a:rPr>
                          <m:t>𝜕</m:t>
                        </m:r>
                        <m:r>
                          <m:rPr>
                            <m:sty m:val="p"/>
                          </m:rPr>
                          <a:rPr lang="fr-FR" sz="1100" b="0" i="0" smtClean="0">
                            <a:solidFill>
                              <a:schemeClr val="tx1"/>
                            </a:solidFill>
                            <a:latin typeface="Cambria Math" panose="02040503050406030204" pitchFamily="18" charset="0"/>
                          </a:rPr>
                          <m:t>Loss</m:t>
                        </m:r>
                        <m:r>
                          <a:rPr lang="fr-FR" sz="1100" b="0" i="0" smtClean="0">
                            <a:solidFill>
                              <a:schemeClr val="tx1"/>
                            </a:solidFill>
                            <a:latin typeface="Cambria Math" panose="02040503050406030204" pitchFamily="18" charset="0"/>
                          </a:rPr>
                          <m:t>2</m:t>
                        </m:r>
                      </m:num>
                      <m:den>
                        <m:r>
                          <a:rPr lang="fr-FR" sz="1100" i="0" smtClean="0">
                            <a:solidFill>
                              <a:schemeClr val="tx1"/>
                            </a:solidFill>
                            <a:latin typeface="Cambria Math" panose="02040503050406030204" pitchFamily="18" charset="0"/>
                          </a:rPr>
                          <m:t>𝜕</m:t>
                        </m:r>
                        <m:r>
                          <m:rPr>
                            <m:sty m:val="p"/>
                          </m:rPr>
                          <a:rPr lang="fr-FR" sz="1100" b="0" i="0" smtClean="0">
                            <a:solidFill>
                              <a:schemeClr val="tx1"/>
                            </a:solidFill>
                            <a:latin typeface="Cambria Math" panose="02040503050406030204" pitchFamily="18" charset="0"/>
                          </a:rPr>
                          <m:t>w</m:t>
                        </m:r>
                        <m:r>
                          <a:rPr lang="fr-FR" sz="1100" b="0" i="0" smtClean="0">
                            <a:solidFill>
                              <a:schemeClr val="tx1"/>
                            </a:solidFill>
                            <a:latin typeface="Cambria Math" panose="02040503050406030204" pitchFamily="18" charset="0"/>
                          </a:rPr>
                          <m:t>8</m:t>
                        </m:r>
                      </m:den>
                    </m:f>
                    <m:r>
                      <a:rPr lang="fr-FR" sz="1100" b="0" i="0" smtClean="0">
                        <a:solidFill>
                          <a:schemeClr val="tx1"/>
                        </a:solidFill>
                        <a:latin typeface="Cambria Math" panose="02040503050406030204" pitchFamily="18" charset="0"/>
                      </a:rPr>
                      <m:t>=</m:t>
                    </m:r>
                    <m:r>
                      <m:rPr>
                        <m:nor/>
                      </m:rPr>
                      <a:rPr lang="fr-FR" sz="1100" dirty="0">
                        <a:solidFill>
                          <a:schemeClr val="tx1"/>
                        </a:solidFill>
                        <a:latin typeface="Cambria Math" panose="02040503050406030204" pitchFamily="18" charset="0"/>
                        <a:ea typeface="Cambria Math" panose="02040503050406030204" pitchFamily="18" charset="0"/>
                      </a:rPr>
                      <m:t>(</m:t>
                    </m:r>
                    <m:r>
                      <m:rPr>
                        <m:sty m:val="p"/>
                      </m:rPr>
                      <a:rPr lang="fr-FR" sz="1100">
                        <a:solidFill>
                          <a:schemeClr val="tx1"/>
                        </a:solidFill>
                        <a:latin typeface="Cambria Math" panose="02040503050406030204" pitchFamily="18" charset="0"/>
                        <a:ea typeface="Cambria Math" panose="02040503050406030204" pitchFamily="18" charset="0"/>
                      </a:rPr>
                      <m:t>out</m:t>
                    </m:r>
                    <m:r>
                      <a:rPr lang="fr-FR" sz="1100">
                        <a:solidFill>
                          <a:schemeClr val="tx1"/>
                        </a:solidFill>
                        <a:latin typeface="Cambria Math" panose="02040503050406030204" pitchFamily="18" charset="0"/>
                        <a:ea typeface="Cambria Math" panose="02040503050406030204" pitchFamily="18" charset="0"/>
                      </a:rPr>
                      <m:t>_</m:t>
                    </m:r>
                    <m:r>
                      <m:rPr>
                        <m:sty m:val="p"/>
                      </m:rPr>
                      <a:rPr lang="fr-FR" sz="1100">
                        <a:solidFill>
                          <a:schemeClr val="tx1"/>
                        </a:solidFill>
                        <a:latin typeface="Cambria Math" panose="02040503050406030204" pitchFamily="18" charset="0"/>
                        <a:ea typeface="Cambria Math" panose="02040503050406030204" pitchFamily="18" charset="0"/>
                      </a:rPr>
                      <m:t>o</m:t>
                    </m:r>
                    <m:r>
                      <a:rPr lang="fr-FR" sz="1100" b="0" i="0" smtClean="0">
                        <a:solidFill>
                          <a:schemeClr val="tx1"/>
                        </a:solidFill>
                        <a:latin typeface="Cambria Math" panose="02040503050406030204" pitchFamily="18" charset="0"/>
                        <a:ea typeface="Cambria Math" panose="02040503050406030204" pitchFamily="18" charset="0"/>
                      </a:rPr>
                      <m:t>2</m:t>
                    </m:r>
                    <m:r>
                      <a:rPr lang="fr-FR" sz="1100">
                        <a:solidFill>
                          <a:schemeClr val="tx1"/>
                        </a:solidFill>
                        <a:latin typeface="Cambria Math" panose="02040503050406030204" pitchFamily="18" charset="0"/>
                        <a:ea typeface="Cambria Math" panose="02040503050406030204" pitchFamily="18" charset="0"/>
                      </a:rPr>
                      <m:t>−</m:t>
                    </m:r>
                    <m:r>
                      <m:rPr>
                        <m:sty m:val="p"/>
                      </m:rPr>
                      <a:rPr lang="fr-FR" sz="1100">
                        <a:solidFill>
                          <a:schemeClr val="tx1"/>
                        </a:solidFill>
                        <a:latin typeface="Cambria Math" panose="02040503050406030204" pitchFamily="18" charset="0"/>
                        <a:ea typeface="Cambria Math" panose="02040503050406030204" pitchFamily="18" charset="0"/>
                      </a:rPr>
                      <m:t>target</m:t>
                    </m:r>
                    <m:r>
                      <a:rPr lang="fr-FR" sz="1100">
                        <a:solidFill>
                          <a:schemeClr val="tx1"/>
                        </a:solidFill>
                        <a:latin typeface="Cambria Math" panose="02040503050406030204" pitchFamily="18" charset="0"/>
                        <a:ea typeface="Cambria Math" panose="02040503050406030204" pitchFamily="18" charset="0"/>
                      </a:rPr>
                      <m:t>_</m:t>
                    </m:r>
                    <m:r>
                      <m:rPr>
                        <m:sty m:val="p"/>
                      </m:rPr>
                      <a:rPr lang="fr-FR" sz="1100">
                        <a:solidFill>
                          <a:schemeClr val="tx1"/>
                        </a:solidFill>
                        <a:latin typeface="Cambria Math" panose="02040503050406030204" pitchFamily="18" charset="0"/>
                        <a:ea typeface="Cambria Math" panose="02040503050406030204" pitchFamily="18" charset="0"/>
                      </a:rPr>
                      <m:t>o</m:t>
                    </m:r>
                    <m:r>
                      <m:rPr>
                        <m:nor/>
                      </m:rPr>
                      <a:rPr lang="fr-FR" sz="1100" b="0" i="0" smtClean="0">
                        <a:solidFill>
                          <a:schemeClr val="tx1"/>
                        </a:solidFill>
                        <a:latin typeface="Cambria Math" panose="02040503050406030204" pitchFamily="18" charset="0"/>
                        <a:ea typeface="Cambria Math" panose="02040503050406030204" pitchFamily="18" charset="0"/>
                      </a:rPr>
                      <m:t>2</m:t>
                    </m:r>
                    <m:r>
                      <m:rPr>
                        <m:nor/>
                      </m:rPr>
                      <a:rPr lang="fr-FR" sz="1100" dirty="0">
                        <a:solidFill>
                          <a:schemeClr val="tx1"/>
                        </a:solidFill>
                        <a:latin typeface="Cambria Math" panose="02040503050406030204" pitchFamily="18" charset="0"/>
                        <a:ea typeface="Cambria Math" panose="02040503050406030204" pitchFamily="18" charset="0"/>
                      </a:rPr>
                      <m:t>)</m:t>
                    </m:r>
                    <m:r>
                      <a:rPr lang="fr-FR" sz="1100" i="1">
                        <a:solidFill>
                          <a:schemeClr val="tx1"/>
                        </a:solidFill>
                        <a:latin typeface="Cambria Math" panose="02040503050406030204" pitchFamily="18" charset="0"/>
                        <a:ea typeface="Cambria Math" panose="02040503050406030204" pitchFamily="18" charset="0"/>
                      </a:rPr>
                      <m:t>×</m:t>
                    </m:r>
                    <m:r>
                      <m:rPr>
                        <m:sty m:val="p"/>
                      </m:rPr>
                      <a:rPr lang="fr-FR" sz="1100" smtClean="0">
                        <a:solidFill>
                          <a:schemeClr val="tx1"/>
                        </a:solidFill>
                        <a:latin typeface="Cambria Math" panose="02040503050406030204" pitchFamily="18" charset="0"/>
                        <a:ea typeface="Cambria Math" panose="02040503050406030204" pitchFamily="18" charset="0"/>
                      </a:rPr>
                      <m:t>out</m:t>
                    </m:r>
                    <m:r>
                      <a:rPr lang="fr-FR" sz="1100" smtClean="0">
                        <a:solidFill>
                          <a:schemeClr val="tx1"/>
                        </a:solidFill>
                        <a:latin typeface="Cambria Math" panose="02040503050406030204" pitchFamily="18" charset="0"/>
                        <a:ea typeface="Cambria Math" panose="02040503050406030204" pitchFamily="18" charset="0"/>
                      </a:rPr>
                      <m:t>_</m:t>
                    </m:r>
                    <m:r>
                      <m:rPr>
                        <m:sty m:val="p"/>
                      </m:rPr>
                      <a:rPr lang="fr-FR" sz="1100" smtClean="0">
                        <a:solidFill>
                          <a:schemeClr val="tx1"/>
                        </a:solidFill>
                        <a:latin typeface="Cambria Math" panose="02040503050406030204" pitchFamily="18" charset="0"/>
                        <a:ea typeface="Cambria Math" panose="02040503050406030204" pitchFamily="18" charset="0"/>
                      </a:rPr>
                      <m:t>o</m:t>
                    </m:r>
                    <m:r>
                      <a:rPr lang="fr-FR" sz="1100" b="0" i="0" smtClean="0">
                        <a:solidFill>
                          <a:schemeClr val="tx1"/>
                        </a:solidFill>
                        <a:latin typeface="Cambria Math" panose="02040503050406030204" pitchFamily="18" charset="0"/>
                        <a:ea typeface="Cambria Math" panose="02040503050406030204" pitchFamily="18" charset="0"/>
                      </a:rPr>
                      <m:t>2</m:t>
                    </m:r>
                    <m:r>
                      <a:rPr lang="fr-FR" sz="1100" smtClean="0">
                        <a:solidFill>
                          <a:schemeClr val="tx1"/>
                        </a:solidFill>
                        <a:latin typeface="Cambria Math" panose="02040503050406030204" pitchFamily="18" charset="0"/>
                        <a:ea typeface="Cambria Math" panose="02040503050406030204" pitchFamily="18" charset="0"/>
                      </a:rPr>
                      <m:t>(1−</m:t>
                    </m:r>
                    <m:r>
                      <m:rPr>
                        <m:sty m:val="p"/>
                      </m:rPr>
                      <a:rPr lang="fr-FR" sz="1100" smtClean="0">
                        <a:solidFill>
                          <a:schemeClr val="tx1"/>
                        </a:solidFill>
                        <a:latin typeface="Cambria Math" panose="02040503050406030204" pitchFamily="18" charset="0"/>
                        <a:ea typeface="Cambria Math" panose="02040503050406030204" pitchFamily="18" charset="0"/>
                      </a:rPr>
                      <m:t>out</m:t>
                    </m:r>
                    <m:r>
                      <a:rPr lang="fr-FR" sz="1100" smtClean="0">
                        <a:solidFill>
                          <a:schemeClr val="tx1"/>
                        </a:solidFill>
                        <a:latin typeface="Cambria Math" panose="02040503050406030204" pitchFamily="18" charset="0"/>
                        <a:ea typeface="Cambria Math" panose="02040503050406030204" pitchFamily="18" charset="0"/>
                      </a:rPr>
                      <m:t>_</m:t>
                    </m:r>
                    <m:r>
                      <m:rPr>
                        <m:sty m:val="p"/>
                      </m:rPr>
                      <a:rPr lang="fr-FR" sz="1100" smtClean="0">
                        <a:solidFill>
                          <a:schemeClr val="tx1"/>
                        </a:solidFill>
                        <a:latin typeface="Cambria Math" panose="02040503050406030204" pitchFamily="18" charset="0"/>
                        <a:ea typeface="Cambria Math" panose="02040503050406030204" pitchFamily="18" charset="0"/>
                      </a:rPr>
                      <m:t>o</m:t>
                    </m:r>
                    <m:r>
                      <a:rPr lang="fr-FR" sz="1100" b="0" i="1" smtClean="0">
                        <a:solidFill>
                          <a:schemeClr val="tx1"/>
                        </a:solidFill>
                        <a:latin typeface="Cambria Math" panose="02040503050406030204" pitchFamily="18" charset="0"/>
                        <a:ea typeface="Cambria Math" panose="02040503050406030204" pitchFamily="18" charset="0"/>
                      </a:rPr>
                      <m:t>2</m:t>
                    </m:r>
                    <m:r>
                      <a:rPr lang="fr-FR" sz="1100" i="1">
                        <a:solidFill>
                          <a:schemeClr val="tx1"/>
                        </a:solidFill>
                        <a:latin typeface="Cambria Math" panose="02040503050406030204" pitchFamily="18" charset="0"/>
                        <a:ea typeface="Cambria Math" panose="02040503050406030204" pitchFamily="18" charset="0"/>
                      </a:rPr>
                      <m:t>)</m:t>
                    </m:r>
                    <m:r>
                      <a:rPr lang="fr-FR" sz="1100" b="0" i="1" smtClean="0">
                        <a:solidFill>
                          <a:schemeClr val="tx1"/>
                        </a:solidFill>
                        <a:latin typeface="Cambria Math" panose="02040503050406030204" pitchFamily="18" charset="0"/>
                        <a:ea typeface="Cambria Math" panose="02040503050406030204" pitchFamily="18" charset="0"/>
                      </a:rPr>
                      <m:t>×</m:t>
                    </m:r>
                    <m:r>
                      <m:rPr>
                        <m:sty m:val="p"/>
                      </m:rPr>
                      <a:rPr lang="fr-FR" sz="1100" i="0" smtClean="0">
                        <a:solidFill>
                          <a:schemeClr val="tx1"/>
                        </a:solidFill>
                        <a:latin typeface="Cambria Math" panose="02040503050406030204" pitchFamily="18" charset="0"/>
                      </a:rPr>
                      <m:t>o</m:t>
                    </m:r>
                    <m:r>
                      <m:rPr>
                        <m:sty m:val="p"/>
                      </m:rPr>
                      <a:rPr lang="fr-FR" sz="1100" b="0" i="0" smtClean="0">
                        <a:solidFill>
                          <a:schemeClr val="tx1"/>
                        </a:solidFill>
                        <a:latin typeface="Cambria Math" panose="02040503050406030204" pitchFamily="18" charset="0"/>
                      </a:rPr>
                      <m:t>ut</m:t>
                    </m:r>
                    <m:r>
                      <a:rPr lang="fr-FR" sz="1100" b="0" i="0" smtClean="0">
                        <a:solidFill>
                          <a:schemeClr val="tx1"/>
                        </a:solidFill>
                        <a:latin typeface="Cambria Math" panose="02040503050406030204" pitchFamily="18" charset="0"/>
                      </a:rPr>
                      <m:t>_</m:t>
                    </m:r>
                    <m:r>
                      <m:rPr>
                        <m:sty m:val="p"/>
                      </m:rPr>
                      <a:rPr lang="fr-FR" sz="1100" b="0" i="0" smtClean="0">
                        <a:solidFill>
                          <a:schemeClr val="tx1"/>
                        </a:solidFill>
                        <a:latin typeface="Cambria Math" panose="02040503050406030204" pitchFamily="18" charset="0"/>
                      </a:rPr>
                      <m:t>h</m:t>
                    </m:r>
                  </m:oMath>
                </a14:m>
                <a:r>
                  <a:rPr lang="fr-FR" sz="1100" dirty="0">
                    <a:solidFill>
                      <a:schemeClr val="tx1"/>
                    </a:solidFill>
                  </a:rPr>
                  <a:t>2</a:t>
                </a:r>
              </a:p>
            </p:txBody>
          </p:sp>
        </mc:Choice>
        <mc:Fallback xmlns="">
          <p:sp>
            <p:nvSpPr>
              <p:cNvPr id="16" name="ZoneTexte 15">
                <a:extLst>
                  <a:ext uri="{FF2B5EF4-FFF2-40B4-BE49-F238E27FC236}">
                    <a16:creationId xmlns:a16="http://schemas.microsoft.com/office/drawing/2014/main" id="{F65E906A-D227-3559-9F6F-45D213C444FF}"/>
                  </a:ext>
                </a:extLst>
              </p:cNvPr>
              <p:cNvSpPr txBox="1">
                <a:spLocks noRot="1" noChangeAspect="1" noMove="1" noResize="1" noEditPoints="1" noAdjustHandles="1" noChangeArrowheads="1" noChangeShapeType="1" noTextEdit="1"/>
              </p:cNvSpPr>
              <p:nvPr/>
            </p:nvSpPr>
            <p:spPr>
              <a:xfrm>
                <a:off x="379473" y="4959564"/>
                <a:ext cx="5655733" cy="363882"/>
              </a:xfrm>
              <a:prstGeom prst="rect">
                <a:avLst/>
              </a:prstGeom>
              <a:blipFill>
                <a:blip r:embed="rId14"/>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 name="ZoneTexte 16">
                <a:extLst>
                  <a:ext uri="{FF2B5EF4-FFF2-40B4-BE49-F238E27FC236}">
                    <a16:creationId xmlns:a16="http://schemas.microsoft.com/office/drawing/2014/main" id="{4E5197B4-28D9-8377-AB66-39B6E972EE12}"/>
                  </a:ext>
                </a:extLst>
              </p:cNvPr>
              <p:cNvSpPr txBox="1"/>
              <p:nvPr/>
            </p:nvSpPr>
            <p:spPr>
              <a:xfrm>
                <a:off x="379474" y="4535179"/>
                <a:ext cx="5655732" cy="363882"/>
              </a:xfrm>
              <a:prstGeom prst="rect">
                <a:avLst/>
              </a:prstGeom>
              <a:noFill/>
              <a:ln>
                <a:solidFill>
                  <a:srgbClr val="FF0000"/>
                </a:solidFill>
              </a:ln>
            </p:spPr>
            <p:txBody>
              <a:bodyPr wrap="square" rtlCol="0">
                <a:noAutofit/>
              </a:bodyPr>
              <a:lstStyle/>
              <a:p>
                <a:pPr/>
                <a14:m>
                  <m:oMathPara xmlns:m="http://schemas.openxmlformats.org/officeDocument/2006/math">
                    <m:oMathParaPr>
                      <m:jc m:val="left"/>
                    </m:oMathParaPr>
                    <m:oMath xmlns:m="http://schemas.openxmlformats.org/officeDocument/2006/math">
                      <m:f>
                        <m:fPr>
                          <m:ctrlPr>
                            <a:rPr lang="fr-FR" sz="900" i="1" smtClean="0">
                              <a:solidFill>
                                <a:schemeClr val="tx1"/>
                              </a:solidFill>
                              <a:latin typeface="Cambria Math" panose="02040503050406030204" pitchFamily="18" charset="0"/>
                            </a:rPr>
                          </m:ctrlPr>
                        </m:fPr>
                        <m:num>
                          <m:r>
                            <a:rPr lang="fr-FR" sz="900" b="0" i="0" smtClean="0">
                              <a:solidFill>
                                <a:schemeClr val="tx1"/>
                              </a:solidFill>
                              <a:latin typeface="Cambria Math" panose="02040503050406030204" pitchFamily="18" charset="0"/>
                            </a:rPr>
                            <m:t>𝜕</m:t>
                          </m:r>
                          <m:r>
                            <m:rPr>
                              <m:sty m:val="p"/>
                            </m:rPr>
                            <a:rPr lang="fr-FR" sz="900" b="0" i="0" smtClean="0">
                              <a:solidFill>
                                <a:schemeClr val="tx1"/>
                              </a:solidFill>
                              <a:latin typeface="Cambria Math" panose="02040503050406030204" pitchFamily="18" charset="0"/>
                            </a:rPr>
                            <m:t>Loss</m:t>
                          </m:r>
                          <m:r>
                            <a:rPr lang="fr-FR" sz="900" b="0" i="0" smtClean="0">
                              <a:solidFill>
                                <a:schemeClr val="tx1"/>
                              </a:solidFill>
                              <a:latin typeface="Cambria Math" panose="02040503050406030204" pitchFamily="18" charset="0"/>
                            </a:rPr>
                            <m:t>1</m:t>
                          </m:r>
                        </m:num>
                        <m:den>
                          <m:r>
                            <a:rPr lang="fr-FR" sz="900" b="0" i="0" smtClean="0">
                              <a:solidFill>
                                <a:schemeClr val="tx1"/>
                              </a:solidFill>
                              <a:latin typeface="Cambria Math" panose="02040503050406030204" pitchFamily="18" charset="0"/>
                            </a:rPr>
                            <m:t>𝜕</m:t>
                          </m:r>
                          <m:r>
                            <m:rPr>
                              <m:sty m:val="p"/>
                            </m:rPr>
                            <a:rPr lang="fr-FR" sz="900" b="0" i="0" smtClean="0">
                              <a:solidFill>
                                <a:schemeClr val="tx1"/>
                              </a:solidFill>
                              <a:latin typeface="Cambria Math" panose="02040503050406030204" pitchFamily="18" charset="0"/>
                            </a:rPr>
                            <m:t>w</m:t>
                          </m:r>
                          <m:r>
                            <a:rPr lang="fr-FR" sz="900" b="0" i="0" smtClean="0">
                              <a:solidFill>
                                <a:schemeClr val="tx1"/>
                              </a:solidFill>
                              <a:latin typeface="Cambria Math" panose="02040503050406030204" pitchFamily="18" charset="0"/>
                            </a:rPr>
                            <m:t>6</m:t>
                          </m:r>
                        </m:den>
                      </m:f>
                      <m:r>
                        <a:rPr lang="fr-FR" sz="900" b="0" i="0" smtClean="0">
                          <a:solidFill>
                            <a:schemeClr val="tx1"/>
                          </a:solidFill>
                          <a:latin typeface="Cambria Math" panose="02040503050406030204" pitchFamily="18" charset="0"/>
                        </a:rPr>
                        <m:t>=</m:t>
                      </m:r>
                      <m:r>
                        <m:rPr>
                          <m:nor/>
                        </m:rPr>
                        <a:rPr lang="fr-FR" sz="900" dirty="0">
                          <a:solidFill>
                            <a:schemeClr val="tx1"/>
                          </a:solidFill>
                          <a:latin typeface="Cambria Math" panose="02040503050406030204" pitchFamily="18" charset="0"/>
                          <a:ea typeface="Cambria Math" panose="02040503050406030204" pitchFamily="18" charset="0"/>
                        </a:rPr>
                        <m:t>(</m:t>
                      </m:r>
                      <m:r>
                        <m:rPr>
                          <m:sty m:val="p"/>
                        </m:rPr>
                        <a:rPr lang="fr-FR" sz="900">
                          <a:solidFill>
                            <a:schemeClr val="tx1"/>
                          </a:solidFill>
                          <a:latin typeface="Cambria Math" panose="02040503050406030204" pitchFamily="18" charset="0"/>
                          <a:ea typeface="Cambria Math" panose="02040503050406030204" pitchFamily="18" charset="0"/>
                        </a:rPr>
                        <m:t>out</m:t>
                      </m:r>
                      <m:r>
                        <a:rPr lang="fr-FR" sz="900">
                          <a:solidFill>
                            <a:schemeClr val="tx1"/>
                          </a:solidFill>
                          <a:latin typeface="Cambria Math" panose="02040503050406030204" pitchFamily="18" charset="0"/>
                          <a:ea typeface="Cambria Math" panose="02040503050406030204" pitchFamily="18" charset="0"/>
                        </a:rPr>
                        <m:t>_</m:t>
                      </m:r>
                      <m:r>
                        <m:rPr>
                          <m:sty m:val="p"/>
                        </m:rPr>
                        <a:rPr lang="fr-FR" sz="900">
                          <a:solidFill>
                            <a:schemeClr val="tx1"/>
                          </a:solidFill>
                          <a:latin typeface="Cambria Math" panose="02040503050406030204" pitchFamily="18" charset="0"/>
                          <a:ea typeface="Cambria Math" panose="02040503050406030204" pitchFamily="18" charset="0"/>
                        </a:rPr>
                        <m:t>o</m:t>
                      </m:r>
                      <m:r>
                        <a:rPr lang="fr-FR" sz="900">
                          <a:solidFill>
                            <a:schemeClr val="tx1"/>
                          </a:solidFill>
                          <a:latin typeface="Cambria Math" panose="02040503050406030204" pitchFamily="18" charset="0"/>
                          <a:ea typeface="Cambria Math" panose="02040503050406030204" pitchFamily="18" charset="0"/>
                        </a:rPr>
                        <m:t>1−</m:t>
                      </m:r>
                      <m:r>
                        <m:rPr>
                          <m:sty m:val="p"/>
                        </m:rPr>
                        <a:rPr lang="fr-FR" sz="900">
                          <a:solidFill>
                            <a:schemeClr val="tx1"/>
                          </a:solidFill>
                          <a:latin typeface="Cambria Math" panose="02040503050406030204" pitchFamily="18" charset="0"/>
                          <a:ea typeface="Cambria Math" panose="02040503050406030204" pitchFamily="18" charset="0"/>
                        </a:rPr>
                        <m:t>target</m:t>
                      </m:r>
                      <m:r>
                        <a:rPr lang="fr-FR" sz="900">
                          <a:solidFill>
                            <a:schemeClr val="tx1"/>
                          </a:solidFill>
                          <a:latin typeface="Cambria Math" panose="02040503050406030204" pitchFamily="18" charset="0"/>
                          <a:ea typeface="Cambria Math" panose="02040503050406030204" pitchFamily="18" charset="0"/>
                        </a:rPr>
                        <m:t>_</m:t>
                      </m:r>
                      <m:r>
                        <m:rPr>
                          <m:sty m:val="p"/>
                        </m:rPr>
                        <a:rPr lang="fr-FR" sz="900">
                          <a:solidFill>
                            <a:schemeClr val="tx1"/>
                          </a:solidFill>
                          <a:latin typeface="Cambria Math" panose="02040503050406030204" pitchFamily="18" charset="0"/>
                          <a:ea typeface="Cambria Math" panose="02040503050406030204" pitchFamily="18" charset="0"/>
                        </a:rPr>
                        <m:t>o</m:t>
                      </m:r>
                      <m:r>
                        <a:rPr lang="fr-FR" sz="900">
                          <a:solidFill>
                            <a:schemeClr val="tx1"/>
                          </a:solidFill>
                          <a:latin typeface="Cambria Math" panose="02040503050406030204" pitchFamily="18" charset="0"/>
                          <a:ea typeface="Cambria Math" panose="02040503050406030204" pitchFamily="18" charset="0"/>
                        </a:rPr>
                        <m:t>1</m:t>
                      </m:r>
                      <m:r>
                        <m:rPr>
                          <m:nor/>
                        </m:rPr>
                        <a:rPr lang="fr-FR" sz="900" dirty="0">
                          <a:solidFill>
                            <a:schemeClr val="tx1"/>
                          </a:solidFill>
                          <a:latin typeface="Cambria Math" panose="02040503050406030204" pitchFamily="18" charset="0"/>
                          <a:ea typeface="Cambria Math" panose="02040503050406030204" pitchFamily="18" charset="0"/>
                        </a:rPr>
                        <m:t>)</m:t>
                      </m:r>
                      <m:r>
                        <a:rPr lang="fr-FR" sz="900" i="1">
                          <a:solidFill>
                            <a:schemeClr val="tx1"/>
                          </a:solidFill>
                          <a:latin typeface="Cambria Math" panose="02040503050406030204" pitchFamily="18" charset="0"/>
                          <a:ea typeface="Cambria Math" panose="02040503050406030204" pitchFamily="18" charset="0"/>
                        </a:rPr>
                        <m:t>×</m:t>
                      </m:r>
                      <m:r>
                        <m:rPr>
                          <m:sty m:val="p"/>
                        </m:rPr>
                        <a:rPr lang="fr-FR" sz="900">
                          <a:solidFill>
                            <a:schemeClr val="tx1"/>
                          </a:solidFill>
                          <a:latin typeface="Cambria Math" panose="02040503050406030204" pitchFamily="18" charset="0"/>
                          <a:ea typeface="Cambria Math" panose="02040503050406030204" pitchFamily="18" charset="0"/>
                        </a:rPr>
                        <m:t>out</m:t>
                      </m:r>
                      <m:r>
                        <a:rPr lang="fr-FR" sz="900">
                          <a:solidFill>
                            <a:schemeClr val="tx1"/>
                          </a:solidFill>
                          <a:latin typeface="Cambria Math" panose="02040503050406030204" pitchFamily="18" charset="0"/>
                          <a:ea typeface="Cambria Math" panose="02040503050406030204" pitchFamily="18" charset="0"/>
                        </a:rPr>
                        <m:t>_</m:t>
                      </m:r>
                      <m:r>
                        <m:rPr>
                          <m:sty m:val="p"/>
                        </m:rPr>
                        <a:rPr lang="fr-FR" sz="900">
                          <a:solidFill>
                            <a:schemeClr val="tx1"/>
                          </a:solidFill>
                          <a:latin typeface="Cambria Math" panose="02040503050406030204" pitchFamily="18" charset="0"/>
                          <a:ea typeface="Cambria Math" panose="02040503050406030204" pitchFamily="18" charset="0"/>
                        </a:rPr>
                        <m:t>o</m:t>
                      </m:r>
                      <m:r>
                        <a:rPr lang="fr-FR" sz="900">
                          <a:solidFill>
                            <a:schemeClr val="tx1"/>
                          </a:solidFill>
                          <a:latin typeface="Cambria Math" panose="02040503050406030204" pitchFamily="18" charset="0"/>
                          <a:ea typeface="Cambria Math" panose="02040503050406030204" pitchFamily="18" charset="0"/>
                        </a:rPr>
                        <m:t>1(1−</m:t>
                      </m:r>
                      <m:r>
                        <m:rPr>
                          <m:sty m:val="p"/>
                        </m:rPr>
                        <a:rPr lang="fr-FR" sz="900">
                          <a:solidFill>
                            <a:schemeClr val="tx1"/>
                          </a:solidFill>
                          <a:latin typeface="Cambria Math" panose="02040503050406030204" pitchFamily="18" charset="0"/>
                          <a:ea typeface="Cambria Math" panose="02040503050406030204" pitchFamily="18" charset="0"/>
                        </a:rPr>
                        <m:t>out</m:t>
                      </m:r>
                      <m:r>
                        <a:rPr lang="fr-FR" sz="900">
                          <a:solidFill>
                            <a:schemeClr val="tx1"/>
                          </a:solidFill>
                          <a:latin typeface="Cambria Math" panose="02040503050406030204" pitchFamily="18" charset="0"/>
                          <a:ea typeface="Cambria Math" panose="02040503050406030204" pitchFamily="18" charset="0"/>
                        </a:rPr>
                        <m:t>_</m:t>
                      </m:r>
                      <m:r>
                        <m:rPr>
                          <m:sty m:val="p"/>
                        </m:rPr>
                        <a:rPr lang="fr-FR" sz="900">
                          <a:solidFill>
                            <a:schemeClr val="tx1"/>
                          </a:solidFill>
                          <a:latin typeface="Cambria Math" panose="02040503050406030204" pitchFamily="18" charset="0"/>
                          <a:ea typeface="Cambria Math" panose="02040503050406030204" pitchFamily="18" charset="0"/>
                        </a:rPr>
                        <m:t>o</m:t>
                      </m:r>
                      <m:r>
                        <a:rPr lang="fr-FR" sz="900">
                          <a:solidFill>
                            <a:schemeClr val="tx1"/>
                          </a:solidFill>
                          <a:latin typeface="Cambria Math" panose="02040503050406030204" pitchFamily="18" charset="0"/>
                          <a:ea typeface="Cambria Math" panose="02040503050406030204" pitchFamily="18" charset="0"/>
                        </a:rPr>
                        <m:t>1</m:t>
                      </m:r>
                      <m:r>
                        <a:rPr lang="fr-FR" sz="900" i="1">
                          <a:solidFill>
                            <a:schemeClr val="tx1"/>
                          </a:solidFill>
                          <a:latin typeface="Cambria Math" panose="02040503050406030204" pitchFamily="18" charset="0"/>
                          <a:ea typeface="Cambria Math" panose="02040503050406030204" pitchFamily="18" charset="0"/>
                        </a:rPr>
                        <m:t>)×</m:t>
                      </m:r>
                      <m:r>
                        <m:rPr>
                          <m:sty m:val="p"/>
                        </m:rPr>
                        <a:rPr lang="fr-FR" sz="900" i="0" smtClean="0">
                          <a:solidFill>
                            <a:schemeClr val="tx1"/>
                          </a:solidFill>
                          <a:latin typeface="Cambria Math" panose="02040503050406030204" pitchFamily="18" charset="0"/>
                        </a:rPr>
                        <m:t>o</m:t>
                      </m:r>
                      <m:r>
                        <m:rPr>
                          <m:sty m:val="p"/>
                        </m:rPr>
                        <a:rPr lang="fr-FR" sz="900" b="0" i="0" smtClean="0">
                          <a:solidFill>
                            <a:schemeClr val="tx1"/>
                          </a:solidFill>
                          <a:latin typeface="Cambria Math" panose="02040503050406030204" pitchFamily="18" charset="0"/>
                        </a:rPr>
                        <m:t>ut</m:t>
                      </m:r>
                      <m:r>
                        <a:rPr lang="fr-FR" sz="900" b="0" i="0" smtClean="0">
                          <a:solidFill>
                            <a:schemeClr val="tx1"/>
                          </a:solidFill>
                          <a:latin typeface="Cambria Math" panose="02040503050406030204" pitchFamily="18" charset="0"/>
                        </a:rPr>
                        <m:t>_</m:t>
                      </m:r>
                      <m:r>
                        <m:rPr>
                          <m:sty m:val="p"/>
                        </m:rPr>
                        <a:rPr lang="fr-FR" sz="900" b="0" i="0" smtClean="0">
                          <a:solidFill>
                            <a:schemeClr val="tx1"/>
                          </a:solidFill>
                          <a:latin typeface="Cambria Math" panose="02040503050406030204" pitchFamily="18" charset="0"/>
                        </a:rPr>
                        <m:t>h</m:t>
                      </m:r>
                      <m:r>
                        <a:rPr lang="fr-FR" sz="900" b="0" i="0" smtClean="0">
                          <a:solidFill>
                            <a:schemeClr val="tx1"/>
                          </a:solidFill>
                          <a:latin typeface="Cambria Math" panose="02040503050406030204" pitchFamily="18" charset="0"/>
                        </a:rPr>
                        <m:t>2</m:t>
                      </m:r>
                    </m:oMath>
                  </m:oMathPara>
                </a14:m>
                <a:endParaRPr lang="fr-FR" sz="900" dirty="0">
                  <a:solidFill>
                    <a:schemeClr val="tx1"/>
                  </a:solidFill>
                </a:endParaRPr>
              </a:p>
            </p:txBody>
          </p:sp>
        </mc:Choice>
        <mc:Fallback xmlns="">
          <p:sp>
            <p:nvSpPr>
              <p:cNvPr id="17" name="ZoneTexte 16">
                <a:extLst>
                  <a:ext uri="{FF2B5EF4-FFF2-40B4-BE49-F238E27FC236}">
                    <a16:creationId xmlns:a16="http://schemas.microsoft.com/office/drawing/2014/main" id="{4E5197B4-28D9-8377-AB66-39B6E972EE12}"/>
                  </a:ext>
                </a:extLst>
              </p:cNvPr>
              <p:cNvSpPr txBox="1">
                <a:spLocks noRot="1" noChangeAspect="1" noMove="1" noResize="1" noEditPoints="1" noAdjustHandles="1" noChangeArrowheads="1" noChangeShapeType="1" noTextEdit="1"/>
              </p:cNvSpPr>
              <p:nvPr/>
            </p:nvSpPr>
            <p:spPr>
              <a:xfrm>
                <a:off x="379474" y="4535179"/>
                <a:ext cx="5655732" cy="363882"/>
              </a:xfrm>
              <a:prstGeom prst="rect">
                <a:avLst/>
              </a:prstGeom>
              <a:blipFill>
                <a:blip r:embed="rId15"/>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B0084906-6AF6-573A-19ED-145BCD2B2FEF}"/>
                  </a:ext>
                </a:extLst>
              </p:cNvPr>
              <p:cNvSpPr txBox="1"/>
              <p:nvPr/>
            </p:nvSpPr>
            <p:spPr>
              <a:xfrm>
                <a:off x="371007" y="5372757"/>
                <a:ext cx="5664199" cy="349007"/>
              </a:xfrm>
              <a:prstGeom prst="rect">
                <a:avLst/>
              </a:prstGeom>
              <a:noFill/>
              <a:ln>
                <a:solidFill>
                  <a:srgbClr val="FF0000"/>
                </a:solidFill>
              </a:ln>
            </p:spPr>
            <p:txBody>
              <a:bodyPr wrap="square" rtlCol="0">
                <a:noAutofit/>
              </a:bodyPr>
              <a:lstStyle>
                <a:defPPr>
                  <a:defRPr lang="fr-FR"/>
                </a:defPPr>
                <a:lvl1pPr>
                  <a:defRPr sz="1200">
                    <a:latin typeface="Cambria Math" panose="02040503050406030204" pitchFamily="18" charset="0"/>
                  </a:defRPr>
                </a:lvl1pPr>
              </a:lstStyle>
              <a:p>
                <a14:m>
                  <m:oMath xmlns:m="http://schemas.openxmlformats.org/officeDocument/2006/math">
                    <m:f>
                      <m:fPr>
                        <m:ctrlPr>
                          <a:rPr lang="fr-FR" sz="1100" i="1">
                            <a:latin typeface="Cambria Math" panose="02040503050406030204" pitchFamily="18" charset="0"/>
                          </a:rPr>
                        </m:ctrlPr>
                      </m:fPr>
                      <m:num>
                        <m:r>
                          <a:rPr lang="fr-FR" sz="1100">
                            <a:latin typeface="Cambria Math" panose="02040503050406030204" pitchFamily="18" charset="0"/>
                          </a:rPr>
                          <m:t>𝜕</m:t>
                        </m:r>
                        <m:r>
                          <m:rPr>
                            <m:sty m:val="p"/>
                          </m:rPr>
                          <a:rPr lang="fr-FR" sz="1100">
                            <a:latin typeface="Cambria Math" panose="02040503050406030204" pitchFamily="18" charset="0"/>
                          </a:rPr>
                          <m:t>Loss</m:t>
                        </m:r>
                        <m:r>
                          <a:rPr lang="fr-FR" sz="1100">
                            <a:latin typeface="Cambria Math" panose="02040503050406030204" pitchFamily="18" charset="0"/>
                          </a:rPr>
                          <m:t>2</m:t>
                        </m:r>
                      </m:num>
                      <m:den>
                        <m:r>
                          <a:rPr lang="fr-FR" sz="1100">
                            <a:latin typeface="Cambria Math" panose="02040503050406030204" pitchFamily="18" charset="0"/>
                          </a:rPr>
                          <m:t>𝜕</m:t>
                        </m:r>
                        <m:r>
                          <m:rPr>
                            <m:sty m:val="p"/>
                          </m:rPr>
                          <a:rPr lang="fr-FR" sz="1100">
                            <a:latin typeface="Cambria Math" panose="02040503050406030204" pitchFamily="18" charset="0"/>
                          </a:rPr>
                          <m:t>w</m:t>
                        </m:r>
                        <m:r>
                          <a:rPr lang="fr-FR" sz="1100">
                            <a:latin typeface="Cambria Math" panose="02040503050406030204" pitchFamily="18" charset="0"/>
                          </a:rPr>
                          <m:t>7</m:t>
                        </m:r>
                      </m:den>
                    </m:f>
                    <m:r>
                      <a:rPr lang="fr-FR" sz="1100">
                        <a:latin typeface="Cambria Math" panose="02040503050406030204" pitchFamily="18" charset="0"/>
                      </a:rPr>
                      <m:t>=</m:t>
                    </m:r>
                    <m:r>
                      <m:rPr>
                        <m:nor/>
                      </m:rPr>
                      <a:rPr lang="fr-FR" sz="1100" dirty="0"/>
                      <m:t>(</m:t>
                    </m:r>
                    <m:r>
                      <m:rPr>
                        <m:sty m:val="p"/>
                      </m:rPr>
                      <a:rPr lang="fr-FR" sz="1100">
                        <a:latin typeface="Cambria Math" panose="02040503050406030204" pitchFamily="18" charset="0"/>
                      </a:rPr>
                      <m:t>out</m:t>
                    </m:r>
                    <m:r>
                      <a:rPr lang="fr-FR" sz="1100">
                        <a:latin typeface="Cambria Math" panose="02040503050406030204" pitchFamily="18" charset="0"/>
                      </a:rPr>
                      <m:t>_</m:t>
                    </m:r>
                    <m:r>
                      <m:rPr>
                        <m:sty m:val="p"/>
                      </m:rPr>
                      <a:rPr lang="fr-FR" sz="1100">
                        <a:latin typeface="Cambria Math" panose="02040503050406030204" pitchFamily="18" charset="0"/>
                      </a:rPr>
                      <m:t>o</m:t>
                    </m:r>
                    <m:r>
                      <a:rPr lang="fr-FR" sz="1100">
                        <a:latin typeface="Cambria Math" panose="02040503050406030204" pitchFamily="18" charset="0"/>
                      </a:rPr>
                      <m:t>2−</m:t>
                    </m:r>
                    <m:r>
                      <m:rPr>
                        <m:sty m:val="p"/>
                      </m:rPr>
                      <a:rPr lang="fr-FR" sz="1100">
                        <a:latin typeface="Cambria Math" panose="02040503050406030204" pitchFamily="18" charset="0"/>
                      </a:rPr>
                      <m:t>target</m:t>
                    </m:r>
                    <m:r>
                      <a:rPr lang="fr-FR" sz="1100">
                        <a:latin typeface="Cambria Math" panose="02040503050406030204" pitchFamily="18" charset="0"/>
                      </a:rPr>
                      <m:t>_</m:t>
                    </m:r>
                    <m:r>
                      <m:rPr>
                        <m:sty m:val="p"/>
                      </m:rPr>
                      <a:rPr lang="fr-FR" sz="1100">
                        <a:latin typeface="Cambria Math" panose="02040503050406030204" pitchFamily="18" charset="0"/>
                      </a:rPr>
                      <m:t>o</m:t>
                    </m:r>
                    <m:r>
                      <m:rPr>
                        <m:nor/>
                      </m:rPr>
                      <a:rPr lang="fr-FR" sz="1100"/>
                      <m:t>2</m:t>
                    </m:r>
                    <m:r>
                      <m:rPr>
                        <m:nor/>
                      </m:rPr>
                      <a:rPr lang="fr-FR" sz="1100" dirty="0"/>
                      <m:t>)</m:t>
                    </m:r>
                    <m:r>
                      <a:rPr lang="fr-FR" sz="1100">
                        <a:latin typeface="Cambria Math" panose="02040503050406030204" pitchFamily="18" charset="0"/>
                      </a:rPr>
                      <m:t>×</m:t>
                    </m:r>
                    <m:r>
                      <m:rPr>
                        <m:sty m:val="p"/>
                      </m:rPr>
                      <a:rPr lang="fr-FR" sz="1100">
                        <a:latin typeface="Cambria Math" panose="02040503050406030204" pitchFamily="18" charset="0"/>
                      </a:rPr>
                      <m:t>out</m:t>
                    </m:r>
                    <m:r>
                      <a:rPr lang="fr-FR" sz="1100">
                        <a:latin typeface="Cambria Math" panose="02040503050406030204" pitchFamily="18" charset="0"/>
                      </a:rPr>
                      <m:t>_</m:t>
                    </m:r>
                    <m:r>
                      <m:rPr>
                        <m:sty m:val="p"/>
                      </m:rPr>
                      <a:rPr lang="fr-FR" sz="1100">
                        <a:latin typeface="Cambria Math" panose="02040503050406030204" pitchFamily="18" charset="0"/>
                      </a:rPr>
                      <m:t>o</m:t>
                    </m:r>
                    <m:r>
                      <a:rPr lang="fr-FR" sz="1100">
                        <a:latin typeface="Cambria Math" panose="02040503050406030204" pitchFamily="18" charset="0"/>
                      </a:rPr>
                      <m:t>2(1−</m:t>
                    </m:r>
                    <m:r>
                      <m:rPr>
                        <m:sty m:val="p"/>
                      </m:rPr>
                      <a:rPr lang="fr-FR" sz="1100">
                        <a:latin typeface="Cambria Math" panose="02040503050406030204" pitchFamily="18" charset="0"/>
                      </a:rPr>
                      <m:t>out</m:t>
                    </m:r>
                    <m:r>
                      <a:rPr lang="fr-FR" sz="1100">
                        <a:latin typeface="Cambria Math" panose="02040503050406030204" pitchFamily="18" charset="0"/>
                      </a:rPr>
                      <m:t>_</m:t>
                    </m:r>
                    <m:r>
                      <m:rPr>
                        <m:sty m:val="p"/>
                      </m:rPr>
                      <a:rPr lang="fr-FR" sz="1100">
                        <a:latin typeface="Cambria Math" panose="02040503050406030204" pitchFamily="18" charset="0"/>
                      </a:rPr>
                      <m:t>o</m:t>
                    </m:r>
                    <m:r>
                      <a:rPr lang="fr-FR" sz="1100">
                        <a:latin typeface="Cambria Math" panose="02040503050406030204" pitchFamily="18" charset="0"/>
                      </a:rPr>
                      <m:t>2)×</m:t>
                    </m:r>
                    <m:r>
                      <m:rPr>
                        <m:sty m:val="p"/>
                      </m:rPr>
                      <a:rPr lang="fr-FR" sz="1100">
                        <a:latin typeface="Cambria Math" panose="02040503050406030204" pitchFamily="18" charset="0"/>
                      </a:rPr>
                      <m:t>out</m:t>
                    </m:r>
                    <m:r>
                      <a:rPr lang="fr-FR" sz="1100">
                        <a:latin typeface="Cambria Math" panose="02040503050406030204" pitchFamily="18" charset="0"/>
                      </a:rPr>
                      <m:t>_</m:t>
                    </m:r>
                    <m:r>
                      <m:rPr>
                        <m:sty m:val="p"/>
                      </m:rPr>
                      <a:rPr lang="fr-FR" sz="1100">
                        <a:latin typeface="Cambria Math" panose="02040503050406030204" pitchFamily="18" charset="0"/>
                      </a:rPr>
                      <m:t>h</m:t>
                    </m:r>
                  </m:oMath>
                </a14:m>
                <a:r>
                  <a:rPr lang="fr-FR" sz="1100" dirty="0"/>
                  <a:t>1</a:t>
                </a:r>
              </a:p>
            </p:txBody>
          </p:sp>
        </mc:Choice>
        <mc:Fallback xmlns="">
          <p:sp>
            <p:nvSpPr>
              <p:cNvPr id="18" name="ZoneTexte 17">
                <a:extLst>
                  <a:ext uri="{FF2B5EF4-FFF2-40B4-BE49-F238E27FC236}">
                    <a16:creationId xmlns:a16="http://schemas.microsoft.com/office/drawing/2014/main" id="{B0084906-6AF6-573A-19ED-145BCD2B2FEF}"/>
                  </a:ext>
                </a:extLst>
              </p:cNvPr>
              <p:cNvSpPr txBox="1">
                <a:spLocks noRot="1" noChangeAspect="1" noMove="1" noResize="1" noEditPoints="1" noAdjustHandles="1" noChangeArrowheads="1" noChangeShapeType="1" noTextEdit="1"/>
              </p:cNvSpPr>
              <p:nvPr/>
            </p:nvSpPr>
            <p:spPr>
              <a:xfrm>
                <a:off x="371007" y="5372757"/>
                <a:ext cx="5664199" cy="349007"/>
              </a:xfrm>
              <a:prstGeom prst="rect">
                <a:avLst/>
              </a:prstGeom>
              <a:blipFill>
                <a:blip r:embed="rId16"/>
                <a:stretch>
                  <a:fillRect/>
                </a:stretch>
              </a:blipFill>
              <a:ln>
                <a:solidFill>
                  <a:srgbClr val="FF0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321A6DB8-768D-0D3D-A01D-23F266C381F3}"/>
                  </a:ext>
                </a:extLst>
              </p:cNvPr>
              <p:cNvSpPr txBox="1"/>
              <p:nvPr/>
            </p:nvSpPr>
            <p:spPr>
              <a:xfrm>
                <a:off x="372534" y="5793987"/>
                <a:ext cx="5664199" cy="318613"/>
              </a:xfrm>
              <a:prstGeom prst="rect">
                <a:avLst/>
              </a:prstGeom>
              <a:noFill/>
              <a:ln>
                <a:solidFill>
                  <a:srgbClr val="FF0000"/>
                </a:solidFill>
              </a:ln>
            </p:spPr>
            <p:txBody>
              <a:bodyPr wrap="square">
                <a:noAutofit/>
              </a:bodyPr>
              <a:lstStyle/>
              <a:p>
                <a14:m>
                  <m:oMath xmlns:m="http://schemas.openxmlformats.org/officeDocument/2006/math">
                    <m:f>
                      <m:fPr>
                        <m:ctrlPr>
                          <a:rPr lang="fr-FR" sz="1000" i="1" smtClean="0">
                            <a:solidFill>
                              <a:schemeClr val="tx1"/>
                            </a:solidFill>
                            <a:latin typeface="Cambria Math" panose="02040503050406030204" pitchFamily="18" charset="0"/>
                          </a:rPr>
                        </m:ctrlPr>
                      </m:fPr>
                      <m:num>
                        <m:r>
                          <a:rPr lang="fr-FR" sz="1000">
                            <a:solidFill>
                              <a:schemeClr val="tx1"/>
                            </a:solidFill>
                            <a:latin typeface="Cambria Math" panose="02040503050406030204" pitchFamily="18" charset="0"/>
                          </a:rPr>
                          <m:t>𝜕</m:t>
                        </m:r>
                        <m:r>
                          <m:rPr>
                            <m:sty m:val="p"/>
                          </m:rPr>
                          <a:rPr lang="fr-FR" sz="1000">
                            <a:solidFill>
                              <a:schemeClr val="tx1"/>
                            </a:solidFill>
                            <a:latin typeface="Cambria Math" panose="02040503050406030204" pitchFamily="18" charset="0"/>
                          </a:rPr>
                          <m:t>Loss</m:t>
                        </m:r>
                      </m:num>
                      <m:den>
                        <m:r>
                          <a:rPr lang="fr-FR" sz="1000">
                            <a:solidFill>
                              <a:schemeClr val="tx1"/>
                            </a:solidFill>
                            <a:latin typeface="Cambria Math" panose="02040503050406030204" pitchFamily="18" charset="0"/>
                          </a:rPr>
                          <m:t>𝜕</m:t>
                        </m:r>
                        <m:r>
                          <m:rPr>
                            <m:sty m:val="p"/>
                          </m:rPr>
                          <a:rPr lang="fr-FR" sz="1000">
                            <a:solidFill>
                              <a:schemeClr val="tx1"/>
                            </a:solidFill>
                            <a:latin typeface="Cambria Math" panose="02040503050406030204" pitchFamily="18" charset="0"/>
                          </a:rPr>
                          <m:t>b</m:t>
                        </m:r>
                        <m:r>
                          <a:rPr lang="fr-FR" sz="1000">
                            <a:solidFill>
                              <a:schemeClr val="tx1"/>
                            </a:solidFill>
                            <a:latin typeface="Cambria Math" panose="02040503050406030204" pitchFamily="18" charset="0"/>
                          </a:rPr>
                          <m:t>2</m:t>
                        </m:r>
                      </m:den>
                    </m:f>
                    <m:r>
                      <a:rPr lang="fr-FR" sz="1000">
                        <a:solidFill>
                          <a:schemeClr val="tx1"/>
                        </a:solidFill>
                        <a:latin typeface="Cambria Math" panose="02040503050406030204" pitchFamily="18" charset="0"/>
                      </a:rPr>
                      <m:t>=</m:t>
                    </m:r>
                    <m:r>
                      <m:rPr>
                        <m:nor/>
                      </m:rPr>
                      <a:rPr lang="fr-FR" sz="1000" dirty="0" smtClean="0">
                        <a:solidFill>
                          <a:schemeClr val="tx1"/>
                        </a:solidFill>
                        <a:latin typeface="Cambria Math" panose="02040503050406030204" pitchFamily="18" charset="0"/>
                        <a:ea typeface="Cambria Math" panose="02040503050406030204" pitchFamily="18" charset="0"/>
                      </a:rPr>
                      <m:t>(</m:t>
                    </m:r>
                    <m:r>
                      <a:rPr lang="fr-FR" sz="1000" b="0" i="1">
                        <a:solidFill>
                          <a:schemeClr val="tx1"/>
                        </a:solidFill>
                        <a:latin typeface="Cambria Math" panose="02040503050406030204" pitchFamily="18" charset="0"/>
                        <a:ea typeface="Cambria Math" panose="02040503050406030204" pitchFamily="18" charset="0"/>
                      </a:rPr>
                      <m:t>𝑜𝑢𝑡</m:t>
                    </m:r>
                    <m:r>
                      <a:rPr lang="fr-FR" sz="1000" b="0">
                        <a:solidFill>
                          <a:schemeClr val="tx1"/>
                        </a:solidFill>
                        <a:latin typeface="Cambria Math" panose="02040503050406030204" pitchFamily="18" charset="0"/>
                        <a:ea typeface="Cambria Math" panose="02040503050406030204" pitchFamily="18" charset="0"/>
                      </a:rPr>
                      <m:t>_</m:t>
                    </m:r>
                    <m:r>
                      <a:rPr lang="fr-FR" sz="1000" b="0" i="1">
                        <a:solidFill>
                          <a:schemeClr val="tx1"/>
                        </a:solidFill>
                        <a:latin typeface="Cambria Math" panose="02040503050406030204" pitchFamily="18" charset="0"/>
                        <a:ea typeface="Cambria Math" panose="02040503050406030204" pitchFamily="18" charset="0"/>
                      </a:rPr>
                      <m:t>𝑜</m:t>
                    </m:r>
                    <m:r>
                      <a:rPr lang="fr-FR" sz="1000" b="0" i="0" smtClean="0">
                        <a:solidFill>
                          <a:schemeClr val="tx1"/>
                        </a:solidFill>
                        <a:latin typeface="Cambria Math" panose="02040503050406030204" pitchFamily="18" charset="0"/>
                        <a:ea typeface="Cambria Math" panose="02040503050406030204" pitchFamily="18" charset="0"/>
                      </a:rPr>
                      <m:t>1</m:t>
                    </m:r>
                    <m:r>
                      <a:rPr lang="fr-FR" sz="1000" b="0">
                        <a:solidFill>
                          <a:schemeClr val="tx1"/>
                        </a:solidFill>
                        <a:latin typeface="Cambria Math" panose="02040503050406030204" pitchFamily="18" charset="0"/>
                        <a:ea typeface="Cambria Math" panose="02040503050406030204" pitchFamily="18" charset="0"/>
                      </a:rPr>
                      <m:t>−</m:t>
                    </m:r>
                    <m:r>
                      <a:rPr lang="fr-FR" sz="1000" b="0" i="1">
                        <a:solidFill>
                          <a:schemeClr val="tx1"/>
                        </a:solidFill>
                        <a:latin typeface="Cambria Math" panose="02040503050406030204" pitchFamily="18" charset="0"/>
                        <a:ea typeface="Cambria Math" panose="02040503050406030204" pitchFamily="18" charset="0"/>
                      </a:rPr>
                      <m:t>𝑡𝑎𝑟𝑔𝑒𝑡</m:t>
                    </m:r>
                    <m:r>
                      <a:rPr lang="fr-FR" sz="1000" b="0" i="0" smtClean="0">
                        <a:solidFill>
                          <a:schemeClr val="tx1"/>
                        </a:solidFill>
                        <a:latin typeface="Cambria Math" panose="02040503050406030204" pitchFamily="18" charset="0"/>
                        <a:ea typeface="Cambria Math" panose="02040503050406030204" pitchFamily="18" charset="0"/>
                      </a:rPr>
                      <m:t>_</m:t>
                    </m:r>
                    <m:r>
                      <m:rPr>
                        <m:sty m:val="p"/>
                      </m:rPr>
                      <a:rPr lang="fr-FR" sz="1000" b="0" i="0" smtClean="0">
                        <a:solidFill>
                          <a:schemeClr val="tx1"/>
                        </a:solidFill>
                        <a:latin typeface="Cambria Math" panose="02040503050406030204" pitchFamily="18" charset="0"/>
                        <a:ea typeface="Cambria Math" panose="02040503050406030204" pitchFamily="18" charset="0"/>
                      </a:rPr>
                      <m:t>o</m:t>
                    </m:r>
                    <m:r>
                      <a:rPr lang="fr-FR" sz="1000" b="0" i="0" smtClean="0">
                        <a:solidFill>
                          <a:schemeClr val="tx1"/>
                        </a:solidFill>
                        <a:latin typeface="Cambria Math" panose="02040503050406030204" pitchFamily="18" charset="0"/>
                        <a:ea typeface="Cambria Math" panose="02040503050406030204" pitchFamily="18" charset="0"/>
                      </a:rPr>
                      <m:t>1</m:t>
                    </m:r>
                    <m:r>
                      <m:rPr>
                        <m:nor/>
                      </m:rPr>
                      <a:rPr lang="fr-FR" sz="1000" dirty="0">
                        <a:solidFill>
                          <a:schemeClr val="tx1"/>
                        </a:solidFill>
                        <a:latin typeface="Cambria Math" panose="02040503050406030204" pitchFamily="18" charset="0"/>
                        <a:ea typeface="Cambria Math" panose="02040503050406030204" pitchFamily="18" charset="0"/>
                      </a:rPr>
                      <m:t>) </m:t>
                    </m:r>
                    <m:r>
                      <a:rPr lang="fr-FR" sz="1000" b="0" i="1">
                        <a:solidFill>
                          <a:schemeClr val="tx1"/>
                        </a:solidFill>
                        <a:latin typeface="Cambria Math" panose="02040503050406030204" pitchFamily="18" charset="0"/>
                        <a:ea typeface="Cambria Math" panose="02040503050406030204" pitchFamily="18" charset="0"/>
                      </a:rPr>
                      <m:t>×</m:t>
                    </m:r>
                    <m:r>
                      <m:rPr>
                        <m:nor/>
                      </m:rPr>
                      <a:rPr lang="fr-FR" sz="1000">
                        <a:solidFill>
                          <a:schemeClr val="tx1"/>
                        </a:solidFill>
                        <a:latin typeface="Cambria Math" panose="02040503050406030204" pitchFamily="18" charset="0"/>
                        <a:ea typeface="Cambria Math" panose="02040503050406030204" pitchFamily="18" charset="0"/>
                      </a:rPr>
                      <m:t> </m:t>
                    </m:r>
                    <m:r>
                      <m:rPr>
                        <m:sty m:val="p"/>
                      </m:rPr>
                      <a:rPr lang="fr-FR" sz="1000" b="0" i="0" smtClean="0">
                        <a:solidFill>
                          <a:schemeClr val="tx1"/>
                        </a:solidFill>
                        <a:latin typeface="Cambria Math" panose="02040503050406030204" pitchFamily="18" charset="0"/>
                        <a:ea typeface="Cambria Math" panose="02040503050406030204" pitchFamily="18" charset="0"/>
                      </a:rPr>
                      <m:t>out</m:t>
                    </m:r>
                    <m:r>
                      <a:rPr lang="fr-FR" sz="1000" b="0" i="0" smtClean="0">
                        <a:solidFill>
                          <a:schemeClr val="tx1"/>
                        </a:solidFill>
                        <a:latin typeface="Cambria Math" panose="02040503050406030204" pitchFamily="18" charset="0"/>
                        <a:ea typeface="Cambria Math" panose="02040503050406030204" pitchFamily="18" charset="0"/>
                      </a:rPr>
                      <m:t>_</m:t>
                    </m:r>
                    <m:r>
                      <m:rPr>
                        <m:sty m:val="p"/>
                      </m:rPr>
                      <a:rPr lang="fr-FR" sz="1000" b="0" i="0" smtClean="0">
                        <a:solidFill>
                          <a:schemeClr val="tx1"/>
                        </a:solidFill>
                        <a:latin typeface="Cambria Math" panose="02040503050406030204" pitchFamily="18" charset="0"/>
                        <a:ea typeface="Cambria Math" panose="02040503050406030204" pitchFamily="18" charset="0"/>
                      </a:rPr>
                      <m:t>o</m:t>
                    </m:r>
                    <m:r>
                      <a:rPr lang="fr-FR" sz="1000" b="0" i="0" smtClean="0">
                        <a:solidFill>
                          <a:schemeClr val="tx1"/>
                        </a:solidFill>
                        <a:latin typeface="Cambria Math" panose="02040503050406030204" pitchFamily="18" charset="0"/>
                        <a:ea typeface="Cambria Math" panose="02040503050406030204" pitchFamily="18" charset="0"/>
                      </a:rPr>
                      <m:t>1(1−</m:t>
                    </m:r>
                    <m:r>
                      <m:rPr>
                        <m:sty m:val="p"/>
                      </m:rPr>
                      <a:rPr lang="fr-FR" sz="1000" b="0" i="0" smtClean="0">
                        <a:solidFill>
                          <a:schemeClr val="tx1"/>
                        </a:solidFill>
                        <a:latin typeface="Cambria Math" panose="02040503050406030204" pitchFamily="18" charset="0"/>
                        <a:ea typeface="Cambria Math" panose="02040503050406030204" pitchFamily="18" charset="0"/>
                      </a:rPr>
                      <m:t>out</m:t>
                    </m:r>
                    <m:r>
                      <a:rPr lang="fr-FR" sz="1000" b="0" i="0" smtClean="0">
                        <a:solidFill>
                          <a:schemeClr val="tx1"/>
                        </a:solidFill>
                        <a:latin typeface="Cambria Math" panose="02040503050406030204" pitchFamily="18" charset="0"/>
                        <a:ea typeface="Cambria Math" panose="02040503050406030204" pitchFamily="18" charset="0"/>
                      </a:rPr>
                      <m:t>_</m:t>
                    </m:r>
                    <m:r>
                      <m:rPr>
                        <m:sty m:val="p"/>
                      </m:rPr>
                      <a:rPr lang="fr-FR" sz="1000" b="0" i="0" smtClean="0">
                        <a:solidFill>
                          <a:schemeClr val="tx1"/>
                        </a:solidFill>
                        <a:latin typeface="Cambria Math" panose="02040503050406030204" pitchFamily="18" charset="0"/>
                        <a:ea typeface="Cambria Math" panose="02040503050406030204" pitchFamily="18" charset="0"/>
                      </a:rPr>
                      <m:t>o</m:t>
                    </m:r>
                    <m:r>
                      <a:rPr lang="fr-FR" sz="1000" b="0" i="0" smtClean="0">
                        <a:solidFill>
                          <a:schemeClr val="tx1"/>
                        </a:solidFill>
                        <a:latin typeface="Cambria Math" panose="02040503050406030204" pitchFamily="18" charset="0"/>
                        <a:ea typeface="Cambria Math" panose="02040503050406030204" pitchFamily="18" charset="0"/>
                      </a:rPr>
                      <m:t>1</m:t>
                    </m:r>
                    <m:r>
                      <a:rPr lang="fr-FR" sz="1000" b="0" i="1" smtClean="0">
                        <a:solidFill>
                          <a:schemeClr val="tx1"/>
                        </a:solidFill>
                        <a:latin typeface="Cambria Math" panose="02040503050406030204" pitchFamily="18" charset="0"/>
                        <a:ea typeface="Cambria Math" panose="02040503050406030204" pitchFamily="18" charset="0"/>
                      </a:rPr>
                      <m:t>)</m:t>
                    </m:r>
                    <m:r>
                      <a:rPr lang="fr-FR" sz="1000" b="0" i="0" smtClean="0">
                        <a:solidFill>
                          <a:schemeClr val="tx1"/>
                        </a:solidFill>
                        <a:latin typeface="Cambria Math" panose="02040503050406030204" pitchFamily="18" charset="0"/>
                      </a:rPr>
                      <m:t> +</m:t>
                    </m:r>
                  </m:oMath>
                </a14:m>
                <a:r>
                  <a:rPr lang="fr-FR" sz="1000" dirty="0">
                    <a:solidFill>
                      <a:schemeClr val="tx1"/>
                    </a:solidFill>
                  </a:rPr>
                  <a:t> </a:t>
                </a:r>
                <a14:m>
                  <m:oMath xmlns:m="http://schemas.openxmlformats.org/officeDocument/2006/math">
                    <m:r>
                      <m:rPr>
                        <m:nor/>
                      </m:rPr>
                      <a:rPr lang="fr-FR" sz="1000" dirty="0">
                        <a:solidFill>
                          <a:schemeClr val="tx1"/>
                        </a:solidFill>
                        <a:latin typeface="Cambria Math" panose="02040503050406030204" pitchFamily="18" charset="0"/>
                        <a:ea typeface="Cambria Math" panose="02040503050406030204" pitchFamily="18" charset="0"/>
                      </a:rPr>
                      <m:t>(</m:t>
                    </m:r>
                    <m:r>
                      <a:rPr lang="fr-FR" sz="1000" i="1">
                        <a:solidFill>
                          <a:schemeClr val="tx1"/>
                        </a:solidFill>
                        <a:latin typeface="Cambria Math" panose="02040503050406030204" pitchFamily="18" charset="0"/>
                        <a:ea typeface="Cambria Math" panose="02040503050406030204" pitchFamily="18" charset="0"/>
                      </a:rPr>
                      <m:t>𝑜𝑢𝑡</m:t>
                    </m:r>
                    <m:r>
                      <a:rPr lang="fr-FR" sz="1000">
                        <a:solidFill>
                          <a:schemeClr val="tx1"/>
                        </a:solidFill>
                        <a:latin typeface="Cambria Math" panose="02040503050406030204" pitchFamily="18" charset="0"/>
                        <a:ea typeface="Cambria Math" panose="02040503050406030204" pitchFamily="18" charset="0"/>
                      </a:rPr>
                      <m:t>_</m:t>
                    </m:r>
                    <m:r>
                      <a:rPr lang="fr-FR" sz="1000" i="1">
                        <a:solidFill>
                          <a:schemeClr val="tx1"/>
                        </a:solidFill>
                        <a:latin typeface="Cambria Math" panose="02040503050406030204" pitchFamily="18" charset="0"/>
                        <a:ea typeface="Cambria Math" panose="02040503050406030204" pitchFamily="18" charset="0"/>
                      </a:rPr>
                      <m:t>𝑜</m:t>
                    </m:r>
                    <m:r>
                      <a:rPr lang="fr-FR" sz="1000" b="0" i="0" smtClean="0">
                        <a:solidFill>
                          <a:schemeClr val="tx1"/>
                        </a:solidFill>
                        <a:latin typeface="Cambria Math" panose="02040503050406030204" pitchFamily="18" charset="0"/>
                        <a:ea typeface="Cambria Math" panose="02040503050406030204" pitchFamily="18" charset="0"/>
                      </a:rPr>
                      <m:t>2</m:t>
                    </m:r>
                    <m:r>
                      <a:rPr lang="fr-FR" sz="1000">
                        <a:solidFill>
                          <a:schemeClr val="tx1"/>
                        </a:solidFill>
                        <a:latin typeface="Cambria Math" panose="02040503050406030204" pitchFamily="18" charset="0"/>
                        <a:ea typeface="Cambria Math" panose="02040503050406030204" pitchFamily="18" charset="0"/>
                      </a:rPr>
                      <m:t>−</m:t>
                    </m:r>
                    <m:r>
                      <a:rPr lang="fr-FR" sz="1000" i="1">
                        <a:solidFill>
                          <a:schemeClr val="tx1"/>
                        </a:solidFill>
                        <a:latin typeface="Cambria Math" panose="02040503050406030204" pitchFamily="18" charset="0"/>
                        <a:ea typeface="Cambria Math" panose="02040503050406030204" pitchFamily="18" charset="0"/>
                      </a:rPr>
                      <m:t>𝑡𝑎𝑟𝑔𝑒𝑡</m:t>
                    </m:r>
                    <m:r>
                      <a:rPr lang="fr-FR" sz="1000">
                        <a:solidFill>
                          <a:schemeClr val="tx1"/>
                        </a:solidFill>
                        <a:latin typeface="Cambria Math" panose="02040503050406030204" pitchFamily="18" charset="0"/>
                        <a:ea typeface="Cambria Math" panose="02040503050406030204" pitchFamily="18" charset="0"/>
                      </a:rPr>
                      <m:t>_</m:t>
                    </m:r>
                    <m:r>
                      <m:rPr>
                        <m:sty m:val="p"/>
                      </m:rPr>
                      <a:rPr lang="fr-FR" sz="1000">
                        <a:solidFill>
                          <a:schemeClr val="tx1"/>
                        </a:solidFill>
                        <a:latin typeface="Cambria Math" panose="02040503050406030204" pitchFamily="18" charset="0"/>
                        <a:ea typeface="Cambria Math" panose="02040503050406030204" pitchFamily="18" charset="0"/>
                      </a:rPr>
                      <m:t>o</m:t>
                    </m:r>
                    <m:r>
                      <m:rPr>
                        <m:nor/>
                      </m:rPr>
                      <a:rPr lang="fr-FR" sz="1000" b="0" i="0" smtClean="0">
                        <a:solidFill>
                          <a:schemeClr val="tx1"/>
                        </a:solidFill>
                        <a:latin typeface="Cambria Math" panose="02040503050406030204" pitchFamily="18" charset="0"/>
                        <a:ea typeface="Cambria Math" panose="02040503050406030204" pitchFamily="18" charset="0"/>
                      </a:rPr>
                      <m:t>2</m:t>
                    </m:r>
                    <m:r>
                      <m:rPr>
                        <m:nor/>
                      </m:rPr>
                      <a:rPr lang="fr-FR" sz="1000" dirty="0">
                        <a:solidFill>
                          <a:schemeClr val="tx1"/>
                        </a:solidFill>
                        <a:latin typeface="Cambria Math" panose="02040503050406030204" pitchFamily="18" charset="0"/>
                        <a:ea typeface="Cambria Math" panose="02040503050406030204" pitchFamily="18" charset="0"/>
                      </a:rPr>
                      <m:t>) </m:t>
                    </m:r>
                    <m:r>
                      <a:rPr lang="fr-FR" sz="1000" i="1">
                        <a:solidFill>
                          <a:schemeClr val="tx1"/>
                        </a:solidFill>
                        <a:latin typeface="Cambria Math" panose="02040503050406030204" pitchFamily="18" charset="0"/>
                        <a:ea typeface="Cambria Math" panose="02040503050406030204" pitchFamily="18" charset="0"/>
                      </a:rPr>
                      <m:t>×</m:t>
                    </m:r>
                    <m:r>
                      <m:rPr>
                        <m:nor/>
                      </m:rPr>
                      <a:rPr lang="fr-FR" sz="1000">
                        <a:solidFill>
                          <a:schemeClr val="tx1"/>
                        </a:solidFill>
                        <a:latin typeface="Cambria Math" panose="02040503050406030204" pitchFamily="18" charset="0"/>
                        <a:ea typeface="Cambria Math" panose="02040503050406030204" pitchFamily="18" charset="0"/>
                      </a:rPr>
                      <m:t> </m:t>
                    </m:r>
                    <m:r>
                      <m:rPr>
                        <m:sty m:val="p"/>
                      </m:rPr>
                      <a:rPr lang="fr-FR" sz="1000">
                        <a:solidFill>
                          <a:schemeClr val="tx1"/>
                        </a:solidFill>
                        <a:latin typeface="Cambria Math" panose="02040503050406030204" pitchFamily="18" charset="0"/>
                        <a:ea typeface="Cambria Math" panose="02040503050406030204" pitchFamily="18" charset="0"/>
                      </a:rPr>
                      <m:t>out</m:t>
                    </m:r>
                    <m:r>
                      <a:rPr lang="fr-FR" sz="1000">
                        <a:solidFill>
                          <a:schemeClr val="tx1"/>
                        </a:solidFill>
                        <a:latin typeface="Cambria Math" panose="02040503050406030204" pitchFamily="18" charset="0"/>
                        <a:ea typeface="Cambria Math" panose="02040503050406030204" pitchFamily="18" charset="0"/>
                      </a:rPr>
                      <m:t>_</m:t>
                    </m:r>
                    <m:r>
                      <m:rPr>
                        <m:sty m:val="p"/>
                      </m:rPr>
                      <a:rPr lang="fr-FR" sz="1000">
                        <a:solidFill>
                          <a:schemeClr val="tx1"/>
                        </a:solidFill>
                        <a:latin typeface="Cambria Math" panose="02040503050406030204" pitchFamily="18" charset="0"/>
                        <a:ea typeface="Cambria Math" panose="02040503050406030204" pitchFamily="18" charset="0"/>
                      </a:rPr>
                      <m:t>o</m:t>
                    </m:r>
                    <m:r>
                      <a:rPr lang="fr-FR" sz="1000" b="0" i="0" smtClean="0">
                        <a:solidFill>
                          <a:schemeClr val="tx1"/>
                        </a:solidFill>
                        <a:latin typeface="Cambria Math" panose="02040503050406030204" pitchFamily="18" charset="0"/>
                        <a:ea typeface="Cambria Math" panose="02040503050406030204" pitchFamily="18" charset="0"/>
                      </a:rPr>
                      <m:t>2</m:t>
                    </m:r>
                    <m:r>
                      <a:rPr lang="fr-FR" sz="1000">
                        <a:solidFill>
                          <a:schemeClr val="tx1"/>
                        </a:solidFill>
                        <a:latin typeface="Cambria Math" panose="02040503050406030204" pitchFamily="18" charset="0"/>
                        <a:ea typeface="Cambria Math" panose="02040503050406030204" pitchFamily="18" charset="0"/>
                      </a:rPr>
                      <m:t>(1−</m:t>
                    </m:r>
                    <m:r>
                      <m:rPr>
                        <m:sty m:val="p"/>
                      </m:rPr>
                      <a:rPr lang="fr-FR" sz="1000">
                        <a:solidFill>
                          <a:schemeClr val="tx1"/>
                        </a:solidFill>
                        <a:latin typeface="Cambria Math" panose="02040503050406030204" pitchFamily="18" charset="0"/>
                        <a:ea typeface="Cambria Math" panose="02040503050406030204" pitchFamily="18" charset="0"/>
                      </a:rPr>
                      <m:t>out</m:t>
                    </m:r>
                    <m:r>
                      <a:rPr lang="fr-FR" sz="1000">
                        <a:solidFill>
                          <a:schemeClr val="tx1"/>
                        </a:solidFill>
                        <a:latin typeface="Cambria Math" panose="02040503050406030204" pitchFamily="18" charset="0"/>
                        <a:ea typeface="Cambria Math" panose="02040503050406030204" pitchFamily="18" charset="0"/>
                      </a:rPr>
                      <m:t>_</m:t>
                    </m:r>
                    <m:r>
                      <m:rPr>
                        <m:sty m:val="p"/>
                      </m:rPr>
                      <a:rPr lang="fr-FR" sz="1000">
                        <a:solidFill>
                          <a:schemeClr val="tx1"/>
                        </a:solidFill>
                        <a:latin typeface="Cambria Math" panose="02040503050406030204" pitchFamily="18" charset="0"/>
                        <a:ea typeface="Cambria Math" panose="02040503050406030204" pitchFamily="18" charset="0"/>
                      </a:rPr>
                      <m:t>o</m:t>
                    </m:r>
                    <m:r>
                      <a:rPr lang="fr-FR" sz="1000" b="0" i="1" smtClean="0">
                        <a:solidFill>
                          <a:schemeClr val="tx1"/>
                        </a:solidFill>
                        <a:latin typeface="Cambria Math" panose="02040503050406030204" pitchFamily="18" charset="0"/>
                        <a:ea typeface="Cambria Math" panose="02040503050406030204" pitchFamily="18" charset="0"/>
                      </a:rPr>
                      <m:t>2</m:t>
                    </m:r>
                    <m:r>
                      <a:rPr lang="fr-FR" sz="1000" i="1">
                        <a:solidFill>
                          <a:schemeClr val="tx1"/>
                        </a:solidFill>
                        <a:latin typeface="Cambria Math" panose="02040503050406030204" pitchFamily="18" charset="0"/>
                        <a:ea typeface="Cambria Math" panose="02040503050406030204" pitchFamily="18" charset="0"/>
                      </a:rPr>
                      <m:t>)</m:t>
                    </m:r>
                  </m:oMath>
                </a14:m>
                <a:endParaRPr lang="fr-FR" sz="1000" dirty="0">
                  <a:solidFill>
                    <a:schemeClr val="tx1"/>
                  </a:solidFill>
                </a:endParaRPr>
              </a:p>
            </p:txBody>
          </p:sp>
        </mc:Choice>
        <mc:Fallback xmlns="">
          <p:sp>
            <p:nvSpPr>
              <p:cNvPr id="19" name="ZoneTexte 18">
                <a:extLst>
                  <a:ext uri="{FF2B5EF4-FFF2-40B4-BE49-F238E27FC236}">
                    <a16:creationId xmlns:a16="http://schemas.microsoft.com/office/drawing/2014/main" id="{321A6DB8-768D-0D3D-A01D-23F266C381F3}"/>
                  </a:ext>
                </a:extLst>
              </p:cNvPr>
              <p:cNvSpPr txBox="1">
                <a:spLocks noRot="1" noChangeAspect="1" noMove="1" noResize="1" noEditPoints="1" noAdjustHandles="1" noChangeArrowheads="1" noChangeShapeType="1" noTextEdit="1"/>
              </p:cNvSpPr>
              <p:nvPr/>
            </p:nvSpPr>
            <p:spPr>
              <a:xfrm>
                <a:off x="372534" y="5793987"/>
                <a:ext cx="5664199" cy="318613"/>
              </a:xfrm>
              <a:prstGeom prst="rect">
                <a:avLst/>
              </a:prstGeom>
              <a:blipFill>
                <a:blip r:embed="rId17"/>
                <a:stretch>
                  <a:fillRect/>
                </a:stretch>
              </a:blipFill>
              <a:ln>
                <a:solidFill>
                  <a:srgbClr val="FF0000"/>
                </a:solidFill>
              </a:ln>
            </p:spPr>
            <p:txBody>
              <a:bodyPr/>
              <a:lstStyle/>
              <a:p>
                <a:r>
                  <a:rPr lang="fr-FR">
                    <a:noFill/>
                  </a:rPr>
                  <a:t> </a:t>
                </a:r>
              </a:p>
            </p:txBody>
          </p:sp>
        </mc:Fallback>
      </mc:AlternateContent>
      <p:sp>
        <p:nvSpPr>
          <p:cNvPr id="20" name="Espace réservé du pied de page 19">
            <a:extLst>
              <a:ext uri="{FF2B5EF4-FFF2-40B4-BE49-F238E27FC236}">
                <a16:creationId xmlns:a16="http://schemas.microsoft.com/office/drawing/2014/main" id="{2947FF6C-1A28-48EB-5AE3-213392374622}"/>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3678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F5AC9-5718-C21A-9169-7CA859D218E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F35BC95-B55A-8868-2A1C-4A39144BC19C}"/>
              </a:ext>
            </a:extLst>
          </p:cNvPr>
          <p:cNvSpPr>
            <a:spLocks noGrp="1"/>
          </p:cNvSpPr>
          <p:nvPr>
            <p:ph type="ctrTitle"/>
          </p:nvPr>
        </p:nvSpPr>
        <p:spPr/>
        <p:txBody>
          <a:bodyPr/>
          <a:lstStyle/>
          <a:p>
            <a:r>
              <a:rPr lang="en-GB" dirty="0"/>
              <a:t>Appendices</a:t>
            </a:r>
            <a:endParaRPr lang="en-GB" noProof="0" dirty="0"/>
          </a:p>
        </p:txBody>
      </p:sp>
      <p:sp>
        <p:nvSpPr>
          <p:cNvPr id="3" name="Espace réservé du pied de page 2">
            <a:extLst>
              <a:ext uri="{FF2B5EF4-FFF2-40B4-BE49-F238E27FC236}">
                <a16:creationId xmlns:a16="http://schemas.microsoft.com/office/drawing/2014/main" id="{E9F4D8DF-4AE3-9BBD-2F74-627FCFE84407}"/>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1678134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2BCCA-A2B4-B788-B321-6FB1DB3A704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6C16F69-5FE7-BCDB-FC06-18483B70BC46}"/>
              </a:ext>
            </a:extLst>
          </p:cNvPr>
          <p:cNvSpPr>
            <a:spLocks noGrp="1"/>
          </p:cNvSpPr>
          <p:nvPr>
            <p:ph type="title"/>
          </p:nvPr>
        </p:nvSpPr>
        <p:spPr/>
        <p:txBody>
          <a:bodyPr/>
          <a:lstStyle/>
          <a:p>
            <a:r>
              <a:rPr lang="fr-FR" dirty="0"/>
              <a:t>Neural Network</a:t>
            </a:r>
          </a:p>
        </p:txBody>
      </p:sp>
      <mc:AlternateContent xmlns:mc="http://schemas.openxmlformats.org/markup-compatibility/2006" xmlns:a14="http://schemas.microsoft.com/office/drawing/2010/main">
        <mc:Choice Requires="a14">
          <p:sp>
            <p:nvSpPr>
              <p:cNvPr id="49" name="ZoneTexte 48">
                <a:extLst>
                  <a:ext uri="{FF2B5EF4-FFF2-40B4-BE49-F238E27FC236}">
                    <a16:creationId xmlns:a16="http://schemas.microsoft.com/office/drawing/2014/main" id="{517BC929-BD91-1E97-38B3-05BAC6EF2C1A}"/>
                  </a:ext>
                </a:extLst>
              </p:cNvPr>
              <p:cNvSpPr txBox="1"/>
              <p:nvPr/>
            </p:nvSpPr>
            <p:spPr>
              <a:xfrm>
                <a:off x="746051" y="2310102"/>
                <a:ext cx="3189766" cy="8517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400" b="1" i="1" smtClean="0">
                          <a:latin typeface="Cambria Math" panose="02040503050406030204" pitchFamily="18" charset="0"/>
                        </a:rPr>
                        <m:t>𝒇</m:t>
                      </m:r>
                      <m:d>
                        <m:dPr>
                          <m:ctrlPr>
                            <a:rPr lang="fr-FR" sz="2400" b="1" i="1" smtClean="0">
                              <a:latin typeface="Cambria Math" panose="02040503050406030204" pitchFamily="18" charset="0"/>
                            </a:rPr>
                          </m:ctrlPr>
                        </m:dPr>
                        <m:e>
                          <m:r>
                            <a:rPr lang="fr-FR" sz="2400" b="1" i="1" smtClean="0">
                              <a:latin typeface="Cambria Math" panose="02040503050406030204" pitchFamily="18" charset="0"/>
                            </a:rPr>
                            <m:t>𝒙</m:t>
                          </m:r>
                        </m:e>
                      </m:d>
                      <m:r>
                        <a:rPr lang="fr-FR" sz="2400" b="1" i="1" smtClean="0">
                          <a:latin typeface="Cambria Math" panose="02040503050406030204" pitchFamily="18" charset="0"/>
                        </a:rPr>
                        <m:t>= </m:t>
                      </m:r>
                      <m:f>
                        <m:fPr>
                          <m:ctrlPr>
                            <a:rPr lang="fr-FR" sz="2400" b="1" i="1" smtClean="0">
                              <a:latin typeface="Cambria Math" panose="02040503050406030204" pitchFamily="18" charset="0"/>
                            </a:rPr>
                          </m:ctrlPr>
                        </m:fPr>
                        <m:num>
                          <m:r>
                            <a:rPr lang="fr-FR" sz="2400" b="1" i="1" smtClean="0">
                              <a:latin typeface="Cambria Math" panose="02040503050406030204" pitchFamily="18" charset="0"/>
                            </a:rPr>
                            <m:t>𝟏</m:t>
                          </m:r>
                        </m:num>
                        <m:den>
                          <m:r>
                            <a:rPr lang="fr-FR" sz="2400" b="1" i="1" smtClean="0">
                              <a:latin typeface="Cambria Math" panose="02040503050406030204" pitchFamily="18" charset="0"/>
                            </a:rPr>
                            <m:t>𝟏</m:t>
                          </m:r>
                          <m:r>
                            <a:rPr lang="fr-FR" sz="2400" b="1" i="1" smtClean="0">
                              <a:latin typeface="Cambria Math" panose="02040503050406030204" pitchFamily="18" charset="0"/>
                            </a:rPr>
                            <m:t>+</m:t>
                          </m:r>
                          <m:r>
                            <a:rPr lang="fr-FR" sz="2400" b="1" i="0" smtClean="0">
                              <a:latin typeface="Cambria Math" panose="02040503050406030204" pitchFamily="18" charset="0"/>
                            </a:rPr>
                            <m:t>𝐞𝐱𝐩</m:t>
                          </m:r>
                          <m:r>
                            <a:rPr lang="fr-FR" sz="2400" b="1" i="1" smtClean="0">
                              <a:latin typeface="Cambria Math" panose="02040503050406030204" pitchFamily="18" charset="0"/>
                            </a:rPr>
                            <m:t>⁡(−</m:t>
                          </m:r>
                          <m:r>
                            <a:rPr lang="fr-FR" sz="2400" b="1" i="1" smtClean="0">
                              <a:latin typeface="Cambria Math" panose="02040503050406030204" pitchFamily="18" charset="0"/>
                            </a:rPr>
                            <m:t>𝒙</m:t>
                          </m:r>
                          <m:r>
                            <a:rPr lang="fr-FR" sz="2400" b="1" i="1" smtClean="0">
                              <a:latin typeface="Cambria Math" panose="02040503050406030204" pitchFamily="18" charset="0"/>
                            </a:rPr>
                            <m:t>)</m:t>
                          </m:r>
                        </m:den>
                      </m:f>
                    </m:oMath>
                  </m:oMathPara>
                </a14:m>
                <a:endParaRPr lang="fr-FR" sz="2400" b="1" dirty="0"/>
              </a:p>
            </p:txBody>
          </p:sp>
        </mc:Choice>
        <mc:Fallback xmlns="">
          <p:sp>
            <p:nvSpPr>
              <p:cNvPr id="49" name="ZoneTexte 48">
                <a:extLst>
                  <a:ext uri="{FF2B5EF4-FFF2-40B4-BE49-F238E27FC236}">
                    <a16:creationId xmlns:a16="http://schemas.microsoft.com/office/drawing/2014/main" id="{517BC929-BD91-1E97-38B3-05BAC6EF2C1A}"/>
                  </a:ext>
                </a:extLst>
              </p:cNvPr>
              <p:cNvSpPr txBox="1">
                <a:spLocks noRot="1" noChangeAspect="1" noMove="1" noResize="1" noEditPoints="1" noAdjustHandles="1" noChangeArrowheads="1" noChangeShapeType="1" noTextEdit="1"/>
              </p:cNvSpPr>
              <p:nvPr/>
            </p:nvSpPr>
            <p:spPr>
              <a:xfrm>
                <a:off x="746051" y="2310102"/>
                <a:ext cx="3189766" cy="851708"/>
              </a:xfrm>
              <a:prstGeom prst="rect">
                <a:avLst/>
              </a:prstGeom>
              <a:blipFill>
                <a:blip r:embed="rId3"/>
                <a:stretch>
                  <a:fillRect b="-1159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FB6D498D-94AC-7DEF-044E-74B92DCE2B49}"/>
                  </a:ext>
                </a:extLst>
              </p:cNvPr>
              <p:cNvSpPr txBox="1"/>
              <p:nvPr/>
            </p:nvSpPr>
            <p:spPr>
              <a:xfrm>
                <a:off x="5940056" y="1836033"/>
                <a:ext cx="4674780" cy="4288738"/>
              </a:xfrm>
              <a:prstGeom prst="rect">
                <a:avLst/>
              </a:prstGeom>
              <a:noFill/>
            </p:spPr>
            <p:txBody>
              <a:bodyPr wrap="square" rtlCol="0">
                <a:spAutoFit/>
              </a:bodyPr>
              <a:lstStyle/>
              <a:p>
                <a14:m>
                  <m:oMath xmlns:m="http://schemas.openxmlformats.org/officeDocument/2006/math">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𝑓</m:t>
                        </m:r>
                      </m:e>
                      <m:sup>
                        <m:r>
                          <a:rPr lang="fr-FR" sz="1600" b="0" i="1" smtClean="0">
                            <a:latin typeface="Cambria Math" panose="02040503050406030204" pitchFamily="18" charset="0"/>
                          </a:rPr>
                          <m:t>′</m:t>
                        </m:r>
                      </m:sup>
                    </m:sSup>
                    <m:d>
                      <m:dPr>
                        <m:ctrlPr>
                          <a:rPr lang="fr-FR" sz="1600" b="0" i="1" smtClean="0">
                            <a:latin typeface="Cambria Math" panose="02040503050406030204" pitchFamily="18" charset="0"/>
                          </a:rPr>
                        </m:ctrlPr>
                      </m:dPr>
                      <m:e>
                        <m:r>
                          <a:rPr lang="fr-FR" sz="1600" b="0" i="1" smtClean="0">
                            <a:latin typeface="Cambria Math" panose="02040503050406030204" pitchFamily="18" charset="0"/>
                          </a:rPr>
                          <m:t>𝑥</m:t>
                        </m:r>
                      </m:e>
                    </m:d>
                    <m:r>
                      <a:rPr lang="fr-FR" sz="1600" b="0" i="1" smtClean="0">
                        <a:latin typeface="Cambria Math" panose="02040503050406030204" pitchFamily="18" charset="0"/>
                      </a:rPr>
                      <m:t>= </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0</m:t>
                        </m:r>
                        <m:r>
                          <a:rPr lang="fr-FR" sz="1600" b="0" i="1" smtClean="0">
                            <a:latin typeface="Cambria Math" panose="02040503050406030204" pitchFamily="18" charset="0"/>
                            <a:ea typeface="Cambria Math" panose="02040503050406030204" pitchFamily="18" charset="0"/>
                          </a:rPr>
                          <m:t>×</m:t>
                        </m:r>
                        <m:d>
                          <m:dPr>
                            <m:ctrlPr>
                              <a:rPr lang="fr-FR" sz="1600" b="0" i="1" smtClean="0">
                                <a:latin typeface="Cambria Math" panose="02040503050406030204" pitchFamily="18" charset="0"/>
                                <a:ea typeface="Cambria Math" panose="02040503050406030204" pitchFamily="18" charset="0"/>
                              </a:rPr>
                            </m:ctrlPr>
                          </m:dPr>
                          <m:e>
                            <m:r>
                              <a:rPr lang="fr-FR" sz="1600" b="0" i="1" smtClean="0">
                                <a:latin typeface="Cambria Math" panose="02040503050406030204" pitchFamily="18" charset="0"/>
                                <a:ea typeface="Cambria Math" panose="02040503050406030204" pitchFamily="18" charset="0"/>
                              </a:rPr>
                              <m:t>1+</m:t>
                            </m:r>
                            <m:func>
                              <m:funcPr>
                                <m:ctrlPr>
                                  <a:rPr lang="fr-FR" sz="1600" b="0" i="1" smtClean="0">
                                    <a:latin typeface="Cambria Math" panose="02040503050406030204" pitchFamily="18" charset="0"/>
                                    <a:ea typeface="Cambria Math" panose="02040503050406030204" pitchFamily="18" charset="0"/>
                                  </a:rPr>
                                </m:ctrlPr>
                              </m:funcPr>
                              <m:fName>
                                <m:r>
                                  <m:rPr>
                                    <m:sty m:val="p"/>
                                  </m:rPr>
                                  <a:rPr lang="fr-FR" sz="1600" b="0" i="0" smtClean="0">
                                    <a:latin typeface="Cambria Math" panose="02040503050406030204" pitchFamily="18" charset="0"/>
                                    <a:ea typeface="Cambria Math" panose="02040503050406030204" pitchFamily="18" charset="0"/>
                                  </a:rPr>
                                  <m:t>exp</m:t>
                                </m:r>
                              </m:fName>
                              <m:e>
                                <m:d>
                                  <m:dPr>
                                    <m:ctrlPr>
                                      <a:rPr lang="fr-FR" sz="1600" b="0" i="1" smtClean="0">
                                        <a:latin typeface="Cambria Math" panose="02040503050406030204" pitchFamily="18" charset="0"/>
                                        <a:ea typeface="Cambria Math" panose="02040503050406030204" pitchFamily="18" charset="0"/>
                                      </a:rPr>
                                    </m:ctrlPr>
                                  </m:dPr>
                                  <m:e>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𝑥</m:t>
                                    </m:r>
                                  </m:e>
                                </m:d>
                              </m:e>
                            </m:func>
                          </m:e>
                        </m:d>
                        <m:r>
                          <a:rPr lang="fr-FR" sz="1600" b="0" i="1" smtClean="0">
                            <a:latin typeface="Cambria Math" panose="02040503050406030204" pitchFamily="18" charset="0"/>
                            <a:ea typeface="Cambria Math" panose="02040503050406030204" pitchFamily="18" charset="0"/>
                          </a:rPr>
                          <m:t> − 1×(−1)×</m:t>
                        </m:r>
                        <m:r>
                          <m:rPr>
                            <m:sty m:val="p"/>
                          </m:rPr>
                          <a:rPr lang="fr-FR" sz="1600" b="0" i="0" smtClean="0">
                            <a:latin typeface="Cambria Math" panose="02040503050406030204" pitchFamily="18" charset="0"/>
                            <a:ea typeface="Cambria Math" panose="02040503050406030204" pitchFamily="18" charset="0"/>
                          </a:rPr>
                          <m:t>exp</m:t>
                        </m:r>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𝑥</m:t>
                        </m:r>
                        <m:r>
                          <a:rPr lang="fr-FR" sz="1600" b="0" i="1" smtClean="0">
                            <a:latin typeface="Cambria Math" panose="02040503050406030204" pitchFamily="18" charset="0"/>
                            <a:ea typeface="Cambria Math" panose="02040503050406030204" pitchFamily="18" charset="0"/>
                          </a:rPr>
                          <m:t>)</m:t>
                        </m:r>
                      </m:num>
                      <m:den>
                        <m:d>
                          <m:dPr>
                            <m:ctrlPr>
                              <a:rPr lang="fr-FR" sz="1600" b="0" i="1" smtClean="0">
                                <a:latin typeface="Cambria Math" panose="02040503050406030204" pitchFamily="18" charset="0"/>
                              </a:rPr>
                            </m:ctrlPr>
                          </m:dPr>
                          <m:e>
                            <m:r>
                              <a:rPr lang="fr-FR" sz="1600" b="0" i="1" smtClean="0">
                                <a:latin typeface="Cambria Math" panose="02040503050406030204" pitchFamily="18" charset="0"/>
                              </a:rPr>
                              <m:t>1+</m:t>
                            </m:r>
                            <m:func>
                              <m:funcPr>
                                <m:ctrlPr>
                                  <a:rPr lang="fr-FR" sz="1600" b="0" i="1" smtClean="0">
                                    <a:latin typeface="Cambria Math" panose="02040503050406030204" pitchFamily="18" charset="0"/>
                                  </a:rPr>
                                </m:ctrlPr>
                              </m:funcPr>
                              <m:fName>
                                <m:r>
                                  <m:rPr>
                                    <m:sty m:val="p"/>
                                  </m:rPr>
                                  <a:rPr lang="fr-FR" sz="1600" b="0" i="0" smtClean="0">
                                    <a:latin typeface="Cambria Math" panose="02040503050406030204" pitchFamily="18" charset="0"/>
                                  </a:rPr>
                                  <m:t>exp</m:t>
                                </m:r>
                              </m:fName>
                              <m:e>
                                <m:d>
                                  <m:dPr>
                                    <m:ctrlPr>
                                      <a:rPr lang="fr-FR" sz="1600" b="0" i="1" smtClean="0">
                                        <a:latin typeface="Cambria Math" panose="02040503050406030204" pitchFamily="18" charset="0"/>
                                      </a:rPr>
                                    </m:ctrlPr>
                                  </m:dPr>
                                  <m:e>
                                    <m:r>
                                      <a:rPr lang="fr-FR" sz="1600" b="0" i="1" smtClean="0">
                                        <a:latin typeface="Cambria Math" panose="02040503050406030204" pitchFamily="18" charset="0"/>
                                      </a:rPr>
                                      <m:t>−</m:t>
                                    </m:r>
                                    <m:r>
                                      <a:rPr lang="fr-FR" sz="1600" b="0" i="1" smtClean="0">
                                        <a:latin typeface="Cambria Math" panose="02040503050406030204" pitchFamily="18" charset="0"/>
                                      </a:rPr>
                                      <m:t>𝑥</m:t>
                                    </m:r>
                                  </m:e>
                                </m:d>
                              </m:e>
                            </m:func>
                          </m:e>
                        </m:d>
                        <m:r>
                          <a:rPr lang="fr-FR" sz="1600" b="0" i="1" baseline="30000" smtClean="0">
                            <a:latin typeface="Cambria Math" panose="02040503050406030204" pitchFamily="18" charset="0"/>
                          </a:rPr>
                          <m:t>2</m:t>
                        </m:r>
                      </m:den>
                    </m:f>
                  </m:oMath>
                </a14:m>
                <a:r>
                  <a:rPr lang="fr-FR" sz="1600" dirty="0"/>
                  <a:t> </a:t>
                </a:r>
              </a:p>
              <a:p>
                <a:endParaRPr lang="fr-FR" sz="1600" i="1" dirty="0">
                  <a:latin typeface="Cambria Math" panose="02040503050406030204" pitchFamily="18" charset="0"/>
                </a:endParaRPr>
              </a:p>
              <a:p>
                <a14:m>
                  <m:oMath xmlns:m="http://schemas.openxmlformats.org/officeDocument/2006/math">
                    <m:sSup>
                      <m:sSupPr>
                        <m:ctrlPr>
                          <a:rPr lang="fr-FR" sz="1600" i="1">
                            <a:latin typeface="Cambria Math" panose="02040503050406030204" pitchFamily="18" charset="0"/>
                          </a:rPr>
                        </m:ctrlPr>
                      </m:sSupPr>
                      <m:e>
                        <m:r>
                          <a:rPr lang="fr-FR" sz="1600" i="1">
                            <a:latin typeface="Cambria Math" panose="02040503050406030204" pitchFamily="18" charset="0"/>
                          </a:rPr>
                          <m:t>𝑓</m:t>
                        </m:r>
                      </m:e>
                      <m:sup>
                        <m:r>
                          <a:rPr lang="fr-FR" sz="1600" i="1">
                            <a:latin typeface="Cambria Math" panose="02040503050406030204" pitchFamily="18" charset="0"/>
                          </a:rPr>
                          <m:t>′</m:t>
                        </m:r>
                      </m:sup>
                    </m:sSup>
                    <m:d>
                      <m:dPr>
                        <m:ctrlPr>
                          <a:rPr lang="fr-FR" sz="1600" i="1">
                            <a:latin typeface="Cambria Math" panose="02040503050406030204" pitchFamily="18" charset="0"/>
                          </a:rPr>
                        </m:ctrlPr>
                      </m:dPr>
                      <m:e>
                        <m:r>
                          <a:rPr lang="fr-FR" sz="1600" i="1">
                            <a:latin typeface="Cambria Math" panose="02040503050406030204" pitchFamily="18" charset="0"/>
                          </a:rPr>
                          <m:t>𝑥</m:t>
                        </m:r>
                      </m:e>
                    </m:d>
                    <m:r>
                      <a:rPr lang="fr-FR" sz="1600" i="1">
                        <a:latin typeface="Cambria Math" panose="02040503050406030204" pitchFamily="18" charset="0"/>
                      </a:rPr>
                      <m:t>=</m:t>
                    </m:r>
                  </m:oMath>
                </a14:m>
                <a:r>
                  <a:rPr lang="fr-FR" sz="1600" dirty="0"/>
                  <a:t> </a:t>
                </a:r>
                <a14:m>
                  <m:oMath xmlns:m="http://schemas.openxmlformats.org/officeDocument/2006/math">
                    <m:f>
                      <m:fPr>
                        <m:ctrlPr>
                          <a:rPr lang="fr-FR" sz="1600" i="1" smtClean="0">
                            <a:latin typeface="Cambria Math" panose="02040503050406030204" pitchFamily="18" charset="0"/>
                          </a:rPr>
                        </m:ctrlPr>
                      </m:fPr>
                      <m:num>
                        <m:r>
                          <m:rPr>
                            <m:sty m:val="p"/>
                          </m:rPr>
                          <a:rPr lang="fr-FR" sz="1600" b="0" i="0" smtClean="0">
                            <a:latin typeface="Cambria Math" panose="02040503050406030204" pitchFamily="18" charset="0"/>
                          </a:rPr>
                          <m:t>exp</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num>
                      <m:den>
                        <m:d>
                          <m:dPr>
                            <m:ctrlPr>
                              <a:rPr lang="fr-FR" sz="1600" i="1">
                                <a:latin typeface="Cambria Math" panose="02040503050406030204" pitchFamily="18" charset="0"/>
                              </a:rPr>
                            </m:ctrlPr>
                          </m:dPr>
                          <m:e>
                            <m:r>
                              <a:rPr lang="fr-FR" sz="1600" i="1">
                                <a:latin typeface="Cambria Math" panose="02040503050406030204" pitchFamily="18" charset="0"/>
                              </a:rPr>
                              <m:t>1+</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exp</m:t>
                                </m:r>
                              </m:fName>
                              <m:e>
                                <m:d>
                                  <m:dPr>
                                    <m:ctrlPr>
                                      <a:rPr lang="fr-FR" sz="1600" i="1">
                                        <a:latin typeface="Cambria Math" panose="02040503050406030204" pitchFamily="18" charset="0"/>
                                      </a:rPr>
                                    </m:ctrlPr>
                                  </m:dPr>
                                  <m:e>
                                    <m:r>
                                      <a:rPr lang="fr-FR" sz="1600" i="1">
                                        <a:latin typeface="Cambria Math" panose="02040503050406030204" pitchFamily="18" charset="0"/>
                                      </a:rPr>
                                      <m:t>−</m:t>
                                    </m:r>
                                    <m:r>
                                      <a:rPr lang="fr-FR" sz="1600" i="1">
                                        <a:latin typeface="Cambria Math" panose="02040503050406030204" pitchFamily="18" charset="0"/>
                                      </a:rPr>
                                      <m:t>𝑥</m:t>
                                    </m:r>
                                  </m:e>
                                </m:d>
                              </m:e>
                            </m:func>
                          </m:e>
                        </m:d>
                        <m:r>
                          <a:rPr lang="fr-FR" sz="1600" i="1" baseline="30000">
                            <a:latin typeface="Cambria Math" panose="02040503050406030204" pitchFamily="18" charset="0"/>
                          </a:rPr>
                          <m:t>2</m:t>
                        </m:r>
                      </m:den>
                    </m:f>
                  </m:oMath>
                </a14:m>
                <a:r>
                  <a:rPr lang="fr-FR" sz="1600" dirty="0"/>
                  <a:t> </a:t>
                </a:r>
              </a:p>
              <a:p>
                <a:endParaRPr lang="fr-FR" sz="1600" dirty="0"/>
              </a:p>
              <a:p>
                <a14:m>
                  <m:oMath xmlns:m="http://schemas.openxmlformats.org/officeDocument/2006/math">
                    <m:sSup>
                      <m:sSupPr>
                        <m:ctrlPr>
                          <a:rPr lang="fr-FR" sz="1600" i="1">
                            <a:latin typeface="Cambria Math" panose="02040503050406030204" pitchFamily="18" charset="0"/>
                          </a:rPr>
                        </m:ctrlPr>
                      </m:sSupPr>
                      <m:e>
                        <m:r>
                          <a:rPr lang="fr-FR" sz="1600" i="1">
                            <a:latin typeface="Cambria Math" panose="02040503050406030204" pitchFamily="18" charset="0"/>
                          </a:rPr>
                          <m:t>𝑓</m:t>
                        </m:r>
                      </m:e>
                      <m:sup>
                        <m:r>
                          <a:rPr lang="fr-FR" sz="1600" i="1">
                            <a:latin typeface="Cambria Math" panose="02040503050406030204" pitchFamily="18" charset="0"/>
                          </a:rPr>
                          <m:t>′</m:t>
                        </m:r>
                      </m:sup>
                    </m:sSup>
                    <m:d>
                      <m:dPr>
                        <m:ctrlPr>
                          <a:rPr lang="fr-FR" sz="1600" i="1">
                            <a:latin typeface="Cambria Math" panose="02040503050406030204" pitchFamily="18" charset="0"/>
                          </a:rPr>
                        </m:ctrlPr>
                      </m:dPr>
                      <m:e>
                        <m:r>
                          <a:rPr lang="fr-FR" sz="1600" i="1">
                            <a:latin typeface="Cambria Math" panose="02040503050406030204" pitchFamily="18" charset="0"/>
                          </a:rPr>
                          <m:t>𝑥</m:t>
                        </m:r>
                      </m:e>
                    </m:d>
                    <m:r>
                      <a:rPr lang="fr-FR" sz="1600" i="1">
                        <a:latin typeface="Cambria Math" panose="02040503050406030204" pitchFamily="18" charset="0"/>
                      </a:rPr>
                      <m:t>=</m:t>
                    </m:r>
                  </m:oMath>
                </a14:m>
                <a:r>
                  <a:rPr lang="fr-FR" sz="1600" dirty="0"/>
                  <a:t> </a:t>
                </a:r>
                <a14:m>
                  <m:oMath xmlns:m="http://schemas.openxmlformats.org/officeDocument/2006/math">
                    <m:f>
                      <m:fPr>
                        <m:ctrlPr>
                          <a:rPr lang="fr-FR" sz="1600" i="1">
                            <a:latin typeface="Cambria Math" panose="02040503050406030204" pitchFamily="18" charset="0"/>
                          </a:rPr>
                        </m:ctrlPr>
                      </m:fPr>
                      <m:num>
                        <m:r>
                          <a:rPr lang="fr-FR" sz="1600" b="0" i="0" smtClean="0">
                            <a:latin typeface="Cambria Math" panose="02040503050406030204" pitchFamily="18" charset="0"/>
                          </a:rPr>
                          <m:t>1+</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exp</m:t>
                            </m:r>
                          </m:fName>
                          <m:e>
                            <m:d>
                              <m:dPr>
                                <m:ctrlPr>
                                  <a:rPr lang="fr-FR" sz="1600" i="1">
                                    <a:latin typeface="Cambria Math" panose="02040503050406030204" pitchFamily="18" charset="0"/>
                                  </a:rPr>
                                </m:ctrlPr>
                              </m:dPr>
                              <m:e>
                                <m:r>
                                  <a:rPr lang="fr-FR" sz="1600" i="1">
                                    <a:latin typeface="Cambria Math" panose="02040503050406030204" pitchFamily="18" charset="0"/>
                                  </a:rPr>
                                  <m:t>−</m:t>
                                </m:r>
                                <m:r>
                                  <a:rPr lang="fr-FR" sz="1600" i="1">
                                    <a:latin typeface="Cambria Math" panose="02040503050406030204" pitchFamily="18" charset="0"/>
                                  </a:rPr>
                                  <m:t>𝑥</m:t>
                                </m:r>
                              </m:e>
                            </m:d>
                          </m:e>
                        </m:func>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rPr>
                          <m:t>1 </m:t>
                        </m:r>
                      </m:num>
                      <m:den>
                        <m:d>
                          <m:dPr>
                            <m:ctrlPr>
                              <a:rPr lang="fr-FR" sz="1600" i="1">
                                <a:latin typeface="Cambria Math" panose="02040503050406030204" pitchFamily="18" charset="0"/>
                              </a:rPr>
                            </m:ctrlPr>
                          </m:dPr>
                          <m:e>
                            <m:r>
                              <a:rPr lang="fr-FR" sz="1600" i="1">
                                <a:latin typeface="Cambria Math" panose="02040503050406030204" pitchFamily="18" charset="0"/>
                              </a:rPr>
                              <m:t>1+</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exp</m:t>
                                </m:r>
                              </m:fName>
                              <m:e>
                                <m:d>
                                  <m:dPr>
                                    <m:ctrlPr>
                                      <a:rPr lang="fr-FR" sz="1600" i="1">
                                        <a:latin typeface="Cambria Math" panose="02040503050406030204" pitchFamily="18" charset="0"/>
                                      </a:rPr>
                                    </m:ctrlPr>
                                  </m:dPr>
                                  <m:e>
                                    <m:r>
                                      <a:rPr lang="fr-FR" sz="1600" i="1">
                                        <a:latin typeface="Cambria Math" panose="02040503050406030204" pitchFamily="18" charset="0"/>
                                      </a:rPr>
                                      <m:t>−</m:t>
                                    </m:r>
                                    <m:r>
                                      <a:rPr lang="fr-FR" sz="1600" i="1">
                                        <a:latin typeface="Cambria Math" panose="02040503050406030204" pitchFamily="18" charset="0"/>
                                      </a:rPr>
                                      <m:t>𝑥</m:t>
                                    </m:r>
                                  </m:e>
                                </m:d>
                              </m:e>
                            </m:func>
                          </m:e>
                        </m:d>
                        <m:r>
                          <a:rPr lang="fr-FR" sz="1600" i="1" baseline="30000">
                            <a:latin typeface="Cambria Math" panose="02040503050406030204" pitchFamily="18" charset="0"/>
                          </a:rPr>
                          <m:t>2</m:t>
                        </m:r>
                      </m:den>
                    </m:f>
                  </m:oMath>
                </a14:m>
                <a:endParaRPr lang="fr-FR" sz="1600" dirty="0"/>
              </a:p>
              <a:p>
                <a:endParaRPr lang="fr-FR" sz="1600" i="1" dirty="0">
                  <a:latin typeface="Cambria Math" panose="02040503050406030204" pitchFamily="18" charset="0"/>
                </a:endParaRPr>
              </a:p>
              <a:p>
                <a14:m>
                  <m:oMath xmlns:m="http://schemas.openxmlformats.org/officeDocument/2006/math">
                    <m:sSup>
                      <m:sSupPr>
                        <m:ctrlPr>
                          <a:rPr lang="fr-FR" sz="1600" i="1">
                            <a:latin typeface="Cambria Math" panose="02040503050406030204" pitchFamily="18" charset="0"/>
                          </a:rPr>
                        </m:ctrlPr>
                      </m:sSupPr>
                      <m:e>
                        <m:r>
                          <a:rPr lang="fr-FR" sz="1600" i="1">
                            <a:latin typeface="Cambria Math" panose="02040503050406030204" pitchFamily="18" charset="0"/>
                          </a:rPr>
                          <m:t>𝑓</m:t>
                        </m:r>
                      </m:e>
                      <m:sup>
                        <m:r>
                          <a:rPr lang="fr-FR" sz="1600" i="1">
                            <a:latin typeface="Cambria Math" panose="02040503050406030204" pitchFamily="18" charset="0"/>
                          </a:rPr>
                          <m:t>′</m:t>
                        </m:r>
                      </m:sup>
                    </m:sSup>
                    <m:d>
                      <m:dPr>
                        <m:ctrlPr>
                          <a:rPr lang="fr-FR" sz="1600" i="1">
                            <a:latin typeface="Cambria Math" panose="02040503050406030204" pitchFamily="18" charset="0"/>
                          </a:rPr>
                        </m:ctrlPr>
                      </m:dPr>
                      <m:e>
                        <m:r>
                          <a:rPr lang="fr-FR" sz="1600" i="1">
                            <a:latin typeface="Cambria Math" panose="02040503050406030204" pitchFamily="18" charset="0"/>
                          </a:rPr>
                          <m:t>𝑥</m:t>
                        </m:r>
                      </m:e>
                    </m:d>
                    <m:r>
                      <a:rPr lang="fr-FR" sz="1600" i="1">
                        <a:latin typeface="Cambria Math" panose="02040503050406030204" pitchFamily="18" charset="0"/>
                      </a:rPr>
                      <m:t>= </m:t>
                    </m:r>
                    <m:f>
                      <m:fPr>
                        <m:ctrlPr>
                          <a:rPr lang="fr-FR" sz="1600" i="1">
                            <a:latin typeface="Cambria Math" panose="02040503050406030204" pitchFamily="18" charset="0"/>
                          </a:rPr>
                        </m:ctrlPr>
                      </m:fPr>
                      <m:num>
                        <m:r>
                          <a:rPr lang="fr-FR" sz="1600">
                            <a:latin typeface="Cambria Math" panose="02040503050406030204" pitchFamily="18" charset="0"/>
                          </a:rPr>
                          <m:t>1+</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exp</m:t>
                            </m:r>
                          </m:fName>
                          <m:e>
                            <m:d>
                              <m:dPr>
                                <m:ctrlPr>
                                  <a:rPr lang="fr-FR" sz="1600" i="1">
                                    <a:latin typeface="Cambria Math" panose="02040503050406030204" pitchFamily="18" charset="0"/>
                                  </a:rPr>
                                </m:ctrlPr>
                              </m:dPr>
                              <m:e>
                                <m:r>
                                  <a:rPr lang="fr-FR" sz="1600" i="1">
                                    <a:latin typeface="Cambria Math" panose="02040503050406030204" pitchFamily="18" charset="0"/>
                                  </a:rPr>
                                  <m:t>−</m:t>
                                </m:r>
                                <m:r>
                                  <a:rPr lang="fr-FR" sz="1600" i="1">
                                    <a:latin typeface="Cambria Math" panose="02040503050406030204" pitchFamily="18" charset="0"/>
                                  </a:rPr>
                                  <m:t>𝑥</m:t>
                                </m:r>
                              </m:e>
                            </m:d>
                          </m:e>
                        </m:func>
                        <m:r>
                          <a:rPr lang="fr-FR" sz="1600" i="1">
                            <a:latin typeface="Cambria Math" panose="02040503050406030204" pitchFamily="18" charset="0"/>
                          </a:rPr>
                          <m:t> </m:t>
                        </m:r>
                      </m:num>
                      <m:den>
                        <m:d>
                          <m:dPr>
                            <m:ctrlPr>
                              <a:rPr lang="fr-FR" sz="1600" i="1">
                                <a:latin typeface="Cambria Math" panose="02040503050406030204" pitchFamily="18" charset="0"/>
                              </a:rPr>
                            </m:ctrlPr>
                          </m:dPr>
                          <m:e>
                            <m:r>
                              <a:rPr lang="fr-FR" sz="1600" i="1">
                                <a:latin typeface="Cambria Math" panose="02040503050406030204" pitchFamily="18" charset="0"/>
                              </a:rPr>
                              <m:t>1+</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exp</m:t>
                                </m:r>
                              </m:fName>
                              <m:e>
                                <m:d>
                                  <m:dPr>
                                    <m:ctrlPr>
                                      <a:rPr lang="fr-FR" sz="1600" i="1">
                                        <a:latin typeface="Cambria Math" panose="02040503050406030204" pitchFamily="18" charset="0"/>
                                      </a:rPr>
                                    </m:ctrlPr>
                                  </m:dPr>
                                  <m:e>
                                    <m:r>
                                      <a:rPr lang="fr-FR" sz="1600" i="1">
                                        <a:latin typeface="Cambria Math" panose="02040503050406030204" pitchFamily="18" charset="0"/>
                                      </a:rPr>
                                      <m:t>−</m:t>
                                    </m:r>
                                    <m:r>
                                      <a:rPr lang="fr-FR" sz="1600" i="1">
                                        <a:latin typeface="Cambria Math" panose="02040503050406030204" pitchFamily="18" charset="0"/>
                                      </a:rPr>
                                      <m:t>𝑥</m:t>
                                    </m:r>
                                  </m:e>
                                </m:d>
                              </m:e>
                            </m:func>
                          </m:e>
                        </m:d>
                        <m:r>
                          <a:rPr lang="fr-FR" sz="1600" i="1" baseline="30000">
                            <a:latin typeface="Cambria Math" panose="02040503050406030204" pitchFamily="18" charset="0"/>
                          </a:rPr>
                          <m:t>2</m:t>
                        </m:r>
                      </m:den>
                    </m:f>
                  </m:oMath>
                </a14:m>
                <a:r>
                  <a:rPr lang="fr-FR" sz="1600" dirty="0"/>
                  <a:t> </a:t>
                </a:r>
                <a14:m>
                  <m:oMath xmlns:m="http://schemas.openxmlformats.org/officeDocument/2006/math">
                    <m:r>
                      <a:rPr lang="fr-FR" sz="1600" i="1">
                        <a:latin typeface="Cambria Math" panose="02040503050406030204" pitchFamily="18" charset="0"/>
                        <a:ea typeface="Cambria Math" panose="02040503050406030204" pitchFamily="18" charset="0"/>
                      </a:rPr>
                      <m:t>−</m:t>
                    </m:r>
                  </m:oMath>
                </a14:m>
                <a:r>
                  <a:rPr lang="fr-FR" sz="1600" dirty="0"/>
                  <a:t> </a:t>
                </a:r>
                <a14:m>
                  <m:oMath xmlns:m="http://schemas.openxmlformats.org/officeDocument/2006/math">
                    <m:f>
                      <m:fPr>
                        <m:ctrlPr>
                          <a:rPr lang="fr-FR" sz="1600" i="1">
                            <a:latin typeface="Cambria Math" panose="02040503050406030204" pitchFamily="18" charset="0"/>
                          </a:rPr>
                        </m:ctrlPr>
                      </m:fPr>
                      <m:num>
                        <m:r>
                          <a:rPr lang="fr-FR" sz="1600">
                            <a:latin typeface="Cambria Math" panose="02040503050406030204" pitchFamily="18" charset="0"/>
                          </a:rPr>
                          <m:t>1</m:t>
                        </m:r>
                        <m:r>
                          <a:rPr lang="fr-FR" sz="1600" i="1">
                            <a:latin typeface="Cambria Math" panose="02040503050406030204" pitchFamily="18" charset="0"/>
                          </a:rPr>
                          <m:t> </m:t>
                        </m:r>
                      </m:num>
                      <m:den>
                        <m:d>
                          <m:dPr>
                            <m:ctrlPr>
                              <a:rPr lang="fr-FR" sz="1600" i="1">
                                <a:latin typeface="Cambria Math" panose="02040503050406030204" pitchFamily="18" charset="0"/>
                              </a:rPr>
                            </m:ctrlPr>
                          </m:dPr>
                          <m:e>
                            <m:r>
                              <a:rPr lang="fr-FR" sz="1600" i="1">
                                <a:latin typeface="Cambria Math" panose="02040503050406030204" pitchFamily="18" charset="0"/>
                              </a:rPr>
                              <m:t>1+</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exp</m:t>
                                </m:r>
                              </m:fName>
                              <m:e>
                                <m:d>
                                  <m:dPr>
                                    <m:ctrlPr>
                                      <a:rPr lang="fr-FR" sz="1600" i="1">
                                        <a:latin typeface="Cambria Math" panose="02040503050406030204" pitchFamily="18" charset="0"/>
                                      </a:rPr>
                                    </m:ctrlPr>
                                  </m:dPr>
                                  <m:e>
                                    <m:r>
                                      <a:rPr lang="fr-FR" sz="1600" i="1">
                                        <a:latin typeface="Cambria Math" panose="02040503050406030204" pitchFamily="18" charset="0"/>
                                      </a:rPr>
                                      <m:t>−</m:t>
                                    </m:r>
                                    <m:r>
                                      <a:rPr lang="fr-FR" sz="1600" i="1">
                                        <a:latin typeface="Cambria Math" panose="02040503050406030204" pitchFamily="18" charset="0"/>
                                      </a:rPr>
                                      <m:t>𝑥</m:t>
                                    </m:r>
                                  </m:e>
                                </m:d>
                              </m:e>
                            </m:func>
                          </m:e>
                        </m:d>
                        <m:r>
                          <a:rPr lang="fr-FR" sz="1600" i="1" baseline="30000">
                            <a:latin typeface="Cambria Math" panose="02040503050406030204" pitchFamily="18" charset="0"/>
                          </a:rPr>
                          <m:t>2</m:t>
                        </m:r>
                      </m:den>
                    </m:f>
                  </m:oMath>
                </a14:m>
                <a:r>
                  <a:rPr lang="fr-FR" sz="1600" dirty="0"/>
                  <a:t> </a:t>
                </a:r>
              </a:p>
              <a:p>
                <a:endParaRPr lang="fr-FR" sz="1600" dirty="0"/>
              </a:p>
              <a:p>
                <a14:m>
                  <m:oMath xmlns:m="http://schemas.openxmlformats.org/officeDocument/2006/math">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𝑓</m:t>
                        </m:r>
                      </m:e>
                      <m:sup>
                        <m:r>
                          <a:rPr lang="fr-FR" sz="1600" b="0" i="1" smtClean="0">
                            <a:latin typeface="Cambria Math" panose="02040503050406030204" pitchFamily="18" charset="0"/>
                          </a:rPr>
                          <m:t>′</m:t>
                        </m:r>
                      </m:sup>
                    </m:sSup>
                    <m:d>
                      <m:dPr>
                        <m:ctrlPr>
                          <a:rPr lang="fr-FR" sz="1600" b="0" i="1" smtClean="0">
                            <a:latin typeface="Cambria Math" panose="02040503050406030204" pitchFamily="18" charset="0"/>
                          </a:rPr>
                        </m:ctrlPr>
                      </m:dPr>
                      <m:e>
                        <m:r>
                          <a:rPr lang="fr-FR" sz="1600" b="0" i="1" smtClean="0">
                            <a:latin typeface="Cambria Math" panose="02040503050406030204" pitchFamily="18" charset="0"/>
                          </a:rPr>
                          <m:t>𝑥</m:t>
                        </m:r>
                      </m:e>
                    </m:d>
                    <m:r>
                      <a:rPr lang="fr-FR" sz="1600" i="1">
                        <a:latin typeface="Cambria Math" panose="02040503050406030204" pitchFamily="18" charset="0"/>
                      </a:rPr>
                      <m:t>=</m:t>
                    </m:r>
                  </m:oMath>
                </a14:m>
                <a:r>
                  <a:rPr lang="fr-FR" sz="1600" dirty="0"/>
                  <a:t> </a:t>
                </a:r>
                <a14:m>
                  <m:oMath xmlns:m="http://schemas.openxmlformats.org/officeDocument/2006/math">
                    <m:f>
                      <m:fPr>
                        <m:ctrlPr>
                          <a:rPr lang="fr-FR" sz="1600" i="1">
                            <a:latin typeface="Cambria Math" panose="02040503050406030204" pitchFamily="18" charset="0"/>
                          </a:rPr>
                        </m:ctrlPr>
                      </m:fPr>
                      <m:num>
                        <m:r>
                          <a:rPr lang="fr-FR" sz="1600" b="0" i="1" smtClean="0">
                            <a:latin typeface="Cambria Math" panose="02040503050406030204" pitchFamily="18" charset="0"/>
                          </a:rPr>
                          <m:t>1</m:t>
                        </m:r>
                        <m:r>
                          <a:rPr lang="fr-FR" sz="1600" i="1">
                            <a:latin typeface="Cambria Math" panose="02040503050406030204" pitchFamily="18" charset="0"/>
                          </a:rPr>
                          <m:t> </m:t>
                        </m:r>
                      </m:num>
                      <m:den>
                        <m:d>
                          <m:dPr>
                            <m:ctrlPr>
                              <a:rPr lang="fr-FR" sz="1600" i="1">
                                <a:latin typeface="Cambria Math" panose="02040503050406030204" pitchFamily="18" charset="0"/>
                              </a:rPr>
                            </m:ctrlPr>
                          </m:dPr>
                          <m:e>
                            <m:r>
                              <a:rPr lang="fr-FR" sz="1600" i="1">
                                <a:latin typeface="Cambria Math" panose="02040503050406030204" pitchFamily="18" charset="0"/>
                              </a:rPr>
                              <m:t>1+</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exp</m:t>
                                </m:r>
                              </m:fName>
                              <m:e>
                                <m:d>
                                  <m:dPr>
                                    <m:ctrlPr>
                                      <a:rPr lang="fr-FR" sz="1600" i="1">
                                        <a:latin typeface="Cambria Math" panose="02040503050406030204" pitchFamily="18" charset="0"/>
                                      </a:rPr>
                                    </m:ctrlPr>
                                  </m:dPr>
                                  <m:e>
                                    <m:r>
                                      <a:rPr lang="fr-FR" sz="1600" i="1">
                                        <a:latin typeface="Cambria Math" panose="02040503050406030204" pitchFamily="18" charset="0"/>
                                      </a:rPr>
                                      <m:t>−</m:t>
                                    </m:r>
                                    <m:r>
                                      <a:rPr lang="fr-FR" sz="1600" i="1">
                                        <a:latin typeface="Cambria Math" panose="02040503050406030204" pitchFamily="18" charset="0"/>
                                      </a:rPr>
                                      <m:t>𝑥</m:t>
                                    </m:r>
                                  </m:e>
                                </m:d>
                              </m:e>
                            </m:func>
                          </m:e>
                        </m:d>
                      </m:den>
                    </m:f>
                  </m:oMath>
                </a14:m>
                <a:r>
                  <a:rPr lang="fr-FR" sz="1600" dirty="0"/>
                  <a:t> - </a:t>
                </a:r>
                <a14:m>
                  <m:oMath xmlns:m="http://schemas.openxmlformats.org/officeDocument/2006/math">
                    <m:f>
                      <m:fPr>
                        <m:ctrlPr>
                          <a:rPr lang="fr-FR" sz="1600" i="1">
                            <a:latin typeface="Cambria Math" panose="02040503050406030204" pitchFamily="18" charset="0"/>
                          </a:rPr>
                        </m:ctrlPr>
                      </m:fPr>
                      <m:num>
                        <m:r>
                          <a:rPr lang="fr-FR" sz="1600">
                            <a:latin typeface="Cambria Math" panose="02040503050406030204" pitchFamily="18" charset="0"/>
                          </a:rPr>
                          <m:t>1</m:t>
                        </m:r>
                        <m:r>
                          <a:rPr lang="fr-FR" sz="1600" i="1">
                            <a:latin typeface="Cambria Math" panose="02040503050406030204" pitchFamily="18" charset="0"/>
                          </a:rPr>
                          <m:t> </m:t>
                        </m:r>
                      </m:num>
                      <m:den>
                        <m:d>
                          <m:dPr>
                            <m:ctrlPr>
                              <a:rPr lang="fr-FR" sz="1600" i="1">
                                <a:latin typeface="Cambria Math" panose="02040503050406030204" pitchFamily="18" charset="0"/>
                              </a:rPr>
                            </m:ctrlPr>
                          </m:dPr>
                          <m:e>
                            <m:r>
                              <a:rPr lang="fr-FR" sz="1600" i="1">
                                <a:latin typeface="Cambria Math" panose="02040503050406030204" pitchFamily="18" charset="0"/>
                              </a:rPr>
                              <m:t>1+</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exp</m:t>
                                </m:r>
                              </m:fName>
                              <m:e>
                                <m:d>
                                  <m:dPr>
                                    <m:ctrlPr>
                                      <a:rPr lang="fr-FR" sz="1600" i="1">
                                        <a:latin typeface="Cambria Math" panose="02040503050406030204" pitchFamily="18" charset="0"/>
                                      </a:rPr>
                                    </m:ctrlPr>
                                  </m:dPr>
                                  <m:e>
                                    <m:r>
                                      <a:rPr lang="fr-FR" sz="1600" i="1">
                                        <a:latin typeface="Cambria Math" panose="02040503050406030204" pitchFamily="18" charset="0"/>
                                      </a:rPr>
                                      <m:t>−</m:t>
                                    </m:r>
                                    <m:r>
                                      <a:rPr lang="fr-FR" sz="1600" i="1">
                                        <a:latin typeface="Cambria Math" panose="02040503050406030204" pitchFamily="18" charset="0"/>
                                      </a:rPr>
                                      <m:t>𝑥</m:t>
                                    </m:r>
                                  </m:e>
                                </m:d>
                              </m:e>
                            </m:func>
                          </m:e>
                        </m:d>
                        <m:r>
                          <a:rPr lang="fr-FR" sz="1600" i="1" baseline="30000">
                            <a:latin typeface="Cambria Math" panose="02040503050406030204" pitchFamily="18" charset="0"/>
                          </a:rPr>
                          <m:t>2</m:t>
                        </m:r>
                      </m:den>
                    </m:f>
                  </m:oMath>
                </a14:m>
                <a:endParaRPr lang="fr-FR" sz="1600" baseline="30000" dirty="0"/>
              </a:p>
              <a:p>
                <a:endParaRPr lang="fr-FR" sz="1600" b="0" i="1" dirty="0">
                  <a:latin typeface="Cambria Math" panose="02040503050406030204" pitchFamily="18" charset="0"/>
                </a:endParaRPr>
              </a:p>
              <a:p>
                <a14:m>
                  <m:oMath xmlns:m="http://schemas.openxmlformats.org/officeDocument/2006/math">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𝑓</m:t>
                        </m:r>
                      </m:e>
                      <m:sup>
                        <m:r>
                          <a:rPr lang="fr-FR" sz="1600" b="0" i="1" smtClean="0">
                            <a:latin typeface="Cambria Math" panose="02040503050406030204" pitchFamily="18" charset="0"/>
                          </a:rPr>
                          <m:t>′</m:t>
                        </m:r>
                      </m:sup>
                    </m:sSup>
                    <m:d>
                      <m:dPr>
                        <m:ctrlPr>
                          <a:rPr lang="fr-FR" sz="1600" b="0" i="1" smtClean="0">
                            <a:latin typeface="Cambria Math" panose="02040503050406030204" pitchFamily="18" charset="0"/>
                          </a:rPr>
                        </m:ctrlPr>
                      </m:dPr>
                      <m:e>
                        <m:r>
                          <a:rPr lang="fr-FR" sz="1600" b="0" i="1" smtClean="0">
                            <a:latin typeface="Cambria Math" panose="02040503050406030204" pitchFamily="18" charset="0"/>
                          </a:rPr>
                          <m:t>𝑥</m:t>
                        </m:r>
                      </m:e>
                    </m:d>
                    <m:r>
                      <a:rPr lang="fr-FR" sz="1600" i="1">
                        <a:latin typeface="Cambria Math" panose="02040503050406030204" pitchFamily="18" charset="0"/>
                      </a:rPr>
                      <m:t>=</m:t>
                    </m:r>
                  </m:oMath>
                </a14:m>
                <a:r>
                  <a:rPr lang="fr-FR" sz="1600" dirty="0"/>
                  <a:t> </a:t>
                </a:r>
                <a14:m>
                  <m:oMath xmlns:m="http://schemas.openxmlformats.org/officeDocument/2006/math">
                    <m:r>
                      <a:rPr lang="fr-FR" sz="1600" b="0" i="1" smtClean="0">
                        <a:latin typeface="Cambria Math" panose="02040503050406030204" pitchFamily="18" charset="0"/>
                      </a:rPr>
                      <m:t>𝑓</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a14:m>
                <a:r>
                  <a:rPr lang="fr-FR" sz="1600" dirty="0"/>
                  <a:t> </a:t>
                </a:r>
                <a14:m>
                  <m:oMath xmlns:m="http://schemas.openxmlformats.org/officeDocument/2006/math">
                    <m:r>
                      <a:rPr lang="fr-FR" sz="1600" b="0" i="1"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rPr>
                      <m:t>𝑓</m:t>
                    </m:r>
                    <m:sSup>
                      <m:sSupPr>
                        <m:ctrlPr>
                          <a:rPr lang="fr-FR" sz="1600" b="0" i="1" smtClean="0">
                            <a:latin typeface="Cambria Math" panose="02040503050406030204" pitchFamily="18" charset="0"/>
                          </a:rPr>
                        </m:ctrlPr>
                      </m:sSupPr>
                      <m:e>
                        <m:d>
                          <m:dPr>
                            <m:ctrlPr>
                              <a:rPr lang="fr-FR" sz="1600" b="0" i="1" smtClean="0">
                                <a:latin typeface="Cambria Math" panose="02040503050406030204" pitchFamily="18" charset="0"/>
                              </a:rPr>
                            </m:ctrlPr>
                          </m:dPr>
                          <m:e>
                            <m:r>
                              <a:rPr lang="fr-FR" sz="1600" b="0" i="1" smtClean="0">
                                <a:latin typeface="Cambria Math" panose="02040503050406030204" pitchFamily="18" charset="0"/>
                              </a:rPr>
                              <m:t>𝑥</m:t>
                            </m:r>
                          </m:e>
                        </m:d>
                      </m:e>
                      <m:sup>
                        <m:r>
                          <a:rPr lang="fr-FR" sz="1600" b="0" i="1" smtClean="0">
                            <a:latin typeface="Cambria Math" panose="02040503050406030204" pitchFamily="18" charset="0"/>
                          </a:rPr>
                          <m:t>2</m:t>
                        </m:r>
                      </m:sup>
                    </m:sSup>
                  </m:oMath>
                </a14:m>
                <a:endParaRPr lang="fr-FR" sz="1600" b="0" dirty="0"/>
              </a:p>
              <a:p>
                <a:endParaRPr lang="fr-FR" sz="1600" baseline="30000" dirty="0"/>
              </a:p>
              <a:p>
                <a:endParaRPr lang="fr-FR" sz="1600" baseline="30000" dirty="0"/>
              </a:p>
              <a:p>
                <a14:m>
                  <m:oMath xmlns:m="http://schemas.openxmlformats.org/officeDocument/2006/math">
                    <m:sSup>
                      <m:sSupPr>
                        <m:ctrlPr>
                          <a:rPr lang="fr-FR" sz="2800" b="1" i="1" smtClean="0">
                            <a:latin typeface="Cambria Math" panose="02040503050406030204" pitchFamily="18" charset="0"/>
                          </a:rPr>
                        </m:ctrlPr>
                      </m:sSupPr>
                      <m:e>
                        <m:r>
                          <a:rPr lang="fr-FR" sz="2800" b="1" i="1" smtClean="0">
                            <a:latin typeface="Cambria Math" panose="02040503050406030204" pitchFamily="18" charset="0"/>
                          </a:rPr>
                          <m:t>𝒇</m:t>
                        </m:r>
                      </m:e>
                      <m:sup>
                        <m:r>
                          <a:rPr lang="fr-FR" sz="2800" b="1" i="1" smtClean="0">
                            <a:latin typeface="Cambria Math" panose="02040503050406030204" pitchFamily="18" charset="0"/>
                          </a:rPr>
                          <m:t>′</m:t>
                        </m:r>
                      </m:sup>
                    </m:sSup>
                    <m:d>
                      <m:dPr>
                        <m:ctrlPr>
                          <a:rPr lang="fr-FR" sz="2800" b="1" i="1" smtClean="0">
                            <a:latin typeface="Cambria Math" panose="02040503050406030204" pitchFamily="18" charset="0"/>
                          </a:rPr>
                        </m:ctrlPr>
                      </m:dPr>
                      <m:e>
                        <m:r>
                          <a:rPr lang="fr-FR" sz="2800" b="1" i="1" smtClean="0">
                            <a:latin typeface="Cambria Math" panose="02040503050406030204" pitchFamily="18" charset="0"/>
                          </a:rPr>
                          <m:t>𝒙</m:t>
                        </m:r>
                      </m:e>
                    </m:d>
                    <m:r>
                      <a:rPr lang="fr-FR" sz="2800" b="1" i="1">
                        <a:latin typeface="Cambria Math" panose="02040503050406030204" pitchFamily="18" charset="0"/>
                      </a:rPr>
                      <m:t>=</m:t>
                    </m:r>
                  </m:oMath>
                </a14:m>
                <a:r>
                  <a:rPr lang="fr-FR" sz="2800" b="1" dirty="0"/>
                  <a:t> </a:t>
                </a:r>
                <a14:m>
                  <m:oMath xmlns:m="http://schemas.openxmlformats.org/officeDocument/2006/math">
                    <m:r>
                      <a:rPr lang="fr-FR" sz="2800" b="1" i="1" smtClean="0">
                        <a:latin typeface="Cambria Math" panose="02040503050406030204" pitchFamily="18" charset="0"/>
                      </a:rPr>
                      <m:t>𝒇</m:t>
                    </m:r>
                    <m:r>
                      <a:rPr lang="fr-FR" sz="2800" b="1" i="1" smtClean="0">
                        <a:latin typeface="Cambria Math" panose="02040503050406030204" pitchFamily="18" charset="0"/>
                      </a:rPr>
                      <m:t>(</m:t>
                    </m:r>
                    <m:r>
                      <a:rPr lang="fr-FR" sz="2800" b="1" i="1" smtClean="0">
                        <a:latin typeface="Cambria Math" panose="02040503050406030204" pitchFamily="18" charset="0"/>
                      </a:rPr>
                      <m:t>𝒙</m:t>
                    </m:r>
                    <m:r>
                      <a:rPr lang="fr-FR" sz="2800" b="1" i="1" smtClean="0">
                        <a:latin typeface="Cambria Math" panose="02040503050406030204" pitchFamily="18" charset="0"/>
                      </a:rPr>
                      <m:t>)</m:t>
                    </m:r>
                  </m:oMath>
                </a14:m>
                <a:r>
                  <a:rPr lang="fr-FR" sz="2800" b="1" dirty="0"/>
                  <a:t> </a:t>
                </a:r>
                <a14:m>
                  <m:oMath xmlns:m="http://schemas.openxmlformats.org/officeDocument/2006/math">
                    <m:r>
                      <a:rPr lang="fr-FR" sz="2800" b="1" i="0" smtClean="0">
                        <a:latin typeface="Cambria Math" panose="02040503050406030204" pitchFamily="18" charset="0"/>
                        <a:ea typeface="Cambria Math" panose="02040503050406030204" pitchFamily="18" charset="0"/>
                      </a:rPr>
                      <m:t>( </m:t>
                    </m:r>
                    <m:r>
                      <a:rPr lang="fr-FR" sz="2800" b="1" i="0" smtClean="0">
                        <a:latin typeface="Cambria Math" panose="02040503050406030204" pitchFamily="18" charset="0"/>
                        <a:ea typeface="Cambria Math" panose="02040503050406030204" pitchFamily="18" charset="0"/>
                      </a:rPr>
                      <m:t>𝟏</m:t>
                    </m:r>
                    <m:r>
                      <a:rPr lang="fr-FR" sz="2800" b="1" i="0" smtClean="0">
                        <a:latin typeface="Cambria Math" panose="02040503050406030204" pitchFamily="18" charset="0"/>
                        <a:ea typeface="Cambria Math" panose="02040503050406030204" pitchFamily="18" charset="0"/>
                      </a:rPr>
                      <m:t> </m:t>
                    </m:r>
                    <m:r>
                      <a:rPr lang="fr-FR" sz="2800" b="1" i="1" smtClean="0">
                        <a:latin typeface="Cambria Math" panose="02040503050406030204" pitchFamily="18" charset="0"/>
                        <a:ea typeface="Cambria Math" panose="02040503050406030204" pitchFamily="18" charset="0"/>
                      </a:rPr>
                      <m:t>− </m:t>
                    </m:r>
                    <m:r>
                      <a:rPr lang="fr-FR" sz="2800" b="1" i="1" smtClean="0">
                        <a:latin typeface="Cambria Math" panose="02040503050406030204" pitchFamily="18" charset="0"/>
                      </a:rPr>
                      <m:t>𝒇</m:t>
                    </m:r>
                    <m:d>
                      <m:dPr>
                        <m:ctrlPr>
                          <a:rPr lang="fr-FR" sz="2800" b="1" i="1" smtClean="0">
                            <a:latin typeface="Cambria Math" panose="02040503050406030204" pitchFamily="18" charset="0"/>
                          </a:rPr>
                        </m:ctrlPr>
                      </m:dPr>
                      <m:e>
                        <m:r>
                          <a:rPr lang="fr-FR" sz="2800" b="1" i="1" smtClean="0">
                            <a:latin typeface="Cambria Math" panose="02040503050406030204" pitchFamily="18" charset="0"/>
                          </a:rPr>
                          <m:t>𝒙</m:t>
                        </m:r>
                      </m:e>
                    </m:d>
                    <m:r>
                      <a:rPr lang="fr-FR" sz="2800" b="1" i="1" smtClean="0">
                        <a:latin typeface="Cambria Math" panose="02040503050406030204" pitchFamily="18" charset="0"/>
                      </a:rPr>
                      <m:t>)</m:t>
                    </m:r>
                  </m:oMath>
                </a14:m>
                <a:endParaRPr lang="fr-FR" sz="2800" b="1" dirty="0"/>
              </a:p>
            </p:txBody>
          </p:sp>
        </mc:Choice>
        <mc:Fallback xmlns="">
          <p:sp>
            <p:nvSpPr>
              <p:cNvPr id="3" name="ZoneTexte 2">
                <a:extLst>
                  <a:ext uri="{FF2B5EF4-FFF2-40B4-BE49-F238E27FC236}">
                    <a16:creationId xmlns:a16="http://schemas.microsoft.com/office/drawing/2014/main" id="{FB6D498D-94AC-7DEF-044E-74B92DCE2B49}"/>
                  </a:ext>
                </a:extLst>
              </p:cNvPr>
              <p:cNvSpPr txBox="1">
                <a:spLocks noRot="1" noChangeAspect="1" noMove="1" noResize="1" noEditPoints="1" noAdjustHandles="1" noChangeArrowheads="1" noChangeShapeType="1" noTextEdit="1"/>
              </p:cNvSpPr>
              <p:nvPr/>
            </p:nvSpPr>
            <p:spPr>
              <a:xfrm>
                <a:off x="5940056" y="1836033"/>
                <a:ext cx="4674780" cy="4288738"/>
              </a:xfrm>
              <a:prstGeom prst="rect">
                <a:avLst/>
              </a:prstGeom>
              <a:blipFill>
                <a:blip r:embed="rId4"/>
                <a:stretch>
                  <a:fillRect l="-1626" b="-1770"/>
                </a:stretch>
              </a:blipFill>
            </p:spPr>
            <p:txBody>
              <a:bodyPr/>
              <a:lstStyle/>
              <a:p>
                <a:r>
                  <a:rPr lang="fr-FR">
                    <a:noFill/>
                  </a:rPr>
                  <a:t> </a:t>
                </a:r>
              </a:p>
            </p:txBody>
          </p:sp>
        </mc:Fallback>
      </mc:AlternateContent>
      <p:sp>
        <p:nvSpPr>
          <p:cNvPr id="12" name="ZoneTexte 11">
            <a:extLst>
              <a:ext uri="{FF2B5EF4-FFF2-40B4-BE49-F238E27FC236}">
                <a16:creationId xmlns:a16="http://schemas.microsoft.com/office/drawing/2014/main" id="{5E01F7FA-F5EF-C016-9627-2BBB9B139EA5}"/>
              </a:ext>
            </a:extLst>
          </p:cNvPr>
          <p:cNvSpPr txBox="1"/>
          <p:nvPr/>
        </p:nvSpPr>
        <p:spPr>
          <a:xfrm>
            <a:off x="746051" y="1515270"/>
            <a:ext cx="5101856" cy="584775"/>
          </a:xfrm>
          <a:prstGeom prst="rect">
            <a:avLst/>
          </a:prstGeom>
          <a:noFill/>
        </p:spPr>
        <p:txBody>
          <a:bodyPr wrap="square" rtlCol="0">
            <a:spAutoFit/>
          </a:bodyPr>
          <a:lstStyle/>
          <a:p>
            <a:r>
              <a:rPr lang="en-GB" sz="3200" b="1" noProof="0" dirty="0"/>
              <a:t>Sigmoid Gradient</a:t>
            </a:r>
          </a:p>
        </p:txBody>
      </p:sp>
      <p:sp>
        <p:nvSpPr>
          <p:cNvPr id="4" name="Espace réservé du pied de page 3">
            <a:extLst>
              <a:ext uri="{FF2B5EF4-FFF2-40B4-BE49-F238E27FC236}">
                <a16:creationId xmlns:a16="http://schemas.microsoft.com/office/drawing/2014/main" id="{068B6134-42B0-4076-F482-4E17D3D3CAA6}"/>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1781103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06D2E-AD4C-33B3-A18C-D49EE77B53E1}"/>
            </a:ext>
          </a:extLst>
        </p:cNvPr>
        <p:cNvGrpSpPr/>
        <p:nvPr/>
      </p:nvGrpSpPr>
      <p:grpSpPr>
        <a:xfrm>
          <a:off x="0" y="0"/>
          <a:ext cx="0" cy="0"/>
          <a:chOff x="0" y="0"/>
          <a:chExt cx="0" cy="0"/>
        </a:xfrm>
      </p:grpSpPr>
      <p:sp>
        <p:nvSpPr>
          <p:cNvPr id="21" name="Ellipse 20">
            <a:extLst>
              <a:ext uri="{FF2B5EF4-FFF2-40B4-BE49-F238E27FC236}">
                <a16:creationId xmlns:a16="http://schemas.microsoft.com/office/drawing/2014/main" id="{3CB4A1E0-2A28-FCC5-120D-12947BE61F38}"/>
              </a:ext>
            </a:extLst>
          </p:cNvPr>
          <p:cNvSpPr/>
          <p:nvPr/>
        </p:nvSpPr>
        <p:spPr>
          <a:xfrm>
            <a:off x="9894204" y="2654593"/>
            <a:ext cx="982060" cy="983206"/>
          </a:xfrm>
          <a:prstGeom prst="ellipse">
            <a:avLst/>
          </a:prstGeom>
          <a:noFill/>
          <a:ln w="12700">
            <a:solidFill>
              <a:schemeClr val="accent1">
                <a:shade val="15000"/>
                <a:alpha val="5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FF0000"/>
                </a:solidFill>
              </a:rPr>
              <a:t>10</a:t>
            </a:r>
          </a:p>
        </p:txBody>
      </p:sp>
      <p:sp>
        <p:nvSpPr>
          <p:cNvPr id="2" name="Titre 1">
            <a:extLst>
              <a:ext uri="{FF2B5EF4-FFF2-40B4-BE49-F238E27FC236}">
                <a16:creationId xmlns:a16="http://schemas.microsoft.com/office/drawing/2014/main" id="{344CD5E4-EC13-D512-682A-100800A65069}"/>
              </a:ext>
            </a:extLst>
          </p:cNvPr>
          <p:cNvSpPr>
            <a:spLocks noGrp="1"/>
          </p:cNvSpPr>
          <p:nvPr>
            <p:ph type="title"/>
          </p:nvPr>
        </p:nvSpPr>
        <p:spPr/>
        <p:txBody>
          <a:bodyPr/>
          <a:lstStyle/>
          <a:p>
            <a:pPr algn="ctr"/>
            <a:r>
              <a:rPr lang="en-GB" noProof="0" dirty="0"/>
              <a:t>Neural Network as a function</a:t>
            </a:r>
          </a:p>
        </p:txBody>
      </p:sp>
      <p:pic>
        <p:nvPicPr>
          <p:cNvPr id="20" name="Espace réservé du contenu 19" descr="Mille contour">
            <a:extLst>
              <a:ext uri="{FF2B5EF4-FFF2-40B4-BE49-F238E27FC236}">
                <a16:creationId xmlns:a16="http://schemas.microsoft.com/office/drawing/2014/main" id="{850328C4-D297-D288-78EB-8E0F26AB0C00}"/>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9737383" y="2467547"/>
            <a:ext cx="1325563" cy="1325563"/>
          </a:xfrm>
        </p:spPr>
      </p:pic>
      <p:sp>
        <p:nvSpPr>
          <p:cNvPr id="4" name="Rectangle : coins arrondis 3">
            <a:extLst>
              <a:ext uri="{FF2B5EF4-FFF2-40B4-BE49-F238E27FC236}">
                <a16:creationId xmlns:a16="http://schemas.microsoft.com/office/drawing/2014/main" id="{D5A98AF1-0137-8E76-3657-55F16D0C27D6}"/>
              </a:ext>
            </a:extLst>
          </p:cNvPr>
          <p:cNvSpPr/>
          <p:nvPr/>
        </p:nvSpPr>
        <p:spPr>
          <a:xfrm>
            <a:off x="4086532" y="2451547"/>
            <a:ext cx="2928551" cy="14333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latin typeface="Cambria Math" panose="02040503050406030204" pitchFamily="18" charset="0"/>
                <a:ea typeface="Cambria Math" panose="02040503050406030204" pitchFamily="18" charset="0"/>
              </a:rPr>
              <a:t>f(x , w) = x . w</a:t>
            </a:r>
          </a:p>
        </p:txBody>
      </p:sp>
      <p:cxnSp>
        <p:nvCxnSpPr>
          <p:cNvPr id="10" name="Connecteur droit avec flèche 9">
            <a:extLst>
              <a:ext uri="{FF2B5EF4-FFF2-40B4-BE49-F238E27FC236}">
                <a16:creationId xmlns:a16="http://schemas.microsoft.com/office/drawing/2014/main" id="{A29FF15B-EC21-72A6-E9ED-0E1296D3B95A}"/>
              </a:ext>
            </a:extLst>
          </p:cNvPr>
          <p:cNvCxnSpPr>
            <a:cxnSpLocks/>
          </p:cNvCxnSpPr>
          <p:nvPr/>
        </p:nvCxnSpPr>
        <p:spPr>
          <a:xfrm>
            <a:off x="2771107" y="3388155"/>
            <a:ext cx="12233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eur droit avec flèche 16">
            <a:extLst>
              <a:ext uri="{FF2B5EF4-FFF2-40B4-BE49-F238E27FC236}">
                <a16:creationId xmlns:a16="http://schemas.microsoft.com/office/drawing/2014/main" id="{939D50CB-E424-FB85-D2D5-7756B2C9DC04}"/>
              </a:ext>
            </a:extLst>
          </p:cNvPr>
          <p:cNvCxnSpPr>
            <a:cxnSpLocks/>
          </p:cNvCxnSpPr>
          <p:nvPr/>
        </p:nvCxnSpPr>
        <p:spPr>
          <a:xfrm>
            <a:off x="7015083" y="3139168"/>
            <a:ext cx="12233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Ellipse 17">
            <a:extLst>
              <a:ext uri="{FF2B5EF4-FFF2-40B4-BE49-F238E27FC236}">
                <a16:creationId xmlns:a16="http://schemas.microsoft.com/office/drawing/2014/main" id="{E75371C1-0E3D-9CFB-5199-9D41AAFB30D6}"/>
              </a:ext>
            </a:extLst>
          </p:cNvPr>
          <p:cNvSpPr/>
          <p:nvPr/>
        </p:nvSpPr>
        <p:spPr>
          <a:xfrm>
            <a:off x="8238402" y="2651076"/>
            <a:ext cx="1136821" cy="976184"/>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accent1"/>
                </a:solidFill>
              </a:rPr>
              <a:t>3</a:t>
            </a:r>
          </a:p>
        </p:txBody>
      </p:sp>
      <p:sp>
        <p:nvSpPr>
          <p:cNvPr id="22" name="Rectangle 21">
            <a:extLst>
              <a:ext uri="{FF2B5EF4-FFF2-40B4-BE49-F238E27FC236}">
                <a16:creationId xmlns:a16="http://schemas.microsoft.com/office/drawing/2014/main" id="{FE35397A-9779-F1DC-90D1-1C682DEDB5FA}"/>
              </a:ext>
            </a:extLst>
          </p:cNvPr>
          <p:cNvSpPr/>
          <p:nvPr/>
        </p:nvSpPr>
        <p:spPr>
          <a:xfrm>
            <a:off x="8323906" y="4125891"/>
            <a:ext cx="2651214" cy="9784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noProof="0" dirty="0">
                <a:solidFill>
                  <a:schemeClr val="accent1"/>
                </a:solidFill>
                <a:latin typeface="Cambria Math" panose="02040503050406030204" pitchFamily="18" charset="0"/>
                <a:ea typeface="Cambria Math" panose="02040503050406030204" pitchFamily="18" charset="0"/>
              </a:rPr>
              <a:t>f(x , w) – target = 3 – 10 = -7</a:t>
            </a:r>
          </a:p>
        </p:txBody>
      </p:sp>
      <p:cxnSp>
        <p:nvCxnSpPr>
          <p:cNvPr id="25" name="Connecteur droit avec flèche 24">
            <a:extLst>
              <a:ext uri="{FF2B5EF4-FFF2-40B4-BE49-F238E27FC236}">
                <a16:creationId xmlns:a16="http://schemas.microsoft.com/office/drawing/2014/main" id="{8D360256-240C-4AD1-E54D-B1570C05FA44}"/>
              </a:ext>
            </a:extLst>
          </p:cNvPr>
          <p:cNvCxnSpPr>
            <a:cxnSpLocks/>
          </p:cNvCxnSpPr>
          <p:nvPr/>
        </p:nvCxnSpPr>
        <p:spPr>
          <a:xfrm>
            <a:off x="2786876" y="2846876"/>
            <a:ext cx="12233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eur droit avec flèche 26">
            <a:extLst>
              <a:ext uri="{FF2B5EF4-FFF2-40B4-BE49-F238E27FC236}">
                <a16:creationId xmlns:a16="http://schemas.microsoft.com/office/drawing/2014/main" id="{F9E6BAFB-C68F-7F5C-F2F5-D85FB074ED78}"/>
              </a:ext>
            </a:extLst>
          </p:cNvPr>
          <p:cNvCxnSpPr>
            <a:endCxn id="18" idx="4"/>
          </p:cNvCxnSpPr>
          <p:nvPr/>
        </p:nvCxnSpPr>
        <p:spPr>
          <a:xfrm flipH="1" flipV="1">
            <a:off x="8806813" y="3627260"/>
            <a:ext cx="263327" cy="4986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eur droit avec flèche 28">
            <a:extLst>
              <a:ext uri="{FF2B5EF4-FFF2-40B4-BE49-F238E27FC236}">
                <a16:creationId xmlns:a16="http://schemas.microsoft.com/office/drawing/2014/main" id="{C6882A9D-4F01-564D-F95E-59945A68E356}"/>
              </a:ext>
            </a:extLst>
          </p:cNvPr>
          <p:cNvCxnSpPr>
            <a:cxnSpLocks/>
          </p:cNvCxnSpPr>
          <p:nvPr/>
        </p:nvCxnSpPr>
        <p:spPr>
          <a:xfrm flipV="1">
            <a:off x="9989793" y="3621450"/>
            <a:ext cx="310058" cy="4986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ZoneTexte 2">
            <a:extLst>
              <a:ext uri="{FF2B5EF4-FFF2-40B4-BE49-F238E27FC236}">
                <a16:creationId xmlns:a16="http://schemas.microsoft.com/office/drawing/2014/main" id="{B0E2525C-0966-8F03-59AD-80C9FA3E875E}"/>
              </a:ext>
            </a:extLst>
          </p:cNvPr>
          <p:cNvSpPr txBox="1"/>
          <p:nvPr/>
        </p:nvSpPr>
        <p:spPr>
          <a:xfrm>
            <a:off x="838199" y="5999967"/>
            <a:ext cx="10785953" cy="461665"/>
          </a:xfrm>
          <a:prstGeom prst="rect">
            <a:avLst/>
          </a:prstGeom>
          <a:noFill/>
          <a:ln>
            <a:noFill/>
          </a:ln>
        </p:spPr>
        <p:txBody>
          <a:bodyPr wrap="square" rtlCol="0">
            <a:spAutoFit/>
          </a:bodyPr>
          <a:lstStyle/>
          <a:p>
            <a:r>
              <a:rPr lang="en-US" sz="2400" b="1" noProof="0" dirty="0"/>
              <a:t>The goal is to adjust W to match the target value or get as close as possible. </a:t>
            </a:r>
          </a:p>
        </p:txBody>
      </p:sp>
      <p:sp>
        <p:nvSpPr>
          <p:cNvPr id="7" name="ZoneTexte 6">
            <a:extLst>
              <a:ext uri="{FF2B5EF4-FFF2-40B4-BE49-F238E27FC236}">
                <a16:creationId xmlns:a16="http://schemas.microsoft.com/office/drawing/2014/main" id="{4ED3BA64-5905-F0BF-6C8F-300BCABC3419}"/>
              </a:ext>
            </a:extLst>
          </p:cNvPr>
          <p:cNvSpPr txBox="1"/>
          <p:nvPr/>
        </p:nvSpPr>
        <p:spPr>
          <a:xfrm>
            <a:off x="746234" y="4572000"/>
            <a:ext cx="4424856" cy="984885"/>
          </a:xfrm>
          <a:prstGeom prst="rect">
            <a:avLst/>
          </a:prstGeom>
          <a:noFill/>
        </p:spPr>
        <p:txBody>
          <a:bodyPr wrap="square" rtlCol="0">
            <a:spAutoFit/>
          </a:bodyPr>
          <a:lstStyle/>
          <a:p>
            <a:r>
              <a:rPr lang="en-GB" noProof="0" dirty="0"/>
              <a:t>X is the </a:t>
            </a:r>
            <a:r>
              <a:rPr lang="en-GB" sz="2000" b="1" noProof="0" dirty="0"/>
              <a:t>feature</a:t>
            </a:r>
            <a:r>
              <a:rPr lang="en-GB" noProof="0" dirty="0"/>
              <a:t> given by the experience</a:t>
            </a:r>
          </a:p>
          <a:p>
            <a:endParaRPr lang="en-GB" noProof="0" dirty="0"/>
          </a:p>
          <a:p>
            <a:r>
              <a:rPr lang="en-GB" noProof="0" dirty="0"/>
              <a:t>W is the </a:t>
            </a:r>
            <a:r>
              <a:rPr lang="en-GB" sz="2000" b="1" noProof="0" dirty="0"/>
              <a:t>weight</a:t>
            </a:r>
            <a:endParaRPr lang="en-GB" b="1" noProof="0" dirty="0"/>
          </a:p>
        </p:txBody>
      </p:sp>
      <p:sp>
        <p:nvSpPr>
          <p:cNvPr id="8" name="Espace réservé du pied de page 7">
            <a:extLst>
              <a:ext uri="{FF2B5EF4-FFF2-40B4-BE49-F238E27FC236}">
                <a16:creationId xmlns:a16="http://schemas.microsoft.com/office/drawing/2014/main" id="{3D19AAA3-9149-6E30-E2E3-33B3DD4F1D7B}"/>
              </a:ext>
            </a:extLst>
          </p:cNvPr>
          <p:cNvSpPr>
            <a:spLocks noGrp="1"/>
          </p:cNvSpPr>
          <p:nvPr>
            <p:ph type="ftr" sz="quarter" idx="11"/>
          </p:nvPr>
        </p:nvSpPr>
        <p:spPr/>
        <p:txBody>
          <a:bodyPr/>
          <a:lstStyle/>
          <a:p>
            <a:r>
              <a:rPr lang="fr-FR"/>
              <a:t>Introduction to Neural Networks. Author: David Thébault</a:t>
            </a:r>
          </a:p>
        </p:txBody>
      </p:sp>
      <p:sp>
        <p:nvSpPr>
          <p:cNvPr id="9" name="Ellipse 8">
            <a:extLst>
              <a:ext uri="{FF2B5EF4-FFF2-40B4-BE49-F238E27FC236}">
                <a16:creationId xmlns:a16="http://schemas.microsoft.com/office/drawing/2014/main" id="{6275E653-A02D-A516-7561-7A88A75A5525}"/>
              </a:ext>
            </a:extLst>
          </p:cNvPr>
          <p:cNvSpPr/>
          <p:nvPr/>
        </p:nvSpPr>
        <p:spPr>
          <a:xfrm>
            <a:off x="1559507" y="2378067"/>
            <a:ext cx="1223319" cy="867436"/>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Cambria Math" panose="02040503050406030204" pitchFamily="18" charset="0"/>
                <a:ea typeface="Cambria Math" panose="02040503050406030204" pitchFamily="18" charset="0"/>
              </a:rPr>
              <a:t>X = </a:t>
            </a:r>
            <a:r>
              <a:rPr lang="fr-FR" sz="3200" b="1" dirty="0">
                <a:solidFill>
                  <a:schemeClr val="tx1"/>
                </a:solidFill>
                <a:latin typeface="Cambria Math" panose="02040503050406030204" pitchFamily="18" charset="0"/>
                <a:ea typeface="Cambria Math" panose="02040503050406030204" pitchFamily="18" charset="0"/>
              </a:rPr>
              <a:t>3</a:t>
            </a:r>
            <a:endParaRPr lang="fr-FR" b="1" dirty="0">
              <a:solidFill>
                <a:schemeClr val="tx1"/>
              </a:solidFill>
              <a:latin typeface="Cambria Math" panose="02040503050406030204" pitchFamily="18" charset="0"/>
              <a:ea typeface="Cambria Math" panose="02040503050406030204" pitchFamily="18" charset="0"/>
            </a:endParaRPr>
          </a:p>
        </p:txBody>
      </p:sp>
      <p:sp>
        <p:nvSpPr>
          <p:cNvPr id="11" name="Ellipse 10">
            <a:extLst>
              <a:ext uri="{FF2B5EF4-FFF2-40B4-BE49-F238E27FC236}">
                <a16:creationId xmlns:a16="http://schemas.microsoft.com/office/drawing/2014/main" id="{0682CFF3-33B0-D7A3-967C-02E098E706ED}"/>
              </a:ext>
            </a:extLst>
          </p:cNvPr>
          <p:cNvSpPr/>
          <p:nvPr/>
        </p:nvSpPr>
        <p:spPr>
          <a:xfrm>
            <a:off x="1464734" y="2900063"/>
            <a:ext cx="1400964" cy="97618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lumMod val="50000"/>
                  </a:schemeClr>
                </a:solidFill>
                <a:latin typeface="Cambria Math" panose="02040503050406030204" pitchFamily="18" charset="0"/>
                <a:ea typeface="Cambria Math" panose="02040503050406030204" pitchFamily="18" charset="0"/>
              </a:rPr>
              <a:t>W = </a:t>
            </a:r>
            <a:r>
              <a:rPr lang="fr-FR" sz="3200" b="1" dirty="0">
                <a:solidFill>
                  <a:schemeClr val="bg1">
                    <a:lumMod val="50000"/>
                  </a:schemeClr>
                </a:solidFill>
                <a:latin typeface="Cambria Math" panose="02040503050406030204" pitchFamily="18" charset="0"/>
                <a:ea typeface="Cambria Math" panose="02040503050406030204" pitchFamily="18" charset="0"/>
              </a:rPr>
              <a:t>1</a:t>
            </a:r>
            <a:endParaRPr lang="fr-FR" b="1" dirty="0">
              <a:solidFill>
                <a:schemeClr val="bg1">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87454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ECAD3-1759-E3FA-5FEE-5C25E89D765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D0C86C1-75D4-4D1A-4A3B-AA7C79BC9770}"/>
              </a:ext>
            </a:extLst>
          </p:cNvPr>
          <p:cNvSpPr>
            <a:spLocks noGrp="1"/>
          </p:cNvSpPr>
          <p:nvPr>
            <p:ph type="title"/>
          </p:nvPr>
        </p:nvSpPr>
        <p:spPr/>
        <p:txBody>
          <a:bodyPr/>
          <a:lstStyle/>
          <a:p>
            <a:r>
              <a:rPr lang="fr-FR" dirty="0"/>
              <a:t>Neural Network</a:t>
            </a:r>
          </a:p>
        </p:txBody>
      </p:sp>
      <mc:AlternateContent xmlns:mc="http://schemas.openxmlformats.org/markup-compatibility/2006" xmlns:a14="http://schemas.microsoft.com/office/drawing/2010/main">
        <mc:Choice Requires="a14">
          <p:sp>
            <p:nvSpPr>
              <p:cNvPr id="49" name="ZoneTexte 48">
                <a:extLst>
                  <a:ext uri="{FF2B5EF4-FFF2-40B4-BE49-F238E27FC236}">
                    <a16:creationId xmlns:a16="http://schemas.microsoft.com/office/drawing/2014/main" id="{4963A1D4-E889-6FC0-7EA7-7DC66F9D9F3D}"/>
                  </a:ext>
                </a:extLst>
              </p:cNvPr>
              <p:cNvSpPr txBox="1"/>
              <p:nvPr/>
            </p:nvSpPr>
            <p:spPr>
              <a:xfrm>
                <a:off x="746051" y="2310102"/>
                <a:ext cx="318976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400" b="1" i="1" smtClean="0">
                          <a:latin typeface="Cambria Math" panose="02040503050406030204" pitchFamily="18" charset="0"/>
                        </a:rPr>
                        <m:t>𝒇</m:t>
                      </m:r>
                      <m:d>
                        <m:dPr>
                          <m:ctrlPr>
                            <a:rPr lang="fr-FR" sz="2400" b="1" i="1" smtClean="0">
                              <a:latin typeface="Cambria Math" panose="02040503050406030204" pitchFamily="18" charset="0"/>
                            </a:rPr>
                          </m:ctrlPr>
                        </m:dPr>
                        <m:e>
                          <m:r>
                            <a:rPr lang="fr-FR" sz="2400" b="1" i="1" smtClean="0">
                              <a:latin typeface="Cambria Math" panose="02040503050406030204" pitchFamily="18" charset="0"/>
                            </a:rPr>
                            <m:t>𝒙</m:t>
                          </m:r>
                        </m:e>
                      </m:d>
                      <m:r>
                        <a:rPr lang="fr-FR" sz="2400" b="1" i="1" smtClean="0">
                          <a:latin typeface="Cambria Math" panose="02040503050406030204" pitchFamily="18" charset="0"/>
                        </a:rPr>
                        <m:t>=</m:t>
                      </m:r>
                      <m:r>
                        <a:rPr lang="fr-FR" sz="2400" b="1" i="1" smtClean="0">
                          <a:latin typeface="Cambria Math" panose="02040503050406030204" pitchFamily="18" charset="0"/>
                        </a:rPr>
                        <m:t>𝒎𝒂𝒙</m:t>
                      </m:r>
                      <m:r>
                        <a:rPr lang="fr-FR" sz="2400" b="1" i="1" smtClean="0">
                          <a:latin typeface="Cambria Math" panose="02040503050406030204" pitchFamily="18" charset="0"/>
                        </a:rPr>
                        <m:t>(</m:t>
                      </m:r>
                      <m:r>
                        <a:rPr lang="fr-FR" sz="2400" b="1" i="1" smtClean="0">
                          <a:latin typeface="Cambria Math" panose="02040503050406030204" pitchFamily="18" charset="0"/>
                        </a:rPr>
                        <m:t>𝟎</m:t>
                      </m:r>
                      <m:r>
                        <a:rPr lang="fr-FR" sz="2400" b="1" i="1" smtClean="0">
                          <a:latin typeface="Cambria Math" panose="02040503050406030204" pitchFamily="18" charset="0"/>
                        </a:rPr>
                        <m:t>, </m:t>
                      </m:r>
                      <m:r>
                        <a:rPr lang="fr-FR" sz="2400" b="1" i="1" smtClean="0">
                          <a:latin typeface="Cambria Math" panose="02040503050406030204" pitchFamily="18" charset="0"/>
                        </a:rPr>
                        <m:t>𝒙</m:t>
                      </m:r>
                      <m:r>
                        <a:rPr lang="fr-FR" sz="2400" b="1" i="1" smtClean="0">
                          <a:latin typeface="Cambria Math" panose="02040503050406030204" pitchFamily="18" charset="0"/>
                        </a:rPr>
                        <m:t>)</m:t>
                      </m:r>
                    </m:oMath>
                  </m:oMathPara>
                </a14:m>
                <a:endParaRPr lang="fr-FR" sz="2400" b="1" dirty="0"/>
              </a:p>
            </p:txBody>
          </p:sp>
        </mc:Choice>
        <mc:Fallback xmlns="">
          <p:sp>
            <p:nvSpPr>
              <p:cNvPr id="49" name="ZoneTexte 48">
                <a:extLst>
                  <a:ext uri="{FF2B5EF4-FFF2-40B4-BE49-F238E27FC236}">
                    <a16:creationId xmlns:a16="http://schemas.microsoft.com/office/drawing/2014/main" id="{4963A1D4-E889-6FC0-7EA7-7DC66F9D9F3D}"/>
                  </a:ext>
                </a:extLst>
              </p:cNvPr>
              <p:cNvSpPr txBox="1">
                <a:spLocks noRot="1" noChangeAspect="1" noMove="1" noResize="1" noEditPoints="1" noAdjustHandles="1" noChangeArrowheads="1" noChangeShapeType="1" noTextEdit="1"/>
              </p:cNvSpPr>
              <p:nvPr/>
            </p:nvSpPr>
            <p:spPr>
              <a:xfrm>
                <a:off x="746051" y="2310102"/>
                <a:ext cx="3189766" cy="461665"/>
              </a:xfrm>
              <a:prstGeom prst="rect">
                <a:avLst/>
              </a:prstGeom>
              <a:blipFill>
                <a:blip r:embed="rId3"/>
                <a:stretch>
                  <a:fillRect b="-1315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5B2D8702-989F-3F72-CA3E-2B25FE0ACCEE}"/>
                  </a:ext>
                </a:extLst>
              </p:cNvPr>
              <p:cNvSpPr txBox="1"/>
              <p:nvPr/>
            </p:nvSpPr>
            <p:spPr>
              <a:xfrm>
                <a:off x="5977274" y="2101711"/>
                <a:ext cx="2278911" cy="8784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𝑓</m:t>
                          </m:r>
                        </m:e>
                        <m:sup>
                          <m:r>
                            <a:rPr lang="fr-FR" sz="1600" b="0" i="1" smtClean="0">
                              <a:latin typeface="Cambria Math" panose="02040503050406030204" pitchFamily="18" charset="0"/>
                            </a:rPr>
                            <m:t>′</m:t>
                          </m:r>
                        </m:sup>
                      </m:sSup>
                      <m:d>
                        <m:dPr>
                          <m:ctrlPr>
                            <a:rPr lang="fr-FR" sz="1600" b="0" i="1" smtClean="0">
                              <a:latin typeface="Cambria Math" panose="02040503050406030204" pitchFamily="18" charset="0"/>
                            </a:rPr>
                          </m:ctrlPr>
                        </m:dPr>
                        <m:e>
                          <m:r>
                            <a:rPr lang="fr-FR" sz="1600" b="0" i="1" smtClean="0">
                              <a:latin typeface="Cambria Math" panose="02040503050406030204" pitchFamily="18" charset="0"/>
                            </a:rPr>
                            <m:t>𝑥</m:t>
                          </m:r>
                        </m:e>
                      </m:d>
                      <m:r>
                        <a:rPr lang="fr-FR" sz="1600" b="0" i="1" smtClean="0">
                          <a:latin typeface="Cambria Math" panose="02040503050406030204" pitchFamily="18" charset="0"/>
                        </a:rPr>
                        <m:t>= </m:t>
                      </m:r>
                      <m:d>
                        <m:dPr>
                          <m:begChr m:val="{"/>
                          <m:endChr m:val=""/>
                          <m:ctrlPr>
                            <a:rPr lang="fr-FR" sz="1600" b="0" i="1" smtClean="0">
                              <a:latin typeface="Cambria Math" panose="02040503050406030204" pitchFamily="18" charset="0"/>
                            </a:rPr>
                          </m:ctrlPr>
                        </m:dPr>
                        <m:e>
                          <m:eqArr>
                            <m:eqArrPr>
                              <m:ctrlPr>
                                <a:rPr lang="fr-FR" sz="1600" b="0" i="1" smtClean="0">
                                  <a:latin typeface="Cambria Math" panose="02040503050406030204" pitchFamily="18" charset="0"/>
                                </a:rPr>
                              </m:ctrlPr>
                            </m:eqArrPr>
                            <m:e>
                              <m:r>
                                <a:rPr lang="fr-FR" sz="1600" b="0" i="1" smtClean="0">
                                  <a:latin typeface="Cambria Math" panose="02040503050406030204" pitchFamily="18" charset="0"/>
                                </a:rPr>
                                <m:t>1 </m:t>
                              </m:r>
                              <m:r>
                                <m:rPr>
                                  <m:sty m:val="p"/>
                                </m:rPr>
                                <a:rPr lang="fr-FR" sz="1600" b="0" i="0" smtClean="0">
                                  <a:latin typeface="Cambria Math" panose="02040503050406030204" pitchFamily="18" charset="0"/>
                                </a:rPr>
                                <m:t>if</m:t>
                              </m:r>
                              <m:r>
                                <a:rPr lang="fr-FR" sz="1600" b="0" i="1" smtClean="0">
                                  <a:latin typeface="Cambria Math" panose="02040503050406030204" pitchFamily="18" charset="0"/>
                                </a:rPr>
                                <m:t> </m:t>
                              </m:r>
                              <m:r>
                                <a:rPr lang="fr-FR" sz="1600" b="0" i="1" smtClean="0">
                                  <a:latin typeface="Cambria Math" panose="02040503050406030204" pitchFamily="18" charset="0"/>
                                </a:rPr>
                                <m:t>𝑥</m:t>
                              </m:r>
                              <m:r>
                                <a:rPr lang="fr-FR" sz="1600" b="0" i="1" smtClean="0">
                                  <a:latin typeface="Cambria Math" panose="02040503050406030204" pitchFamily="18" charset="0"/>
                                </a:rPr>
                                <m:t> ≥0</m:t>
                              </m:r>
                            </m:e>
                            <m:e>
                              <m:r>
                                <a:rPr lang="fr-FR" sz="1600" b="0" i="1" smtClean="0">
                                  <a:latin typeface="Cambria Math" panose="02040503050406030204" pitchFamily="18" charset="0"/>
                                  <a:ea typeface="Cambria Math" panose="02040503050406030204" pitchFamily="18" charset="0"/>
                                </a:rPr>
                                <m:t> </m:t>
                              </m:r>
                            </m:e>
                            <m:e>
                              <m:r>
                                <a:rPr lang="fr-FR" sz="1600" b="0" i="1" smtClean="0">
                                  <a:latin typeface="Cambria Math" panose="02040503050406030204" pitchFamily="18" charset="0"/>
                                  <a:ea typeface="Cambria Math" panose="02040503050406030204" pitchFamily="18" charset="0"/>
                                </a:rPr>
                                <m:t>0 </m:t>
                              </m:r>
                              <m:r>
                                <m:rPr>
                                  <m:sty m:val="p"/>
                                </m:rPr>
                                <a:rPr lang="fr-FR" sz="1600" b="0" i="0" smtClean="0">
                                  <a:latin typeface="Cambria Math" panose="02040503050406030204" pitchFamily="18" charset="0"/>
                                  <a:ea typeface="Cambria Math" panose="02040503050406030204" pitchFamily="18" charset="0"/>
                                </a:rPr>
                                <m:t>else</m:t>
                              </m:r>
                            </m:e>
                          </m:eqArr>
                        </m:e>
                      </m:d>
                    </m:oMath>
                  </m:oMathPara>
                </a14:m>
                <a:endParaRPr lang="fr-FR" sz="1600" dirty="0"/>
              </a:p>
            </p:txBody>
          </p:sp>
        </mc:Choice>
        <mc:Fallback xmlns="">
          <p:sp>
            <p:nvSpPr>
              <p:cNvPr id="3" name="ZoneTexte 2">
                <a:extLst>
                  <a:ext uri="{FF2B5EF4-FFF2-40B4-BE49-F238E27FC236}">
                    <a16:creationId xmlns:a16="http://schemas.microsoft.com/office/drawing/2014/main" id="{5B2D8702-989F-3F72-CA3E-2B25FE0ACCEE}"/>
                  </a:ext>
                </a:extLst>
              </p:cNvPr>
              <p:cNvSpPr txBox="1">
                <a:spLocks noRot="1" noChangeAspect="1" noMove="1" noResize="1" noEditPoints="1" noAdjustHandles="1" noChangeArrowheads="1" noChangeShapeType="1" noTextEdit="1"/>
              </p:cNvSpPr>
              <p:nvPr/>
            </p:nvSpPr>
            <p:spPr>
              <a:xfrm>
                <a:off x="5977274" y="2101711"/>
                <a:ext cx="2278911" cy="878446"/>
              </a:xfrm>
              <a:prstGeom prst="rect">
                <a:avLst/>
              </a:prstGeom>
              <a:blipFill>
                <a:blip r:embed="rId4"/>
                <a:stretch>
                  <a:fillRect l="-20000" t="-201429" r="-12222" b="-290000"/>
                </a:stretch>
              </a:blipFill>
            </p:spPr>
            <p:txBody>
              <a:bodyPr/>
              <a:lstStyle/>
              <a:p>
                <a:r>
                  <a:rPr lang="fr-FR">
                    <a:noFill/>
                  </a:rPr>
                  <a:t> </a:t>
                </a:r>
              </a:p>
            </p:txBody>
          </p:sp>
        </mc:Fallback>
      </mc:AlternateContent>
      <p:sp>
        <p:nvSpPr>
          <p:cNvPr id="12" name="ZoneTexte 11">
            <a:extLst>
              <a:ext uri="{FF2B5EF4-FFF2-40B4-BE49-F238E27FC236}">
                <a16:creationId xmlns:a16="http://schemas.microsoft.com/office/drawing/2014/main" id="{5F55C25C-3BA3-13E7-9AAE-CA99E2B15D1C}"/>
              </a:ext>
            </a:extLst>
          </p:cNvPr>
          <p:cNvSpPr txBox="1"/>
          <p:nvPr/>
        </p:nvSpPr>
        <p:spPr>
          <a:xfrm>
            <a:off x="746051" y="1515270"/>
            <a:ext cx="5101856" cy="584775"/>
          </a:xfrm>
          <a:prstGeom prst="rect">
            <a:avLst/>
          </a:prstGeom>
          <a:noFill/>
        </p:spPr>
        <p:txBody>
          <a:bodyPr wrap="square" rtlCol="0">
            <a:spAutoFit/>
          </a:bodyPr>
          <a:lstStyle/>
          <a:p>
            <a:r>
              <a:rPr lang="en-GB" sz="3200" b="1" noProof="0" dirty="0"/>
              <a:t>Relu Gradient</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2ECA4FF8-CB97-4DD0-2578-0FE1A7F1DD20}"/>
                  </a:ext>
                </a:extLst>
              </p:cNvPr>
              <p:cNvSpPr txBox="1"/>
              <p:nvPr/>
            </p:nvSpPr>
            <p:spPr>
              <a:xfrm>
                <a:off x="5977273" y="3391180"/>
                <a:ext cx="2278911" cy="4978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fr-FR" sz="2400" b="1" i="1" smtClean="0">
                              <a:latin typeface="Cambria Math" panose="02040503050406030204" pitchFamily="18" charset="0"/>
                            </a:rPr>
                          </m:ctrlPr>
                        </m:sSupPr>
                        <m:e>
                          <m:r>
                            <a:rPr lang="fr-FR" sz="2400" b="1" i="1" smtClean="0">
                              <a:latin typeface="Cambria Math" panose="02040503050406030204" pitchFamily="18" charset="0"/>
                            </a:rPr>
                            <m:t>𝒇</m:t>
                          </m:r>
                        </m:e>
                        <m:sup>
                          <m:r>
                            <a:rPr lang="fr-FR" sz="2400" b="1" i="1" smtClean="0">
                              <a:latin typeface="Cambria Math" panose="02040503050406030204" pitchFamily="18" charset="0"/>
                            </a:rPr>
                            <m:t>′</m:t>
                          </m:r>
                        </m:sup>
                      </m:sSup>
                      <m:d>
                        <m:dPr>
                          <m:ctrlPr>
                            <a:rPr lang="fr-FR" sz="2400" b="1" i="1" smtClean="0">
                              <a:latin typeface="Cambria Math" panose="02040503050406030204" pitchFamily="18" charset="0"/>
                            </a:rPr>
                          </m:ctrlPr>
                        </m:dPr>
                        <m:e>
                          <m:r>
                            <a:rPr lang="fr-FR" sz="2400" b="1" i="1" smtClean="0">
                              <a:latin typeface="Cambria Math" panose="02040503050406030204" pitchFamily="18" charset="0"/>
                            </a:rPr>
                            <m:t>𝒙</m:t>
                          </m:r>
                        </m:e>
                      </m:d>
                      <m:r>
                        <a:rPr lang="fr-FR" sz="2400" b="1" i="1" smtClean="0">
                          <a:latin typeface="Cambria Math" panose="02040503050406030204" pitchFamily="18" charset="0"/>
                        </a:rPr>
                        <m:t>=</m:t>
                      </m:r>
                      <m:sSub>
                        <m:sSubPr>
                          <m:ctrlPr>
                            <a:rPr lang="fr-FR" sz="2400" b="1" i="1" smtClean="0">
                              <a:latin typeface="Cambria Math" panose="02040503050406030204" pitchFamily="18" charset="0"/>
                            </a:rPr>
                          </m:ctrlPr>
                        </m:sSubPr>
                        <m:e>
                          <m:r>
                            <a:rPr lang="fr-FR" sz="2400" b="1" i="1" smtClean="0">
                              <a:latin typeface="Cambria Math" panose="02040503050406030204" pitchFamily="18" charset="0"/>
                            </a:rPr>
                            <m:t>𝟏</m:t>
                          </m:r>
                        </m:e>
                        <m:sub>
                          <m:r>
                            <a:rPr lang="fr-FR" sz="2400" b="1" i="1" smtClean="0">
                              <a:latin typeface="Cambria Math" panose="02040503050406030204" pitchFamily="18" charset="0"/>
                            </a:rPr>
                            <m:t>{</m:t>
                          </m:r>
                          <m:r>
                            <a:rPr lang="fr-FR" sz="2400" b="1" i="1" smtClean="0">
                              <a:latin typeface="Cambria Math" panose="02040503050406030204" pitchFamily="18" charset="0"/>
                            </a:rPr>
                            <m:t>𝒙</m:t>
                          </m:r>
                          <m:r>
                            <a:rPr lang="fr-FR" sz="2400" b="1" i="1" smtClean="0">
                              <a:latin typeface="Cambria Math" panose="02040503050406030204" pitchFamily="18" charset="0"/>
                            </a:rPr>
                            <m:t> ≥</m:t>
                          </m:r>
                          <m:r>
                            <a:rPr lang="fr-FR" sz="2400" b="1" i="1" smtClean="0">
                              <a:latin typeface="Cambria Math" panose="02040503050406030204" pitchFamily="18" charset="0"/>
                              <a:ea typeface="Cambria Math" panose="02040503050406030204" pitchFamily="18" charset="0"/>
                            </a:rPr>
                            <m:t>𝟎</m:t>
                          </m:r>
                          <m:r>
                            <a:rPr lang="fr-FR" sz="2400" b="1" i="1" smtClean="0">
                              <a:latin typeface="Cambria Math" panose="02040503050406030204" pitchFamily="18" charset="0"/>
                              <a:ea typeface="Cambria Math" panose="02040503050406030204" pitchFamily="18" charset="0"/>
                            </a:rPr>
                            <m:t>}</m:t>
                          </m:r>
                        </m:sub>
                      </m:sSub>
                    </m:oMath>
                  </m:oMathPara>
                </a14:m>
                <a:endParaRPr lang="fr-FR" sz="2400" b="1" dirty="0"/>
              </a:p>
            </p:txBody>
          </p:sp>
        </mc:Choice>
        <mc:Fallback xmlns="">
          <p:sp>
            <p:nvSpPr>
              <p:cNvPr id="4" name="ZoneTexte 3">
                <a:extLst>
                  <a:ext uri="{FF2B5EF4-FFF2-40B4-BE49-F238E27FC236}">
                    <a16:creationId xmlns:a16="http://schemas.microsoft.com/office/drawing/2014/main" id="{2ECA4FF8-CB97-4DD0-2578-0FE1A7F1DD20}"/>
                  </a:ext>
                </a:extLst>
              </p:cNvPr>
              <p:cNvSpPr txBox="1">
                <a:spLocks noRot="1" noChangeAspect="1" noMove="1" noResize="1" noEditPoints="1" noAdjustHandles="1" noChangeArrowheads="1" noChangeShapeType="1" noTextEdit="1"/>
              </p:cNvSpPr>
              <p:nvPr/>
            </p:nvSpPr>
            <p:spPr>
              <a:xfrm>
                <a:off x="5977273" y="3391180"/>
                <a:ext cx="2278911" cy="497893"/>
              </a:xfrm>
              <a:prstGeom prst="rect">
                <a:avLst/>
              </a:prstGeom>
              <a:blipFill>
                <a:blip r:embed="rId5"/>
                <a:stretch>
                  <a:fillRect b="-12195"/>
                </a:stretch>
              </a:blipFill>
            </p:spPr>
            <p:txBody>
              <a:bodyPr/>
              <a:lstStyle/>
              <a:p>
                <a:r>
                  <a:rPr lang="fr-FR">
                    <a:noFill/>
                  </a:rPr>
                  <a:t> </a:t>
                </a:r>
              </a:p>
            </p:txBody>
          </p:sp>
        </mc:Fallback>
      </mc:AlternateContent>
      <p:sp>
        <p:nvSpPr>
          <p:cNvPr id="5" name="Espace réservé du pied de page 4">
            <a:extLst>
              <a:ext uri="{FF2B5EF4-FFF2-40B4-BE49-F238E27FC236}">
                <a16:creationId xmlns:a16="http://schemas.microsoft.com/office/drawing/2014/main" id="{4144736A-7260-BC71-0C84-8BE267A5277C}"/>
              </a:ext>
            </a:extLst>
          </p:cNvPr>
          <p:cNvSpPr>
            <a:spLocks noGrp="1"/>
          </p:cNvSpPr>
          <p:nvPr>
            <p:ph type="ftr" sz="quarter" idx="11"/>
          </p:nvPr>
        </p:nvSpPr>
        <p:spPr/>
        <p:txBody>
          <a:bodyPr/>
          <a:lstStyle/>
          <a:p>
            <a:r>
              <a:rPr lang="fr-FR"/>
              <a:t>Introduction to Neural Networks. Author: David Thébault</a:t>
            </a:r>
          </a:p>
        </p:txBody>
      </p:sp>
    </p:spTree>
    <p:extLst>
      <p:ext uri="{BB962C8B-B14F-4D97-AF65-F5344CB8AC3E}">
        <p14:creationId xmlns:p14="http://schemas.microsoft.com/office/powerpoint/2010/main" val="42746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B024F6-9C8F-1DC5-D2C5-74AAFB89ABA1}"/>
              </a:ext>
            </a:extLst>
          </p:cNvPr>
          <p:cNvSpPr>
            <a:spLocks noGrp="1"/>
          </p:cNvSpPr>
          <p:nvPr>
            <p:ph type="title"/>
          </p:nvPr>
        </p:nvSpPr>
        <p:spPr>
          <a:xfrm>
            <a:off x="838200" y="300730"/>
            <a:ext cx="10515600" cy="1325563"/>
          </a:xfrm>
        </p:spPr>
        <p:txBody>
          <a:bodyPr/>
          <a:lstStyle/>
          <a:p>
            <a:r>
              <a:rPr lang="en-GB" noProof="0" dirty="0"/>
              <a:t>Perceptron </a:t>
            </a:r>
            <a:r>
              <a:rPr lang="en-GB" sz="2400" noProof="0" dirty="0"/>
              <a:t>with a single input</a:t>
            </a:r>
            <a:endParaRPr lang="en-GB" noProof="0" dirty="0"/>
          </a:p>
        </p:txBody>
      </p:sp>
      <p:grpSp>
        <p:nvGrpSpPr>
          <p:cNvPr id="12" name="Groupe 11">
            <a:extLst>
              <a:ext uri="{FF2B5EF4-FFF2-40B4-BE49-F238E27FC236}">
                <a16:creationId xmlns:a16="http://schemas.microsoft.com/office/drawing/2014/main" id="{EA6A2939-FE11-CC65-B236-27F224B007A1}"/>
              </a:ext>
            </a:extLst>
          </p:cNvPr>
          <p:cNvGrpSpPr/>
          <p:nvPr/>
        </p:nvGrpSpPr>
        <p:grpSpPr>
          <a:xfrm>
            <a:off x="4992412" y="2220312"/>
            <a:ext cx="1061545" cy="1061545"/>
            <a:chOff x="3563007" y="2367455"/>
            <a:chExt cx="1061545" cy="1061545"/>
          </a:xfrm>
        </p:grpSpPr>
        <p:sp>
          <p:nvSpPr>
            <p:cNvPr id="4" name="Ellipse 3">
              <a:extLst>
                <a:ext uri="{FF2B5EF4-FFF2-40B4-BE49-F238E27FC236}">
                  <a16:creationId xmlns:a16="http://schemas.microsoft.com/office/drawing/2014/main" id="{FDA568BF-9DBD-2766-E0A2-F839CB67B3E5}"/>
                </a:ext>
              </a:extLst>
            </p:cNvPr>
            <p:cNvSpPr/>
            <p:nvPr/>
          </p:nvSpPr>
          <p:spPr>
            <a:xfrm>
              <a:off x="3563007" y="2367455"/>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p>
          </p:txBody>
        </p:sp>
        <p:cxnSp>
          <p:nvCxnSpPr>
            <p:cNvPr id="8" name="Connecteur droit 7">
              <a:extLst>
                <a:ext uri="{FF2B5EF4-FFF2-40B4-BE49-F238E27FC236}">
                  <a16:creationId xmlns:a16="http://schemas.microsoft.com/office/drawing/2014/main" id="{C417C399-84A2-C2D5-9C12-9A3D3C435FB9}"/>
                </a:ext>
              </a:extLst>
            </p:cNvPr>
            <p:cNvCxnSpPr>
              <a:stCxn id="4" idx="0"/>
              <a:endCxn id="4" idx="4"/>
            </p:cNvCxnSpPr>
            <p:nvPr/>
          </p:nvCxnSpPr>
          <p:spPr>
            <a:xfrm>
              <a:off x="4093780" y="2367455"/>
              <a:ext cx="0" cy="10615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7" name="Connecteur droit avec flèche 16">
            <a:extLst>
              <a:ext uri="{FF2B5EF4-FFF2-40B4-BE49-F238E27FC236}">
                <a16:creationId xmlns:a16="http://schemas.microsoft.com/office/drawing/2014/main" id="{497E4BBB-A332-10CA-5E9B-2880D7ABAEFB}"/>
              </a:ext>
            </a:extLst>
          </p:cNvPr>
          <p:cNvCxnSpPr>
            <a:cxnSpLocks/>
          </p:cNvCxnSpPr>
          <p:nvPr/>
        </p:nvCxnSpPr>
        <p:spPr>
          <a:xfrm>
            <a:off x="3992596" y="2817110"/>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E51EF9AC-EB3F-254E-0F15-DBC87837E8AF}"/>
              </a:ext>
            </a:extLst>
          </p:cNvPr>
          <p:cNvSpPr txBox="1"/>
          <p:nvPr/>
        </p:nvSpPr>
        <p:spPr>
          <a:xfrm>
            <a:off x="3380368" y="2461481"/>
            <a:ext cx="599090" cy="523220"/>
          </a:xfrm>
          <a:prstGeom prst="rect">
            <a:avLst/>
          </a:prstGeom>
          <a:noFill/>
        </p:spPr>
        <p:txBody>
          <a:bodyPr wrap="square" rtlCol="0">
            <a:spAutoFit/>
          </a:bodyPr>
          <a:lstStyle/>
          <a:p>
            <a:pPr algn="ctr"/>
            <a:r>
              <a:rPr lang="fr-FR" sz="2800" dirty="0"/>
              <a:t>x</a:t>
            </a:r>
            <a:endParaRPr lang="fr-FR" sz="2800" baseline="-25000" dirty="0"/>
          </a:p>
        </p:txBody>
      </p:sp>
      <p:sp>
        <p:nvSpPr>
          <p:cNvPr id="28" name="ZoneTexte 27">
            <a:extLst>
              <a:ext uri="{FF2B5EF4-FFF2-40B4-BE49-F238E27FC236}">
                <a16:creationId xmlns:a16="http://schemas.microsoft.com/office/drawing/2014/main" id="{6424CAC3-517C-833D-747B-083473276701}"/>
              </a:ext>
            </a:extLst>
          </p:cNvPr>
          <p:cNvSpPr txBox="1"/>
          <p:nvPr/>
        </p:nvSpPr>
        <p:spPr>
          <a:xfrm>
            <a:off x="4120034" y="2467393"/>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a:t>
            </a:r>
          </a:p>
        </p:txBody>
      </p:sp>
      <p:cxnSp>
        <p:nvCxnSpPr>
          <p:cNvPr id="30" name="Connecteur droit avec flèche 29">
            <a:extLst>
              <a:ext uri="{FF2B5EF4-FFF2-40B4-BE49-F238E27FC236}">
                <a16:creationId xmlns:a16="http://schemas.microsoft.com/office/drawing/2014/main" id="{43A93FD4-CBC8-94E8-2901-051496D8E7F0}"/>
              </a:ext>
            </a:extLst>
          </p:cNvPr>
          <p:cNvCxnSpPr>
            <a:cxnSpLocks/>
          </p:cNvCxnSpPr>
          <p:nvPr/>
        </p:nvCxnSpPr>
        <p:spPr>
          <a:xfrm>
            <a:off x="6074977" y="2742628"/>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99A1F70D-B85F-6A1E-AD17-75324D9C6391}"/>
              </a:ext>
            </a:extLst>
          </p:cNvPr>
          <p:cNvCxnSpPr>
            <a:cxnSpLocks/>
          </p:cNvCxnSpPr>
          <p:nvPr/>
        </p:nvCxnSpPr>
        <p:spPr>
          <a:xfrm flipV="1">
            <a:off x="4651482" y="3166246"/>
            <a:ext cx="493330" cy="599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ZoneTexte 35">
            <a:extLst>
              <a:ext uri="{FF2B5EF4-FFF2-40B4-BE49-F238E27FC236}">
                <a16:creationId xmlns:a16="http://schemas.microsoft.com/office/drawing/2014/main" id="{861C832A-29F9-4CF2-1096-B501327D8AFD}"/>
              </a:ext>
            </a:extLst>
          </p:cNvPr>
          <p:cNvSpPr txBox="1"/>
          <p:nvPr/>
        </p:nvSpPr>
        <p:spPr>
          <a:xfrm>
            <a:off x="4184429" y="3641845"/>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b</a:t>
            </a:r>
          </a:p>
        </p:txBody>
      </p:sp>
      <p:sp>
        <p:nvSpPr>
          <p:cNvPr id="41" name="ZoneTexte 40">
            <a:extLst>
              <a:ext uri="{FF2B5EF4-FFF2-40B4-BE49-F238E27FC236}">
                <a16:creationId xmlns:a16="http://schemas.microsoft.com/office/drawing/2014/main" id="{E155B9B6-22C2-FB77-660D-CF469B5CD33F}"/>
              </a:ext>
            </a:extLst>
          </p:cNvPr>
          <p:cNvSpPr txBox="1"/>
          <p:nvPr/>
        </p:nvSpPr>
        <p:spPr>
          <a:xfrm>
            <a:off x="5034995" y="2635155"/>
            <a:ext cx="517929" cy="307777"/>
          </a:xfrm>
          <a:prstGeom prst="rect">
            <a:avLst/>
          </a:prstGeom>
          <a:noFill/>
        </p:spPr>
        <p:txBody>
          <a:bodyPr wrap="square" rtlCol="0">
            <a:spAutoFit/>
          </a:bodyPr>
          <a:lstStyle/>
          <a:p>
            <a:pPr algn="ctr"/>
            <a:r>
              <a:rPr lang="fr-FR" sz="1400" dirty="0"/>
              <a:t>net</a:t>
            </a:r>
          </a:p>
        </p:txBody>
      </p:sp>
      <p:sp>
        <p:nvSpPr>
          <p:cNvPr id="42" name="ZoneTexte 41">
            <a:extLst>
              <a:ext uri="{FF2B5EF4-FFF2-40B4-BE49-F238E27FC236}">
                <a16:creationId xmlns:a16="http://schemas.microsoft.com/office/drawing/2014/main" id="{122B0E1C-C9CF-35D6-D6DE-4A0851F40246}"/>
              </a:ext>
            </a:extLst>
          </p:cNvPr>
          <p:cNvSpPr txBox="1"/>
          <p:nvPr/>
        </p:nvSpPr>
        <p:spPr>
          <a:xfrm>
            <a:off x="5486866" y="2635155"/>
            <a:ext cx="517929" cy="307777"/>
          </a:xfrm>
          <a:prstGeom prst="rect">
            <a:avLst/>
          </a:prstGeom>
          <a:noFill/>
        </p:spPr>
        <p:txBody>
          <a:bodyPr wrap="square" rtlCol="0">
            <a:spAutoFit/>
          </a:bodyPr>
          <a:lstStyle/>
          <a:p>
            <a:pPr algn="ctr"/>
            <a:r>
              <a:rPr lang="fr-FR" sz="1400" dirty="0"/>
              <a:t>out</a:t>
            </a:r>
          </a:p>
        </p:txBody>
      </p:sp>
      <mc:AlternateContent xmlns:mc="http://schemas.openxmlformats.org/markup-compatibility/2006" xmlns:a14="http://schemas.microsoft.com/office/drawing/2010/main">
        <mc:Choice Requires="a14">
          <p:sp>
            <p:nvSpPr>
              <p:cNvPr id="43" name="ZoneTexte 42">
                <a:extLst>
                  <a:ext uri="{FF2B5EF4-FFF2-40B4-BE49-F238E27FC236}">
                    <a16:creationId xmlns:a16="http://schemas.microsoft.com/office/drawing/2014/main" id="{1F2622F4-B8F0-819E-B971-3C34D4595ABE}"/>
                  </a:ext>
                </a:extLst>
              </p:cNvPr>
              <p:cNvSpPr txBox="1"/>
              <p:nvPr/>
            </p:nvSpPr>
            <p:spPr>
              <a:xfrm>
                <a:off x="3249894" y="4640338"/>
                <a:ext cx="4242678" cy="738664"/>
              </a:xfrm>
              <a:prstGeom prst="rect">
                <a:avLst/>
              </a:prstGeom>
              <a:noFill/>
              <a:ln>
                <a:noFill/>
              </a:ln>
            </p:spPr>
            <p:txBody>
              <a:bodyPr wrap="square" lIns="0" tIns="0" rIns="0" bIns="0" rtlCol="0">
                <a:spAutoFit/>
              </a:bodyPr>
              <a:lstStyle/>
              <a:p>
                <a:pPr algn="ctr"/>
                <a:endParaRPr lang="fr-FR" sz="1600" dirty="0">
                  <a:latin typeface="Cambria Math" panose="02040503050406030204" pitchFamily="18" charset="0"/>
                </a:endParaRPr>
              </a:p>
              <a:p>
                <a:pPr algn="ctr"/>
                <a:r>
                  <a:rPr lang="fr-FR" sz="1600" dirty="0">
                    <a:latin typeface="Cambria Math" panose="02040503050406030204" pitchFamily="18" charset="0"/>
                  </a:rPr>
                  <a:t>  </a:t>
                </a:r>
                <a:r>
                  <a:rPr lang="fr-FR" sz="1600" b="1" dirty="0">
                    <a:latin typeface="Cambria Math" panose="02040503050406030204" pitchFamily="18" charset="0"/>
                  </a:rPr>
                  <a:t>net</a:t>
                </a:r>
                <a:r>
                  <a:rPr lang="fr-FR" sz="1600" b="0" i="1" dirty="0">
                    <a:latin typeface="Cambria Math" panose="02040503050406030204" pitchFamily="18" charset="0"/>
                  </a:rPr>
                  <a:t> = </a:t>
                </a:r>
                <a14:m>
                  <m:oMath xmlns:m="http://schemas.openxmlformats.org/officeDocument/2006/math">
                    <m:r>
                      <m:rPr>
                        <m:sty m:val="p"/>
                      </m:rPr>
                      <a:rPr lang="fr-FR" sz="1600" b="0" i="0" smtClean="0">
                        <a:latin typeface="Cambria Math" panose="02040503050406030204" pitchFamily="18" charset="0"/>
                        <a:ea typeface="Cambria Math" panose="02040503050406030204" pitchFamily="18" charset="0"/>
                      </a:rPr>
                      <m:t>X</m:t>
                    </m:r>
                    <m:r>
                      <a:rPr lang="fr-FR" sz="1600" b="0" i="0"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𝑤</m:t>
                    </m:r>
                  </m:oMath>
                </a14:m>
                <a:r>
                  <a:rPr lang="fr-FR" sz="1600" i="1" dirty="0">
                    <a:latin typeface="Cambria Math" panose="02040503050406030204" pitchFamily="18" charset="0"/>
                  </a:rPr>
                  <a:t> </a:t>
                </a:r>
                <a:r>
                  <a:rPr lang="fr-FR" sz="1600" dirty="0">
                    <a:latin typeface="Cambria Math" panose="02040503050406030204" pitchFamily="18" charset="0"/>
                  </a:rPr>
                  <a:t>+ </a:t>
                </a:r>
                <a:r>
                  <a:rPr lang="fr-FR" sz="1600" b="0" dirty="0">
                    <a:latin typeface="Cambria Math" panose="02040503050406030204" pitchFamily="18" charset="0"/>
                  </a:rPr>
                  <a:t>b</a:t>
                </a:r>
                <a:r>
                  <a:rPr lang="fr-FR" sz="1600" dirty="0">
                    <a:latin typeface="Cambria Math" panose="02040503050406030204" pitchFamily="18" charset="0"/>
                  </a:rPr>
                  <a:t>     </a:t>
                </a:r>
                <a:r>
                  <a:rPr lang="fr-FR" sz="1600" b="1" dirty="0">
                    <a:latin typeface="Cambria Math" panose="02040503050406030204" pitchFamily="18" charset="0"/>
                  </a:rPr>
                  <a:t>out</a:t>
                </a:r>
                <a:r>
                  <a:rPr lang="fr-FR" sz="1600" dirty="0">
                    <a:latin typeface="Cambria Math" panose="02040503050406030204" pitchFamily="18" charset="0"/>
                  </a:rPr>
                  <a:t> </a:t>
                </a:r>
                <a14:m>
                  <m:oMath xmlns:m="http://schemas.openxmlformats.org/officeDocument/2006/math">
                    <m:r>
                      <a:rPr lang="fr-FR" sz="1600" b="0" i="1" smtClean="0">
                        <a:latin typeface="Cambria Math" panose="02040503050406030204" pitchFamily="18" charset="0"/>
                      </a:rPr>
                      <m:t>=</m:t>
                    </m:r>
                    <m:r>
                      <a:rPr lang="fr-FR" sz="1600" b="0" i="1" dirty="0" smtClean="0">
                        <a:latin typeface="Cambria Math" panose="02040503050406030204" pitchFamily="18" charset="0"/>
                        <a:ea typeface="Cambria Math" panose="02040503050406030204" pitchFamily="18" charset="0"/>
                      </a:rPr>
                      <m:t>𝜎</m:t>
                    </m:r>
                    <m:d>
                      <m:dPr>
                        <m:ctrlPr>
                          <a:rPr lang="fr-FR" sz="1600" b="0" i="1" smtClean="0">
                            <a:latin typeface="Cambria Math" panose="02040503050406030204" pitchFamily="18" charset="0"/>
                            <a:ea typeface="Cambria Math" panose="02040503050406030204" pitchFamily="18" charset="0"/>
                          </a:rPr>
                        </m:ctrlPr>
                      </m:dPr>
                      <m:e>
                        <m:r>
                          <m:rPr>
                            <m:sty m:val="p"/>
                          </m:rPr>
                          <a:rPr lang="fr-FR" sz="1600" b="0" i="0" smtClean="0">
                            <a:latin typeface="Cambria Math" panose="02040503050406030204" pitchFamily="18" charset="0"/>
                            <a:ea typeface="Cambria Math" panose="02040503050406030204" pitchFamily="18" charset="0"/>
                          </a:rPr>
                          <m:t>net</m:t>
                        </m:r>
                      </m:e>
                    </m:d>
                  </m:oMath>
                </a14:m>
                <a:r>
                  <a:rPr lang="fr-FR" sz="1600" b="0" dirty="0">
                    <a:latin typeface="Cambria Math" panose="02040503050406030204" pitchFamily="18" charset="0"/>
                    <a:ea typeface="Cambria Math" panose="02040503050406030204" pitchFamily="18" charset="0"/>
                  </a:rPr>
                  <a:t>           </a:t>
                </a:r>
              </a:p>
              <a:p>
                <a:pPr algn="ctr"/>
                <a:endParaRPr lang="fr-FR" sz="1600" dirty="0"/>
              </a:p>
            </p:txBody>
          </p:sp>
        </mc:Choice>
        <mc:Fallback xmlns="">
          <p:sp>
            <p:nvSpPr>
              <p:cNvPr id="43" name="ZoneTexte 42">
                <a:extLst>
                  <a:ext uri="{FF2B5EF4-FFF2-40B4-BE49-F238E27FC236}">
                    <a16:creationId xmlns:a16="http://schemas.microsoft.com/office/drawing/2014/main" id="{1F2622F4-B8F0-819E-B971-3C34D4595ABE}"/>
                  </a:ext>
                </a:extLst>
              </p:cNvPr>
              <p:cNvSpPr txBox="1">
                <a:spLocks noRot="1" noChangeAspect="1" noMove="1" noResize="1" noEditPoints="1" noAdjustHandles="1" noChangeArrowheads="1" noChangeShapeType="1" noTextEdit="1"/>
              </p:cNvSpPr>
              <p:nvPr/>
            </p:nvSpPr>
            <p:spPr>
              <a:xfrm>
                <a:off x="3249894" y="4640338"/>
                <a:ext cx="4242678" cy="738664"/>
              </a:xfrm>
              <a:prstGeom prst="rect">
                <a:avLst/>
              </a:prstGeom>
              <a:blipFill>
                <a:blip r:embed="rId2"/>
                <a:stretch>
                  <a:fillRect/>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96CD1995-B400-E73C-374A-1FD5C1E30579}"/>
                  </a:ext>
                </a:extLst>
              </p:cNvPr>
              <p:cNvSpPr txBox="1"/>
              <p:nvPr/>
            </p:nvSpPr>
            <p:spPr>
              <a:xfrm>
                <a:off x="7031418" y="2533615"/>
                <a:ext cx="2324249" cy="396519"/>
              </a:xfrm>
              <a:prstGeom prst="rect">
                <a:avLst/>
              </a:prstGeom>
              <a:noFill/>
              <a:ln>
                <a:solidFill>
                  <a:schemeClr val="tx1">
                    <a:lumMod val="50000"/>
                    <a:lumOff val="50000"/>
                  </a:schemeClr>
                </a:solidFill>
              </a:ln>
            </p:spPr>
            <p:txBody>
              <a:bodyPr wrap="square" rtlCol="0">
                <a:spAutoFit/>
              </a:bodyPr>
              <a:lstStyle/>
              <a:p>
                <a:pPr algn="ctr"/>
                <a14:m>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out</m:t>
                    </m:r>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target</m:t>
                    </m:r>
                    <m:r>
                      <a:rPr lang="fr-FR" sz="1400" b="0" i="1" noProof="0" smtClean="0">
                        <a:latin typeface="Cambria Math" panose="02040503050406030204" pitchFamily="18" charset="0"/>
                      </a:rPr>
                      <m:t>)</m:t>
                    </m:r>
                  </m:oMath>
                </a14:m>
                <a:r>
                  <a:rPr lang="en-GB" sz="1400" baseline="30000" noProof="0" dirty="0"/>
                  <a:t>2</a:t>
                </a:r>
              </a:p>
            </p:txBody>
          </p:sp>
        </mc:Choice>
        <mc:Fallback xmlns="">
          <p:sp>
            <p:nvSpPr>
              <p:cNvPr id="44" name="ZoneTexte 43">
                <a:extLst>
                  <a:ext uri="{FF2B5EF4-FFF2-40B4-BE49-F238E27FC236}">
                    <a16:creationId xmlns:a16="http://schemas.microsoft.com/office/drawing/2014/main" id="{96CD1995-B400-E73C-374A-1FD5C1E30579}"/>
                  </a:ext>
                </a:extLst>
              </p:cNvPr>
              <p:cNvSpPr txBox="1">
                <a:spLocks noRot="1" noChangeAspect="1" noMove="1" noResize="1" noEditPoints="1" noAdjustHandles="1" noChangeArrowheads="1" noChangeShapeType="1" noTextEdit="1"/>
              </p:cNvSpPr>
              <p:nvPr/>
            </p:nvSpPr>
            <p:spPr>
              <a:xfrm>
                <a:off x="7031418" y="2533615"/>
                <a:ext cx="2324249" cy="396519"/>
              </a:xfrm>
              <a:prstGeom prst="rect">
                <a:avLst/>
              </a:prstGeom>
              <a:blipFill>
                <a:blip r:embed="rId3"/>
                <a:stretch>
                  <a:fillRect/>
                </a:stretch>
              </a:blipFill>
              <a:ln>
                <a:solidFill>
                  <a:schemeClr val="tx1">
                    <a:lumMod val="50000"/>
                    <a:lumOff val="50000"/>
                  </a:schemeClr>
                </a:solidFill>
              </a:ln>
            </p:spPr>
            <p:txBody>
              <a:bodyPr/>
              <a:lstStyle/>
              <a:p>
                <a:r>
                  <a:rPr lang="fr-FR">
                    <a:noFill/>
                  </a:rPr>
                  <a:t> </a:t>
                </a:r>
              </a:p>
            </p:txBody>
          </p:sp>
        </mc:Fallback>
      </mc:AlternateContent>
      <p:sp>
        <p:nvSpPr>
          <p:cNvPr id="46" name="Espace réservé du pied de page 45">
            <a:extLst>
              <a:ext uri="{FF2B5EF4-FFF2-40B4-BE49-F238E27FC236}">
                <a16:creationId xmlns:a16="http://schemas.microsoft.com/office/drawing/2014/main" id="{71F913E4-CF75-B504-7AA4-4A49BB2E5434}"/>
              </a:ext>
            </a:extLst>
          </p:cNvPr>
          <p:cNvSpPr>
            <a:spLocks noGrp="1"/>
          </p:cNvSpPr>
          <p:nvPr>
            <p:ph type="ftr" sz="quarter" idx="11"/>
          </p:nvPr>
        </p:nvSpPr>
        <p:spPr/>
        <p:txBody>
          <a:bodyPr/>
          <a:lstStyle/>
          <a:p>
            <a:r>
              <a:rPr lang="fr-FR"/>
              <a:t>Introduction to Neural Networks. Author: David Thébault</a:t>
            </a:r>
          </a:p>
        </p:txBody>
      </p:sp>
      <p:cxnSp>
        <p:nvCxnSpPr>
          <p:cNvPr id="48" name="Connecteur droit 47">
            <a:extLst>
              <a:ext uri="{FF2B5EF4-FFF2-40B4-BE49-F238E27FC236}">
                <a16:creationId xmlns:a16="http://schemas.microsoft.com/office/drawing/2014/main" id="{AF84B693-B23E-8F68-A72D-3827D5885072}"/>
              </a:ext>
            </a:extLst>
          </p:cNvPr>
          <p:cNvCxnSpPr>
            <a:cxnSpLocks/>
          </p:cNvCxnSpPr>
          <p:nvPr/>
        </p:nvCxnSpPr>
        <p:spPr>
          <a:xfrm>
            <a:off x="5523184" y="4551696"/>
            <a:ext cx="0" cy="898487"/>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50" name="ZoneTexte 49">
                <a:extLst>
                  <a:ext uri="{FF2B5EF4-FFF2-40B4-BE49-F238E27FC236}">
                    <a16:creationId xmlns:a16="http://schemas.microsoft.com/office/drawing/2014/main" id="{270C1B47-5788-AF11-3C8B-367200C2F8A3}"/>
                  </a:ext>
                </a:extLst>
              </p:cNvPr>
              <p:cNvSpPr txBox="1"/>
              <p:nvPr/>
            </p:nvSpPr>
            <p:spPr>
              <a:xfrm>
                <a:off x="838200" y="1416966"/>
                <a:ext cx="10675513" cy="738664"/>
              </a:xfrm>
              <a:prstGeom prst="rect">
                <a:avLst/>
              </a:prstGeom>
              <a:noFill/>
            </p:spPr>
            <p:txBody>
              <a:bodyPr wrap="square" rtlCol="0">
                <a:spAutoFit/>
              </a:bodyPr>
              <a:lstStyle/>
              <a:p>
                <a:r>
                  <a:rPr lang="en-GB" sz="2400" b="1" dirty="0"/>
                  <a:t>Perceptron</a:t>
                </a:r>
                <a:r>
                  <a:rPr lang="en-GB" noProof="0" dirty="0"/>
                  <a:t> is a model </a:t>
                </a:r>
                <a:r>
                  <a:rPr lang="en-GB" dirty="0"/>
                  <a:t>composed a s</a:t>
                </a:r>
                <a:r>
                  <a:rPr lang="en-GB" noProof="0" dirty="0"/>
                  <a:t>ingle </a:t>
                </a:r>
                <a:r>
                  <a:rPr lang="en-GB" sz="2400" b="1" noProof="0" dirty="0"/>
                  <a:t>neuron</a:t>
                </a:r>
                <a:r>
                  <a:rPr lang="en-GB" noProof="0" dirty="0"/>
                  <a:t> that takes one or several inputs (below on input) and weight and sum the input(s) and then apply an activation function </a:t>
                </a:r>
                <a14:m>
                  <m:oMath xmlns:m="http://schemas.openxmlformats.org/officeDocument/2006/math">
                    <m:r>
                      <a:rPr lang="fr-FR" sz="1800" b="0" i="1" dirty="0" smtClean="0">
                        <a:latin typeface="Cambria Math" panose="02040503050406030204" pitchFamily="18" charset="0"/>
                        <a:ea typeface="Cambria Math" panose="02040503050406030204" pitchFamily="18" charset="0"/>
                      </a:rPr>
                      <m:t>𝜎</m:t>
                    </m:r>
                    <m:r>
                      <a:rPr lang="fr-FR" sz="1800" b="0" i="1" dirty="0" smtClean="0">
                        <a:latin typeface="Cambria Math" panose="02040503050406030204" pitchFamily="18" charset="0"/>
                        <a:ea typeface="Cambria Math" panose="02040503050406030204" pitchFamily="18" charset="0"/>
                      </a:rPr>
                      <m:t> </m:t>
                    </m:r>
                  </m:oMath>
                </a14:m>
                <a:r>
                  <a:rPr lang="en-GB" noProof="0" dirty="0"/>
                  <a:t>in order to produce an output.</a:t>
                </a:r>
              </a:p>
            </p:txBody>
          </p:sp>
        </mc:Choice>
        <mc:Fallback>
          <p:sp>
            <p:nvSpPr>
              <p:cNvPr id="50" name="ZoneTexte 49">
                <a:extLst>
                  <a:ext uri="{FF2B5EF4-FFF2-40B4-BE49-F238E27FC236}">
                    <a16:creationId xmlns:a16="http://schemas.microsoft.com/office/drawing/2014/main" id="{270C1B47-5788-AF11-3C8B-367200C2F8A3}"/>
                  </a:ext>
                </a:extLst>
              </p:cNvPr>
              <p:cNvSpPr txBox="1">
                <a:spLocks noRot="1" noChangeAspect="1" noMove="1" noResize="1" noEditPoints="1" noAdjustHandles="1" noChangeArrowheads="1" noChangeShapeType="1" noTextEdit="1"/>
              </p:cNvSpPr>
              <p:nvPr/>
            </p:nvSpPr>
            <p:spPr>
              <a:xfrm>
                <a:off x="838200" y="1416966"/>
                <a:ext cx="10675513" cy="738664"/>
              </a:xfrm>
              <a:prstGeom prst="rect">
                <a:avLst/>
              </a:prstGeom>
              <a:blipFill>
                <a:blip r:embed="rId4"/>
                <a:stretch>
                  <a:fillRect l="-951" t="-6780" b="-13559"/>
                </a:stretch>
              </a:blipFill>
            </p:spPr>
            <p:txBody>
              <a:bodyPr/>
              <a:lstStyle/>
              <a:p>
                <a:r>
                  <a:rPr lang="fr-FR">
                    <a:noFill/>
                  </a:rPr>
                  <a:t> </a:t>
                </a:r>
              </a:p>
            </p:txBody>
          </p:sp>
        </mc:Fallback>
      </mc:AlternateContent>
      <p:sp>
        <p:nvSpPr>
          <p:cNvPr id="3" name="ZoneTexte 2">
            <a:extLst>
              <a:ext uri="{FF2B5EF4-FFF2-40B4-BE49-F238E27FC236}">
                <a16:creationId xmlns:a16="http://schemas.microsoft.com/office/drawing/2014/main" id="{0E642CC2-213C-18C0-72C3-8399F02D4F42}"/>
              </a:ext>
            </a:extLst>
          </p:cNvPr>
          <p:cNvSpPr txBox="1"/>
          <p:nvPr/>
        </p:nvSpPr>
        <p:spPr>
          <a:xfrm>
            <a:off x="838200" y="5696128"/>
            <a:ext cx="6773333" cy="369332"/>
          </a:xfrm>
          <a:prstGeom prst="rect">
            <a:avLst/>
          </a:prstGeom>
          <a:noFill/>
        </p:spPr>
        <p:txBody>
          <a:bodyPr wrap="square" rtlCol="0">
            <a:spAutoFit/>
          </a:bodyPr>
          <a:lstStyle/>
          <a:p>
            <a:r>
              <a:rPr lang="en-GB" noProof="0" dirty="0"/>
              <a:t>A </a:t>
            </a:r>
            <a:r>
              <a:rPr lang="en-GB" b="1" noProof="0" dirty="0"/>
              <a:t>neuron</a:t>
            </a:r>
            <a:r>
              <a:rPr lang="en-GB" noProof="0" dirty="0"/>
              <a:t> is also called a </a:t>
            </a:r>
            <a:r>
              <a:rPr lang="en-GB" b="1" noProof="0" dirty="0"/>
              <a:t>unit</a:t>
            </a:r>
            <a:r>
              <a:rPr lang="en-GB" noProof="0" dirty="0"/>
              <a:t> or a </a:t>
            </a:r>
            <a:r>
              <a:rPr lang="en-GB" b="1" noProof="0" dirty="0"/>
              <a:t>node</a:t>
            </a:r>
            <a:r>
              <a:rPr lang="en-GB" noProof="0" dirty="0"/>
              <a:t>.</a:t>
            </a:r>
          </a:p>
        </p:txBody>
      </p:sp>
      <p:sp>
        <p:nvSpPr>
          <p:cNvPr id="5" name="Flèche vers la droite 4">
            <a:extLst>
              <a:ext uri="{FF2B5EF4-FFF2-40B4-BE49-F238E27FC236}">
                <a16:creationId xmlns:a16="http://schemas.microsoft.com/office/drawing/2014/main" id="{FBB94B74-7CA2-F16F-9ED3-98D8227F6871}"/>
              </a:ext>
            </a:extLst>
          </p:cNvPr>
          <p:cNvSpPr/>
          <p:nvPr/>
        </p:nvSpPr>
        <p:spPr>
          <a:xfrm>
            <a:off x="3530600" y="3725256"/>
            <a:ext cx="3640661" cy="10403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noProof="0" dirty="0"/>
              <a:t>Forward Pass</a:t>
            </a:r>
          </a:p>
        </p:txBody>
      </p:sp>
      <p:sp>
        <p:nvSpPr>
          <p:cNvPr id="6" name="ZoneTexte 5">
            <a:extLst>
              <a:ext uri="{FF2B5EF4-FFF2-40B4-BE49-F238E27FC236}">
                <a16:creationId xmlns:a16="http://schemas.microsoft.com/office/drawing/2014/main" id="{E64BA53C-8AFE-03FF-EF60-7452BCB8428A}"/>
              </a:ext>
            </a:extLst>
          </p:cNvPr>
          <p:cNvSpPr txBox="1"/>
          <p:nvPr/>
        </p:nvSpPr>
        <p:spPr>
          <a:xfrm>
            <a:off x="838200" y="6051863"/>
            <a:ext cx="6773333" cy="276999"/>
          </a:xfrm>
          <a:prstGeom prst="rect">
            <a:avLst/>
          </a:prstGeom>
          <a:noFill/>
        </p:spPr>
        <p:txBody>
          <a:bodyPr wrap="square" rtlCol="0">
            <a:spAutoFit/>
          </a:bodyPr>
          <a:lstStyle/>
          <a:p>
            <a:r>
              <a:rPr lang="en-GB" sz="1200" noProof="0" dirty="0"/>
              <a:t>Note: in general, we have more than one input feature.</a:t>
            </a:r>
          </a:p>
        </p:txBody>
      </p:sp>
    </p:spTree>
    <p:extLst>
      <p:ext uri="{BB962C8B-B14F-4D97-AF65-F5344CB8AC3E}">
        <p14:creationId xmlns:p14="http://schemas.microsoft.com/office/powerpoint/2010/main" val="7999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398F5-A89B-4CA8-CF75-2256C43A7194}"/>
            </a:ext>
          </a:extLst>
        </p:cNvPr>
        <p:cNvGrpSpPr/>
        <p:nvPr/>
      </p:nvGrpSpPr>
      <p:grpSpPr>
        <a:xfrm>
          <a:off x="0" y="0"/>
          <a:ext cx="0" cy="0"/>
          <a:chOff x="0" y="0"/>
          <a:chExt cx="0" cy="0"/>
        </a:xfrm>
      </p:grpSpPr>
      <p:sp>
        <p:nvSpPr>
          <p:cNvPr id="46" name="Espace réservé du pied de page 45">
            <a:extLst>
              <a:ext uri="{FF2B5EF4-FFF2-40B4-BE49-F238E27FC236}">
                <a16:creationId xmlns:a16="http://schemas.microsoft.com/office/drawing/2014/main" id="{12B0C38B-A50A-69CB-030F-5B2279BB2E59}"/>
              </a:ext>
            </a:extLst>
          </p:cNvPr>
          <p:cNvSpPr>
            <a:spLocks noGrp="1"/>
          </p:cNvSpPr>
          <p:nvPr>
            <p:ph type="ftr" sz="quarter" idx="11"/>
          </p:nvPr>
        </p:nvSpPr>
        <p:spPr/>
        <p:txBody>
          <a:bodyPr/>
          <a:lstStyle/>
          <a:p>
            <a:r>
              <a:rPr lang="fr-FR"/>
              <a:t>Introduction to Neural Networks. Author: David Thébault</a:t>
            </a:r>
          </a:p>
        </p:txBody>
      </p:sp>
      <p:sp>
        <p:nvSpPr>
          <p:cNvPr id="50" name="ZoneTexte 49">
            <a:extLst>
              <a:ext uri="{FF2B5EF4-FFF2-40B4-BE49-F238E27FC236}">
                <a16:creationId xmlns:a16="http://schemas.microsoft.com/office/drawing/2014/main" id="{78E13507-348F-950A-ED1D-9A73ADD98316}"/>
              </a:ext>
            </a:extLst>
          </p:cNvPr>
          <p:cNvSpPr txBox="1"/>
          <p:nvPr/>
        </p:nvSpPr>
        <p:spPr>
          <a:xfrm>
            <a:off x="838200" y="1532877"/>
            <a:ext cx="6773333" cy="369332"/>
          </a:xfrm>
          <a:prstGeom prst="rect">
            <a:avLst/>
          </a:prstGeom>
          <a:noFill/>
        </p:spPr>
        <p:txBody>
          <a:bodyPr wrap="square" rtlCol="0">
            <a:spAutoFit/>
          </a:bodyPr>
          <a:lstStyle/>
          <a:p>
            <a:r>
              <a:rPr lang="en-GB" dirty="0"/>
              <a:t>The output of a Neural Network (NN) is just a function</a:t>
            </a:r>
          </a:p>
        </p:txBody>
      </p:sp>
      <p:sp>
        <p:nvSpPr>
          <p:cNvPr id="7" name="ZoneTexte 6">
            <a:extLst>
              <a:ext uri="{FF2B5EF4-FFF2-40B4-BE49-F238E27FC236}">
                <a16:creationId xmlns:a16="http://schemas.microsoft.com/office/drawing/2014/main" id="{80111948-F213-3F26-22DB-F11DDA17BFC7}"/>
              </a:ext>
            </a:extLst>
          </p:cNvPr>
          <p:cNvSpPr txBox="1"/>
          <p:nvPr/>
        </p:nvSpPr>
        <p:spPr>
          <a:xfrm>
            <a:off x="5743977" y="2459865"/>
            <a:ext cx="6053071" cy="2691684"/>
          </a:xfrm>
          <a:prstGeom prst="rect">
            <a:avLst/>
          </a:prstGeom>
          <a:noFill/>
        </p:spPr>
        <p:txBody>
          <a:bodyPr wrap="square" lIns="90000">
            <a:noAutofit/>
          </a:bodyPr>
          <a:lstStyle/>
          <a:p>
            <a:r>
              <a:rPr lang="en-GB" noProof="0" dirty="0"/>
              <a:t>It means that we can chain and compose layers of units into NN to approximate even more complex functions.</a:t>
            </a:r>
          </a:p>
          <a:p>
            <a:endParaRPr lang="en-GB" noProof="0" dirty="0"/>
          </a:p>
          <a:p>
            <a:r>
              <a:rPr lang="en-GB" noProof="0" dirty="0"/>
              <a:t>If a function transform input into outputs, then layers of units working together can help us to find more complex transformations between input and outputs. </a:t>
            </a:r>
          </a:p>
          <a:p>
            <a:endParaRPr lang="en-GB" dirty="0"/>
          </a:p>
          <a:p>
            <a:r>
              <a:rPr lang="en-GB" noProof="0" dirty="0"/>
              <a:t>For example: transformation of an input image into a label output describing what's the image.</a:t>
            </a:r>
          </a:p>
        </p:txBody>
      </p:sp>
      <p:pic>
        <p:nvPicPr>
          <p:cNvPr id="9" name="Image 8">
            <a:extLst>
              <a:ext uri="{FF2B5EF4-FFF2-40B4-BE49-F238E27FC236}">
                <a16:creationId xmlns:a16="http://schemas.microsoft.com/office/drawing/2014/main" id="{CD64AC92-4DB9-F2C8-26AE-A4619B3D0FFB}"/>
              </a:ext>
            </a:extLst>
          </p:cNvPr>
          <p:cNvPicPr>
            <a:picLocks noChangeAspect="1"/>
          </p:cNvPicPr>
          <p:nvPr/>
        </p:nvPicPr>
        <p:blipFill>
          <a:blip r:embed="rId2"/>
          <a:stretch>
            <a:fillRect/>
          </a:stretch>
        </p:blipFill>
        <p:spPr>
          <a:xfrm>
            <a:off x="536621" y="2248998"/>
            <a:ext cx="4869342" cy="2586207"/>
          </a:xfrm>
          <a:prstGeom prst="rect">
            <a:avLst/>
          </a:prstGeom>
        </p:spPr>
      </p:pic>
      <p:sp>
        <p:nvSpPr>
          <p:cNvPr id="6" name="Titre 1">
            <a:extLst>
              <a:ext uri="{FF2B5EF4-FFF2-40B4-BE49-F238E27FC236}">
                <a16:creationId xmlns:a16="http://schemas.microsoft.com/office/drawing/2014/main" id="{A58A7EF2-FE2F-C7B1-05FB-C234FF98D7DF}"/>
              </a:ext>
            </a:extLst>
          </p:cNvPr>
          <p:cNvSpPr>
            <a:spLocks noGrp="1"/>
          </p:cNvSpPr>
          <p:nvPr>
            <p:ph type="title"/>
          </p:nvPr>
        </p:nvSpPr>
        <p:spPr>
          <a:xfrm>
            <a:off x="838200" y="300730"/>
            <a:ext cx="10515600" cy="1325563"/>
          </a:xfrm>
        </p:spPr>
        <p:txBody>
          <a:bodyPr/>
          <a:lstStyle/>
          <a:p>
            <a:r>
              <a:rPr lang="en-GB" noProof="0" dirty="0"/>
              <a:t>Perceptron </a:t>
            </a:r>
            <a:r>
              <a:rPr lang="en-GB" sz="2400" noProof="0" dirty="0"/>
              <a:t>with a single input</a:t>
            </a:r>
            <a:endParaRPr lang="en-GB" noProof="0" dirty="0"/>
          </a:p>
        </p:txBody>
      </p:sp>
    </p:spTree>
    <p:extLst>
      <p:ext uri="{BB962C8B-B14F-4D97-AF65-F5344CB8AC3E}">
        <p14:creationId xmlns:p14="http://schemas.microsoft.com/office/powerpoint/2010/main" val="19971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6CDD1-BCB7-A59A-2D38-228303F521D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25D82DF-287C-93E8-242C-EEC41C3EE828}"/>
              </a:ext>
            </a:extLst>
          </p:cNvPr>
          <p:cNvSpPr>
            <a:spLocks noGrp="1"/>
          </p:cNvSpPr>
          <p:nvPr>
            <p:ph type="title"/>
          </p:nvPr>
        </p:nvSpPr>
        <p:spPr/>
        <p:txBody>
          <a:bodyPr/>
          <a:lstStyle/>
          <a:p>
            <a:r>
              <a:rPr lang="fr-FR" dirty="0"/>
              <a:t>Perceptron</a:t>
            </a:r>
          </a:p>
        </p:txBody>
      </p:sp>
      <p:sp>
        <p:nvSpPr>
          <p:cNvPr id="46" name="Espace réservé du pied de page 45">
            <a:extLst>
              <a:ext uri="{FF2B5EF4-FFF2-40B4-BE49-F238E27FC236}">
                <a16:creationId xmlns:a16="http://schemas.microsoft.com/office/drawing/2014/main" id="{5F80DC5C-A723-841E-838F-027F0BEA2062}"/>
              </a:ext>
            </a:extLst>
          </p:cNvPr>
          <p:cNvSpPr>
            <a:spLocks noGrp="1"/>
          </p:cNvSpPr>
          <p:nvPr>
            <p:ph type="ftr" sz="quarter" idx="11"/>
          </p:nvPr>
        </p:nvSpPr>
        <p:spPr/>
        <p:txBody>
          <a:bodyPr/>
          <a:lstStyle/>
          <a:p>
            <a:r>
              <a:rPr lang="fr-FR"/>
              <a:t>Introduction to Neural Networks. Author: David Thébault</a:t>
            </a:r>
            <a:endParaRPr lang="fr-FR" dirty="0"/>
          </a:p>
        </p:txBody>
      </p:sp>
      <p:sp>
        <p:nvSpPr>
          <p:cNvPr id="50" name="ZoneTexte 49">
            <a:extLst>
              <a:ext uri="{FF2B5EF4-FFF2-40B4-BE49-F238E27FC236}">
                <a16:creationId xmlns:a16="http://schemas.microsoft.com/office/drawing/2014/main" id="{DEAB3197-D8BA-67D3-6954-7DEE1A120749}"/>
              </a:ext>
            </a:extLst>
          </p:cNvPr>
          <p:cNvSpPr txBox="1"/>
          <p:nvPr/>
        </p:nvSpPr>
        <p:spPr>
          <a:xfrm>
            <a:off x="838200" y="1532877"/>
            <a:ext cx="6773333" cy="369332"/>
          </a:xfrm>
          <a:prstGeom prst="rect">
            <a:avLst/>
          </a:prstGeom>
          <a:noFill/>
        </p:spPr>
        <p:txBody>
          <a:bodyPr wrap="square" rtlCol="0">
            <a:spAutoFit/>
          </a:bodyPr>
          <a:lstStyle/>
          <a:p>
            <a:r>
              <a:rPr lang="en-GB" b="1" dirty="0"/>
              <a:t>How do we find the optimal w and b that minimize the loss ?</a:t>
            </a:r>
          </a:p>
        </p:txBody>
      </p:sp>
      <p:sp>
        <p:nvSpPr>
          <p:cNvPr id="7" name="ZoneTexte 6">
            <a:extLst>
              <a:ext uri="{FF2B5EF4-FFF2-40B4-BE49-F238E27FC236}">
                <a16:creationId xmlns:a16="http://schemas.microsoft.com/office/drawing/2014/main" id="{62B852AD-9B7A-3BAC-C228-7A203891E5D3}"/>
              </a:ext>
            </a:extLst>
          </p:cNvPr>
          <p:cNvSpPr txBox="1"/>
          <p:nvPr/>
        </p:nvSpPr>
        <p:spPr>
          <a:xfrm>
            <a:off x="838200" y="4894271"/>
            <a:ext cx="10803765" cy="861774"/>
          </a:xfrm>
          <a:prstGeom prst="rect">
            <a:avLst/>
          </a:prstGeom>
          <a:noFill/>
        </p:spPr>
        <p:txBody>
          <a:bodyPr wrap="square" rtlCol="0">
            <a:spAutoFit/>
          </a:bodyPr>
          <a:lstStyle/>
          <a:p>
            <a:r>
              <a:rPr lang="en-GB" b="1" dirty="0">
                <a:sym typeface="Wingdings" pitchFamily="2" charset="2"/>
              </a:rPr>
              <a:t>This fundamental of Artificial Intelligence is called the </a:t>
            </a:r>
            <a:r>
              <a:rPr lang="en-GB" sz="3200" b="1" noProof="0" dirty="0"/>
              <a:t>Gradient descent </a:t>
            </a:r>
            <a:r>
              <a:rPr lang="en-GB" b="1" noProof="0" dirty="0"/>
              <a:t>and we will see an example just after.</a:t>
            </a:r>
            <a:endParaRPr lang="en-GB" sz="3200" b="1" noProof="0" dirty="0"/>
          </a:p>
        </p:txBody>
      </p:sp>
      <p:sp>
        <p:nvSpPr>
          <p:cNvPr id="26" name="ZoneTexte 25">
            <a:extLst>
              <a:ext uri="{FF2B5EF4-FFF2-40B4-BE49-F238E27FC236}">
                <a16:creationId xmlns:a16="http://schemas.microsoft.com/office/drawing/2014/main" id="{68B8DF0F-9C09-FB72-B1A1-6FC0F65FF8F4}"/>
              </a:ext>
            </a:extLst>
          </p:cNvPr>
          <p:cNvSpPr txBox="1"/>
          <p:nvPr/>
        </p:nvSpPr>
        <p:spPr>
          <a:xfrm>
            <a:off x="800100" y="2244078"/>
            <a:ext cx="10803765" cy="2308324"/>
          </a:xfrm>
          <a:prstGeom prst="rect">
            <a:avLst/>
          </a:prstGeom>
          <a:noFill/>
        </p:spPr>
        <p:txBody>
          <a:bodyPr wrap="square" rtlCol="0">
            <a:spAutoFit/>
          </a:bodyPr>
          <a:lstStyle/>
          <a:p>
            <a:r>
              <a:rPr lang="en-GB" noProof="0" dirty="0"/>
              <a:t>In our simplified example we could test different values, but </a:t>
            </a:r>
            <a:r>
              <a:rPr lang="en-GB" b="1" noProof="0" dirty="0"/>
              <a:t>the computer needs a rule and an ending step for every cases</a:t>
            </a:r>
            <a:r>
              <a:rPr lang="en-GB" noProof="0" dirty="0"/>
              <a:t>.</a:t>
            </a:r>
          </a:p>
          <a:p>
            <a:endParaRPr lang="en-GB" noProof="0" dirty="0"/>
          </a:p>
          <a:p>
            <a:r>
              <a:rPr lang="en-GB" noProof="0" dirty="0"/>
              <a:t>If we can figure out how changing W affects the Loss and specifically how it can lower the Loss then, we can use this information to adjust W accordingly.</a:t>
            </a:r>
          </a:p>
          <a:p>
            <a:endParaRPr lang="en-GB" noProof="0" dirty="0"/>
          </a:p>
          <a:p>
            <a:r>
              <a:rPr lang="en-GB" noProof="0" dirty="0"/>
              <a:t>We do have this information </a:t>
            </a:r>
            <a:r>
              <a:rPr lang="en-GB" noProof="0" dirty="0">
                <a:sym typeface="Wingdings" pitchFamily="2" charset="2"/>
              </a:rPr>
              <a:t></a:t>
            </a:r>
          </a:p>
          <a:p>
            <a:r>
              <a:rPr lang="en-GB" noProof="0" dirty="0">
                <a:sym typeface="Wingdings" pitchFamily="2" charset="2"/>
              </a:rPr>
              <a:t>We can use the </a:t>
            </a:r>
            <a:r>
              <a:rPr lang="en-GB" b="1" noProof="0" dirty="0">
                <a:sym typeface="Wingdings" pitchFamily="2" charset="2"/>
              </a:rPr>
              <a:t>derivative</a:t>
            </a:r>
            <a:r>
              <a:rPr lang="en-GB" noProof="0" dirty="0">
                <a:sym typeface="Wingdings" pitchFamily="2" charset="2"/>
              </a:rPr>
              <a:t> of the Loss function with respect to W to measure its sensitivity to W. </a:t>
            </a:r>
            <a:endParaRPr lang="en-GB" noProof="0" dirty="0"/>
          </a:p>
        </p:txBody>
      </p:sp>
      <mc:AlternateContent xmlns:mc="http://schemas.openxmlformats.org/markup-compatibility/2006" xmlns:a14="http://schemas.microsoft.com/office/drawing/2010/main">
        <mc:Choice Requires="a14">
          <p:sp>
            <p:nvSpPr>
              <p:cNvPr id="29" name="ZoneTexte 28">
                <a:extLst>
                  <a:ext uri="{FF2B5EF4-FFF2-40B4-BE49-F238E27FC236}">
                    <a16:creationId xmlns:a16="http://schemas.microsoft.com/office/drawing/2014/main" id="{C942F572-3D1E-7454-BB2C-68AE11D7F9F1}"/>
                  </a:ext>
                </a:extLst>
              </p:cNvPr>
              <p:cNvSpPr txBox="1"/>
              <p:nvPr/>
            </p:nvSpPr>
            <p:spPr>
              <a:xfrm>
                <a:off x="6444513" y="5537087"/>
                <a:ext cx="3417774" cy="8192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𝑊</m:t>
                      </m:r>
                      <m:r>
                        <a:rPr lang="fr-FR" sz="2800" b="0" i="1" smtClean="0">
                          <a:latin typeface="Cambria Math" panose="02040503050406030204" pitchFamily="18" charset="0"/>
                        </a:rPr>
                        <m:t> ≔</m:t>
                      </m:r>
                      <m:r>
                        <a:rPr lang="fr-FR" sz="2800" b="0" i="1" smtClean="0">
                          <a:latin typeface="Cambria Math" panose="02040503050406030204" pitchFamily="18" charset="0"/>
                        </a:rPr>
                        <m:t>𝑊</m:t>
                      </m:r>
                      <m:r>
                        <a:rPr lang="fr-FR" sz="2800" b="0" i="1" smtClean="0">
                          <a:latin typeface="Cambria Math" panose="02040503050406030204" pitchFamily="18" charset="0"/>
                        </a:rPr>
                        <m:t> − </m:t>
                      </m:r>
                      <m:r>
                        <a:rPr lang="fr-FR" sz="2800" b="0" i="1" smtClean="0">
                          <a:latin typeface="Cambria Math" panose="02040503050406030204" pitchFamily="18" charset="0"/>
                          <a:ea typeface="Cambria Math" panose="02040503050406030204" pitchFamily="18" charset="0"/>
                        </a:rPr>
                        <m:t>𝛼</m:t>
                      </m:r>
                      <m:f>
                        <m:fPr>
                          <m:ctrlPr>
                            <a:rPr lang="fr-FR" sz="2800" b="0" i="1" smtClean="0">
                              <a:latin typeface="Cambria Math" panose="02040503050406030204" pitchFamily="18" charset="0"/>
                              <a:ea typeface="Cambria Math" panose="02040503050406030204" pitchFamily="18" charset="0"/>
                            </a:rPr>
                          </m:ctrlPr>
                        </m:fPr>
                        <m:num>
                          <m:r>
                            <a:rPr lang="fr-FR" sz="2800" b="0" i="1" smtClean="0">
                              <a:latin typeface="Cambria Math" panose="02040503050406030204" pitchFamily="18" charset="0"/>
                              <a:ea typeface="Cambria Math" panose="02040503050406030204" pitchFamily="18" charset="0"/>
                            </a:rPr>
                            <m:t>𝜕</m:t>
                          </m:r>
                          <m:r>
                            <a:rPr lang="fr-FR" sz="2800" b="0" i="1" smtClean="0">
                              <a:latin typeface="Cambria Math" panose="02040503050406030204" pitchFamily="18" charset="0"/>
                              <a:ea typeface="Cambria Math" panose="02040503050406030204" pitchFamily="18" charset="0"/>
                            </a:rPr>
                            <m:t>𝐿𝑜𝑠𝑠</m:t>
                          </m:r>
                        </m:num>
                        <m:den>
                          <m:r>
                            <a:rPr lang="fr-FR" sz="2800" b="0" i="1" smtClean="0">
                              <a:latin typeface="Cambria Math" panose="02040503050406030204" pitchFamily="18" charset="0"/>
                              <a:ea typeface="Cambria Math" panose="02040503050406030204" pitchFamily="18" charset="0"/>
                            </a:rPr>
                            <m:t>𝜕</m:t>
                          </m:r>
                          <m:r>
                            <a:rPr lang="fr-FR" sz="2800" b="0" i="1" smtClean="0">
                              <a:latin typeface="Cambria Math" panose="02040503050406030204" pitchFamily="18" charset="0"/>
                              <a:ea typeface="Cambria Math" panose="02040503050406030204" pitchFamily="18" charset="0"/>
                            </a:rPr>
                            <m:t>𝑊</m:t>
                          </m:r>
                        </m:den>
                      </m:f>
                    </m:oMath>
                  </m:oMathPara>
                </a14:m>
                <a:endParaRPr lang="fr-FR" sz="2800" dirty="0"/>
              </a:p>
            </p:txBody>
          </p:sp>
        </mc:Choice>
        <mc:Fallback xmlns="">
          <p:sp>
            <p:nvSpPr>
              <p:cNvPr id="29" name="ZoneTexte 28">
                <a:extLst>
                  <a:ext uri="{FF2B5EF4-FFF2-40B4-BE49-F238E27FC236}">
                    <a16:creationId xmlns:a16="http://schemas.microsoft.com/office/drawing/2014/main" id="{C942F572-3D1E-7454-BB2C-68AE11D7F9F1}"/>
                  </a:ext>
                </a:extLst>
              </p:cNvPr>
              <p:cNvSpPr txBox="1">
                <a:spLocks noRot="1" noChangeAspect="1" noMove="1" noResize="1" noEditPoints="1" noAdjustHandles="1" noChangeArrowheads="1" noChangeShapeType="1" noTextEdit="1"/>
              </p:cNvSpPr>
              <p:nvPr/>
            </p:nvSpPr>
            <p:spPr>
              <a:xfrm>
                <a:off x="6444513" y="5537087"/>
                <a:ext cx="3417774" cy="819263"/>
              </a:xfrm>
              <a:prstGeom prst="rect">
                <a:avLst/>
              </a:prstGeom>
              <a:blipFill>
                <a:blip r:embed="rId3"/>
                <a:stretch>
                  <a:fillRect b="-13636"/>
                </a:stretch>
              </a:blipFill>
            </p:spPr>
            <p:txBody>
              <a:bodyPr/>
              <a:lstStyle/>
              <a:p>
                <a:r>
                  <a:rPr lang="fr-FR">
                    <a:noFill/>
                  </a:rPr>
                  <a:t> </a:t>
                </a:r>
              </a:p>
            </p:txBody>
          </p:sp>
        </mc:Fallback>
      </mc:AlternateContent>
    </p:spTree>
    <p:extLst>
      <p:ext uri="{BB962C8B-B14F-4D97-AF65-F5344CB8AC3E}">
        <p14:creationId xmlns:p14="http://schemas.microsoft.com/office/powerpoint/2010/main" val="2896951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1C302-4AA2-2912-3114-5B344CE4718D}"/>
            </a:ext>
          </a:extLst>
        </p:cNvPr>
        <p:cNvGrpSpPr/>
        <p:nvPr/>
      </p:nvGrpSpPr>
      <p:grpSpPr>
        <a:xfrm>
          <a:off x="0" y="0"/>
          <a:ext cx="0" cy="0"/>
          <a:chOff x="0" y="0"/>
          <a:chExt cx="0" cy="0"/>
        </a:xfrm>
      </p:grpSpPr>
      <p:grpSp>
        <p:nvGrpSpPr>
          <p:cNvPr id="12" name="Groupe 11">
            <a:extLst>
              <a:ext uri="{FF2B5EF4-FFF2-40B4-BE49-F238E27FC236}">
                <a16:creationId xmlns:a16="http://schemas.microsoft.com/office/drawing/2014/main" id="{464DBECC-B4E6-37AA-171A-98B843E5F1CC}"/>
              </a:ext>
            </a:extLst>
          </p:cNvPr>
          <p:cNvGrpSpPr/>
          <p:nvPr/>
        </p:nvGrpSpPr>
        <p:grpSpPr>
          <a:xfrm>
            <a:off x="4992412" y="2220312"/>
            <a:ext cx="1061545" cy="1061545"/>
            <a:chOff x="3563007" y="2367455"/>
            <a:chExt cx="1061545" cy="1061545"/>
          </a:xfrm>
        </p:grpSpPr>
        <p:sp>
          <p:nvSpPr>
            <p:cNvPr id="4" name="Ellipse 3">
              <a:extLst>
                <a:ext uri="{FF2B5EF4-FFF2-40B4-BE49-F238E27FC236}">
                  <a16:creationId xmlns:a16="http://schemas.microsoft.com/office/drawing/2014/main" id="{704888AE-63DC-DFFB-AECC-751C72E298B0}"/>
                </a:ext>
              </a:extLst>
            </p:cNvPr>
            <p:cNvSpPr/>
            <p:nvPr/>
          </p:nvSpPr>
          <p:spPr>
            <a:xfrm>
              <a:off x="3563007" y="2367455"/>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p>
          </p:txBody>
        </p:sp>
        <p:cxnSp>
          <p:nvCxnSpPr>
            <p:cNvPr id="8" name="Connecteur droit 7">
              <a:extLst>
                <a:ext uri="{FF2B5EF4-FFF2-40B4-BE49-F238E27FC236}">
                  <a16:creationId xmlns:a16="http://schemas.microsoft.com/office/drawing/2014/main" id="{8E653A6D-78D5-044E-A2FC-E5090E364A09}"/>
                </a:ext>
              </a:extLst>
            </p:cNvPr>
            <p:cNvCxnSpPr>
              <a:stCxn id="4" idx="0"/>
              <a:endCxn id="4" idx="4"/>
            </p:cNvCxnSpPr>
            <p:nvPr/>
          </p:nvCxnSpPr>
          <p:spPr>
            <a:xfrm>
              <a:off x="4093780" y="2367455"/>
              <a:ext cx="0" cy="10615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7" name="Connecteur droit avec flèche 16">
            <a:extLst>
              <a:ext uri="{FF2B5EF4-FFF2-40B4-BE49-F238E27FC236}">
                <a16:creationId xmlns:a16="http://schemas.microsoft.com/office/drawing/2014/main" id="{C3FFFB39-4330-8610-1FC9-DCA94BB9CA27}"/>
              </a:ext>
            </a:extLst>
          </p:cNvPr>
          <p:cNvCxnSpPr>
            <a:cxnSpLocks/>
          </p:cNvCxnSpPr>
          <p:nvPr/>
        </p:nvCxnSpPr>
        <p:spPr>
          <a:xfrm>
            <a:off x="3992596" y="2817110"/>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CB39570C-58D8-F8EB-D326-003B40A0F708}"/>
              </a:ext>
            </a:extLst>
          </p:cNvPr>
          <p:cNvSpPr txBox="1"/>
          <p:nvPr/>
        </p:nvSpPr>
        <p:spPr>
          <a:xfrm>
            <a:off x="3382996" y="2533615"/>
            <a:ext cx="599090" cy="523220"/>
          </a:xfrm>
          <a:prstGeom prst="rect">
            <a:avLst/>
          </a:prstGeom>
          <a:noFill/>
        </p:spPr>
        <p:txBody>
          <a:bodyPr wrap="square" rtlCol="0">
            <a:spAutoFit/>
          </a:bodyPr>
          <a:lstStyle/>
          <a:p>
            <a:pPr algn="ctr"/>
            <a:r>
              <a:rPr lang="fr-FR" sz="2800" dirty="0"/>
              <a:t>x</a:t>
            </a:r>
            <a:endParaRPr lang="fr-FR" sz="2800" baseline="-25000" dirty="0"/>
          </a:p>
        </p:txBody>
      </p:sp>
      <p:sp>
        <p:nvSpPr>
          <p:cNvPr id="28" name="ZoneTexte 27">
            <a:extLst>
              <a:ext uri="{FF2B5EF4-FFF2-40B4-BE49-F238E27FC236}">
                <a16:creationId xmlns:a16="http://schemas.microsoft.com/office/drawing/2014/main" id="{8BD4AD34-F0D8-0852-585F-F708F20F0C1B}"/>
              </a:ext>
            </a:extLst>
          </p:cNvPr>
          <p:cNvSpPr txBox="1"/>
          <p:nvPr/>
        </p:nvSpPr>
        <p:spPr>
          <a:xfrm>
            <a:off x="4120034" y="2467393"/>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a:t>
            </a:r>
          </a:p>
        </p:txBody>
      </p:sp>
      <p:cxnSp>
        <p:nvCxnSpPr>
          <p:cNvPr id="30" name="Connecteur droit avec flèche 29">
            <a:extLst>
              <a:ext uri="{FF2B5EF4-FFF2-40B4-BE49-F238E27FC236}">
                <a16:creationId xmlns:a16="http://schemas.microsoft.com/office/drawing/2014/main" id="{198508DD-F988-03CE-3596-71A3B1C103AE}"/>
              </a:ext>
            </a:extLst>
          </p:cNvPr>
          <p:cNvCxnSpPr>
            <a:cxnSpLocks/>
          </p:cNvCxnSpPr>
          <p:nvPr/>
        </p:nvCxnSpPr>
        <p:spPr>
          <a:xfrm>
            <a:off x="6074977" y="2742628"/>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2CD41CE6-B58C-AFD2-8198-D5A4DF0EC548}"/>
              </a:ext>
            </a:extLst>
          </p:cNvPr>
          <p:cNvCxnSpPr>
            <a:cxnSpLocks/>
          </p:cNvCxnSpPr>
          <p:nvPr/>
        </p:nvCxnSpPr>
        <p:spPr>
          <a:xfrm flipV="1">
            <a:off x="4651482" y="3166246"/>
            <a:ext cx="493330" cy="599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ZoneTexte 35">
            <a:extLst>
              <a:ext uri="{FF2B5EF4-FFF2-40B4-BE49-F238E27FC236}">
                <a16:creationId xmlns:a16="http://schemas.microsoft.com/office/drawing/2014/main" id="{78FA0761-0E79-2D25-10EE-966267349F60}"/>
              </a:ext>
            </a:extLst>
          </p:cNvPr>
          <p:cNvSpPr txBox="1"/>
          <p:nvPr/>
        </p:nvSpPr>
        <p:spPr>
          <a:xfrm>
            <a:off x="4184429" y="3641845"/>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b</a:t>
            </a:r>
          </a:p>
        </p:txBody>
      </p:sp>
      <p:sp>
        <p:nvSpPr>
          <p:cNvPr id="41" name="ZoneTexte 40">
            <a:extLst>
              <a:ext uri="{FF2B5EF4-FFF2-40B4-BE49-F238E27FC236}">
                <a16:creationId xmlns:a16="http://schemas.microsoft.com/office/drawing/2014/main" id="{2A7AC0F1-4675-B5AA-50A1-8A2B78DC4CE4}"/>
              </a:ext>
            </a:extLst>
          </p:cNvPr>
          <p:cNvSpPr txBox="1"/>
          <p:nvPr/>
        </p:nvSpPr>
        <p:spPr>
          <a:xfrm>
            <a:off x="5034995" y="2635155"/>
            <a:ext cx="517929" cy="307777"/>
          </a:xfrm>
          <a:prstGeom prst="rect">
            <a:avLst/>
          </a:prstGeom>
          <a:noFill/>
        </p:spPr>
        <p:txBody>
          <a:bodyPr wrap="square" rtlCol="0">
            <a:spAutoFit/>
          </a:bodyPr>
          <a:lstStyle/>
          <a:p>
            <a:pPr algn="ctr"/>
            <a:r>
              <a:rPr lang="fr-FR" sz="1400" dirty="0"/>
              <a:t>net</a:t>
            </a:r>
          </a:p>
        </p:txBody>
      </p:sp>
      <p:sp>
        <p:nvSpPr>
          <p:cNvPr id="42" name="ZoneTexte 41">
            <a:extLst>
              <a:ext uri="{FF2B5EF4-FFF2-40B4-BE49-F238E27FC236}">
                <a16:creationId xmlns:a16="http://schemas.microsoft.com/office/drawing/2014/main" id="{5DA70D46-79DF-F7BF-470D-BCC72CE063CD}"/>
              </a:ext>
            </a:extLst>
          </p:cNvPr>
          <p:cNvSpPr txBox="1"/>
          <p:nvPr/>
        </p:nvSpPr>
        <p:spPr>
          <a:xfrm>
            <a:off x="5486866" y="2635155"/>
            <a:ext cx="517929" cy="307777"/>
          </a:xfrm>
          <a:prstGeom prst="rect">
            <a:avLst/>
          </a:prstGeom>
          <a:noFill/>
        </p:spPr>
        <p:txBody>
          <a:bodyPr wrap="square" rtlCol="0">
            <a:spAutoFit/>
          </a:bodyPr>
          <a:lstStyle/>
          <a:p>
            <a:pPr algn="ctr"/>
            <a:r>
              <a:rPr lang="fr-FR" sz="1400" dirty="0"/>
              <a:t>out</a:t>
            </a:r>
          </a:p>
        </p:txBody>
      </p:sp>
      <mc:AlternateContent xmlns:mc="http://schemas.openxmlformats.org/markup-compatibility/2006" xmlns:a14="http://schemas.microsoft.com/office/drawing/2010/main">
        <mc:Choice Requires="a14">
          <p:sp>
            <p:nvSpPr>
              <p:cNvPr id="43" name="ZoneTexte 42">
                <a:extLst>
                  <a:ext uri="{FF2B5EF4-FFF2-40B4-BE49-F238E27FC236}">
                    <a16:creationId xmlns:a16="http://schemas.microsoft.com/office/drawing/2014/main" id="{CA8D9761-0DD3-F31E-C9AC-1C9AB6815153}"/>
                  </a:ext>
                </a:extLst>
              </p:cNvPr>
              <p:cNvSpPr txBox="1"/>
              <p:nvPr/>
            </p:nvSpPr>
            <p:spPr>
              <a:xfrm>
                <a:off x="3402299" y="5173742"/>
                <a:ext cx="4242678" cy="873188"/>
              </a:xfrm>
              <a:prstGeom prst="rect">
                <a:avLst/>
              </a:prstGeom>
              <a:noFill/>
              <a:ln>
                <a:noFill/>
              </a:ln>
            </p:spPr>
            <p:txBody>
              <a:bodyPr wrap="square" lIns="0" tIns="0" rIns="0" bIns="0" rtlCol="0">
                <a:spAutoFit/>
              </a:bodyPr>
              <a:lstStyle/>
              <a:p>
                <a:pPr algn="ctr"/>
                <a:endParaRPr lang="fr-FR" sz="1600" dirty="0">
                  <a:latin typeface="Cambria Math" panose="02040503050406030204" pitchFamily="18" charset="0"/>
                </a:endParaRPr>
              </a:p>
              <a:p>
                <a:pPr algn="ctr"/>
                <a:r>
                  <a:rPr lang="fr-FR" sz="1600" dirty="0">
                    <a:latin typeface="Cambria Math" panose="02040503050406030204" pitchFamily="18" charset="0"/>
                  </a:rPr>
                  <a:t>  </a:t>
                </a:r>
                <a:r>
                  <a:rPr lang="fr-FR" sz="1600" b="1" dirty="0">
                    <a:latin typeface="Cambria Math" panose="02040503050406030204" pitchFamily="18" charset="0"/>
                  </a:rPr>
                  <a:t>net</a:t>
                </a:r>
                <a:r>
                  <a:rPr lang="fr-FR" sz="1600" b="0" i="1" dirty="0">
                    <a:latin typeface="Cambria Math" panose="02040503050406030204" pitchFamily="18" charset="0"/>
                  </a:rPr>
                  <a:t> = </a:t>
                </a:r>
                <a14:m>
                  <m:oMath xmlns:m="http://schemas.openxmlformats.org/officeDocument/2006/math">
                    <m:r>
                      <m:rPr>
                        <m:sty m:val="p"/>
                      </m:rPr>
                      <a:rPr lang="fr-FR" sz="1600" b="0" i="0" smtClean="0">
                        <a:latin typeface="Cambria Math" panose="02040503050406030204" pitchFamily="18" charset="0"/>
                        <a:ea typeface="Cambria Math" panose="02040503050406030204" pitchFamily="18" charset="0"/>
                      </a:rPr>
                      <m:t>X</m:t>
                    </m:r>
                    <m:r>
                      <a:rPr lang="fr-FR" sz="1600" b="0" i="0"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𝑤</m:t>
                    </m:r>
                  </m:oMath>
                </a14:m>
                <a:r>
                  <a:rPr lang="fr-FR" sz="1600" i="1" dirty="0">
                    <a:latin typeface="Cambria Math" panose="02040503050406030204" pitchFamily="18" charset="0"/>
                  </a:rPr>
                  <a:t> </a:t>
                </a:r>
                <a:r>
                  <a:rPr lang="fr-FR" sz="1600" dirty="0">
                    <a:latin typeface="Cambria Math" panose="02040503050406030204" pitchFamily="18" charset="0"/>
                  </a:rPr>
                  <a:t>+ </a:t>
                </a:r>
                <a:r>
                  <a:rPr lang="fr-FR" sz="1600" b="0" dirty="0">
                    <a:latin typeface="Cambria Math" panose="02040503050406030204" pitchFamily="18" charset="0"/>
                  </a:rPr>
                  <a:t>b</a:t>
                </a:r>
                <a:r>
                  <a:rPr lang="fr-FR" sz="1600" dirty="0">
                    <a:latin typeface="Cambria Math" panose="02040503050406030204" pitchFamily="18" charset="0"/>
                  </a:rPr>
                  <a:t>     </a:t>
                </a:r>
                <a:r>
                  <a:rPr lang="fr-FR" sz="1600" b="1" dirty="0">
                    <a:latin typeface="Cambria Math" panose="02040503050406030204" pitchFamily="18" charset="0"/>
                  </a:rPr>
                  <a:t>out</a:t>
                </a:r>
                <a:r>
                  <a:rPr lang="fr-FR" sz="1600" dirty="0">
                    <a:latin typeface="Cambria Math" panose="02040503050406030204" pitchFamily="18" charset="0"/>
                  </a:rPr>
                  <a:t> </a:t>
                </a:r>
                <a14:m>
                  <m:oMath xmlns:m="http://schemas.openxmlformats.org/officeDocument/2006/math">
                    <m:r>
                      <a:rPr lang="fr-FR" sz="1600" b="0" i="1" smtClean="0">
                        <a:latin typeface="Cambria Math" panose="02040503050406030204" pitchFamily="18" charset="0"/>
                      </a:rPr>
                      <m:t>=</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1</m:t>
                        </m:r>
                      </m:num>
                      <m:den>
                        <m:r>
                          <a:rPr lang="fr-FR" sz="1600" b="0" i="1" smtClean="0">
                            <a:latin typeface="Cambria Math" panose="02040503050406030204" pitchFamily="18" charset="0"/>
                          </a:rPr>
                          <m:t>1+</m:t>
                        </m:r>
                        <m:r>
                          <m:rPr>
                            <m:sty m:val="p"/>
                          </m:rPr>
                          <a:rPr lang="fr-FR" sz="1600" b="0" i="0" smtClean="0">
                            <a:latin typeface="Cambria Math" panose="02040503050406030204" pitchFamily="18" charset="0"/>
                          </a:rPr>
                          <m:t>exp</m:t>
                        </m:r>
                        <m:r>
                          <a:rPr lang="fr-FR" sz="1600" b="0" i="1" smtClean="0">
                            <a:latin typeface="Cambria Math" panose="02040503050406030204" pitchFamily="18" charset="0"/>
                          </a:rPr>
                          <m:t>⁡(−</m:t>
                        </m:r>
                        <m:r>
                          <m:rPr>
                            <m:sty m:val="p"/>
                          </m:rPr>
                          <a:rPr lang="fr-FR" sz="1600" b="0" i="0" smtClean="0">
                            <a:latin typeface="Cambria Math" panose="02040503050406030204" pitchFamily="18" charset="0"/>
                          </a:rPr>
                          <m:t>net</m:t>
                        </m:r>
                        <m:r>
                          <a:rPr lang="fr-FR" sz="1600" b="0" i="1" smtClean="0">
                            <a:latin typeface="Cambria Math" panose="02040503050406030204" pitchFamily="18" charset="0"/>
                          </a:rPr>
                          <m:t>)</m:t>
                        </m:r>
                      </m:den>
                    </m:f>
                  </m:oMath>
                </a14:m>
                <a:endParaRPr lang="fr-FR" sz="1600" b="0" dirty="0">
                  <a:latin typeface="Cambria Math" panose="02040503050406030204" pitchFamily="18" charset="0"/>
                  <a:ea typeface="Cambria Math" panose="02040503050406030204" pitchFamily="18" charset="0"/>
                </a:endParaRPr>
              </a:p>
              <a:p>
                <a:pPr algn="ctr"/>
                <a:endParaRPr lang="fr-FR" sz="1600" dirty="0"/>
              </a:p>
            </p:txBody>
          </p:sp>
        </mc:Choice>
        <mc:Fallback xmlns="">
          <p:sp>
            <p:nvSpPr>
              <p:cNvPr id="43" name="ZoneTexte 42">
                <a:extLst>
                  <a:ext uri="{FF2B5EF4-FFF2-40B4-BE49-F238E27FC236}">
                    <a16:creationId xmlns:a16="http://schemas.microsoft.com/office/drawing/2014/main" id="{CA8D9761-0DD3-F31E-C9AC-1C9AB6815153}"/>
                  </a:ext>
                </a:extLst>
              </p:cNvPr>
              <p:cNvSpPr txBox="1">
                <a:spLocks noRot="1" noChangeAspect="1" noMove="1" noResize="1" noEditPoints="1" noAdjustHandles="1" noChangeArrowheads="1" noChangeShapeType="1" noTextEdit="1"/>
              </p:cNvSpPr>
              <p:nvPr/>
            </p:nvSpPr>
            <p:spPr>
              <a:xfrm>
                <a:off x="3402299" y="5173742"/>
                <a:ext cx="4242678" cy="873188"/>
              </a:xfrm>
              <a:prstGeom prst="rect">
                <a:avLst/>
              </a:prstGeom>
              <a:blipFill>
                <a:blip r:embed="rId2"/>
                <a:stretch>
                  <a:fillRect/>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8CE49B9B-5C55-5A8D-2F1A-A07DA8294577}"/>
                  </a:ext>
                </a:extLst>
              </p:cNvPr>
              <p:cNvSpPr txBox="1"/>
              <p:nvPr/>
            </p:nvSpPr>
            <p:spPr>
              <a:xfrm>
                <a:off x="7031418" y="2533615"/>
                <a:ext cx="2324249" cy="396519"/>
              </a:xfrm>
              <a:prstGeom prst="rect">
                <a:avLst/>
              </a:prstGeom>
              <a:noFill/>
              <a:ln>
                <a:solidFill>
                  <a:schemeClr val="tx1">
                    <a:lumMod val="50000"/>
                    <a:lumOff val="50000"/>
                  </a:schemeClr>
                </a:solidFill>
              </a:ln>
            </p:spPr>
            <p:txBody>
              <a:bodyPr wrap="square" rtlCol="0">
                <a:spAutoFit/>
              </a:bodyPr>
              <a:lstStyle/>
              <a:p>
                <a:pPr algn="ctr"/>
                <a14:m>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out</m:t>
                    </m:r>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target</m:t>
                    </m:r>
                    <m:r>
                      <a:rPr lang="fr-FR" sz="1400" b="0" i="1" noProof="0" smtClean="0">
                        <a:latin typeface="Cambria Math" panose="02040503050406030204" pitchFamily="18" charset="0"/>
                      </a:rPr>
                      <m:t>)</m:t>
                    </m:r>
                  </m:oMath>
                </a14:m>
                <a:r>
                  <a:rPr lang="en-GB" sz="1400" baseline="30000" noProof="0" dirty="0"/>
                  <a:t>2</a:t>
                </a:r>
              </a:p>
            </p:txBody>
          </p:sp>
        </mc:Choice>
        <mc:Fallback xmlns="">
          <p:sp>
            <p:nvSpPr>
              <p:cNvPr id="44" name="ZoneTexte 43">
                <a:extLst>
                  <a:ext uri="{FF2B5EF4-FFF2-40B4-BE49-F238E27FC236}">
                    <a16:creationId xmlns:a16="http://schemas.microsoft.com/office/drawing/2014/main" id="{96CD1995-B400-E73C-374A-1FD5C1E30579}"/>
                  </a:ext>
                </a:extLst>
              </p:cNvPr>
              <p:cNvSpPr txBox="1">
                <a:spLocks noRot="1" noChangeAspect="1" noMove="1" noResize="1" noEditPoints="1" noAdjustHandles="1" noChangeArrowheads="1" noChangeShapeType="1" noTextEdit="1"/>
              </p:cNvSpPr>
              <p:nvPr/>
            </p:nvSpPr>
            <p:spPr>
              <a:xfrm>
                <a:off x="7031418" y="2533615"/>
                <a:ext cx="2324249" cy="396519"/>
              </a:xfrm>
              <a:prstGeom prst="rect">
                <a:avLst/>
              </a:prstGeom>
              <a:blipFill>
                <a:blip r:embed="rId3"/>
                <a:stretch>
                  <a:fillRect/>
                </a:stretch>
              </a:blipFill>
              <a:ln>
                <a:solidFill>
                  <a:schemeClr val="tx1">
                    <a:lumMod val="50000"/>
                    <a:lumOff val="50000"/>
                  </a:schemeClr>
                </a:solidFill>
              </a:ln>
            </p:spPr>
            <p:txBody>
              <a:bodyPr/>
              <a:lstStyle/>
              <a:p>
                <a:r>
                  <a:rPr lang="fr-FR">
                    <a:noFill/>
                  </a:rPr>
                  <a:t> </a:t>
                </a:r>
              </a:p>
            </p:txBody>
          </p:sp>
        </mc:Fallback>
      </mc:AlternateContent>
      <p:sp>
        <p:nvSpPr>
          <p:cNvPr id="46" name="Espace réservé du pied de page 45">
            <a:extLst>
              <a:ext uri="{FF2B5EF4-FFF2-40B4-BE49-F238E27FC236}">
                <a16:creationId xmlns:a16="http://schemas.microsoft.com/office/drawing/2014/main" id="{F63264C4-2D63-A29C-777E-4111849DCDDF}"/>
              </a:ext>
            </a:extLst>
          </p:cNvPr>
          <p:cNvSpPr>
            <a:spLocks noGrp="1"/>
          </p:cNvSpPr>
          <p:nvPr>
            <p:ph type="ftr" sz="quarter" idx="11"/>
          </p:nvPr>
        </p:nvSpPr>
        <p:spPr/>
        <p:txBody>
          <a:bodyPr/>
          <a:lstStyle/>
          <a:p>
            <a:r>
              <a:rPr lang="fr-FR"/>
              <a:t>Introduction to Neural Networks. Author: David Thébault</a:t>
            </a:r>
          </a:p>
        </p:txBody>
      </p:sp>
      <p:cxnSp>
        <p:nvCxnSpPr>
          <p:cNvPr id="48" name="Connecteur droit 47">
            <a:extLst>
              <a:ext uri="{FF2B5EF4-FFF2-40B4-BE49-F238E27FC236}">
                <a16:creationId xmlns:a16="http://schemas.microsoft.com/office/drawing/2014/main" id="{101A1971-601C-F70A-CFA4-C87E2C1B4C6A}"/>
              </a:ext>
            </a:extLst>
          </p:cNvPr>
          <p:cNvCxnSpPr>
            <a:cxnSpLocks/>
          </p:cNvCxnSpPr>
          <p:nvPr/>
        </p:nvCxnSpPr>
        <p:spPr>
          <a:xfrm>
            <a:off x="5523184" y="5085100"/>
            <a:ext cx="0" cy="898487"/>
          </a:xfrm>
          <a:prstGeom prst="line">
            <a:avLst/>
          </a:prstGeom>
        </p:spPr>
        <p:style>
          <a:lnRef idx="2">
            <a:schemeClr val="accent1"/>
          </a:lnRef>
          <a:fillRef idx="0">
            <a:schemeClr val="accent1"/>
          </a:fillRef>
          <a:effectRef idx="1">
            <a:schemeClr val="accent1"/>
          </a:effectRef>
          <a:fontRef idx="minor">
            <a:schemeClr val="tx1"/>
          </a:fontRef>
        </p:style>
      </p:cxnSp>
      <p:sp>
        <p:nvSpPr>
          <p:cNvPr id="50" name="ZoneTexte 49">
            <a:extLst>
              <a:ext uri="{FF2B5EF4-FFF2-40B4-BE49-F238E27FC236}">
                <a16:creationId xmlns:a16="http://schemas.microsoft.com/office/drawing/2014/main" id="{BC10192F-FDB3-5FA7-3A15-1014679D26D6}"/>
              </a:ext>
            </a:extLst>
          </p:cNvPr>
          <p:cNvSpPr txBox="1"/>
          <p:nvPr/>
        </p:nvSpPr>
        <p:spPr>
          <a:xfrm>
            <a:off x="838200" y="1532877"/>
            <a:ext cx="6773333" cy="369332"/>
          </a:xfrm>
          <a:prstGeom prst="rect">
            <a:avLst/>
          </a:prstGeom>
          <a:noFill/>
        </p:spPr>
        <p:txBody>
          <a:bodyPr wrap="square" rtlCol="0">
            <a:spAutoFit/>
          </a:bodyPr>
          <a:lstStyle/>
          <a:p>
            <a:r>
              <a:rPr lang="en-GB" b="1" dirty="0"/>
              <a:t>How do we find the optimal w and b that minimize the loss ?</a:t>
            </a:r>
          </a:p>
        </p:txBody>
      </p:sp>
      <p:sp>
        <p:nvSpPr>
          <p:cNvPr id="6" name="Flèche vers la gauche 5">
            <a:extLst>
              <a:ext uri="{FF2B5EF4-FFF2-40B4-BE49-F238E27FC236}">
                <a16:creationId xmlns:a16="http://schemas.microsoft.com/office/drawing/2014/main" id="{9B1025B5-C9BD-0529-D33D-02572E046A85}"/>
              </a:ext>
            </a:extLst>
          </p:cNvPr>
          <p:cNvSpPr/>
          <p:nvPr/>
        </p:nvSpPr>
        <p:spPr>
          <a:xfrm>
            <a:off x="3384998" y="4450450"/>
            <a:ext cx="4030133" cy="795867"/>
          </a:xfrm>
          <a:prstGeom prst="lef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t>BACKPROPAGATION</a:t>
            </a:r>
          </a:p>
        </p:txBody>
      </p:sp>
      <p:sp>
        <p:nvSpPr>
          <p:cNvPr id="33" name="ZoneTexte 32">
            <a:extLst>
              <a:ext uri="{FF2B5EF4-FFF2-40B4-BE49-F238E27FC236}">
                <a16:creationId xmlns:a16="http://schemas.microsoft.com/office/drawing/2014/main" id="{27BEBCF7-AB00-10FA-81F4-E6FB011CF1E7}"/>
              </a:ext>
            </a:extLst>
          </p:cNvPr>
          <p:cNvSpPr txBox="1"/>
          <p:nvPr/>
        </p:nvSpPr>
        <p:spPr>
          <a:xfrm>
            <a:off x="1024877" y="1837125"/>
            <a:ext cx="10709849" cy="461665"/>
          </a:xfrm>
          <a:prstGeom prst="rect">
            <a:avLst/>
          </a:prstGeom>
          <a:noFill/>
        </p:spPr>
        <p:txBody>
          <a:bodyPr wrap="square" rtlCol="0">
            <a:spAutoFit/>
          </a:bodyPr>
          <a:lstStyle/>
          <a:p>
            <a:r>
              <a:rPr lang="en-GB" sz="2400" b="1" noProof="0" dirty="0"/>
              <a:t>In the case of NN the Gradient is computed thanks to the Chain rule </a:t>
            </a:r>
          </a:p>
        </p:txBody>
      </p:sp>
      <mc:AlternateContent xmlns:mc="http://schemas.openxmlformats.org/markup-compatibility/2006" xmlns:a14="http://schemas.microsoft.com/office/drawing/2010/main">
        <mc:Choice Requires="a14">
          <p:sp>
            <p:nvSpPr>
              <p:cNvPr id="34" name="ZoneTexte 33">
                <a:extLst>
                  <a:ext uri="{FF2B5EF4-FFF2-40B4-BE49-F238E27FC236}">
                    <a16:creationId xmlns:a16="http://schemas.microsoft.com/office/drawing/2014/main" id="{35FCD291-5871-696F-AD2A-B7FD422FBB37}"/>
                  </a:ext>
                </a:extLst>
              </p:cNvPr>
              <p:cNvSpPr txBox="1"/>
              <p:nvPr/>
            </p:nvSpPr>
            <p:spPr>
              <a:xfrm>
                <a:off x="5849106" y="3766036"/>
                <a:ext cx="935421" cy="619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i="1" smtClean="0">
                          <a:solidFill>
                            <a:srgbClr val="FF0002"/>
                          </a:solidFill>
                          <a:latin typeface="Cambria Math" panose="02040503050406030204" pitchFamily="18" charset="0"/>
                          <a:ea typeface="Cambria Math" panose="02040503050406030204" pitchFamily="18" charset="0"/>
                        </a:rPr>
                        <m:t>×</m:t>
                      </m:r>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𝐿𝑜𝑠𝑠</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𝑜𝑢𝑡</m:t>
                          </m:r>
                        </m:den>
                      </m:f>
                    </m:oMath>
                  </m:oMathPara>
                </a14:m>
                <a:endParaRPr lang="fr-FR" dirty="0">
                  <a:solidFill>
                    <a:srgbClr val="FF0002"/>
                  </a:solidFill>
                </a:endParaRPr>
              </a:p>
            </p:txBody>
          </p:sp>
        </mc:Choice>
        <mc:Fallback xmlns="">
          <p:sp>
            <p:nvSpPr>
              <p:cNvPr id="34" name="ZoneTexte 33">
                <a:extLst>
                  <a:ext uri="{FF2B5EF4-FFF2-40B4-BE49-F238E27FC236}">
                    <a16:creationId xmlns:a16="http://schemas.microsoft.com/office/drawing/2014/main" id="{35FCD291-5871-696F-AD2A-B7FD422FBB37}"/>
                  </a:ext>
                </a:extLst>
              </p:cNvPr>
              <p:cNvSpPr txBox="1">
                <a:spLocks noRot="1" noChangeAspect="1" noMove="1" noResize="1" noEditPoints="1" noAdjustHandles="1" noChangeArrowheads="1" noChangeShapeType="1" noTextEdit="1"/>
              </p:cNvSpPr>
              <p:nvPr/>
            </p:nvSpPr>
            <p:spPr>
              <a:xfrm>
                <a:off x="5849106" y="3766036"/>
                <a:ext cx="935421" cy="619016"/>
              </a:xfrm>
              <a:prstGeom prst="rect">
                <a:avLst/>
              </a:prstGeom>
              <a:blipFill>
                <a:blip r:embed="rId4"/>
                <a:stretch>
                  <a:fillRect r="-1333" b="-4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5" name="ZoneTexte 34">
                <a:extLst>
                  <a:ext uri="{FF2B5EF4-FFF2-40B4-BE49-F238E27FC236}">
                    <a16:creationId xmlns:a16="http://schemas.microsoft.com/office/drawing/2014/main" id="{69C4163D-10FE-2D65-86FF-B4852D97D6CA}"/>
                  </a:ext>
                </a:extLst>
              </p:cNvPr>
              <p:cNvSpPr txBox="1"/>
              <p:nvPr/>
            </p:nvSpPr>
            <p:spPr>
              <a:xfrm>
                <a:off x="5052522" y="3804428"/>
                <a:ext cx="826060" cy="619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i="1">
                          <a:solidFill>
                            <a:srgbClr val="FF0002"/>
                          </a:solidFill>
                          <a:latin typeface="Cambria Math" panose="02040503050406030204" pitchFamily="18" charset="0"/>
                          <a:ea typeface="Cambria Math" panose="02040503050406030204" pitchFamily="18" charset="0"/>
                        </a:rPr>
                        <m:t>×</m:t>
                      </m:r>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𝑜𝑢𝑡</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𝑛𝑒𝑡</m:t>
                          </m:r>
                        </m:den>
                      </m:f>
                    </m:oMath>
                  </m:oMathPara>
                </a14:m>
                <a:endParaRPr lang="fr-FR" dirty="0">
                  <a:solidFill>
                    <a:srgbClr val="FF0002"/>
                  </a:solidFill>
                </a:endParaRPr>
              </a:p>
            </p:txBody>
          </p:sp>
        </mc:Choice>
        <mc:Fallback xmlns="">
          <p:sp>
            <p:nvSpPr>
              <p:cNvPr id="35" name="ZoneTexte 34">
                <a:extLst>
                  <a:ext uri="{FF2B5EF4-FFF2-40B4-BE49-F238E27FC236}">
                    <a16:creationId xmlns:a16="http://schemas.microsoft.com/office/drawing/2014/main" id="{69C4163D-10FE-2D65-86FF-B4852D97D6CA}"/>
                  </a:ext>
                </a:extLst>
              </p:cNvPr>
              <p:cNvSpPr txBox="1">
                <a:spLocks noRot="1" noChangeAspect="1" noMove="1" noResize="1" noEditPoints="1" noAdjustHandles="1" noChangeArrowheads="1" noChangeShapeType="1" noTextEdit="1"/>
              </p:cNvSpPr>
              <p:nvPr/>
            </p:nvSpPr>
            <p:spPr>
              <a:xfrm>
                <a:off x="5052522" y="3804428"/>
                <a:ext cx="826060" cy="619016"/>
              </a:xfrm>
              <a:prstGeom prst="rect">
                <a:avLst/>
              </a:prstGeom>
              <a:blipFill>
                <a:blip r:embed="rId5"/>
                <a:stretch>
                  <a:fillRect r="-1515" b="-4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7" name="ZoneTexte 36">
                <a:extLst>
                  <a:ext uri="{FF2B5EF4-FFF2-40B4-BE49-F238E27FC236}">
                    <a16:creationId xmlns:a16="http://schemas.microsoft.com/office/drawing/2014/main" id="{77A90DC7-B34C-803B-BE7E-B242FDF96882}"/>
                  </a:ext>
                </a:extLst>
              </p:cNvPr>
              <p:cNvSpPr txBox="1"/>
              <p:nvPr/>
            </p:nvSpPr>
            <p:spPr>
              <a:xfrm>
                <a:off x="4442982" y="3802058"/>
                <a:ext cx="734728" cy="619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𝑛𝑒𝑡</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𝑤</m:t>
                          </m:r>
                        </m:den>
                      </m:f>
                      <m:r>
                        <a:rPr lang="fr-FR" b="0" i="1" smtClean="0">
                          <a:solidFill>
                            <a:srgbClr val="FF0002"/>
                          </a:solidFill>
                          <a:latin typeface="Cambria Math" panose="02040503050406030204" pitchFamily="18" charset="0"/>
                        </a:rPr>
                        <m:t> </m:t>
                      </m:r>
                    </m:oMath>
                  </m:oMathPara>
                </a14:m>
                <a:endParaRPr lang="fr-FR" dirty="0">
                  <a:solidFill>
                    <a:srgbClr val="FF0002"/>
                  </a:solidFill>
                </a:endParaRPr>
              </a:p>
            </p:txBody>
          </p:sp>
        </mc:Choice>
        <mc:Fallback xmlns="">
          <p:sp>
            <p:nvSpPr>
              <p:cNvPr id="37" name="ZoneTexte 36">
                <a:extLst>
                  <a:ext uri="{FF2B5EF4-FFF2-40B4-BE49-F238E27FC236}">
                    <a16:creationId xmlns:a16="http://schemas.microsoft.com/office/drawing/2014/main" id="{77A90DC7-B34C-803B-BE7E-B242FDF96882}"/>
                  </a:ext>
                </a:extLst>
              </p:cNvPr>
              <p:cNvSpPr txBox="1">
                <a:spLocks noRot="1" noChangeAspect="1" noMove="1" noResize="1" noEditPoints="1" noAdjustHandles="1" noChangeArrowheads="1" noChangeShapeType="1" noTextEdit="1"/>
              </p:cNvSpPr>
              <p:nvPr/>
            </p:nvSpPr>
            <p:spPr>
              <a:xfrm>
                <a:off x="4442982" y="3802058"/>
                <a:ext cx="734728" cy="619080"/>
              </a:xfrm>
              <a:prstGeom prst="rect">
                <a:avLst/>
              </a:prstGeom>
              <a:blipFill>
                <a:blip r:embed="rId6"/>
                <a:stretch>
                  <a:fillRect r="-1695" b="-6122"/>
                </a:stretch>
              </a:blipFill>
            </p:spPr>
            <p:txBody>
              <a:bodyPr/>
              <a:lstStyle/>
              <a:p>
                <a:r>
                  <a:rPr lang="fr-FR">
                    <a:noFill/>
                  </a:rPr>
                  <a:t> </a:t>
                </a:r>
              </a:p>
            </p:txBody>
          </p:sp>
        </mc:Fallback>
      </mc:AlternateContent>
      <p:cxnSp>
        <p:nvCxnSpPr>
          <p:cNvPr id="38" name="Connecteur en arc 37">
            <a:extLst>
              <a:ext uri="{FF2B5EF4-FFF2-40B4-BE49-F238E27FC236}">
                <a16:creationId xmlns:a16="http://schemas.microsoft.com/office/drawing/2014/main" id="{D123BEA1-89FB-3269-24E0-61510959EDF1}"/>
              </a:ext>
            </a:extLst>
          </p:cNvPr>
          <p:cNvCxnSpPr>
            <a:cxnSpLocks/>
          </p:cNvCxnSpPr>
          <p:nvPr/>
        </p:nvCxnSpPr>
        <p:spPr>
          <a:xfrm rot="5400000">
            <a:off x="6378290" y="3233121"/>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cteur en arc 38">
            <a:extLst>
              <a:ext uri="{FF2B5EF4-FFF2-40B4-BE49-F238E27FC236}">
                <a16:creationId xmlns:a16="http://schemas.microsoft.com/office/drawing/2014/main" id="{959DC544-AF84-48A4-2A77-54AE671D3487}"/>
              </a:ext>
            </a:extLst>
          </p:cNvPr>
          <p:cNvCxnSpPr>
            <a:cxnSpLocks/>
          </p:cNvCxnSpPr>
          <p:nvPr/>
        </p:nvCxnSpPr>
        <p:spPr>
          <a:xfrm rot="5400000">
            <a:off x="5551411" y="3208407"/>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Connecteur en arc 39">
            <a:extLst>
              <a:ext uri="{FF2B5EF4-FFF2-40B4-BE49-F238E27FC236}">
                <a16:creationId xmlns:a16="http://schemas.microsoft.com/office/drawing/2014/main" id="{CB130A4F-87E3-3035-E73F-7FA60E026360}"/>
              </a:ext>
            </a:extLst>
          </p:cNvPr>
          <p:cNvCxnSpPr>
            <a:cxnSpLocks/>
          </p:cNvCxnSpPr>
          <p:nvPr/>
        </p:nvCxnSpPr>
        <p:spPr>
          <a:xfrm rot="5400000">
            <a:off x="4786721" y="3226600"/>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5" name="ZoneTexte 44">
                <a:extLst>
                  <a:ext uri="{FF2B5EF4-FFF2-40B4-BE49-F238E27FC236}">
                    <a16:creationId xmlns:a16="http://schemas.microsoft.com/office/drawing/2014/main" id="{E81A3F4A-8D01-F5F1-E268-C2A34F4BFD2E}"/>
                  </a:ext>
                </a:extLst>
              </p:cNvPr>
              <p:cNvSpPr txBox="1"/>
              <p:nvPr/>
            </p:nvSpPr>
            <p:spPr>
              <a:xfrm>
                <a:off x="6647340" y="3513655"/>
                <a:ext cx="2173951" cy="10287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3200" i="1" smtClean="0">
                          <a:solidFill>
                            <a:srgbClr val="FF0002"/>
                          </a:solidFill>
                          <a:latin typeface="Cambria Math" panose="02040503050406030204" pitchFamily="18" charset="0"/>
                          <a:ea typeface="Cambria Math" panose="02040503050406030204" pitchFamily="18" charset="0"/>
                        </a:rPr>
                        <m:t>=</m:t>
                      </m:r>
                      <m:f>
                        <m:fPr>
                          <m:ctrlPr>
                            <a:rPr lang="fr-FR" sz="3200" i="1" smtClean="0">
                              <a:solidFill>
                                <a:srgbClr val="FF0002"/>
                              </a:solidFill>
                              <a:latin typeface="Cambria Math" panose="02040503050406030204" pitchFamily="18" charset="0"/>
                            </a:rPr>
                          </m:ctrlPr>
                        </m:fPr>
                        <m:num>
                          <m:r>
                            <a:rPr lang="fr-FR" sz="3200" i="1" smtClean="0">
                              <a:solidFill>
                                <a:srgbClr val="FF0002"/>
                              </a:solidFill>
                              <a:latin typeface="Cambria Math" panose="02040503050406030204" pitchFamily="18" charset="0"/>
                            </a:rPr>
                            <m:t>𝜕</m:t>
                          </m:r>
                          <m:r>
                            <a:rPr lang="fr-FR" sz="3200" b="0" i="1" smtClean="0">
                              <a:solidFill>
                                <a:srgbClr val="FF0002"/>
                              </a:solidFill>
                              <a:latin typeface="Cambria Math" panose="02040503050406030204" pitchFamily="18" charset="0"/>
                            </a:rPr>
                            <m:t>𝐿𝑜𝑠𝑠</m:t>
                          </m:r>
                        </m:num>
                        <m:den>
                          <m:r>
                            <a:rPr lang="fr-FR" sz="3200" i="1" smtClean="0">
                              <a:solidFill>
                                <a:srgbClr val="FF0002"/>
                              </a:solidFill>
                              <a:latin typeface="Cambria Math" panose="02040503050406030204" pitchFamily="18" charset="0"/>
                            </a:rPr>
                            <m:t>𝜕</m:t>
                          </m:r>
                          <m:r>
                            <a:rPr lang="fr-FR" sz="3200" b="0" i="1" smtClean="0">
                              <a:solidFill>
                                <a:srgbClr val="FF0002"/>
                              </a:solidFill>
                              <a:latin typeface="Cambria Math" panose="02040503050406030204" pitchFamily="18" charset="0"/>
                            </a:rPr>
                            <m:t>𝑤</m:t>
                          </m:r>
                        </m:den>
                      </m:f>
                    </m:oMath>
                  </m:oMathPara>
                </a14:m>
                <a:endParaRPr lang="fr-FR" sz="3200" dirty="0">
                  <a:solidFill>
                    <a:srgbClr val="FF0002"/>
                  </a:solidFill>
                </a:endParaRPr>
              </a:p>
            </p:txBody>
          </p:sp>
        </mc:Choice>
        <mc:Fallback xmlns="">
          <p:sp>
            <p:nvSpPr>
              <p:cNvPr id="45" name="ZoneTexte 44">
                <a:extLst>
                  <a:ext uri="{FF2B5EF4-FFF2-40B4-BE49-F238E27FC236}">
                    <a16:creationId xmlns:a16="http://schemas.microsoft.com/office/drawing/2014/main" id="{E81A3F4A-8D01-F5F1-E268-C2A34F4BFD2E}"/>
                  </a:ext>
                </a:extLst>
              </p:cNvPr>
              <p:cNvSpPr txBox="1">
                <a:spLocks noRot="1" noChangeAspect="1" noMove="1" noResize="1" noEditPoints="1" noAdjustHandles="1" noChangeArrowheads="1" noChangeShapeType="1" noTextEdit="1"/>
              </p:cNvSpPr>
              <p:nvPr/>
            </p:nvSpPr>
            <p:spPr>
              <a:xfrm>
                <a:off x="6647340" y="3513655"/>
                <a:ext cx="2173951" cy="1028743"/>
              </a:xfrm>
              <a:prstGeom prst="rect">
                <a:avLst/>
              </a:prstGeom>
              <a:blipFill>
                <a:blip r:embed="rId7"/>
                <a:stretch>
                  <a:fillRect b="-8537"/>
                </a:stretch>
              </a:blipFill>
            </p:spPr>
            <p:txBody>
              <a:bodyPr/>
              <a:lstStyle/>
              <a:p>
                <a:r>
                  <a:rPr lang="fr-FR">
                    <a:noFill/>
                  </a:rPr>
                  <a:t> </a:t>
                </a:r>
              </a:p>
            </p:txBody>
          </p:sp>
        </mc:Fallback>
      </mc:AlternateContent>
      <p:sp>
        <p:nvSpPr>
          <p:cNvPr id="7" name="Titre 1">
            <a:extLst>
              <a:ext uri="{FF2B5EF4-FFF2-40B4-BE49-F238E27FC236}">
                <a16:creationId xmlns:a16="http://schemas.microsoft.com/office/drawing/2014/main" id="{AB2DDACB-5260-9087-DF61-5ECB7A98F009}"/>
              </a:ext>
            </a:extLst>
          </p:cNvPr>
          <p:cNvSpPr>
            <a:spLocks noGrp="1"/>
          </p:cNvSpPr>
          <p:nvPr>
            <p:ph type="title"/>
          </p:nvPr>
        </p:nvSpPr>
        <p:spPr>
          <a:xfrm>
            <a:off x="838200" y="300730"/>
            <a:ext cx="10515600" cy="1325563"/>
          </a:xfrm>
        </p:spPr>
        <p:txBody>
          <a:bodyPr/>
          <a:lstStyle/>
          <a:p>
            <a:r>
              <a:rPr lang="en-GB" noProof="0" dirty="0"/>
              <a:t>Perceptron </a:t>
            </a:r>
            <a:r>
              <a:rPr lang="en-GB" sz="2400" noProof="0" dirty="0"/>
              <a:t>with a single input</a:t>
            </a:r>
            <a:endParaRPr lang="en-GB" noProof="0" dirty="0"/>
          </a:p>
        </p:txBody>
      </p:sp>
    </p:spTree>
    <p:extLst>
      <p:ext uri="{BB962C8B-B14F-4D97-AF65-F5344CB8AC3E}">
        <p14:creationId xmlns:p14="http://schemas.microsoft.com/office/powerpoint/2010/main" val="352905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686C2-A1FB-60E8-A862-1906F2C86E04}"/>
            </a:ext>
          </a:extLst>
        </p:cNvPr>
        <p:cNvGrpSpPr/>
        <p:nvPr/>
      </p:nvGrpSpPr>
      <p:grpSpPr>
        <a:xfrm>
          <a:off x="0" y="0"/>
          <a:ext cx="0" cy="0"/>
          <a:chOff x="0" y="0"/>
          <a:chExt cx="0" cy="0"/>
        </a:xfrm>
      </p:grpSpPr>
      <p:grpSp>
        <p:nvGrpSpPr>
          <p:cNvPr id="12" name="Groupe 11">
            <a:extLst>
              <a:ext uri="{FF2B5EF4-FFF2-40B4-BE49-F238E27FC236}">
                <a16:creationId xmlns:a16="http://schemas.microsoft.com/office/drawing/2014/main" id="{908C44CA-F1D8-B4A2-9EC0-2044F4C33B3C}"/>
              </a:ext>
            </a:extLst>
          </p:cNvPr>
          <p:cNvGrpSpPr/>
          <p:nvPr/>
        </p:nvGrpSpPr>
        <p:grpSpPr>
          <a:xfrm>
            <a:off x="4992412" y="2220312"/>
            <a:ext cx="1061545" cy="1061545"/>
            <a:chOff x="3563007" y="2367455"/>
            <a:chExt cx="1061545" cy="1061545"/>
          </a:xfrm>
        </p:grpSpPr>
        <p:sp>
          <p:nvSpPr>
            <p:cNvPr id="4" name="Ellipse 3">
              <a:extLst>
                <a:ext uri="{FF2B5EF4-FFF2-40B4-BE49-F238E27FC236}">
                  <a16:creationId xmlns:a16="http://schemas.microsoft.com/office/drawing/2014/main" id="{550127B8-9716-EBF3-496E-C1DEAB20E0DC}"/>
                </a:ext>
              </a:extLst>
            </p:cNvPr>
            <p:cNvSpPr/>
            <p:nvPr/>
          </p:nvSpPr>
          <p:spPr>
            <a:xfrm>
              <a:off x="3563007" y="2367455"/>
              <a:ext cx="1061545" cy="1061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p>
          </p:txBody>
        </p:sp>
        <p:cxnSp>
          <p:nvCxnSpPr>
            <p:cNvPr id="8" name="Connecteur droit 7">
              <a:extLst>
                <a:ext uri="{FF2B5EF4-FFF2-40B4-BE49-F238E27FC236}">
                  <a16:creationId xmlns:a16="http://schemas.microsoft.com/office/drawing/2014/main" id="{E439F901-3DDB-F0F9-0EEB-4C7F01896860}"/>
                </a:ext>
              </a:extLst>
            </p:cNvPr>
            <p:cNvCxnSpPr>
              <a:stCxn id="4" idx="0"/>
              <a:endCxn id="4" idx="4"/>
            </p:cNvCxnSpPr>
            <p:nvPr/>
          </p:nvCxnSpPr>
          <p:spPr>
            <a:xfrm>
              <a:off x="4093780" y="2367455"/>
              <a:ext cx="0" cy="10615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7" name="Connecteur droit avec flèche 16">
            <a:extLst>
              <a:ext uri="{FF2B5EF4-FFF2-40B4-BE49-F238E27FC236}">
                <a16:creationId xmlns:a16="http://schemas.microsoft.com/office/drawing/2014/main" id="{99C35A27-576C-50F9-B9A2-900EB13F5D48}"/>
              </a:ext>
            </a:extLst>
          </p:cNvPr>
          <p:cNvCxnSpPr>
            <a:cxnSpLocks/>
          </p:cNvCxnSpPr>
          <p:nvPr/>
        </p:nvCxnSpPr>
        <p:spPr>
          <a:xfrm>
            <a:off x="3992596" y="2817110"/>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5534F8BC-B9C6-AB07-2DAD-C4FF367C5903}"/>
              </a:ext>
            </a:extLst>
          </p:cNvPr>
          <p:cNvSpPr txBox="1"/>
          <p:nvPr/>
        </p:nvSpPr>
        <p:spPr>
          <a:xfrm>
            <a:off x="3382996" y="2533615"/>
            <a:ext cx="599090" cy="523220"/>
          </a:xfrm>
          <a:prstGeom prst="rect">
            <a:avLst/>
          </a:prstGeom>
          <a:noFill/>
        </p:spPr>
        <p:txBody>
          <a:bodyPr wrap="square" rtlCol="0">
            <a:spAutoFit/>
          </a:bodyPr>
          <a:lstStyle/>
          <a:p>
            <a:pPr algn="ctr"/>
            <a:r>
              <a:rPr lang="fr-FR" sz="2800" dirty="0"/>
              <a:t>x</a:t>
            </a:r>
            <a:endParaRPr lang="fr-FR" sz="2800" baseline="-25000" dirty="0"/>
          </a:p>
        </p:txBody>
      </p:sp>
      <p:sp>
        <p:nvSpPr>
          <p:cNvPr id="28" name="ZoneTexte 27">
            <a:extLst>
              <a:ext uri="{FF2B5EF4-FFF2-40B4-BE49-F238E27FC236}">
                <a16:creationId xmlns:a16="http://schemas.microsoft.com/office/drawing/2014/main" id="{574BCD2E-59A9-0755-40CE-0CCE6999BA2C}"/>
              </a:ext>
            </a:extLst>
          </p:cNvPr>
          <p:cNvSpPr txBox="1"/>
          <p:nvPr/>
        </p:nvSpPr>
        <p:spPr>
          <a:xfrm>
            <a:off x="4120034" y="2467393"/>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w</a:t>
            </a:r>
          </a:p>
        </p:txBody>
      </p:sp>
      <p:cxnSp>
        <p:nvCxnSpPr>
          <p:cNvPr id="30" name="Connecteur droit avec flèche 29">
            <a:extLst>
              <a:ext uri="{FF2B5EF4-FFF2-40B4-BE49-F238E27FC236}">
                <a16:creationId xmlns:a16="http://schemas.microsoft.com/office/drawing/2014/main" id="{49351350-5964-0ADE-FA9E-6CC16157739F}"/>
              </a:ext>
            </a:extLst>
          </p:cNvPr>
          <p:cNvCxnSpPr>
            <a:cxnSpLocks/>
          </p:cNvCxnSpPr>
          <p:nvPr/>
        </p:nvCxnSpPr>
        <p:spPr>
          <a:xfrm>
            <a:off x="6074977" y="2742628"/>
            <a:ext cx="9354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F7AF5889-D327-CC4C-C337-2819D6DAC9DC}"/>
              </a:ext>
            </a:extLst>
          </p:cNvPr>
          <p:cNvCxnSpPr>
            <a:cxnSpLocks/>
          </p:cNvCxnSpPr>
          <p:nvPr/>
        </p:nvCxnSpPr>
        <p:spPr>
          <a:xfrm flipV="1">
            <a:off x="4651482" y="3166246"/>
            <a:ext cx="493330" cy="599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ZoneTexte 35">
            <a:extLst>
              <a:ext uri="{FF2B5EF4-FFF2-40B4-BE49-F238E27FC236}">
                <a16:creationId xmlns:a16="http://schemas.microsoft.com/office/drawing/2014/main" id="{D13F9D68-900E-81CD-E1B8-EC9DF31BF425}"/>
              </a:ext>
            </a:extLst>
          </p:cNvPr>
          <p:cNvSpPr txBox="1"/>
          <p:nvPr/>
        </p:nvSpPr>
        <p:spPr>
          <a:xfrm>
            <a:off x="4184429" y="3641845"/>
            <a:ext cx="599090" cy="276999"/>
          </a:xfrm>
          <a:prstGeom prst="rect">
            <a:avLst/>
          </a:prstGeom>
          <a:noFill/>
        </p:spPr>
        <p:txBody>
          <a:bodyPr wrap="square" rtlCol="0">
            <a:spAutoFit/>
          </a:bodyPr>
          <a:lstStyle/>
          <a:p>
            <a:pPr algn="ctr"/>
            <a:r>
              <a:rPr lang="fr-FR" b="1" baseline="-25000" dirty="0">
                <a:solidFill>
                  <a:schemeClr val="accent1">
                    <a:lumMod val="75000"/>
                  </a:schemeClr>
                </a:solidFill>
                <a:latin typeface="Monaco" pitchFamily="2" charset="77"/>
              </a:rPr>
              <a:t>b</a:t>
            </a:r>
          </a:p>
        </p:txBody>
      </p:sp>
      <p:sp>
        <p:nvSpPr>
          <p:cNvPr id="41" name="ZoneTexte 40">
            <a:extLst>
              <a:ext uri="{FF2B5EF4-FFF2-40B4-BE49-F238E27FC236}">
                <a16:creationId xmlns:a16="http://schemas.microsoft.com/office/drawing/2014/main" id="{56BBDCD9-E52C-1CEC-E259-FB6B50487594}"/>
              </a:ext>
            </a:extLst>
          </p:cNvPr>
          <p:cNvSpPr txBox="1"/>
          <p:nvPr/>
        </p:nvSpPr>
        <p:spPr>
          <a:xfrm>
            <a:off x="5034995" y="2635155"/>
            <a:ext cx="517929" cy="307777"/>
          </a:xfrm>
          <a:prstGeom prst="rect">
            <a:avLst/>
          </a:prstGeom>
          <a:noFill/>
        </p:spPr>
        <p:txBody>
          <a:bodyPr wrap="square" rtlCol="0">
            <a:spAutoFit/>
          </a:bodyPr>
          <a:lstStyle/>
          <a:p>
            <a:pPr algn="ctr"/>
            <a:r>
              <a:rPr lang="fr-FR" sz="1400" dirty="0"/>
              <a:t>net</a:t>
            </a:r>
          </a:p>
        </p:txBody>
      </p:sp>
      <p:sp>
        <p:nvSpPr>
          <p:cNvPr id="42" name="ZoneTexte 41">
            <a:extLst>
              <a:ext uri="{FF2B5EF4-FFF2-40B4-BE49-F238E27FC236}">
                <a16:creationId xmlns:a16="http://schemas.microsoft.com/office/drawing/2014/main" id="{2C7D2953-82F8-A700-84CF-EE026BA78EE5}"/>
              </a:ext>
            </a:extLst>
          </p:cNvPr>
          <p:cNvSpPr txBox="1"/>
          <p:nvPr/>
        </p:nvSpPr>
        <p:spPr>
          <a:xfrm>
            <a:off x="5486866" y="2635155"/>
            <a:ext cx="517929" cy="307777"/>
          </a:xfrm>
          <a:prstGeom prst="rect">
            <a:avLst/>
          </a:prstGeom>
          <a:noFill/>
        </p:spPr>
        <p:txBody>
          <a:bodyPr wrap="square" rtlCol="0">
            <a:spAutoFit/>
          </a:bodyPr>
          <a:lstStyle/>
          <a:p>
            <a:pPr algn="ctr"/>
            <a:r>
              <a:rPr lang="fr-FR" sz="1400" dirty="0"/>
              <a:t>out</a:t>
            </a:r>
          </a:p>
        </p:txBody>
      </p:sp>
      <mc:AlternateContent xmlns:mc="http://schemas.openxmlformats.org/markup-compatibility/2006" xmlns:a14="http://schemas.microsoft.com/office/drawing/2010/main">
        <mc:Choice Requires="a14">
          <p:sp>
            <p:nvSpPr>
              <p:cNvPr id="43" name="ZoneTexte 42">
                <a:extLst>
                  <a:ext uri="{FF2B5EF4-FFF2-40B4-BE49-F238E27FC236}">
                    <a16:creationId xmlns:a16="http://schemas.microsoft.com/office/drawing/2014/main" id="{5B5E4BD2-3C44-1221-9A95-83CA3F66E1FC}"/>
                  </a:ext>
                </a:extLst>
              </p:cNvPr>
              <p:cNvSpPr txBox="1"/>
              <p:nvPr/>
            </p:nvSpPr>
            <p:spPr>
              <a:xfrm>
                <a:off x="3402299" y="5173742"/>
                <a:ext cx="4242678" cy="873188"/>
              </a:xfrm>
              <a:prstGeom prst="rect">
                <a:avLst/>
              </a:prstGeom>
              <a:noFill/>
              <a:ln>
                <a:noFill/>
              </a:ln>
            </p:spPr>
            <p:txBody>
              <a:bodyPr wrap="square" lIns="0" tIns="0" rIns="0" bIns="0" rtlCol="0">
                <a:spAutoFit/>
              </a:bodyPr>
              <a:lstStyle/>
              <a:p>
                <a:pPr algn="ctr"/>
                <a:endParaRPr lang="fr-FR" sz="1600" dirty="0">
                  <a:latin typeface="Cambria Math" panose="02040503050406030204" pitchFamily="18" charset="0"/>
                </a:endParaRPr>
              </a:p>
              <a:p>
                <a:pPr algn="ctr"/>
                <a:r>
                  <a:rPr lang="fr-FR" sz="1600" dirty="0">
                    <a:latin typeface="Cambria Math" panose="02040503050406030204" pitchFamily="18" charset="0"/>
                  </a:rPr>
                  <a:t>  </a:t>
                </a:r>
                <a:r>
                  <a:rPr lang="fr-FR" sz="1600" b="1" dirty="0">
                    <a:latin typeface="Cambria Math" panose="02040503050406030204" pitchFamily="18" charset="0"/>
                  </a:rPr>
                  <a:t>net</a:t>
                </a:r>
                <a:r>
                  <a:rPr lang="fr-FR" sz="1600" b="0" i="1" dirty="0">
                    <a:latin typeface="Cambria Math" panose="02040503050406030204" pitchFamily="18" charset="0"/>
                  </a:rPr>
                  <a:t> = </a:t>
                </a:r>
                <a14:m>
                  <m:oMath xmlns:m="http://schemas.openxmlformats.org/officeDocument/2006/math">
                    <m:r>
                      <m:rPr>
                        <m:sty m:val="p"/>
                      </m:rPr>
                      <a:rPr lang="fr-FR" sz="1600" b="0" i="0" smtClean="0">
                        <a:latin typeface="Cambria Math" panose="02040503050406030204" pitchFamily="18" charset="0"/>
                        <a:ea typeface="Cambria Math" panose="02040503050406030204" pitchFamily="18" charset="0"/>
                      </a:rPr>
                      <m:t>X</m:t>
                    </m:r>
                    <m:r>
                      <a:rPr lang="fr-FR" sz="1600" b="0" i="0"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𝑤</m:t>
                    </m:r>
                  </m:oMath>
                </a14:m>
                <a:r>
                  <a:rPr lang="fr-FR" sz="1600" i="1" dirty="0">
                    <a:latin typeface="Cambria Math" panose="02040503050406030204" pitchFamily="18" charset="0"/>
                  </a:rPr>
                  <a:t> </a:t>
                </a:r>
                <a:r>
                  <a:rPr lang="fr-FR" sz="1600" dirty="0">
                    <a:latin typeface="Cambria Math" panose="02040503050406030204" pitchFamily="18" charset="0"/>
                  </a:rPr>
                  <a:t>+ </a:t>
                </a:r>
                <a:r>
                  <a:rPr lang="fr-FR" sz="1600" b="0" dirty="0">
                    <a:latin typeface="Cambria Math" panose="02040503050406030204" pitchFamily="18" charset="0"/>
                  </a:rPr>
                  <a:t>b</a:t>
                </a:r>
                <a:r>
                  <a:rPr lang="fr-FR" sz="1600" dirty="0">
                    <a:latin typeface="Cambria Math" panose="02040503050406030204" pitchFamily="18" charset="0"/>
                  </a:rPr>
                  <a:t>     </a:t>
                </a:r>
                <a:r>
                  <a:rPr lang="fr-FR" sz="1600" b="1" dirty="0">
                    <a:latin typeface="Cambria Math" panose="02040503050406030204" pitchFamily="18" charset="0"/>
                  </a:rPr>
                  <a:t>out</a:t>
                </a:r>
                <a:r>
                  <a:rPr lang="fr-FR" sz="1600" dirty="0">
                    <a:latin typeface="Cambria Math" panose="02040503050406030204" pitchFamily="18" charset="0"/>
                  </a:rPr>
                  <a:t> </a:t>
                </a:r>
                <a14:m>
                  <m:oMath xmlns:m="http://schemas.openxmlformats.org/officeDocument/2006/math">
                    <m:r>
                      <a:rPr lang="fr-FR" sz="1600" b="0" i="1" smtClean="0">
                        <a:latin typeface="Cambria Math" panose="02040503050406030204" pitchFamily="18" charset="0"/>
                      </a:rPr>
                      <m:t>=</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1</m:t>
                        </m:r>
                      </m:num>
                      <m:den>
                        <m:r>
                          <a:rPr lang="fr-FR" sz="1600" b="0" i="1" smtClean="0">
                            <a:latin typeface="Cambria Math" panose="02040503050406030204" pitchFamily="18" charset="0"/>
                          </a:rPr>
                          <m:t>1+</m:t>
                        </m:r>
                        <m:r>
                          <m:rPr>
                            <m:sty m:val="p"/>
                          </m:rPr>
                          <a:rPr lang="fr-FR" sz="1600" b="0" i="0" smtClean="0">
                            <a:latin typeface="Cambria Math" panose="02040503050406030204" pitchFamily="18" charset="0"/>
                          </a:rPr>
                          <m:t>exp</m:t>
                        </m:r>
                        <m:r>
                          <a:rPr lang="fr-FR" sz="1600" b="0" i="1" smtClean="0">
                            <a:latin typeface="Cambria Math" panose="02040503050406030204" pitchFamily="18" charset="0"/>
                          </a:rPr>
                          <m:t>⁡(−</m:t>
                        </m:r>
                        <m:r>
                          <m:rPr>
                            <m:sty m:val="p"/>
                          </m:rPr>
                          <a:rPr lang="fr-FR" sz="1600" b="0" i="0" smtClean="0">
                            <a:latin typeface="Cambria Math" panose="02040503050406030204" pitchFamily="18" charset="0"/>
                          </a:rPr>
                          <m:t>net</m:t>
                        </m:r>
                        <m:r>
                          <a:rPr lang="fr-FR" sz="1600" b="0" i="1" smtClean="0">
                            <a:latin typeface="Cambria Math" panose="02040503050406030204" pitchFamily="18" charset="0"/>
                          </a:rPr>
                          <m:t>)</m:t>
                        </m:r>
                      </m:den>
                    </m:f>
                  </m:oMath>
                </a14:m>
                <a:endParaRPr lang="fr-FR" sz="1600" b="0" dirty="0">
                  <a:latin typeface="Cambria Math" panose="02040503050406030204" pitchFamily="18" charset="0"/>
                  <a:ea typeface="Cambria Math" panose="02040503050406030204" pitchFamily="18" charset="0"/>
                </a:endParaRPr>
              </a:p>
              <a:p>
                <a:pPr algn="ctr"/>
                <a:endParaRPr lang="fr-FR" sz="1600" dirty="0"/>
              </a:p>
            </p:txBody>
          </p:sp>
        </mc:Choice>
        <mc:Fallback xmlns="">
          <p:sp>
            <p:nvSpPr>
              <p:cNvPr id="43" name="ZoneTexte 42">
                <a:extLst>
                  <a:ext uri="{FF2B5EF4-FFF2-40B4-BE49-F238E27FC236}">
                    <a16:creationId xmlns:a16="http://schemas.microsoft.com/office/drawing/2014/main" id="{5B5E4BD2-3C44-1221-9A95-83CA3F66E1FC}"/>
                  </a:ext>
                </a:extLst>
              </p:cNvPr>
              <p:cNvSpPr txBox="1">
                <a:spLocks noRot="1" noChangeAspect="1" noMove="1" noResize="1" noEditPoints="1" noAdjustHandles="1" noChangeArrowheads="1" noChangeShapeType="1" noTextEdit="1"/>
              </p:cNvSpPr>
              <p:nvPr/>
            </p:nvSpPr>
            <p:spPr>
              <a:xfrm>
                <a:off x="3402299" y="5173742"/>
                <a:ext cx="4242678" cy="873188"/>
              </a:xfrm>
              <a:prstGeom prst="rect">
                <a:avLst/>
              </a:prstGeom>
              <a:blipFill>
                <a:blip r:embed="rId2"/>
                <a:stretch>
                  <a:fillRect/>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BC06E6BC-1BA6-2E47-062B-4CFA998326AB}"/>
                  </a:ext>
                </a:extLst>
              </p:cNvPr>
              <p:cNvSpPr txBox="1"/>
              <p:nvPr/>
            </p:nvSpPr>
            <p:spPr>
              <a:xfrm>
                <a:off x="7031418" y="2533615"/>
                <a:ext cx="2324249" cy="396519"/>
              </a:xfrm>
              <a:prstGeom prst="rect">
                <a:avLst/>
              </a:prstGeom>
              <a:noFill/>
              <a:ln>
                <a:solidFill>
                  <a:schemeClr val="tx1">
                    <a:lumMod val="50000"/>
                    <a:lumOff val="50000"/>
                  </a:schemeClr>
                </a:solidFill>
              </a:ln>
            </p:spPr>
            <p:txBody>
              <a:bodyPr wrap="square" rtlCol="0">
                <a:spAutoFit/>
              </a:bodyPr>
              <a:lstStyle/>
              <a:p>
                <a:pPr algn="ctr"/>
                <a14:m>
                  <m:oMath xmlns:m="http://schemas.openxmlformats.org/officeDocument/2006/math">
                    <m:r>
                      <a:rPr lang="fr-FR" sz="1400" b="0" i="1" noProof="0" smtClean="0">
                        <a:latin typeface="Cambria Math" panose="02040503050406030204" pitchFamily="18" charset="0"/>
                      </a:rPr>
                      <m:t>𝐿𝑜𝑠𝑠</m:t>
                    </m:r>
                    <m:r>
                      <a:rPr lang="fr-FR" sz="1400" b="0" i="1" noProof="0" smtClean="0">
                        <a:latin typeface="Cambria Math" panose="02040503050406030204" pitchFamily="18" charset="0"/>
                      </a:rPr>
                      <m:t>= </m:t>
                    </m:r>
                    <m:f>
                      <m:fPr>
                        <m:ctrlPr>
                          <a:rPr lang="fr-FR" sz="1400" b="0" i="1" noProof="0" smtClean="0">
                            <a:latin typeface="Cambria Math" panose="02040503050406030204" pitchFamily="18" charset="0"/>
                          </a:rPr>
                        </m:ctrlPr>
                      </m:fPr>
                      <m:num>
                        <m:r>
                          <a:rPr lang="fr-FR" sz="1400" b="0" i="1" noProof="0" smtClean="0">
                            <a:latin typeface="Cambria Math" panose="02040503050406030204" pitchFamily="18" charset="0"/>
                          </a:rPr>
                          <m:t>1</m:t>
                        </m:r>
                      </m:num>
                      <m:den>
                        <m:r>
                          <a:rPr lang="fr-FR" sz="1400" b="0" i="1" noProof="0" smtClean="0">
                            <a:latin typeface="Cambria Math" panose="02040503050406030204" pitchFamily="18" charset="0"/>
                          </a:rPr>
                          <m:t>2</m:t>
                        </m:r>
                      </m:den>
                    </m:f>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out</m:t>
                    </m:r>
                    <m:r>
                      <a:rPr lang="fr-FR" sz="1400" b="0" i="1" noProof="0" smtClean="0">
                        <a:latin typeface="Cambria Math" panose="02040503050406030204" pitchFamily="18" charset="0"/>
                      </a:rPr>
                      <m:t>−</m:t>
                    </m:r>
                    <m:r>
                      <m:rPr>
                        <m:sty m:val="p"/>
                      </m:rPr>
                      <a:rPr lang="fr-FR" sz="1400" b="0" i="0" noProof="0" smtClean="0">
                        <a:latin typeface="Cambria Math" panose="02040503050406030204" pitchFamily="18" charset="0"/>
                      </a:rPr>
                      <m:t>target</m:t>
                    </m:r>
                    <m:r>
                      <a:rPr lang="fr-FR" sz="1400" b="0" i="1" noProof="0" smtClean="0">
                        <a:latin typeface="Cambria Math" panose="02040503050406030204" pitchFamily="18" charset="0"/>
                      </a:rPr>
                      <m:t>)</m:t>
                    </m:r>
                  </m:oMath>
                </a14:m>
                <a:r>
                  <a:rPr lang="en-GB" sz="1400" baseline="30000" noProof="0" dirty="0"/>
                  <a:t>2</a:t>
                </a:r>
              </a:p>
            </p:txBody>
          </p:sp>
        </mc:Choice>
        <mc:Fallback xmlns="">
          <p:sp>
            <p:nvSpPr>
              <p:cNvPr id="44" name="ZoneTexte 43">
                <a:extLst>
                  <a:ext uri="{FF2B5EF4-FFF2-40B4-BE49-F238E27FC236}">
                    <a16:creationId xmlns:a16="http://schemas.microsoft.com/office/drawing/2014/main" id="{96CD1995-B400-E73C-374A-1FD5C1E30579}"/>
                  </a:ext>
                </a:extLst>
              </p:cNvPr>
              <p:cNvSpPr txBox="1">
                <a:spLocks noRot="1" noChangeAspect="1" noMove="1" noResize="1" noEditPoints="1" noAdjustHandles="1" noChangeArrowheads="1" noChangeShapeType="1" noTextEdit="1"/>
              </p:cNvSpPr>
              <p:nvPr/>
            </p:nvSpPr>
            <p:spPr>
              <a:xfrm>
                <a:off x="7031418" y="2533615"/>
                <a:ext cx="2324249" cy="396519"/>
              </a:xfrm>
              <a:prstGeom prst="rect">
                <a:avLst/>
              </a:prstGeom>
              <a:blipFill>
                <a:blip r:embed="rId3"/>
                <a:stretch>
                  <a:fillRect/>
                </a:stretch>
              </a:blipFill>
              <a:ln>
                <a:solidFill>
                  <a:schemeClr val="tx1">
                    <a:lumMod val="50000"/>
                    <a:lumOff val="50000"/>
                  </a:schemeClr>
                </a:solidFill>
              </a:ln>
            </p:spPr>
            <p:txBody>
              <a:bodyPr/>
              <a:lstStyle/>
              <a:p>
                <a:r>
                  <a:rPr lang="fr-FR">
                    <a:noFill/>
                  </a:rPr>
                  <a:t> </a:t>
                </a:r>
              </a:p>
            </p:txBody>
          </p:sp>
        </mc:Fallback>
      </mc:AlternateContent>
      <p:sp>
        <p:nvSpPr>
          <p:cNvPr id="46" name="Espace réservé du pied de page 45">
            <a:extLst>
              <a:ext uri="{FF2B5EF4-FFF2-40B4-BE49-F238E27FC236}">
                <a16:creationId xmlns:a16="http://schemas.microsoft.com/office/drawing/2014/main" id="{234139EB-027F-5F50-567F-A93AB2F0C218}"/>
              </a:ext>
            </a:extLst>
          </p:cNvPr>
          <p:cNvSpPr>
            <a:spLocks noGrp="1"/>
          </p:cNvSpPr>
          <p:nvPr>
            <p:ph type="ftr" sz="quarter" idx="11"/>
          </p:nvPr>
        </p:nvSpPr>
        <p:spPr/>
        <p:txBody>
          <a:bodyPr/>
          <a:lstStyle/>
          <a:p>
            <a:r>
              <a:rPr lang="fr-FR"/>
              <a:t>Introduction to Neural Networks. Author: David Thébault</a:t>
            </a:r>
          </a:p>
        </p:txBody>
      </p:sp>
      <p:cxnSp>
        <p:nvCxnSpPr>
          <p:cNvPr id="48" name="Connecteur droit 47">
            <a:extLst>
              <a:ext uri="{FF2B5EF4-FFF2-40B4-BE49-F238E27FC236}">
                <a16:creationId xmlns:a16="http://schemas.microsoft.com/office/drawing/2014/main" id="{263A0164-06A7-1CA6-99A1-633E00361BA0}"/>
              </a:ext>
            </a:extLst>
          </p:cNvPr>
          <p:cNvCxnSpPr>
            <a:cxnSpLocks/>
          </p:cNvCxnSpPr>
          <p:nvPr/>
        </p:nvCxnSpPr>
        <p:spPr>
          <a:xfrm>
            <a:off x="5523184" y="5085100"/>
            <a:ext cx="0" cy="898487"/>
          </a:xfrm>
          <a:prstGeom prst="line">
            <a:avLst/>
          </a:prstGeom>
        </p:spPr>
        <p:style>
          <a:lnRef idx="2">
            <a:schemeClr val="accent1"/>
          </a:lnRef>
          <a:fillRef idx="0">
            <a:schemeClr val="accent1"/>
          </a:fillRef>
          <a:effectRef idx="1">
            <a:schemeClr val="accent1"/>
          </a:effectRef>
          <a:fontRef idx="minor">
            <a:schemeClr val="tx1"/>
          </a:fontRef>
        </p:style>
      </p:cxnSp>
      <p:sp>
        <p:nvSpPr>
          <p:cNvPr id="50" name="ZoneTexte 49">
            <a:extLst>
              <a:ext uri="{FF2B5EF4-FFF2-40B4-BE49-F238E27FC236}">
                <a16:creationId xmlns:a16="http://schemas.microsoft.com/office/drawing/2014/main" id="{86EBA9FE-9049-D84E-82D3-1FCBE9B770FA}"/>
              </a:ext>
            </a:extLst>
          </p:cNvPr>
          <p:cNvSpPr txBox="1"/>
          <p:nvPr/>
        </p:nvSpPr>
        <p:spPr>
          <a:xfrm>
            <a:off x="838200" y="1532877"/>
            <a:ext cx="6773333" cy="369332"/>
          </a:xfrm>
          <a:prstGeom prst="rect">
            <a:avLst/>
          </a:prstGeom>
          <a:noFill/>
        </p:spPr>
        <p:txBody>
          <a:bodyPr wrap="square" rtlCol="0">
            <a:spAutoFit/>
          </a:bodyPr>
          <a:lstStyle/>
          <a:p>
            <a:r>
              <a:rPr lang="en-GB" b="1" dirty="0"/>
              <a:t>How do we find the optimal w and b that minimize the loss ?</a:t>
            </a:r>
          </a:p>
        </p:txBody>
      </p:sp>
      <p:sp>
        <p:nvSpPr>
          <p:cNvPr id="6" name="Flèche vers la gauche 5">
            <a:extLst>
              <a:ext uri="{FF2B5EF4-FFF2-40B4-BE49-F238E27FC236}">
                <a16:creationId xmlns:a16="http://schemas.microsoft.com/office/drawing/2014/main" id="{1D53E3FA-0874-3090-0B32-511E3E10F0E3}"/>
              </a:ext>
            </a:extLst>
          </p:cNvPr>
          <p:cNvSpPr/>
          <p:nvPr/>
        </p:nvSpPr>
        <p:spPr>
          <a:xfrm>
            <a:off x="3384998" y="4450450"/>
            <a:ext cx="4030133" cy="795867"/>
          </a:xfrm>
          <a:prstGeom prst="lef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t>BACKPROPAGATION</a:t>
            </a:r>
          </a:p>
        </p:txBody>
      </p:sp>
      <p:sp>
        <p:nvSpPr>
          <p:cNvPr id="7" name="ZoneTexte 6">
            <a:extLst>
              <a:ext uri="{FF2B5EF4-FFF2-40B4-BE49-F238E27FC236}">
                <a16:creationId xmlns:a16="http://schemas.microsoft.com/office/drawing/2014/main" id="{AB535F2D-E679-F579-06B8-CE64B5F2FAA5}"/>
              </a:ext>
            </a:extLst>
          </p:cNvPr>
          <p:cNvSpPr txBox="1"/>
          <p:nvPr/>
        </p:nvSpPr>
        <p:spPr>
          <a:xfrm>
            <a:off x="7611533" y="1425155"/>
            <a:ext cx="3806659" cy="584775"/>
          </a:xfrm>
          <a:prstGeom prst="rect">
            <a:avLst/>
          </a:prstGeom>
          <a:noFill/>
        </p:spPr>
        <p:txBody>
          <a:bodyPr wrap="square" rtlCol="0">
            <a:spAutoFit/>
          </a:bodyPr>
          <a:lstStyle/>
          <a:p>
            <a:r>
              <a:rPr lang="en-GB" sz="3200" b="1" noProof="0" dirty="0"/>
              <a:t>Gradient descent</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E915F08-D3D3-CA96-19EB-1899980FAFE6}"/>
                  </a:ext>
                </a:extLst>
              </p:cNvPr>
              <p:cNvSpPr txBox="1"/>
              <p:nvPr/>
            </p:nvSpPr>
            <p:spPr>
              <a:xfrm>
                <a:off x="5952138" y="3804673"/>
                <a:ext cx="935421" cy="619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𝐿𝑜𝑠𝑠</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𝑜𝑢𝑡</m:t>
                          </m:r>
                        </m:den>
                      </m:f>
                    </m:oMath>
                  </m:oMathPara>
                </a14:m>
                <a:endParaRPr lang="fr-FR" dirty="0">
                  <a:solidFill>
                    <a:srgbClr val="FF0002"/>
                  </a:solidFill>
                </a:endParaRPr>
              </a:p>
            </p:txBody>
          </p:sp>
        </mc:Choice>
        <mc:Fallback xmlns="">
          <p:sp>
            <p:nvSpPr>
              <p:cNvPr id="9" name="ZoneTexte 8">
                <a:extLst>
                  <a:ext uri="{FF2B5EF4-FFF2-40B4-BE49-F238E27FC236}">
                    <a16:creationId xmlns:a16="http://schemas.microsoft.com/office/drawing/2014/main" id="{5E915F08-D3D3-CA96-19EB-1899980FAFE6}"/>
                  </a:ext>
                </a:extLst>
              </p:cNvPr>
              <p:cNvSpPr txBox="1">
                <a:spLocks noRot="1" noChangeAspect="1" noMove="1" noResize="1" noEditPoints="1" noAdjustHandles="1" noChangeArrowheads="1" noChangeShapeType="1" noTextEdit="1"/>
              </p:cNvSpPr>
              <p:nvPr/>
            </p:nvSpPr>
            <p:spPr>
              <a:xfrm>
                <a:off x="5952138" y="3804673"/>
                <a:ext cx="935421" cy="619016"/>
              </a:xfrm>
              <a:prstGeom prst="rect">
                <a:avLst/>
              </a:prstGeom>
              <a:blipFill>
                <a:blip r:embed="rId4"/>
                <a:stretch>
                  <a:fillRect b="-4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FCA9BB82-361D-1243-AA99-B0FD1A32E1E3}"/>
                  </a:ext>
                </a:extLst>
              </p:cNvPr>
              <p:cNvSpPr txBox="1"/>
              <p:nvPr/>
            </p:nvSpPr>
            <p:spPr>
              <a:xfrm>
                <a:off x="5155554" y="3817307"/>
                <a:ext cx="826060" cy="619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𝑜𝑢𝑡</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𝑛𝑒𝑡</m:t>
                          </m:r>
                        </m:den>
                      </m:f>
                    </m:oMath>
                  </m:oMathPara>
                </a14:m>
                <a:endParaRPr lang="fr-FR" dirty="0">
                  <a:solidFill>
                    <a:srgbClr val="FF0002"/>
                  </a:solidFill>
                </a:endParaRPr>
              </a:p>
            </p:txBody>
          </p:sp>
        </mc:Choice>
        <mc:Fallback xmlns="">
          <p:sp>
            <p:nvSpPr>
              <p:cNvPr id="10" name="ZoneTexte 9">
                <a:extLst>
                  <a:ext uri="{FF2B5EF4-FFF2-40B4-BE49-F238E27FC236}">
                    <a16:creationId xmlns:a16="http://schemas.microsoft.com/office/drawing/2014/main" id="{FCA9BB82-361D-1243-AA99-B0FD1A32E1E3}"/>
                  </a:ext>
                </a:extLst>
              </p:cNvPr>
              <p:cNvSpPr txBox="1">
                <a:spLocks noRot="1" noChangeAspect="1" noMove="1" noResize="1" noEditPoints="1" noAdjustHandles="1" noChangeArrowheads="1" noChangeShapeType="1" noTextEdit="1"/>
              </p:cNvSpPr>
              <p:nvPr/>
            </p:nvSpPr>
            <p:spPr>
              <a:xfrm>
                <a:off x="5155554" y="3817307"/>
                <a:ext cx="826060" cy="619016"/>
              </a:xfrm>
              <a:prstGeom prst="rect">
                <a:avLst/>
              </a:prstGeom>
              <a:blipFill>
                <a:blip r:embed="rId5"/>
                <a:stretch>
                  <a:fillRect b="-4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4B6770C4-2352-9B56-A0AC-B703EEF8E246}"/>
                  </a:ext>
                </a:extLst>
              </p:cNvPr>
              <p:cNvSpPr txBox="1"/>
              <p:nvPr/>
            </p:nvSpPr>
            <p:spPr>
              <a:xfrm>
                <a:off x="4442982" y="3802058"/>
                <a:ext cx="734728" cy="619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FF0002"/>
                              </a:solidFill>
                              <a:latin typeface="Cambria Math" panose="02040503050406030204" pitchFamily="18" charset="0"/>
                            </a:rPr>
                          </m:ctrlPr>
                        </m:fPr>
                        <m:num>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𝑛𝑒𝑡</m:t>
                          </m:r>
                        </m:num>
                        <m:den>
                          <m:r>
                            <a:rPr lang="fr-FR" i="1" smtClean="0">
                              <a:solidFill>
                                <a:srgbClr val="FF0002"/>
                              </a:solidFill>
                              <a:latin typeface="Cambria Math" panose="02040503050406030204" pitchFamily="18" charset="0"/>
                            </a:rPr>
                            <m:t>𝜕</m:t>
                          </m:r>
                          <m:r>
                            <a:rPr lang="fr-FR" b="0" i="1" smtClean="0">
                              <a:solidFill>
                                <a:srgbClr val="FF0002"/>
                              </a:solidFill>
                              <a:latin typeface="Cambria Math" panose="02040503050406030204" pitchFamily="18" charset="0"/>
                            </a:rPr>
                            <m:t>𝑤</m:t>
                          </m:r>
                        </m:den>
                      </m:f>
                      <m:r>
                        <a:rPr lang="fr-FR" b="0" i="1" smtClean="0">
                          <a:solidFill>
                            <a:srgbClr val="FF0002"/>
                          </a:solidFill>
                          <a:latin typeface="Cambria Math" panose="02040503050406030204" pitchFamily="18" charset="0"/>
                        </a:rPr>
                        <m:t> </m:t>
                      </m:r>
                    </m:oMath>
                  </m:oMathPara>
                </a14:m>
                <a:endParaRPr lang="fr-FR" dirty="0">
                  <a:solidFill>
                    <a:srgbClr val="FF0002"/>
                  </a:solidFill>
                </a:endParaRPr>
              </a:p>
            </p:txBody>
          </p:sp>
        </mc:Choice>
        <mc:Fallback xmlns="">
          <p:sp>
            <p:nvSpPr>
              <p:cNvPr id="11" name="ZoneTexte 10">
                <a:extLst>
                  <a:ext uri="{FF2B5EF4-FFF2-40B4-BE49-F238E27FC236}">
                    <a16:creationId xmlns:a16="http://schemas.microsoft.com/office/drawing/2014/main" id="{4B6770C4-2352-9B56-A0AC-B703EEF8E246}"/>
                  </a:ext>
                </a:extLst>
              </p:cNvPr>
              <p:cNvSpPr txBox="1">
                <a:spLocks noRot="1" noChangeAspect="1" noMove="1" noResize="1" noEditPoints="1" noAdjustHandles="1" noChangeArrowheads="1" noChangeShapeType="1" noTextEdit="1"/>
              </p:cNvSpPr>
              <p:nvPr/>
            </p:nvSpPr>
            <p:spPr>
              <a:xfrm>
                <a:off x="4442982" y="3802058"/>
                <a:ext cx="734728" cy="619080"/>
              </a:xfrm>
              <a:prstGeom prst="rect">
                <a:avLst/>
              </a:prstGeom>
              <a:blipFill>
                <a:blip r:embed="rId6"/>
                <a:stretch>
                  <a:fillRect r="-1695" b="-6122"/>
                </a:stretch>
              </a:blipFill>
            </p:spPr>
            <p:txBody>
              <a:bodyPr/>
              <a:lstStyle/>
              <a:p>
                <a:r>
                  <a:rPr lang="fr-FR">
                    <a:noFill/>
                  </a:rPr>
                  <a:t> </a:t>
                </a:r>
              </a:p>
            </p:txBody>
          </p:sp>
        </mc:Fallback>
      </mc:AlternateContent>
      <p:sp>
        <p:nvSpPr>
          <p:cNvPr id="13" name="ZoneTexte 12">
            <a:extLst>
              <a:ext uri="{FF2B5EF4-FFF2-40B4-BE49-F238E27FC236}">
                <a16:creationId xmlns:a16="http://schemas.microsoft.com/office/drawing/2014/main" id="{26E54181-4A93-BA78-1FA1-F5A12B04FDAD}"/>
              </a:ext>
            </a:extLst>
          </p:cNvPr>
          <p:cNvSpPr txBox="1"/>
          <p:nvPr/>
        </p:nvSpPr>
        <p:spPr>
          <a:xfrm>
            <a:off x="4942865" y="3760612"/>
            <a:ext cx="457200" cy="707886"/>
          </a:xfrm>
          <a:prstGeom prst="rect">
            <a:avLst/>
          </a:prstGeom>
          <a:noFill/>
        </p:spPr>
        <p:txBody>
          <a:bodyPr wrap="square" rtlCol="0">
            <a:spAutoFit/>
          </a:bodyPr>
          <a:lstStyle/>
          <a:p>
            <a:pPr algn="ctr"/>
            <a:r>
              <a:rPr lang="fr-FR" sz="4000" b="1" dirty="0"/>
              <a:t>?</a:t>
            </a:r>
          </a:p>
        </p:txBody>
      </p:sp>
      <p:sp>
        <p:nvSpPr>
          <p:cNvPr id="14" name="ZoneTexte 13">
            <a:extLst>
              <a:ext uri="{FF2B5EF4-FFF2-40B4-BE49-F238E27FC236}">
                <a16:creationId xmlns:a16="http://schemas.microsoft.com/office/drawing/2014/main" id="{01B0BD6A-C7A8-A214-D6A4-92C6BF74C614}"/>
              </a:ext>
            </a:extLst>
          </p:cNvPr>
          <p:cNvSpPr txBox="1"/>
          <p:nvPr/>
        </p:nvSpPr>
        <p:spPr>
          <a:xfrm>
            <a:off x="5744673" y="3752754"/>
            <a:ext cx="457200" cy="707886"/>
          </a:xfrm>
          <a:prstGeom prst="rect">
            <a:avLst/>
          </a:prstGeom>
          <a:noFill/>
        </p:spPr>
        <p:txBody>
          <a:bodyPr wrap="square" rtlCol="0">
            <a:spAutoFit/>
          </a:bodyPr>
          <a:lstStyle/>
          <a:p>
            <a:pPr algn="ctr"/>
            <a:r>
              <a:rPr lang="fr-FR" sz="4000" b="1" dirty="0"/>
              <a:t>?</a:t>
            </a:r>
          </a:p>
        </p:txBody>
      </p:sp>
      <p:sp>
        <p:nvSpPr>
          <p:cNvPr id="15" name="ZoneTexte 14">
            <a:extLst>
              <a:ext uri="{FF2B5EF4-FFF2-40B4-BE49-F238E27FC236}">
                <a16:creationId xmlns:a16="http://schemas.microsoft.com/office/drawing/2014/main" id="{FE3E137A-E7D4-DAB4-5B05-418B1F7C43C2}"/>
              </a:ext>
            </a:extLst>
          </p:cNvPr>
          <p:cNvSpPr txBox="1"/>
          <p:nvPr/>
        </p:nvSpPr>
        <p:spPr>
          <a:xfrm>
            <a:off x="6632381" y="3759221"/>
            <a:ext cx="457200" cy="707886"/>
          </a:xfrm>
          <a:prstGeom prst="rect">
            <a:avLst/>
          </a:prstGeom>
          <a:noFill/>
        </p:spPr>
        <p:txBody>
          <a:bodyPr wrap="square" rtlCol="0">
            <a:spAutoFit/>
          </a:bodyPr>
          <a:lstStyle/>
          <a:p>
            <a:pPr algn="ctr"/>
            <a:r>
              <a:rPr lang="fr-FR" sz="4000" b="1" dirty="0"/>
              <a:t>?</a:t>
            </a:r>
          </a:p>
        </p:txBody>
      </p:sp>
      <p:cxnSp>
        <p:nvCxnSpPr>
          <p:cNvPr id="16" name="Connecteur en arc 15">
            <a:extLst>
              <a:ext uri="{FF2B5EF4-FFF2-40B4-BE49-F238E27FC236}">
                <a16:creationId xmlns:a16="http://schemas.microsoft.com/office/drawing/2014/main" id="{581E9C6C-F52D-1149-A4DA-6513BE1EB67E}"/>
              </a:ext>
            </a:extLst>
          </p:cNvPr>
          <p:cNvCxnSpPr>
            <a:cxnSpLocks/>
          </p:cNvCxnSpPr>
          <p:nvPr/>
        </p:nvCxnSpPr>
        <p:spPr>
          <a:xfrm rot="5400000">
            <a:off x="6378290" y="3233121"/>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necteur en arc 17">
            <a:extLst>
              <a:ext uri="{FF2B5EF4-FFF2-40B4-BE49-F238E27FC236}">
                <a16:creationId xmlns:a16="http://schemas.microsoft.com/office/drawing/2014/main" id="{7F04DB43-B877-3274-DC7E-38D9890F7585}"/>
              </a:ext>
            </a:extLst>
          </p:cNvPr>
          <p:cNvCxnSpPr>
            <a:cxnSpLocks/>
          </p:cNvCxnSpPr>
          <p:nvPr/>
        </p:nvCxnSpPr>
        <p:spPr>
          <a:xfrm rot="5400000">
            <a:off x="5551411" y="3208407"/>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eur en arc 18">
            <a:extLst>
              <a:ext uri="{FF2B5EF4-FFF2-40B4-BE49-F238E27FC236}">
                <a16:creationId xmlns:a16="http://schemas.microsoft.com/office/drawing/2014/main" id="{1DA12969-327C-D265-A68E-7269B7FD1E68}"/>
              </a:ext>
            </a:extLst>
          </p:cNvPr>
          <p:cNvCxnSpPr>
            <a:cxnSpLocks/>
          </p:cNvCxnSpPr>
          <p:nvPr/>
        </p:nvCxnSpPr>
        <p:spPr>
          <a:xfrm rot="5400000">
            <a:off x="4786721" y="3226600"/>
            <a:ext cx="3025" cy="465667"/>
          </a:xfrm>
          <a:prstGeom prst="curvedConnector3">
            <a:avLst>
              <a:gd name="adj1" fmla="val 7657025"/>
            </a:avLst>
          </a:prstGeom>
          <a:ln w="50800">
            <a:solidFill>
              <a:srgbClr val="FF0002">
                <a:alpha val="50000"/>
              </a:srgbClr>
            </a:solidFill>
            <a:tailEnd type="triangle"/>
          </a:ln>
        </p:spPr>
        <p:style>
          <a:lnRef idx="2">
            <a:schemeClr val="accent1"/>
          </a:lnRef>
          <a:fillRef idx="0">
            <a:schemeClr val="accent1"/>
          </a:fillRef>
          <a:effectRef idx="1">
            <a:schemeClr val="accent1"/>
          </a:effectRef>
          <a:fontRef idx="minor">
            <a:schemeClr val="tx1"/>
          </a:fontRef>
        </p:style>
      </p:cxnSp>
      <p:sp>
        <p:nvSpPr>
          <p:cNvPr id="20" name="Titre 1">
            <a:extLst>
              <a:ext uri="{FF2B5EF4-FFF2-40B4-BE49-F238E27FC236}">
                <a16:creationId xmlns:a16="http://schemas.microsoft.com/office/drawing/2014/main" id="{C9B07D45-43F8-FD77-C167-3A0E4C1393BA}"/>
              </a:ext>
            </a:extLst>
          </p:cNvPr>
          <p:cNvSpPr>
            <a:spLocks noGrp="1"/>
          </p:cNvSpPr>
          <p:nvPr>
            <p:ph type="title"/>
          </p:nvPr>
        </p:nvSpPr>
        <p:spPr>
          <a:xfrm>
            <a:off x="838200" y="300730"/>
            <a:ext cx="10515600" cy="1325563"/>
          </a:xfrm>
        </p:spPr>
        <p:txBody>
          <a:bodyPr/>
          <a:lstStyle/>
          <a:p>
            <a:r>
              <a:rPr lang="en-GB" noProof="0" dirty="0"/>
              <a:t>Perceptron </a:t>
            </a:r>
            <a:r>
              <a:rPr lang="en-GB" sz="2400" noProof="0" dirty="0"/>
              <a:t>with a single input</a:t>
            </a:r>
            <a:endParaRPr lang="en-GB" noProof="0" dirty="0"/>
          </a:p>
        </p:txBody>
      </p:sp>
    </p:spTree>
    <p:extLst>
      <p:ext uri="{BB962C8B-B14F-4D97-AF65-F5344CB8AC3E}">
        <p14:creationId xmlns:p14="http://schemas.microsoft.com/office/powerpoint/2010/main" val="98408306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9136</TotalTime>
  <Words>3646</Words>
  <Application>Microsoft Macintosh PowerPoint</Application>
  <PresentationFormat>Grand écran</PresentationFormat>
  <Paragraphs>543</Paragraphs>
  <Slides>40</Slides>
  <Notes>7</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1</vt:i4>
      </vt:variant>
      <vt:variant>
        <vt:lpstr>Titres des diapositives</vt:lpstr>
      </vt:variant>
      <vt:variant>
        <vt:i4>40</vt:i4>
      </vt:variant>
    </vt:vector>
  </HeadingPairs>
  <TitlesOfParts>
    <vt:vector size="48" baseType="lpstr">
      <vt:lpstr>Aptos</vt:lpstr>
      <vt:lpstr>Aptos Display</vt:lpstr>
      <vt:lpstr>Arial</vt:lpstr>
      <vt:lpstr>Cambria Math</vt:lpstr>
      <vt:lpstr>Monaco</vt:lpstr>
      <vt:lpstr>Wingdings</vt:lpstr>
      <vt:lpstr>Thème Office</vt:lpstr>
      <vt:lpstr>Feuille de calcul Microsoft Excel</vt:lpstr>
      <vt:lpstr>Introduction to  Neural Network </vt:lpstr>
      <vt:lpstr>Neural Network as a function</vt:lpstr>
      <vt:lpstr>Neural Network as a function</vt:lpstr>
      <vt:lpstr>Neural Network as a function</vt:lpstr>
      <vt:lpstr>Perceptron with a single input</vt:lpstr>
      <vt:lpstr>Perceptron with a single input</vt:lpstr>
      <vt:lpstr>Perceptron</vt:lpstr>
      <vt:lpstr>Perceptron with a single input</vt:lpstr>
      <vt:lpstr>Perceptron with a single input</vt:lpstr>
      <vt:lpstr>Perceptron with a single input</vt:lpstr>
      <vt:lpstr>Perceptron with a single input</vt:lpstr>
      <vt:lpstr>Perceptron with a single input</vt:lpstr>
      <vt:lpstr>Perceptron with a single input</vt:lpstr>
      <vt:lpstr>Perceptron with a single input</vt:lpstr>
      <vt:lpstr>Perceptron with two inputs</vt:lpstr>
      <vt:lpstr>Perceptron</vt:lpstr>
      <vt:lpstr>Perceptron</vt:lpstr>
      <vt:lpstr>Perceptron</vt:lpstr>
      <vt:lpstr>Perceptron</vt:lpstr>
      <vt:lpstr>Perceptron</vt:lpstr>
      <vt:lpstr>Perceptron</vt:lpstr>
      <vt:lpstr>Neural Networks with multiple layers I</vt:lpstr>
      <vt:lpstr>Neural Network</vt:lpstr>
      <vt:lpstr>Neural Network</vt:lpstr>
      <vt:lpstr>Neural Network</vt:lpstr>
      <vt:lpstr>Neural Networks with multiple layers II</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Appendices</vt:lpstr>
      <vt:lpstr>Neural Network</vt:lpstr>
      <vt:lpstr>Neural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THEBAULT</dc:creator>
  <cp:lastModifiedBy>David THEBAULT</cp:lastModifiedBy>
  <cp:revision>154</cp:revision>
  <dcterms:created xsi:type="dcterms:W3CDTF">2024-11-11T16:09:09Z</dcterms:created>
  <dcterms:modified xsi:type="dcterms:W3CDTF">2024-11-23T17:57:56Z</dcterms:modified>
</cp:coreProperties>
</file>