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8" r:id="rId7"/>
    <p:sldId id="277" r:id="rId8"/>
    <p:sldId id="262" r:id="rId9"/>
    <p:sldId id="261" r:id="rId10"/>
    <p:sldId id="263" r:id="rId11"/>
    <p:sldId id="266" r:id="rId12"/>
    <p:sldId id="267" r:id="rId13"/>
    <p:sldId id="268" r:id="rId14"/>
    <p:sldId id="272" r:id="rId15"/>
    <p:sldId id="271" r:id="rId16"/>
    <p:sldId id="273" r:id="rId17"/>
    <p:sldId id="274" r:id="rId18"/>
    <p:sldId id="275" r:id="rId19"/>
    <p:sldId id="276" r:id="rId20"/>
    <p:sldId id="269" r:id="rId21"/>
    <p:sldId id="264" r:id="rId22"/>
    <p:sldId id="265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595"/>
  </p:normalViewPr>
  <p:slideViewPr>
    <p:cSldViewPr snapToGrid="0">
      <p:cViewPr>
        <p:scale>
          <a:sx n="100" d="100"/>
          <a:sy n="100" d="100"/>
        </p:scale>
        <p:origin x="26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C11F8-E0B1-1048-90C9-7B5C3CB594D7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20620-1C2C-7043-8B38-691BB5666C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127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Imagine </a:t>
            </a:r>
            <a:r>
              <a:rPr lang="fr-FR" dirty="0" err="1"/>
              <a:t>you</a:t>
            </a:r>
            <a:r>
              <a:rPr lang="fr-FR" dirty="0"/>
              <a:t> have </a:t>
            </a:r>
            <a:r>
              <a:rPr lang="fr-FR" dirty="0" err="1"/>
              <a:t>two</a:t>
            </a:r>
            <a:r>
              <a:rPr lang="fr-FR" dirty="0"/>
              <a:t> input values x and w </a:t>
            </a:r>
            <a:r>
              <a:rPr lang="fr-FR" dirty="0" err="1"/>
              <a:t>respectively</a:t>
            </a:r>
            <a:r>
              <a:rPr lang="fr-FR" dirty="0"/>
              <a:t> </a:t>
            </a:r>
            <a:r>
              <a:rPr lang="fr-FR" dirty="0" err="1"/>
              <a:t>equal</a:t>
            </a:r>
            <a:r>
              <a:rPr lang="fr-FR" dirty="0"/>
              <a:t> to 3 and 1.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the </a:t>
            </a:r>
            <a:r>
              <a:rPr lang="fr-FR" dirty="0" err="1"/>
              <a:t>product</a:t>
            </a:r>
            <a:r>
              <a:rPr lang="fr-FR" dirty="0"/>
              <a:t> and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result</a:t>
            </a:r>
            <a:r>
              <a:rPr lang="fr-FR" dirty="0"/>
              <a:t> in 3. But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target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10. Are </a:t>
            </a:r>
            <a:r>
              <a:rPr lang="fr-FR" dirty="0" err="1"/>
              <a:t>your</a:t>
            </a:r>
            <a:r>
              <a:rPr lang="fr-FR" dirty="0"/>
              <a:t> close ? No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modify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parameter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W.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20620-1C2C-7043-8B38-691BB5666C4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37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4093E-CE00-127C-D076-0498F54B0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F98D49F-C065-A39C-0508-F734C7104F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9721DF6-D642-FEEB-4B16-60A227011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Imagine </a:t>
            </a:r>
            <a:r>
              <a:rPr lang="fr-FR" dirty="0" err="1"/>
              <a:t>you</a:t>
            </a:r>
            <a:r>
              <a:rPr lang="fr-FR" dirty="0"/>
              <a:t> have </a:t>
            </a:r>
            <a:r>
              <a:rPr lang="fr-FR" dirty="0" err="1"/>
              <a:t>two</a:t>
            </a:r>
            <a:r>
              <a:rPr lang="fr-FR" dirty="0"/>
              <a:t> input values x and w </a:t>
            </a:r>
            <a:r>
              <a:rPr lang="fr-FR" dirty="0" err="1"/>
              <a:t>respectively</a:t>
            </a:r>
            <a:r>
              <a:rPr lang="fr-FR" dirty="0"/>
              <a:t> </a:t>
            </a:r>
            <a:r>
              <a:rPr lang="fr-FR" dirty="0" err="1"/>
              <a:t>equal</a:t>
            </a:r>
            <a:r>
              <a:rPr lang="fr-FR" dirty="0"/>
              <a:t> to 3 and 1.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the </a:t>
            </a:r>
            <a:r>
              <a:rPr lang="fr-FR" dirty="0" err="1"/>
              <a:t>product</a:t>
            </a:r>
            <a:r>
              <a:rPr lang="fr-FR" dirty="0"/>
              <a:t> and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result</a:t>
            </a:r>
            <a:r>
              <a:rPr lang="fr-FR" dirty="0"/>
              <a:t> in 3. But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target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10. Are </a:t>
            </a:r>
            <a:r>
              <a:rPr lang="fr-FR" dirty="0" err="1"/>
              <a:t>your</a:t>
            </a:r>
            <a:r>
              <a:rPr lang="fr-FR" dirty="0"/>
              <a:t> close ? No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modify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parameter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W.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49CDA7-9194-1CB2-675F-B862EF69DC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20620-1C2C-7043-8B38-691BB5666C4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358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20620-1C2C-7043-8B38-691BB5666C4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104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C063A-4DEA-61AC-4CBA-9A575907F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1A8458F-101B-F3D0-A4C1-C731B11044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124FF18-83F5-45E5-107D-05383656C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392DD4-B24F-2DA6-DA5C-AE83727D94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20620-1C2C-7043-8B38-691BB5666C4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765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7150A-E958-F8A1-EAEB-89AEFCA97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6988188-C56F-DD74-F777-42E65A7F97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FBC63CF-7244-9A80-605E-3CE8FC931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DCCEC0-8BD5-7117-F6D5-B3E97BE8C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20620-1C2C-7043-8B38-691BB5666C4A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214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BAD45-DF89-0E9B-AC01-DF51319AE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BC76145-8831-D5B2-8718-AF0B84777F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43E469C-F6DC-2057-87C8-B469C152E6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323994-C59E-3763-52DF-A109453EB4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20620-1C2C-7043-8B38-691BB5666C4A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06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DD944E-353A-0969-8365-64AFFDD97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19466A-6247-FECF-30AA-500646B63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8E1E11-47E1-4869-4830-5DB7EF20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9A57-8E37-F14B-9391-4F149BA7D9BA}" type="datetime1">
              <a:rPr lang="fr-FR" smtClean="0"/>
              <a:t>17/11/2024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8785D3-A4ED-3A61-06C0-C72D3FA1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Neural Networks. Author: David Thébault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4B34F1-153B-B297-754F-5278D77E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32F1-B5B9-3C47-A455-7BB5A781D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36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3F7FA-9E3E-7353-A17B-5238435B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1CD9A4-21FF-E3DE-190C-DDB4FBC51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4DC3D2-7217-81EA-D510-9956C788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CF20-4019-B646-9CAE-26A8D5289551}" type="datetime1">
              <a:rPr lang="fr-FR" smtClean="0"/>
              <a:t>17/11/2024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8DFD9A-8C57-8D49-02B5-3D3A54AB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Neural Networks. Author: David Thébault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662E7C-1983-97FD-50BA-E81CD54A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32F1-B5B9-3C47-A455-7BB5A781D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79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AF09321-1FF5-7B5A-4E46-9C7F94548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65DEB8-36CA-28AE-E38F-C79C2753F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7DD4A3-B9C8-9602-53C1-6A8A3671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B831-3BBF-0A4D-85D6-BE253C348633}" type="datetime1">
              <a:rPr lang="fr-FR" smtClean="0"/>
              <a:t>17/11/2024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D9502E-93B7-D647-56D4-AFBEA9BA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Neural Networks. Author: David Thébault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69E17C-7EAD-F07C-5110-1E5BBB52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32F1-B5B9-3C47-A455-7BB5A781D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42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8CCF12-4A30-A572-A485-1341AFE1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B8CBBF-34B6-60C7-3F26-5CB8E4E6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BB483D-5FDF-50CD-3EAE-DE68E0C3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49A2-9B73-244F-A354-A4440EC1356F}" type="datetime1">
              <a:rPr lang="fr-FR" smtClean="0"/>
              <a:t>17/11/2024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9175BE-5B47-E567-BE2A-3FC3718D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Neural Networks. Author: David Thébault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C81F8A-8DBB-3AD1-3D19-BF416D02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32F1-B5B9-3C47-A455-7BB5A781D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81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14292C-AA07-015C-D693-769EEAC2A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C12A38-25D8-13CE-5054-256794502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317F5D-D504-B018-7C17-8A703D27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7FAC-E7CB-F24B-9DE6-CF97B36979AA}" type="datetime1">
              <a:rPr lang="fr-FR" smtClean="0"/>
              <a:t>17/11/2024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882E33-4418-D261-0385-D55E9B83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Neural Networks. Author: David Thébault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AEA5D8-EB94-39C7-1B75-55078479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32F1-B5B9-3C47-A455-7BB5A781D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19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BADA7-B622-D365-B5E0-58D9757B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F8DA9B-F3E3-B556-0B3A-3D98E7200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4C417A-5EFA-4591-5379-5451D0181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94D19E-B1CA-6FFF-65EC-A53B5BF1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2703-6F55-B143-926D-33F29B68ED9D}" type="datetime1">
              <a:rPr lang="fr-FR" smtClean="0"/>
              <a:t>17/11/2024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3F38DC-5472-A2CE-5659-212C5F89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Neural Networks. Author: David Thébault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ED1353-EBAD-EF6D-897B-15787473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32F1-B5B9-3C47-A455-7BB5A781D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8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32CFB2-4EDC-1B32-9474-59E92AFBD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0C631B-6547-2381-FAFC-18B43DB14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2BF280-771E-AB14-F18E-C8E55A4F7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C950A4D-5A94-0D96-24F3-4534B88CC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C53D22-06BF-4724-6B30-30C4F96FC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4AEA263-C714-3EBD-DBC4-FC353744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8BCD-D917-1C43-94A2-2AEB6486CFBD}" type="datetime1">
              <a:rPr lang="fr-FR" smtClean="0"/>
              <a:t>17/11/2024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78E8A6D-6498-7537-6C16-32842737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Neural Networks. Author: David Thébault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E993A8B-BC15-2168-EDCC-F5BAC44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32F1-B5B9-3C47-A455-7BB5A781D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99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CF2EC3-0FF3-DBDD-4A7D-C7802C69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4410A0-E148-1688-7CC4-8240F8E8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7109-0ECC-0349-BFDB-B5D769BB8687}" type="datetime1">
              <a:rPr lang="fr-FR" smtClean="0"/>
              <a:t>17/11/2024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24F487-C1F8-D3BB-3FB1-755C6CE5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Neural Networks. Author: David Thébault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1BBC3F-EF7F-9571-DA84-A577CDDD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32F1-B5B9-3C47-A455-7BB5A781D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3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A94B32-7AD0-CDAF-5DAE-807FD7DE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679C-73FC-0C42-84CC-C9257621E710}" type="datetime1">
              <a:rPr lang="fr-FR" smtClean="0"/>
              <a:t>17/11/2024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46D768-ABDD-B7F7-6060-58382293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Neural Networks. Author: David Thébault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7483F6-D0AF-3FD6-A494-D8A94310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32F1-B5B9-3C47-A455-7BB5A781D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64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55374-170B-730A-834D-823B49900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4853C2-D86B-D6B2-8354-4795235FD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03D0BE-A7B9-5C35-5D2F-B6120D683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7B273F-590C-812F-47EF-C01EC4BE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CEEB-4EEE-3C40-B63B-27CAF1F2B31E}" type="datetime1">
              <a:rPr lang="fr-FR" smtClean="0"/>
              <a:t>17/11/2024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BF2D89-354A-7EAE-4CA4-B4AA36E9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Neural Networks. Author: David Thébault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5C16D4-AD7E-C52F-08C7-3F99D808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32F1-B5B9-3C47-A455-7BB5A781D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90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38FC8E-5CEA-E473-2D0D-069C473B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750C783-FA78-7CF7-99FB-A5C540D58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5F634A-AAC7-3F15-CEAF-8ED06DD37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670B7F-B72B-47AF-C46A-03F198EA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32E7-F72F-5E4B-AFB6-6DCFEF0E5A5C}" type="datetime1">
              <a:rPr lang="fr-FR" smtClean="0"/>
              <a:t>17/11/2024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F21E70-9264-D182-C0B8-0803C6D03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Neural Networks. Author: David Thébault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EB2BC4-64B8-9844-52CE-A4C1888C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32F1-B5B9-3C47-A455-7BB5A781D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57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AADA400-D07F-8E6D-1537-426B596CD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F83CB2-4046-4F54-03D3-E1B814387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B55753-5C35-3CC7-D7B2-FBEB2079A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C77408-4A21-EE43-9C54-31672AA4B1A1}" type="datetime1">
              <a:rPr lang="fr-FR" smtClean="0"/>
              <a:t>17/11/2024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F585E5-CA03-DD40-2278-8F72FC30D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Introduction to Neural Networks. Author: David Thébault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6FED89-57B1-F816-7CCC-8334F59D1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B432F1-B5B9-3C47-A455-7BB5A781D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95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" Type="http://schemas.openxmlformats.org/officeDocument/2006/relationships/image" Target="../media/image29.png"/><Relationship Id="rId16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56B84-BFA1-BA9A-1552-59B724FBA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 to </a:t>
            </a:r>
            <a:br>
              <a:rPr lang="fr-FR" dirty="0"/>
            </a:br>
            <a:r>
              <a:rPr lang="en-GB" noProof="0" dirty="0"/>
              <a:t>Neural Network 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0571C27-E009-ADD7-40B4-859AAF7C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Neural Networks. Author: David Thébault</a:t>
            </a:r>
          </a:p>
        </p:txBody>
      </p:sp>
    </p:spTree>
    <p:extLst>
      <p:ext uri="{BB962C8B-B14F-4D97-AF65-F5344CB8AC3E}">
        <p14:creationId xmlns:p14="http://schemas.microsoft.com/office/powerpoint/2010/main" val="1299667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B3E3A-00BF-12D5-6969-A7803EAD4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>
            <a:extLst>
              <a:ext uri="{FF2B5EF4-FFF2-40B4-BE49-F238E27FC236}">
                <a16:creationId xmlns:a16="http://schemas.microsoft.com/office/drawing/2014/main" id="{81AF74AA-D5D2-5A6E-C81F-885EB767975E}"/>
              </a:ext>
            </a:extLst>
          </p:cNvPr>
          <p:cNvSpPr txBox="1"/>
          <p:nvPr/>
        </p:nvSpPr>
        <p:spPr>
          <a:xfrm>
            <a:off x="5655034" y="3615062"/>
            <a:ext cx="6062055" cy="125386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90000" rtlCol="0">
            <a:noAutofit/>
          </a:bodyPr>
          <a:lstStyle/>
          <a:p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73278500-6B02-1B48-E1D9-5EE708EC286A}"/>
                  </a:ext>
                </a:extLst>
              </p:cNvPr>
              <p:cNvSpPr txBox="1"/>
              <p:nvPr/>
            </p:nvSpPr>
            <p:spPr>
              <a:xfrm>
                <a:off x="5655034" y="3082263"/>
                <a:ext cx="6168377" cy="1062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6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0" smtClean="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Loss</m:t>
                        </m:r>
                      </m:num>
                      <m:den>
                        <m:r>
                          <a:rPr lang="fr-FR" sz="1600" i="0" smtClean="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fr-FR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600" b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Loss</m:t>
                        </m:r>
                      </m:num>
                      <m:den>
                        <m:r>
                          <a:rPr lang="fr-FR" sz="1600" b="0" i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net</m:t>
                        </m:r>
                        <m:r>
                          <a:rPr lang="fr-FR" sz="1600" b="0" i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den>
                    </m:f>
                    <m:r>
                      <a:rPr lang="fr-FR" sz="1600" b="0" i="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r-FR" sz="1600" b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ne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fr-FR" sz="16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num>
                      <m:den>
                        <m:r>
                          <a:rPr lang="fr-FR" sz="16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ou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fr-FR" sz="16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r-FR" sz="1600" b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ou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fr-FR" sz="1600" b="0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fr-FR" sz="160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net</m:t>
                        </m:r>
                        <m:r>
                          <a:rPr lang="fr-FR" sz="1600" b="0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r-FR" sz="16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ne</m:t>
                        </m:r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fr-FR" sz="16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fr-FR" sz="16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fr-FR" sz="16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fr-F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1600" dirty="0"/>
              </a:p>
              <a:p>
                <a:pPr/>
                <a:endParaRPr lang="fr-FR" sz="1600" dirty="0"/>
              </a:p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Loss</m:t>
                        </m:r>
                      </m:num>
                      <m:den>
                        <m:r>
                          <a:rPr lang="fr-FR" sz="16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fr-FR" sz="160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fr-FR" sz="160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fr-FR" sz="16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out</m:t>
                    </m:r>
                    <m:r>
                      <a:rPr lang="fr-FR" sz="160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60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fr-FR" sz="160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160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target</m:t>
                    </m:r>
                  </m:oMath>
                </a14:m>
                <a:r>
                  <a:rPr lang="fr-FR" sz="16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16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out</m:t>
                    </m:r>
                    <m:r>
                      <m:rPr>
                        <m:nor/>
                      </m:rPr>
                      <a:rPr lang="fr-FR" sz="16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fr-FR" sz="16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fr-FR" sz="1600" i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600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</m:t>
                        </m:r>
                        <m:r>
                          <a:rPr lang="fr-FR" sz="1600" b="0" i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fr-FR" sz="1600" b="0" i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sz="1600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fr-FR" sz="1600" baseline="-25000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fr-FR" sz="1600" baseline="-25000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net</m:t>
                    </m:r>
                    <m:r>
                      <m:rPr>
                        <m:nor/>
                      </m:rPr>
                      <a:rPr lang="fr-FR" sz="1600" baseline="-25000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fr-FR" sz="1600" baseline="-25000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sz="1600" i="1" baseline="-2500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  <m:r>
                      <m:rPr>
                        <m:nor/>
                      </m:rPr>
                      <a:rPr lang="fr-FR" sz="1600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fr-FR" sz="1600" b="0" i="1" baseline="-25000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fr-FR" sz="1600" b="0" i="0" baseline="-250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fr-FR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73278500-6B02-1B48-E1D9-5EE708EC2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034" y="3082263"/>
                <a:ext cx="6168377" cy="1062599"/>
              </a:xfrm>
              <a:prstGeom prst="rect">
                <a:avLst/>
              </a:prstGeom>
              <a:blipFill>
                <a:blip r:embed="rId3"/>
                <a:stretch>
                  <a:fillRect b="-23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ZoneTexte 42">
            <a:extLst>
              <a:ext uri="{FF2B5EF4-FFF2-40B4-BE49-F238E27FC236}">
                <a16:creationId xmlns:a16="http://schemas.microsoft.com/office/drawing/2014/main" id="{F1D67697-B3E5-45E5-151C-81A12DB320AF}"/>
              </a:ext>
            </a:extLst>
          </p:cNvPr>
          <p:cNvSpPr txBox="1"/>
          <p:nvPr/>
        </p:nvSpPr>
        <p:spPr>
          <a:xfrm>
            <a:off x="5622410" y="5517600"/>
            <a:ext cx="6062055" cy="529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C40690-0094-61ED-1CC3-A2346784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Neural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3E91B6E9-91D6-14C7-9C7C-24D6F6FEC32B}"/>
                  </a:ext>
                </a:extLst>
              </p:cNvPr>
              <p:cNvSpPr txBox="1"/>
              <p:nvPr/>
            </p:nvSpPr>
            <p:spPr>
              <a:xfrm>
                <a:off x="1127053" y="3600596"/>
                <a:ext cx="1573618" cy="1177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100" b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10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</m:t>
                        </m:r>
                        <m:r>
                          <a:rPr lang="fr-FR" sz="1100" b="0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fr-FR" sz="110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net</m:t>
                        </m:r>
                        <m:r>
                          <a:rPr lang="fr-FR" sz="1100" b="0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fr-FR" sz="1100" b="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</a:t>
                </a:r>
                <a:r>
                  <a:rPr lang="fr-FR" sz="1100" b="0" baseline="-250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{net_h</a:t>
                </a:r>
                <a14:m>
                  <m:oMath xmlns:m="http://schemas.openxmlformats.org/officeDocument/2006/math">
                    <m:r>
                      <a:rPr lang="fr-FR" sz="1100" b="0" i="1" baseline="-2500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fr-FR" sz="1100" b="0" baseline="-250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}</a:t>
                </a:r>
              </a:p>
              <a:p>
                <a:pPr/>
                <a:endParaRPr lang="fr-FR" sz="11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100" b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1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net</m:t>
                        </m:r>
                        <m:r>
                          <a:rPr lang="fr-FR" sz="11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fr-FR" sz="11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  <m:r>
                          <a:rPr lang="fr-FR" sz="11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fr-FR" sz="1100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i1</a:t>
                </a:r>
              </a:p>
              <a:p>
                <a:pPr/>
                <a:endParaRPr lang="fr-F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1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1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net</m:t>
                        </m:r>
                        <m:r>
                          <a:rPr lang="fr-FR" sz="11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fr-FR" sz="11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fr-FR" sz="11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11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fr-FR" sz="11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fr-FR" sz="11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</a:t>
                </a:r>
                <a:endParaRPr lang="fr-FR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3E91B6E9-91D6-14C7-9C7C-24D6F6FEC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53" y="3600596"/>
                <a:ext cx="1573618" cy="1177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B8AD81A-BD79-3047-C950-C8E8C49D63BD}"/>
                  </a:ext>
                </a:extLst>
              </p:cNvPr>
              <p:cNvSpPr txBox="1"/>
              <p:nvPr/>
            </p:nvSpPr>
            <p:spPr>
              <a:xfrm>
                <a:off x="2658139" y="3600596"/>
                <a:ext cx="1270904" cy="355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9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900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900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net</m:t>
                          </m:r>
                          <m:r>
                            <a:rPr lang="fr-FR" sz="900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900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num>
                        <m:den>
                          <m:r>
                            <a:rPr lang="fr-FR" sz="900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900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  <m:r>
                            <a:rPr lang="fr-FR" sz="900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900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r-FR" sz="900" b="0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900" b="0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fr-FR" sz="900" b="0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FR" sz="9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B8AD81A-BD79-3047-C950-C8E8C49D6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139" y="3600596"/>
                <a:ext cx="1270904" cy="3556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7B7A24ED-03CC-C2C7-13FD-4DF8FC5B3B8C}"/>
                  </a:ext>
                </a:extLst>
              </p:cNvPr>
              <p:cNvSpPr txBox="1"/>
              <p:nvPr/>
            </p:nvSpPr>
            <p:spPr>
              <a:xfrm>
                <a:off x="5655034" y="4984801"/>
                <a:ext cx="6168377" cy="1062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6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0" smtClean="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Loss</m:t>
                        </m:r>
                      </m:num>
                      <m:den>
                        <m:r>
                          <a:rPr lang="fr-FR" sz="1600" i="0" smtClean="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fr-FR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600" b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Loss</m:t>
                        </m:r>
                      </m:num>
                      <m:den>
                        <m:r>
                          <a:rPr lang="fr-FR" sz="1600" b="0" i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net</m:t>
                        </m:r>
                        <m:r>
                          <a:rPr lang="fr-FR" sz="1600" b="0" i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den>
                    </m:f>
                    <m:r>
                      <a:rPr lang="fr-FR" sz="1600" b="0" i="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r-FR" sz="1600" b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ne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fr-FR" sz="1600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num>
                      <m:den>
                        <m:r>
                          <a:rPr lang="fr-FR" sz="16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ou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fr-FR" sz="1600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r-FR" sz="1600" b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ou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fr-FR" sz="1600" b="0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fr-FR" sz="160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net</m:t>
                        </m:r>
                        <m:r>
                          <a:rPr lang="fr-FR" sz="1600" b="0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r-FR" sz="16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ne</m:t>
                        </m:r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fr-FR" sz="16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fr-FR" sz="16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fr-FR" sz="16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1600" dirty="0"/>
              </a:p>
              <a:p>
                <a:pPr/>
                <a:endParaRPr lang="fr-FR" sz="1600" dirty="0"/>
              </a:p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Loss</m:t>
                        </m:r>
                      </m:num>
                      <m:den>
                        <m:r>
                          <a:rPr lang="fr-FR" sz="16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fr-FR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fr-FR" sz="160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fr-FR" sz="16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out</m:t>
                    </m:r>
                    <m:r>
                      <a:rPr lang="fr-FR" sz="160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60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fr-FR" sz="160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160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target</m:t>
                    </m:r>
                  </m:oMath>
                </a14:m>
                <a:r>
                  <a:rPr lang="fr-FR" sz="16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16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out</m:t>
                    </m:r>
                    <m:r>
                      <m:rPr>
                        <m:nor/>
                      </m:rPr>
                      <a:rPr lang="fr-FR" sz="16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fr-FR" sz="16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fr-FR" sz="1600" i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600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</m:t>
                        </m:r>
                        <m:r>
                          <a:rPr lang="fr-FR" sz="1600" b="0" i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fr-FR" sz="1600" b="0" i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sz="1600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fr-FR" sz="1600" baseline="-25000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fr-FR" sz="1600" baseline="-25000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net</m:t>
                    </m:r>
                    <m:r>
                      <m:rPr>
                        <m:nor/>
                      </m:rPr>
                      <a:rPr lang="fr-FR" sz="1600" baseline="-25000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fr-FR" sz="1600" baseline="-25000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sz="1600" i="1" baseline="-2500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  <m:r>
                      <m:rPr>
                        <m:nor/>
                      </m:rPr>
                      <a:rPr lang="fr-FR" sz="1600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fr-FR" sz="1600" b="0" i="1" baseline="-25000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600" b="0" i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fr-FR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7B7A24ED-03CC-C2C7-13FD-4DF8FC5B3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034" y="4984801"/>
                <a:ext cx="6168377" cy="1062599"/>
              </a:xfrm>
              <a:prstGeom prst="rect">
                <a:avLst/>
              </a:prstGeom>
              <a:blipFill>
                <a:blip r:embed="rId6"/>
                <a:stretch>
                  <a:fillRect b="-23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C046EA95-21E6-4D80-4E4E-5786CF40B9C6}"/>
                  </a:ext>
                </a:extLst>
              </p:cNvPr>
              <p:cNvSpPr txBox="1"/>
              <p:nvPr/>
            </p:nvSpPr>
            <p:spPr>
              <a:xfrm>
                <a:off x="5669206" y="4276657"/>
                <a:ext cx="6168377" cy="45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Loss</m:t>
                        </m:r>
                      </m:num>
                      <m:den>
                        <m:r>
                          <a:rPr lang="fr-FR" sz="16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160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fr-FR" sz="16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out</m:t>
                    </m:r>
                    <m:r>
                      <a:rPr lang="fr-FR" sz="160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60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fr-FR" sz="160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160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target</m:t>
                    </m:r>
                  </m:oMath>
                </a14:m>
                <a:r>
                  <a:rPr lang="fr-FR" sz="16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16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out</m:t>
                    </m:r>
                    <m:r>
                      <m:rPr>
                        <m:nor/>
                      </m:rPr>
                      <a:rPr lang="fr-FR" sz="16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fr-FR" sz="16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fr-FR" sz="1600" i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600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</m:t>
                        </m:r>
                        <m:r>
                          <a:rPr lang="fr-FR" sz="1600" b="0" i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fr-FR" sz="1600" b="0" i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sz="1600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fr-FR" sz="1600" baseline="-25000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fr-FR" sz="1600" baseline="-25000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net</m:t>
                    </m:r>
                    <m:r>
                      <m:rPr>
                        <m:nor/>
                      </m:rPr>
                      <a:rPr lang="fr-FR" sz="1600" baseline="-25000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fr-FR" sz="1600" baseline="-25000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sz="1600" i="1" baseline="-2500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  <m:r>
                      <m:rPr>
                        <m:nor/>
                      </m:rPr>
                      <a:rPr lang="fr-FR" sz="1600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fr-FR" sz="1600" b="0" i="1" baseline="-25000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fr-FR" sz="1600" b="0" i="0" baseline="-250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fr-FR" sz="1600" baseline="-25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C046EA95-21E6-4D80-4E4E-5786CF40B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06" y="4276657"/>
                <a:ext cx="6168377" cy="454355"/>
              </a:xfrm>
              <a:prstGeom prst="rect">
                <a:avLst/>
              </a:prstGeom>
              <a:blipFill>
                <a:blip r:embed="rId7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ZoneTexte 45">
            <a:extLst>
              <a:ext uri="{FF2B5EF4-FFF2-40B4-BE49-F238E27FC236}">
                <a16:creationId xmlns:a16="http://schemas.microsoft.com/office/drawing/2014/main" id="{8F72D3ED-8875-96D0-3C9B-1B3FD17982FA}"/>
              </a:ext>
            </a:extLst>
          </p:cNvPr>
          <p:cNvSpPr txBox="1"/>
          <p:nvPr/>
        </p:nvSpPr>
        <p:spPr>
          <a:xfrm>
            <a:off x="7506584" y="2154004"/>
            <a:ext cx="1881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Gradient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937689D-EC92-D37A-EDDC-D95DCC188586}"/>
              </a:ext>
            </a:extLst>
          </p:cNvPr>
          <p:cNvSpPr txBox="1"/>
          <p:nvPr/>
        </p:nvSpPr>
        <p:spPr>
          <a:xfrm>
            <a:off x="5655034" y="2665208"/>
            <a:ext cx="1669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CHAIN RULE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9BED9C19-5050-DD05-55CF-7C482BBF89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792" y="1568199"/>
            <a:ext cx="5068345" cy="1773259"/>
          </a:xfrm>
          <a:prstGeom prst="rect">
            <a:avLst/>
          </a:prstGeom>
        </p:spPr>
      </p:pic>
      <p:sp>
        <p:nvSpPr>
          <p:cNvPr id="49" name="Espace réservé du pied de page 48">
            <a:extLst>
              <a:ext uri="{FF2B5EF4-FFF2-40B4-BE49-F238E27FC236}">
                <a16:creationId xmlns:a16="http://schemas.microsoft.com/office/drawing/2014/main" id="{4555B40C-7E4F-31F0-B191-682CFAE9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Neural Networks. Author: David Thébault</a:t>
            </a:r>
          </a:p>
        </p:txBody>
      </p:sp>
    </p:spTree>
    <p:extLst>
      <p:ext uri="{BB962C8B-B14F-4D97-AF65-F5344CB8AC3E}">
        <p14:creationId xmlns:p14="http://schemas.microsoft.com/office/powerpoint/2010/main" val="2797034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C589F-034E-C175-0603-1B7B2F821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ZoneTexte 70">
            <a:extLst>
              <a:ext uri="{FF2B5EF4-FFF2-40B4-BE49-F238E27FC236}">
                <a16:creationId xmlns:a16="http://schemas.microsoft.com/office/drawing/2014/main" id="{E428F602-C971-0F74-AF32-EA3742E3921F}"/>
              </a:ext>
            </a:extLst>
          </p:cNvPr>
          <p:cNvSpPr txBox="1"/>
          <p:nvPr/>
        </p:nvSpPr>
        <p:spPr>
          <a:xfrm>
            <a:off x="8929917" y="1850065"/>
            <a:ext cx="2659091" cy="2668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B26FA3-5D82-4ACA-84D0-51A617C5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Neural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CB581595-DD57-DC81-0A19-5C236FDB92D1}"/>
                  </a:ext>
                </a:extLst>
              </p:cNvPr>
              <p:cNvSpPr txBox="1"/>
              <p:nvPr/>
            </p:nvSpPr>
            <p:spPr>
              <a:xfrm>
                <a:off x="3595408" y="5748405"/>
                <a:ext cx="236202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1200" dirty="0">
                    <a:latin typeface="Cambria Math" panose="02040503050406030204" pitchFamily="18" charset="0"/>
                  </a:rPr>
                  <a:t>net_h1</a:t>
                </a:r>
                <a:r>
                  <a:rPr lang="fr-FR" sz="1200" b="0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fr-FR" sz="12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fr-FR" sz="12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fr-FR" sz="12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fr-FR" sz="12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fr-FR" sz="12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  <a:p>
                <a:endParaRPr lang="fr-FR" sz="1200" dirty="0">
                  <a:latin typeface="Cambria Math" panose="02040503050406030204" pitchFamily="18" charset="0"/>
                </a:endParaRPr>
              </a:p>
              <a:p>
                <a:r>
                  <a:rPr lang="fr-FR" sz="1200" dirty="0">
                    <a:latin typeface="Cambria Math" panose="02040503050406030204" pitchFamily="18" charset="0"/>
                  </a:rPr>
                  <a:t>out_h1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𝑅𝑒𝐿𝑢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net</m:t>
                    </m:r>
                    <m: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CB581595-DD57-DC81-0A19-5C236FDB9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408" y="5748405"/>
                <a:ext cx="2362022" cy="553998"/>
              </a:xfrm>
              <a:prstGeom prst="rect">
                <a:avLst/>
              </a:prstGeom>
              <a:blipFill>
                <a:blip r:embed="rId2"/>
                <a:stretch>
                  <a:fillRect l="-3763" t="-8889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F700F45-541A-F378-941E-2941B6C458C3}"/>
              </a:ext>
            </a:extLst>
          </p:cNvPr>
          <p:cNvCxnSpPr>
            <a:cxnSpLocks/>
          </p:cNvCxnSpPr>
          <p:nvPr/>
        </p:nvCxnSpPr>
        <p:spPr>
          <a:xfrm>
            <a:off x="2653473" y="2484471"/>
            <a:ext cx="1153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49D0334-3E59-8470-A5BE-FA2EB3106A2C}"/>
              </a:ext>
            </a:extLst>
          </p:cNvPr>
          <p:cNvCxnSpPr>
            <a:cxnSpLocks/>
          </p:cNvCxnSpPr>
          <p:nvPr/>
        </p:nvCxnSpPr>
        <p:spPr>
          <a:xfrm>
            <a:off x="2636871" y="3994960"/>
            <a:ext cx="1153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43C7B492-269B-7E38-7301-7FC114F44CB5}"/>
              </a:ext>
            </a:extLst>
          </p:cNvPr>
          <p:cNvSpPr txBox="1"/>
          <p:nvPr/>
        </p:nvSpPr>
        <p:spPr>
          <a:xfrm>
            <a:off x="1881149" y="2215182"/>
            <a:ext cx="738735" cy="670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i</a:t>
            </a:r>
            <a:r>
              <a:rPr lang="fr-FR" sz="2800" baseline="-25000" dirty="0"/>
              <a:t>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8ED9D47-2EB7-90DA-0914-E41D717002BE}"/>
              </a:ext>
            </a:extLst>
          </p:cNvPr>
          <p:cNvSpPr txBox="1"/>
          <p:nvPr/>
        </p:nvSpPr>
        <p:spPr>
          <a:xfrm>
            <a:off x="1930251" y="3733740"/>
            <a:ext cx="738735" cy="670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i</a:t>
            </a:r>
            <a:r>
              <a:rPr lang="fr-FR" sz="2800" baseline="-25000" dirty="0"/>
              <a:t>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D6C0EF9-9A35-85E2-7756-1EE661E3DCD6}"/>
              </a:ext>
            </a:extLst>
          </p:cNvPr>
          <p:cNvSpPr txBox="1"/>
          <p:nvPr/>
        </p:nvSpPr>
        <p:spPr>
          <a:xfrm>
            <a:off x="3009931" y="2199964"/>
            <a:ext cx="738735" cy="355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baseline="-250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w1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816C605-264E-7BFC-375C-8252FA556A1D}"/>
              </a:ext>
            </a:extLst>
          </p:cNvPr>
          <p:cNvSpPr txBox="1"/>
          <p:nvPr/>
        </p:nvSpPr>
        <p:spPr>
          <a:xfrm>
            <a:off x="3004369" y="2657756"/>
            <a:ext cx="738735" cy="355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baseline="-250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w2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CD2A1C3-FE5A-9BE5-40BE-1EF414B839E8}"/>
              </a:ext>
            </a:extLst>
          </p:cNvPr>
          <p:cNvCxnSpPr>
            <a:cxnSpLocks/>
          </p:cNvCxnSpPr>
          <p:nvPr/>
        </p:nvCxnSpPr>
        <p:spPr>
          <a:xfrm>
            <a:off x="5229759" y="2409673"/>
            <a:ext cx="1153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A078C2A4-A5D4-FEFA-0B82-2F298AECCB7E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3044987" y="4123639"/>
            <a:ext cx="805048" cy="55351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D12100ED-C481-C397-539B-FC2E37AC1E40}"/>
              </a:ext>
            </a:extLst>
          </p:cNvPr>
          <p:cNvSpPr txBox="1"/>
          <p:nvPr/>
        </p:nvSpPr>
        <p:spPr>
          <a:xfrm>
            <a:off x="2675619" y="4677154"/>
            <a:ext cx="738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baseline="-250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b1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B7562B74-BCE0-A6E6-4C2B-AAEBBB1CBEBB}"/>
                  </a:ext>
                </a:extLst>
              </p:cNvPr>
              <p:cNvSpPr txBox="1"/>
              <p:nvPr/>
            </p:nvSpPr>
            <p:spPr>
              <a:xfrm>
                <a:off x="8904427" y="2123215"/>
                <a:ext cx="2684581" cy="396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sz="1400" b="0" i="1" noProof="0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fr-FR" sz="1400" b="0" i="1" noProof="0" smtClean="0">
                        <a:latin typeface="Cambria Math" panose="02040503050406030204" pitchFamily="18" charset="0"/>
                      </a:rPr>
                      <m:t>1= </m:t>
                    </m:r>
                    <m:f>
                      <m:fPr>
                        <m:ctrlPr>
                          <a:rPr lang="fr-FR" sz="1400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4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1400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400" b="0" i="1" noProof="0" smtClean="0">
                        <a:latin typeface="Cambria Math" panose="02040503050406030204" pitchFamily="18" charset="0"/>
                      </a:rPr>
                      <m:t>𝑜𝑢</m:t>
                    </m:r>
                    <m:sSub>
                      <m:sSubPr>
                        <m:ctrlPr>
                          <a:rPr lang="fr-FR" sz="14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1400" b="0" i="1" noProof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fr-FR" sz="14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400" b="0" i="1" noProof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1400" b="0" i="1" noProof="0" smtClean="0">
                        <a:latin typeface="Cambria Math" panose="02040503050406030204" pitchFamily="18" charset="0"/>
                      </a:rPr>
                      <m:t>𝑡𝑎𝑟𝑔𝑒</m:t>
                    </m:r>
                    <m:sSub>
                      <m:sSubPr>
                        <m:ctrlPr>
                          <a:rPr lang="fr-FR" sz="14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1400" b="0" i="1" noProof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fr-FR" sz="14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400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baseline="30000" noProof="0" dirty="0"/>
                  <a:t>2</a:t>
                </a:r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B7562B74-BCE0-A6E6-4C2B-AAEBBB1CB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427" y="2123215"/>
                <a:ext cx="2684581" cy="396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id="{D8E28335-FA9D-4E6B-40F6-F341A39F8C79}"/>
              </a:ext>
            </a:extLst>
          </p:cNvPr>
          <p:cNvGrpSpPr/>
          <p:nvPr/>
        </p:nvGrpSpPr>
        <p:grpSpPr>
          <a:xfrm>
            <a:off x="3817088" y="1740161"/>
            <a:ext cx="1438594" cy="1360703"/>
            <a:chOff x="4929347" y="2220312"/>
            <a:chExt cx="1166653" cy="1061545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75DBE1CC-9634-193B-E0BA-C7D9CC84FFFF}"/>
                </a:ext>
              </a:extLst>
            </p:cNvPr>
            <p:cNvSpPr/>
            <p:nvPr/>
          </p:nvSpPr>
          <p:spPr>
            <a:xfrm>
              <a:off x="4992412" y="2220312"/>
              <a:ext cx="1061545" cy="106154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7043F796-D55C-FAF8-9551-9A763A284059}"/>
                </a:ext>
              </a:extLst>
            </p:cNvPr>
            <p:cNvCxnSpPr>
              <a:cxnSpLocks/>
              <a:stCxn id="4" idx="0"/>
              <a:endCxn id="4" idx="4"/>
            </p:cNvCxnSpPr>
            <p:nvPr/>
          </p:nvCxnSpPr>
          <p:spPr>
            <a:xfrm>
              <a:off x="5523185" y="2220312"/>
              <a:ext cx="0" cy="10615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88C7263-FBB7-B581-38AD-2B8045E1E3CE}"/>
                </a:ext>
              </a:extLst>
            </p:cNvPr>
            <p:cNvSpPr txBox="1"/>
            <p:nvPr/>
          </p:nvSpPr>
          <p:spPr>
            <a:xfrm>
              <a:off x="4929347" y="2632604"/>
              <a:ext cx="651638" cy="24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net_h1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A3592FC-5F9D-B97B-8622-7763A8AEBFF4}"/>
                </a:ext>
              </a:extLst>
            </p:cNvPr>
            <p:cNvSpPr txBox="1"/>
            <p:nvPr/>
          </p:nvSpPr>
          <p:spPr>
            <a:xfrm>
              <a:off x="5444362" y="2632604"/>
              <a:ext cx="651638" cy="24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out_h1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D5F8C14C-3489-E7EF-C60C-574205D6CE33}"/>
              </a:ext>
            </a:extLst>
          </p:cNvPr>
          <p:cNvGrpSpPr/>
          <p:nvPr/>
        </p:nvGrpSpPr>
        <p:grpSpPr>
          <a:xfrm>
            <a:off x="6337860" y="1690689"/>
            <a:ext cx="1438594" cy="1360703"/>
            <a:chOff x="4929347" y="2220312"/>
            <a:chExt cx="1166653" cy="1061545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EBE9A56C-1C73-E35A-567C-5DE431C4DA57}"/>
                </a:ext>
              </a:extLst>
            </p:cNvPr>
            <p:cNvSpPr/>
            <p:nvPr/>
          </p:nvSpPr>
          <p:spPr>
            <a:xfrm>
              <a:off x="4992412" y="2220312"/>
              <a:ext cx="1061545" cy="106154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2E5421B1-4EC9-8A9F-B037-400E2F9B28D6}"/>
                </a:ext>
              </a:extLst>
            </p:cNvPr>
            <p:cNvCxnSpPr>
              <a:cxnSpLocks/>
              <a:stCxn id="10" idx="0"/>
              <a:endCxn id="10" idx="4"/>
            </p:cNvCxnSpPr>
            <p:nvPr/>
          </p:nvCxnSpPr>
          <p:spPr>
            <a:xfrm>
              <a:off x="5523185" y="2220312"/>
              <a:ext cx="0" cy="10615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8FB63B8A-A198-8239-A609-7834BF2F0057}"/>
                </a:ext>
              </a:extLst>
            </p:cNvPr>
            <p:cNvSpPr txBox="1"/>
            <p:nvPr/>
          </p:nvSpPr>
          <p:spPr>
            <a:xfrm>
              <a:off x="4929347" y="2649195"/>
              <a:ext cx="651638" cy="24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net_o1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701DAF6A-3955-6DBB-C030-686D11A74676}"/>
                </a:ext>
              </a:extLst>
            </p:cNvPr>
            <p:cNvSpPr txBox="1"/>
            <p:nvPr/>
          </p:nvSpPr>
          <p:spPr>
            <a:xfrm>
              <a:off x="5444362" y="2649195"/>
              <a:ext cx="651638" cy="24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out_o1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0FE243F0-D400-DA52-E985-C2A7BEDDEFDA}"/>
              </a:ext>
            </a:extLst>
          </p:cNvPr>
          <p:cNvSpPr txBox="1"/>
          <p:nvPr/>
        </p:nvSpPr>
        <p:spPr>
          <a:xfrm>
            <a:off x="5667176" y="2145208"/>
            <a:ext cx="738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baseline="-250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w5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963D71B-ED02-319D-CC2E-3B2B21592DBE}"/>
              </a:ext>
            </a:extLst>
          </p:cNvPr>
          <p:cNvCxnSpPr>
            <a:cxnSpLocks/>
          </p:cNvCxnSpPr>
          <p:nvPr/>
        </p:nvCxnSpPr>
        <p:spPr>
          <a:xfrm>
            <a:off x="7782281" y="2401892"/>
            <a:ext cx="1153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2F58F23-4131-330C-852A-55EB95D54E6E}"/>
                  </a:ext>
                </a:extLst>
              </p:cNvPr>
              <p:cNvSpPr txBox="1"/>
              <p:nvPr/>
            </p:nvSpPr>
            <p:spPr>
              <a:xfrm>
                <a:off x="6415624" y="5748405"/>
                <a:ext cx="268458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1200" dirty="0">
                    <a:latin typeface="Cambria Math" panose="02040503050406030204" pitchFamily="18" charset="0"/>
                  </a:rPr>
                  <a:t>net_o1</a:t>
                </a:r>
                <a:r>
                  <a:rPr lang="fr-FR" sz="1200" b="0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fr-FR" sz="12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fr-FR" sz="1200" b="0" i="1" dirty="0">
                    <a:latin typeface="Cambria Math" panose="02040503050406030204" pitchFamily="18" charset="0"/>
                  </a:rPr>
                  <a:t>  </a:t>
                </a:r>
                <a:r>
                  <a:rPr lang="fr-FR" sz="1200" b="0" dirty="0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fr-FR" sz="12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fr-FR" sz="1200" i="1" dirty="0">
                    <a:latin typeface="Cambria Math" panose="02040503050406030204" pitchFamily="18" charset="0"/>
                  </a:rPr>
                  <a:t> </a:t>
                </a:r>
                <a:r>
                  <a:rPr lang="fr-FR" sz="1200" b="0" dirty="0">
                    <a:latin typeface="Cambria Math" panose="02040503050406030204" pitchFamily="18" charset="0"/>
                  </a:rPr>
                  <a:t>+ b</a:t>
                </a:r>
                <a:r>
                  <a:rPr lang="fr-FR" sz="1200" baseline="-25000" dirty="0">
                    <a:latin typeface="Cambria Math" panose="02040503050406030204" pitchFamily="18" charset="0"/>
                  </a:rPr>
                  <a:t>2</a:t>
                </a:r>
                <a:endParaRPr lang="fr-FR" sz="1200" b="0" baseline="-25000" dirty="0">
                  <a:latin typeface="Cambria Math" panose="02040503050406030204" pitchFamily="18" charset="0"/>
                </a:endParaRPr>
              </a:p>
              <a:p>
                <a:endParaRPr lang="fr-FR" sz="1200" dirty="0">
                  <a:latin typeface="Cambria Math" panose="02040503050406030204" pitchFamily="18" charset="0"/>
                </a:endParaRPr>
              </a:p>
              <a:p>
                <a:r>
                  <a:rPr lang="fr-FR" sz="1200" dirty="0">
                    <a:latin typeface="Cambria Math" panose="02040503050406030204" pitchFamily="18" charset="0"/>
                  </a:rPr>
                  <a:t>out_o1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1200" b="0" i="0" smtClean="0">
                        <a:latin typeface="Cambria Math" panose="02040503050406030204" pitchFamily="18" charset="0"/>
                      </a:rPr>
                      <m:t>sigmoid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net</m:t>
                        </m:r>
                        <m:r>
                          <a:rPr lang="fr-F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  <m:r>
                          <a:rPr lang="fr-F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2F58F23-4131-330C-852A-55EB95D54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624" y="5748405"/>
                <a:ext cx="2684581" cy="553998"/>
              </a:xfrm>
              <a:prstGeom prst="rect">
                <a:avLst/>
              </a:prstGeom>
              <a:blipFill>
                <a:blip r:embed="rId4"/>
                <a:stretch>
                  <a:fillRect l="-3286" t="-8889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Parenthèse fermante 24">
            <a:extLst>
              <a:ext uri="{FF2B5EF4-FFF2-40B4-BE49-F238E27FC236}">
                <a16:creationId xmlns:a16="http://schemas.microsoft.com/office/drawing/2014/main" id="{87A49934-8ABC-10C5-BB7D-E59297E57C95}"/>
              </a:ext>
            </a:extLst>
          </p:cNvPr>
          <p:cNvSpPr/>
          <p:nvPr/>
        </p:nvSpPr>
        <p:spPr>
          <a:xfrm rot="5400000">
            <a:off x="4455213" y="4648818"/>
            <a:ext cx="208638" cy="1559445"/>
          </a:xfrm>
          <a:prstGeom prst="rightBracke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7" name="Parenthèse fermante 26">
            <a:extLst>
              <a:ext uri="{FF2B5EF4-FFF2-40B4-BE49-F238E27FC236}">
                <a16:creationId xmlns:a16="http://schemas.microsoft.com/office/drawing/2014/main" id="{1BEDE177-963C-F838-B35D-238EA31163B1}"/>
              </a:ext>
            </a:extLst>
          </p:cNvPr>
          <p:cNvSpPr/>
          <p:nvPr/>
        </p:nvSpPr>
        <p:spPr>
          <a:xfrm rot="5400000">
            <a:off x="7108820" y="4628936"/>
            <a:ext cx="208638" cy="1559445"/>
          </a:xfrm>
          <a:prstGeom prst="rightBracke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24ABEE1-4652-0937-C78E-7A00E5FECF4E}"/>
              </a:ext>
            </a:extLst>
          </p:cNvPr>
          <p:cNvSpPr txBox="1"/>
          <p:nvPr/>
        </p:nvSpPr>
        <p:spPr>
          <a:xfrm>
            <a:off x="4041912" y="5212845"/>
            <a:ext cx="1121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/>
              <a:t>Hidden layer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B6C43CE-5160-00B0-265F-2FB007A7FBCB}"/>
              </a:ext>
            </a:extLst>
          </p:cNvPr>
          <p:cNvSpPr txBox="1"/>
          <p:nvPr/>
        </p:nvSpPr>
        <p:spPr>
          <a:xfrm>
            <a:off x="6691980" y="5176060"/>
            <a:ext cx="1121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/>
              <a:t>Output layer</a:t>
            </a:r>
          </a:p>
        </p:txBody>
      </p:sp>
      <p:sp>
        <p:nvSpPr>
          <p:cNvPr id="34" name="Parenthèse fermante 33">
            <a:extLst>
              <a:ext uri="{FF2B5EF4-FFF2-40B4-BE49-F238E27FC236}">
                <a16:creationId xmlns:a16="http://schemas.microsoft.com/office/drawing/2014/main" id="{E62D093E-7418-1ECA-5810-879D81F52DAA}"/>
              </a:ext>
            </a:extLst>
          </p:cNvPr>
          <p:cNvSpPr/>
          <p:nvPr/>
        </p:nvSpPr>
        <p:spPr>
          <a:xfrm rot="5400000">
            <a:off x="2292774" y="4907096"/>
            <a:ext cx="172989" cy="1038780"/>
          </a:xfrm>
          <a:prstGeom prst="rightBracke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7416EC3-5245-A78F-1F6F-A2E1DFE7FC19}"/>
              </a:ext>
            </a:extLst>
          </p:cNvPr>
          <p:cNvSpPr txBox="1"/>
          <p:nvPr/>
        </p:nvSpPr>
        <p:spPr>
          <a:xfrm>
            <a:off x="1818987" y="5228614"/>
            <a:ext cx="1121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0" dirty="0"/>
              <a:t>Input layer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02BF492F-1179-A60C-C482-B11EF7C427D9}"/>
              </a:ext>
            </a:extLst>
          </p:cNvPr>
          <p:cNvGrpSpPr/>
          <p:nvPr/>
        </p:nvGrpSpPr>
        <p:grpSpPr>
          <a:xfrm>
            <a:off x="3818799" y="3329101"/>
            <a:ext cx="1438594" cy="1360703"/>
            <a:chOff x="4929347" y="2220312"/>
            <a:chExt cx="1166653" cy="1061545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777A0C4-86CF-441E-BFA7-14635C5ACD0D}"/>
                </a:ext>
              </a:extLst>
            </p:cNvPr>
            <p:cNvSpPr/>
            <p:nvPr/>
          </p:nvSpPr>
          <p:spPr>
            <a:xfrm>
              <a:off x="4992412" y="2220312"/>
              <a:ext cx="1061545" cy="106154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5CE5C15F-7A4D-2700-EDBE-863D2D49F295}"/>
                </a:ext>
              </a:extLst>
            </p:cNvPr>
            <p:cNvCxnSpPr>
              <a:cxnSpLocks/>
              <a:stCxn id="12" idx="0"/>
              <a:endCxn id="12" idx="4"/>
            </p:cNvCxnSpPr>
            <p:nvPr/>
          </p:nvCxnSpPr>
          <p:spPr>
            <a:xfrm>
              <a:off x="5523185" y="2220312"/>
              <a:ext cx="0" cy="10615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23E119E4-05AD-4CE1-7A4D-682C406A99C8}"/>
                </a:ext>
              </a:extLst>
            </p:cNvPr>
            <p:cNvSpPr txBox="1"/>
            <p:nvPr/>
          </p:nvSpPr>
          <p:spPr>
            <a:xfrm>
              <a:off x="4929347" y="2632604"/>
              <a:ext cx="651638" cy="24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net_h2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75C534E7-B019-379A-8DC3-95BFC972B84D}"/>
                </a:ext>
              </a:extLst>
            </p:cNvPr>
            <p:cNvSpPr txBox="1"/>
            <p:nvPr/>
          </p:nvSpPr>
          <p:spPr>
            <a:xfrm>
              <a:off x="5444362" y="2632604"/>
              <a:ext cx="651638" cy="24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out_h2</a:t>
              </a: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83F2F54F-6AC1-4B1F-782B-5C28C50C6320}"/>
              </a:ext>
            </a:extLst>
          </p:cNvPr>
          <p:cNvGrpSpPr/>
          <p:nvPr/>
        </p:nvGrpSpPr>
        <p:grpSpPr>
          <a:xfrm>
            <a:off x="6337860" y="3365028"/>
            <a:ext cx="1438594" cy="1360703"/>
            <a:chOff x="4929347" y="2220312"/>
            <a:chExt cx="1166653" cy="1061545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D45C898-82A3-7F9E-7331-8AAEC386D107}"/>
                </a:ext>
              </a:extLst>
            </p:cNvPr>
            <p:cNvSpPr/>
            <p:nvPr/>
          </p:nvSpPr>
          <p:spPr>
            <a:xfrm>
              <a:off x="4992412" y="2220312"/>
              <a:ext cx="1061545" cy="106154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CF3A6CD6-70A9-BFFB-47BC-22927A3C60E0}"/>
                </a:ext>
              </a:extLst>
            </p:cNvPr>
            <p:cNvCxnSpPr>
              <a:cxnSpLocks/>
              <a:stCxn id="41" idx="0"/>
              <a:endCxn id="41" idx="4"/>
            </p:cNvCxnSpPr>
            <p:nvPr/>
          </p:nvCxnSpPr>
          <p:spPr>
            <a:xfrm>
              <a:off x="5523185" y="2220312"/>
              <a:ext cx="0" cy="10615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A9583AA5-698D-B161-3BC7-C7ACEE4B16FD}"/>
                </a:ext>
              </a:extLst>
            </p:cNvPr>
            <p:cNvSpPr txBox="1"/>
            <p:nvPr/>
          </p:nvSpPr>
          <p:spPr>
            <a:xfrm>
              <a:off x="4929347" y="2624308"/>
              <a:ext cx="651638" cy="24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net_o2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B65384D2-E946-6EBD-FD47-49CBEC6F2C3A}"/>
                </a:ext>
              </a:extLst>
            </p:cNvPr>
            <p:cNvSpPr txBox="1"/>
            <p:nvPr/>
          </p:nvSpPr>
          <p:spPr>
            <a:xfrm>
              <a:off x="5444362" y="2624308"/>
              <a:ext cx="651638" cy="24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out_o2</a:t>
              </a:r>
            </a:p>
          </p:txBody>
        </p:sp>
      </p:grp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061DF5B0-1080-0748-5956-F3B7133E54D6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3044987" y="2679152"/>
            <a:ext cx="836508" cy="19980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6D6BB409-EE5B-6A03-631A-E290D952C2A3}"/>
              </a:ext>
            </a:extLst>
          </p:cNvPr>
          <p:cNvCxnSpPr>
            <a:cxnSpLocks/>
          </p:cNvCxnSpPr>
          <p:nvPr/>
        </p:nvCxnSpPr>
        <p:spPr>
          <a:xfrm>
            <a:off x="2653472" y="2525822"/>
            <a:ext cx="1163616" cy="1335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C8FE23C6-35D9-CD0A-14B0-1A3A1E10F293}"/>
              </a:ext>
            </a:extLst>
          </p:cNvPr>
          <p:cNvCxnSpPr>
            <a:cxnSpLocks/>
          </p:cNvCxnSpPr>
          <p:nvPr/>
        </p:nvCxnSpPr>
        <p:spPr>
          <a:xfrm flipV="1">
            <a:off x="2653472" y="2550517"/>
            <a:ext cx="1163616" cy="140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42C43761-8E3F-21FF-3B73-840BD48265C7}"/>
              </a:ext>
            </a:extLst>
          </p:cNvPr>
          <p:cNvSpPr txBox="1"/>
          <p:nvPr/>
        </p:nvSpPr>
        <p:spPr>
          <a:xfrm>
            <a:off x="2974360" y="3340450"/>
            <a:ext cx="738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baseline="-250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w3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E4F26805-CE7E-636C-E8CC-CDAB3897985B}"/>
              </a:ext>
            </a:extLst>
          </p:cNvPr>
          <p:cNvSpPr txBox="1"/>
          <p:nvPr/>
        </p:nvSpPr>
        <p:spPr>
          <a:xfrm>
            <a:off x="2970002" y="3717961"/>
            <a:ext cx="738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baseline="-250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w4</a:t>
            </a: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7E112E7C-B28C-06D3-5BFE-D5947FB78508}"/>
              </a:ext>
            </a:extLst>
          </p:cNvPr>
          <p:cNvCxnSpPr>
            <a:cxnSpLocks/>
          </p:cNvCxnSpPr>
          <p:nvPr/>
        </p:nvCxnSpPr>
        <p:spPr>
          <a:xfrm>
            <a:off x="5254564" y="4029363"/>
            <a:ext cx="1153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283C1C58-CF20-EDB4-B5B7-4276EF7E9F05}"/>
              </a:ext>
            </a:extLst>
          </p:cNvPr>
          <p:cNvSpPr txBox="1"/>
          <p:nvPr/>
        </p:nvSpPr>
        <p:spPr>
          <a:xfrm>
            <a:off x="5632587" y="3762757"/>
            <a:ext cx="738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baseline="-250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w8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79993DA2-2F56-F8FA-1692-DD7FEF4C7350}"/>
              </a:ext>
            </a:extLst>
          </p:cNvPr>
          <p:cNvCxnSpPr>
            <a:cxnSpLocks/>
          </p:cNvCxnSpPr>
          <p:nvPr/>
        </p:nvCxnSpPr>
        <p:spPr>
          <a:xfrm flipV="1">
            <a:off x="5261729" y="2575901"/>
            <a:ext cx="1163616" cy="140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297CAD7E-AE0C-B80C-0C12-7A01FB48CF3A}"/>
              </a:ext>
            </a:extLst>
          </p:cNvPr>
          <p:cNvCxnSpPr>
            <a:cxnSpLocks/>
          </p:cNvCxnSpPr>
          <p:nvPr/>
        </p:nvCxnSpPr>
        <p:spPr>
          <a:xfrm>
            <a:off x="5251362" y="2508097"/>
            <a:ext cx="1163616" cy="1335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0DC253B8-9A72-29AA-DC8C-1272618FF8F0}"/>
              </a:ext>
            </a:extLst>
          </p:cNvPr>
          <p:cNvSpPr txBox="1"/>
          <p:nvPr/>
        </p:nvSpPr>
        <p:spPr>
          <a:xfrm>
            <a:off x="5650669" y="2576212"/>
            <a:ext cx="738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baseline="-250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w6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F7DAD223-2D19-9C06-5B11-88AD864BAFBE}"/>
              </a:ext>
            </a:extLst>
          </p:cNvPr>
          <p:cNvSpPr txBox="1"/>
          <p:nvPr/>
        </p:nvSpPr>
        <p:spPr>
          <a:xfrm>
            <a:off x="5625047" y="3365771"/>
            <a:ext cx="738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baseline="-250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w7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0885C8CB-060C-65E5-EA74-D6E321D3DA16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5525925" y="4105914"/>
            <a:ext cx="805048" cy="55351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39295103-366B-E43D-B366-01238F51A790}"/>
              </a:ext>
            </a:extLst>
          </p:cNvPr>
          <p:cNvSpPr txBox="1"/>
          <p:nvPr/>
        </p:nvSpPr>
        <p:spPr>
          <a:xfrm>
            <a:off x="5156557" y="4659429"/>
            <a:ext cx="738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baseline="-250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b2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A8E91E6A-0EA5-3567-CB9A-160BB81F444E}"/>
              </a:ext>
            </a:extLst>
          </p:cNvPr>
          <p:cNvCxnSpPr>
            <a:cxnSpLocks/>
            <a:stCxn id="64" idx="0"/>
            <a:endCxn id="61" idx="3"/>
          </p:cNvCxnSpPr>
          <p:nvPr/>
        </p:nvCxnSpPr>
        <p:spPr>
          <a:xfrm flipV="1">
            <a:off x="5525925" y="2714712"/>
            <a:ext cx="863479" cy="194471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65B618BC-7719-926E-C556-313E86B66BCA}"/>
              </a:ext>
            </a:extLst>
          </p:cNvPr>
          <p:cNvCxnSpPr>
            <a:cxnSpLocks/>
          </p:cNvCxnSpPr>
          <p:nvPr/>
        </p:nvCxnSpPr>
        <p:spPr>
          <a:xfrm>
            <a:off x="7776454" y="4015959"/>
            <a:ext cx="1153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BA92E2F0-D79C-A805-A2E4-1DAAEFB00869}"/>
                  </a:ext>
                </a:extLst>
              </p:cNvPr>
              <p:cNvSpPr txBox="1"/>
              <p:nvPr/>
            </p:nvSpPr>
            <p:spPr>
              <a:xfrm>
                <a:off x="8904427" y="3755193"/>
                <a:ext cx="2684581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noProof="0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fr-FR" sz="1400" b="0" i="1" noProof="0" smtClean="0">
                          <a:latin typeface="Cambria Math" panose="02040503050406030204" pitchFamily="18" charset="0"/>
                        </a:rPr>
                        <m:t>2= </m:t>
                      </m:r>
                      <m:f>
                        <m:fPr>
                          <m:ctrlPr>
                            <a:rPr lang="fr-FR" sz="1400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400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FR" sz="14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noProof="0" smtClean="0">
                              <a:latin typeface="Cambria Math" panose="02040503050406030204" pitchFamily="18" charset="0"/>
                            </a:rPr>
                            <m:t>𝑜𝑢</m:t>
                          </m:r>
                          <m:sSub>
                            <m:sSubPr>
                              <m:ctrlPr>
                                <a:rPr lang="fr-FR" sz="14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400" b="0" i="1" noProof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fr-FR" sz="1400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400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0" i="1" noProof="0" smtClean="0">
                              <a:latin typeface="Cambria Math" panose="02040503050406030204" pitchFamily="18" charset="0"/>
                            </a:rPr>
                            <m:t>𝑡𝑎𝑟𝑔𝑒</m:t>
                          </m:r>
                          <m:sSub>
                            <m:sSubPr>
                              <m:ctrlPr>
                                <a:rPr lang="fr-FR" sz="14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400" b="0" i="1" noProof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fr-FR" sz="1400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sz="1400" b="0" i="1" baseline="30000" noProof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1400" baseline="30000" noProof="0" dirty="0"/>
              </a:p>
            </p:txBody>
          </p:sp>
        </mc:Choice>
        <mc:Fallback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BA92E2F0-D79C-A805-A2E4-1DAAEFB00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427" y="3755193"/>
                <a:ext cx="2684581" cy="495649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D5C54BC0-B8A0-6749-7EAA-3C4E66DAD4BA}"/>
                  </a:ext>
                </a:extLst>
              </p:cNvPr>
              <p:cNvSpPr txBox="1"/>
              <p:nvPr/>
            </p:nvSpPr>
            <p:spPr>
              <a:xfrm>
                <a:off x="9004005" y="4967018"/>
                <a:ext cx="23497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D5C54BC0-B8A0-6749-7EAA-3C4E66DAD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005" y="4967018"/>
                <a:ext cx="234979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ZoneTexte 72">
            <a:extLst>
              <a:ext uri="{FF2B5EF4-FFF2-40B4-BE49-F238E27FC236}">
                <a16:creationId xmlns:a16="http://schemas.microsoft.com/office/drawing/2014/main" id="{ADDDBB2A-BD7A-C570-335F-0297E8AB0664}"/>
              </a:ext>
            </a:extLst>
          </p:cNvPr>
          <p:cNvSpPr txBox="1"/>
          <p:nvPr/>
        </p:nvSpPr>
        <p:spPr>
          <a:xfrm>
            <a:off x="6872060" y="760834"/>
            <a:ext cx="3324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noProof="0" dirty="0"/>
              <a:t>Forward Pass</a:t>
            </a:r>
          </a:p>
        </p:txBody>
      </p:sp>
      <p:sp>
        <p:nvSpPr>
          <p:cNvPr id="75" name="Espace réservé du pied de page 74">
            <a:extLst>
              <a:ext uri="{FF2B5EF4-FFF2-40B4-BE49-F238E27FC236}">
                <a16:creationId xmlns:a16="http://schemas.microsoft.com/office/drawing/2014/main" id="{E2187245-5F7D-D5A6-BB65-AA3475D7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Neural Networks. Author: David Thébault</a:t>
            </a:r>
          </a:p>
        </p:txBody>
      </p:sp>
    </p:spTree>
    <p:extLst>
      <p:ext uri="{BB962C8B-B14F-4D97-AF65-F5344CB8AC3E}">
        <p14:creationId xmlns:p14="http://schemas.microsoft.com/office/powerpoint/2010/main" val="194622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4806E-8347-01CD-BA71-5E86E38DD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DAD1D-8F28-5421-8D8D-B6A5B126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Neural Network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6CC80EC7-1C9B-52B9-F6BC-69BAEB71AA65}"/>
              </a:ext>
            </a:extLst>
          </p:cNvPr>
          <p:cNvSpPr txBox="1"/>
          <p:nvPr/>
        </p:nvSpPr>
        <p:spPr>
          <a:xfrm>
            <a:off x="6872060" y="760834"/>
            <a:ext cx="3324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noProof="0" dirty="0"/>
              <a:t>Gradient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541C8D8D-3F22-864A-AE6B-B43BB08D5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78" y="1468419"/>
            <a:ext cx="5443986" cy="26196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0EFA3A00-D41B-A285-49C9-ABE9ABD0C414}"/>
                  </a:ext>
                </a:extLst>
              </p:cNvPr>
              <p:cNvSpPr txBox="1"/>
              <p:nvPr/>
            </p:nvSpPr>
            <p:spPr>
              <a:xfrm>
                <a:off x="6389070" y="1773017"/>
                <a:ext cx="5042451" cy="414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i="0" smtClean="0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100" i="0" smtClean="0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fr-FR" sz="11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1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fr-FR" sz="1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ou</m:t>
                          </m:r>
                          <m:r>
                            <m:rPr>
                              <m:sty m:val="p"/>
                            </m:rPr>
                            <a:rPr lang="fr-FR" sz="1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fr-FR" sz="1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fr-FR" sz="1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fr-FR" sz="11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sz="1100" b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  <m:r>
                            <a:rPr lang="fr-FR" sz="11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fr-FR" sz="11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1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net</m:t>
                          </m:r>
                          <m:r>
                            <a:rPr lang="fr-FR" sz="11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fr-FR" sz="11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fr-F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net</m:t>
                          </m:r>
                          <m: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ou</m:t>
                          </m:r>
                          <m:r>
                            <m:rPr>
                              <m:sty m:val="p"/>
                            </m:rPr>
                            <a:rPr lang="fr-FR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fr-FR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fr-FR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sz="1100" b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ou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net</m:t>
                          </m:r>
                          <m: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fr-F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ne</m:t>
                          </m:r>
                          <m:r>
                            <m:rPr>
                              <m:sty m:val="p"/>
                            </m:rPr>
                            <a:rPr lang="fr-FR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fr-FR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fr-FR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0EFA3A00-D41B-A285-49C9-ABE9ABD0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70" y="1773017"/>
                <a:ext cx="5042451" cy="4142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ZoneTexte 71">
            <a:extLst>
              <a:ext uri="{FF2B5EF4-FFF2-40B4-BE49-F238E27FC236}">
                <a16:creationId xmlns:a16="http://schemas.microsoft.com/office/drawing/2014/main" id="{22EE883F-5551-DBC8-FC47-9FFE5E147629}"/>
              </a:ext>
            </a:extLst>
          </p:cNvPr>
          <p:cNvSpPr txBox="1"/>
          <p:nvPr/>
        </p:nvSpPr>
        <p:spPr>
          <a:xfrm>
            <a:off x="6528460" y="1334708"/>
            <a:ext cx="31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BACKPROPAGATION</a:t>
            </a:r>
            <a:r>
              <a:rPr lang="fr-FR" sz="1400" b="1" dirty="0"/>
              <a:t> + CHAIN RULE</a:t>
            </a:r>
          </a:p>
        </p:txBody>
      </p:sp>
      <p:sp>
        <p:nvSpPr>
          <p:cNvPr id="79" name="Flèche vers la gauche 78">
            <a:extLst>
              <a:ext uri="{FF2B5EF4-FFF2-40B4-BE49-F238E27FC236}">
                <a16:creationId xmlns:a16="http://schemas.microsoft.com/office/drawing/2014/main" id="{294175F2-82B5-CFC8-21E0-5A6B5AE45EFA}"/>
              </a:ext>
            </a:extLst>
          </p:cNvPr>
          <p:cNvSpPr/>
          <p:nvPr/>
        </p:nvSpPr>
        <p:spPr>
          <a:xfrm>
            <a:off x="1254640" y="1723608"/>
            <a:ext cx="3443359" cy="272899"/>
          </a:xfrm>
          <a:prstGeom prst="left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EAB901A7-56FA-3A21-F1A6-2C87BDF341AB}"/>
                  </a:ext>
                </a:extLst>
              </p:cNvPr>
              <p:cNvSpPr txBox="1"/>
              <p:nvPr/>
            </p:nvSpPr>
            <p:spPr>
              <a:xfrm>
                <a:off x="4051002" y="1404654"/>
                <a:ext cx="642969" cy="414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5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5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05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fr-FR" sz="105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05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05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fr-FR" sz="105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fr-FR" sz="105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EAB901A7-56FA-3A21-F1A6-2C87BDF34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002" y="1404654"/>
                <a:ext cx="642969" cy="4142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EFE90DAD-5A1C-C390-935F-A756C479DCF3}"/>
                  </a:ext>
                </a:extLst>
              </p:cNvPr>
              <p:cNvSpPr txBox="1"/>
              <p:nvPr/>
            </p:nvSpPr>
            <p:spPr>
              <a:xfrm>
                <a:off x="6402755" y="2366027"/>
                <a:ext cx="5537608" cy="414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i="0" smtClean="0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100" i="0" smtClean="0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fr-F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sz="1100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1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1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sz="1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FR" sz="1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target</m:t>
                      </m:r>
                      <m:r>
                        <a:rPr lang="fr-FR" sz="1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fr-FR" sz="1100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FR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fr-FR" sz="11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11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1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1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1(1−</m:t>
                      </m:r>
                      <m:r>
                        <m:rPr>
                          <m:sty m:val="p"/>
                        </m:rPr>
                        <a:rPr lang="fr-FR" sz="11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11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1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1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sz="1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net</m:t>
                          </m:r>
                          <m: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fr-FR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ou</m:t>
                          </m:r>
                          <m:r>
                            <m:rPr>
                              <m:sty m:val="p"/>
                            </m:rPr>
                            <a:rPr lang="fr-FR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fr-FR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fr-FR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sz="1100" b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ou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net</m:t>
                          </m:r>
                          <m: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fr-F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100">
                              <a:latin typeface="Cambria Math" panose="02040503050406030204" pitchFamily="18" charset="0"/>
                            </a:rPr>
                            <m:t>ne</m:t>
                          </m:r>
                          <m:r>
                            <m:rPr>
                              <m:sty m:val="p"/>
                            </m:rPr>
                            <a:rPr lang="fr-FR" sz="110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fr-FR" sz="110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10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sz="11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1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10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fr-FR" sz="110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EFE90DAD-5A1C-C390-935F-A756C479D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755" y="2366027"/>
                <a:ext cx="5537608" cy="414216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7E8D59CE-C73C-3111-845A-1D82FEBFD481}"/>
                  </a:ext>
                </a:extLst>
              </p:cNvPr>
              <p:cNvSpPr txBox="1"/>
              <p:nvPr/>
            </p:nvSpPr>
            <p:spPr>
              <a:xfrm>
                <a:off x="6402754" y="2944992"/>
                <a:ext cx="5708529" cy="443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i="0" smtClean="0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i="0" smtClean="0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fr-F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sz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target</m:t>
                      </m:r>
                      <m: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fr-FR" sz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F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fr-FR" sz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1(1−</m:t>
                      </m:r>
                      <m:r>
                        <m:rPr>
                          <m:sty m:val="p"/>
                        </m:rPr>
                        <a:rPr lang="fr-FR" sz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sz="1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net</m:t>
                          </m:r>
                          <m:r>
                            <a:rPr lang="fr-FR" sz="12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fr-FR" sz="12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ou</m:t>
                          </m:r>
                          <m:r>
                            <m:rPr>
                              <m:sty m:val="p"/>
                            </m:rPr>
                            <a:rPr lang="fr-FR" sz="12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fr-FR" sz="12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sz="12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fr-FR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sz="1200" b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ou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net</m:t>
                          </m:r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fr-F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200">
                              <a:latin typeface="Cambria Math" panose="02040503050406030204" pitchFamily="18" charset="0"/>
                            </a:rPr>
                            <m:t>ne</m:t>
                          </m:r>
                          <m:r>
                            <m:rPr>
                              <m:sty m:val="p"/>
                            </m:rPr>
                            <a:rPr lang="fr-FR" sz="120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fr-FR" sz="120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20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sz="12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20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fr-FR" sz="120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7E8D59CE-C73C-3111-845A-1D82FEBFD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754" y="2944992"/>
                <a:ext cx="5708529" cy="4434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8C3BF1FF-06D8-41C8-3072-97FA1577062A}"/>
                  </a:ext>
                </a:extLst>
              </p:cNvPr>
              <p:cNvSpPr txBox="1"/>
              <p:nvPr/>
            </p:nvSpPr>
            <p:spPr>
              <a:xfrm>
                <a:off x="6389070" y="3471919"/>
                <a:ext cx="5537608" cy="443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i="0" smtClean="0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i="0" smtClean="0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fr-F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sz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target</m:t>
                      </m:r>
                      <m: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fr-FR" sz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F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fr-FR" sz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1(1−</m:t>
                      </m:r>
                      <m:r>
                        <m:rPr>
                          <m:sty m:val="p"/>
                        </m:rPr>
                        <a:rPr lang="fr-FR" sz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12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fr-FR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sz="1200" b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ou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net</m:t>
                          </m:r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fr-F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200">
                              <a:latin typeface="Cambria Math" panose="02040503050406030204" pitchFamily="18" charset="0"/>
                            </a:rPr>
                            <m:t>ne</m:t>
                          </m:r>
                          <m:r>
                            <m:rPr>
                              <m:sty m:val="p"/>
                            </m:rPr>
                            <a:rPr lang="fr-FR" sz="120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fr-FR" sz="120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20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sz="12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20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fr-FR" sz="120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8C3BF1FF-06D8-41C8-3072-97FA15770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70" y="3471919"/>
                <a:ext cx="5537608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42678F77-60DA-112E-798F-95396E23ADA7}"/>
                  </a:ext>
                </a:extLst>
              </p:cNvPr>
              <p:cNvSpPr txBox="1"/>
              <p:nvPr/>
            </p:nvSpPr>
            <p:spPr>
              <a:xfrm>
                <a:off x="6402755" y="4030692"/>
                <a:ext cx="5537608" cy="443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i="0" smtClean="0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i="0" smtClean="0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fr-F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sz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target</m:t>
                      </m:r>
                      <m: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fr-FR" sz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F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fr-FR" sz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1(1−</m:t>
                      </m:r>
                      <m:r>
                        <m:rPr>
                          <m:sty m:val="p"/>
                        </m:rPr>
                        <a:rPr lang="fr-FR" sz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sz="1200" b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ou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fr-FR" sz="12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sz="12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net</m:t>
                          </m:r>
                          <m:r>
                            <a:rPr lang="fr-FR" sz="12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sz="12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fr-F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200">
                              <a:latin typeface="Cambria Math" panose="02040503050406030204" pitchFamily="18" charset="0"/>
                            </a:rPr>
                            <m:t>ne</m:t>
                          </m:r>
                          <m:r>
                            <m:rPr>
                              <m:sty m:val="p"/>
                            </m:rPr>
                            <a:rPr lang="fr-FR" sz="120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fr-FR" sz="120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20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sz="12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20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fr-FR" sz="120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42678F77-60DA-112E-798F-95396E23A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755" y="4030692"/>
                <a:ext cx="5537608" cy="4434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A64249F5-F177-9195-BC66-6E8D4B10B6C2}"/>
                  </a:ext>
                </a:extLst>
              </p:cNvPr>
              <p:cNvSpPr txBox="1"/>
              <p:nvPr/>
            </p:nvSpPr>
            <p:spPr>
              <a:xfrm>
                <a:off x="6402755" y="4550018"/>
                <a:ext cx="5537608" cy="363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Loss</m:t>
                        </m:r>
                        <m:r>
                          <a:rPr lang="fr-F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  <m:r>
                          <a:rPr lang="fr-F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target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fr-FR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1(1−</m:t>
                    </m:r>
                    <m:r>
                      <m:rPr>
                        <m:sty m:val="p"/>
                      </m:rP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fr-FR" sz="12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fr-F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fr-F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𝑛𝑒𝑡</m:t>
                        </m:r>
                        <m:r>
                          <a:rPr lang="fr-F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fr-F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fr-F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1&gt;0}</m:t>
                        </m:r>
                      </m:sub>
                    </m:sSub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200">
                            <a:latin typeface="Cambria Math" panose="02040503050406030204" pitchFamily="18" charset="0"/>
                          </a:rPr>
                          <m:t>ne</m:t>
                        </m:r>
                        <m:r>
                          <m:rPr>
                            <m:sty m:val="p"/>
                          </m:rPr>
                          <a:rPr lang="fr-FR" sz="12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fr-FR" sz="120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2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12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2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fr-FR" sz="120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fr-FR" sz="12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A64249F5-F177-9195-BC66-6E8D4B10B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755" y="4550018"/>
                <a:ext cx="5537608" cy="3638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A6E263DC-6A21-7213-B535-E721C0567DF5}"/>
                  </a:ext>
                </a:extLst>
              </p:cNvPr>
              <p:cNvSpPr txBox="1"/>
              <p:nvPr/>
            </p:nvSpPr>
            <p:spPr>
              <a:xfrm>
                <a:off x="6402755" y="5068175"/>
                <a:ext cx="5537608" cy="363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Loss</m:t>
                        </m:r>
                        <m: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  <m: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target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fr-FR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1(1−</m:t>
                    </m:r>
                    <m:r>
                      <m:rPr>
                        <m:sty m:val="p"/>
                      </m:rP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fr-FR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𝑛𝑒𝑡</m:t>
                        </m:r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1&gt;0}</m:t>
                        </m:r>
                      </m:sub>
                    </m:sSub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r-FR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2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ne</m:t>
                        </m:r>
                        <m:r>
                          <m:rPr>
                            <m:sty m:val="p"/>
                          </m:rPr>
                          <a:rPr lang="fr-FR" sz="12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fr-FR" sz="12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2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12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2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fr-FR" sz="12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fr-FR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A6E263DC-6A21-7213-B535-E721C0567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755" y="5068175"/>
                <a:ext cx="5537608" cy="3638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81367251-D32C-6047-8E1E-42679C2E4E72}"/>
                  </a:ext>
                </a:extLst>
              </p:cNvPr>
              <p:cNvSpPr txBox="1"/>
              <p:nvPr/>
            </p:nvSpPr>
            <p:spPr>
              <a:xfrm>
                <a:off x="814755" y="4494132"/>
                <a:ext cx="5028766" cy="36388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Loss</m:t>
                        </m:r>
                        <m: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  <m: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target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fr-FR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1(1−</m:t>
                    </m:r>
                    <m:r>
                      <m:rPr>
                        <m:sty m:val="p"/>
                      </m:rP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fr-FR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𝑛𝑒𝑡</m:t>
                        </m:r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1&gt;0}</m:t>
                        </m:r>
                      </m:sub>
                    </m:sSub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fr-FR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81367251-D32C-6047-8E1E-42679C2E4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55" y="4494132"/>
                <a:ext cx="5028766" cy="3638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4A39B38-D905-CC68-632A-E12B3EDF792A}"/>
                  </a:ext>
                </a:extLst>
              </p:cNvPr>
              <p:cNvSpPr txBox="1"/>
              <p:nvPr/>
            </p:nvSpPr>
            <p:spPr>
              <a:xfrm>
                <a:off x="801070" y="5145662"/>
                <a:ext cx="5028766" cy="36388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Loss</m:t>
                        </m:r>
                        <m: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12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  <m: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target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fr-FR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m:rPr>
                        <m:sty m:val="p"/>
                      </m:rP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fr-FR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𝑛𝑒𝑡</m:t>
                        </m:r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2&gt;0}</m:t>
                        </m:r>
                      </m:sub>
                    </m:sSub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</a:p>
            </p:txBody>
          </p:sp>
        </mc:Choice>
        <mc:Fallback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4A39B38-D905-CC68-632A-E12B3EDF7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70" y="5145662"/>
                <a:ext cx="5028766" cy="3638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ZoneTexte 91">
            <a:extLst>
              <a:ext uri="{FF2B5EF4-FFF2-40B4-BE49-F238E27FC236}">
                <a16:creationId xmlns:a16="http://schemas.microsoft.com/office/drawing/2014/main" id="{657AFC82-56DA-170B-B1BF-FA37319D4D5C}"/>
              </a:ext>
            </a:extLst>
          </p:cNvPr>
          <p:cNvSpPr txBox="1"/>
          <p:nvPr/>
        </p:nvSpPr>
        <p:spPr>
          <a:xfrm>
            <a:off x="616464" y="4943199"/>
            <a:ext cx="1227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noProof="0" dirty="0"/>
              <a:t>Symmetrically</a:t>
            </a:r>
          </a:p>
        </p:txBody>
      </p:sp>
      <p:sp>
        <p:nvSpPr>
          <p:cNvPr id="93" name="Espace réservé du pied de page 92">
            <a:extLst>
              <a:ext uri="{FF2B5EF4-FFF2-40B4-BE49-F238E27FC236}">
                <a16:creationId xmlns:a16="http://schemas.microsoft.com/office/drawing/2014/main" id="{7C1B1CD6-1972-90F2-B71F-99407B95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Neural Networks. Author: David Thébault</a:t>
            </a:r>
          </a:p>
        </p:txBody>
      </p:sp>
    </p:spTree>
    <p:extLst>
      <p:ext uri="{BB962C8B-B14F-4D97-AF65-F5344CB8AC3E}">
        <p14:creationId xmlns:p14="http://schemas.microsoft.com/office/powerpoint/2010/main" val="522068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0B762-AD01-075C-850D-20BCB8385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6844EA-9CF1-F64D-931C-3BB13D6C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Neural Network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F8B24DB6-81AB-CEB3-1D32-5D9963A7FB71}"/>
              </a:ext>
            </a:extLst>
          </p:cNvPr>
          <p:cNvSpPr txBox="1"/>
          <p:nvPr/>
        </p:nvSpPr>
        <p:spPr>
          <a:xfrm>
            <a:off x="6872060" y="760834"/>
            <a:ext cx="3324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noProof="0" dirty="0"/>
              <a:t>Gradient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17D9691B-FD03-E6B2-D4CE-B25583364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78" y="1468419"/>
            <a:ext cx="5443986" cy="26196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473D7998-80EC-6329-66CC-B20F11DE84BE}"/>
                  </a:ext>
                </a:extLst>
              </p:cNvPr>
              <p:cNvSpPr txBox="1"/>
              <p:nvPr/>
            </p:nvSpPr>
            <p:spPr>
              <a:xfrm>
                <a:off x="6365540" y="1900809"/>
                <a:ext cx="4307282" cy="409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4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i="0" smtClean="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Loss</m:t>
                        </m:r>
                        <m:r>
                          <a:rPr lang="fr-FR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400" i="0" smtClean="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fr-FR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4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Loss</m:t>
                        </m:r>
                        <m:r>
                          <a:rPr lang="fr-F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net</m:t>
                        </m:r>
                        <m:r>
                          <a:rPr lang="fr-F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fr-F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r-FR" sz="1400" b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ne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fr-FR" sz="1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1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4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fr-FR" sz="1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1400" dirty="0">
                    <a:solidFill>
                      <a:schemeClr val="accent2"/>
                    </a:solidFill>
                  </a:rPr>
                  <a:t> </a:t>
                </a:r>
                <a:endParaRPr lang="fr-F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473D7998-80EC-6329-66CC-B20F11DE8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540" y="1900809"/>
                <a:ext cx="4307282" cy="4090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80CFFF4-D30D-A4A0-4BE7-D2C7828DE598}"/>
                  </a:ext>
                </a:extLst>
              </p:cNvPr>
              <p:cNvSpPr txBox="1"/>
              <p:nvPr/>
            </p:nvSpPr>
            <p:spPr>
              <a:xfrm>
                <a:off x="978171" y="4948838"/>
                <a:ext cx="4752754" cy="414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1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𝐿𝑜𝑠𝑠</m:t>
                          </m:r>
                          <m:r>
                            <a:rPr lang="fr-FR" sz="1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1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𝑛𝑒𝑡</m:t>
                          </m:r>
                          <m:r>
                            <a:rPr lang="fr-FR" sz="11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fr-FR" sz="1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fr-FR" sz="1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fr-FR" sz="11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sz="11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  <m:r>
                        <a:rPr lang="fr-FR" sz="11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fr-FR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fr-F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sz="11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𝑡𝑎𝑟𝑔𝑒𝑡</m:t>
                      </m:r>
                      <m:r>
                        <a:rPr lang="fr-F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fr-FR" sz="11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fr-FR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fr-FR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1(1−</m:t>
                      </m:r>
                      <m:r>
                        <m:rPr>
                          <m:sty m:val="p"/>
                        </m:rPr>
                        <a:rPr lang="fr-F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FR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fr-F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lang="fr-F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fr-FR" sz="11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fr-FR" sz="1100" b="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𝑛𝑒𝑡</m:t>
                      </m:r>
                      <m:r>
                        <a:rPr lang="fr-FR" sz="1100" b="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fr-FR" sz="1100" b="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fr-FR" sz="1100" b="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1≥0}</m:t>
                      </m:r>
                    </m:oMath>
                  </m:oMathPara>
                </a14:m>
                <a:endParaRPr lang="fr-FR" sz="1100" baseline="-25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80CFFF4-D30D-A4A0-4BE7-D2C7828DE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71" y="4948838"/>
                <a:ext cx="4752754" cy="4142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ZoneTexte 19">
            <a:extLst>
              <a:ext uri="{FF2B5EF4-FFF2-40B4-BE49-F238E27FC236}">
                <a16:creationId xmlns:a16="http://schemas.microsoft.com/office/drawing/2014/main" id="{68FD0AF1-F9AC-09DB-B0CB-D3F300BA0D97}"/>
              </a:ext>
            </a:extLst>
          </p:cNvPr>
          <p:cNvSpPr txBox="1"/>
          <p:nvPr/>
        </p:nvSpPr>
        <p:spPr>
          <a:xfrm>
            <a:off x="818686" y="4560750"/>
            <a:ext cx="2371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noProof="0" dirty="0"/>
              <a:t>From previously we know that: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D561602-6111-EA72-6C34-16A23F3950F2}"/>
              </a:ext>
            </a:extLst>
          </p:cNvPr>
          <p:cNvSpPr txBox="1"/>
          <p:nvPr/>
        </p:nvSpPr>
        <p:spPr>
          <a:xfrm>
            <a:off x="6528460" y="1334708"/>
            <a:ext cx="31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BACKPROPAGATION</a:t>
            </a:r>
            <a:r>
              <a:rPr lang="fr-FR" sz="1400" b="1" dirty="0"/>
              <a:t> + CHAIN RULE</a:t>
            </a:r>
          </a:p>
        </p:txBody>
      </p:sp>
      <p:sp>
        <p:nvSpPr>
          <p:cNvPr id="22" name="Flèche vers la gauche 21">
            <a:extLst>
              <a:ext uri="{FF2B5EF4-FFF2-40B4-BE49-F238E27FC236}">
                <a16:creationId xmlns:a16="http://schemas.microsoft.com/office/drawing/2014/main" id="{F7B2D138-5108-7D19-4180-2D9C8AF59739}"/>
              </a:ext>
            </a:extLst>
          </p:cNvPr>
          <p:cNvSpPr/>
          <p:nvPr/>
        </p:nvSpPr>
        <p:spPr>
          <a:xfrm rot="18488585" flipV="1">
            <a:off x="893644" y="2166790"/>
            <a:ext cx="1250269" cy="274824"/>
          </a:xfrm>
          <a:prstGeom prst="leftArrow">
            <a:avLst>
              <a:gd name="adj1" fmla="val 49587"/>
              <a:gd name="adj2" fmla="val 50000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CD5DD92-1271-CD14-F671-9FDA6D489AEB}"/>
              </a:ext>
            </a:extLst>
          </p:cNvPr>
          <p:cNvCxnSpPr>
            <a:cxnSpLocks/>
          </p:cNvCxnSpPr>
          <p:nvPr/>
        </p:nvCxnSpPr>
        <p:spPr>
          <a:xfrm>
            <a:off x="1862348" y="1823186"/>
            <a:ext cx="2688387" cy="0"/>
          </a:xfrm>
          <a:prstGeom prst="line">
            <a:avLst/>
          </a:prstGeom>
          <a:ln w="13652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CF4DD02A-35BF-2DA8-2C01-9C87B4059C99}"/>
                  </a:ext>
                </a:extLst>
              </p:cNvPr>
              <p:cNvSpPr txBox="1"/>
              <p:nvPr/>
            </p:nvSpPr>
            <p:spPr>
              <a:xfrm>
                <a:off x="4051002" y="1383388"/>
                <a:ext cx="642969" cy="414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5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5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05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fr-FR" sz="105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05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05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fr-FR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105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CF4DD02A-35BF-2DA8-2C01-9C87B4059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002" y="1383388"/>
                <a:ext cx="642969" cy="4142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23DC870D-22BE-55E7-E387-6093B406B137}"/>
                  </a:ext>
                </a:extLst>
              </p:cNvPr>
              <p:cNvSpPr txBox="1"/>
              <p:nvPr/>
            </p:nvSpPr>
            <p:spPr>
              <a:xfrm>
                <a:off x="6365540" y="2658994"/>
                <a:ext cx="5254767" cy="44345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𝐿𝑜𝑠𝑠</m:t>
                          </m:r>
                          <m:r>
                            <a:rPr lang="fr-F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2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sz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  <m:r>
                        <a:rPr lang="fr-FR" sz="12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fr-FR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fr-F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sz="12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𝑡𝑎𝑟𝑔𝑒𝑡</m:t>
                      </m:r>
                      <m:r>
                        <a:rPr lang="fr-F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fr-FR" sz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fr-FR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1(1−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FR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lang="fr-F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fr-FR" sz="12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fr-FR" sz="1200" b="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𝑛𝑒𝑡</m:t>
                      </m:r>
                      <m:r>
                        <a:rPr lang="fr-FR" sz="1200" b="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fr-FR" sz="1200" b="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fr-FR" sz="1200" b="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1≥0})×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fr-FR" sz="1200" b="0" i="0" baseline="-250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sz="1200" baseline="-25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23DC870D-22BE-55E7-E387-6093B406B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540" y="2658994"/>
                <a:ext cx="5254767" cy="4434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4E897041-3C48-6468-F94B-AE0D45A00048}"/>
              </a:ext>
            </a:extLst>
          </p:cNvPr>
          <p:cNvSpPr txBox="1"/>
          <p:nvPr/>
        </p:nvSpPr>
        <p:spPr>
          <a:xfrm>
            <a:off x="6365540" y="3429000"/>
            <a:ext cx="1280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noProof="0" dirty="0"/>
              <a:t>Symmetrically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E0D4084-CED5-3C75-1DEE-4AC46640CDCB}"/>
                  </a:ext>
                </a:extLst>
              </p:cNvPr>
              <p:cNvSpPr txBox="1"/>
              <p:nvPr/>
            </p:nvSpPr>
            <p:spPr>
              <a:xfrm>
                <a:off x="6395584" y="3648566"/>
                <a:ext cx="5254767" cy="36388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1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fr-FR" sz="12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sz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1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𝑜𝑢𝑡</m:t>
                    </m:r>
                    <m:r>
                      <a:rPr lang="fr-FR" sz="12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fr-FR" sz="1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2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sz="1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𝑡𝑎𝑟𝑔𝑒𝑡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fr-FR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fr-FR" sz="1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2(1−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2)</m:t>
                    </m:r>
                    <m:r>
                      <a:rPr lang="fr-FR" sz="1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8×1</m:t>
                    </m:r>
                    <m:r>
                      <a:rPr lang="fr-FR" sz="12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fr-FR" sz="1200" b="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𝑛𝑒𝑡</m:t>
                    </m:r>
                    <m:r>
                      <a:rPr lang="fr-FR" sz="1200" b="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fr-FR" sz="1200" b="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fr-FR" sz="12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200" b="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FR" sz="12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0}</m:t>
                    </m:r>
                    <m:r>
                      <a:rPr lang="fr-F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sz="1200" baseline="-25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E0D4084-CED5-3C75-1DEE-4AC46640C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584" y="3648566"/>
                <a:ext cx="5254767" cy="3638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space réservé du pied de page 33">
            <a:extLst>
              <a:ext uri="{FF2B5EF4-FFF2-40B4-BE49-F238E27FC236}">
                <a16:creationId xmlns:a16="http://schemas.microsoft.com/office/drawing/2014/main" id="{5A20B744-A55E-7719-6126-156874D8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Neural Networks. Author: David Thébault</a:t>
            </a:r>
          </a:p>
        </p:txBody>
      </p:sp>
    </p:spTree>
    <p:extLst>
      <p:ext uri="{BB962C8B-B14F-4D97-AF65-F5344CB8AC3E}">
        <p14:creationId xmlns:p14="http://schemas.microsoft.com/office/powerpoint/2010/main" val="1934152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04153-BCA0-0FF7-DE66-55319C1EC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4D90B3-92B4-1BA9-29E5-E95C5E3B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Neural Network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53F70634-9524-835B-8536-85718D2B386F}"/>
              </a:ext>
            </a:extLst>
          </p:cNvPr>
          <p:cNvSpPr txBox="1"/>
          <p:nvPr/>
        </p:nvSpPr>
        <p:spPr>
          <a:xfrm>
            <a:off x="6872060" y="760834"/>
            <a:ext cx="3324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noProof="0" dirty="0"/>
              <a:t>Gradient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D7136BA8-750A-40FF-94F8-FC8553A20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78" y="1468419"/>
            <a:ext cx="5443986" cy="2619609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AAEE7BCA-EB74-C4A0-4E8D-3675EA763C89}"/>
              </a:ext>
            </a:extLst>
          </p:cNvPr>
          <p:cNvSpPr txBox="1"/>
          <p:nvPr/>
        </p:nvSpPr>
        <p:spPr>
          <a:xfrm>
            <a:off x="6528460" y="1334708"/>
            <a:ext cx="31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BACKPROPAGATION</a:t>
            </a:r>
            <a:r>
              <a:rPr lang="fr-FR" sz="1400" b="1" dirty="0"/>
              <a:t> + CHAIN RULE</a:t>
            </a:r>
          </a:p>
        </p:txBody>
      </p:sp>
      <p:sp>
        <p:nvSpPr>
          <p:cNvPr id="22" name="Flèche vers la gauche 21">
            <a:extLst>
              <a:ext uri="{FF2B5EF4-FFF2-40B4-BE49-F238E27FC236}">
                <a16:creationId xmlns:a16="http://schemas.microsoft.com/office/drawing/2014/main" id="{FA22D04B-E82F-FC6B-28BB-E1321BEA4ADD}"/>
              </a:ext>
            </a:extLst>
          </p:cNvPr>
          <p:cNvSpPr/>
          <p:nvPr/>
        </p:nvSpPr>
        <p:spPr>
          <a:xfrm rot="18488585" flipV="1">
            <a:off x="2329043" y="2166790"/>
            <a:ext cx="1250269" cy="274824"/>
          </a:xfrm>
          <a:prstGeom prst="leftArrow">
            <a:avLst>
              <a:gd name="adj1" fmla="val 49587"/>
              <a:gd name="adj2" fmla="val 50000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07339DA-9A2F-1E53-FD9D-6BCC719FC83E}"/>
              </a:ext>
            </a:extLst>
          </p:cNvPr>
          <p:cNvCxnSpPr>
            <a:cxnSpLocks/>
          </p:cNvCxnSpPr>
          <p:nvPr/>
        </p:nvCxnSpPr>
        <p:spPr>
          <a:xfrm>
            <a:off x="3338623" y="1823186"/>
            <a:ext cx="1212112" cy="0"/>
          </a:xfrm>
          <a:prstGeom prst="line">
            <a:avLst/>
          </a:prstGeom>
          <a:ln w="13652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lèche vers la gauche 3">
            <a:extLst>
              <a:ext uri="{FF2B5EF4-FFF2-40B4-BE49-F238E27FC236}">
                <a16:creationId xmlns:a16="http://schemas.microsoft.com/office/drawing/2014/main" id="{0C7B70F1-166F-CCDD-D44D-B0828B693A36}"/>
              </a:ext>
            </a:extLst>
          </p:cNvPr>
          <p:cNvSpPr/>
          <p:nvPr/>
        </p:nvSpPr>
        <p:spPr>
          <a:xfrm rot="3023640">
            <a:off x="1031880" y="2209391"/>
            <a:ext cx="1168864" cy="319029"/>
          </a:xfrm>
          <a:prstGeom prst="left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0F8FE6EC-B12E-BF9F-753F-08D6769915F1}"/>
              </a:ext>
            </a:extLst>
          </p:cNvPr>
          <p:cNvCxnSpPr>
            <a:cxnSpLocks/>
          </p:cNvCxnSpPr>
          <p:nvPr/>
        </p:nvCxnSpPr>
        <p:spPr>
          <a:xfrm>
            <a:off x="1853950" y="2743205"/>
            <a:ext cx="792000" cy="0"/>
          </a:xfrm>
          <a:prstGeom prst="line">
            <a:avLst/>
          </a:prstGeom>
          <a:ln w="13652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14688F4-2D63-6F73-77B4-75456515519A}"/>
                  </a:ext>
                </a:extLst>
              </p:cNvPr>
              <p:cNvSpPr txBox="1"/>
              <p:nvPr/>
            </p:nvSpPr>
            <p:spPr>
              <a:xfrm>
                <a:off x="4051002" y="1372755"/>
                <a:ext cx="642969" cy="414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5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5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05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fr-FR" sz="105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05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05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fr-FR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fr-FR" sz="105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14688F4-2D63-6F73-77B4-75456515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002" y="1372755"/>
                <a:ext cx="642969" cy="4142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61788EA-757C-A7BC-2B75-49623EDF3CCC}"/>
                  </a:ext>
                </a:extLst>
              </p:cNvPr>
              <p:cNvSpPr txBox="1"/>
              <p:nvPr/>
            </p:nvSpPr>
            <p:spPr>
              <a:xfrm>
                <a:off x="6365540" y="1900809"/>
                <a:ext cx="4307282" cy="409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4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i="0" smtClean="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Loss</m:t>
                        </m:r>
                        <m:r>
                          <a:rPr lang="fr-FR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400" i="0" smtClean="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fr-FR" sz="1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fr-FR" sz="1400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𝐋𝐨𝐬𝐬𝟏</m:t>
                        </m:r>
                      </m:num>
                      <m:den>
                        <m:r>
                          <a:rPr lang="fr-FR" sz="1400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fr-FR" sz="14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𝐧𝐞</m:t>
                        </m:r>
                        <m:r>
                          <a:rPr lang="fr-FR" sz="1400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fr-FR" sz="1400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sz="1400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𝐨𝟏</m:t>
                        </m:r>
                      </m:den>
                    </m:f>
                    <m:r>
                      <a:rPr lang="fr-FR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r-FR" sz="1400" b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ne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fr-F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fr-F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  <m:r>
                          <a:rPr lang="fr-F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r-F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  <m:r>
                          <a:rPr lang="fr-F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ne</m:t>
                        </m:r>
                        <m:r>
                          <m:rPr>
                            <m:sty m:val="p"/>
                          </m:rPr>
                          <a:rPr lang="fr-F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fr-F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1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r-F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net</m:t>
                        </m:r>
                        <m:r>
                          <a:rPr lang="fr-FR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fr-F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fr-F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61788EA-757C-A7BC-2B75-49623EDF3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540" y="1900809"/>
                <a:ext cx="4307282" cy="4090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38C580A-568F-5246-136E-5A50F1BA4FB1}"/>
                  </a:ext>
                </a:extLst>
              </p:cNvPr>
              <p:cNvSpPr txBox="1"/>
              <p:nvPr/>
            </p:nvSpPr>
            <p:spPr>
              <a:xfrm>
                <a:off x="6380699" y="2475005"/>
                <a:ext cx="5527765" cy="363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i="0" smtClean="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Loss</m:t>
                        </m:r>
                        <m:r>
                          <a:rPr lang="fr-FR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 i="0" smtClean="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fr-FR" sz="12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sz="120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12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target</m:t>
                    </m:r>
                    <m:r>
                      <a:rPr lang="fr-FR" sz="12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fr-FR" sz="1200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fr-FR" sz="12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fr-FR" sz="12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1(1−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12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r-FR" sz="1200" b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ne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  <m: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r-F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  <m:r>
                          <a:rPr lang="fr-F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ne</m:t>
                        </m:r>
                        <m:r>
                          <m:rPr>
                            <m:sty m:val="p"/>
                          </m:rPr>
                          <a:rPr lang="fr-F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fr-F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1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r-F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net</m:t>
                        </m:r>
                        <m:r>
                          <a:rPr lang="fr-FR" sz="1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fr-FR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38C580A-568F-5246-136E-5A50F1BA4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699" y="2475005"/>
                <a:ext cx="5527765" cy="3638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08116AE-1471-9872-2408-07B5EB933BC4}"/>
                  </a:ext>
                </a:extLst>
              </p:cNvPr>
              <p:cNvSpPr txBox="1"/>
              <p:nvPr/>
            </p:nvSpPr>
            <p:spPr>
              <a:xfrm>
                <a:off x="6380699" y="3065118"/>
                <a:ext cx="5527765" cy="363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i="0" smtClean="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Loss</m:t>
                        </m:r>
                        <m:r>
                          <a:rPr lang="fr-FR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 i="0" smtClean="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fr-FR" sz="12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sz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target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fr-FR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1(1−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fr-FR" sz="12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fr-F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r-F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  <m:r>
                          <a:rPr lang="fr-F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ne</m:t>
                        </m:r>
                        <m:r>
                          <m:rPr>
                            <m:sty m:val="p"/>
                          </m:rPr>
                          <a:rPr lang="fr-F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fr-F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1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r-F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net</m:t>
                        </m:r>
                        <m:r>
                          <a:rPr lang="fr-FR" sz="1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fr-FR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08116AE-1471-9872-2408-07B5EB933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699" y="3065118"/>
                <a:ext cx="5527765" cy="3638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EFAA154-FA0F-A572-7B82-63B3B90E5D5B}"/>
                  </a:ext>
                </a:extLst>
              </p:cNvPr>
              <p:cNvSpPr txBox="1"/>
              <p:nvPr/>
            </p:nvSpPr>
            <p:spPr>
              <a:xfrm>
                <a:off x="6380699" y="3623204"/>
                <a:ext cx="5527765" cy="363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i="0" smtClean="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Loss</m:t>
                        </m:r>
                        <m:r>
                          <a:rPr lang="fr-FR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 i="0" smtClean="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fr-FR" sz="12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sz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target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fr-FR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1(1−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2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1200" b="0" i="1" baseline="-250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fr-FR" sz="1200" b="0" i="0" baseline="-250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net</m:t>
                    </m:r>
                    <m:r>
                      <a:rPr lang="fr-FR" sz="1200" b="0" i="0" baseline="-250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b="0" i="0" baseline="-250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sz="1200" b="0" i="0" baseline="-250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1200" baseline="-250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baseline="-250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fr-FR" sz="1200" b="0" i="1" baseline="-250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r-F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net</m:t>
                        </m:r>
                        <m:r>
                          <a:rPr lang="fr-F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fr-F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EFAA154-FA0F-A572-7B82-63B3B90E5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699" y="3623204"/>
                <a:ext cx="5527765" cy="3638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EA35B95-1ED5-5581-BEDD-20821EE493DF}"/>
                  </a:ext>
                </a:extLst>
              </p:cNvPr>
              <p:cNvSpPr txBox="1"/>
              <p:nvPr/>
            </p:nvSpPr>
            <p:spPr>
              <a:xfrm>
                <a:off x="6380699" y="4196868"/>
                <a:ext cx="5527765" cy="36388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i="0" smtClean="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Loss</m:t>
                        </m:r>
                        <m:r>
                          <a:rPr lang="fr-FR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 i="0" smtClean="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fr-FR" sz="12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sz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target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fr-FR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1(1−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12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fr-FR" sz="1200" b="0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net</m:t>
                    </m:r>
                    <m:r>
                      <a:rPr lang="fr-FR" sz="1200" b="0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b="0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sz="1200" b="0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1200" baseline="-25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fr-FR" sz="12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fr-FR" sz="1200" b="0" i="0" baseline="-250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fr-FR" sz="120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EA35B95-1ED5-5581-BEDD-20821EE49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699" y="4196868"/>
                <a:ext cx="5527765" cy="3638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>
            <a:extLst>
              <a:ext uri="{FF2B5EF4-FFF2-40B4-BE49-F238E27FC236}">
                <a16:creationId xmlns:a16="http://schemas.microsoft.com/office/drawing/2014/main" id="{EB046680-0BE4-2FAE-5B22-5DA4873680AE}"/>
              </a:ext>
            </a:extLst>
          </p:cNvPr>
          <p:cNvSpPr txBox="1"/>
          <p:nvPr/>
        </p:nvSpPr>
        <p:spPr>
          <a:xfrm>
            <a:off x="6231631" y="4864395"/>
            <a:ext cx="1280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noProof="0" dirty="0"/>
              <a:t>Symmetrically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90F0EFFD-ACAE-4CB7-0840-9B8CCEE90AF6}"/>
                  </a:ext>
                </a:extLst>
              </p:cNvPr>
              <p:cNvSpPr txBox="1"/>
              <p:nvPr/>
            </p:nvSpPr>
            <p:spPr>
              <a:xfrm>
                <a:off x="6380699" y="5113221"/>
                <a:ext cx="5527765" cy="36388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Loss</m:t>
                        </m:r>
                        <m: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12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sz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target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fr-FR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12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fr-FR" sz="1200" b="0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net</m:t>
                    </m:r>
                    <m:r>
                      <a:rPr lang="fr-FR" sz="1200" b="0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b="0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1200" baseline="-25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fr-FR" sz="12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fr-FR" sz="12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fr-FR" sz="120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90F0EFFD-ACAE-4CB7-0840-9B8CCEE90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699" y="5113221"/>
                <a:ext cx="5527765" cy="3638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space réservé du pied de page 22">
            <a:extLst>
              <a:ext uri="{FF2B5EF4-FFF2-40B4-BE49-F238E27FC236}">
                <a16:creationId xmlns:a16="http://schemas.microsoft.com/office/drawing/2014/main" id="{77364D9F-400A-6092-36E8-1C44A4BB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Neural Networks. Author: David Thébault</a:t>
            </a:r>
          </a:p>
        </p:txBody>
      </p:sp>
    </p:spTree>
    <p:extLst>
      <p:ext uri="{BB962C8B-B14F-4D97-AF65-F5344CB8AC3E}">
        <p14:creationId xmlns:p14="http://schemas.microsoft.com/office/powerpoint/2010/main" val="2792137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8C813-B1CF-17FE-B8E7-34ECBF415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C0B30-477D-475B-98DB-70BFE181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Neural Network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89042AD1-BDD1-4FB5-F5A2-EF27C27E4795}"/>
              </a:ext>
            </a:extLst>
          </p:cNvPr>
          <p:cNvSpPr txBox="1"/>
          <p:nvPr/>
        </p:nvSpPr>
        <p:spPr>
          <a:xfrm>
            <a:off x="6872060" y="760834"/>
            <a:ext cx="3324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noProof="0" dirty="0"/>
              <a:t>Gradient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50E34919-588B-8D98-C9A3-113C0D0A3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78" y="1468419"/>
            <a:ext cx="5443986" cy="26196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6C6C2E2B-B54E-51B1-CC5D-9BB2A398A365}"/>
                  </a:ext>
                </a:extLst>
              </p:cNvPr>
              <p:cNvSpPr txBox="1"/>
              <p:nvPr/>
            </p:nvSpPr>
            <p:spPr>
              <a:xfrm>
                <a:off x="6365540" y="1900809"/>
                <a:ext cx="4307282" cy="409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4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b="0" i="0" smtClean="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Loss</m:t>
                        </m:r>
                        <m:r>
                          <a:rPr lang="fr-FR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400" b="0" i="0" smtClean="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fr-FR" sz="14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40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Loss</m:t>
                        </m:r>
                        <m:r>
                          <a:rPr lang="fr-FR" sz="1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net</m:t>
                        </m:r>
                        <m:r>
                          <a:rPr lang="fr-FR" sz="1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fr-FR" sz="1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fr-FR" sz="14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r-FR" sz="140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ne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fr-FR" sz="1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fr-FR" sz="1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400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  <m:r>
                          <a:rPr lang="fr-FR" sz="1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1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1400" b="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r-FR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ou</m:t>
                        </m:r>
                        <m:r>
                          <m:rPr>
                            <m:sty m:val="p"/>
                          </m:rPr>
                          <a:rPr lang="fr-FR" sz="1400" b="0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fr-FR" sz="1400" b="0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1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1400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ne</m:t>
                        </m:r>
                        <m:r>
                          <m:rPr>
                            <m:sty m:val="p"/>
                          </m:rPr>
                          <a:rPr lang="fr-FR" sz="1400" b="0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fr-FR" sz="1400" b="0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400" b="0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1400" b="0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1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r-F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net</m:t>
                        </m:r>
                        <m:r>
                          <a:rPr lang="fr-FR" sz="1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fr-F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fr-F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6C6C2E2B-B54E-51B1-CC5D-9BB2A398A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540" y="1900809"/>
                <a:ext cx="4307282" cy="4090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A01A5FB4-CD84-4ABC-8111-C8F45F26EF95}"/>
                  </a:ext>
                </a:extLst>
              </p:cNvPr>
              <p:cNvSpPr txBox="1"/>
              <p:nvPr/>
            </p:nvSpPr>
            <p:spPr>
              <a:xfrm>
                <a:off x="6365540" y="2667630"/>
                <a:ext cx="5659883" cy="44345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fr-F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sz="120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fr-FR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target</m:t>
                      </m:r>
                      <m:r>
                        <a:rPr lang="fr-FR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fr-FR" sz="1200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fr-FR" sz="12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fr-FR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1(1−</m:t>
                      </m:r>
                      <m:r>
                        <m:rPr>
                          <m:sty m:val="p"/>
                        </m:rPr>
                        <a:rPr lang="fr-FR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sz="12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FR" sz="12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fr-FR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fr-FR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fr-FR" sz="12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12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1200" i="1" baseline="-250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fr-FR" sz="1200" baseline="-250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net</m:t>
                      </m:r>
                      <m:r>
                        <a:rPr lang="fr-FR" sz="1200" baseline="-250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200" baseline="-250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FR" sz="1200" baseline="-250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fr-FR" sz="1200" baseline="-25000" dirty="0">
                          <a:solidFill>
                            <a:schemeClr val="accent2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200" i="1" baseline="-250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  <m:r>
                        <a:rPr lang="fr-FR" sz="1200" i="1" baseline="-250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m:rPr>
                          <m:nor/>
                        </m:rPr>
                        <a:rPr lang="fr-FR" sz="1200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fr-FR" sz="1200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sz="120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A01A5FB4-CD84-4ABC-8111-C8F45F26E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540" y="2667630"/>
                <a:ext cx="5659883" cy="443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ZoneTexte 20">
            <a:extLst>
              <a:ext uri="{FF2B5EF4-FFF2-40B4-BE49-F238E27FC236}">
                <a16:creationId xmlns:a16="http://schemas.microsoft.com/office/drawing/2014/main" id="{C0E3D98B-A1DB-654C-0C9A-314554E1E609}"/>
              </a:ext>
            </a:extLst>
          </p:cNvPr>
          <p:cNvSpPr txBox="1"/>
          <p:nvPr/>
        </p:nvSpPr>
        <p:spPr>
          <a:xfrm>
            <a:off x="6528460" y="1334708"/>
            <a:ext cx="31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BACKPROPAGATION</a:t>
            </a:r>
            <a:r>
              <a:rPr lang="fr-FR" sz="1400" b="1" dirty="0"/>
              <a:t> + CHAIN RULE</a:t>
            </a:r>
          </a:p>
        </p:txBody>
      </p:sp>
      <p:sp>
        <p:nvSpPr>
          <p:cNvPr id="22" name="Flèche vers la gauche 21">
            <a:extLst>
              <a:ext uri="{FF2B5EF4-FFF2-40B4-BE49-F238E27FC236}">
                <a16:creationId xmlns:a16="http://schemas.microsoft.com/office/drawing/2014/main" id="{119CA1CE-B9C0-4CF5-E173-451BC4E7AAD7}"/>
              </a:ext>
            </a:extLst>
          </p:cNvPr>
          <p:cNvSpPr/>
          <p:nvPr/>
        </p:nvSpPr>
        <p:spPr>
          <a:xfrm rot="18488585" flipV="1">
            <a:off x="2329043" y="2166790"/>
            <a:ext cx="1250269" cy="274824"/>
          </a:xfrm>
          <a:prstGeom prst="leftArrow">
            <a:avLst>
              <a:gd name="adj1" fmla="val 49587"/>
              <a:gd name="adj2" fmla="val 50000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D006D73-1720-60EE-3410-3C9A6DA035A7}"/>
              </a:ext>
            </a:extLst>
          </p:cNvPr>
          <p:cNvCxnSpPr>
            <a:cxnSpLocks/>
          </p:cNvCxnSpPr>
          <p:nvPr/>
        </p:nvCxnSpPr>
        <p:spPr>
          <a:xfrm>
            <a:off x="3338623" y="1823186"/>
            <a:ext cx="1212112" cy="0"/>
          </a:xfrm>
          <a:prstGeom prst="line">
            <a:avLst/>
          </a:prstGeom>
          <a:ln w="13652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lèche vers la gauche 3">
            <a:extLst>
              <a:ext uri="{FF2B5EF4-FFF2-40B4-BE49-F238E27FC236}">
                <a16:creationId xmlns:a16="http://schemas.microsoft.com/office/drawing/2014/main" id="{A47D0D7B-1DCE-F91F-F242-DB4E60AFD03C}"/>
              </a:ext>
            </a:extLst>
          </p:cNvPr>
          <p:cNvSpPr/>
          <p:nvPr/>
        </p:nvSpPr>
        <p:spPr>
          <a:xfrm>
            <a:off x="1169577" y="2627381"/>
            <a:ext cx="1488564" cy="209134"/>
          </a:xfrm>
          <a:prstGeom prst="left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2DCA61B-41DD-C5C8-D3D5-A4840C20C5CA}"/>
                  </a:ext>
                </a:extLst>
              </p:cNvPr>
              <p:cNvSpPr txBox="1"/>
              <p:nvPr/>
            </p:nvSpPr>
            <p:spPr>
              <a:xfrm>
                <a:off x="4051002" y="1372755"/>
                <a:ext cx="642969" cy="414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5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5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05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fr-FR" sz="105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05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05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fr-FR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sz="105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2DCA61B-41DD-C5C8-D3D5-A4840C20C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002" y="1372755"/>
                <a:ext cx="642969" cy="4142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E348035B-111F-6438-96F7-1412D0CDF941}"/>
              </a:ext>
            </a:extLst>
          </p:cNvPr>
          <p:cNvSpPr txBox="1"/>
          <p:nvPr/>
        </p:nvSpPr>
        <p:spPr>
          <a:xfrm>
            <a:off x="6231631" y="3429000"/>
            <a:ext cx="1280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noProof="0" dirty="0"/>
              <a:t>Symmetrically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2D7D6F6-9B48-2C0E-8898-4676482950E0}"/>
                  </a:ext>
                </a:extLst>
              </p:cNvPr>
              <p:cNvSpPr txBox="1"/>
              <p:nvPr/>
            </p:nvSpPr>
            <p:spPr>
              <a:xfrm>
                <a:off x="6365540" y="3690610"/>
                <a:ext cx="5659883" cy="36356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Loss</m:t>
                        </m:r>
                        <m: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12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sz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target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fr-FR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12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fr-FR" sz="1200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net</m:t>
                    </m:r>
                    <m:r>
                      <a:rPr lang="fr-FR" sz="1200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fr-FR" sz="1200" b="0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fr-FR" sz="1200" baseline="-2500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2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fr-FR" sz="12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m:rPr>
                        <m:nor/>
                      </m:rPr>
                      <a:rPr lang="fr-FR" sz="120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sz="12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2D7D6F6-9B48-2C0E-8898-467648295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540" y="3690610"/>
                <a:ext cx="5659883" cy="3635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1B894BFA-33E4-F8F5-5727-9B048773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Neural Networks. Author: David Thébault</a:t>
            </a:r>
          </a:p>
        </p:txBody>
      </p:sp>
    </p:spTree>
    <p:extLst>
      <p:ext uri="{BB962C8B-B14F-4D97-AF65-F5344CB8AC3E}">
        <p14:creationId xmlns:p14="http://schemas.microsoft.com/office/powerpoint/2010/main" val="2518135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D0E81-E146-C5CA-89E8-0E6C5E5C9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9381D-C924-0917-6498-6B93ECE0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Neural Network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AFA8BF57-5AEE-4A1B-7454-5B93A3DBF4A9}"/>
              </a:ext>
            </a:extLst>
          </p:cNvPr>
          <p:cNvSpPr txBox="1"/>
          <p:nvPr/>
        </p:nvSpPr>
        <p:spPr>
          <a:xfrm>
            <a:off x="6872060" y="760834"/>
            <a:ext cx="3324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noProof="0" dirty="0"/>
              <a:t>Gradient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CBC851C0-976C-A858-E200-091FD5E5F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78" y="1468419"/>
            <a:ext cx="5443986" cy="26196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337D4153-617B-EAF9-DC44-0ACD0CE5750C}"/>
                  </a:ext>
                </a:extLst>
              </p:cNvPr>
              <p:cNvSpPr txBox="1"/>
              <p:nvPr/>
            </p:nvSpPr>
            <p:spPr>
              <a:xfrm>
                <a:off x="6365540" y="1900809"/>
                <a:ext cx="4307282" cy="443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fr-F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net</m:t>
                          </m:r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fr-F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sz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ne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fr-FR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fr-F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2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net</m:t>
                          </m:r>
                          <m:r>
                            <a:rPr lang="fr-FR" sz="12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2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2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net</m:t>
                          </m:r>
                          <m:r>
                            <a:rPr lang="fr-FR" sz="12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2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fr-F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2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fr-FR" sz="12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337D4153-617B-EAF9-DC44-0ACD0CE57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540" y="1900809"/>
                <a:ext cx="4307282" cy="443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ZoneTexte 20">
            <a:extLst>
              <a:ext uri="{FF2B5EF4-FFF2-40B4-BE49-F238E27FC236}">
                <a16:creationId xmlns:a16="http://schemas.microsoft.com/office/drawing/2014/main" id="{90A3C3E7-154F-F5FE-181B-3C1EEA20F61B}"/>
              </a:ext>
            </a:extLst>
          </p:cNvPr>
          <p:cNvSpPr txBox="1"/>
          <p:nvPr/>
        </p:nvSpPr>
        <p:spPr>
          <a:xfrm>
            <a:off x="6528460" y="1334708"/>
            <a:ext cx="31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BACKPROPAGATION</a:t>
            </a:r>
            <a:r>
              <a:rPr lang="fr-FR" sz="1400" b="1" dirty="0"/>
              <a:t> + CHAIN RULE</a:t>
            </a:r>
          </a:p>
        </p:txBody>
      </p:sp>
      <p:sp>
        <p:nvSpPr>
          <p:cNvPr id="22" name="Flèche vers la gauche 21">
            <a:extLst>
              <a:ext uri="{FF2B5EF4-FFF2-40B4-BE49-F238E27FC236}">
                <a16:creationId xmlns:a16="http://schemas.microsoft.com/office/drawing/2014/main" id="{F8E7A804-8D09-AB86-27E9-E763B5049A5D}"/>
              </a:ext>
            </a:extLst>
          </p:cNvPr>
          <p:cNvSpPr/>
          <p:nvPr/>
        </p:nvSpPr>
        <p:spPr>
          <a:xfrm rot="18488585" flipV="1">
            <a:off x="2329043" y="2166790"/>
            <a:ext cx="1250269" cy="274824"/>
          </a:xfrm>
          <a:prstGeom prst="leftArrow">
            <a:avLst>
              <a:gd name="adj1" fmla="val 49587"/>
              <a:gd name="adj2" fmla="val 50000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683063B0-82BA-F3DE-E39A-B943E7F05F76}"/>
              </a:ext>
            </a:extLst>
          </p:cNvPr>
          <p:cNvCxnSpPr>
            <a:cxnSpLocks/>
          </p:cNvCxnSpPr>
          <p:nvPr/>
        </p:nvCxnSpPr>
        <p:spPr>
          <a:xfrm>
            <a:off x="1967009" y="1855085"/>
            <a:ext cx="2664000" cy="0"/>
          </a:xfrm>
          <a:prstGeom prst="line">
            <a:avLst/>
          </a:prstGeom>
          <a:ln w="13652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lèche vers la gauche 3">
            <a:extLst>
              <a:ext uri="{FF2B5EF4-FFF2-40B4-BE49-F238E27FC236}">
                <a16:creationId xmlns:a16="http://schemas.microsoft.com/office/drawing/2014/main" id="{EAF9D25A-1AED-690C-8962-43FD421195BD}"/>
              </a:ext>
            </a:extLst>
          </p:cNvPr>
          <p:cNvSpPr/>
          <p:nvPr/>
        </p:nvSpPr>
        <p:spPr>
          <a:xfrm rot="19343959">
            <a:off x="1513631" y="2724486"/>
            <a:ext cx="432000" cy="288000"/>
          </a:xfrm>
          <a:prstGeom prst="left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AB36BF09-D1F5-1C65-3B0A-AAA23F109AEF}"/>
              </a:ext>
            </a:extLst>
          </p:cNvPr>
          <p:cNvCxnSpPr>
            <a:cxnSpLocks/>
          </p:cNvCxnSpPr>
          <p:nvPr/>
        </p:nvCxnSpPr>
        <p:spPr>
          <a:xfrm>
            <a:off x="1853950" y="2743205"/>
            <a:ext cx="792000" cy="0"/>
          </a:xfrm>
          <a:prstGeom prst="line">
            <a:avLst/>
          </a:prstGeom>
          <a:ln w="13652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lèche vers la gauche 4">
            <a:extLst>
              <a:ext uri="{FF2B5EF4-FFF2-40B4-BE49-F238E27FC236}">
                <a16:creationId xmlns:a16="http://schemas.microsoft.com/office/drawing/2014/main" id="{D4B55806-E775-D2E1-D07C-43DE99046002}"/>
              </a:ext>
            </a:extLst>
          </p:cNvPr>
          <p:cNvSpPr/>
          <p:nvPr/>
        </p:nvSpPr>
        <p:spPr>
          <a:xfrm rot="17815094" flipV="1">
            <a:off x="1114269" y="2268779"/>
            <a:ext cx="1260000" cy="274824"/>
          </a:xfrm>
          <a:prstGeom prst="leftArrow">
            <a:avLst>
              <a:gd name="adj1" fmla="val 49587"/>
              <a:gd name="adj2" fmla="val 50000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049E3D0-4E04-9C84-EF69-FA8BED4867B9}"/>
                  </a:ext>
                </a:extLst>
              </p:cNvPr>
              <p:cNvSpPr txBox="1"/>
              <p:nvPr/>
            </p:nvSpPr>
            <p:spPr>
              <a:xfrm>
                <a:off x="4051002" y="1372755"/>
                <a:ext cx="642969" cy="414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5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5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05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fr-FR" sz="105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05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fr-FR" sz="105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049E3D0-4E04-9C84-EF69-FA8BED486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002" y="1372755"/>
                <a:ext cx="642969" cy="4142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37FA842-7216-1993-8611-10CB86A65F32}"/>
                  </a:ext>
                </a:extLst>
              </p:cNvPr>
              <p:cNvSpPr txBox="1"/>
              <p:nvPr/>
            </p:nvSpPr>
            <p:spPr>
              <a:xfrm>
                <a:off x="6405566" y="2501551"/>
                <a:ext cx="5369463" cy="733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200">
                            <a:latin typeface="Cambria Math" panose="02040503050406030204" pitchFamily="18" charset="0"/>
                          </a:rPr>
                          <m:t>Loss</m:t>
                        </m:r>
                        <m:r>
                          <a:rPr lang="fr-FR" sz="12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20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fr-FR" sz="120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fr-FR" sz="1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sz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1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𝑜𝑢𝑡</m:t>
                    </m:r>
                    <m:r>
                      <a:rPr lang="fr-FR" sz="12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fr-FR" sz="1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12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sz="1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𝑡𝑎𝑟𝑔𝑒𝑡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fr-FR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fr-FR" sz="1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1(1−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1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  <m:r>
                      <a:rPr lang="fr-FR" sz="12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fr-FR" sz="1200" b="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𝑛𝑒𝑡</m:t>
                    </m:r>
                    <m:r>
                      <a:rPr lang="fr-FR" sz="1200" b="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fr-FR" sz="1200" b="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fr-FR" sz="1200" b="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1≥0})× </m:t>
                    </m:r>
                  </m:oMath>
                </a14:m>
                <a:r>
                  <a:rPr lang="fr-FR" sz="1200" dirty="0"/>
                  <a:t>1</a:t>
                </a:r>
              </a:p>
              <a:p>
                <a:pPr/>
                <a:endParaRPr lang="fr-FR" sz="1200" dirty="0"/>
              </a:p>
              <a:p>
                <a:pPr/>
                <a:r>
                  <a:rPr lang="fr-FR" sz="1200" dirty="0"/>
                  <a:t> 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fr-FR" sz="1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sz="1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target</m:t>
                    </m:r>
                    <m: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fr-FR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fr-F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1(1−</m:t>
                    </m:r>
                    <m:r>
                      <m:rPr>
                        <m:sty m:val="p"/>
                      </m:rP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sz="1200">
                        <a:latin typeface="Cambria Math" panose="02040503050406030204" pitchFamily="18" charset="0"/>
                      </a:rPr>
                      <m:t>w</m:t>
                    </m:r>
                    <m:r>
                      <a:rPr lang="fr-FR" sz="1200">
                        <a:latin typeface="Cambria Math" panose="02040503050406030204" pitchFamily="18" charset="0"/>
                      </a:rPr>
                      <m:t>6</m:t>
                    </m:r>
                    <m:r>
                      <a:rPr lang="fr-F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2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1200" i="1" baseline="-250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fr-FR" sz="1200" baseline="-250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net</m:t>
                    </m:r>
                    <m:r>
                      <a:rPr lang="fr-FR" sz="1200" baseline="-250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baseline="-250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sz="1200" baseline="-250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1200" baseline="-250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i="1" baseline="-250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fr-FR" sz="1200" i="1" baseline="-250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fr-FR" sz="1200" dirty="0"/>
                  <a:t> 1</a:t>
                </a: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37FA842-7216-1993-8611-10CB86A65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566" y="2501551"/>
                <a:ext cx="5369463" cy="733214"/>
              </a:xfrm>
              <a:prstGeom prst="rect">
                <a:avLst/>
              </a:prstGeom>
              <a:blipFill>
                <a:blip r:embed="rId5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E8099DE-F6C2-E112-F79C-D79D81729903}"/>
                  </a:ext>
                </a:extLst>
              </p:cNvPr>
              <p:cNvSpPr txBox="1"/>
              <p:nvPr/>
            </p:nvSpPr>
            <p:spPr>
              <a:xfrm>
                <a:off x="4372486" y="4489805"/>
                <a:ext cx="7647317" cy="40908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Loss</m:t>
                        </m:r>
                        <m:r>
                          <a:rPr lang="fr-FR" sz="1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fr-FR" sz="140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fr-FR" sz="1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𝑜𝑢𝑡</m:t>
                    </m:r>
                    <m:r>
                      <a:rPr lang="fr-FR" sz="14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fr-FR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fr-F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14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𝑡𝑎𝑟𝑔𝑒𝑡</m:t>
                    </m:r>
                    <m:r>
                      <a:rPr lang="fr-F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fr-FR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fr-FR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fr-F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1(1−</m:t>
                    </m:r>
                    <m:r>
                      <m:rPr>
                        <m:sty m:val="p"/>
                      </m:rPr>
                      <a:rPr lang="fr-F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fr-F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  <m:r>
                      <a:rPr lang="fr-FR" sz="14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fr-FR" sz="1400" b="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𝑛𝑒𝑡</m:t>
                    </m:r>
                    <m:r>
                      <a:rPr lang="fr-FR" sz="1400" b="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fr-FR" sz="1400" b="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fr-FR" sz="1400" b="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1≥0})</m:t>
                    </m:r>
                    <m:r>
                      <a:rPr lang="fr-F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FR" sz="1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fr-FR" sz="1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fr-F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14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fr-FR" sz="1400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net</m:t>
                    </m:r>
                    <m:r>
                      <a:rPr lang="fr-FR" sz="1400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400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sz="1400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1400" baseline="-25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fr-FR" sz="14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E8099DE-F6C2-E112-F79C-D79D81729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86" y="4489805"/>
                <a:ext cx="7647317" cy="409086"/>
              </a:xfrm>
              <a:prstGeom prst="rect">
                <a:avLst/>
              </a:prstGeom>
              <a:blipFill>
                <a:blip r:embed="rId6"/>
                <a:stretch>
                  <a:fillRect b="-294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>
            <a:extLst>
              <a:ext uri="{FF2B5EF4-FFF2-40B4-BE49-F238E27FC236}">
                <a16:creationId xmlns:a16="http://schemas.microsoft.com/office/drawing/2014/main" id="{EA5DF9E7-E9A4-0767-1A05-34181AB2F4BB}"/>
              </a:ext>
            </a:extLst>
          </p:cNvPr>
          <p:cNvSpPr txBox="1"/>
          <p:nvPr/>
        </p:nvSpPr>
        <p:spPr>
          <a:xfrm>
            <a:off x="4372486" y="5223635"/>
            <a:ext cx="1280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noProof="0" dirty="0"/>
              <a:t>Symmetrically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E51A969A-6113-B483-CB13-72CE2DEE7ACB}"/>
                  </a:ext>
                </a:extLst>
              </p:cNvPr>
              <p:cNvSpPr txBox="1"/>
              <p:nvPr/>
            </p:nvSpPr>
            <p:spPr>
              <a:xfrm>
                <a:off x="4358676" y="5485245"/>
                <a:ext cx="7647317" cy="40908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Loss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1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fr-FR" sz="140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fr-FR" sz="1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𝑜𝑢𝑡</m:t>
                    </m:r>
                    <m:r>
                      <a:rPr lang="fr-FR" sz="14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fr-FR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fr-F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4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𝑡𝑎𝑟𝑔𝑒𝑡</m:t>
                    </m:r>
                    <m:r>
                      <a:rPr lang="fr-F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fr-F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fr-FR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fr-FR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fr-F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m:rPr>
                        <m:sty m:val="p"/>
                      </m:rPr>
                      <a:rPr lang="fr-F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  <m:r>
                      <a:rPr lang="fr-FR" sz="14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fr-FR" sz="1400" b="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𝑛𝑒𝑡</m:t>
                    </m:r>
                    <m:r>
                      <a:rPr lang="fr-FR" sz="1400" b="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fr-FR" sz="1400" b="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fr-FR" sz="14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400" b="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≥0})</m:t>
                    </m:r>
                    <m:r>
                      <a:rPr lang="fr-F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FR" sz="1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fr-F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14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fr-FR" sz="1400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net</m:t>
                    </m:r>
                    <m:r>
                      <a:rPr lang="fr-FR" sz="1400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400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1400" baseline="-25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fr-FR" sz="14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fr-FR" sz="14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E51A969A-6113-B483-CB13-72CE2DEE7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76" y="5485245"/>
                <a:ext cx="7647317" cy="409086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space réservé du pied de page 25">
            <a:extLst>
              <a:ext uri="{FF2B5EF4-FFF2-40B4-BE49-F238E27FC236}">
                <a16:creationId xmlns:a16="http://schemas.microsoft.com/office/drawing/2014/main" id="{0F487220-02CD-DFFE-4DC9-99D7CA2D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Neural Networks. Author: David Thébault</a:t>
            </a:r>
          </a:p>
        </p:txBody>
      </p:sp>
    </p:spTree>
    <p:extLst>
      <p:ext uri="{BB962C8B-B14F-4D97-AF65-F5344CB8AC3E}">
        <p14:creationId xmlns:p14="http://schemas.microsoft.com/office/powerpoint/2010/main" val="3593262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03584-E404-D54E-6545-B534F1671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64346-B027-7900-C004-66D00B7A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Neural Network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B726DB85-6203-5AE0-A484-82C17F7C81B1}"/>
              </a:ext>
            </a:extLst>
          </p:cNvPr>
          <p:cNvSpPr txBox="1"/>
          <p:nvPr/>
        </p:nvSpPr>
        <p:spPr>
          <a:xfrm>
            <a:off x="6872060" y="760834"/>
            <a:ext cx="3324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noProof="0" dirty="0"/>
              <a:t>Gradient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B95393E4-2308-F02E-93E7-B7A4AA697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78" y="1468419"/>
            <a:ext cx="5443986" cy="26196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DB9F1FAA-11A9-FCBF-C97B-5C4C315CEBFE}"/>
                  </a:ext>
                </a:extLst>
              </p:cNvPr>
              <p:cNvSpPr txBox="1"/>
              <p:nvPr/>
            </p:nvSpPr>
            <p:spPr>
              <a:xfrm>
                <a:off x="6528460" y="1752699"/>
                <a:ext cx="3105918" cy="414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i="0" smtClean="0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100" i="0" smtClean="0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fr-FR" sz="11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1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fr-FR" sz="1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ou</m:t>
                          </m:r>
                          <m:r>
                            <m:rPr>
                              <m:sty m:val="p"/>
                            </m:rPr>
                            <a:rPr lang="fr-FR" sz="1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fr-FR" sz="1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fr-FR" sz="1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fr-FR" sz="11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sz="1100" b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  <m:r>
                            <a:rPr lang="fr-FR" sz="11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fr-FR" sz="11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1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net</m:t>
                          </m:r>
                          <m:r>
                            <a:rPr lang="fr-FR" sz="11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fr-FR" sz="11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fr-F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net</m:t>
                          </m:r>
                          <m: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DB9F1FAA-11A9-FCBF-C97B-5C4C315CE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460" y="1752699"/>
                <a:ext cx="3105918" cy="414216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ZoneTexte 71">
            <a:extLst>
              <a:ext uri="{FF2B5EF4-FFF2-40B4-BE49-F238E27FC236}">
                <a16:creationId xmlns:a16="http://schemas.microsoft.com/office/drawing/2014/main" id="{7F45CB98-B8D2-F709-DF48-94C01F23FBFA}"/>
              </a:ext>
            </a:extLst>
          </p:cNvPr>
          <p:cNvSpPr txBox="1"/>
          <p:nvPr/>
        </p:nvSpPr>
        <p:spPr>
          <a:xfrm>
            <a:off x="6528460" y="1334708"/>
            <a:ext cx="31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BACKPROPAGATION</a:t>
            </a:r>
            <a:r>
              <a:rPr lang="fr-FR" sz="1400" b="1" dirty="0"/>
              <a:t> + CHAIN RULE</a:t>
            </a:r>
          </a:p>
        </p:txBody>
      </p:sp>
      <p:sp>
        <p:nvSpPr>
          <p:cNvPr id="79" name="Flèche vers la gauche 78">
            <a:extLst>
              <a:ext uri="{FF2B5EF4-FFF2-40B4-BE49-F238E27FC236}">
                <a16:creationId xmlns:a16="http://schemas.microsoft.com/office/drawing/2014/main" id="{70DC9EC4-0ACF-09E0-23AB-B358F9AFFC38}"/>
              </a:ext>
            </a:extLst>
          </p:cNvPr>
          <p:cNvSpPr/>
          <p:nvPr/>
        </p:nvSpPr>
        <p:spPr>
          <a:xfrm>
            <a:off x="2913324" y="1723608"/>
            <a:ext cx="1800000" cy="272899"/>
          </a:xfrm>
          <a:prstGeom prst="left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47BD1866-11B4-6E5E-5D33-58E72EB7BF7C}"/>
                  </a:ext>
                </a:extLst>
              </p:cNvPr>
              <p:cNvSpPr txBox="1"/>
              <p:nvPr/>
            </p:nvSpPr>
            <p:spPr>
              <a:xfrm>
                <a:off x="4051002" y="1404654"/>
                <a:ext cx="642969" cy="414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5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5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05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fr-FR" sz="105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05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05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fr-FR" sz="105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fr-FR" sz="105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47BD1866-11B4-6E5E-5D33-58E72EB7B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002" y="1404654"/>
                <a:ext cx="642969" cy="4142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504D805-2BC7-202A-2AC6-2691DE003698}"/>
                  </a:ext>
                </a:extLst>
              </p:cNvPr>
              <p:cNvSpPr txBox="1"/>
              <p:nvPr/>
            </p:nvSpPr>
            <p:spPr>
              <a:xfrm>
                <a:off x="6528460" y="2319059"/>
                <a:ext cx="4112845" cy="414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i="0" smtClean="0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100" i="0" smtClean="0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fr-F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sz="1100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1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1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sz="1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FR" sz="1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target</m:t>
                      </m:r>
                      <m:r>
                        <a:rPr lang="fr-FR" sz="1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fr-FR" sz="1100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FR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fr-FR" sz="11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11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1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1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1(1−</m:t>
                      </m:r>
                      <m:r>
                        <m:rPr>
                          <m:sty m:val="p"/>
                        </m:rPr>
                        <a:rPr lang="fr-FR" sz="11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11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1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1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sz="1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fr-FR" sz="11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fr-F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ut</m:t>
                      </m:r>
                      <m:r>
                        <a:rPr lang="fr-F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F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11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504D805-2BC7-202A-2AC6-2691DE003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460" y="2319059"/>
                <a:ext cx="4112845" cy="414216"/>
              </a:xfrm>
              <a:prstGeom prst="rect">
                <a:avLst/>
              </a:prstGeom>
              <a:blipFill>
                <a:blip r:embed="rId5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ZoneTexte 91">
            <a:extLst>
              <a:ext uri="{FF2B5EF4-FFF2-40B4-BE49-F238E27FC236}">
                <a16:creationId xmlns:a16="http://schemas.microsoft.com/office/drawing/2014/main" id="{F75419FC-B837-091E-5ECE-834D9914ADB5}"/>
              </a:ext>
            </a:extLst>
          </p:cNvPr>
          <p:cNvSpPr txBox="1"/>
          <p:nvPr/>
        </p:nvSpPr>
        <p:spPr>
          <a:xfrm>
            <a:off x="6528460" y="3404988"/>
            <a:ext cx="1227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noProof="0" dirty="0"/>
              <a:t>Symmetrically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BD239F1-369F-4228-6CA9-9E7DFA660D59}"/>
                  </a:ext>
                </a:extLst>
              </p:cNvPr>
              <p:cNvSpPr txBox="1"/>
              <p:nvPr/>
            </p:nvSpPr>
            <p:spPr>
              <a:xfrm>
                <a:off x="6528460" y="2885419"/>
                <a:ext cx="4112845" cy="41421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1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fr-F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fr-F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sz="11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FR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target</m:t>
                      </m:r>
                      <m:r>
                        <a:rPr lang="fr-FR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fr-FR" sz="11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F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fr-FR" sz="1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1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1(1−</m:t>
                      </m:r>
                      <m:r>
                        <m:rPr>
                          <m:sty m:val="p"/>
                        </m:rPr>
                        <a:rPr lang="fr-FR" sz="1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1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fr-FR" sz="11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fr-F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ut</m:t>
                      </m:r>
                      <m:r>
                        <a:rPr lang="fr-F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F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BD239F1-369F-4228-6CA9-9E7DFA660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460" y="2885419"/>
                <a:ext cx="4112845" cy="4142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DEEEA49-3E90-97D8-3429-8D27DD5FFB9E}"/>
                  </a:ext>
                </a:extLst>
              </p:cNvPr>
              <p:cNvSpPr txBox="1"/>
              <p:nvPr/>
            </p:nvSpPr>
            <p:spPr>
              <a:xfrm>
                <a:off x="6548343" y="3655899"/>
                <a:ext cx="4112845" cy="36401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Loss</m:t>
                        </m:r>
                        <m: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12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target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fr-FR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m:rPr>
                        <m:sty m:val="p"/>
                      </m:rP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sz="12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ut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1200" dirty="0">
                    <a:solidFill>
                      <a:schemeClr val="tx1"/>
                    </a:solidFill>
                  </a:rPr>
                  <a:t>2</a:t>
                </a:r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DEEEA49-3E90-97D8-3429-8D27DD5FF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43" y="3655899"/>
                <a:ext cx="4112845" cy="3640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9481E9-65BD-74C7-6B3B-2D1745E4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Neural Networks. Author: David Thébault</a:t>
            </a:r>
          </a:p>
        </p:txBody>
      </p:sp>
    </p:spTree>
    <p:extLst>
      <p:ext uri="{BB962C8B-B14F-4D97-AF65-F5344CB8AC3E}">
        <p14:creationId xmlns:p14="http://schemas.microsoft.com/office/powerpoint/2010/main" val="3825249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43659-026E-895B-B023-D6AC4BAEB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73101-AA6D-A82D-2665-B38A86AF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Neural Network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CE1C5B7D-7F95-6BCD-7BAE-5F022C7D8F30}"/>
              </a:ext>
            </a:extLst>
          </p:cNvPr>
          <p:cNvSpPr txBox="1"/>
          <p:nvPr/>
        </p:nvSpPr>
        <p:spPr>
          <a:xfrm>
            <a:off x="6872060" y="760834"/>
            <a:ext cx="3324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noProof="0" dirty="0"/>
              <a:t>Gradient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842CA236-FDF2-907D-E7E4-941C8B01A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78" y="1468419"/>
            <a:ext cx="5443986" cy="26196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45397429-D969-6E07-9E5D-37A808E82335}"/>
                  </a:ext>
                </a:extLst>
              </p:cNvPr>
              <p:cNvSpPr txBox="1"/>
              <p:nvPr/>
            </p:nvSpPr>
            <p:spPr>
              <a:xfrm>
                <a:off x="6365540" y="1900809"/>
                <a:ext cx="5065982" cy="443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fr-F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2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fr-FR" sz="12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2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ou</m:t>
                          </m:r>
                          <m:r>
                            <m:rPr>
                              <m:sty m:val="p"/>
                            </m:rPr>
                            <a:rPr lang="fr-FR" sz="12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fr-FR" sz="12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2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fr-FR" sz="12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fr-FR" sz="12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sz="1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2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  <m:r>
                            <a:rPr lang="fr-FR" sz="12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2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fr-FR" sz="12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2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net</m:t>
                          </m:r>
                          <m:r>
                            <a:rPr lang="fr-FR" sz="12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2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fr-FR" sz="12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fr-FR" sz="12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200">
                              <a:latin typeface="Cambria Math" panose="02040503050406030204" pitchFamily="18" charset="0"/>
                            </a:rPr>
                            <m:t>net</m:t>
                          </m:r>
                          <m:r>
                            <a:rPr lang="fr-FR" sz="120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20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fr-FR" sz="12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45397429-D969-6E07-9E5D-37A808E82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540" y="1900809"/>
                <a:ext cx="5065982" cy="443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ZoneTexte 20">
            <a:extLst>
              <a:ext uri="{FF2B5EF4-FFF2-40B4-BE49-F238E27FC236}">
                <a16:creationId xmlns:a16="http://schemas.microsoft.com/office/drawing/2014/main" id="{C88CFA90-7BB5-DA35-2BE7-3FFD59D09AF9}"/>
              </a:ext>
            </a:extLst>
          </p:cNvPr>
          <p:cNvSpPr txBox="1"/>
          <p:nvPr/>
        </p:nvSpPr>
        <p:spPr>
          <a:xfrm>
            <a:off x="6528460" y="1334708"/>
            <a:ext cx="31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BACKPROPAGATION</a:t>
            </a:r>
            <a:r>
              <a:rPr lang="fr-FR" sz="1400" b="1" dirty="0"/>
              <a:t> + CHAIN RULE</a:t>
            </a:r>
          </a:p>
        </p:txBody>
      </p:sp>
      <p:sp>
        <p:nvSpPr>
          <p:cNvPr id="22" name="Flèche vers la gauche 21">
            <a:extLst>
              <a:ext uri="{FF2B5EF4-FFF2-40B4-BE49-F238E27FC236}">
                <a16:creationId xmlns:a16="http://schemas.microsoft.com/office/drawing/2014/main" id="{33B54EF3-8D06-B899-BF51-777C97FCCFF5}"/>
              </a:ext>
            </a:extLst>
          </p:cNvPr>
          <p:cNvSpPr/>
          <p:nvPr/>
        </p:nvSpPr>
        <p:spPr>
          <a:xfrm rot="18488585" flipV="1">
            <a:off x="2329043" y="2166790"/>
            <a:ext cx="1250269" cy="274824"/>
          </a:xfrm>
          <a:prstGeom prst="leftArrow">
            <a:avLst>
              <a:gd name="adj1" fmla="val 49587"/>
              <a:gd name="adj2" fmla="val 50000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E7DE361-DE23-B619-D4C9-44DB589959DB}"/>
              </a:ext>
            </a:extLst>
          </p:cNvPr>
          <p:cNvCxnSpPr>
            <a:cxnSpLocks/>
          </p:cNvCxnSpPr>
          <p:nvPr/>
        </p:nvCxnSpPr>
        <p:spPr>
          <a:xfrm>
            <a:off x="3270882" y="1838151"/>
            <a:ext cx="1368000" cy="0"/>
          </a:xfrm>
          <a:prstGeom prst="line">
            <a:avLst/>
          </a:prstGeom>
          <a:ln w="13652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701E77D-1333-DBD9-1624-0066789A84A9}"/>
                  </a:ext>
                </a:extLst>
              </p:cNvPr>
              <p:cNvSpPr txBox="1"/>
              <p:nvPr/>
            </p:nvSpPr>
            <p:spPr>
              <a:xfrm>
                <a:off x="4051002" y="1372755"/>
                <a:ext cx="642969" cy="414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5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5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05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fr-FR" sz="105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05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fr-FR" sz="105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701E77D-1333-DBD9-1624-0066789A8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002" y="1372755"/>
                <a:ext cx="642969" cy="4142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>
            <a:extLst>
              <a:ext uri="{FF2B5EF4-FFF2-40B4-BE49-F238E27FC236}">
                <a16:creationId xmlns:a16="http://schemas.microsoft.com/office/drawing/2014/main" id="{27E31D59-EDDB-8058-D887-737F527CB946}"/>
              </a:ext>
            </a:extLst>
          </p:cNvPr>
          <p:cNvSpPr txBox="1"/>
          <p:nvPr/>
        </p:nvSpPr>
        <p:spPr>
          <a:xfrm>
            <a:off x="6365540" y="3731841"/>
            <a:ext cx="12808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latin typeface="Cambria Math" panose="02040503050406030204" pitchFamily="18" charset="0"/>
              </a:defRPr>
            </a:lvl1pPr>
          </a:lstStyle>
          <a:p>
            <a:r>
              <a:rPr lang="en-GB"/>
              <a:t>Symmetrically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5D5F887-E25C-B73A-9577-344864DD902C}"/>
                  </a:ext>
                </a:extLst>
              </p:cNvPr>
              <p:cNvSpPr txBox="1"/>
              <p:nvPr/>
            </p:nvSpPr>
            <p:spPr>
              <a:xfrm>
                <a:off x="6365540" y="2541731"/>
                <a:ext cx="5065982" cy="443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fr-F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sz="1200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fr-FR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target</m:t>
                      </m:r>
                      <m:r>
                        <a:rPr lang="fr-FR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fr-FR" sz="1200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F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fr-FR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1(1−</m:t>
                      </m:r>
                      <m:r>
                        <m:rPr>
                          <m:sty m:val="p"/>
                        </m:rPr>
                        <a:rPr lang="fr-FR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sz="12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F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fr-FR" sz="120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ut</m:t>
                      </m:r>
                      <m:r>
                        <a:rPr lang="fr-FR" sz="12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FR" sz="12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5D5F887-E25C-B73A-9577-344864DD9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540" y="2541731"/>
                <a:ext cx="5065982" cy="4434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C6754B6-388C-E599-DCBB-46D2CE785D32}"/>
                  </a:ext>
                </a:extLst>
              </p:cNvPr>
              <p:cNvSpPr txBox="1"/>
              <p:nvPr/>
            </p:nvSpPr>
            <p:spPr>
              <a:xfrm>
                <a:off x="6365540" y="3126014"/>
                <a:ext cx="5065982" cy="44345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fr-F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sz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target</m:t>
                      </m:r>
                      <m: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fr-FR" sz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F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1(1−</m:t>
                      </m:r>
                      <m:r>
                        <m:rPr>
                          <m:sty m:val="p"/>
                        </m:rP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F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fr-FR" sz="12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ut</m:t>
                      </m:r>
                      <m:r>
                        <a:rPr lang="fr-F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F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C6754B6-388C-E599-DCBB-46D2CE785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540" y="3126014"/>
                <a:ext cx="5065982" cy="4434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5C06E6E-7B8F-C958-5F81-D50DEC5FA06A}"/>
                  </a:ext>
                </a:extLst>
              </p:cNvPr>
              <p:cNvSpPr txBox="1"/>
              <p:nvPr/>
            </p:nvSpPr>
            <p:spPr>
              <a:xfrm>
                <a:off x="6365540" y="4070282"/>
                <a:ext cx="5065982" cy="4087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>
                  <a:defRPr sz="1200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400"/>
                        </m:ctrlPr>
                      </m:fPr>
                      <m:num>
                        <m:r>
                          <a:rPr lang="fr-FR" sz="1400"/>
                          <m:t>∂</m:t>
                        </m:r>
                        <m:r>
                          <m:rPr>
                            <m:sty m:val="p"/>
                          </m:rPr>
                          <a:rPr lang="fr-FR" sz="1400"/>
                          <m:t>Loss</m:t>
                        </m:r>
                        <m:r>
                          <a:rPr lang="fr-FR" sz="1400"/>
                          <m:t>2</m:t>
                        </m:r>
                      </m:num>
                      <m:den>
                        <m:r>
                          <a:rPr lang="fr-FR" sz="1400"/>
                          <m:t>∂</m:t>
                        </m:r>
                        <m:r>
                          <m:rPr>
                            <m:sty m:val="p"/>
                          </m:rPr>
                          <a:rPr lang="fr-FR" sz="1400"/>
                          <m:t>w</m:t>
                        </m:r>
                        <m:r>
                          <a:rPr lang="fr-FR" sz="1400"/>
                          <m:t>7</m:t>
                        </m:r>
                      </m:den>
                    </m:f>
                    <m:r>
                      <a:rPr lang="fr-FR" sz="1400"/>
                      <m:t>=</m:t>
                    </m:r>
                    <m:r>
                      <m:rPr>
                        <m:nor/>
                      </m:rPr>
                      <a:rPr lang="fr-FR" sz="1400" dirty="0"/>
                      <m:t>(</m:t>
                    </m:r>
                    <m:r>
                      <m:rPr>
                        <m:sty m:val="p"/>
                      </m:rPr>
                      <a:rPr lang="fr-FR" sz="1400"/>
                      <m:t>out</m:t>
                    </m:r>
                    <m:r>
                      <a:rPr lang="fr-FR" sz="1400"/>
                      <m:t>_</m:t>
                    </m:r>
                    <m:r>
                      <m:rPr>
                        <m:sty m:val="p"/>
                      </m:rPr>
                      <a:rPr lang="fr-FR" sz="1400"/>
                      <m:t>o</m:t>
                    </m:r>
                    <m:r>
                      <a:rPr lang="fr-FR" sz="1400"/>
                      <m:t>2−</m:t>
                    </m:r>
                    <m:r>
                      <m:rPr>
                        <m:sty m:val="p"/>
                      </m:rPr>
                      <a:rPr lang="fr-FR" sz="1400"/>
                      <m:t>target</m:t>
                    </m:r>
                    <m:r>
                      <a:rPr lang="fr-FR" sz="1400"/>
                      <m:t>_</m:t>
                    </m:r>
                    <m:r>
                      <m:rPr>
                        <m:sty m:val="p"/>
                      </m:rPr>
                      <a:rPr lang="fr-FR" sz="1400"/>
                      <m:t>o</m:t>
                    </m:r>
                    <m:r>
                      <m:rPr>
                        <m:nor/>
                      </m:rPr>
                      <a:rPr lang="fr-FR" sz="1400"/>
                      <m:t>2</m:t>
                    </m:r>
                    <m:r>
                      <m:rPr>
                        <m:nor/>
                      </m:rPr>
                      <a:rPr lang="fr-FR" sz="1400" dirty="0"/>
                      <m:t>)</m:t>
                    </m:r>
                    <m:r>
                      <a:rPr lang="fr-FR" sz="1400"/>
                      <m:t>×</m:t>
                    </m:r>
                    <m:r>
                      <m:rPr>
                        <m:sty m:val="p"/>
                      </m:rPr>
                      <a:rPr lang="fr-FR" sz="1400"/>
                      <m:t>out</m:t>
                    </m:r>
                    <m:r>
                      <a:rPr lang="fr-FR" sz="1400"/>
                      <m:t>_</m:t>
                    </m:r>
                    <m:r>
                      <m:rPr>
                        <m:sty m:val="p"/>
                      </m:rPr>
                      <a:rPr lang="fr-FR" sz="1400"/>
                      <m:t>o</m:t>
                    </m:r>
                    <m:r>
                      <a:rPr lang="fr-FR" sz="1400"/>
                      <m:t>2(1−</m:t>
                    </m:r>
                    <m:r>
                      <m:rPr>
                        <m:sty m:val="p"/>
                      </m:rPr>
                      <a:rPr lang="fr-FR" sz="1400"/>
                      <m:t>out</m:t>
                    </m:r>
                    <m:r>
                      <a:rPr lang="fr-FR" sz="1400"/>
                      <m:t>_</m:t>
                    </m:r>
                    <m:r>
                      <m:rPr>
                        <m:sty m:val="p"/>
                      </m:rPr>
                      <a:rPr lang="fr-FR" sz="1400"/>
                      <m:t>o</m:t>
                    </m:r>
                    <m:r>
                      <a:rPr lang="fr-FR" sz="1400"/>
                      <m:t>2)×</m:t>
                    </m:r>
                    <m:r>
                      <m:rPr>
                        <m:sty m:val="p"/>
                      </m:rPr>
                      <a:rPr lang="fr-FR" sz="1400"/>
                      <m:t>out</m:t>
                    </m:r>
                    <m:r>
                      <a:rPr lang="fr-FR" sz="1400"/>
                      <m:t>_</m:t>
                    </m:r>
                    <m:r>
                      <m:rPr>
                        <m:sty m:val="p"/>
                      </m:rPr>
                      <a:rPr lang="fr-FR" sz="1400"/>
                      <m:t>h</m:t>
                    </m:r>
                  </m:oMath>
                </a14:m>
                <a:r>
                  <a:rPr lang="fr-FR" sz="1400" dirty="0"/>
                  <a:t>1</a:t>
                </a:r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5C06E6E-7B8F-C958-5F81-D50DEC5FA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540" y="4070282"/>
                <a:ext cx="5065982" cy="408766"/>
              </a:xfrm>
              <a:prstGeom prst="rect">
                <a:avLst/>
              </a:prstGeom>
              <a:blipFill>
                <a:blip r:embed="rId7"/>
                <a:stretch>
                  <a:fillRect b="-294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943035E0-007E-85B0-9647-01251AA6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Neural Networks. Author: David Thébault</a:t>
            </a:r>
          </a:p>
        </p:txBody>
      </p:sp>
    </p:spTree>
    <p:extLst>
      <p:ext uri="{BB962C8B-B14F-4D97-AF65-F5344CB8AC3E}">
        <p14:creationId xmlns:p14="http://schemas.microsoft.com/office/powerpoint/2010/main" val="4012080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FFB38-9174-49E6-496D-7A853A3D3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0D6AE-31E1-FCF9-4E82-A58600CD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Neural Network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CBB0CF1-8AD2-A966-B928-34C345C6ADCB}"/>
              </a:ext>
            </a:extLst>
          </p:cNvPr>
          <p:cNvSpPr txBox="1"/>
          <p:nvPr/>
        </p:nvSpPr>
        <p:spPr>
          <a:xfrm>
            <a:off x="6872060" y="760834"/>
            <a:ext cx="3324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noProof="0" dirty="0"/>
              <a:t>Gradient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EF89733A-58A1-381B-936F-116D1EB11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78" y="1468419"/>
            <a:ext cx="5443986" cy="26196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BA2FEA8-230C-2B4F-1E9E-7CDABE086F3A}"/>
                  </a:ext>
                </a:extLst>
              </p:cNvPr>
              <p:cNvSpPr txBox="1"/>
              <p:nvPr/>
            </p:nvSpPr>
            <p:spPr>
              <a:xfrm>
                <a:off x="6405566" y="1845846"/>
                <a:ext cx="4307282" cy="443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</m:num>
                        <m:den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200"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fr-FR" sz="1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20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fr-FR" sz="12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BA2FEA8-230C-2B4F-1E9E-7CDABE086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566" y="1845846"/>
                <a:ext cx="4307282" cy="443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ZoneTexte 20">
            <a:extLst>
              <a:ext uri="{FF2B5EF4-FFF2-40B4-BE49-F238E27FC236}">
                <a16:creationId xmlns:a16="http://schemas.microsoft.com/office/drawing/2014/main" id="{B56139E6-4176-A203-BBDD-AA82121E6576}"/>
              </a:ext>
            </a:extLst>
          </p:cNvPr>
          <p:cNvSpPr txBox="1"/>
          <p:nvPr/>
        </p:nvSpPr>
        <p:spPr>
          <a:xfrm>
            <a:off x="6528460" y="1334708"/>
            <a:ext cx="31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BACKPROPAGATION</a:t>
            </a:r>
            <a:r>
              <a:rPr lang="fr-FR" sz="1400" b="1" dirty="0"/>
              <a:t> + CHAIN RULE</a:t>
            </a:r>
          </a:p>
        </p:txBody>
      </p:sp>
      <p:sp>
        <p:nvSpPr>
          <p:cNvPr id="22" name="Flèche vers la gauche 21">
            <a:extLst>
              <a:ext uri="{FF2B5EF4-FFF2-40B4-BE49-F238E27FC236}">
                <a16:creationId xmlns:a16="http://schemas.microsoft.com/office/drawing/2014/main" id="{D0BEB071-178D-8413-2F0B-06F003F31DCA}"/>
              </a:ext>
            </a:extLst>
          </p:cNvPr>
          <p:cNvSpPr/>
          <p:nvPr/>
        </p:nvSpPr>
        <p:spPr>
          <a:xfrm rot="17513587" flipV="1">
            <a:off x="2476369" y="2271001"/>
            <a:ext cx="1250269" cy="274824"/>
          </a:xfrm>
          <a:prstGeom prst="leftArrow">
            <a:avLst>
              <a:gd name="adj1" fmla="val 49587"/>
              <a:gd name="adj2" fmla="val 50000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08F380D-3ABD-AD5B-542D-B5D08C49FEC9}"/>
              </a:ext>
            </a:extLst>
          </p:cNvPr>
          <p:cNvCxnSpPr>
            <a:cxnSpLocks/>
          </p:cNvCxnSpPr>
          <p:nvPr/>
        </p:nvCxnSpPr>
        <p:spPr>
          <a:xfrm>
            <a:off x="3279343" y="1863552"/>
            <a:ext cx="1368000" cy="0"/>
          </a:xfrm>
          <a:prstGeom prst="line">
            <a:avLst/>
          </a:prstGeom>
          <a:ln w="13652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lèche vers la gauche 3">
            <a:extLst>
              <a:ext uri="{FF2B5EF4-FFF2-40B4-BE49-F238E27FC236}">
                <a16:creationId xmlns:a16="http://schemas.microsoft.com/office/drawing/2014/main" id="{E1A62832-EA53-B7DB-E8C7-818021F52E1E}"/>
              </a:ext>
            </a:extLst>
          </p:cNvPr>
          <p:cNvSpPr/>
          <p:nvPr/>
        </p:nvSpPr>
        <p:spPr>
          <a:xfrm rot="19343959">
            <a:off x="2947367" y="2774627"/>
            <a:ext cx="432000" cy="288000"/>
          </a:xfrm>
          <a:prstGeom prst="left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4F076D3A-CF9A-A60B-FCA7-C06ED03EB796}"/>
              </a:ext>
            </a:extLst>
          </p:cNvPr>
          <p:cNvCxnSpPr>
            <a:cxnSpLocks/>
          </p:cNvCxnSpPr>
          <p:nvPr/>
        </p:nvCxnSpPr>
        <p:spPr>
          <a:xfrm>
            <a:off x="3292769" y="2794005"/>
            <a:ext cx="1332000" cy="0"/>
          </a:xfrm>
          <a:prstGeom prst="line">
            <a:avLst/>
          </a:prstGeom>
          <a:ln w="13652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2F0A178-BFFC-769D-1365-85E06B722933}"/>
                  </a:ext>
                </a:extLst>
              </p:cNvPr>
              <p:cNvSpPr txBox="1"/>
              <p:nvPr/>
            </p:nvSpPr>
            <p:spPr>
              <a:xfrm>
                <a:off x="4051002" y="1372755"/>
                <a:ext cx="642969" cy="414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5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5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05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</m:num>
                        <m:den>
                          <m:r>
                            <a:rPr lang="fr-FR" sz="105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05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fr-FR" sz="105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105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2F0A178-BFFC-769D-1365-85E06B722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002" y="1372755"/>
                <a:ext cx="642969" cy="4142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8E5978A1-192C-F24C-BCAA-1394696F02DB}"/>
                  </a:ext>
                </a:extLst>
              </p:cNvPr>
              <p:cNvSpPr txBox="1"/>
              <p:nvPr/>
            </p:nvSpPr>
            <p:spPr>
              <a:xfrm>
                <a:off x="6367932" y="3057983"/>
                <a:ext cx="5369463" cy="733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200">
                            <a:latin typeface="Cambria Math" panose="02040503050406030204" pitchFamily="18" charset="0"/>
                          </a:rPr>
                          <m:t>Loss</m:t>
                        </m:r>
                      </m:num>
                      <m:den>
                        <m:r>
                          <a:rPr lang="fr-FR" sz="12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20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fr-FR" sz="12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1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sz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1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𝑜𝑢𝑡</m:t>
                    </m:r>
                    <m:r>
                      <a:rPr lang="fr-FR" sz="12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fr-FR" sz="1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12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sz="1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𝑡𝑎𝑟𝑔𝑒𝑡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fr-FR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fr-FR" sz="1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1(1−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200" dirty="0"/>
                  <a:t>1</a:t>
                </a:r>
              </a:p>
              <a:p>
                <a:pPr/>
                <a:endParaRPr lang="fr-FR" sz="1200" dirty="0"/>
              </a:p>
              <a:p>
                <a:pPr/>
                <a:r>
                  <a:rPr lang="fr-FR" sz="1200" dirty="0"/>
                  <a:t> 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fr-FR" sz="1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sz="1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𝑜𝑢𝑡</m:t>
                    </m:r>
                    <m: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fr-F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𝑡𝑎𝑟𝑔𝑒𝑡</m:t>
                    </m:r>
                    <m: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fr-FR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fr-F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m:rPr>
                        <m:sty m:val="p"/>
                      </m:rP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200" dirty="0"/>
                  <a:t>1</a:t>
                </a: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8E5978A1-192C-F24C-BCAA-1394696F0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932" y="3057983"/>
                <a:ext cx="5369463" cy="733214"/>
              </a:xfrm>
              <a:prstGeom prst="rect">
                <a:avLst/>
              </a:prstGeom>
              <a:blipFill>
                <a:blip r:embed="rId5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1CDFF41-610E-FA54-5644-0E5A63671CC3}"/>
                  </a:ext>
                </a:extLst>
              </p:cNvPr>
              <p:cNvSpPr txBox="1"/>
              <p:nvPr/>
            </p:nvSpPr>
            <p:spPr>
              <a:xfrm>
                <a:off x="6367932" y="2408413"/>
                <a:ext cx="4307282" cy="443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</m:num>
                        <m:den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net</m:t>
                          </m:r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fr-F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sz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ne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fr-F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2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net</m:t>
                          </m:r>
                          <m:r>
                            <a:rPr lang="fr-FR" sz="12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2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2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net</m:t>
                          </m:r>
                          <m:r>
                            <a:rPr lang="fr-FR" sz="12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fr-F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fr-F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2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1CDFF41-610E-FA54-5644-0E5A63671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932" y="2408413"/>
                <a:ext cx="4307282" cy="4434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DA701DD-1B6D-BEDA-F74B-89D23EBD25F5}"/>
                  </a:ext>
                </a:extLst>
              </p:cNvPr>
              <p:cNvSpPr txBox="1"/>
              <p:nvPr/>
            </p:nvSpPr>
            <p:spPr>
              <a:xfrm>
                <a:off x="6002867" y="4153755"/>
                <a:ext cx="5909733" cy="31861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Loss</m:t>
                        </m:r>
                      </m:num>
                      <m:den>
                        <m:r>
                          <a:rPr lang="fr-FR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fr-FR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1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sz="1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1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𝑜𝑢𝑡</m:t>
                    </m:r>
                    <m:r>
                      <a:rPr lang="fr-FR" sz="10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fr-FR" sz="1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fr-FR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10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sz="1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𝑡𝑎𝑟𝑔𝑒𝑡</m:t>
                    </m:r>
                    <m:r>
                      <a:rPr lang="fr-FR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fr-FR" sz="1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fr-FR" sz="1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fr-FR" sz="1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1(1−</m:t>
                    </m:r>
                    <m:r>
                      <m:rPr>
                        <m:sty m:val="p"/>
                      </m:rPr>
                      <a:rPr lang="fr-FR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+</m:t>
                    </m:r>
                  </m:oMath>
                </a14:m>
                <a:r>
                  <a:rPr lang="fr-FR" sz="1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1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𝑜𝑢𝑡</m:t>
                    </m:r>
                    <m:r>
                      <a:rPr lang="fr-FR" sz="1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fr-F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fr-FR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𝑡𝑎𝑟𝑔𝑒𝑡</m:t>
                    </m:r>
                    <m:r>
                      <a:rPr lang="fr-FR" sz="1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fr-FR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fr-FR" sz="1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fr-F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fr-FR" sz="1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m:rPr>
                        <m:sty m:val="p"/>
                      </m:rPr>
                      <a:rPr lang="fr-FR" sz="1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DA701DD-1B6D-BEDA-F74B-89D23EBD2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867" y="4153755"/>
                <a:ext cx="5909733" cy="3186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0000EDF2-B5FA-9D4A-8F33-75524C58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Neural Networks. Author: David Thébault</a:t>
            </a:r>
          </a:p>
        </p:txBody>
      </p:sp>
    </p:spTree>
    <p:extLst>
      <p:ext uri="{BB962C8B-B14F-4D97-AF65-F5344CB8AC3E}">
        <p14:creationId xmlns:p14="http://schemas.microsoft.com/office/powerpoint/2010/main" val="51137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A8439-9850-DBFA-890A-1A6B7ED1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noProof="0" dirty="0"/>
              <a:t>Neural Network as a function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73E67B0-B123-4F11-5084-AFE16BA0D0BA}"/>
              </a:ext>
            </a:extLst>
          </p:cNvPr>
          <p:cNvSpPr/>
          <p:nvPr/>
        </p:nvSpPr>
        <p:spPr>
          <a:xfrm>
            <a:off x="1277655" y="3047558"/>
            <a:ext cx="1780231" cy="8674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1C69411-1119-7E57-C79E-4E41B757A43C}"/>
              </a:ext>
            </a:extLst>
          </p:cNvPr>
          <p:cNvCxnSpPr>
            <a:cxnSpLocks/>
          </p:cNvCxnSpPr>
          <p:nvPr/>
        </p:nvCxnSpPr>
        <p:spPr>
          <a:xfrm>
            <a:off x="7278129" y="3506118"/>
            <a:ext cx="1223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DD247E2-CF73-FCBA-5998-0C1A01C9F7FA}"/>
              </a:ext>
            </a:extLst>
          </p:cNvPr>
          <p:cNvCxnSpPr>
            <a:cxnSpLocks/>
          </p:cNvCxnSpPr>
          <p:nvPr/>
        </p:nvCxnSpPr>
        <p:spPr>
          <a:xfrm>
            <a:off x="3155091" y="3506118"/>
            <a:ext cx="1223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Graphique 34" descr="Engrenage avec un remplissage uni">
            <a:extLst>
              <a:ext uri="{FF2B5EF4-FFF2-40B4-BE49-F238E27FC236}">
                <a16:creationId xmlns:a16="http://schemas.microsoft.com/office/drawing/2014/main" id="{42FA6701-42A2-3289-D48C-9223CB23C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2674" y="1792034"/>
            <a:ext cx="3378484" cy="3378484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AE97AB25-FB63-BCD4-E345-FE6948AD28D0}"/>
              </a:ext>
            </a:extLst>
          </p:cNvPr>
          <p:cNvSpPr txBox="1"/>
          <p:nvPr/>
        </p:nvSpPr>
        <p:spPr>
          <a:xfrm>
            <a:off x="5466327" y="2952120"/>
            <a:ext cx="730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7FC9DBE-46A4-DEC9-089D-66644D5F2E88}"/>
              </a:ext>
            </a:extLst>
          </p:cNvPr>
          <p:cNvSpPr/>
          <p:nvPr/>
        </p:nvSpPr>
        <p:spPr>
          <a:xfrm>
            <a:off x="8561366" y="3047558"/>
            <a:ext cx="2098283" cy="8674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86FFF493-10C4-3E67-52E6-373FC424453C}"/>
              </a:ext>
            </a:extLst>
          </p:cNvPr>
          <p:cNvSpPr/>
          <p:nvPr/>
        </p:nvSpPr>
        <p:spPr>
          <a:xfrm>
            <a:off x="4496844" y="2104373"/>
            <a:ext cx="2668044" cy="263046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0CC886F-8DEB-5280-E38A-0665AE82A566}"/>
              </a:ext>
            </a:extLst>
          </p:cNvPr>
          <p:cNvSpPr txBox="1"/>
          <p:nvPr/>
        </p:nvSpPr>
        <p:spPr>
          <a:xfrm>
            <a:off x="1553227" y="5285984"/>
            <a:ext cx="3469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noProof="0" dirty="0">
                <a:solidFill>
                  <a:schemeClr val="bg1">
                    <a:lumMod val="50000"/>
                  </a:schemeClr>
                </a:solidFill>
              </a:rPr>
              <a:t>Where f is the function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E9E441-FD91-7B42-3069-A065C36B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Neural Networks. Author: David Thébault</a:t>
            </a:r>
          </a:p>
        </p:txBody>
      </p:sp>
    </p:spTree>
    <p:extLst>
      <p:ext uri="{BB962C8B-B14F-4D97-AF65-F5344CB8AC3E}">
        <p14:creationId xmlns:p14="http://schemas.microsoft.com/office/powerpoint/2010/main" val="3575134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99133-026F-7194-0AD1-948D782E2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52BFD7-6C3A-88D3-22EA-9325D0F0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Neural Network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412A5A8A-D6E1-2123-2F63-3167F74A4B45}"/>
              </a:ext>
            </a:extLst>
          </p:cNvPr>
          <p:cNvSpPr txBox="1"/>
          <p:nvPr/>
        </p:nvSpPr>
        <p:spPr>
          <a:xfrm>
            <a:off x="6872060" y="760834"/>
            <a:ext cx="3324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noProof="0" dirty="0"/>
              <a:t>Gradient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C49BCCF5-1667-F93B-AA7F-989539996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78" y="1468419"/>
            <a:ext cx="5443986" cy="2619609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E420128B-5EEF-41DB-C542-9861D8C00324}"/>
              </a:ext>
            </a:extLst>
          </p:cNvPr>
          <p:cNvSpPr txBox="1"/>
          <p:nvPr/>
        </p:nvSpPr>
        <p:spPr>
          <a:xfrm>
            <a:off x="6528460" y="1334708"/>
            <a:ext cx="31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BACKPROPAGATION</a:t>
            </a:r>
            <a:r>
              <a:rPr lang="fr-FR" sz="1400" b="1" dirty="0"/>
              <a:t>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EABDD79-B146-B3ED-95CD-2B15E16D84E3}"/>
                  </a:ext>
                </a:extLst>
              </p:cNvPr>
              <p:cNvSpPr txBox="1"/>
              <p:nvPr/>
            </p:nvSpPr>
            <p:spPr>
              <a:xfrm>
                <a:off x="6317686" y="1904456"/>
                <a:ext cx="5728990" cy="36356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Loss</m:t>
                        </m:r>
                        <m: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  <m: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target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fr-FR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1(1−</m:t>
                    </m:r>
                    <m:r>
                      <m:rPr>
                        <m:sty m:val="p"/>
                      </m:rP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fr-FR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𝑛𝑒𝑡</m:t>
                        </m:r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1&gt;0}</m:t>
                        </m:r>
                      </m:sub>
                    </m:sSub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fr-FR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EABDD79-B146-B3ED-95CD-2B15E16D8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686" y="1904456"/>
                <a:ext cx="5728990" cy="3635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B6F8F697-E210-F224-4DA6-18D7391A781D}"/>
                  </a:ext>
                </a:extLst>
              </p:cNvPr>
              <p:cNvSpPr txBox="1"/>
              <p:nvPr/>
            </p:nvSpPr>
            <p:spPr>
              <a:xfrm>
                <a:off x="6317686" y="5358203"/>
                <a:ext cx="5728994" cy="36356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Loss</m:t>
                        </m:r>
                        <m: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12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  <m: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target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fr-FR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m:rPr>
                        <m:sty m:val="p"/>
                      </m:rP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fr-FR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𝑛𝑒𝑡</m:t>
                        </m:r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2&gt;0}</m:t>
                        </m:r>
                      </m:sub>
                    </m:sSub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B6F8F697-E210-F224-4DA6-18D7391A7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686" y="5358203"/>
                <a:ext cx="5728994" cy="3635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31BA64B8-B84A-1B3B-D8B3-40954C1AAEAD}"/>
                  </a:ext>
                </a:extLst>
              </p:cNvPr>
              <p:cNvSpPr txBox="1"/>
              <p:nvPr/>
            </p:nvSpPr>
            <p:spPr>
              <a:xfrm>
                <a:off x="6317688" y="2315192"/>
                <a:ext cx="5728990" cy="3995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𝐿𝑜𝑠𝑠</m:t>
                          </m:r>
                          <m:r>
                            <a:rPr lang="fr-FR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105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  <m:r>
                            <a:rPr lang="fr-FR" sz="105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05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sz="105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sz="105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  <m:r>
                        <a:rPr lang="fr-FR" sz="105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fr-FR" sz="105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fr-FR" sz="105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sz="105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sz="105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𝑡𝑎𝑟𝑔𝑒𝑡</m:t>
                      </m:r>
                      <m:r>
                        <a:rPr lang="fr-FR" sz="105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05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05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fr-FR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fr-FR" sz="105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fr-FR" sz="105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05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105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05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05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1(1−</m:t>
                      </m:r>
                      <m:r>
                        <m:rPr>
                          <m:sty m:val="p"/>
                        </m:rPr>
                        <a:rPr lang="fr-FR" sz="105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105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05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05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FR" sz="105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fr-FR" sz="105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lang="fr-FR" sz="105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fr-FR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fr-FR" sz="105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fr-FR" sz="1050" b="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𝑛𝑒𝑡</m:t>
                      </m:r>
                      <m:r>
                        <a:rPr lang="fr-FR" sz="1050" b="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fr-FR" sz="1050" b="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fr-FR" sz="1050" b="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1≥0})×</m:t>
                      </m:r>
                      <m:r>
                        <m:rPr>
                          <m:sty m:val="p"/>
                        </m:rPr>
                        <a:rPr lang="fr-FR" sz="105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fr-FR" sz="1050" b="0" i="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sz="1050" baseline="-25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31BA64B8-B84A-1B3B-D8B3-40954C1AA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688" y="2315192"/>
                <a:ext cx="5728990" cy="3995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A9A35410-A253-F220-F907-E125AB77C6C6}"/>
                  </a:ext>
                </a:extLst>
              </p:cNvPr>
              <p:cNvSpPr txBox="1"/>
              <p:nvPr/>
            </p:nvSpPr>
            <p:spPr>
              <a:xfrm>
                <a:off x="6317687" y="4962494"/>
                <a:ext cx="5728994" cy="36388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1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  <m:r>
                          <a:rPr lang="fr-F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fr-FR" sz="12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sz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1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𝑜𝑢𝑡</m:t>
                    </m:r>
                    <m:r>
                      <a:rPr lang="fr-FR" sz="12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fr-FR" sz="1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2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sz="1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𝑡𝑎𝑟𝑔𝑒𝑡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fr-FR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fr-FR" sz="1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2(1−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2)</m:t>
                    </m:r>
                    <m:r>
                      <a:rPr lang="fr-FR" sz="1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8×1</m:t>
                    </m:r>
                    <m:r>
                      <a:rPr lang="fr-FR" sz="12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fr-FR" sz="1200" b="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𝑛𝑒𝑡</m:t>
                    </m:r>
                    <m:r>
                      <a:rPr lang="fr-FR" sz="1200" b="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fr-FR" sz="1200" b="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fr-FR" sz="12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200" b="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FR" sz="12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0}</m:t>
                    </m:r>
                    <m:r>
                      <a:rPr lang="fr-F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sz="1200" baseline="-25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A9A35410-A253-F220-F907-E125AB77C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687" y="4962494"/>
                <a:ext cx="5728994" cy="3638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DA63FC3-181B-8E48-8609-9D084901F271}"/>
                  </a:ext>
                </a:extLst>
              </p:cNvPr>
              <p:cNvSpPr txBox="1"/>
              <p:nvPr/>
            </p:nvSpPr>
            <p:spPr>
              <a:xfrm>
                <a:off x="6317687" y="2778223"/>
                <a:ext cx="5728991" cy="36388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Loss</m:t>
                        </m:r>
                        <m: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sz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target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fr-FR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1(1−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12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fr-FR" sz="1200" b="0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net</m:t>
                    </m:r>
                    <m:r>
                      <a:rPr lang="fr-FR" sz="1200" b="0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b="0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sz="1200" b="0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1200" baseline="-25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fr-FR" sz="12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fr-FR" sz="1200" b="0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fr-FR" sz="120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DA63FC3-181B-8E48-8609-9D084901F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687" y="2778223"/>
                <a:ext cx="5728991" cy="3638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0253C51-D0B3-6689-7542-B00DFA88D435}"/>
                  </a:ext>
                </a:extLst>
              </p:cNvPr>
              <p:cNvSpPr txBox="1"/>
              <p:nvPr/>
            </p:nvSpPr>
            <p:spPr>
              <a:xfrm>
                <a:off x="6317687" y="4535178"/>
                <a:ext cx="5728994" cy="36388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Loss</m:t>
                        </m:r>
                        <m: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12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sz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target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fr-FR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12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fr-FR" sz="1200" b="0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net</m:t>
                    </m:r>
                    <m:r>
                      <a:rPr lang="fr-FR" sz="1200" b="0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b="0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1200" baseline="-25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fr-FR" sz="12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fr-FR" sz="12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fr-FR" sz="120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0253C51-D0B3-6689-7542-B00DFA88D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687" y="4535178"/>
                <a:ext cx="5728994" cy="3638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9E9822E-FFFF-B1EF-A628-377E6F6B4DBD}"/>
                  </a:ext>
                </a:extLst>
              </p:cNvPr>
              <p:cNvSpPr txBox="1"/>
              <p:nvPr/>
            </p:nvSpPr>
            <p:spPr>
              <a:xfrm>
                <a:off x="6317686" y="3207886"/>
                <a:ext cx="5728992" cy="41421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5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05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fr-FR" sz="105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05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105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fr-FR" sz="105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fr-FR" sz="105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sz="105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105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105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05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05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fr-FR" sz="105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target</m:t>
                      </m:r>
                      <m:r>
                        <a:rPr lang="fr-FR" sz="105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05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05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fr-FR" sz="10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fr-F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fr-FR" sz="105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05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105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05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05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1(1−</m:t>
                      </m:r>
                      <m:r>
                        <m:rPr>
                          <m:sty m:val="p"/>
                        </m:rPr>
                        <a:rPr lang="fr-FR" sz="105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105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05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105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F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fr-FR" sz="105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fr-FR" sz="105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fr-F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105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fr-FR" sz="1050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net</m:t>
                      </m:r>
                      <m:r>
                        <a:rPr lang="fr-FR" sz="1050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050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FR" sz="1050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fr-FR" sz="1050" baseline="-25000" dirty="0">
                          <a:solidFill>
                            <a:schemeClr val="tx1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05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  <m:r>
                        <a:rPr lang="fr-FR" sz="105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m:rPr>
                          <m:nor/>
                        </m:rPr>
                        <a:rPr lang="fr-FR" sz="1050" dirty="0">
                          <a:solidFill>
                            <a:schemeClr val="tx1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fr-FR" sz="105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fr-FR" sz="1050" b="0" i="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sz="105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9E9822E-FFFF-B1EF-A628-377E6F6B4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686" y="3207886"/>
                <a:ext cx="5728992" cy="4142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8E77C149-7583-83E0-6646-246A43FD3B20}"/>
                  </a:ext>
                </a:extLst>
              </p:cNvPr>
              <p:cNvSpPr txBox="1"/>
              <p:nvPr/>
            </p:nvSpPr>
            <p:spPr>
              <a:xfrm>
                <a:off x="6317686" y="4108183"/>
                <a:ext cx="5728995" cy="36356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Loss</m:t>
                        </m:r>
                        <m: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12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fr-F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sz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target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fr-FR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12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fr-FR" sz="1200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net</m:t>
                    </m:r>
                    <m:r>
                      <a:rPr lang="fr-FR" sz="1200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fr-FR" sz="1200" b="0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fr-FR" sz="1200" baseline="-2500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2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fr-FR" sz="12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m:rPr>
                        <m:nor/>
                      </m:rPr>
                      <a:rPr lang="fr-FR" sz="120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sz="12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8E77C149-7583-83E0-6646-246A43FD3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686" y="4108183"/>
                <a:ext cx="5728995" cy="3635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5309FAC-6EC3-98D1-0C19-FAFB298EA210}"/>
                  </a:ext>
                </a:extLst>
              </p:cNvPr>
              <p:cNvSpPr txBox="1"/>
              <p:nvPr/>
            </p:nvSpPr>
            <p:spPr>
              <a:xfrm>
                <a:off x="6317686" y="3671894"/>
                <a:ext cx="5728995" cy="34118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1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100">
                            <a:latin typeface="Cambria Math" panose="02040503050406030204" pitchFamily="18" charset="0"/>
                          </a:rPr>
                          <m:t>Loss</m:t>
                        </m:r>
                        <m:r>
                          <a:rPr lang="fr-FR" sz="11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1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10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fr-FR" sz="110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fr-FR" sz="11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sz="1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11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𝑜𝑢𝑡</m:t>
                    </m:r>
                    <m:r>
                      <a:rPr lang="fr-FR" sz="11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fr-FR" sz="11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fr-FR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11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sz="11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𝑡𝑎𝑟𝑔𝑒𝑡</m:t>
                    </m:r>
                    <m:r>
                      <a:rPr lang="fr-FR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fr-FR" sz="11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fr-FR" sz="11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fr-FR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1(1−</m:t>
                    </m:r>
                    <m:r>
                      <m:rPr>
                        <m:sty m:val="p"/>
                      </m:rPr>
                      <a:rPr lang="fr-FR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fr-FR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fr-F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  <m:r>
                      <a:rPr lang="fr-FR" sz="11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fr-FR" sz="1100" b="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𝑛𝑒𝑡</m:t>
                    </m:r>
                    <m:r>
                      <a:rPr lang="fr-FR" sz="1100" b="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fr-FR" sz="1100" b="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fr-FR" sz="1100" b="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1≥0})</m:t>
                    </m:r>
                    <m:r>
                      <a:rPr lang="fr-FR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FR" sz="1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fr-FR" sz="1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fr-FR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11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fr-FR" sz="1100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net</m:t>
                    </m:r>
                    <m:r>
                      <a:rPr lang="fr-FR" sz="1100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100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sz="1100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1100" baseline="-25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1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fr-FR" sz="11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1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5309FAC-6EC3-98D1-0C19-FAFB298EA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686" y="3671894"/>
                <a:ext cx="5728995" cy="34118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5BF57D1-83DC-3694-6165-0672C7596913}"/>
                  </a:ext>
                </a:extLst>
              </p:cNvPr>
              <p:cNvSpPr txBox="1"/>
              <p:nvPr/>
            </p:nvSpPr>
            <p:spPr>
              <a:xfrm>
                <a:off x="6317685" y="5776272"/>
                <a:ext cx="5728993" cy="3298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05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05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050">
                            <a:latin typeface="Cambria Math" panose="02040503050406030204" pitchFamily="18" charset="0"/>
                          </a:rPr>
                          <m:t>Loss</m:t>
                        </m:r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105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05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fr-FR" sz="105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fr-FR" sz="105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sz="105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𝑜𝑢𝑡</m:t>
                    </m:r>
                    <m:r>
                      <a:rPr lang="fr-FR" sz="105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fr-FR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fr-FR" sz="10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05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𝑡𝑎𝑟𝑔𝑒𝑡</m:t>
                    </m:r>
                    <m:r>
                      <a:rPr lang="fr-FR" sz="10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0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fr-FR" sz="10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fr-FR" sz="105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fr-FR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fr-FR" sz="105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0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0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0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0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0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m:rPr>
                        <m:sty m:val="p"/>
                      </m:rPr>
                      <a:rPr lang="fr-FR" sz="10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0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0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05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10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fr-FR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fr-FR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  <m:r>
                      <a:rPr lang="fr-FR" sz="105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fr-FR" sz="1050" b="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𝑛𝑒𝑡</m:t>
                    </m:r>
                    <m:r>
                      <a:rPr lang="fr-FR" sz="1050" b="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fr-FR" sz="1050" b="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fr-FR" sz="105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050" b="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≥0})</m:t>
                    </m:r>
                    <m:r>
                      <a:rPr lang="fr-FR" sz="10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05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FR" sz="10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fr-FR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fr-F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105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fr-FR" sz="1050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net</m:t>
                    </m:r>
                    <m:r>
                      <a:rPr lang="fr-FR" sz="1050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050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1050" baseline="-25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fr-FR" sz="105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fr-FR" sz="105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05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05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050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5BF57D1-83DC-3694-6165-0672C759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685" y="5776272"/>
                <a:ext cx="5728993" cy="3298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27A8EEDE-0AB7-C4CA-9C59-1EEEC2189566}"/>
                  </a:ext>
                </a:extLst>
              </p:cNvPr>
              <p:cNvSpPr txBox="1"/>
              <p:nvPr/>
            </p:nvSpPr>
            <p:spPr>
              <a:xfrm>
                <a:off x="379474" y="4138545"/>
                <a:ext cx="5655732" cy="3331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9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9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9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fr-FR" sz="9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9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9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fr-FR" sz="9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fr-FR" sz="9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sz="9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9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9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9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9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sz="9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FR" sz="9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target</m:t>
                      </m:r>
                      <m:r>
                        <a:rPr lang="fr-FR" sz="9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9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9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fr-FR" sz="9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FR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fr-FR" sz="9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9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9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9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1(1−</m:t>
                      </m:r>
                      <m:r>
                        <m:rPr>
                          <m:sty m:val="p"/>
                        </m:rPr>
                        <a:rPr lang="fr-FR" sz="9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9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9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9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FR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fr-FR" sz="9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fr-FR" sz="9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ut</m:t>
                      </m:r>
                      <m:r>
                        <a:rPr lang="fr-FR" sz="9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9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FR" sz="9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9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27A8EEDE-0AB7-C4CA-9C59-1EEEC2189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74" y="4138545"/>
                <a:ext cx="5655732" cy="3331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F65E906A-D227-3559-9F6F-45D213C444FF}"/>
                  </a:ext>
                </a:extLst>
              </p:cNvPr>
              <p:cNvSpPr txBox="1"/>
              <p:nvPr/>
            </p:nvSpPr>
            <p:spPr>
              <a:xfrm>
                <a:off x="379473" y="4959564"/>
                <a:ext cx="5655733" cy="36388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1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Loss</m:t>
                        </m:r>
                        <m:r>
                          <a:rPr lang="fr-FR" sz="11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11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fr-FR" sz="11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fr-FR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sz="11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target</m:t>
                    </m:r>
                    <m:r>
                      <a:rPr lang="fr-FR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fr-FR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fr-FR" sz="11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sz="1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m:rPr>
                        <m:sty m:val="p"/>
                      </m:rPr>
                      <a:rPr lang="fr-FR" sz="1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sz="11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sty m:val="p"/>
                      </m:rPr>
                      <a:rPr lang="fr-FR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ut</m:t>
                    </m:r>
                    <m:r>
                      <a:rPr lang="fr-FR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11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F65E906A-D227-3559-9F6F-45D213C44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73" y="4959564"/>
                <a:ext cx="5655733" cy="3638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E5197B4-28D9-8377-AB66-39B6E972EE12}"/>
                  </a:ext>
                </a:extLst>
              </p:cNvPr>
              <p:cNvSpPr txBox="1"/>
              <p:nvPr/>
            </p:nvSpPr>
            <p:spPr>
              <a:xfrm>
                <a:off x="379474" y="4535179"/>
                <a:ext cx="5655732" cy="36388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9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9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9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fr-FR" sz="9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9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fr-FR" sz="9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fr-FR" sz="9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fr-FR" sz="9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sz="9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9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9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9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9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fr-FR" sz="9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target</m:t>
                      </m:r>
                      <m:r>
                        <a:rPr lang="fr-FR" sz="9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9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9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fr-FR" sz="9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FR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fr-FR" sz="9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9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9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9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1(1−</m:t>
                      </m:r>
                      <m:r>
                        <m:rPr>
                          <m:sty m:val="p"/>
                        </m:rPr>
                        <a:rPr lang="fr-FR" sz="9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</m:t>
                      </m:r>
                      <m:r>
                        <a:rPr lang="fr-FR" sz="9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9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fr-FR" sz="9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FR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fr-FR" sz="9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fr-FR" sz="9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ut</m:t>
                      </m:r>
                      <m:r>
                        <a:rPr lang="fr-FR" sz="9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9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FR" sz="9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sz="9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E5197B4-28D9-8377-AB66-39B6E972E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74" y="4535179"/>
                <a:ext cx="5655732" cy="36388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B0084906-6AF6-573A-19ED-145BCD2B2FEF}"/>
                  </a:ext>
                </a:extLst>
              </p:cNvPr>
              <p:cNvSpPr txBox="1"/>
              <p:nvPr/>
            </p:nvSpPr>
            <p:spPr>
              <a:xfrm>
                <a:off x="371007" y="5372757"/>
                <a:ext cx="5664199" cy="34900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>
                <a:defPPr>
                  <a:defRPr lang="fr-FR"/>
                </a:defPPr>
                <a:lvl1pPr>
                  <a:defRPr sz="1200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100"/>
                        </m:ctrlPr>
                      </m:fPr>
                      <m:num>
                        <m:r>
                          <a:rPr lang="fr-FR" sz="1100"/>
                          <m:t>∂</m:t>
                        </m:r>
                        <m:r>
                          <m:rPr>
                            <m:sty m:val="p"/>
                          </m:rPr>
                          <a:rPr lang="fr-FR" sz="1100"/>
                          <m:t>Loss</m:t>
                        </m:r>
                        <m:r>
                          <a:rPr lang="fr-FR" sz="1100"/>
                          <m:t>2</m:t>
                        </m:r>
                      </m:num>
                      <m:den>
                        <m:r>
                          <a:rPr lang="fr-FR" sz="1100"/>
                          <m:t>∂</m:t>
                        </m:r>
                        <m:r>
                          <m:rPr>
                            <m:sty m:val="p"/>
                          </m:rPr>
                          <a:rPr lang="fr-FR" sz="1100"/>
                          <m:t>w</m:t>
                        </m:r>
                        <m:r>
                          <a:rPr lang="fr-FR" sz="1100"/>
                          <m:t>7</m:t>
                        </m:r>
                      </m:den>
                    </m:f>
                    <m:r>
                      <a:rPr lang="fr-FR" sz="1100"/>
                      <m:t>=</m:t>
                    </m:r>
                    <m:r>
                      <m:rPr>
                        <m:nor/>
                      </m:rPr>
                      <a:rPr lang="fr-FR" sz="1100" dirty="0"/>
                      <m:t>(</m:t>
                    </m:r>
                    <m:r>
                      <m:rPr>
                        <m:sty m:val="p"/>
                      </m:rPr>
                      <a:rPr lang="fr-FR" sz="1100"/>
                      <m:t>out</m:t>
                    </m:r>
                    <m:r>
                      <a:rPr lang="fr-FR" sz="1100"/>
                      <m:t>_</m:t>
                    </m:r>
                    <m:r>
                      <m:rPr>
                        <m:sty m:val="p"/>
                      </m:rPr>
                      <a:rPr lang="fr-FR" sz="1100"/>
                      <m:t>o</m:t>
                    </m:r>
                    <m:r>
                      <a:rPr lang="fr-FR" sz="1100"/>
                      <m:t>2−</m:t>
                    </m:r>
                    <m:r>
                      <m:rPr>
                        <m:sty m:val="p"/>
                      </m:rPr>
                      <a:rPr lang="fr-FR" sz="1100"/>
                      <m:t>target</m:t>
                    </m:r>
                    <m:r>
                      <a:rPr lang="fr-FR" sz="1100"/>
                      <m:t>_</m:t>
                    </m:r>
                    <m:r>
                      <m:rPr>
                        <m:sty m:val="p"/>
                      </m:rPr>
                      <a:rPr lang="fr-FR" sz="1100"/>
                      <m:t>o</m:t>
                    </m:r>
                    <m:r>
                      <m:rPr>
                        <m:nor/>
                      </m:rPr>
                      <a:rPr lang="fr-FR" sz="1100"/>
                      <m:t>2</m:t>
                    </m:r>
                    <m:r>
                      <m:rPr>
                        <m:nor/>
                      </m:rPr>
                      <a:rPr lang="fr-FR" sz="1100" dirty="0"/>
                      <m:t>)</m:t>
                    </m:r>
                    <m:r>
                      <a:rPr lang="fr-FR" sz="1100"/>
                      <m:t>×</m:t>
                    </m:r>
                    <m:r>
                      <m:rPr>
                        <m:sty m:val="p"/>
                      </m:rPr>
                      <a:rPr lang="fr-FR" sz="1100"/>
                      <m:t>out</m:t>
                    </m:r>
                    <m:r>
                      <a:rPr lang="fr-FR" sz="1100"/>
                      <m:t>_</m:t>
                    </m:r>
                    <m:r>
                      <m:rPr>
                        <m:sty m:val="p"/>
                      </m:rPr>
                      <a:rPr lang="fr-FR" sz="1100"/>
                      <m:t>o</m:t>
                    </m:r>
                    <m:r>
                      <a:rPr lang="fr-FR" sz="1100"/>
                      <m:t>2(1−</m:t>
                    </m:r>
                    <m:r>
                      <m:rPr>
                        <m:sty m:val="p"/>
                      </m:rPr>
                      <a:rPr lang="fr-FR" sz="1100"/>
                      <m:t>out</m:t>
                    </m:r>
                    <m:r>
                      <a:rPr lang="fr-FR" sz="1100"/>
                      <m:t>_</m:t>
                    </m:r>
                    <m:r>
                      <m:rPr>
                        <m:sty m:val="p"/>
                      </m:rPr>
                      <a:rPr lang="fr-FR" sz="1100"/>
                      <m:t>o</m:t>
                    </m:r>
                    <m:r>
                      <a:rPr lang="fr-FR" sz="1100"/>
                      <m:t>2)×</m:t>
                    </m:r>
                    <m:r>
                      <m:rPr>
                        <m:sty m:val="p"/>
                      </m:rPr>
                      <a:rPr lang="fr-FR" sz="1100"/>
                      <m:t>out</m:t>
                    </m:r>
                    <m:r>
                      <a:rPr lang="fr-FR" sz="1100"/>
                      <m:t>_</m:t>
                    </m:r>
                    <m:r>
                      <m:rPr>
                        <m:sty m:val="p"/>
                      </m:rPr>
                      <a:rPr lang="fr-FR" sz="1100"/>
                      <m:t>h</m:t>
                    </m:r>
                  </m:oMath>
                </a14:m>
                <a:r>
                  <a:rPr lang="fr-FR" sz="1100" dirty="0"/>
                  <a:t>1</a:t>
                </a:r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B0084906-6AF6-573A-19ED-145BCD2B2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07" y="5372757"/>
                <a:ext cx="5664199" cy="34900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321A6DB8-768D-0D3D-A01D-23F266C381F3}"/>
                  </a:ext>
                </a:extLst>
              </p:cNvPr>
              <p:cNvSpPr txBox="1"/>
              <p:nvPr/>
            </p:nvSpPr>
            <p:spPr>
              <a:xfrm>
                <a:off x="372534" y="5793987"/>
                <a:ext cx="5664199" cy="31861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no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Loss</m:t>
                        </m:r>
                      </m:num>
                      <m:den>
                        <m:r>
                          <a:rPr lang="fr-FR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fr-FR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1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sz="1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1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𝑜𝑢𝑡</m:t>
                    </m:r>
                    <m:r>
                      <a:rPr lang="fr-FR" sz="10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fr-FR" sz="1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fr-FR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10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sz="1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𝑡𝑎𝑟𝑔𝑒𝑡</m:t>
                    </m:r>
                    <m:r>
                      <a:rPr lang="fr-FR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fr-FR" sz="1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fr-FR" sz="1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fr-FR" sz="1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1(1−</m:t>
                    </m:r>
                    <m:r>
                      <m:rPr>
                        <m:sty m:val="p"/>
                      </m:rPr>
                      <a:rPr lang="fr-FR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+</m:t>
                    </m:r>
                  </m:oMath>
                </a14:m>
                <a:r>
                  <a:rPr lang="fr-FR" sz="1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1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𝑜𝑢𝑡</m:t>
                    </m:r>
                    <m:r>
                      <a:rPr lang="fr-FR" sz="1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fr-F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fr-FR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𝑡𝑎𝑟𝑔𝑒𝑡</m:t>
                    </m:r>
                    <m:r>
                      <a:rPr lang="fr-FR" sz="1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fr-FR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fr-FR" sz="1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fr-F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fr-FR" sz="1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m:rPr>
                        <m:sty m:val="p"/>
                      </m:rPr>
                      <a:rPr lang="fr-FR" sz="1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321A6DB8-768D-0D3D-A01D-23F266C38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4" y="5793987"/>
                <a:ext cx="5664199" cy="31861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space réservé du pied de page 19">
            <a:extLst>
              <a:ext uri="{FF2B5EF4-FFF2-40B4-BE49-F238E27FC236}">
                <a16:creationId xmlns:a16="http://schemas.microsoft.com/office/drawing/2014/main" id="{2947FF6C-1A28-48EB-5AE3-21339237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Neural Networks. Author: David Thébault</a:t>
            </a:r>
          </a:p>
        </p:txBody>
      </p:sp>
    </p:spTree>
    <p:extLst>
      <p:ext uri="{BB962C8B-B14F-4D97-AF65-F5344CB8AC3E}">
        <p14:creationId xmlns:p14="http://schemas.microsoft.com/office/powerpoint/2010/main" val="3678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2BCCA-A2B4-B788-B321-6FB1DB3A7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C16F69-5FE7-BCDB-FC06-18483B70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Neural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517BC929-BD91-1E97-38B3-05BAC6EF2C1A}"/>
                  </a:ext>
                </a:extLst>
              </p:cNvPr>
              <p:cNvSpPr txBox="1"/>
              <p:nvPr/>
            </p:nvSpPr>
            <p:spPr>
              <a:xfrm>
                <a:off x="746051" y="2310102"/>
                <a:ext cx="3189766" cy="851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400" b="1" i="0" smtClean="0">
                              <a:latin typeface="Cambria Math" panose="02040503050406030204" pitchFamily="18" charset="0"/>
                            </a:rPr>
                            <m:t>𝐞𝐱𝐩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sz="2400" b="1" dirty="0"/>
              </a:p>
            </p:txBody>
          </p:sp>
        </mc:Choice>
        <mc:Fallback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517BC929-BD91-1E97-38B3-05BAC6EF2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51" y="2310102"/>
                <a:ext cx="3189766" cy="851708"/>
              </a:xfrm>
              <a:prstGeom prst="rect">
                <a:avLst/>
              </a:prstGeom>
              <a:blipFill>
                <a:blip r:embed="rId3"/>
                <a:stretch>
                  <a:fillRect b="-115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B6D498D-94AC-7DEF-044E-74B92DCE2B49}"/>
                  </a:ext>
                </a:extLst>
              </p:cNvPr>
              <p:cNvSpPr txBox="1"/>
              <p:nvPr/>
            </p:nvSpPr>
            <p:spPr>
              <a:xfrm>
                <a:off x="5940056" y="1836033"/>
                <a:ext cx="4674780" cy="4288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− 1×(−1)×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⁡(−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fr-FR" sz="16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1600" dirty="0"/>
                  <a:t> </a:t>
                </a:r>
              </a:p>
              <a:p>
                <a:endParaRPr lang="fr-FR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fr-FR" sz="16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1600" dirty="0"/>
                  <a:t> </a:t>
                </a:r>
              </a:p>
              <a:p>
                <a:endParaRPr lang="fr-FR" sz="1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0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num>
                      <m:den>
                        <m:d>
                          <m:d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fr-FR" sz="16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fr-FR" sz="1600" dirty="0"/>
              </a:p>
              <a:p>
                <a:endParaRPr lang="fr-FR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d>
                          <m:d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fr-FR" sz="16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d>
                          <m:d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fr-FR" sz="16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1600" dirty="0"/>
                  <a:t> </a:t>
                </a:r>
              </a:p>
              <a:p>
                <a:endParaRPr lang="fr-FR" sz="1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d>
                          <m:d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den>
                    </m:f>
                  </m:oMath>
                </a14:m>
                <a:r>
                  <a:rPr lang="fr-FR" sz="1600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d>
                          <m:d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fr-FR" sz="16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fr-FR" sz="1600" baseline="30000" dirty="0"/>
              </a:p>
              <a:p>
                <a:endParaRPr lang="fr-FR" sz="1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600" b="0" dirty="0"/>
              </a:p>
              <a:p>
                <a:endParaRPr lang="fr-FR" sz="1600" baseline="30000" dirty="0"/>
              </a:p>
              <a:p>
                <a:endParaRPr lang="fr-FR" sz="1600" baseline="30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fr-FR" sz="2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FR" sz="2800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2800" b="1" dirty="0"/>
                  <a:t> </a:t>
                </a:r>
                <a14:m>
                  <m:oMath xmlns:m="http://schemas.openxmlformats.org/officeDocument/2006/math">
                    <m:r>
                      <a:rPr lang="fr-FR" sz="28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fr-FR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fr-FR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800" b="1" dirty="0"/>
                  <a:t> </a:t>
                </a:r>
                <a14:m>
                  <m:oMath xmlns:m="http://schemas.openxmlformats.org/officeDocument/2006/math">
                    <m:r>
                      <a:rPr lang="fr-FR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</m:t>
                    </m:r>
                    <m:r>
                      <a:rPr lang="fr-FR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fr-FR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fr-FR" sz="2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fr-FR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FR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800" b="1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B6D498D-94AC-7DEF-044E-74B92DCE2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056" y="1836033"/>
                <a:ext cx="4674780" cy="4288738"/>
              </a:xfrm>
              <a:prstGeom prst="rect">
                <a:avLst/>
              </a:prstGeom>
              <a:blipFill>
                <a:blip r:embed="rId4"/>
                <a:stretch>
                  <a:fillRect l="-1626" b="-17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5E01F7FA-F5EF-C016-9627-2BBB9B139EA5}"/>
              </a:ext>
            </a:extLst>
          </p:cNvPr>
          <p:cNvSpPr txBox="1"/>
          <p:nvPr/>
        </p:nvSpPr>
        <p:spPr>
          <a:xfrm>
            <a:off x="746051" y="1515270"/>
            <a:ext cx="5101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noProof="0" dirty="0"/>
              <a:t>Sigmoid Gradient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8B6134-42B0-4076-F482-4E17D3D3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Neural Networks. Author: David Thébault</a:t>
            </a:r>
          </a:p>
        </p:txBody>
      </p:sp>
    </p:spTree>
    <p:extLst>
      <p:ext uri="{BB962C8B-B14F-4D97-AF65-F5344CB8AC3E}">
        <p14:creationId xmlns:p14="http://schemas.microsoft.com/office/powerpoint/2010/main" val="1781103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ECAD3-1759-E3FA-5FEE-5C25E89D7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C86C1-75D4-4D1A-4A3B-AA7C79BC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Neural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4963A1D4-E889-6FC0-7EA7-7DC66F9D9F3D}"/>
                  </a:ext>
                </a:extLst>
              </p:cNvPr>
              <p:cNvSpPr txBox="1"/>
              <p:nvPr/>
            </p:nvSpPr>
            <p:spPr>
              <a:xfrm>
                <a:off x="746051" y="2310102"/>
                <a:ext cx="31897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4963A1D4-E889-6FC0-7EA7-7DC66F9D9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51" y="2310102"/>
                <a:ext cx="3189766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5B2D8702-989F-3F72-CA3E-2B25FE0ACCEE}"/>
                  </a:ext>
                </a:extLst>
              </p:cNvPr>
              <p:cNvSpPr txBox="1"/>
              <p:nvPr/>
            </p:nvSpPr>
            <p:spPr>
              <a:xfrm>
                <a:off x="5977274" y="2101711"/>
                <a:ext cx="2278911" cy="878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fr-FR" sz="16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 ≥0</m:t>
                              </m:r>
                            </m:e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sty m:val="p"/>
                                </m:rPr>
                                <a:rPr lang="fr-F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else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5B2D8702-989F-3F72-CA3E-2B25FE0AC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274" y="2101711"/>
                <a:ext cx="2278911" cy="878446"/>
              </a:xfrm>
              <a:prstGeom prst="rect">
                <a:avLst/>
              </a:prstGeom>
              <a:blipFill>
                <a:blip r:embed="rId4"/>
                <a:stretch>
                  <a:fillRect l="-20000" t="-201429" r="-12222" b="-2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5F55C25C-3BA3-13E7-9AAE-CA99E2B15D1C}"/>
              </a:ext>
            </a:extLst>
          </p:cNvPr>
          <p:cNvSpPr txBox="1"/>
          <p:nvPr/>
        </p:nvSpPr>
        <p:spPr>
          <a:xfrm>
            <a:off x="746051" y="1515270"/>
            <a:ext cx="5101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noProof="0" dirty="0"/>
              <a:t>Relu Gradient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2ECA4FF8-CB97-4DD0-2578-0FE1A7F1DD20}"/>
                  </a:ext>
                </a:extLst>
              </p:cNvPr>
              <p:cNvSpPr txBox="1"/>
              <p:nvPr/>
            </p:nvSpPr>
            <p:spPr>
              <a:xfrm>
                <a:off x="5977273" y="3391180"/>
                <a:ext cx="2278911" cy="497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 ≥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lang="fr-FR" sz="2400" b="1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2ECA4FF8-CB97-4DD0-2578-0FE1A7F1D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273" y="3391180"/>
                <a:ext cx="2278911" cy="497893"/>
              </a:xfrm>
              <a:prstGeom prst="rect">
                <a:avLst/>
              </a:prstGeom>
              <a:blipFill>
                <a:blip r:embed="rId5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44736A-7260-BC71-0C84-8BE267A52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Neural Networks. Author: David Thébault</a:t>
            </a:r>
          </a:p>
        </p:txBody>
      </p:sp>
    </p:spTree>
    <p:extLst>
      <p:ext uri="{BB962C8B-B14F-4D97-AF65-F5344CB8AC3E}">
        <p14:creationId xmlns:p14="http://schemas.microsoft.com/office/powerpoint/2010/main" val="42746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F2C40-D85A-6063-B40A-A8C72FB74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lipse 20">
            <a:extLst>
              <a:ext uri="{FF2B5EF4-FFF2-40B4-BE49-F238E27FC236}">
                <a16:creationId xmlns:a16="http://schemas.microsoft.com/office/drawing/2014/main" id="{B29EADD7-A317-6AE1-7394-BE2C42F1141E}"/>
              </a:ext>
            </a:extLst>
          </p:cNvPr>
          <p:cNvSpPr/>
          <p:nvPr/>
        </p:nvSpPr>
        <p:spPr>
          <a:xfrm>
            <a:off x="9894204" y="2654593"/>
            <a:ext cx="982060" cy="983206"/>
          </a:xfrm>
          <a:prstGeom prst="ellipse">
            <a:avLst/>
          </a:prstGeom>
          <a:noFill/>
          <a:ln w="12700">
            <a:solidFill>
              <a:schemeClr val="accent1">
                <a:shade val="15000"/>
                <a:alpha val="5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45942F-4348-86D8-2C54-72078D4C5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noProof="0" dirty="0"/>
              <a:t>Neural Network as a function</a:t>
            </a:r>
          </a:p>
        </p:txBody>
      </p:sp>
      <p:pic>
        <p:nvPicPr>
          <p:cNvPr id="20" name="Espace réservé du contenu 19" descr="Mille contour">
            <a:extLst>
              <a:ext uri="{FF2B5EF4-FFF2-40B4-BE49-F238E27FC236}">
                <a16:creationId xmlns:a16="http://schemas.microsoft.com/office/drawing/2014/main" id="{8E0EC4C6-D8A1-8E03-1185-2CB317ECE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37383" y="2467547"/>
            <a:ext cx="1325563" cy="1325563"/>
          </a:xfr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A74FC70-B382-24D9-DF28-204FB803BC7F}"/>
              </a:ext>
            </a:extLst>
          </p:cNvPr>
          <p:cNvSpPr/>
          <p:nvPr/>
        </p:nvSpPr>
        <p:spPr>
          <a:xfrm>
            <a:off x="4086532" y="2451547"/>
            <a:ext cx="2928551" cy="14333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f(x , w) = x . w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E46E038-51C9-6F50-7E68-8BF59A7D243F}"/>
              </a:ext>
            </a:extLst>
          </p:cNvPr>
          <p:cNvSpPr/>
          <p:nvPr/>
        </p:nvSpPr>
        <p:spPr>
          <a:xfrm>
            <a:off x="1559507" y="2378067"/>
            <a:ext cx="1223319" cy="8674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 = </a:t>
            </a:r>
            <a:r>
              <a:rPr lang="fr-FR" sz="32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fr-FR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507167B-B404-3AC0-55A1-8C3D115E5484}"/>
              </a:ext>
            </a:extLst>
          </p:cNvPr>
          <p:cNvSpPr/>
          <p:nvPr/>
        </p:nvSpPr>
        <p:spPr>
          <a:xfrm>
            <a:off x="1464734" y="2900063"/>
            <a:ext cx="1400964" cy="97618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 = </a:t>
            </a:r>
            <a:r>
              <a:rPr lang="fr-FR" sz="3200" b="1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fr-FR" b="1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DF558A7-403D-ECFE-9875-B2E9B974B2AD}"/>
              </a:ext>
            </a:extLst>
          </p:cNvPr>
          <p:cNvCxnSpPr>
            <a:cxnSpLocks/>
          </p:cNvCxnSpPr>
          <p:nvPr/>
        </p:nvCxnSpPr>
        <p:spPr>
          <a:xfrm>
            <a:off x="2771107" y="3388155"/>
            <a:ext cx="1223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BE10818-3637-17BC-1A12-5732C3B6983D}"/>
              </a:ext>
            </a:extLst>
          </p:cNvPr>
          <p:cNvCxnSpPr>
            <a:cxnSpLocks/>
          </p:cNvCxnSpPr>
          <p:nvPr/>
        </p:nvCxnSpPr>
        <p:spPr>
          <a:xfrm>
            <a:off x="7015083" y="3139168"/>
            <a:ext cx="1223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8618ECF2-D133-6C85-52DD-1CC36BE8265C}"/>
              </a:ext>
            </a:extLst>
          </p:cNvPr>
          <p:cNvSpPr/>
          <p:nvPr/>
        </p:nvSpPr>
        <p:spPr>
          <a:xfrm>
            <a:off x="8238402" y="2651076"/>
            <a:ext cx="1136821" cy="97618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6E9641-AABB-B6BD-68C1-925AF237A872}"/>
              </a:ext>
            </a:extLst>
          </p:cNvPr>
          <p:cNvSpPr/>
          <p:nvPr/>
        </p:nvSpPr>
        <p:spPr>
          <a:xfrm>
            <a:off x="8323906" y="4125891"/>
            <a:ext cx="2651214" cy="9784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f(x , w) – Target =</a:t>
            </a:r>
          </a:p>
          <a:p>
            <a:pPr algn="ctr"/>
            <a:r>
              <a:rPr lang="fr-FR" dirty="0">
                <a:solidFill>
                  <a:schemeClr val="accent1"/>
                </a:solidFill>
              </a:rPr>
              <a:t>3 – 10 = -7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DEAF3E7-EA72-07AA-D66F-2DDB43219A52}"/>
              </a:ext>
            </a:extLst>
          </p:cNvPr>
          <p:cNvCxnSpPr>
            <a:cxnSpLocks/>
          </p:cNvCxnSpPr>
          <p:nvPr/>
        </p:nvCxnSpPr>
        <p:spPr>
          <a:xfrm>
            <a:off x="2786876" y="2846876"/>
            <a:ext cx="1223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12F936E-5307-66E2-C132-9187B9F8150B}"/>
              </a:ext>
            </a:extLst>
          </p:cNvPr>
          <p:cNvCxnSpPr>
            <a:endCxn id="18" idx="4"/>
          </p:cNvCxnSpPr>
          <p:nvPr/>
        </p:nvCxnSpPr>
        <p:spPr>
          <a:xfrm flipH="1" flipV="1">
            <a:off x="8806813" y="3627260"/>
            <a:ext cx="263327" cy="498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177E749F-9FCA-0FF8-4B73-E726CDDE4BF2}"/>
              </a:ext>
            </a:extLst>
          </p:cNvPr>
          <p:cNvCxnSpPr>
            <a:cxnSpLocks/>
          </p:cNvCxnSpPr>
          <p:nvPr/>
        </p:nvCxnSpPr>
        <p:spPr>
          <a:xfrm flipV="1">
            <a:off x="9989793" y="3621450"/>
            <a:ext cx="310058" cy="498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4CE6094F-9DA4-51D2-41D5-16B1D4F3FBB3}"/>
              </a:ext>
            </a:extLst>
          </p:cNvPr>
          <p:cNvSpPr txBox="1"/>
          <p:nvPr/>
        </p:nvSpPr>
        <p:spPr>
          <a:xfrm>
            <a:off x="838199" y="5999967"/>
            <a:ext cx="107859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noProof="0" dirty="0"/>
              <a:t>The goal is to adjust W to match the target value or get as close as possible. 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2A106C98-FE6B-D7D1-029C-A2BE4544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Neural Networks. Author: David Thébault</a:t>
            </a:r>
          </a:p>
        </p:txBody>
      </p:sp>
    </p:spTree>
    <p:extLst>
      <p:ext uri="{BB962C8B-B14F-4D97-AF65-F5344CB8AC3E}">
        <p14:creationId xmlns:p14="http://schemas.microsoft.com/office/powerpoint/2010/main" val="245210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06D2E-AD4C-33B3-A18C-D49EE77B5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lipse 20">
            <a:extLst>
              <a:ext uri="{FF2B5EF4-FFF2-40B4-BE49-F238E27FC236}">
                <a16:creationId xmlns:a16="http://schemas.microsoft.com/office/drawing/2014/main" id="{3CB4A1E0-2A28-FCC5-120D-12947BE61F38}"/>
              </a:ext>
            </a:extLst>
          </p:cNvPr>
          <p:cNvSpPr/>
          <p:nvPr/>
        </p:nvSpPr>
        <p:spPr>
          <a:xfrm>
            <a:off x="9894204" y="2654593"/>
            <a:ext cx="982060" cy="983206"/>
          </a:xfrm>
          <a:prstGeom prst="ellipse">
            <a:avLst/>
          </a:prstGeom>
          <a:noFill/>
          <a:ln w="12700">
            <a:solidFill>
              <a:schemeClr val="accent1">
                <a:shade val="15000"/>
                <a:alpha val="5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44CD5E4-EC13-D512-682A-100800A6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noProof="0" dirty="0"/>
              <a:t>Neural Network as a function</a:t>
            </a:r>
          </a:p>
        </p:txBody>
      </p:sp>
      <p:pic>
        <p:nvPicPr>
          <p:cNvPr id="20" name="Espace réservé du contenu 19" descr="Mille contour">
            <a:extLst>
              <a:ext uri="{FF2B5EF4-FFF2-40B4-BE49-F238E27FC236}">
                <a16:creationId xmlns:a16="http://schemas.microsoft.com/office/drawing/2014/main" id="{850328C4-D297-D288-78EB-8E0F26AB0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37383" y="2467547"/>
            <a:ext cx="1325563" cy="1325563"/>
          </a:xfr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5A98AF1-0137-8E76-3657-55F16D0C27D6}"/>
              </a:ext>
            </a:extLst>
          </p:cNvPr>
          <p:cNvSpPr/>
          <p:nvPr/>
        </p:nvSpPr>
        <p:spPr>
          <a:xfrm>
            <a:off x="4086532" y="2451547"/>
            <a:ext cx="2928551" cy="14333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f(x , w) = x . w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29FF15B-EC21-72A6-E9ED-0E1296D3B95A}"/>
              </a:ext>
            </a:extLst>
          </p:cNvPr>
          <p:cNvCxnSpPr>
            <a:cxnSpLocks/>
          </p:cNvCxnSpPr>
          <p:nvPr/>
        </p:nvCxnSpPr>
        <p:spPr>
          <a:xfrm>
            <a:off x="2771107" y="3388155"/>
            <a:ext cx="1223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39D50CB-E424-FB85-D2D5-7756B2C9DC04}"/>
              </a:ext>
            </a:extLst>
          </p:cNvPr>
          <p:cNvCxnSpPr>
            <a:cxnSpLocks/>
          </p:cNvCxnSpPr>
          <p:nvPr/>
        </p:nvCxnSpPr>
        <p:spPr>
          <a:xfrm>
            <a:off x="7015083" y="3139168"/>
            <a:ext cx="1223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E75371C1-0E3D-9CFB-5199-9D41AAFB30D6}"/>
              </a:ext>
            </a:extLst>
          </p:cNvPr>
          <p:cNvSpPr/>
          <p:nvPr/>
        </p:nvSpPr>
        <p:spPr>
          <a:xfrm>
            <a:off x="8238402" y="2651076"/>
            <a:ext cx="1136821" cy="97618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35397A-9779-F1DC-90D1-1C682DEDB5FA}"/>
              </a:ext>
            </a:extLst>
          </p:cNvPr>
          <p:cNvSpPr/>
          <p:nvPr/>
        </p:nvSpPr>
        <p:spPr>
          <a:xfrm>
            <a:off x="8323906" y="4125891"/>
            <a:ext cx="2651214" cy="9784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noProof="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f(x , w) – target = 3 – 10 = -7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8D360256-240C-4AD1-E54D-B1570C05FA44}"/>
              </a:ext>
            </a:extLst>
          </p:cNvPr>
          <p:cNvCxnSpPr>
            <a:cxnSpLocks/>
          </p:cNvCxnSpPr>
          <p:nvPr/>
        </p:nvCxnSpPr>
        <p:spPr>
          <a:xfrm>
            <a:off x="2786876" y="2846876"/>
            <a:ext cx="1223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F9E6BAFB-C68F-7F5C-F2F5-D85FB074ED78}"/>
              </a:ext>
            </a:extLst>
          </p:cNvPr>
          <p:cNvCxnSpPr>
            <a:endCxn id="18" idx="4"/>
          </p:cNvCxnSpPr>
          <p:nvPr/>
        </p:nvCxnSpPr>
        <p:spPr>
          <a:xfrm flipH="1" flipV="1">
            <a:off x="8806813" y="3627260"/>
            <a:ext cx="263327" cy="498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6882A9D-4F01-564D-F95E-59945A68E356}"/>
              </a:ext>
            </a:extLst>
          </p:cNvPr>
          <p:cNvCxnSpPr>
            <a:cxnSpLocks/>
          </p:cNvCxnSpPr>
          <p:nvPr/>
        </p:nvCxnSpPr>
        <p:spPr>
          <a:xfrm flipV="1">
            <a:off x="9989793" y="3621450"/>
            <a:ext cx="310058" cy="498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B0E2525C-0966-8F03-59AD-80C9FA3E875E}"/>
              </a:ext>
            </a:extLst>
          </p:cNvPr>
          <p:cNvSpPr txBox="1"/>
          <p:nvPr/>
        </p:nvSpPr>
        <p:spPr>
          <a:xfrm>
            <a:off x="838199" y="5999967"/>
            <a:ext cx="107859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noProof="0" dirty="0"/>
              <a:t>The goal is to adjust W to match the target value or get as close as possible.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3BA64-5905-F0BF-6C8F-300BCABC3419}"/>
              </a:ext>
            </a:extLst>
          </p:cNvPr>
          <p:cNvSpPr txBox="1"/>
          <p:nvPr/>
        </p:nvSpPr>
        <p:spPr>
          <a:xfrm>
            <a:off x="746234" y="4572000"/>
            <a:ext cx="442485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X is the </a:t>
            </a:r>
            <a:r>
              <a:rPr lang="en-GB" sz="2000" b="1" noProof="0" dirty="0"/>
              <a:t>feature</a:t>
            </a:r>
            <a:r>
              <a:rPr lang="en-GB" noProof="0" dirty="0"/>
              <a:t> given by the experience</a:t>
            </a:r>
          </a:p>
          <a:p>
            <a:endParaRPr lang="en-GB" noProof="0" dirty="0"/>
          </a:p>
          <a:p>
            <a:r>
              <a:rPr lang="en-GB" noProof="0" dirty="0"/>
              <a:t>W is the </a:t>
            </a:r>
            <a:r>
              <a:rPr lang="en-GB" sz="2000" b="1" noProof="0" dirty="0"/>
              <a:t>weight</a:t>
            </a:r>
            <a:endParaRPr lang="en-GB" b="1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19AAA3-9149-6E30-E2E3-33B3DD4F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Neural Networks. Author: David Thébault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275E653-A02D-A516-7561-7A88A75A5525}"/>
              </a:ext>
            </a:extLst>
          </p:cNvPr>
          <p:cNvSpPr/>
          <p:nvPr/>
        </p:nvSpPr>
        <p:spPr>
          <a:xfrm>
            <a:off x="1559507" y="2378067"/>
            <a:ext cx="1223319" cy="8674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 = </a:t>
            </a:r>
            <a:r>
              <a:rPr lang="fr-FR" sz="32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fr-FR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682CFF3-33B0-D7A3-967C-02E098E706ED}"/>
              </a:ext>
            </a:extLst>
          </p:cNvPr>
          <p:cNvSpPr/>
          <p:nvPr/>
        </p:nvSpPr>
        <p:spPr>
          <a:xfrm>
            <a:off x="1464734" y="2900063"/>
            <a:ext cx="1400964" cy="97618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 = </a:t>
            </a:r>
            <a:r>
              <a:rPr lang="fr-FR" sz="3200" b="1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fr-FR" b="1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4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B024F6-9C8F-1DC5-D2C5-74AAFB89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EA6A2939-FE11-CC65-B236-27F224B007A1}"/>
              </a:ext>
            </a:extLst>
          </p:cNvPr>
          <p:cNvGrpSpPr/>
          <p:nvPr/>
        </p:nvGrpSpPr>
        <p:grpSpPr>
          <a:xfrm>
            <a:off x="4992412" y="2220312"/>
            <a:ext cx="1061545" cy="1061545"/>
            <a:chOff x="3563007" y="2367455"/>
            <a:chExt cx="1061545" cy="1061545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DA568BF-9DBD-2766-E0A2-F839CB67B3E5}"/>
                </a:ext>
              </a:extLst>
            </p:cNvPr>
            <p:cNvSpPr/>
            <p:nvPr/>
          </p:nvSpPr>
          <p:spPr>
            <a:xfrm>
              <a:off x="3563007" y="2367455"/>
              <a:ext cx="1061545" cy="106154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C417C399-84A2-C2D5-9C12-9A3D3C435FB9}"/>
                </a:ext>
              </a:extLst>
            </p:cNvPr>
            <p:cNvCxnSpPr>
              <a:stCxn id="4" idx="0"/>
              <a:endCxn id="4" idx="4"/>
            </p:cNvCxnSpPr>
            <p:nvPr/>
          </p:nvCxnSpPr>
          <p:spPr>
            <a:xfrm>
              <a:off x="4093780" y="2367455"/>
              <a:ext cx="0" cy="10615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97E4BBB-A332-10CA-5E9B-2880D7ABAEFB}"/>
              </a:ext>
            </a:extLst>
          </p:cNvPr>
          <p:cNvCxnSpPr>
            <a:cxnSpLocks/>
          </p:cNvCxnSpPr>
          <p:nvPr/>
        </p:nvCxnSpPr>
        <p:spPr>
          <a:xfrm>
            <a:off x="4056991" y="2572409"/>
            <a:ext cx="9354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5B1400E-F9CD-64D3-F8D2-D327D762A8DB}"/>
              </a:ext>
            </a:extLst>
          </p:cNvPr>
          <p:cNvCxnSpPr>
            <a:cxnSpLocks/>
          </p:cNvCxnSpPr>
          <p:nvPr/>
        </p:nvCxnSpPr>
        <p:spPr>
          <a:xfrm>
            <a:off x="4056991" y="2995453"/>
            <a:ext cx="9354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E51EF9AC-EB3F-254E-0F15-DBC87837E8AF}"/>
              </a:ext>
            </a:extLst>
          </p:cNvPr>
          <p:cNvSpPr txBox="1"/>
          <p:nvPr/>
        </p:nvSpPr>
        <p:spPr>
          <a:xfrm>
            <a:off x="3444763" y="2216780"/>
            <a:ext cx="59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i</a:t>
            </a:r>
            <a:r>
              <a:rPr lang="fr-FR" sz="2800" baseline="-25000" dirty="0"/>
              <a:t>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02E5A0E-618E-FBDD-30F5-CF2051BE7E7E}"/>
              </a:ext>
            </a:extLst>
          </p:cNvPr>
          <p:cNvSpPr txBox="1"/>
          <p:nvPr/>
        </p:nvSpPr>
        <p:spPr>
          <a:xfrm>
            <a:off x="3468411" y="2731875"/>
            <a:ext cx="59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i</a:t>
            </a:r>
            <a:r>
              <a:rPr lang="fr-FR" sz="2800" baseline="-25000" dirty="0"/>
              <a:t>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24CAC3-517C-833D-747B-083473276701}"/>
              </a:ext>
            </a:extLst>
          </p:cNvPr>
          <p:cNvSpPr txBox="1"/>
          <p:nvPr/>
        </p:nvSpPr>
        <p:spPr>
          <a:xfrm>
            <a:off x="4184429" y="2222692"/>
            <a:ext cx="59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baseline="-250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w1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A413403-8E1C-8173-00F9-5CF9A00DCB1C}"/>
              </a:ext>
            </a:extLst>
          </p:cNvPr>
          <p:cNvSpPr txBox="1"/>
          <p:nvPr/>
        </p:nvSpPr>
        <p:spPr>
          <a:xfrm>
            <a:off x="4184429" y="2954896"/>
            <a:ext cx="59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baseline="-250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w2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A93FD4-CBC8-94E8-2901-051496D8E7F0}"/>
              </a:ext>
            </a:extLst>
          </p:cNvPr>
          <p:cNvCxnSpPr>
            <a:cxnSpLocks/>
          </p:cNvCxnSpPr>
          <p:nvPr/>
        </p:nvCxnSpPr>
        <p:spPr>
          <a:xfrm>
            <a:off x="6074977" y="2742628"/>
            <a:ext cx="9354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9A1F70D-B85F-6A1E-AD17-75324D9C6391}"/>
              </a:ext>
            </a:extLst>
          </p:cNvPr>
          <p:cNvCxnSpPr>
            <a:cxnSpLocks/>
          </p:cNvCxnSpPr>
          <p:nvPr/>
        </p:nvCxnSpPr>
        <p:spPr>
          <a:xfrm flipV="1">
            <a:off x="4651482" y="3166246"/>
            <a:ext cx="493330" cy="599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861C832A-29F9-4CF2-1096-B501327D8AFD}"/>
              </a:ext>
            </a:extLst>
          </p:cNvPr>
          <p:cNvSpPr txBox="1"/>
          <p:nvPr/>
        </p:nvSpPr>
        <p:spPr>
          <a:xfrm>
            <a:off x="4184429" y="3641845"/>
            <a:ext cx="59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baseline="-250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b1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155B9B6-22C2-FB77-660D-CF469B5CD33F}"/>
              </a:ext>
            </a:extLst>
          </p:cNvPr>
          <p:cNvSpPr txBox="1"/>
          <p:nvPr/>
        </p:nvSpPr>
        <p:spPr>
          <a:xfrm>
            <a:off x="5034995" y="2635155"/>
            <a:ext cx="517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net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122B0E1C-C9CF-35D6-D6DE-4A0851F40246}"/>
              </a:ext>
            </a:extLst>
          </p:cNvPr>
          <p:cNvSpPr txBox="1"/>
          <p:nvPr/>
        </p:nvSpPr>
        <p:spPr>
          <a:xfrm>
            <a:off x="5486866" y="2635155"/>
            <a:ext cx="517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out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1F2622F4-B8F0-819E-B971-3C34D4595ABE}"/>
                  </a:ext>
                </a:extLst>
              </p:cNvPr>
              <p:cNvSpPr txBox="1"/>
              <p:nvPr/>
            </p:nvSpPr>
            <p:spPr>
              <a:xfrm>
                <a:off x="2699990" y="4668451"/>
                <a:ext cx="4242678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fr-FR" sz="1600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fr-FR" sz="1600" dirty="0">
                    <a:latin typeface="Cambria Math" panose="02040503050406030204" pitchFamily="18" charset="0"/>
                  </a:rPr>
                  <a:t>  </a:t>
                </a:r>
                <a:r>
                  <a:rPr lang="fr-FR" sz="1600" b="1" dirty="0">
                    <a:latin typeface="Cambria Math" panose="02040503050406030204" pitchFamily="18" charset="0"/>
                  </a:rPr>
                  <a:t>net</a:t>
                </a:r>
                <a:r>
                  <a:rPr lang="fr-FR" sz="1600" b="0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fr-FR" sz="16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fr-FR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sz="1600" b="0" i="1" dirty="0">
                    <a:latin typeface="Cambria Math" panose="02040503050406030204" pitchFamily="18" charset="0"/>
                  </a:rPr>
                  <a:t> </a:t>
                </a:r>
                <a:r>
                  <a:rPr lang="fr-FR" sz="1600" b="0" dirty="0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fr-FR" sz="16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fr-FR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1600" i="1" dirty="0">
                    <a:latin typeface="Cambria Math" panose="02040503050406030204" pitchFamily="18" charset="0"/>
                  </a:rPr>
                  <a:t> </a:t>
                </a:r>
                <a:r>
                  <a:rPr lang="fr-FR" sz="1600" dirty="0">
                    <a:latin typeface="Cambria Math" panose="02040503050406030204" pitchFamily="18" charset="0"/>
                  </a:rPr>
                  <a:t>+ </a:t>
                </a:r>
                <a:r>
                  <a:rPr lang="fr-FR" sz="1600" b="0" dirty="0">
                    <a:latin typeface="Cambria Math" panose="02040503050406030204" pitchFamily="18" charset="0"/>
                  </a:rPr>
                  <a:t>b</a:t>
                </a:r>
                <a:r>
                  <a:rPr lang="fr-FR" sz="1600" b="0" baseline="-25000" dirty="0">
                    <a:latin typeface="Cambria Math" panose="02040503050406030204" pitchFamily="18" charset="0"/>
                  </a:rPr>
                  <a:t>1</a:t>
                </a:r>
                <a:r>
                  <a:rPr lang="fr-FR" sz="1600" dirty="0">
                    <a:latin typeface="Cambria Math" panose="02040503050406030204" pitchFamily="18" charset="0"/>
                  </a:rPr>
                  <a:t>     </a:t>
                </a:r>
                <a:r>
                  <a:rPr lang="fr-FR" sz="1600" b="1" dirty="0">
                    <a:latin typeface="Cambria Math" panose="02040503050406030204" pitchFamily="18" charset="0"/>
                  </a:rPr>
                  <a:t>out</a:t>
                </a:r>
                <a:r>
                  <a:rPr lang="fr-FR" sz="16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net</m:t>
                        </m:r>
                      </m:e>
                    </m:d>
                  </m:oMath>
                </a14:m>
                <a:r>
                  <a:rPr lang="fr-FR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</a:t>
                </a:r>
              </a:p>
              <a:p>
                <a:pPr algn="ctr"/>
                <a:endParaRPr lang="fr-FR" sz="1600" dirty="0"/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1F2622F4-B8F0-819E-B971-3C34D4595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990" y="4668451"/>
                <a:ext cx="4242678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96CD1995-B400-E73C-374A-1FD5C1E30579}"/>
                  </a:ext>
                </a:extLst>
              </p:cNvPr>
              <p:cNvSpPr txBox="1"/>
              <p:nvPr/>
            </p:nvSpPr>
            <p:spPr>
              <a:xfrm>
                <a:off x="7031418" y="2533615"/>
                <a:ext cx="2324249" cy="396519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sz="1400" b="0" i="1" noProof="0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fr-FR" sz="1400" b="0" i="1" noProof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400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4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1400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1400" b="0" i="0" noProof="0" smtClean="0">
                        <a:latin typeface="Cambria Math" panose="02040503050406030204" pitchFamily="18" charset="0"/>
                      </a:rPr>
                      <m:t>out</m:t>
                    </m:r>
                    <m:r>
                      <a:rPr lang="fr-FR" sz="1400" b="0" i="1" noProof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1400" b="0" i="0" noProof="0" smtClean="0">
                        <a:latin typeface="Cambria Math" panose="02040503050406030204" pitchFamily="18" charset="0"/>
                      </a:rPr>
                      <m:t>target</m:t>
                    </m:r>
                    <m:r>
                      <a:rPr lang="fr-FR" sz="1400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baseline="30000" noProof="0" dirty="0"/>
                  <a:t>2</a:t>
                </a:r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96CD1995-B400-E73C-374A-1FD5C1E30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418" y="2533615"/>
                <a:ext cx="2324249" cy="396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Espace réservé du pied de page 45">
            <a:extLst>
              <a:ext uri="{FF2B5EF4-FFF2-40B4-BE49-F238E27FC236}">
                <a16:creationId xmlns:a16="http://schemas.microsoft.com/office/drawing/2014/main" id="{71F913E4-CF75-B504-7AA4-4A49BB2E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Neural Networks. Author: David Thébault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AF84B693-B23E-8F68-A72D-3827D5885072}"/>
              </a:ext>
            </a:extLst>
          </p:cNvPr>
          <p:cNvCxnSpPr>
            <a:cxnSpLocks/>
          </p:cNvCxnSpPr>
          <p:nvPr/>
        </p:nvCxnSpPr>
        <p:spPr>
          <a:xfrm>
            <a:off x="5523184" y="4551696"/>
            <a:ext cx="0" cy="898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270C1B47-5788-AF11-3C8B-367200C2F8A3}"/>
              </a:ext>
            </a:extLst>
          </p:cNvPr>
          <p:cNvSpPr txBox="1"/>
          <p:nvPr/>
        </p:nvSpPr>
        <p:spPr>
          <a:xfrm>
            <a:off x="838200" y="1532877"/>
            <a:ext cx="677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Two inputs and a single neuron with an activation function sigma</a:t>
            </a:r>
          </a:p>
        </p:txBody>
      </p:sp>
      <p:sp>
        <p:nvSpPr>
          <p:cNvPr id="51" name="Flèche vers la droite 50">
            <a:extLst>
              <a:ext uri="{FF2B5EF4-FFF2-40B4-BE49-F238E27FC236}">
                <a16:creationId xmlns:a16="http://schemas.microsoft.com/office/drawing/2014/main" id="{E1895B41-7144-1554-6B42-D5D44A236DA8}"/>
              </a:ext>
            </a:extLst>
          </p:cNvPr>
          <p:cNvSpPr/>
          <p:nvPr/>
        </p:nvSpPr>
        <p:spPr>
          <a:xfrm>
            <a:off x="3455054" y="3725256"/>
            <a:ext cx="3159881" cy="10403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noProof="0" dirty="0"/>
              <a:t>Forward Pass</a:t>
            </a:r>
          </a:p>
        </p:txBody>
      </p:sp>
    </p:spTree>
    <p:extLst>
      <p:ext uri="{BB962C8B-B14F-4D97-AF65-F5344CB8AC3E}">
        <p14:creationId xmlns:p14="http://schemas.microsoft.com/office/powerpoint/2010/main" val="7999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6697F-7E94-3A58-A617-C86EF57DF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288E6F-8E78-20BB-F08A-CEE2801A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EE63592-880F-4F32-71EF-38F71F116F81}"/>
              </a:ext>
            </a:extLst>
          </p:cNvPr>
          <p:cNvGrpSpPr/>
          <p:nvPr/>
        </p:nvGrpSpPr>
        <p:grpSpPr>
          <a:xfrm>
            <a:off x="4992412" y="2220312"/>
            <a:ext cx="1061545" cy="1061545"/>
            <a:chOff x="3563007" y="2367455"/>
            <a:chExt cx="1061545" cy="1061545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3643038B-AE9E-C8E4-5B90-0B185578F59A}"/>
                </a:ext>
              </a:extLst>
            </p:cNvPr>
            <p:cNvSpPr/>
            <p:nvPr/>
          </p:nvSpPr>
          <p:spPr>
            <a:xfrm>
              <a:off x="3563007" y="2367455"/>
              <a:ext cx="1061545" cy="106154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7EC34DA1-7E58-5BF8-2BA9-8C7F5347843E}"/>
                </a:ext>
              </a:extLst>
            </p:cNvPr>
            <p:cNvCxnSpPr>
              <a:stCxn id="4" idx="0"/>
              <a:endCxn id="4" idx="4"/>
            </p:cNvCxnSpPr>
            <p:nvPr/>
          </p:nvCxnSpPr>
          <p:spPr>
            <a:xfrm>
              <a:off x="4093780" y="2367455"/>
              <a:ext cx="0" cy="10615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D3665A4-2034-E2CD-297B-2692893499F4}"/>
              </a:ext>
            </a:extLst>
          </p:cNvPr>
          <p:cNvCxnSpPr>
            <a:cxnSpLocks/>
          </p:cNvCxnSpPr>
          <p:nvPr/>
        </p:nvCxnSpPr>
        <p:spPr>
          <a:xfrm>
            <a:off x="4056991" y="2572409"/>
            <a:ext cx="9354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7F1B799-B5A0-5F36-589D-FC34F5B6F118}"/>
              </a:ext>
            </a:extLst>
          </p:cNvPr>
          <p:cNvCxnSpPr>
            <a:cxnSpLocks/>
          </p:cNvCxnSpPr>
          <p:nvPr/>
        </p:nvCxnSpPr>
        <p:spPr>
          <a:xfrm>
            <a:off x="4056991" y="2995453"/>
            <a:ext cx="9354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5820E6D2-2402-C901-D83A-BF3EB1FAE9FB}"/>
              </a:ext>
            </a:extLst>
          </p:cNvPr>
          <p:cNvSpPr txBox="1"/>
          <p:nvPr/>
        </p:nvSpPr>
        <p:spPr>
          <a:xfrm>
            <a:off x="3444763" y="2216780"/>
            <a:ext cx="59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i</a:t>
            </a:r>
            <a:r>
              <a:rPr lang="fr-FR" sz="2800" baseline="-25000" dirty="0"/>
              <a:t>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12B492C-CB8C-DFD0-A3A2-E425507AC395}"/>
              </a:ext>
            </a:extLst>
          </p:cNvPr>
          <p:cNvSpPr txBox="1"/>
          <p:nvPr/>
        </p:nvSpPr>
        <p:spPr>
          <a:xfrm>
            <a:off x="3468411" y="2731875"/>
            <a:ext cx="59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i</a:t>
            </a:r>
            <a:r>
              <a:rPr lang="fr-FR" sz="2800" baseline="-25000" dirty="0"/>
              <a:t>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0F15958-15AD-E045-E7A8-51D4A729878F}"/>
              </a:ext>
            </a:extLst>
          </p:cNvPr>
          <p:cNvSpPr txBox="1"/>
          <p:nvPr/>
        </p:nvSpPr>
        <p:spPr>
          <a:xfrm>
            <a:off x="4184429" y="2222692"/>
            <a:ext cx="59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baseline="-250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w1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A128913-CA4E-7801-EABE-ED577D711201}"/>
              </a:ext>
            </a:extLst>
          </p:cNvPr>
          <p:cNvSpPr txBox="1"/>
          <p:nvPr/>
        </p:nvSpPr>
        <p:spPr>
          <a:xfrm>
            <a:off x="4184429" y="2954896"/>
            <a:ext cx="59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baseline="-250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w2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8FD7AFA6-C611-862C-B89B-23285B623A2B}"/>
              </a:ext>
            </a:extLst>
          </p:cNvPr>
          <p:cNvCxnSpPr>
            <a:cxnSpLocks/>
          </p:cNvCxnSpPr>
          <p:nvPr/>
        </p:nvCxnSpPr>
        <p:spPr>
          <a:xfrm>
            <a:off x="6074977" y="2742628"/>
            <a:ext cx="9354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7FF0364-CB61-9520-AB50-5CC394E43775}"/>
              </a:ext>
            </a:extLst>
          </p:cNvPr>
          <p:cNvCxnSpPr>
            <a:cxnSpLocks/>
          </p:cNvCxnSpPr>
          <p:nvPr/>
        </p:nvCxnSpPr>
        <p:spPr>
          <a:xfrm flipV="1">
            <a:off x="4651482" y="3166246"/>
            <a:ext cx="493330" cy="599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BBB8732F-DA33-D125-1B22-FBADC34E2D3D}"/>
              </a:ext>
            </a:extLst>
          </p:cNvPr>
          <p:cNvSpPr txBox="1"/>
          <p:nvPr/>
        </p:nvSpPr>
        <p:spPr>
          <a:xfrm>
            <a:off x="4184429" y="3641845"/>
            <a:ext cx="59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baseline="-250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b1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6CD7572-1C4C-E38C-5726-A87CD9717745}"/>
              </a:ext>
            </a:extLst>
          </p:cNvPr>
          <p:cNvSpPr txBox="1"/>
          <p:nvPr/>
        </p:nvSpPr>
        <p:spPr>
          <a:xfrm>
            <a:off x="5034995" y="2635155"/>
            <a:ext cx="517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net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39E1F35-E503-668C-1994-796BCFB6213F}"/>
              </a:ext>
            </a:extLst>
          </p:cNvPr>
          <p:cNvSpPr txBox="1"/>
          <p:nvPr/>
        </p:nvSpPr>
        <p:spPr>
          <a:xfrm>
            <a:off x="5486866" y="2635155"/>
            <a:ext cx="517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out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744D9A07-9695-FE8A-ACDC-90C95098A139}"/>
                  </a:ext>
                </a:extLst>
              </p:cNvPr>
              <p:cNvSpPr txBox="1"/>
              <p:nvPr/>
            </p:nvSpPr>
            <p:spPr>
              <a:xfrm>
                <a:off x="7031418" y="2533615"/>
                <a:ext cx="2324249" cy="396519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sz="1400" b="0" i="1" noProof="0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fr-FR" sz="1400" b="0" i="1" noProof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400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4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1400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1400" b="0" i="0" noProof="0" smtClean="0">
                        <a:latin typeface="Cambria Math" panose="02040503050406030204" pitchFamily="18" charset="0"/>
                      </a:rPr>
                      <m:t>out</m:t>
                    </m:r>
                    <m:r>
                      <a:rPr lang="fr-FR" sz="1400" b="0" i="1" noProof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1400" b="0" i="0" noProof="0" smtClean="0">
                        <a:latin typeface="Cambria Math" panose="02040503050406030204" pitchFamily="18" charset="0"/>
                      </a:rPr>
                      <m:t>target</m:t>
                    </m:r>
                    <m:r>
                      <a:rPr lang="fr-FR" sz="1400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baseline="30000" noProof="0" dirty="0"/>
                  <a:t>2</a:t>
                </a:r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744D9A07-9695-FE8A-ACDC-90C95098A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418" y="2533615"/>
                <a:ext cx="2324249" cy="3965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Espace réservé du pied de page 45">
            <a:extLst>
              <a:ext uri="{FF2B5EF4-FFF2-40B4-BE49-F238E27FC236}">
                <a16:creationId xmlns:a16="http://schemas.microsoft.com/office/drawing/2014/main" id="{625A4ECB-A2A1-7C2F-B234-DDFBF2B8D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Neural Networks. Author: David Thébault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30FE192E-571D-6CFA-ED9E-08E90FA20923}"/>
              </a:ext>
            </a:extLst>
          </p:cNvPr>
          <p:cNvSpPr txBox="1"/>
          <p:nvPr/>
        </p:nvSpPr>
        <p:spPr>
          <a:xfrm>
            <a:off x="838200" y="1532877"/>
            <a:ext cx="677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How do we find the optimal w</a:t>
            </a:r>
            <a:r>
              <a:rPr lang="en-GB" baseline="-25000" noProof="0" dirty="0"/>
              <a:t>1</a:t>
            </a:r>
            <a:r>
              <a:rPr lang="en-GB" noProof="0" dirty="0"/>
              <a:t>, w</a:t>
            </a:r>
            <a:r>
              <a:rPr lang="en-GB" baseline="-25000" noProof="0" dirty="0"/>
              <a:t>2</a:t>
            </a:r>
            <a:r>
              <a:rPr lang="en-GB" noProof="0" dirty="0"/>
              <a:t> and b</a:t>
            </a:r>
            <a:r>
              <a:rPr lang="en-GB" baseline="-25000" noProof="0" dirty="0"/>
              <a:t>1</a:t>
            </a:r>
            <a:r>
              <a:rPr lang="en-GB" noProof="0" dirty="0"/>
              <a:t> that minimize the loss ?</a:t>
            </a:r>
          </a:p>
        </p:txBody>
      </p:sp>
      <p:sp>
        <p:nvSpPr>
          <p:cNvPr id="3" name="Flèche vers la gauche 2">
            <a:extLst>
              <a:ext uri="{FF2B5EF4-FFF2-40B4-BE49-F238E27FC236}">
                <a16:creationId xmlns:a16="http://schemas.microsoft.com/office/drawing/2014/main" id="{8EDC9AC9-F979-555E-116D-A7FD72E59984}"/>
              </a:ext>
            </a:extLst>
          </p:cNvPr>
          <p:cNvSpPr/>
          <p:nvPr/>
        </p:nvSpPr>
        <p:spPr>
          <a:xfrm>
            <a:off x="3276600" y="4030133"/>
            <a:ext cx="4030133" cy="795867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153124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0A6E5-C81A-E928-3AB5-318979E80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CA7333-8A32-9508-748F-245FBABD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57A17FE-FBFB-EC4C-284C-E4E43E2BD4F4}"/>
              </a:ext>
            </a:extLst>
          </p:cNvPr>
          <p:cNvGrpSpPr/>
          <p:nvPr/>
        </p:nvGrpSpPr>
        <p:grpSpPr>
          <a:xfrm>
            <a:off x="4992412" y="2220312"/>
            <a:ext cx="1061545" cy="1061545"/>
            <a:chOff x="3563007" y="2367455"/>
            <a:chExt cx="1061545" cy="1061545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266F077F-F6FF-B0C7-421D-2B71A9027954}"/>
                </a:ext>
              </a:extLst>
            </p:cNvPr>
            <p:cNvSpPr/>
            <p:nvPr/>
          </p:nvSpPr>
          <p:spPr>
            <a:xfrm>
              <a:off x="3563007" y="2367455"/>
              <a:ext cx="1061545" cy="106154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636824F-BC26-25A2-E731-E5122342F59E}"/>
                </a:ext>
              </a:extLst>
            </p:cNvPr>
            <p:cNvCxnSpPr>
              <a:stCxn id="4" idx="0"/>
              <a:endCxn id="4" idx="4"/>
            </p:cNvCxnSpPr>
            <p:nvPr/>
          </p:nvCxnSpPr>
          <p:spPr>
            <a:xfrm>
              <a:off x="4093780" y="2367455"/>
              <a:ext cx="0" cy="10615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E508CC9-4BBB-6AE8-92D3-E0AFFE1B4F4D}"/>
              </a:ext>
            </a:extLst>
          </p:cNvPr>
          <p:cNvCxnSpPr>
            <a:cxnSpLocks/>
          </p:cNvCxnSpPr>
          <p:nvPr/>
        </p:nvCxnSpPr>
        <p:spPr>
          <a:xfrm>
            <a:off x="4056991" y="2572409"/>
            <a:ext cx="9354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711B0B6-AA8A-6A5B-E0AB-4D42E00DDC45}"/>
              </a:ext>
            </a:extLst>
          </p:cNvPr>
          <p:cNvCxnSpPr>
            <a:cxnSpLocks/>
          </p:cNvCxnSpPr>
          <p:nvPr/>
        </p:nvCxnSpPr>
        <p:spPr>
          <a:xfrm>
            <a:off x="4056991" y="2995453"/>
            <a:ext cx="9354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528F06FF-849C-9E36-627C-CB22452168B5}"/>
              </a:ext>
            </a:extLst>
          </p:cNvPr>
          <p:cNvSpPr txBox="1"/>
          <p:nvPr/>
        </p:nvSpPr>
        <p:spPr>
          <a:xfrm>
            <a:off x="3444763" y="2216780"/>
            <a:ext cx="59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i</a:t>
            </a:r>
            <a:r>
              <a:rPr lang="fr-FR" sz="2800" baseline="-25000" dirty="0"/>
              <a:t>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C602E85-AD05-FAE8-82F8-45C487E668DC}"/>
              </a:ext>
            </a:extLst>
          </p:cNvPr>
          <p:cNvSpPr txBox="1"/>
          <p:nvPr/>
        </p:nvSpPr>
        <p:spPr>
          <a:xfrm>
            <a:off x="3468411" y="2731875"/>
            <a:ext cx="59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i</a:t>
            </a:r>
            <a:r>
              <a:rPr lang="fr-FR" sz="2800" baseline="-25000" dirty="0"/>
              <a:t>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9C272A5-57C1-9986-87D3-EFA11536FF41}"/>
              </a:ext>
            </a:extLst>
          </p:cNvPr>
          <p:cNvSpPr txBox="1"/>
          <p:nvPr/>
        </p:nvSpPr>
        <p:spPr>
          <a:xfrm>
            <a:off x="4184429" y="2222692"/>
            <a:ext cx="59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baseline="-250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w1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0F8F3FC-DD77-E42A-7ACE-026720FCD84E}"/>
              </a:ext>
            </a:extLst>
          </p:cNvPr>
          <p:cNvSpPr txBox="1"/>
          <p:nvPr/>
        </p:nvSpPr>
        <p:spPr>
          <a:xfrm>
            <a:off x="4184429" y="2954896"/>
            <a:ext cx="59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baseline="-250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w2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559E0349-94A1-D9B1-F665-264AE20F6CE8}"/>
              </a:ext>
            </a:extLst>
          </p:cNvPr>
          <p:cNvCxnSpPr>
            <a:cxnSpLocks/>
          </p:cNvCxnSpPr>
          <p:nvPr/>
        </p:nvCxnSpPr>
        <p:spPr>
          <a:xfrm>
            <a:off x="6074977" y="2742628"/>
            <a:ext cx="9354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B09F35CD-945A-AC6D-C643-C5D9EC2AA92D}"/>
              </a:ext>
            </a:extLst>
          </p:cNvPr>
          <p:cNvCxnSpPr>
            <a:cxnSpLocks/>
          </p:cNvCxnSpPr>
          <p:nvPr/>
        </p:nvCxnSpPr>
        <p:spPr>
          <a:xfrm flipV="1">
            <a:off x="4651482" y="3166246"/>
            <a:ext cx="493330" cy="599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541C72E8-372E-A65B-A340-27F0DF7E9327}"/>
              </a:ext>
            </a:extLst>
          </p:cNvPr>
          <p:cNvSpPr txBox="1"/>
          <p:nvPr/>
        </p:nvSpPr>
        <p:spPr>
          <a:xfrm>
            <a:off x="4184429" y="3641845"/>
            <a:ext cx="59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baseline="-250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b1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4C3B828-60BA-89C2-F790-78A4EBF8B880}"/>
              </a:ext>
            </a:extLst>
          </p:cNvPr>
          <p:cNvSpPr txBox="1"/>
          <p:nvPr/>
        </p:nvSpPr>
        <p:spPr>
          <a:xfrm>
            <a:off x="5034995" y="2635155"/>
            <a:ext cx="517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net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802255B-D9FB-F54E-80E6-4EF8224EC7DE}"/>
              </a:ext>
            </a:extLst>
          </p:cNvPr>
          <p:cNvSpPr txBox="1"/>
          <p:nvPr/>
        </p:nvSpPr>
        <p:spPr>
          <a:xfrm>
            <a:off x="5486866" y="2635155"/>
            <a:ext cx="517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out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C9C7B409-DCC3-0156-6A14-FE8139D14AAC}"/>
                  </a:ext>
                </a:extLst>
              </p:cNvPr>
              <p:cNvSpPr txBox="1"/>
              <p:nvPr/>
            </p:nvSpPr>
            <p:spPr>
              <a:xfrm>
                <a:off x="7031418" y="2533615"/>
                <a:ext cx="2324249" cy="396519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sz="1400" b="0" i="1" noProof="0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fr-FR" sz="1400" b="0" i="1" noProof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400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4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1400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1400" b="0" i="0" noProof="0" smtClean="0">
                        <a:latin typeface="Cambria Math" panose="02040503050406030204" pitchFamily="18" charset="0"/>
                      </a:rPr>
                      <m:t>out</m:t>
                    </m:r>
                    <m:r>
                      <a:rPr lang="fr-FR" sz="1400" b="0" i="1" noProof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1400" b="0" i="0" noProof="0" smtClean="0">
                        <a:latin typeface="Cambria Math" panose="02040503050406030204" pitchFamily="18" charset="0"/>
                      </a:rPr>
                      <m:t>target</m:t>
                    </m:r>
                    <m:r>
                      <a:rPr lang="fr-FR" sz="1400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baseline="30000" noProof="0" dirty="0"/>
                  <a:t>2</a:t>
                </a:r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C9C7B409-DCC3-0156-6A14-FE8139D14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418" y="2533615"/>
                <a:ext cx="2324249" cy="3965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Espace réservé du pied de page 45">
            <a:extLst>
              <a:ext uri="{FF2B5EF4-FFF2-40B4-BE49-F238E27FC236}">
                <a16:creationId xmlns:a16="http://schemas.microsoft.com/office/drawing/2014/main" id="{9E0B4781-286E-0272-FCD0-642DD90E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Neural Networks. Author: David Thébault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90A1438-81F3-61C4-09E2-F3B94A01F08B}"/>
              </a:ext>
            </a:extLst>
          </p:cNvPr>
          <p:cNvSpPr txBox="1"/>
          <p:nvPr/>
        </p:nvSpPr>
        <p:spPr>
          <a:xfrm>
            <a:off x="838200" y="1532877"/>
            <a:ext cx="677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How do we find the optimal w</a:t>
            </a:r>
            <a:r>
              <a:rPr lang="en-GB" baseline="-25000" noProof="0" dirty="0"/>
              <a:t>1</a:t>
            </a:r>
            <a:r>
              <a:rPr lang="en-GB" noProof="0" dirty="0"/>
              <a:t>, w</a:t>
            </a:r>
            <a:r>
              <a:rPr lang="en-GB" baseline="-25000" noProof="0" dirty="0"/>
              <a:t>2</a:t>
            </a:r>
            <a:r>
              <a:rPr lang="en-GB" noProof="0" dirty="0"/>
              <a:t> and b</a:t>
            </a:r>
            <a:r>
              <a:rPr lang="en-GB" baseline="-25000" noProof="0" dirty="0"/>
              <a:t>1</a:t>
            </a:r>
            <a:r>
              <a:rPr lang="en-GB" noProof="0" dirty="0"/>
              <a:t> that minimize the loss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C834B34-4977-A8F4-6694-F77B40A26429}"/>
                  </a:ext>
                </a:extLst>
              </p:cNvPr>
              <p:cNvSpPr txBox="1"/>
              <p:nvPr/>
            </p:nvSpPr>
            <p:spPr>
              <a:xfrm>
                <a:off x="5952138" y="3804673"/>
                <a:ext cx="935421" cy="619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solidFill>
                                <a:srgbClr val="FF000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solidFill>
                                <a:srgbClr val="FF000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solidFill>
                                <a:srgbClr val="FF0002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fr-FR" i="1" smtClean="0">
                              <a:solidFill>
                                <a:srgbClr val="FF000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solidFill>
                                <a:srgbClr val="FF0002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rgbClr val="FF0002"/>
                  </a:solidFill>
                </a:endParaRPr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C834B34-4977-A8F4-6694-F77B40A26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138" y="3804673"/>
                <a:ext cx="935421" cy="619016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77A90AC-CCE8-A084-FDB5-E74C12BBE1EB}"/>
                  </a:ext>
                </a:extLst>
              </p:cNvPr>
              <p:cNvSpPr txBox="1"/>
              <p:nvPr/>
            </p:nvSpPr>
            <p:spPr>
              <a:xfrm>
                <a:off x="5155554" y="3817307"/>
                <a:ext cx="826060" cy="619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solidFill>
                                <a:srgbClr val="FF000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solidFill>
                                <a:srgbClr val="FF000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solidFill>
                                <a:srgbClr val="FF0002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num>
                        <m:den>
                          <m:r>
                            <a:rPr lang="fr-FR" i="1" smtClean="0">
                              <a:solidFill>
                                <a:srgbClr val="FF000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solidFill>
                                <a:srgbClr val="FF0002"/>
                              </a:solidFill>
                              <a:latin typeface="Cambria Math" panose="02040503050406030204" pitchFamily="18" charset="0"/>
                            </a:rPr>
                            <m:t>𝑛𝑒𝑡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rgbClr val="FF0002"/>
                  </a:solidFill>
                </a:endParaRP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77A90AC-CCE8-A084-FDB5-E74C12BBE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554" y="3817307"/>
                <a:ext cx="826060" cy="619016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6881A179-BBD4-6E80-99A7-FE5B90BDE851}"/>
                  </a:ext>
                </a:extLst>
              </p:cNvPr>
              <p:cNvSpPr txBox="1"/>
              <p:nvPr/>
            </p:nvSpPr>
            <p:spPr>
              <a:xfrm>
                <a:off x="4442982" y="3802058"/>
                <a:ext cx="734728" cy="619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solidFill>
                                <a:srgbClr val="FF000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solidFill>
                                <a:srgbClr val="FF000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solidFill>
                                <a:srgbClr val="FF0002"/>
                              </a:solidFill>
                              <a:latin typeface="Cambria Math" panose="02040503050406030204" pitchFamily="18" charset="0"/>
                            </a:rPr>
                            <m:t>𝑛𝑒𝑡</m:t>
                          </m:r>
                        </m:num>
                        <m:den>
                          <m:r>
                            <a:rPr lang="fr-FR" i="1" smtClean="0">
                              <a:solidFill>
                                <a:srgbClr val="FF000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solidFill>
                                <a:srgbClr val="FF000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fr-FR" b="0" i="1" smtClean="0">
                              <a:solidFill>
                                <a:srgbClr val="FF000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fr-FR" b="0" i="1" smtClean="0">
                          <a:solidFill>
                            <a:srgbClr val="FF000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>
                  <a:solidFill>
                    <a:srgbClr val="FF0002"/>
                  </a:solidFill>
                </a:endParaRP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6881A179-BBD4-6E80-99A7-FE5B90BDE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982" y="3802058"/>
                <a:ext cx="734728" cy="619080"/>
              </a:xfrm>
              <a:prstGeom prst="rect">
                <a:avLst/>
              </a:prstGeom>
              <a:blipFill>
                <a:blip r:embed="rId5"/>
                <a:stretch>
                  <a:fillRect r="-1695" b="-61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èche vers la gauche 13">
            <a:extLst>
              <a:ext uri="{FF2B5EF4-FFF2-40B4-BE49-F238E27FC236}">
                <a16:creationId xmlns:a16="http://schemas.microsoft.com/office/drawing/2014/main" id="{90F9A5F5-9E53-B55C-BEF6-86D1BA219E32}"/>
              </a:ext>
            </a:extLst>
          </p:cNvPr>
          <p:cNvSpPr/>
          <p:nvPr/>
        </p:nvSpPr>
        <p:spPr>
          <a:xfrm>
            <a:off x="3384998" y="4653650"/>
            <a:ext cx="4030133" cy="795867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BACKPROPAGATION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2F9E131-2878-A54C-0566-A6584C95686B}"/>
              </a:ext>
            </a:extLst>
          </p:cNvPr>
          <p:cNvSpPr txBox="1"/>
          <p:nvPr/>
        </p:nvSpPr>
        <p:spPr>
          <a:xfrm>
            <a:off x="4942865" y="3760612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?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D165663-815C-9F12-BCA1-5341C85A7550}"/>
              </a:ext>
            </a:extLst>
          </p:cNvPr>
          <p:cNvSpPr txBox="1"/>
          <p:nvPr/>
        </p:nvSpPr>
        <p:spPr>
          <a:xfrm>
            <a:off x="5744673" y="375275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?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4585267-891E-4089-7B0F-39FD8B2AC0CD}"/>
              </a:ext>
            </a:extLst>
          </p:cNvPr>
          <p:cNvSpPr txBox="1"/>
          <p:nvPr/>
        </p:nvSpPr>
        <p:spPr>
          <a:xfrm>
            <a:off x="6632381" y="3759221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?</a:t>
            </a:r>
          </a:p>
        </p:txBody>
      </p:sp>
      <p:cxnSp>
        <p:nvCxnSpPr>
          <p:cNvPr id="39" name="Connecteur en arc 38">
            <a:extLst>
              <a:ext uri="{FF2B5EF4-FFF2-40B4-BE49-F238E27FC236}">
                <a16:creationId xmlns:a16="http://schemas.microsoft.com/office/drawing/2014/main" id="{7F3F6386-DF67-5AEF-BCB7-47C13AF78637}"/>
              </a:ext>
            </a:extLst>
          </p:cNvPr>
          <p:cNvCxnSpPr>
            <a:cxnSpLocks/>
          </p:cNvCxnSpPr>
          <p:nvPr/>
        </p:nvCxnSpPr>
        <p:spPr>
          <a:xfrm rot="5400000">
            <a:off x="6378290" y="3233121"/>
            <a:ext cx="3025" cy="465667"/>
          </a:xfrm>
          <a:prstGeom prst="curvedConnector3">
            <a:avLst>
              <a:gd name="adj1" fmla="val 7657025"/>
            </a:avLst>
          </a:prstGeom>
          <a:ln w="50800">
            <a:solidFill>
              <a:srgbClr val="FF0002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rc 39">
            <a:extLst>
              <a:ext uri="{FF2B5EF4-FFF2-40B4-BE49-F238E27FC236}">
                <a16:creationId xmlns:a16="http://schemas.microsoft.com/office/drawing/2014/main" id="{54B434B6-E0CF-0A38-D2E0-9D3349158E87}"/>
              </a:ext>
            </a:extLst>
          </p:cNvPr>
          <p:cNvCxnSpPr>
            <a:cxnSpLocks/>
          </p:cNvCxnSpPr>
          <p:nvPr/>
        </p:nvCxnSpPr>
        <p:spPr>
          <a:xfrm rot="5400000">
            <a:off x="5551411" y="3208407"/>
            <a:ext cx="3025" cy="465667"/>
          </a:xfrm>
          <a:prstGeom prst="curvedConnector3">
            <a:avLst>
              <a:gd name="adj1" fmla="val 7657025"/>
            </a:avLst>
          </a:prstGeom>
          <a:ln w="50800">
            <a:solidFill>
              <a:srgbClr val="FF0002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rc 44">
            <a:extLst>
              <a:ext uri="{FF2B5EF4-FFF2-40B4-BE49-F238E27FC236}">
                <a16:creationId xmlns:a16="http://schemas.microsoft.com/office/drawing/2014/main" id="{0200EBB2-08FB-5C9D-3417-2CC90AB6CD1D}"/>
              </a:ext>
            </a:extLst>
          </p:cNvPr>
          <p:cNvCxnSpPr>
            <a:cxnSpLocks/>
          </p:cNvCxnSpPr>
          <p:nvPr/>
        </p:nvCxnSpPr>
        <p:spPr>
          <a:xfrm rot="5400000">
            <a:off x="4786721" y="3226600"/>
            <a:ext cx="3025" cy="465667"/>
          </a:xfrm>
          <a:prstGeom prst="curvedConnector3">
            <a:avLst>
              <a:gd name="adj1" fmla="val 7657025"/>
            </a:avLst>
          </a:prstGeom>
          <a:ln w="50800">
            <a:solidFill>
              <a:srgbClr val="FF0002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37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3C2AE-62A4-9EF8-5386-B439CFCAF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312D9-EFF1-B07A-F2E9-BE27EF17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Neural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D6D5A47D-1CB1-75D2-23C1-02733FACFDEE}"/>
                  </a:ext>
                </a:extLst>
              </p:cNvPr>
              <p:cNvSpPr txBox="1"/>
              <p:nvPr/>
            </p:nvSpPr>
            <p:spPr>
              <a:xfrm>
                <a:off x="3713095" y="4440594"/>
                <a:ext cx="181504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1200" dirty="0">
                    <a:latin typeface="Cambria Math" panose="02040503050406030204" pitchFamily="18" charset="0"/>
                  </a:rPr>
                  <a:t>net_h</a:t>
                </a:r>
                <a:r>
                  <a:rPr lang="fr-FR" sz="1200" b="0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fr-FR" sz="12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fr-FR" sz="12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fr-FR" sz="12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fr-FR" sz="12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fr-FR" sz="12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  <a:p>
                <a:endParaRPr lang="fr-FR" sz="1200" dirty="0">
                  <a:latin typeface="Cambria Math" panose="02040503050406030204" pitchFamily="18" charset="0"/>
                </a:endParaRPr>
              </a:p>
              <a:p>
                <a:r>
                  <a:rPr lang="fr-FR" sz="1200" dirty="0">
                    <a:latin typeface="Cambria Math" panose="02040503050406030204" pitchFamily="18" charset="0"/>
                  </a:rPr>
                  <a:t>out_h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𝑅𝑒𝐿𝑢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net</m:t>
                    </m:r>
                    <m: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D6D5A47D-1CB1-75D2-23C1-02733FACF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095" y="4440594"/>
                <a:ext cx="1815049" cy="553998"/>
              </a:xfrm>
              <a:prstGeom prst="rect">
                <a:avLst/>
              </a:prstGeom>
              <a:blipFill>
                <a:blip r:embed="rId2"/>
                <a:stretch>
                  <a:fillRect l="-4861" t="-6667" r="-694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70CB94C-EA76-5022-EE16-C88BDD61E17E}"/>
              </a:ext>
            </a:extLst>
          </p:cNvPr>
          <p:cNvCxnSpPr>
            <a:cxnSpLocks/>
          </p:cNvCxnSpPr>
          <p:nvPr/>
        </p:nvCxnSpPr>
        <p:spPr>
          <a:xfrm>
            <a:off x="2741390" y="2191483"/>
            <a:ext cx="1153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D176FF5-A603-B2ED-7EB4-E6548BE5AD84}"/>
              </a:ext>
            </a:extLst>
          </p:cNvPr>
          <p:cNvCxnSpPr>
            <a:cxnSpLocks/>
          </p:cNvCxnSpPr>
          <p:nvPr/>
        </p:nvCxnSpPr>
        <p:spPr>
          <a:xfrm>
            <a:off x="2741390" y="2733747"/>
            <a:ext cx="1153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513E7057-4499-9C8B-E7A1-856638E15141}"/>
              </a:ext>
            </a:extLst>
          </p:cNvPr>
          <p:cNvSpPr txBox="1"/>
          <p:nvPr/>
        </p:nvSpPr>
        <p:spPr>
          <a:xfrm>
            <a:off x="2028575" y="1833324"/>
            <a:ext cx="738735" cy="670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i</a:t>
            </a:r>
            <a:r>
              <a:rPr lang="fr-FR" sz="2800" baseline="-25000" dirty="0"/>
              <a:t>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4816D35-5FE2-DD82-AAA0-EA6B99E46365}"/>
              </a:ext>
            </a:extLst>
          </p:cNvPr>
          <p:cNvSpPr txBox="1"/>
          <p:nvPr/>
        </p:nvSpPr>
        <p:spPr>
          <a:xfrm>
            <a:off x="2025003" y="2430041"/>
            <a:ext cx="738735" cy="670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i</a:t>
            </a:r>
            <a:r>
              <a:rPr lang="fr-FR" sz="2800" baseline="-25000" dirty="0"/>
              <a:t>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A9CFE8C-02B0-25DA-CC6F-F4012365742E}"/>
              </a:ext>
            </a:extLst>
          </p:cNvPr>
          <p:cNvSpPr txBox="1"/>
          <p:nvPr/>
        </p:nvSpPr>
        <p:spPr>
          <a:xfrm>
            <a:off x="2898533" y="1743211"/>
            <a:ext cx="738735" cy="355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baseline="-250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w1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0B52E68-53FA-51D1-A915-865C7D7729B5}"/>
              </a:ext>
            </a:extLst>
          </p:cNvPr>
          <p:cNvSpPr txBox="1"/>
          <p:nvPr/>
        </p:nvSpPr>
        <p:spPr>
          <a:xfrm>
            <a:off x="2898533" y="2681761"/>
            <a:ext cx="738735" cy="355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baseline="-250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w2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7C7D81A-A2B9-3F0D-F2BD-45D39D17A88B}"/>
              </a:ext>
            </a:extLst>
          </p:cNvPr>
          <p:cNvCxnSpPr>
            <a:cxnSpLocks/>
          </p:cNvCxnSpPr>
          <p:nvPr/>
        </p:nvCxnSpPr>
        <p:spPr>
          <a:xfrm>
            <a:off x="5229759" y="2409673"/>
            <a:ext cx="1153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E9DB25D-9E67-9AD6-2296-F4CF41549993}"/>
              </a:ext>
            </a:extLst>
          </p:cNvPr>
          <p:cNvCxnSpPr>
            <a:cxnSpLocks/>
          </p:cNvCxnSpPr>
          <p:nvPr/>
        </p:nvCxnSpPr>
        <p:spPr>
          <a:xfrm flipV="1">
            <a:off x="3474454" y="2952672"/>
            <a:ext cx="608323" cy="768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8736A02D-5496-D956-7738-40EF98CAC56B}"/>
              </a:ext>
            </a:extLst>
          </p:cNvPr>
          <p:cNvSpPr txBox="1"/>
          <p:nvPr/>
        </p:nvSpPr>
        <p:spPr>
          <a:xfrm>
            <a:off x="2898533" y="3562301"/>
            <a:ext cx="738735" cy="355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baseline="-250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b1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9190661B-49F0-E379-5D05-DC38718DC711}"/>
              </a:ext>
            </a:extLst>
          </p:cNvPr>
          <p:cNvGrpSpPr/>
          <p:nvPr/>
        </p:nvGrpSpPr>
        <p:grpSpPr>
          <a:xfrm>
            <a:off x="3817088" y="1740161"/>
            <a:ext cx="1438594" cy="1360703"/>
            <a:chOff x="4929347" y="2220312"/>
            <a:chExt cx="1166653" cy="1061545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AA83AACB-F433-FA8A-A0B3-7A4D65BFFDD4}"/>
                </a:ext>
              </a:extLst>
            </p:cNvPr>
            <p:cNvSpPr/>
            <p:nvPr/>
          </p:nvSpPr>
          <p:spPr>
            <a:xfrm>
              <a:off x="4992412" y="2220312"/>
              <a:ext cx="1061545" cy="106154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FFCE28F-BE86-035A-12B2-74394EC34063}"/>
                </a:ext>
              </a:extLst>
            </p:cNvPr>
            <p:cNvCxnSpPr>
              <a:cxnSpLocks/>
              <a:stCxn id="4" idx="0"/>
              <a:endCxn id="4" idx="4"/>
            </p:cNvCxnSpPr>
            <p:nvPr/>
          </p:nvCxnSpPr>
          <p:spPr>
            <a:xfrm>
              <a:off x="5523185" y="2220312"/>
              <a:ext cx="0" cy="10615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2DCE7EA9-85F0-0056-6BE4-AAFDB00AFC18}"/>
                </a:ext>
              </a:extLst>
            </p:cNvPr>
            <p:cNvSpPr txBox="1"/>
            <p:nvPr/>
          </p:nvSpPr>
          <p:spPr>
            <a:xfrm>
              <a:off x="4929347" y="2607718"/>
              <a:ext cx="651638" cy="264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/>
                <a:t>net_h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B56CE87F-24CF-F21F-32A8-D4C6A5693CE3}"/>
                </a:ext>
              </a:extLst>
            </p:cNvPr>
            <p:cNvSpPr txBox="1"/>
            <p:nvPr/>
          </p:nvSpPr>
          <p:spPr>
            <a:xfrm>
              <a:off x="5444362" y="2607718"/>
              <a:ext cx="651638" cy="264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/>
                <a:t>out_h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ED297CBE-0E8D-7C41-2BED-63CE8FD268F9}"/>
              </a:ext>
            </a:extLst>
          </p:cNvPr>
          <p:cNvGrpSpPr/>
          <p:nvPr/>
        </p:nvGrpSpPr>
        <p:grpSpPr>
          <a:xfrm>
            <a:off x="6337860" y="1690689"/>
            <a:ext cx="1438594" cy="1360703"/>
            <a:chOff x="4929347" y="2220312"/>
            <a:chExt cx="1166653" cy="1061545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2BA945E-A246-A86A-2A8D-05CD3A2881B7}"/>
                </a:ext>
              </a:extLst>
            </p:cNvPr>
            <p:cNvSpPr/>
            <p:nvPr/>
          </p:nvSpPr>
          <p:spPr>
            <a:xfrm>
              <a:off x="4992412" y="2220312"/>
              <a:ext cx="1061545" cy="106154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ED8B6E6A-BC6E-0394-4CA1-9295E3345DF1}"/>
                </a:ext>
              </a:extLst>
            </p:cNvPr>
            <p:cNvCxnSpPr>
              <a:cxnSpLocks/>
              <a:stCxn id="10" idx="0"/>
              <a:endCxn id="10" idx="4"/>
            </p:cNvCxnSpPr>
            <p:nvPr/>
          </p:nvCxnSpPr>
          <p:spPr>
            <a:xfrm>
              <a:off x="5523185" y="2220312"/>
              <a:ext cx="0" cy="10615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83DF32F7-C030-6D15-C1BC-36AB0DE16A6F}"/>
                </a:ext>
              </a:extLst>
            </p:cNvPr>
            <p:cNvSpPr txBox="1"/>
            <p:nvPr/>
          </p:nvSpPr>
          <p:spPr>
            <a:xfrm>
              <a:off x="4929347" y="2607718"/>
              <a:ext cx="651638" cy="264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/>
                <a:t>net_o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31B96B33-673A-8A85-6D99-36EC07729022}"/>
                </a:ext>
              </a:extLst>
            </p:cNvPr>
            <p:cNvSpPr txBox="1"/>
            <p:nvPr/>
          </p:nvSpPr>
          <p:spPr>
            <a:xfrm>
              <a:off x="5444362" y="2607718"/>
              <a:ext cx="651638" cy="264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/>
                <a:t>out_o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9DFA189E-F4BB-B983-00E2-130E8B7E4E49}"/>
              </a:ext>
            </a:extLst>
          </p:cNvPr>
          <p:cNvSpPr txBox="1"/>
          <p:nvPr/>
        </p:nvSpPr>
        <p:spPr>
          <a:xfrm>
            <a:off x="5420109" y="2015979"/>
            <a:ext cx="738735" cy="355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baseline="-250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w3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B95CD98-D437-505B-ABCB-08570BCBA863}"/>
              </a:ext>
            </a:extLst>
          </p:cNvPr>
          <p:cNvCxnSpPr>
            <a:cxnSpLocks/>
          </p:cNvCxnSpPr>
          <p:nvPr/>
        </p:nvCxnSpPr>
        <p:spPr>
          <a:xfrm flipV="1">
            <a:off x="6021140" y="2959414"/>
            <a:ext cx="608323" cy="768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77A0FE9-E26E-1653-BE3A-A00CDD66A974}"/>
              </a:ext>
            </a:extLst>
          </p:cNvPr>
          <p:cNvSpPr txBox="1"/>
          <p:nvPr/>
        </p:nvSpPr>
        <p:spPr>
          <a:xfrm>
            <a:off x="5445220" y="3569044"/>
            <a:ext cx="738735" cy="355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baseline="-250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b2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E859C74-81F4-465A-9848-7B1F20B98924}"/>
              </a:ext>
            </a:extLst>
          </p:cNvPr>
          <p:cNvCxnSpPr>
            <a:cxnSpLocks/>
          </p:cNvCxnSpPr>
          <p:nvPr/>
        </p:nvCxnSpPr>
        <p:spPr>
          <a:xfrm>
            <a:off x="7782281" y="2401892"/>
            <a:ext cx="1153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663A5DAE-1C87-A210-FCD0-8A2799A59D08}"/>
                  </a:ext>
                </a:extLst>
              </p:cNvPr>
              <p:cNvSpPr txBox="1"/>
              <p:nvPr/>
            </p:nvSpPr>
            <p:spPr>
              <a:xfrm>
                <a:off x="6415625" y="4440594"/>
                <a:ext cx="17624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1200" dirty="0">
                    <a:latin typeface="Cambria Math" panose="02040503050406030204" pitchFamily="18" charset="0"/>
                  </a:rPr>
                  <a:t>net_o</a:t>
                </a:r>
                <a:r>
                  <a:rPr lang="fr-FR" sz="1200" b="0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fr-FR" sz="12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fr-FR" sz="1200" b="0" i="1" dirty="0">
                    <a:latin typeface="Cambria Math" panose="02040503050406030204" pitchFamily="18" charset="0"/>
                  </a:rPr>
                  <a:t> </a:t>
                </a:r>
                <a:r>
                  <a:rPr lang="fr-FR" sz="1200" b="0" dirty="0">
                    <a:latin typeface="Cambria Math" panose="02040503050406030204" pitchFamily="18" charset="0"/>
                  </a:rPr>
                  <a:t>+ b</a:t>
                </a:r>
                <a:r>
                  <a:rPr lang="fr-FR" sz="1200" baseline="-25000" dirty="0">
                    <a:latin typeface="Cambria Math" panose="02040503050406030204" pitchFamily="18" charset="0"/>
                  </a:rPr>
                  <a:t>2</a:t>
                </a:r>
                <a:endParaRPr lang="fr-FR" sz="1200" b="0" baseline="-25000" dirty="0">
                  <a:latin typeface="Cambria Math" panose="02040503050406030204" pitchFamily="18" charset="0"/>
                </a:endParaRPr>
              </a:p>
              <a:p>
                <a:endParaRPr lang="fr-FR" sz="1200" dirty="0">
                  <a:latin typeface="Cambria Math" panose="02040503050406030204" pitchFamily="18" charset="0"/>
                </a:endParaRPr>
              </a:p>
              <a:p>
                <a:r>
                  <a:rPr lang="fr-FR" sz="1200" dirty="0">
                    <a:latin typeface="Cambria Math" panose="02040503050406030204" pitchFamily="18" charset="0"/>
                  </a:rPr>
                  <a:t>out_o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1200" b="0" i="0" smtClean="0">
                        <a:latin typeface="Cambria Math" panose="02040503050406030204" pitchFamily="18" charset="0"/>
                      </a:rPr>
                      <m:t>sigmoid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net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</m:t>
                            </m:r>
                          </m:sub>
                        </m:sSub>
                      </m:e>
                    </m:d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sz="1200" dirty="0"/>
                      <m:t>ŷ</m:t>
                    </m:r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663A5DAE-1C87-A210-FCD0-8A2799A59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625" y="4440594"/>
                <a:ext cx="1762470" cy="553998"/>
              </a:xfrm>
              <a:prstGeom prst="rect">
                <a:avLst/>
              </a:prstGeom>
              <a:blipFill>
                <a:blip r:embed="rId3"/>
                <a:stretch>
                  <a:fillRect l="-4965" t="-6667" r="-2128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Parenthèse fermante 24">
            <a:extLst>
              <a:ext uri="{FF2B5EF4-FFF2-40B4-BE49-F238E27FC236}">
                <a16:creationId xmlns:a16="http://schemas.microsoft.com/office/drawing/2014/main" id="{7BB6E8FC-239C-C5E8-B9FC-3D6E9C93EA25}"/>
              </a:ext>
            </a:extLst>
          </p:cNvPr>
          <p:cNvSpPr/>
          <p:nvPr/>
        </p:nvSpPr>
        <p:spPr>
          <a:xfrm rot="5400000">
            <a:off x="4455213" y="3341007"/>
            <a:ext cx="208638" cy="1559445"/>
          </a:xfrm>
          <a:prstGeom prst="rightBracke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7" name="Parenthèse fermante 26">
            <a:extLst>
              <a:ext uri="{FF2B5EF4-FFF2-40B4-BE49-F238E27FC236}">
                <a16:creationId xmlns:a16="http://schemas.microsoft.com/office/drawing/2014/main" id="{DBB98E83-083D-A151-0F8A-CA6934046883}"/>
              </a:ext>
            </a:extLst>
          </p:cNvPr>
          <p:cNvSpPr/>
          <p:nvPr/>
        </p:nvSpPr>
        <p:spPr>
          <a:xfrm rot="5400000">
            <a:off x="7108820" y="3321125"/>
            <a:ext cx="208638" cy="1559445"/>
          </a:xfrm>
          <a:prstGeom prst="rightBracke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CE54B7A-5699-5080-B684-4EF8B080B533}"/>
              </a:ext>
            </a:extLst>
          </p:cNvPr>
          <p:cNvSpPr txBox="1"/>
          <p:nvPr/>
        </p:nvSpPr>
        <p:spPr>
          <a:xfrm>
            <a:off x="4041912" y="3905034"/>
            <a:ext cx="1121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/>
              <a:t>Hidden layer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F5BEFA4-DAF6-23F8-6B2E-E9BB16F748D2}"/>
              </a:ext>
            </a:extLst>
          </p:cNvPr>
          <p:cNvSpPr txBox="1"/>
          <p:nvPr/>
        </p:nvSpPr>
        <p:spPr>
          <a:xfrm>
            <a:off x="6691980" y="3868249"/>
            <a:ext cx="1121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/>
              <a:t>Output layer</a:t>
            </a:r>
          </a:p>
        </p:txBody>
      </p:sp>
      <p:sp>
        <p:nvSpPr>
          <p:cNvPr id="34" name="Parenthèse fermante 33">
            <a:extLst>
              <a:ext uri="{FF2B5EF4-FFF2-40B4-BE49-F238E27FC236}">
                <a16:creationId xmlns:a16="http://schemas.microsoft.com/office/drawing/2014/main" id="{8308F496-647C-F6FF-972D-6CA13C97E6A2}"/>
              </a:ext>
            </a:extLst>
          </p:cNvPr>
          <p:cNvSpPr/>
          <p:nvPr/>
        </p:nvSpPr>
        <p:spPr>
          <a:xfrm rot="5400000">
            <a:off x="2292774" y="3599285"/>
            <a:ext cx="172989" cy="1038780"/>
          </a:xfrm>
          <a:prstGeom prst="rightBracke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8E2C41A-3C2C-23F5-D2BB-9E1CA1E3AE5E}"/>
              </a:ext>
            </a:extLst>
          </p:cNvPr>
          <p:cNvSpPr txBox="1"/>
          <p:nvPr/>
        </p:nvSpPr>
        <p:spPr>
          <a:xfrm>
            <a:off x="1818987" y="3920803"/>
            <a:ext cx="1121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0" dirty="0"/>
              <a:t>Input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324DEB1-B141-1C68-0C69-006ACA219CD1}"/>
                  </a:ext>
                </a:extLst>
              </p:cNvPr>
              <p:cNvSpPr txBox="1"/>
              <p:nvPr/>
            </p:nvSpPr>
            <p:spPr>
              <a:xfrm>
                <a:off x="8863254" y="2172780"/>
                <a:ext cx="2684581" cy="396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sz="1400" b="0" i="1" noProof="0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fr-FR" sz="1400" b="0" i="1" noProof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400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4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1400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400" b="0" i="1" noProof="0" smtClean="0">
                        <a:latin typeface="Cambria Math" panose="02040503050406030204" pitchFamily="18" charset="0"/>
                      </a:rPr>
                      <m:t>𝑜𝑢</m:t>
                    </m:r>
                    <m:sSub>
                      <m:sSubPr>
                        <m:ctrlPr>
                          <a:rPr lang="fr-FR" sz="14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1400" b="0" i="1" noProof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fr-FR" sz="1400" b="0" i="1" noProof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1400" b="0" i="1" noProof="0" smtClean="0">
                        <a:latin typeface="Cambria Math" panose="02040503050406030204" pitchFamily="18" charset="0"/>
                      </a:rPr>
                      <m:t>𝑡𝑎𝑟𝑔𝑒</m:t>
                    </m:r>
                    <m:sSub>
                      <m:sSubPr>
                        <m:ctrlPr>
                          <a:rPr lang="fr-FR" sz="14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1400" b="0" i="1" noProof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fr-FR" sz="1400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baseline="30000" noProof="0" dirty="0"/>
                  <a:t>2</a:t>
                </a:r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324DEB1-B141-1C68-0C69-006ACA219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254" y="2172780"/>
                <a:ext cx="2684581" cy="3965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space réservé du pied de page 23">
            <a:extLst>
              <a:ext uri="{FF2B5EF4-FFF2-40B4-BE49-F238E27FC236}">
                <a16:creationId xmlns:a16="http://schemas.microsoft.com/office/drawing/2014/main" id="{40736686-DA6E-8510-9030-77988E5E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Neural Networks. Author: David Thébault</a:t>
            </a:r>
          </a:p>
        </p:txBody>
      </p:sp>
      <p:sp>
        <p:nvSpPr>
          <p:cNvPr id="26" name="Flèche vers la droite 25">
            <a:extLst>
              <a:ext uri="{FF2B5EF4-FFF2-40B4-BE49-F238E27FC236}">
                <a16:creationId xmlns:a16="http://schemas.microsoft.com/office/drawing/2014/main" id="{C1728019-9EA3-1BF9-EBB8-FAF733DB8546}"/>
              </a:ext>
            </a:extLst>
          </p:cNvPr>
          <p:cNvSpPr/>
          <p:nvPr/>
        </p:nvSpPr>
        <p:spPr>
          <a:xfrm>
            <a:off x="2201333" y="5097579"/>
            <a:ext cx="7078134" cy="10403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noProof="0" dirty="0"/>
              <a:t>Forward Pass</a:t>
            </a:r>
          </a:p>
        </p:txBody>
      </p:sp>
    </p:spTree>
    <p:extLst>
      <p:ext uri="{BB962C8B-B14F-4D97-AF65-F5344CB8AC3E}">
        <p14:creationId xmlns:p14="http://schemas.microsoft.com/office/powerpoint/2010/main" val="236172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E791B-F044-1EA6-8C6E-9C7308F2E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 54">
            <a:extLst>
              <a:ext uri="{FF2B5EF4-FFF2-40B4-BE49-F238E27FC236}">
                <a16:creationId xmlns:a16="http://schemas.microsoft.com/office/drawing/2014/main" id="{7D367D1E-AFA4-650E-1CAD-8A9C85F84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899" y="1769412"/>
            <a:ext cx="7530475" cy="263468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F66E611-3C79-FC12-5D86-258C8C32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Neural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5402FD19-FFC1-F43B-B7D1-D5CD446C97F2}"/>
                  </a:ext>
                </a:extLst>
              </p:cNvPr>
              <p:cNvSpPr txBox="1"/>
              <p:nvPr/>
            </p:nvSpPr>
            <p:spPr>
              <a:xfrm>
                <a:off x="2469224" y="192328"/>
                <a:ext cx="7013952" cy="623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6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0" smtClean="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Loss</m:t>
                        </m:r>
                      </m:num>
                      <m:den>
                        <m:r>
                          <a:rPr lang="fr-FR" sz="1600" i="0" smtClean="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fr-FR" sz="16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600" b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Loss</m:t>
                        </m:r>
                      </m:num>
                      <m:den>
                        <m:r>
                          <a:rPr lang="fr-FR" sz="16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  <m:r>
                          <a:rPr lang="fr-FR" sz="16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den>
                    </m:f>
                    <m:r>
                      <a:rPr lang="fr-FR" sz="16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r-FR" sz="1600" b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  <m:r>
                          <a:rPr lang="fr-FR" sz="16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num>
                      <m:den>
                        <m:r>
                          <a:rPr lang="fr-FR" sz="16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net</m:t>
                        </m:r>
                        <m:r>
                          <a:rPr lang="fr-FR" sz="16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den>
                    </m:f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r-FR" sz="1600" b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net</m:t>
                        </m:r>
                        <m:r>
                          <a:rPr lang="fr-FR" sz="1600" b="0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num>
                      <m:den>
                        <m:r>
                          <a:rPr lang="fr-FR" sz="160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fr-FR" sz="1600" b="0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fr-FR" sz="16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fr-FR" sz="1600" dirty="0"/>
                  <a:t>= </a:t>
                </a:r>
                <a:r>
                  <a:rPr lang="fr-FR" sz="1600" dirty="0">
                    <a:solidFill>
                      <a:schemeClr val="accent2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out</m:t>
                    </m:r>
                    <m:r>
                      <a:rPr lang="fr-FR" sz="16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6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fr-FR" sz="16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16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target</m:t>
                    </m:r>
                  </m:oMath>
                </a14:m>
                <a:r>
                  <a:rPr lang="fr-FR" sz="1600" dirty="0">
                    <a:solidFill>
                      <a:schemeClr val="accent2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fr-F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fr-F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sz="16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out</m:t>
                    </m:r>
                    <m:r>
                      <m:rPr>
                        <m:nor/>
                      </m:rPr>
                      <a:rPr lang="fr-FR" sz="16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fr-FR" sz="16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fr-FR" sz="16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6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16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fr-FR" sz="16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6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6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6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600" b="0" i="0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600" b="0" i="0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600" b="0" i="0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1100" dirty="0">
                  <a:latin typeface="Cambria Math" panose="02040503050406030204" pitchFamily="18" charset="0"/>
                </a:endParaRPr>
              </a:p>
              <a:p>
                <a:pPr/>
                <a:endParaRPr lang="fr-FR" sz="1100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5402FD19-FFC1-F43B-B7D1-D5CD446C9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224" y="192328"/>
                <a:ext cx="7013952" cy="6234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BC506D5E-3683-E175-B875-365EFF469D0D}"/>
                  </a:ext>
                </a:extLst>
              </p:cNvPr>
              <p:cNvSpPr txBox="1"/>
              <p:nvPr/>
            </p:nvSpPr>
            <p:spPr>
              <a:xfrm>
                <a:off x="2133445" y="4485364"/>
                <a:ext cx="1794781" cy="1177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100" b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10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  <m:r>
                          <a:rPr lang="fr-FR" sz="1100" b="0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num>
                      <m:den>
                        <m:r>
                          <a:rPr lang="fr-FR" sz="110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net</m:t>
                        </m:r>
                        <m:r>
                          <a:rPr lang="fr-FR" sz="1100" b="0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den>
                    </m:f>
                  </m:oMath>
                </a14:m>
                <a:r>
                  <a:rPr lang="fr-FR" sz="1100" b="0" dirty="0">
                    <a:solidFill>
                      <a:schemeClr val="accent4"/>
                    </a:solidFill>
                    <a:latin typeface="Cambria Math" panose="02040503050406030204" pitchFamily="18" charset="0"/>
                  </a:rPr>
                  <a:t> = out_o</a:t>
                </a:r>
                <a14:m>
                  <m:oMath xmlns:m="http://schemas.openxmlformats.org/officeDocument/2006/math">
                    <m:r>
                      <a:rPr lang="fr-FR" sz="1100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fr-FR" sz="1100" b="0" i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100" b="0" i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out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1100" b="0" i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</m:t>
                            </m:r>
                          </m:sub>
                        </m:sSub>
                      </m:e>
                    </m:d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11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fr-FR" sz="11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100" b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10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net</m:t>
                        </m:r>
                        <m:r>
                          <a:rPr lang="fr-FR" sz="1100" b="0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num>
                      <m:den>
                        <m:r>
                          <a:rPr lang="fr-FR" sz="110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fr-FR" sz="1100" b="0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fr-FR" sz="11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= out_h</a:t>
                </a:r>
              </a:p>
              <a:p>
                <a:pPr/>
                <a:endParaRPr lang="fr-FR" sz="1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1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1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net</m:t>
                        </m:r>
                        <m:r>
                          <a:rPr lang="fr-FR" sz="11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num>
                      <m:den>
                        <m:r>
                          <a:rPr lang="fr-FR" sz="11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11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sz="11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11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= 1</a:t>
                </a:r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BC506D5E-3683-E175-B875-365EFF469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445" y="4485364"/>
                <a:ext cx="1794781" cy="11775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A64CAA52-8215-E04F-7B2B-3B605099995E}"/>
                  </a:ext>
                </a:extLst>
              </p:cNvPr>
              <p:cNvSpPr txBox="1"/>
              <p:nvPr/>
            </p:nvSpPr>
            <p:spPr>
              <a:xfrm>
                <a:off x="4733294" y="1034157"/>
                <a:ext cx="6840211" cy="454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16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0" smtClean="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Loss</m:t>
                        </m:r>
                      </m:num>
                      <m:den>
                        <m:r>
                          <a:rPr lang="fr-FR" sz="1600" i="0" smtClean="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fr-FR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600" b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Loss</m:t>
                        </m:r>
                      </m:num>
                      <m:den>
                        <m:r>
                          <a:rPr lang="fr-FR" sz="16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  <m:r>
                          <a:rPr lang="fr-FR" sz="16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den>
                    </m:f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r-FR" sz="1600" b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  <m:r>
                          <a:rPr lang="fr-FR" sz="16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num>
                      <m:den>
                        <m:r>
                          <a:rPr lang="fr-FR" sz="16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net</m:t>
                        </m:r>
                        <m:r>
                          <a:rPr lang="fr-FR" sz="16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den>
                    </m:f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r-FR" sz="1600" b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net</m:t>
                        </m:r>
                        <m:r>
                          <a:rPr lang="fr-FR" sz="16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num>
                      <m:den>
                        <m:r>
                          <a:rPr lang="fr-FR" sz="16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fr-FR" sz="16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fr-FR" sz="1600" dirty="0"/>
                      <m:t>= </m:t>
                    </m:r>
                    <m:r>
                      <m:rPr>
                        <m:nor/>
                      </m:rPr>
                      <a:rPr lang="fr-FR" sz="1600" dirty="0" smtClean="0">
                        <a:solidFill>
                          <a:schemeClr val="accent2"/>
                        </a:solidFill>
                      </a:rPr>
                      <m:t>(</m:t>
                    </m:r>
                    <m:r>
                      <m:rPr>
                        <m:sty m:val="p"/>
                      </m:rPr>
                      <a:rPr lang="fr-FR" sz="16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out</m:t>
                    </m:r>
                    <m:r>
                      <a:rPr lang="fr-FR" sz="16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6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fr-FR" sz="16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16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target</m:t>
                    </m:r>
                    <m:r>
                      <m:rPr>
                        <m:nor/>
                      </m:rPr>
                      <a:rPr lang="fr-FR" sz="1600" dirty="0">
                        <a:solidFill>
                          <a:schemeClr val="accent2"/>
                        </a:solidFill>
                      </a:rPr>
                      <m:t>) </m:t>
                    </m:r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fr-FR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sz="16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out</m:t>
                    </m:r>
                    <m:r>
                      <m:rPr>
                        <m:nor/>
                      </m:rPr>
                      <a:rPr lang="fr-FR" sz="16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fr-FR" sz="16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fr-FR" sz="16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6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16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fr-FR" sz="16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</m:t>
                    </m:r>
                    <m:r>
                      <a:rPr lang="fr-FR" sz="16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fr-FR" sz="16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16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fr-FR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fr-FR" sz="1600" dirty="0"/>
                  <a:t> </a:t>
                </a:r>
                <a:r>
                  <a:rPr lang="fr-FR" sz="16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1</a:t>
                </a:r>
                <a:endParaRPr lang="fr-FR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A64CAA52-8215-E04F-7B2B-3B6050999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294" y="1034157"/>
                <a:ext cx="6840211" cy="454163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ZoneTexte 43">
            <a:extLst>
              <a:ext uri="{FF2B5EF4-FFF2-40B4-BE49-F238E27FC236}">
                <a16:creationId xmlns:a16="http://schemas.microsoft.com/office/drawing/2014/main" id="{F7697EF1-91C1-F676-DAE9-60BB17BB393B}"/>
              </a:ext>
            </a:extLst>
          </p:cNvPr>
          <p:cNvSpPr txBox="1"/>
          <p:nvPr/>
        </p:nvSpPr>
        <p:spPr>
          <a:xfrm>
            <a:off x="6271437" y="443849"/>
            <a:ext cx="1881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Gradient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161A659B-92D4-A903-B8A6-C4B830D39D77}"/>
                  </a:ext>
                </a:extLst>
              </p:cNvPr>
              <p:cNvSpPr txBox="1"/>
              <p:nvPr/>
            </p:nvSpPr>
            <p:spPr>
              <a:xfrm>
                <a:off x="6705603" y="4371697"/>
                <a:ext cx="1374136" cy="1102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</m:num>
                        <m:den>
                          <m:r>
                            <a:rPr lang="fr-FR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  <m:r>
                            <a:rPr lang="fr-FR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den>
                      </m:f>
                    </m:oMath>
                  </m:oMathPara>
                </a14:m>
                <a:endParaRPr lang="fr-FR" sz="1000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fr-FR" sz="1000" b="0" i="0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0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10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out</m:t>
                      </m:r>
                      <m:r>
                        <a:rPr lang="fr-FR" sz="10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FR" sz="10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fr-FR" sz="10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FR" sz="10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target</m:t>
                      </m:r>
                      <m:r>
                        <a:rPr lang="fr-FR" sz="10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10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161A659B-92D4-A903-B8A6-C4B830D39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3" y="4371697"/>
                <a:ext cx="1374136" cy="1102418"/>
              </a:xfrm>
              <a:prstGeom prst="rect">
                <a:avLst/>
              </a:prstGeom>
              <a:blipFill>
                <a:blip r:embed="rId7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ZoneTexte 47">
            <a:extLst>
              <a:ext uri="{FF2B5EF4-FFF2-40B4-BE49-F238E27FC236}">
                <a16:creationId xmlns:a16="http://schemas.microsoft.com/office/drawing/2014/main" id="{E97093B5-96CE-D332-51F2-B10F5C023909}"/>
              </a:ext>
            </a:extLst>
          </p:cNvPr>
          <p:cNvSpPr txBox="1"/>
          <p:nvPr/>
        </p:nvSpPr>
        <p:spPr>
          <a:xfrm>
            <a:off x="4636482" y="5823271"/>
            <a:ext cx="1669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THE CHAIN RULE</a:t>
            </a:r>
          </a:p>
        </p:txBody>
      </p:sp>
      <p:sp>
        <p:nvSpPr>
          <p:cNvPr id="56" name="Espace réservé du pied de page 55">
            <a:extLst>
              <a:ext uri="{FF2B5EF4-FFF2-40B4-BE49-F238E27FC236}">
                <a16:creationId xmlns:a16="http://schemas.microsoft.com/office/drawing/2014/main" id="{C14BF5E3-1A7D-5C18-DFA5-BCA3A9FA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Neural Networks. Author: David Thébault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A4F8FBEE-D7C2-AB7E-4AC9-BC7456E46070}"/>
                  </a:ext>
                </a:extLst>
              </p:cNvPr>
              <p:cNvSpPr txBox="1"/>
              <p:nvPr/>
            </p:nvSpPr>
            <p:spPr>
              <a:xfrm>
                <a:off x="5289132" y="4437079"/>
                <a:ext cx="1374136" cy="943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2400" b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2400" b="0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  <m:r>
                          <a:rPr lang="fr-FR" sz="2400" b="0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2400" b="0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num>
                      <m:den>
                        <m:r>
                          <a:rPr lang="fr-FR" sz="240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fr-FR" sz="2400" b="0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net</m:t>
                        </m:r>
                        <m:r>
                          <a:rPr lang="fr-FR" sz="2400" b="0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fr-FR" sz="2400" b="0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den>
                    </m:f>
                  </m:oMath>
                </a14:m>
                <a:r>
                  <a:rPr lang="fr-FR" sz="2400" b="0" dirty="0">
                    <a:solidFill>
                      <a:schemeClr val="accent4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:endParaRPr lang="fr-FR" sz="1000" dirty="0">
                  <a:solidFill>
                    <a:schemeClr val="accent4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fr-FR" sz="1000" b="0" dirty="0">
                    <a:solidFill>
                      <a:schemeClr val="accent4"/>
                    </a:solidFill>
                    <a:latin typeface="Cambria Math" panose="02040503050406030204" pitchFamily="18" charset="0"/>
                  </a:rPr>
                  <a:t>= out_o</a:t>
                </a:r>
                <a14:m>
                  <m:oMath xmlns:m="http://schemas.openxmlformats.org/officeDocument/2006/math">
                    <m:r>
                      <a:rPr lang="fr-FR" sz="1000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0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fr-FR" sz="1000" b="0" i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000" b="0" i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out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1000" b="0" i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</m:t>
                            </m:r>
                          </m:sub>
                        </m:sSub>
                      </m:e>
                    </m:d>
                    <m:r>
                      <a:rPr lang="fr-F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10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A4F8FBEE-D7C2-AB7E-4AC9-BC7456E4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2" y="4437079"/>
                <a:ext cx="1374136" cy="943143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7238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</TotalTime>
  <Words>2457</Words>
  <Application>Microsoft Macintosh PowerPoint</Application>
  <PresentationFormat>Grand écran</PresentationFormat>
  <Paragraphs>308</Paragraphs>
  <Slides>22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Cambria Math</vt:lpstr>
      <vt:lpstr>Monaco</vt:lpstr>
      <vt:lpstr>Thème Office</vt:lpstr>
      <vt:lpstr>Introduction to  Neural Network </vt:lpstr>
      <vt:lpstr>Neural Network as a function</vt:lpstr>
      <vt:lpstr>Neural Network as a function</vt:lpstr>
      <vt:lpstr>Neural Network as a function</vt:lpstr>
      <vt:lpstr>Perceptron</vt:lpstr>
      <vt:lpstr>Perceptron</vt:lpstr>
      <vt:lpstr>Perceptron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THEBAULT</dc:creator>
  <cp:lastModifiedBy>David THEBAULT</cp:lastModifiedBy>
  <cp:revision>109</cp:revision>
  <dcterms:created xsi:type="dcterms:W3CDTF">2024-11-11T16:09:09Z</dcterms:created>
  <dcterms:modified xsi:type="dcterms:W3CDTF">2024-11-17T20:41:05Z</dcterms:modified>
</cp:coreProperties>
</file>