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98" r:id="rId2"/>
    <p:sldId id="404" r:id="rId3"/>
    <p:sldId id="405" r:id="rId4"/>
    <p:sldId id="406" r:id="rId5"/>
    <p:sldId id="407" r:id="rId6"/>
    <p:sldId id="449" r:id="rId7"/>
    <p:sldId id="820" r:id="rId8"/>
    <p:sldId id="821" r:id="rId9"/>
    <p:sldId id="822" r:id="rId10"/>
    <p:sldId id="1051" r:id="rId11"/>
    <p:sldId id="1052" r:id="rId12"/>
    <p:sldId id="823" r:id="rId13"/>
    <p:sldId id="966" r:id="rId14"/>
    <p:sldId id="834" r:id="rId15"/>
    <p:sldId id="824" r:id="rId16"/>
    <p:sldId id="450" r:id="rId17"/>
    <p:sldId id="1016" r:id="rId18"/>
    <p:sldId id="825" r:id="rId19"/>
    <p:sldId id="827" r:id="rId20"/>
    <p:sldId id="840" r:id="rId21"/>
    <p:sldId id="841" r:id="rId22"/>
    <p:sldId id="828" r:id="rId23"/>
    <p:sldId id="1017" r:id="rId24"/>
    <p:sldId id="451" r:id="rId25"/>
    <p:sldId id="829" r:id="rId26"/>
    <p:sldId id="830" r:id="rId27"/>
    <p:sldId id="831" r:id="rId28"/>
    <p:sldId id="842" r:id="rId29"/>
    <p:sldId id="1018" r:id="rId30"/>
    <p:sldId id="452" r:id="rId31"/>
    <p:sldId id="832" r:id="rId32"/>
    <p:sldId id="833" r:id="rId33"/>
    <p:sldId id="843" r:id="rId34"/>
    <p:sldId id="844" r:id="rId35"/>
    <p:sldId id="84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9999"/>
    <a:srgbClr val="CC00FF"/>
    <a:srgbClr val="9900FF"/>
    <a:srgbClr val="6600FF"/>
    <a:srgbClr val="6600CC"/>
    <a:srgbClr val="FF9900"/>
    <a:srgbClr val="000099"/>
    <a:srgbClr val="0000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1345" autoAdjust="0"/>
  </p:normalViewPr>
  <p:slideViewPr>
    <p:cSldViewPr>
      <p:cViewPr varScale="1">
        <p:scale>
          <a:sx n="99" d="100"/>
          <a:sy n="99" d="100"/>
        </p:scale>
        <p:origin x="-1974" y="-90"/>
      </p:cViewPr>
      <p:guideLst>
        <p:guide orient="horz" pos="2160"/>
        <p:guide pos="2880"/>
      </p:guideLst>
    </p:cSldViewPr>
  </p:slideViewPr>
  <p:outlineViewPr>
    <p:cViewPr>
      <p:scale>
        <a:sx n="33" d="100"/>
        <a:sy n="33" d="100"/>
      </p:scale>
      <p:origin x="0" y="141348"/>
    </p:cViewPr>
  </p:outlineViewPr>
  <p:notesTextViewPr>
    <p:cViewPr>
      <p:scale>
        <a:sx n="3" d="2"/>
        <a:sy n="3" d="2"/>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9/26/2016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Electronic Commerce (EC or e-commerce): </a:t>
            </a:r>
            <a:r>
              <a:rPr lang="en-US" dirty="0" smtClean="0"/>
              <a:t>the process of buying, selling, transferring, or exchanging products, services, or information via computer networks, including the Internet.</a:t>
            </a:r>
          </a:p>
          <a:p>
            <a:r>
              <a:rPr lang="en-US" b="1" dirty="0" smtClean="0"/>
              <a:t>Electronic Business (e-business): </a:t>
            </a:r>
            <a:r>
              <a:rPr lang="en-US" dirty="0" smtClean="0"/>
              <a:t>in addition to the buying and selling of goods and services, e-business (a broader concept) refers to servicing customers, collaborating with business partners, and performing electronic transactions within an organization.</a:t>
            </a:r>
          </a:p>
          <a:p>
            <a:r>
              <a:rPr lang="en-US" b="1" dirty="0" smtClean="0"/>
              <a:t>Degree of Digitization: </a:t>
            </a:r>
            <a:r>
              <a:rPr lang="en-US" dirty="0" smtClean="0"/>
              <a:t>the extent to which the commerce has been transformed from physical to digital which can relate to both the product or service being sold and the delivery agent or intermediary. In other words, the product can be either physical or digital, and the delivery agent can also be either physical or digital.</a:t>
            </a:r>
          </a:p>
          <a:p>
            <a:r>
              <a:rPr lang="en-US" b="1" dirty="0" smtClean="0"/>
              <a:t>Brick-and-Mortar Organizations: </a:t>
            </a:r>
            <a:r>
              <a:rPr lang="en-US" dirty="0" smtClean="0"/>
              <a:t>organizations that exist as purely physical organizations.</a:t>
            </a:r>
          </a:p>
          <a:p>
            <a:r>
              <a:rPr lang="en-US" b="1" dirty="0" smtClean="0"/>
              <a:t>Virtual (or pure-play) Organizations: </a:t>
            </a:r>
            <a:r>
              <a:rPr lang="en-US" dirty="0" smtClean="0"/>
              <a:t>all dimensions of the organization are digital and they engage in pure electronic commerce only.</a:t>
            </a:r>
          </a:p>
          <a:p>
            <a:r>
              <a:rPr lang="en-US" b="1" dirty="0" smtClean="0"/>
              <a:t>Clicks-and-Mortar (or Clicks-and-Bricks): </a:t>
            </a:r>
            <a:r>
              <a:rPr lang="en-US" dirty="0" smtClean="0"/>
              <a:t>organizations that are partial electronic commerce (EC) combining both virtual and physical dimensions.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2122890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Online Advertising: </a:t>
            </a:r>
            <a:r>
              <a:rPr lang="en-US" dirty="0" smtClean="0"/>
              <a:t>the practice of using the Internet and WWW to disseminate information in an attempt to influence a buyer–seller transaction through the direct response approach which personalizes advertising and marketing making the advertising process media rich, dynamic, and interactive. </a:t>
            </a:r>
          </a:p>
          <a:p>
            <a:r>
              <a:rPr lang="en-US" b="1" dirty="0" smtClean="0"/>
              <a:t>Advantages of Online Advertising: </a:t>
            </a:r>
          </a:p>
          <a:p>
            <a:pPr marL="171450" indent="-171450">
              <a:buFont typeface="Arial" panose="020B0604020202020204" pitchFamily="34" charset="0"/>
              <a:buChar char="•"/>
            </a:pPr>
            <a:r>
              <a:rPr lang="en-US" dirty="0" smtClean="0"/>
              <a:t>Updated any time at minimal cost </a:t>
            </a:r>
          </a:p>
          <a:p>
            <a:pPr marL="171450" indent="-171450">
              <a:buFont typeface="Arial" panose="020B0604020202020204" pitchFamily="34" charset="0"/>
              <a:buChar char="•"/>
            </a:pPr>
            <a:r>
              <a:rPr lang="en-US" dirty="0" smtClean="0"/>
              <a:t>Reach very large numbers of potential buyers all over the world</a:t>
            </a:r>
          </a:p>
          <a:p>
            <a:pPr marL="171450" indent="-171450">
              <a:buFont typeface="Arial" panose="020B0604020202020204" pitchFamily="34" charset="0"/>
              <a:buChar char="•"/>
            </a:pPr>
            <a:r>
              <a:rPr lang="en-US" dirty="0" smtClean="0"/>
              <a:t>Generally cheaper than radio, television, and print ads</a:t>
            </a:r>
          </a:p>
          <a:p>
            <a:pPr marL="171450" indent="-171450">
              <a:buFont typeface="Arial" panose="020B0604020202020204" pitchFamily="34" charset="0"/>
              <a:buChar char="•"/>
            </a:pPr>
            <a:r>
              <a:rPr lang="en-US" dirty="0" smtClean="0"/>
              <a:t>Interactive and targeted to specific interest groups and/or individuals</a:t>
            </a:r>
          </a:p>
          <a:p>
            <a:endParaRPr lang="en-US"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20</a:t>
            </a:fld>
            <a:endParaRPr lang="en-US"/>
          </a:p>
        </p:txBody>
      </p:sp>
    </p:spTree>
    <p:extLst>
      <p:ext uri="{BB962C8B-B14F-4D97-AF65-F5344CB8AC3E}">
        <p14:creationId xmlns:p14="http://schemas.microsoft.com/office/powerpoint/2010/main" val="125282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Banner Ads: </a:t>
            </a:r>
            <a:r>
              <a:rPr lang="en-US" dirty="0" smtClean="0"/>
              <a:t>electronic billboards containing a short text, graphics, video clips, or sound to promote a product or a vendor.</a:t>
            </a:r>
          </a:p>
          <a:p>
            <a:endParaRPr lang="en-US" dirty="0" smtClean="0"/>
          </a:p>
          <a:p>
            <a:r>
              <a:rPr lang="en-US" b="1" dirty="0" smtClean="0"/>
              <a:t>Characteristics of Banner Ads:</a:t>
            </a:r>
          </a:p>
          <a:p>
            <a:pPr marL="228600" indent="-228600">
              <a:buFont typeface="+mj-lt"/>
              <a:buAutoNum type="arabicPeriod"/>
            </a:pPr>
            <a:r>
              <a:rPr lang="en-US" dirty="0" smtClean="0"/>
              <a:t>the most common form of advertising on the Internet</a:t>
            </a:r>
          </a:p>
          <a:p>
            <a:pPr marL="228600" indent="-228600">
              <a:buFont typeface="+mj-lt"/>
              <a:buAutoNum type="arabicPeriod"/>
            </a:pPr>
            <a:r>
              <a:rPr lang="en-US" dirty="0" smtClean="0"/>
              <a:t>customized to a target audience</a:t>
            </a:r>
          </a:p>
          <a:p>
            <a:pPr marL="228600" indent="-228600">
              <a:buFont typeface="+mj-lt"/>
              <a:buAutoNum type="arabicPeriod"/>
            </a:pPr>
            <a:r>
              <a:rPr lang="en-US" dirty="0" smtClean="0"/>
              <a:t>convey only limited information because of their small size</a:t>
            </a:r>
          </a:p>
          <a:p>
            <a:pPr marL="228600" indent="-228600">
              <a:buFont typeface="+mj-lt"/>
              <a:buAutoNum type="arabicPeriod"/>
            </a:pPr>
            <a:r>
              <a:rPr lang="en-US" dirty="0" smtClean="0"/>
              <a:t>many viewers simply ignore them</a:t>
            </a:r>
          </a:p>
          <a:p>
            <a:endParaRPr lang="en-US" dirty="0" smtClean="0"/>
          </a:p>
          <a:p>
            <a:r>
              <a:rPr lang="en-US" b="1" dirty="0" smtClean="0"/>
              <a:t>Pop-Up Ad: </a:t>
            </a:r>
            <a:r>
              <a:rPr lang="en-US" dirty="0" smtClean="0"/>
              <a:t>an Internet ad that appears in front of the current browser window.</a:t>
            </a:r>
          </a:p>
          <a:p>
            <a:r>
              <a:rPr lang="en-US" b="1" dirty="0" smtClean="0"/>
              <a:t>Pop-Under Ad: </a:t>
            </a:r>
            <a:r>
              <a:rPr lang="en-US" dirty="0" smtClean="0"/>
              <a:t>an Internet ad appears underneath the active window; when users close the active window, they see the ad.</a:t>
            </a:r>
          </a:p>
          <a:p>
            <a:r>
              <a:rPr lang="en-US" b="1" dirty="0" smtClean="0"/>
              <a:t>Spam: </a:t>
            </a:r>
            <a:r>
              <a:rPr lang="en-US" dirty="0" smtClean="0"/>
              <a:t>indiscriminate distribution of electronic ads without the permission of the receiver.</a:t>
            </a:r>
          </a:p>
          <a:p>
            <a:r>
              <a:rPr lang="en-US" b="1" dirty="0" smtClean="0"/>
              <a:t>Permission Marketing: </a:t>
            </a:r>
            <a:r>
              <a:rPr lang="en-US" dirty="0" smtClean="0"/>
              <a:t>asks consumers to give their permission to voluntarily accept online advertising and e-mail.</a:t>
            </a:r>
          </a:p>
          <a:p>
            <a:r>
              <a:rPr lang="en-US" b="1" dirty="0" smtClean="0"/>
              <a:t>Viral Marketing: </a:t>
            </a:r>
            <a:r>
              <a:rPr lang="en-US" dirty="0" smtClean="0"/>
              <a:t>online word-of-mouth marketing including messages forwarded to friends, family members, and other acquaintances suggesting they “check this out" which enables companies to build brand awareness at a minimal cost without having to spam millions of uninterested users.</a:t>
            </a:r>
          </a:p>
        </p:txBody>
      </p:sp>
      <p:sp>
        <p:nvSpPr>
          <p:cNvPr id="4" name="Slide Number Placeholder 3"/>
          <p:cNvSpPr>
            <a:spLocks noGrp="1"/>
          </p:cNvSpPr>
          <p:nvPr>
            <p:ph type="sldNum" sz="quarter" idx="10"/>
          </p:nvPr>
        </p:nvSpPr>
        <p:spPr/>
        <p:txBody>
          <a:bodyPr/>
          <a:lstStyle/>
          <a:p>
            <a:fld id="{2CF41C25-7A1F-47FB-B705-003A328B9163}" type="slidenum">
              <a:rPr lang="en-US" smtClean="0"/>
              <a:t>21</a:t>
            </a:fld>
            <a:endParaRPr lang="en-US"/>
          </a:p>
        </p:txBody>
      </p:sp>
    </p:spTree>
    <p:extLst>
      <p:ext uri="{BB962C8B-B14F-4D97-AF65-F5344CB8AC3E}">
        <p14:creationId xmlns:p14="http://schemas.microsoft.com/office/powerpoint/2010/main" val="377133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Two Most Significant E-Tailing Issues:</a:t>
            </a:r>
          </a:p>
          <a:p>
            <a:pPr marL="228600" indent="-228600">
              <a:buFont typeface="+mj-lt"/>
              <a:buAutoNum type="arabicPeriod"/>
            </a:pPr>
            <a:r>
              <a:rPr lang="en-US" dirty="0" smtClean="0"/>
              <a:t>Channel Conflict</a:t>
            </a:r>
          </a:p>
          <a:p>
            <a:pPr marL="228600" indent="-228600">
              <a:buFont typeface="+mj-lt"/>
              <a:buAutoNum type="arabicPeriod"/>
            </a:pPr>
            <a:r>
              <a:rPr lang="en-US" dirty="0" smtClean="0"/>
              <a:t>Fulfillment</a:t>
            </a:r>
          </a:p>
          <a:p>
            <a:endParaRPr lang="en-US" dirty="0" smtClean="0"/>
          </a:p>
          <a:p>
            <a:r>
              <a:rPr lang="en-US" b="1" dirty="0" smtClean="0"/>
              <a:t>Channel Conflict: </a:t>
            </a:r>
            <a:r>
              <a:rPr lang="en-US" dirty="0" smtClean="0"/>
              <a:t>a situation in which clicks-and-mortar companies face a conflict with their regular distributors when they begin selling directly to customers online. These conflicts can arise in areas such as pricing, resource allocation (e.g., how much money to spend on advertising).</a:t>
            </a:r>
          </a:p>
          <a:p>
            <a:r>
              <a:rPr lang="en-US" b="1" dirty="0" err="1" smtClean="0"/>
              <a:t>Multichanneling</a:t>
            </a:r>
            <a:r>
              <a:rPr lang="en-US" b="1" dirty="0" smtClean="0"/>
              <a:t> (or </a:t>
            </a:r>
            <a:r>
              <a:rPr lang="en-US" b="1" dirty="0" err="1" smtClean="0"/>
              <a:t>omni</a:t>
            </a:r>
            <a:r>
              <a:rPr lang="en-US" b="1" dirty="0" smtClean="0"/>
              <a:t>-channeling): </a:t>
            </a:r>
            <a:r>
              <a:rPr lang="en-US" dirty="0" smtClean="0"/>
              <a:t>a process in which companies integrate their online and offline channels creating the opportunity for '</a:t>
            </a:r>
            <a:r>
              <a:rPr lang="en-US" dirty="0" err="1" smtClean="0"/>
              <a:t>showrooming</a:t>
            </a:r>
            <a:r>
              <a:rPr lang="en-US" dirty="0" smtClean="0"/>
              <a:t>.'</a:t>
            </a:r>
          </a:p>
          <a:p>
            <a:r>
              <a:rPr lang="en-US" b="1" dirty="0" err="1" smtClean="0"/>
              <a:t>Showrooming</a:t>
            </a:r>
            <a:r>
              <a:rPr lang="en-US" b="1" dirty="0" smtClean="0"/>
              <a:t>: </a:t>
            </a:r>
            <a:r>
              <a:rPr lang="en-US" dirty="0" smtClean="0"/>
              <a:t>occurs when shoppers visit a brick-and-mortar store to examine a product in person then conduct research about the product on their smartphones. In these situations customers often purchase the product from the Web site of a competitor of the store they are visiting.</a:t>
            </a:r>
          </a:p>
          <a:p>
            <a:r>
              <a:rPr lang="en-US" b="1" dirty="0" smtClean="0"/>
              <a:t>Order Fulfillment: </a:t>
            </a:r>
            <a:r>
              <a:rPr lang="en-US" dirty="0" smtClean="0"/>
              <a:t>when a company sells directly to customers, it is involved in various order-fulfillment activities including: quickly finding the products to be shipped; packing orders; arranging for the packages to be delivered speedily to the customer’s door; collect the money from each customer; handle the return of unwanted or defective products.</a:t>
            </a:r>
          </a:p>
        </p:txBody>
      </p:sp>
      <p:sp>
        <p:nvSpPr>
          <p:cNvPr id="4" name="Slide Number Placeholder 3"/>
          <p:cNvSpPr>
            <a:spLocks noGrp="1"/>
          </p:cNvSpPr>
          <p:nvPr>
            <p:ph type="sldNum" sz="quarter" idx="10"/>
          </p:nvPr>
        </p:nvSpPr>
        <p:spPr/>
        <p:txBody>
          <a:bodyPr/>
          <a:lstStyle/>
          <a:p>
            <a:fld id="{2CF41C25-7A1F-47FB-B705-003A328B9163}" type="slidenum">
              <a:rPr lang="en-US" smtClean="0"/>
              <a:t>22</a:t>
            </a:fld>
            <a:endParaRPr lang="en-US"/>
          </a:p>
        </p:txBody>
      </p:sp>
    </p:spTree>
    <p:extLst>
      <p:ext uri="{BB962C8B-B14F-4D97-AF65-F5344CB8AC3E}">
        <p14:creationId xmlns:p14="http://schemas.microsoft.com/office/powerpoint/2010/main" val="7498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Sell-Side Marketplace Model: </a:t>
            </a:r>
            <a:r>
              <a:rPr lang="en-US" dirty="0" smtClean="0"/>
              <a:t>organizations attempt to sell their products or services to other organizations electronically from their own private e-marketplace Web site and/or from a third-party Web site. In the B2B sell-side marketplace the buyer is an organization.</a:t>
            </a:r>
          </a:p>
          <a:p>
            <a:r>
              <a:rPr lang="en-US" b="1" dirty="0" smtClean="0"/>
              <a:t>Buy-Side Marketplaces Model: </a:t>
            </a:r>
            <a:r>
              <a:rPr lang="en-US" dirty="0" smtClean="0"/>
              <a:t>a model in which organizations attempt to procure needed products or services from other organizations electronically. Procurement is the overarching function that describes the activities and processes to acquire goods and services.</a:t>
            </a:r>
          </a:p>
        </p:txBody>
      </p:sp>
      <p:sp>
        <p:nvSpPr>
          <p:cNvPr id="4" name="Slide Number Placeholder 3"/>
          <p:cNvSpPr>
            <a:spLocks noGrp="1"/>
          </p:cNvSpPr>
          <p:nvPr>
            <p:ph type="sldNum" sz="quarter" idx="10"/>
          </p:nvPr>
        </p:nvSpPr>
        <p:spPr/>
        <p:txBody>
          <a:bodyPr/>
          <a:lstStyle/>
          <a:p>
            <a:fld id="{2CF41C25-7A1F-47FB-B705-003A328B9163}" type="slidenum">
              <a:rPr lang="en-US" smtClean="0"/>
              <a:t>24</a:t>
            </a:fld>
            <a:endParaRPr lang="en-US"/>
          </a:p>
        </p:txBody>
      </p:sp>
    </p:spTree>
    <p:extLst>
      <p:ext uri="{BB962C8B-B14F-4D97-AF65-F5344CB8AC3E}">
        <p14:creationId xmlns:p14="http://schemas.microsoft.com/office/powerpoint/2010/main" val="2461773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Sell-Side Marketplace Model: </a:t>
            </a:r>
            <a:r>
              <a:rPr lang="en-US" dirty="0" smtClean="0"/>
              <a:t>organizations attempt to sell their products or services to other organizations electronically from their own private e-marketplace Web site and/or from a third-party Web site. In the B2B sell-side marketplace the buyer is an organization.</a:t>
            </a:r>
          </a:p>
          <a:p>
            <a:endParaRPr lang="en-US" dirty="0" smtClean="0"/>
          </a:p>
          <a:p>
            <a:r>
              <a:rPr lang="en-US" b="1" dirty="0" smtClean="0"/>
              <a:t>Key Mechanisms in the Sell-Side Marketplace Model:</a:t>
            </a:r>
          </a:p>
          <a:p>
            <a:pPr marL="171450" indent="-171450">
              <a:buFont typeface="Arial" panose="020B0604020202020204" pitchFamily="34" charset="0"/>
              <a:buChar char="•"/>
            </a:pPr>
            <a:r>
              <a:rPr lang="en-US" dirty="0" smtClean="0"/>
              <a:t>Forward auctions</a:t>
            </a:r>
          </a:p>
          <a:p>
            <a:pPr marL="171450" indent="-171450">
              <a:buFont typeface="Arial" panose="020B0604020202020204" pitchFamily="34" charset="0"/>
              <a:buChar char="•"/>
            </a:pPr>
            <a:r>
              <a:rPr lang="en-US" dirty="0" smtClean="0"/>
              <a:t>Electronic catalogs customized for each large buyer</a:t>
            </a:r>
          </a:p>
          <a:p>
            <a:pPr marL="171450" indent="-171450">
              <a:buFont typeface="Arial" panose="020B0604020202020204" pitchFamily="34" charset="0"/>
              <a:buChar char="•"/>
            </a:pPr>
            <a:r>
              <a:rPr lang="en-US" dirty="0" smtClean="0"/>
              <a:t>Third-Party Auction Sites (e.g., eBay)</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25</a:t>
            </a:fld>
            <a:endParaRPr lang="en-US"/>
          </a:p>
        </p:txBody>
      </p:sp>
    </p:spTree>
    <p:extLst>
      <p:ext uri="{BB962C8B-B14F-4D97-AF65-F5344CB8AC3E}">
        <p14:creationId xmlns:p14="http://schemas.microsoft.com/office/powerpoint/2010/main" val="2046627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Buy-Side Marketplaces Model: </a:t>
            </a:r>
            <a:r>
              <a:rPr lang="en-US" dirty="0" smtClean="0"/>
              <a:t>a model in which organizations attempt to procure needed products or services from other organizations electronically. Procurement is the overarching function that describes the activities and processes to acquire goods and services.</a:t>
            </a:r>
          </a:p>
          <a:p>
            <a:r>
              <a:rPr lang="en-US" b="1" dirty="0" smtClean="0"/>
              <a:t>Procurement: </a:t>
            </a:r>
            <a:r>
              <a:rPr lang="en-US" dirty="0" smtClean="0"/>
              <a:t>involves the activities necessary to establish requirements, sourcing activities such as market research and vendor evaluation, and negotiation of contracts.</a:t>
            </a:r>
          </a:p>
          <a:p>
            <a:r>
              <a:rPr lang="en-US" b="1" dirty="0" smtClean="0"/>
              <a:t>Purchasing: </a:t>
            </a:r>
            <a:r>
              <a:rPr lang="en-US" dirty="0" smtClean="0"/>
              <a:t>the process of ordering and receiving goods and services and it is a subset of the procurement process.</a:t>
            </a:r>
          </a:p>
          <a:p>
            <a:r>
              <a:rPr lang="en-US" b="1" dirty="0" smtClean="0"/>
              <a:t>Reverse Auction: </a:t>
            </a:r>
            <a:r>
              <a:rPr lang="en-US" dirty="0" smtClean="0"/>
              <a:t>A major method of procuring goods and services in the buy-side model is the reverse auction.</a:t>
            </a:r>
          </a:p>
          <a:p>
            <a:r>
              <a:rPr lang="en-US" b="1" dirty="0" smtClean="0"/>
              <a:t>E-procurement: </a:t>
            </a:r>
            <a:r>
              <a:rPr lang="en-US" dirty="0" smtClean="0"/>
              <a:t>uses reverse auctions, particularly group purchasing.</a:t>
            </a:r>
          </a:p>
          <a:p>
            <a:r>
              <a:rPr lang="en-US" b="1" dirty="0" smtClean="0"/>
              <a:t>Group Purchasing: </a:t>
            </a:r>
            <a:r>
              <a:rPr lang="en-US" dirty="0" smtClean="0"/>
              <a:t>multiple buyers combine their orders so that they constitute a large volume and therefore attract more seller attention and when buyers place their combined orders on a reverse auction, they can negotiate a volume discount.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26</a:t>
            </a:fld>
            <a:endParaRPr lang="en-US"/>
          </a:p>
        </p:txBody>
      </p:sp>
    </p:spTree>
    <p:extLst>
      <p:ext uri="{BB962C8B-B14F-4D97-AF65-F5344CB8AC3E}">
        <p14:creationId xmlns:p14="http://schemas.microsoft.com/office/powerpoint/2010/main" val="1937828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Private Exchanges: </a:t>
            </a:r>
            <a:r>
              <a:rPr lang="en-US" dirty="0" smtClean="0"/>
              <a:t>have one buyer and many sellers.</a:t>
            </a:r>
          </a:p>
          <a:p>
            <a:r>
              <a:rPr lang="en-US" b="1" dirty="0" smtClean="0"/>
              <a:t>Public Exchanges: </a:t>
            </a:r>
            <a:r>
              <a:rPr lang="en-US" dirty="0" smtClean="0"/>
              <a:t>Electronic marketplaces that are independently owned by a third party, and they connect many sellers with many buyers which are open to all business organizations and frequently owned and operated by a third party.</a:t>
            </a:r>
          </a:p>
          <a:p>
            <a:r>
              <a:rPr lang="en-US" b="1" dirty="0" smtClean="0"/>
              <a:t>Electronic Exchanges: </a:t>
            </a:r>
            <a:r>
              <a:rPr lang="en-US" dirty="0" smtClean="0"/>
              <a:t>deal in both direct and indirect materials.</a:t>
            </a:r>
          </a:p>
          <a:p>
            <a:r>
              <a:rPr lang="en-US" b="1" dirty="0" smtClean="0"/>
              <a:t>Direct Materials: </a:t>
            </a:r>
            <a:r>
              <a:rPr lang="en-US" dirty="0" smtClean="0"/>
              <a:t>inputs to the manufacturing process, such as safety glass used in automobile windshields and windows.</a:t>
            </a:r>
          </a:p>
          <a:p>
            <a:r>
              <a:rPr lang="en-US" b="1" dirty="0" smtClean="0"/>
              <a:t>Indirect Materials: </a:t>
            </a:r>
            <a:r>
              <a:rPr lang="en-US" dirty="0" smtClean="0"/>
              <a:t>those items, such as office supplies, that are needed for maintenance, operations, and repairs (MRO).</a:t>
            </a:r>
          </a:p>
          <a:p>
            <a:endParaRPr lang="en-US" dirty="0" smtClean="0"/>
          </a:p>
          <a:p>
            <a:r>
              <a:rPr lang="en-US" b="1" dirty="0" smtClean="0"/>
              <a:t>Three Basic Types of Public Exchanges:</a:t>
            </a:r>
          </a:p>
          <a:p>
            <a:r>
              <a:rPr lang="en-US" b="1" i="1" dirty="0" smtClean="0"/>
              <a:t>Vertical Exchanges: </a:t>
            </a:r>
            <a:r>
              <a:rPr lang="en-US" dirty="0" smtClean="0"/>
              <a:t>connect buyers and sellers in a given industry. </a:t>
            </a:r>
          </a:p>
          <a:p>
            <a:r>
              <a:rPr lang="en-US" b="1" i="1" dirty="0" smtClean="0"/>
              <a:t>Horizontal Exchanges: </a:t>
            </a:r>
            <a:r>
              <a:rPr lang="en-US" dirty="0" smtClean="0"/>
              <a:t>connect buyers and sellers across many industries.</a:t>
            </a:r>
          </a:p>
          <a:p>
            <a:r>
              <a:rPr lang="en-US" b="1" i="1" dirty="0" smtClean="0"/>
              <a:t>Functional Exchanges: </a:t>
            </a:r>
            <a:r>
              <a:rPr lang="en-US" dirty="0" smtClean="0"/>
              <a:t>needed services such as temporary help/labor or extra office space are traded on an “as-needed” basis.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27</a:t>
            </a:fld>
            <a:endParaRPr lang="en-US"/>
          </a:p>
        </p:txBody>
      </p:sp>
    </p:spTree>
    <p:extLst>
      <p:ext uri="{BB962C8B-B14F-4D97-AF65-F5344CB8AC3E}">
        <p14:creationId xmlns:p14="http://schemas.microsoft.com/office/powerpoint/2010/main" val="4168956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Public Exchanges: </a:t>
            </a:r>
            <a:r>
              <a:rPr lang="en-US" dirty="0" smtClean="0"/>
              <a:t>Electronic marketplaces that are independently owned by a third party, and they connect many sellers with many buyers which are open to all business organizations and frequently owned and operated by a third party.</a:t>
            </a:r>
          </a:p>
          <a:p>
            <a:endParaRPr lang="en-US" dirty="0" smtClean="0"/>
          </a:p>
          <a:p>
            <a:r>
              <a:rPr lang="en-US" b="1" dirty="0" smtClean="0"/>
              <a:t>Three Basic Types of Public Exchanges:</a:t>
            </a:r>
          </a:p>
          <a:p>
            <a:r>
              <a:rPr lang="en-US" b="1" i="1" dirty="0" smtClean="0"/>
              <a:t>Vertical Exchanges: </a:t>
            </a:r>
            <a:r>
              <a:rPr lang="en-US" dirty="0" smtClean="0"/>
              <a:t>connect buyers and sellers in a given industry. </a:t>
            </a:r>
          </a:p>
          <a:p>
            <a:r>
              <a:rPr lang="en-US" b="1" i="1" dirty="0" smtClean="0"/>
              <a:t>Horizontal Exchanges: </a:t>
            </a:r>
            <a:r>
              <a:rPr lang="en-US" dirty="0" smtClean="0"/>
              <a:t>connect buyers and sellers across many industries.</a:t>
            </a:r>
          </a:p>
          <a:p>
            <a:r>
              <a:rPr lang="en-US" b="1" i="1" dirty="0" smtClean="0"/>
              <a:t>Functional Exchanges: </a:t>
            </a:r>
            <a:r>
              <a:rPr lang="en-US" dirty="0" smtClean="0"/>
              <a:t>needed services such as temporary help/labor or extra office space are traded on an “as-needed” basis.</a:t>
            </a:r>
          </a:p>
        </p:txBody>
      </p:sp>
      <p:sp>
        <p:nvSpPr>
          <p:cNvPr id="4" name="Slide Number Placeholder 3"/>
          <p:cNvSpPr>
            <a:spLocks noGrp="1"/>
          </p:cNvSpPr>
          <p:nvPr>
            <p:ph type="sldNum" sz="quarter" idx="10"/>
          </p:nvPr>
        </p:nvSpPr>
        <p:spPr/>
        <p:txBody>
          <a:bodyPr/>
          <a:lstStyle/>
          <a:p>
            <a:fld id="{2CF41C25-7A1F-47FB-B705-003A328B9163}" type="slidenum">
              <a:rPr lang="en-US" smtClean="0"/>
              <a:t>28</a:t>
            </a:fld>
            <a:endParaRPr lang="en-US"/>
          </a:p>
        </p:txBody>
      </p:sp>
    </p:spTree>
    <p:extLst>
      <p:ext uri="{BB962C8B-B14F-4D97-AF65-F5344CB8AC3E}">
        <p14:creationId xmlns:p14="http://schemas.microsoft.com/office/powerpoint/2010/main" val="2665098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Threats to Privacy:</a:t>
            </a:r>
          </a:p>
          <a:p>
            <a:pPr marL="171450" indent="-171450">
              <a:buFont typeface="Arial" panose="020B0604020202020204" pitchFamily="34" charset="0"/>
              <a:buChar char="•"/>
            </a:pPr>
            <a:r>
              <a:rPr lang="en-US" dirty="0" smtClean="0"/>
              <a:t>Business makes it easier to store and transfer personal information</a:t>
            </a:r>
          </a:p>
          <a:p>
            <a:pPr marL="171450" indent="-171450">
              <a:buFont typeface="Arial" panose="020B0604020202020204" pitchFamily="34" charset="0"/>
              <a:buChar char="•"/>
            </a:pPr>
            <a:r>
              <a:rPr lang="en-US" dirty="0" smtClean="0"/>
              <a:t>To protect the buyers’ identities businesses must frequently use encryption to provide this protection</a:t>
            </a:r>
          </a:p>
          <a:p>
            <a:pPr marL="171450" indent="-171450">
              <a:buFont typeface="Arial" panose="020B0604020202020204" pitchFamily="34" charset="0"/>
              <a:buChar char="•"/>
            </a:pPr>
            <a:r>
              <a:rPr lang="en-US" dirty="0" smtClean="0"/>
              <a:t>Tracking: individuals’ activities on the Internet can be tracked by cookies that store a user's browsing history on their PC’s hard drive</a:t>
            </a:r>
          </a:p>
          <a:p>
            <a:pPr marL="171450" indent="-171450">
              <a:buFont typeface="Arial" panose="020B0604020202020204" pitchFamily="34" charset="0"/>
              <a:buChar char="•"/>
            </a:pPr>
            <a:r>
              <a:rPr lang="en-US" dirty="0" smtClean="0"/>
              <a:t>Antivirus software packages must routinely search for potentially harmful cookies.</a:t>
            </a:r>
          </a:p>
          <a:p>
            <a:endParaRPr lang="en-US" dirty="0" smtClean="0"/>
          </a:p>
          <a:p>
            <a:r>
              <a:rPr lang="en-US" b="1" dirty="0" smtClean="0"/>
              <a:t>The use of EC may eliminate the need for some of a company’s employees, as well as brokers and agents.</a:t>
            </a:r>
          </a:p>
          <a:p>
            <a:pPr marL="171450" indent="-171450">
              <a:buFont typeface="Arial" panose="020B0604020202020204" pitchFamily="34" charset="0"/>
              <a:buChar char="•"/>
            </a:pPr>
            <a:r>
              <a:rPr lang="en-US" dirty="0" smtClean="0"/>
              <a:t>How should the company handle the layoffs?</a:t>
            </a:r>
          </a:p>
          <a:p>
            <a:pPr marL="171450" indent="-171450">
              <a:buFont typeface="Arial" panose="020B0604020202020204" pitchFamily="34" charset="0"/>
              <a:buChar char="•"/>
            </a:pPr>
            <a:r>
              <a:rPr lang="en-US" dirty="0" smtClean="0"/>
              <a:t>Should companies be required to retrain employees for new positions?</a:t>
            </a:r>
          </a:p>
          <a:p>
            <a:pPr marL="171450" indent="-171450">
              <a:buFont typeface="Arial" panose="020B0604020202020204" pitchFamily="34" charset="0"/>
              <a:buChar char="•"/>
            </a:pPr>
            <a:r>
              <a:rPr lang="en-US" dirty="0" smtClean="0"/>
              <a:t>Should the company compensate or otherwise assist the displaced workers?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31</a:t>
            </a:fld>
            <a:endParaRPr lang="en-US"/>
          </a:p>
        </p:txBody>
      </p:sp>
    </p:spTree>
    <p:extLst>
      <p:ext uri="{BB962C8B-B14F-4D97-AF65-F5344CB8AC3E}">
        <p14:creationId xmlns:p14="http://schemas.microsoft.com/office/powerpoint/2010/main" val="1317860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Domain Names: </a:t>
            </a:r>
            <a:r>
              <a:rPr lang="en-US" dirty="0" smtClean="0"/>
              <a:t>considered legal when the person or business who owns the name has operated a legitimate business under that name for some time.</a:t>
            </a:r>
          </a:p>
          <a:p>
            <a:r>
              <a:rPr lang="en-US" b="1" dirty="0" smtClean="0"/>
              <a:t>Cybersquatting: </a:t>
            </a:r>
            <a:r>
              <a:rPr lang="en-US" dirty="0" smtClean="0"/>
              <a:t>the practice of registering or using domain names for the purpose of profiting from the goodwill or the trademark that belongs to someone else. The Anti-Cybersquatting Consumer Protection Act (1999) permits trademark owners in the United States to sue for damages in such cases.</a:t>
            </a:r>
          </a:p>
          <a:p>
            <a:r>
              <a:rPr lang="en-US" b="1" dirty="0" smtClean="0"/>
              <a:t>Domain Tasting: </a:t>
            </a:r>
            <a:r>
              <a:rPr lang="en-US" dirty="0" smtClean="0"/>
              <a:t>lets registrars profit from the complex money trail of pay-per-click advertising. companies register domain names that are very similar to their competitors’ domain names in order to generate traffic from people who misspell Web addresses. Domain tasters exploit this policy by claiming Internet domains for five days at no cost.</a:t>
            </a:r>
          </a:p>
          <a:p>
            <a:r>
              <a:rPr lang="en-US" dirty="0" smtClean="0"/>
              <a:t>-----------</a:t>
            </a:r>
          </a:p>
          <a:p>
            <a:r>
              <a:rPr lang="en-US" b="1" dirty="0" smtClean="0"/>
              <a:t>Taxes and Other Fees:</a:t>
            </a:r>
          </a:p>
          <a:p>
            <a:r>
              <a:rPr lang="en-US" dirty="0" smtClean="0"/>
              <a:t>Federal, state, and local authorities are now scrambling to create some type of taxation policy for e-business within their jurisdictions.</a:t>
            </a:r>
          </a:p>
          <a:p>
            <a:r>
              <a:rPr lang="en-US" dirty="0" smtClean="0"/>
              <a:t>Based on location, should electronic businesses pay business license taxes, franchise fees, gross receipts taxes, excise taxes, privilege taxes, and utility taxes?</a:t>
            </a:r>
          </a:p>
          <a:p>
            <a:r>
              <a:rPr lang="en-US" dirty="0" smtClean="0"/>
              <a:t>How should tax collection be controlled?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Copyright: </a:t>
            </a:r>
            <a:r>
              <a:rPr lang="en-US" dirty="0" smtClean="0"/>
              <a:t>intellectual property is protected by copyright laws and cannot be used freely which is difficult to enforce online.</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32</a:t>
            </a:fld>
            <a:endParaRPr lang="en-US"/>
          </a:p>
        </p:txBody>
      </p:sp>
    </p:spTree>
    <p:extLst>
      <p:ext uri="{BB962C8B-B14F-4D97-AF65-F5344CB8AC3E}">
        <p14:creationId xmlns:p14="http://schemas.microsoft.com/office/powerpoint/2010/main" val="3079904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Business-to-Consumer (B2C): </a:t>
            </a:r>
            <a:r>
              <a:rPr lang="en-US" dirty="0" smtClean="0"/>
              <a:t>the sellers are organizations, and the buyers are individuals.</a:t>
            </a:r>
          </a:p>
          <a:p>
            <a:r>
              <a:rPr lang="en-US" b="1" dirty="0" smtClean="0"/>
              <a:t>Business-to-Business (B2B): </a:t>
            </a:r>
            <a:r>
              <a:rPr lang="en-US" dirty="0" smtClean="0"/>
              <a:t>both the sellers and the buyers are business organizations. B2B comprises the vast majority of EC volume.</a:t>
            </a:r>
          </a:p>
          <a:p>
            <a:r>
              <a:rPr lang="en-US" b="1" dirty="0" smtClean="0"/>
              <a:t>Consumer-to-Consumer (C2C): </a:t>
            </a:r>
            <a:r>
              <a:rPr lang="en-US" dirty="0" smtClean="0"/>
              <a:t>an individual sells products or services to other individuals.</a:t>
            </a:r>
          </a:p>
          <a:p>
            <a:r>
              <a:rPr lang="en-US" b="1" dirty="0" smtClean="0"/>
              <a:t>Business-to-Employee (B2E): </a:t>
            </a:r>
            <a:r>
              <a:rPr lang="en-US" dirty="0" smtClean="0"/>
              <a:t>an organization uses EC internally to provide information and services to its employees.</a:t>
            </a:r>
          </a:p>
          <a:p>
            <a:r>
              <a:rPr lang="en-US" b="1" dirty="0" smtClean="0"/>
              <a:t>E-government: </a:t>
            </a:r>
            <a:r>
              <a:rPr lang="en-US" dirty="0" smtClean="0"/>
              <a:t>E-government is the use of Internet technology in general and e-commerce in particular to deliver information and public services to citizens.</a:t>
            </a:r>
          </a:p>
          <a:p>
            <a:r>
              <a:rPr lang="en-US" b="1" dirty="0" smtClean="0"/>
              <a:t>Government-to-Citizen (G2C): </a:t>
            </a:r>
            <a:r>
              <a:rPr lang="en-US" dirty="0" smtClean="0"/>
              <a:t>government to individual citizens.</a:t>
            </a:r>
          </a:p>
          <a:p>
            <a:r>
              <a:rPr lang="en-US" b="1" dirty="0" smtClean="0"/>
              <a:t>Government-to-Business (G2B): </a:t>
            </a:r>
            <a:r>
              <a:rPr lang="en-US" dirty="0" smtClean="0"/>
              <a:t>G2B EC is much like B2B EC, usually with an overlay of government procurement regulations.</a:t>
            </a:r>
          </a:p>
          <a:p>
            <a:r>
              <a:rPr lang="en-US" b="1" dirty="0" smtClean="0"/>
              <a:t>Mobile Commerce (m-commerce): </a:t>
            </a:r>
            <a:r>
              <a:rPr lang="en-US" dirty="0" smtClean="0"/>
              <a:t>e-commerce that is conducted entirely in a wireless environment.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8</a:t>
            </a:fld>
            <a:endParaRPr lang="en-US"/>
          </a:p>
        </p:txBody>
      </p:sp>
    </p:spTree>
    <p:extLst>
      <p:ext uri="{BB962C8B-B14F-4D97-AF65-F5344CB8AC3E}">
        <p14:creationId xmlns:p14="http://schemas.microsoft.com/office/powerpoint/2010/main" val="2165926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Domain Names: </a:t>
            </a:r>
            <a:r>
              <a:rPr lang="en-US" dirty="0" smtClean="0"/>
              <a:t>considered legal when the person or business who owns the name has operated a legitimate business under that name for some time.</a:t>
            </a:r>
          </a:p>
          <a:p>
            <a:r>
              <a:rPr lang="en-US" b="1" dirty="0" smtClean="0"/>
              <a:t>Cybersquatting: </a:t>
            </a:r>
            <a:r>
              <a:rPr lang="en-US" dirty="0" smtClean="0"/>
              <a:t>the practice of registering or using domain names for the purpose of profiting from the goodwill or the trademark that belongs to someone else. The Anti-Cybersquatting Consumer Protection Act (1999) permits trademark owners in the United States to sue for damages in such cases.</a:t>
            </a:r>
          </a:p>
          <a:p>
            <a:r>
              <a:rPr lang="en-US" b="1" dirty="0" smtClean="0"/>
              <a:t>Domain Tasting: </a:t>
            </a:r>
            <a:r>
              <a:rPr lang="en-US" dirty="0" smtClean="0"/>
              <a:t>lets registrars profit from the complex money trail of pay-per-click advertising. companies register domain names that are very similar to their competitors’ domain names in order to generate traffic from people who misspell Web addresses. Domain tasters exploit this policy by claiming Internet domains for five days at no cost.</a:t>
            </a:r>
          </a:p>
        </p:txBody>
      </p:sp>
      <p:sp>
        <p:nvSpPr>
          <p:cNvPr id="4" name="Slide Number Placeholder 3"/>
          <p:cNvSpPr>
            <a:spLocks noGrp="1"/>
          </p:cNvSpPr>
          <p:nvPr>
            <p:ph type="sldNum" sz="quarter" idx="10"/>
          </p:nvPr>
        </p:nvSpPr>
        <p:spPr/>
        <p:txBody>
          <a:bodyPr/>
          <a:lstStyle/>
          <a:p>
            <a:fld id="{2CF41C25-7A1F-47FB-B705-003A328B9163}" type="slidenum">
              <a:rPr lang="en-US" smtClean="0"/>
              <a:t>34</a:t>
            </a:fld>
            <a:endParaRPr lang="en-US"/>
          </a:p>
        </p:txBody>
      </p:sp>
    </p:spTree>
    <p:extLst>
      <p:ext uri="{BB962C8B-B14F-4D97-AF65-F5344CB8AC3E}">
        <p14:creationId xmlns:p14="http://schemas.microsoft.com/office/powerpoint/2010/main" val="220413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Auction: </a:t>
            </a:r>
            <a:r>
              <a:rPr lang="en-US" dirty="0" smtClean="0"/>
              <a:t>a competitive buying and selling process in which prices are determined dynamically by competitive bidding.</a:t>
            </a:r>
          </a:p>
          <a:p>
            <a:r>
              <a:rPr lang="en-US" b="1" dirty="0" smtClean="0"/>
              <a:t>Forward Auctions: </a:t>
            </a:r>
            <a:r>
              <a:rPr lang="en-US" dirty="0" smtClean="0"/>
              <a:t>sellers solicit bids from many potential buyers and prices tend to increase over time.</a:t>
            </a:r>
          </a:p>
          <a:p>
            <a:r>
              <a:rPr lang="en-US" b="1" dirty="0" smtClean="0"/>
              <a:t>Reverse Auctions: </a:t>
            </a:r>
            <a:r>
              <a:rPr lang="en-US" dirty="0" smtClean="0"/>
              <a:t>one buyer, usually an organization, wants to purchase a product or a service and buyer posts a request for quotation (RFQ) on its Web site or on a third party site. Prices tend to decrease over time.</a:t>
            </a:r>
          </a:p>
          <a:p>
            <a:r>
              <a:rPr lang="en-US" b="1" dirty="0" smtClean="0"/>
              <a:t>Electronic Storefront: </a:t>
            </a:r>
            <a:r>
              <a:rPr lang="en-US" dirty="0" smtClean="0"/>
              <a:t>a Web site that represents a single store.</a:t>
            </a:r>
          </a:p>
          <a:p>
            <a:r>
              <a:rPr lang="en-US" b="1" dirty="0" smtClean="0"/>
              <a:t>Electronic Mall: </a:t>
            </a:r>
            <a:r>
              <a:rPr lang="en-US" dirty="0" smtClean="0"/>
              <a:t>(also known as a cybermall or an e-mall) a collection of individual shops consolidated under one Internet address and they are closely associated with B2C electronic commerce.</a:t>
            </a:r>
          </a:p>
          <a:p>
            <a:r>
              <a:rPr lang="en-US" b="1" dirty="0" smtClean="0"/>
              <a:t>Electronic Marketplace (e-marketplace): </a:t>
            </a:r>
            <a:r>
              <a:rPr lang="en-US" dirty="0" smtClean="0"/>
              <a:t>a central, virtual market space on the Web where many buyers and many sellers can conduct e-commerce and e-business activities.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9</a:t>
            </a:fld>
            <a:endParaRPr lang="en-US"/>
          </a:p>
        </p:txBody>
      </p:sp>
    </p:spTree>
    <p:extLst>
      <p:ext uri="{BB962C8B-B14F-4D97-AF65-F5344CB8AC3E}">
        <p14:creationId xmlns:p14="http://schemas.microsoft.com/office/powerpoint/2010/main" val="275003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Electronic Payment Mechanisms: </a:t>
            </a:r>
            <a:r>
              <a:rPr lang="en-US" dirty="0" smtClean="0"/>
              <a:t>enable buyers to pay for goods and services electronically, rather than writing a check or using cash.</a:t>
            </a:r>
          </a:p>
          <a:p>
            <a:r>
              <a:rPr lang="en-US" b="1" dirty="0" smtClean="0"/>
              <a:t>Electronic Checks: </a:t>
            </a:r>
            <a:r>
              <a:rPr lang="en-US" dirty="0" smtClean="0"/>
              <a:t>(e-checks), which are used primarily in B2B, are similar to regular paper checks.</a:t>
            </a:r>
          </a:p>
          <a:p>
            <a:r>
              <a:rPr lang="en-US" b="1" dirty="0" smtClean="0"/>
              <a:t>Electronic Cards: </a:t>
            </a:r>
            <a:r>
              <a:rPr lang="en-US" dirty="0" smtClean="0"/>
              <a:t>There are a variety of electronic cards, and they are used for different purposes. The most common types are electronic credit cards, virtual credit cards, purchasing cards, stored-value money cards, and smart cards.</a:t>
            </a:r>
          </a:p>
          <a:p>
            <a:r>
              <a:rPr lang="en-US" b="1" dirty="0" smtClean="0"/>
              <a:t>Virtual Credit Cards: </a:t>
            </a:r>
            <a:r>
              <a:rPr lang="en-US" dirty="0" smtClean="0"/>
              <a:t>allow customers to shop online and can be used only once in order to thwart criminals by using a different, random card number every time you shop online.</a:t>
            </a:r>
          </a:p>
          <a:p>
            <a:r>
              <a:rPr lang="en-US" b="1" dirty="0" smtClean="0"/>
              <a:t>Purchasing Cards: </a:t>
            </a:r>
            <a:r>
              <a:rPr lang="en-US" dirty="0" smtClean="0"/>
              <a:t>are the B2B equivalent of electronic credit cards and in some countries, purchasing cards are the primary form of payment between companies.</a:t>
            </a:r>
          </a:p>
          <a:p>
            <a:r>
              <a:rPr lang="en-US" b="1" dirty="0" smtClean="0"/>
              <a:t>Stored-Value Money Cards: </a:t>
            </a:r>
            <a:r>
              <a:rPr lang="en-US" dirty="0" smtClean="0"/>
              <a:t>allow you to store a fixed amount of prepaid money and then spend it as necessary and each time you use the card, the amount is reduced by the amount you spent.</a:t>
            </a:r>
          </a:p>
          <a:p>
            <a:r>
              <a:rPr lang="en-US" b="1" dirty="0" smtClean="0"/>
              <a:t>Smart Cards: </a:t>
            </a:r>
            <a:r>
              <a:rPr lang="en-US" dirty="0" smtClean="0"/>
              <a:t>contain a chip that can store a considerable amount of information—more than 100 times the amount contained on a stored-value money card and are frequently multipurpose. That is, you can use them as a credit card, a debit card, a stored-value money card, or a loyalty card.</a:t>
            </a:r>
          </a:p>
          <a:p>
            <a:r>
              <a:rPr lang="en-US" b="1" dirty="0" smtClean="0"/>
              <a:t>Person-to-Person Payments: </a:t>
            </a:r>
            <a:r>
              <a:rPr lang="en-US" dirty="0" smtClean="0"/>
              <a:t>enable two individuals, or an individual and a business, to transfer funds without using a credit card (e.g., PayPal).</a:t>
            </a:r>
          </a:p>
          <a:p>
            <a:r>
              <a:rPr lang="en-US" b="1" dirty="0" smtClean="0"/>
              <a:t>Digital Wallet: </a:t>
            </a:r>
            <a:r>
              <a:rPr lang="en-US" dirty="0" smtClean="0"/>
              <a:t>an application (app) used for making financial transactions. These apps can be on users’ desktops or on their smartphones. When the app is on a smartphone, it becomes a mobile payment system. Digital wallets replace the need to carry physical credit and debit cards, gift cards, and loyalty cards, as well as boarding passes and other forms of identification.</a:t>
            </a:r>
          </a:p>
          <a:p>
            <a:r>
              <a:rPr lang="en-US" b="1" dirty="0" smtClean="0"/>
              <a:t>Bitcoin: </a:t>
            </a:r>
            <a:r>
              <a:rPr lang="en-US" dirty="0" smtClean="0"/>
              <a:t>a type of digital currency in which encryption techniques are used to regulate the generation of units of currency and verify the transfer of funds, operating independently of any central bank.</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12</a:t>
            </a:fld>
            <a:endParaRPr lang="en-US"/>
          </a:p>
        </p:txBody>
      </p:sp>
    </p:spTree>
    <p:extLst>
      <p:ext uri="{BB962C8B-B14F-4D97-AF65-F5344CB8AC3E}">
        <p14:creationId xmlns:p14="http://schemas.microsoft.com/office/powerpoint/2010/main" val="404476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Organization Benefit: </a:t>
            </a:r>
            <a:r>
              <a:rPr lang="en-US" dirty="0" smtClean="0"/>
              <a:t>national and international markets more accessible by lowering the costs of processing, distributing, and retrieving information. </a:t>
            </a:r>
          </a:p>
          <a:p>
            <a:r>
              <a:rPr lang="en-US" b="1" dirty="0" smtClean="0"/>
              <a:t>Customer Benefit: </a:t>
            </a:r>
            <a:r>
              <a:rPr lang="en-US" dirty="0" smtClean="0"/>
              <a:t>by being able to access a vast number of products and services, around the clock. </a:t>
            </a:r>
          </a:p>
          <a:p>
            <a:r>
              <a:rPr lang="en-US" b="1" dirty="0" smtClean="0"/>
              <a:t>Benefit to Society: </a:t>
            </a:r>
            <a:r>
              <a:rPr lang="en-US" dirty="0" smtClean="0"/>
              <a:t>the ability to easily and conveniently deliver information, services, and products to people in cities, rural areas, and developing countries.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14</a:t>
            </a:fld>
            <a:endParaRPr lang="en-US"/>
          </a:p>
        </p:txBody>
      </p:sp>
    </p:spTree>
    <p:extLst>
      <p:ext uri="{BB962C8B-B14F-4D97-AF65-F5344CB8AC3E}">
        <p14:creationId xmlns:p14="http://schemas.microsoft.com/office/powerpoint/2010/main" val="185076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Technological Limitations:</a:t>
            </a:r>
          </a:p>
          <a:p>
            <a:pPr marL="171450" indent="-171450">
              <a:buFont typeface="Arial" panose="020B0604020202020204" pitchFamily="34" charset="0"/>
              <a:buChar char="•"/>
            </a:pPr>
            <a:r>
              <a:rPr lang="en-US" dirty="0" smtClean="0"/>
              <a:t>Lack of universally accepted security standards</a:t>
            </a:r>
          </a:p>
          <a:p>
            <a:pPr marL="171450" indent="-171450">
              <a:buFont typeface="Arial" panose="020B0604020202020204" pitchFamily="34" charset="0"/>
              <a:buChar char="•"/>
            </a:pPr>
            <a:r>
              <a:rPr lang="en-US" dirty="0" smtClean="0"/>
              <a:t>In less-developed countries, telecommunications bandwidth often is insufficient, and accessing the Web is expensive.</a:t>
            </a:r>
          </a:p>
          <a:p>
            <a:endParaRPr lang="en-US" dirty="0" smtClean="0"/>
          </a:p>
          <a:p>
            <a:pPr marL="0" indent="0">
              <a:buNone/>
            </a:pPr>
            <a:r>
              <a:rPr lang="en-US" b="1" dirty="0" smtClean="0"/>
              <a:t>Non-technological Limitations of E-Commerce:</a:t>
            </a:r>
          </a:p>
          <a:p>
            <a:pPr marL="171450" indent="-171450">
              <a:buFont typeface="Arial" panose="020B0604020202020204" pitchFamily="34" charset="0"/>
              <a:buChar char="•"/>
            </a:pPr>
            <a:r>
              <a:rPr lang="en-US" dirty="0" smtClean="0"/>
              <a:t>Perceptions that EC is insecure</a:t>
            </a:r>
          </a:p>
          <a:p>
            <a:pPr marL="171450" indent="-171450">
              <a:buFont typeface="Arial" panose="020B0604020202020204" pitchFamily="34" charset="0"/>
              <a:buChar char="•"/>
            </a:pPr>
            <a:r>
              <a:rPr lang="en-US" dirty="0" smtClean="0"/>
              <a:t>EC has unresolved legal issues</a:t>
            </a:r>
          </a:p>
          <a:p>
            <a:pPr marL="171450" indent="-171450">
              <a:buFont typeface="Arial" panose="020B0604020202020204" pitchFamily="34" charset="0"/>
              <a:buChar char="•"/>
            </a:pPr>
            <a:r>
              <a:rPr lang="en-US" dirty="0" smtClean="0"/>
              <a:t>EC lacks a critical mass of sellers and buyers.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15</a:t>
            </a:fld>
            <a:endParaRPr lang="en-US"/>
          </a:p>
        </p:txBody>
      </p:sp>
    </p:spTree>
    <p:extLst>
      <p:ext uri="{BB962C8B-B14F-4D97-AF65-F5344CB8AC3E}">
        <p14:creationId xmlns:p14="http://schemas.microsoft.com/office/powerpoint/2010/main" val="185076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Electronic Storefront: </a:t>
            </a:r>
            <a:r>
              <a:rPr lang="en-US" dirty="0" smtClean="0"/>
              <a:t>a Web site that represents a single store.</a:t>
            </a:r>
          </a:p>
          <a:p>
            <a:r>
              <a:rPr lang="en-US" b="1" dirty="0" smtClean="0"/>
              <a:t>Electronic Mall: </a:t>
            </a:r>
            <a:r>
              <a:rPr lang="en-US" dirty="0" smtClean="0"/>
              <a:t>(also known as a cybermall or an e-mall) a collection of individual shops grouped under a single Internet address.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Online Advertising: </a:t>
            </a:r>
            <a:r>
              <a:rPr lang="en-US" dirty="0" smtClean="0"/>
              <a:t>the practice of using the Internet and WWW to disseminate information in an attempt to influence a buyer–seller transaction through the direct response approach which personalizes advertising and marketing making the advertising process media rich, dynamic, and interactive. </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16</a:t>
            </a:fld>
            <a:endParaRPr lang="en-US"/>
          </a:p>
        </p:txBody>
      </p:sp>
    </p:spTree>
    <p:extLst>
      <p:ext uri="{BB962C8B-B14F-4D97-AF65-F5344CB8AC3E}">
        <p14:creationId xmlns:p14="http://schemas.microsoft.com/office/powerpoint/2010/main" val="2638684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Electronic Retailing (e-tailing): </a:t>
            </a:r>
            <a:r>
              <a:rPr lang="en-US" dirty="0" smtClean="0"/>
              <a:t>the direct sale of products and services through electronic storefronts or electronic malls, usually designed around an electronic catalog format and/or auctions.</a:t>
            </a:r>
          </a:p>
          <a:p>
            <a:r>
              <a:rPr lang="en-US" b="1" dirty="0" smtClean="0"/>
              <a:t>Electronic Storefront: </a:t>
            </a:r>
            <a:r>
              <a:rPr lang="en-US" dirty="0" smtClean="0"/>
              <a:t>a Web site that represents a single store.</a:t>
            </a:r>
          </a:p>
          <a:p>
            <a:r>
              <a:rPr lang="en-US" b="1" dirty="0" smtClean="0"/>
              <a:t>Electronic Mall: </a:t>
            </a:r>
            <a:r>
              <a:rPr lang="en-US" dirty="0" smtClean="0"/>
              <a:t>(also known as a cybermall or an e-mall) a collection of individual shops grouped under a single Internet address.</a:t>
            </a:r>
          </a:p>
          <a:p>
            <a:r>
              <a:rPr lang="en-US" b="1" dirty="0" smtClean="0"/>
              <a:t>Two Types of Cybermalls:</a:t>
            </a:r>
          </a:p>
          <a:p>
            <a:pPr marL="171450" indent="-171450">
              <a:buFont typeface="Arial" panose="020B0604020202020204" pitchFamily="34" charset="0"/>
              <a:buChar char="•"/>
            </a:pPr>
            <a:r>
              <a:rPr lang="en-US" dirty="0" smtClean="0"/>
              <a:t>Referral Malls: (e.g., www.hawaii.com), you cannot buy anything, but instead, you are transferred from the mall to a participating storefront.</a:t>
            </a:r>
          </a:p>
          <a:p>
            <a:pPr marL="171450" indent="-171450">
              <a:buFont typeface="Arial" panose="020B0604020202020204" pitchFamily="34" charset="0"/>
              <a:buChar char="•"/>
            </a:pPr>
            <a:r>
              <a:rPr lang="en-US" dirty="0" smtClean="0"/>
              <a:t>A Cybermall (e.g., http://shopping .google.com) where you can actually make a purchase. You might shop from several stores, but you make only one purchase transaction at the end.</a:t>
            </a:r>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3143718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Disintermediation: </a:t>
            </a:r>
            <a:r>
              <a:rPr lang="en-US" dirty="0" smtClean="0"/>
              <a:t>a process whereby intermediaries are eliminated.</a:t>
            </a:r>
          </a:p>
          <a:p>
            <a:r>
              <a:rPr lang="en-US" b="1" dirty="0" smtClean="0"/>
              <a:t>Intermediaries (or middlemen) Have Two Functions: </a:t>
            </a:r>
          </a:p>
          <a:p>
            <a:pPr marL="171450" indent="-171450">
              <a:buFont typeface="Arial" panose="020B0604020202020204" pitchFamily="34" charset="0"/>
              <a:buChar char="•"/>
            </a:pPr>
            <a:r>
              <a:rPr lang="en-US" dirty="0" smtClean="0"/>
              <a:t>they provide information, and this function can be fully automated and most likely will be assumed by e-marketplaces and portals that provide information for free.</a:t>
            </a:r>
          </a:p>
          <a:p>
            <a:pPr marL="171450" indent="-171450">
              <a:buFont typeface="Arial" panose="020B0604020202020204" pitchFamily="34" charset="0"/>
              <a:buChar char="•"/>
            </a:pPr>
            <a:r>
              <a:rPr lang="en-US" dirty="0" smtClean="0"/>
              <a:t>they perform value-added services such as consulting.</a:t>
            </a:r>
          </a:p>
          <a:p>
            <a:r>
              <a:rPr lang="en-US" b="1" dirty="0" err="1" smtClean="0"/>
              <a:t>Cyberbanking</a:t>
            </a:r>
            <a:r>
              <a:rPr lang="en-US" b="1" dirty="0" smtClean="0"/>
              <a:t> (or Electronic Banking): </a:t>
            </a:r>
            <a:r>
              <a:rPr lang="en-US" dirty="0" smtClean="0"/>
              <a:t>involves conducting various banking activities from home, at a place of business, or on the road instead of at a physical bank location. It include capabilities ranging from paying bills to applying for a loan.</a:t>
            </a:r>
          </a:p>
          <a:p>
            <a:r>
              <a:rPr lang="en-US" b="1" dirty="0" smtClean="0"/>
              <a:t>Online Securities Trading: </a:t>
            </a:r>
            <a:r>
              <a:rPr lang="en-US" dirty="0" smtClean="0"/>
              <a:t>the use of computers to trade stocks, bonds, and other financial instruments. (e.g., E*Trade, Ameritrade, etc.) which is cheaper than a full-service or discount broker.</a:t>
            </a:r>
          </a:p>
          <a:p>
            <a:r>
              <a:rPr lang="en-US" b="1" dirty="0" smtClean="0"/>
              <a:t>Online Job Market: </a:t>
            </a:r>
            <a:r>
              <a:rPr lang="en-US" dirty="0" smtClean="0"/>
              <a:t>Companies and government agencies advertise available positions, accept resumes, and take applications via the Internet while job seekers use the online job market to reply online to employment ads, to place resumes on various sites, and to use recruiting firms (e.g., www.monster.com, www.simplyhired.com, www.linkedin.com, and www.truecareers.com).</a:t>
            </a:r>
          </a:p>
          <a:p>
            <a:r>
              <a:rPr lang="en-US" b="1" dirty="0" smtClean="0"/>
              <a:t>Travel Services: </a:t>
            </a:r>
            <a:r>
              <a:rPr lang="en-US" dirty="0" smtClean="0"/>
              <a:t>use of the Internet and WWW to plan, explore, and arrange almost any trip economically allowing customers to purchase airline tickets, reserve hotel rooms, and rent cars.</a:t>
            </a:r>
          </a:p>
          <a:p>
            <a:r>
              <a:rPr lang="en-US" b="1" dirty="0" smtClean="0"/>
              <a:t>Online Advertising: </a:t>
            </a:r>
            <a:r>
              <a:rPr lang="en-US" dirty="0" smtClean="0"/>
              <a:t>the practice of using the Internet and WWW to disseminate information in an attempt to influence a buyer–seller transaction through the direct response approach which personalizes advertising and marketing making the advertising process media rich, dynamic, and interactive.</a:t>
            </a:r>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139222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7315199" y="-76200"/>
            <a:ext cx="2057401" cy="1752600"/>
          </a:xfrm>
        </p:spPr>
        <p:txBody>
          <a:bodyPr anchor="ctr" anchorCtr="0">
            <a:noAutofit/>
          </a:bodyPr>
          <a:lstStyle>
            <a:lvl1pPr marL="0" indent="0" algn="ctr">
              <a:buFontTx/>
              <a:buNone/>
              <a:defRPr sz="5400" b="1" i="0" baseline="0">
                <a:solidFill>
                  <a:schemeClr val="tx1"/>
                </a:solidFill>
                <a:effectLst/>
                <a:latin typeface="Franklin Gothic Demi" panose="020B0703020102020204" pitchFamily="34" charset="0"/>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953000" y="361951"/>
            <a:ext cx="3048000" cy="1066800"/>
          </a:xfrm>
          <a:prstGeom prst="rect">
            <a:avLst/>
          </a:prstGeom>
          <a:noFill/>
        </p:spPr>
        <p:txBody>
          <a:bodyPr vert="horz" lIns="91440" tIns="45720" rIns="91440" bIns="45720" rtlCol="0">
            <a:no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800" dirty="0" smtClean="0">
                <a:solidFill>
                  <a:schemeClr val="accent5">
                    <a:lumMod val="75000"/>
                  </a:schemeClr>
                </a:solidFill>
                <a:latin typeface="Kalinga" panose="020B0502040204020203" pitchFamily="34" charset="0"/>
                <a:ea typeface="Kozuka Gothic Pr6N EL" panose="020B0200000000000000" pitchFamily="34" charset="-128"/>
                <a:cs typeface="Kalinga" panose="020B0502040204020203" pitchFamily="34" charset="0"/>
              </a:rPr>
              <a:t>CHAPTER</a:t>
            </a:r>
            <a:endParaRPr lang="en-US" sz="4800" dirty="0">
              <a:solidFill>
                <a:schemeClr val="accent5">
                  <a:lumMod val="75000"/>
                </a:schemeClr>
              </a:solidFill>
              <a:latin typeface="Kalinga" panose="020B0502040204020203" pitchFamily="34" charset="0"/>
              <a:ea typeface="Kozuka Gothic Pr6N EL" panose="020B0200000000000000" pitchFamily="34" charset="-128"/>
              <a:cs typeface="Kalinga" panose="020B0502040204020203" pitchFamily="34" charset="0"/>
            </a:endParaRPr>
          </a:p>
        </p:txBody>
      </p:sp>
      <p:sp>
        <p:nvSpPr>
          <p:cNvPr id="15" name="Subtitle 2"/>
          <p:cNvSpPr>
            <a:spLocks noGrp="1"/>
          </p:cNvSpPr>
          <p:nvPr>
            <p:ph type="subTitle" idx="1" hasCustomPrompt="1"/>
          </p:nvPr>
        </p:nvSpPr>
        <p:spPr>
          <a:xfrm>
            <a:off x="381000" y="4478924"/>
            <a:ext cx="8077200" cy="1998076"/>
          </a:xfrm>
        </p:spPr>
        <p:txBody>
          <a:bodyPr anchor="ctr">
            <a:noAutofit/>
          </a:bodyPr>
          <a:lstStyle>
            <a:lvl1pPr marL="0" indent="0" algn="l">
              <a:lnSpc>
                <a:spcPts val="5400"/>
              </a:lnSpc>
              <a:spcBef>
                <a:spcPts val="600"/>
              </a:spcBef>
              <a:spcAft>
                <a:spcPts val="600"/>
              </a:spcAft>
              <a:buNone/>
              <a:defRPr sz="4800" baseline="0">
                <a:solidFill>
                  <a:schemeClr val="tx1"/>
                </a:solidFill>
                <a:latin typeface="Kozuka Gothic Pro L" panose="020B0200000000000000" pitchFamily="34" charset="-128"/>
                <a:ea typeface="Kozuka Gothic Pro L" panose="020B0200000000000000" pitchFamily="34" charset="-128"/>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Introduction to Information Systems</a:t>
            </a:r>
            <a:endParaRPr lang="en-US" dirty="0"/>
          </a:p>
        </p:txBody>
      </p:sp>
      <p:sp>
        <p:nvSpPr>
          <p:cNvPr id="2" name="Rectangle 1"/>
          <p:cNvSpPr/>
          <p:nvPr userDrawn="1"/>
        </p:nvSpPr>
        <p:spPr>
          <a:xfrm>
            <a:off x="-4762" y="1066800"/>
            <a:ext cx="9154254"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130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56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chemeClr val="accent2">
                  <a:lumMod val="75000"/>
                </a:schemeClr>
              </a:buClr>
              <a:buSzPct val="100000"/>
              <a:buFont typeface="+mj-lt"/>
              <a:buAutoNum type="arabicPeriod"/>
              <a:defRPr baseline="0">
                <a:solidFill>
                  <a:schemeClr val="tx1">
                    <a:lumMod val="75000"/>
                    <a:lumOff val="25000"/>
                  </a:schemeClr>
                </a:solidFill>
                <a:latin typeface="Kalinga" panose="020B0502040204020203" pitchFamily="34" charset="0"/>
                <a:ea typeface="Verdana" panose="020B0604030504040204" pitchFamily="34" charset="0"/>
                <a:cs typeface="Kalinga" panose="020B0502040204020203"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chemeClr val="accent2">
                  <a:lumMod val="75000"/>
                </a:schemeClr>
              </a:buClr>
              <a:buSzPct val="100000"/>
              <a:buFont typeface="+mj-lt"/>
              <a:buAutoNum type="arabicPeriod"/>
              <a:defRPr baseline="0">
                <a:solidFill>
                  <a:schemeClr val="tx1">
                    <a:lumMod val="75000"/>
                    <a:lumOff val="25000"/>
                  </a:schemeClr>
                </a:solidFill>
                <a:latin typeface="Kalinga" panose="020B0502040204020203" pitchFamily="34" charset="0"/>
                <a:ea typeface="Verdana" panose="020B0604030504040204" pitchFamily="34" charset="0"/>
                <a:cs typeface="Kalinga" panose="020B0502040204020203"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
          <p:cNvSpPr txBox="1">
            <a:spLocks/>
          </p:cNvSpPr>
          <p:nvPr userDrawn="1"/>
        </p:nvSpPr>
        <p:spPr>
          <a:xfrm>
            <a:off x="457200" y="228600"/>
            <a:ext cx="5638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tx1">
                    <a:lumMod val="75000"/>
                    <a:lumOff val="25000"/>
                  </a:schemeClr>
                </a:solidFill>
              </a:rPr>
              <a:t>Opening Case</a:t>
            </a:r>
            <a:endParaRPr lang="en-US" b="0" dirty="0">
              <a:solidFill>
                <a:schemeClr val="tx1">
                  <a:lumMod val="75000"/>
                  <a:lumOff val="25000"/>
                </a:schemeClr>
              </a:solidFill>
            </a:endParaRPr>
          </a:p>
        </p:txBody>
      </p:sp>
    </p:spTree>
    <p:extLst>
      <p:ext uri="{BB962C8B-B14F-4D97-AF65-F5344CB8AC3E}">
        <p14:creationId xmlns:p14="http://schemas.microsoft.com/office/powerpoint/2010/main" val="38561889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22" name="Rectangle 21"/>
          <p:cNvSpPr/>
          <p:nvPr userDrawn="1"/>
        </p:nvSpPr>
        <p:spPr>
          <a:xfrm>
            <a:off x="410862" y="606463"/>
            <a:ext cx="8809338" cy="790833"/>
          </a:xfrm>
          <a:prstGeom prst="rect">
            <a:avLst/>
          </a:prstGeom>
          <a:solidFill>
            <a:schemeClr val="bg1">
              <a:lumMod val="85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410862" y="1397295"/>
            <a:ext cx="8809338" cy="493365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userDrawn="1">
            <p:ph type="sldNum" sz="quarter" idx="12"/>
          </p:nvPr>
        </p:nvSpPr>
        <p:spPr/>
        <p:txBody>
          <a:bodyPr/>
          <a:lstStyle>
            <a:lvl1pPr>
              <a:defRPr>
                <a:solidFill>
                  <a:schemeClr val="tx1">
                    <a:lumMod val="85000"/>
                    <a:lumOff val="15000"/>
                  </a:schemeClr>
                </a:solidFill>
              </a:defRPr>
            </a:lvl1pPr>
          </a:lstStyle>
          <a:p>
            <a:fld id="{AC392DC9-9688-4E44-A90B-C333AD8FEA09}" type="slidenum">
              <a:rPr lang="en-US" smtClean="0"/>
              <a:pPr/>
              <a:t>‹#›</a:t>
            </a:fld>
            <a:endParaRPr lang="en-US" dirty="0"/>
          </a:p>
        </p:txBody>
      </p:sp>
      <p:sp>
        <p:nvSpPr>
          <p:cNvPr id="13" name="Content Placeholder 20"/>
          <p:cNvSpPr>
            <a:spLocks noGrp="1"/>
          </p:cNvSpPr>
          <p:nvPr userDrawn="1">
            <p:ph sz="quarter" idx="16"/>
          </p:nvPr>
        </p:nvSpPr>
        <p:spPr>
          <a:xfrm>
            <a:off x="609600" y="1600200"/>
            <a:ext cx="8001000" cy="4648200"/>
          </a:xfrm>
        </p:spPr>
        <p:txBody>
          <a:bodyPr/>
          <a:lstStyle>
            <a:lvl1pPr>
              <a:defRPr sz="3200" b="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chemeClr val="tx1">
                  <a:lumMod val="85000"/>
                  <a:lumOff val="15000"/>
                </a:schemeClr>
              </a:buClr>
              <a:buFont typeface="+mj-lt"/>
              <a:buAutoNum type="arabicPeriod"/>
              <a:defRPr sz="240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4"/>
          <p:cNvSpPr>
            <a:spLocks noGrp="1"/>
          </p:cNvSpPr>
          <p:nvPr userDrawn="1">
            <p:ph type="body" sz="quarter" idx="17" hasCustomPrompt="1"/>
          </p:nvPr>
        </p:nvSpPr>
        <p:spPr>
          <a:xfrm>
            <a:off x="500449" y="635296"/>
            <a:ext cx="1404551" cy="990600"/>
          </a:xfrm>
        </p:spPr>
        <p:txBody>
          <a:bodyPr>
            <a:normAutofit/>
          </a:bodyPr>
          <a:lstStyle>
            <a:lvl1pPr marL="0" indent="0">
              <a:buNone/>
              <a:defRPr sz="4400" b="1" i="0" baseline="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IT’s</a:t>
            </a:r>
            <a:endParaRPr lang="en-US" dirty="0"/>
          </a:p>
        </p:txBody>
      </p:sp>
      <p:sp>
        <p:nvSpPr>
          <p:cNvPr id="25" name="Text Placeholder 24"/>
          <p:cNvSpPr>
            <a:spLocks noGrp="1"/>
          </p:cNvSpPr>
          <p:nvPr userDrawn="1">
            <p:ph type="body" sz="quarter" idx="15" hasCustomPrompt="1"/>
          </p:nvPr>
        </p:nvSpPr>
        <p:spPr>
          <a:xfrm>
            <a:off x="1905000" y="635296"/>
            <a:ext cx="7162800" cy="990600"/>
          </a:xfrm>
        </p:spPr>
        <p:txBody>
          <a:bodyPr>
            <a:normAutofit/>
          </a:bodyPr>
          <a:lstStyle>
            <a:lvl1pPr marL="0" indent="0">
              <a:buNone/>
              <a:defRPr sz="4400" b="0" i="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About Business  0.0</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cxnSp>
        <p:nvCxnSpPr>
          <p:cNvPr id="18" name="Straight Connector 17"/>
          <p:cNvCxnSpPr/>
          <p:nvPr userDrawn="1"/>
        </p:nvCxnSpPr>
        <p:spPr>
          <a:xfrm>
            <a:off x="609600" y="6324600"/>
            <a:ext cx="853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rgbClr val="C00000"/>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C00000"/>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_Introduction">
    <p:spTree>
      <p:nvGrpSpPr>
        <p:cNvPr id="1" name=""/>
        <p:cNvGrpSpPr/>
        <p:nvPr/>
      </p:nvGrpSpPr>
      <p:grpSpPr>
        <a:xfrm>
          <a:off x="0" y="0"/>
          <a:ext cx="0" cy="0"/>
          <a:chOff x="0" y="0"/>
          <a:chExt cx="0" cy="0"/>
        </a:xfrm>
      </p:grpSpPr>
      <p:cxnSp>
        <p:nvCxnSpPr>
          <p:cNvPr id="18" name="Straight Connector 17"/>
          <p:cNvCxnSpPr/>
          <p:nvPr userDrawn="1"/>
        </p:nvCxnSpPr>
        <p:spPr>
          <a:xfrm>
            <a:off x="609600" y="63246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609600" y="304800"/>
            <a:ext cx="8000999" cy="914400"/>
          </a:xfrm>
        </p:spPr>
        <p:txBody>
          <a:bodyPr>
            <a:normAutofit/>
          </a:bodyPr>
          <a:lstStyle>
            <a:lvl1pPr marL="0" indent="0" algn="l">
              <a:spcBef>
                <a:spcPts val="600"/>
              </a:spcBef>
              <a:spcAft>
                <a:spcPts val="600"/>
              </a:spcAft>
              <a:buNone/>
              <a:defRPr sz="44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1" name="Content Placeholder 20"/>
          <p:cNvSpPr>
            <a:spLocks noGrp="1"/>
          </p:cNvSpPr>
          <p:nvPr>
            <p:ph sz="quarter" idx="15"/>
          </p:nvPr>
        </p:nvSpPr>
        <p:spPr>
          <a:xfrm>
            <a:off x="609600" y="1600200"/>
            <a:ext cx="8001000" cy="4648200"/>
          </a:xfrm>
        </p:spPr>
        <p:txBody>
          <a:bodyPr/>
          <a:lstStyle>
            <a:lvl1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2192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6326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C00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C00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133600"/>
            <a:ext cx="8001000" cy="4114800"/>
          </a:xfrm>
        </p:spPr>
        <p:txBody>
          <a:bodyPr/>
          <a:lstStyle>
            <a:lvl1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9/26/2016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84" r:id="rId7"/>
    <p:sldLayoutId id="2147483676" r:id="rId8"/>
    <p:sldLayoutId id="2147483677" r:id="rId9"/>
    <p:sldLayoutId id="2147483682" r:id="rId10"/>
    <p:sldLayoutId id="2147483683" r:id="rId11"/>
    <p:sldLayoutId id="2147483664" r:id="rId12"/>
    <p:sldLayoutId id="2147483678" r:id="rId13"/>
    <p:sldLayoutId id="2147483679" r:id="rId14"/>
    <p:sldLayoutId id="2147483680" r:id="rId15"/>
    <p:sldLayoutId id="2147483681" r:id="rId16"/>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9</a:t>
            </a:r>
            <a:endParaRPr lang="en-US" dirty="0"/>
          </a:p>
        </p:txBody>
      </p:sp>
      <p:pic>
        <p:nvPicPr>
          <p:cNvPr id="2" name="Picture 1"/>
          <p:cNvPicPr>
            <a:picLocks noChangeAspect="1"/>
          </p:cNvPicPr>
          <p:nvPr/>
        </p:nvPicPr>
        <p:blipFill>
          <a:blip r:embed="rId2"/>
          <a:stretch>
            <a:fillRect/>
          </a:stretch>
        </p:blipFill>
        <p:spPr>
          <a:xfrm>
            <a:off x="1" y="1066800"/>
            <a:ext cx="9144000" cy="3062348"/>
          </a:xfrm>
          <a:prstGeom prst="rect">
            <a:avLst/>
          </a:prstGeom>
        </p:spPr>
      </p:pic>
      <p:sp>
        <p:nvSpPr>
          <p:cNvPr id="3" name="Subtitle 2"/>
          <p:cNvSpPr>
            <a:spLocks noGrp="1"/>
          </p:cNvSpPr>
          <p:nvPr>
            <p:ph type="subTitle" idx="1"/>
          </p:nvPr>
        </p:nvSpPr>
        <p:spPr>
          <a:xfrm>
            <a:off x="381000" y="4478924"/>
            <a:ext cx="8229600" cy="1998076"/>
          </a:xfrm>
        </p:spPr>
        <p:txBody>
          <a:bodyPr/>
          <a:lstStyle/>
          <a:p>
            <a:r>
              <a:rPr lang="en-US" dirty="0" smtClean="0"/>
              <a:t>E-Business and E-Commerce</a:t>
            </a:r>
            <a:endParaRPr lang="en-US" dirty="0"/>
          </a:p>
        </p:txBody>
      </p:sp>
    </p:spTree>
    <p:extLst>
      <p:ext uri="{BB962C8B-B14F-4D97-AF65-F5344CB8AC3E}">
        <p14:creationId xmlns:p14="http://schemas.microsoft.com/office/powerpoint/2010/main" val="1976056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lnSpcReduction="10000"/>
          </a:bodyPr>
          <a:lstStyle/>
          <a:p>
            <a:r>
              <a:rPr lang="en-US" dirty="0" smtClean="0"/>
              <a:t>Table 9.1: E-Commerce Business Models</a:t>
            </a:r>
            <a:endParaRPr lang="en-US" dirty="0"/>
          </a:p>
        </p:txBody>
      </p:sp>
      <p:pic>
        <p:nvPicPr>
          <p:cNvPr id="4098"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1809839"/>
            <a:ext cx="8153400" cy="4152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0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a:bodyPr>
          <a:lstStyle/>
          <a:p>
            <a:r>
              <a:rPr lang="en-US" dirty="0" smtClean="0"/>
              <a:t>Table 9.1: E-Commerce Business Models (Continued)</a:t>
            </a:r>
            <a:endParaRPr lang="en-US" dirty="0"/>
          </a:p>
        </p:txBody>
      </p:sp>
      <p:pic>
        <p:nvPicPr>
          <p:cNvPr id="512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523762" y="1524000"/>
            <a:ext cx="802027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6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Electronic </a:t>
            </a:r>
            <a:r>
              <a:rPr lang="en-US" dirty="0"/>
              <a:t>Payment </a:t>
            </a:r>
            <a:r>
              <a:rPr lang="en-US" dirty="0" smtClean="0"/>
              <a:t>Mechanisms</a:t>
            </a:r>
            <a:endParaRPr lang="en-US" dirty="0"/>
          </a:p>
        </p:txBody>
      </p:sp>
      <p:sp>
        <p:nvSpPr>
          <p:cNvPr id="6" name="Content Placeholder 5"/>
          <p:cNvSpPr>
            <a:spLocks noGrp="1"/>
          </p:cNvSpPr>
          <p:nvPr>
            <p:ph sz="quarter" idx="15"/>
          </p:nvPr>
        </p:nvSpPr>
        <p:spPr/>
        <p:txBody>
          <a:bodyPr>
            <a:normAutofit fontScale="92500" lnSpcReduction="10000"/>
          </a:bodyPr>
          <a:lstStyle/>
          <a:p>
            <a:r>
              <a:rPr lang="en-US" dirty="0" smtClean="0"/>
              <a:t>Electronic Checks</a:t>
            </a:r>
          </a:p>
          <a:p>
            <a:r>
              <a:rPr lang="en-US" dirty="0" smtClean="0"/>
              <a:t>Electronic Cards</a:t>
            </a:r>
          </a:p>
          <a:p>
            <a:r>
              <a:rPr lang="en-US" dirty="0" smtClean="0"/>
              <a:t>Virtual </a:t>
            </a:r>
            <a:r>
              <a:rPr lang="en-US" dirty="0"/>
              <a:t>Credit </a:t>
            </a:r>
            <a:r>
              <a:rPr lang="en-US" dirty="0" smtClean="0"/>
              <a:t>Cards</a:t>
            </a:r>
          </a:p>
          <a:p>
            <a:r>
              <a:rPr lang="en-US" dirty="0" smtClean="0"/>
              <a:t>Purchasing Cards</a:t>
            </a:r>
          </a:p>
          <a:p>
            <a:r>
              <a:rPr lang="en-US" dirty="0" smtClean="0"/>
              <a:t>Stored-Value </a:t>
            </a:r>
            <a:r>
              <a:rPr lang="en-US" dirty="0"/>
              <a:t>Money </a:t>
            </a:r>
            <a:r>
              <a:rPr lang="en-US" dirty="0" smtClean="0"/>
              <a:t>Cards</a:t>
            </a:r>
          </a:p>
          <a:p>
            <a:r>
              <a:rPr lang="en-US" dirty="0" smtClean="0"/>
              <a:t>Smart Cards</a:t>
            </a:r>
          </a:p>
          <a:p>
            <a:r>
              <a:rPr lang="en-US" dirty="0" smtClean="0"/>
              <a:t>Digital Wallet</a:t>
            </a:r>
          </a:p>
          <a:p>
            <a:r>
              <a:rPr lang="en-US" dirty="0" smtClean="0"/>
              <a:t>Bitcoin</a:t>
            </a:r>
            <a:endParaRPr lang="en-US" dirty="0"/>
          </a:p>
        </p:txBody>
      </p:sp>
    </p:spTree>
    <p:extLst>
      <p:ext uri="{BB962C8B-B14F-4D97-AF65-F5344CB8AC3E}">
        <p14:creationId xmlns:p14="http://schemas.microsoft.com/office/powerpoint/2010/main" val="184544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lnSpcReduction="10000"/>
          </a:bodyPr>
          <a:lstStyle/>
          <a:p>
            <a:r>
              <a:rPr lang="en-US" dirty="0" smtClean="0"/>
              <a:t>Figure 9.1: How e-credit cards work</a:t>
            </a:r>
            <a:endParaRPr lang="en-US" dirty="0"/>
          </a:p>
        </p:txBody>
      </p:sp>
      <p:pic>
        <p:nvPicPr>
          <p:cNvPr id="2050"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741083" cy="444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50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Benefits of </a:t>
            </a:r>
            <a:r>
              <a:rPr lang="en-US" dirty="0"/>
              <a:t>E-Commerce</a:t>
            </a:r>
          </a:p>
        </p:txBody>
      </p:sp>
      <p:sp>
        <p:nvSpPr>
          <p:cNvPr id="6" name="Content Placeholder 5"/>
          <p:cNvSpPr>
            <a:spLocks noGrp="1"/>
          </p:cNvSpPr>
          <p:nvPr>
            <p:ph sz="quarter" idx="15"/>
          </p:nvPr>
        </p:nvSpPr>
        <p:spPr/>
        <p:txBody>
          <a:bodyPr>
            <a:normAutofit/>
          </a:bodyPr>
          <a:lstStyle/>
          <a:p>
            <a:r>
              <a:rPr lang="en-US" dirty="0" smtClean="0"/>
              <a:t>Organization Benefits</a:t>
            </a:r>
          </a:p>
          <a:p>
            <a:r>
              <a:rPr lang="en-US" dirty="0" smtClean="0"/>
              <a:t>Customer Benefits</a:t>
            </a:r>
          </a:p>
          <a:p>
            <a:r>
              <a:rPr lang="en-US" dirty="0" smtClean="0"/>
              <a:t>Benefits </a:t>
            </a:r>
            <a:r>
              <a:rPr lang="en-US" dirty="0"/>
              <a:t>to </a:t>
            </a:r>
            <a:r>
              <a:rPr lang="en-US" dirty="0" smtClean="0"/>
              <a:t>Society</a:t>
            </a:r>
            <a:endParaRPr lang="en-US" dirty="0"/>
          </a:p>
        </p:txBody>
      </p:sp>
    </p:spTree>
    <p:extLst>
      <p:ext uri="{BB962C8B-B14F-4D97-AF65-F5344CB8AC3E}">
        <p14:creationId xmlns:p14="http://schemas.microsoft.com/office/powerpoint/2010/main" val="254121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Limitations of </a:t>
            </a:r>
            <a:r>
              <a:rPr lang="en-US" dirty="0"/>
              <a:t>E-Commerce</a:t>
            </a:r>
          </a:p>
        </p:txBody>
      </p:sp>
      <p:sp>
        <p:nvSpPr>
          <p:cNvPr id="6" name="Content Placeholder 5"/>
          <p:cNvSpPr>
            <a:spLocks noGrp="1"/>
          </p:cNvSpPr>
          <p:nvPr>
            <p:ph sz="quarter" idx="15"/>
          </p:nvPr>
        </p:nvSpPr>
        <p:spPr/>
        <p:txBody>
          <a:bodyPr>
            <a:normAutofit/>
          </a:bodyPr>
          <a:lstStyle/>
          <a:p>
            <a:r>
              <a:rPr lang="en-US" dirty="0" smtClean="0"/>
              <a:t>Technological Limitations</a:t>
            </a:r>
          </a:p>
          <a:p>
            <a:r>
              <a:rPr lang="en-US" dirty="0" smtClean="0"/>
              <a:t>Non-technological Limitations</a:t>
            </a:r>
          </a:p>
        </p:txBody>
      </p:sp>
    </p:spTree>
    <p:extLst>
      <p:ext uri="{BB962C8B-B14F-4D97-AF65-F5344CB8AC3E}">
        <p14:creationId xmlns:p14="http://schemas.microsoft.com/office/powerpoint/2010/main" val="184544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Business-to-Consumer (B2C) Electronic Commerce</a:t>
            </a:r>
            <a:endParaRPr lang="en-US" dirty="0"/>
          </a:p>
        </p:txBody>
      </p:sp>
      <p:sp>
        <p:nvSpPr>
          <p:cNvPr id="5" name="Text Placeholder 4"/>
          <p:cNvSpPr>
            <a:spLocks noGrp="1"/>
          </p:cNvSpPr>
          <p:nvPr>
            <p:ph type="body" sz="quarter" idx="14"/>
          </p:nvPr>
        </p:nvSpPr>
        <p:spPr/>
        <p:txBody>
          <a:bodyPr/>
          <a:lstStyle/>
          <a:p>
            <a:r>
              <a:rPr lang="en-US" dirty="0" smtClean="0"/>
              <a:t>9.2</a:t>
            </a:r>
            <a:endParaRPr lang="en-US" dirty="0"/>
          </a:p>
        </p:txBody>
      </p:sp>
      <p:sp>
        <p:nvSpPr>
          <p:cNvPr id="6" name="Content Placeholder 5"/>
          <p:cNvSpPr>
            <a:spLocks noGrp="1"/>
          </p:cNvSpPr>
          <p:nvPr>
            <p:ph sz="quarter" idx="15"/>
          </p:nvPr>
        </p:nvSpPr>
        <p:spPr/>
        <p:txBody>
          <a:bodyPr/>
          <a:lstStyle/>
          <a:p>
            <a:r>
              <a:rPr lang="en-US" dirty="0" smtClean="0"/>
              <a:t>Electronic Storefronts and Malls</a:t>
            </a:r>
          </a:p>
          <a:p>
            <a:r>
              <a:rPr lang="en-US" dirty="0" smtClean="0"/>
              <a:t>Electronic Malls</a:t>
            </a:r>
          </a:p>
          <a:p>
            <a:r>
              <a:rPr lang="en-US" dirty="0" smtClean="0"/>
              <a:t>Online Service Industries</a:t>
            </a:r>
          </a:p>
          <a:p>
            <a:r>
              <a:rPr lang="en-US" dirty="0" smtClean="0"/>
              <a:t>Issues in E-Tailing</a:t>
            </a:r>
            <a:endParaRPr lang="en-US" dirty="0"/>
          </a:p>
        </p:txBody>
      </p:sp>
    </p:spTree>
    <p:extLst>
      <p:ext uri="{BB962C8B-B14F-4D97-AF65-F5344CB8AC3E}">
        <p14:creationId xmlns:p14="http://schemas.microsoft.com/office/powerpoint/2010/main" val="2190696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sz="quarter" idx="16"/>
          </p:nvPr>
        </p:nvSpPr>
        <p:spPr/>
        <p:txBody>
          <a:bodyPr>
            <a:normAutofit/>
          </a:bodyPr>
          <a:lstStyle/>
          <a:p>
            <a:r>
              <a:rPr lang="en-US" dirty="0" err="1" smtClean="0"/>
              <a:t>Swipely</a:t>
            </a:r>
            <a:endParaRPr lang="en-US" dirty="0" smtClean="0"/>
          </a:p>
          <a:p>
            <a:pPr lvl="1"/>
            <a:r>
              <a:rPr lang="en-US" dirty="0"/>
              <a:t>Describe the advantages that </a:t>
            </a:r>
            <a:r>
              <a:rPr lang="en-US" dirty="0" err="1"/>
              <a:t>Swipely</a:t>
            </a:r>
            <a:r>
              <a:rPr lang="en-US" dirty="0"/>
              <a:t> off </a:t>
            </a:r>
            <a:r>
              <a:rPr lang="en-US" dirty="0" err="1"/>
              <a:t>ers</a:t>
            </a:r>
            <a:r>
              <a:rPr lang="en-US" dirty="0"/>
              <a:t> merchants that help it maintain a competitive advantage in the marketplace.</a:t>
            </a:r>
          </a:p>
          <a:p>
            <a:pPr lvl="1"/>
            <a:r>
              <a:rPr lang="en-US" dirty="0"/>
              <a:t>Refer back to Chapter 2. Does </a:t>
            </a:r>
            <a:r>
              <a:rPr lang="en-US" dirty="0" err="1"/>
              <a:t>Swipely</a:t>
            </a:r>
            <a:r>
              <a:rPr lang="en-US" dirty="0"/>
              <a:t> function as a strategic information system for a merchant? Why or why not?</a:t>
            </a:r>
          </a:p>
        </p:txBody>
      </p:sp>
      <p:sp>
        <p:nvSpPr>
          <p:cNvPr id="2" name="Text Placeholder 1"/>
          <p:cNvSpPr>
            <a:spLocks noGrp="1"/>
          </p:cNvSpPr>
          <p:nvPr>
            <p:ph type="body" sz="quarter" idx="17"/>
          </p:nvPr>
        </p:nvSpPr>
        <p:spPr/>
        <p:txBody>
          <a:bodyPr/>
          <a:lstStyle/>
          <a:p>
            <a:endParaRPr lang="en-US"/>
          </a:p>
        </p:txBody>
      </p:sp>
      <p:sp>
        <p:nvSpPr>
          <p:cNvPr id="5" name="Text Placeholder 4"/>
          <p:cNvSpPr>
            <a:spLocks noGrp="1"/>
          </p:cNvSpPr>
          <p:nvPr>
            <p:ph type="body" sz="quarter" idx="15"/>
          </p:nvPr>
        </p:nvSpPr>
        <p:spPr/>
        <p:txBody>
          <a:bodyPr/>
          <a:lstStyle/>
          <a:p>
            <a:r>
              <a:rPr lang="en-US" dirty="0" smtClean="0"/>
              <a:t>ABOUT BUSINESS 9.2</a:t>
            </a:r>
            <a:endParaRPr lang="en-US" dirty="0"/>
          </a:p>
        </p:txBody>
      </p:sp>
    </p:spTree>
    <p:extLst>
      <p:ext uri="{BB962C8B-B14F-4D97-AF65-F5344CB8AC3E}">
        <p14:creationId xmlns:p14="http://schemas.microsoft.com/office/powerpoint/2010/main" val="22776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Electronic Storefronts and </a:t>
            </a:r>
            <a:r>
              <a:rPr lang="en-US" dirty="0" smtClean="0"/>
              <a:t>Malls</a:t>
            </a:r>
            <a:endParaRPr lang="en-US" dirty="0"/>
          </a:p>
        </p:txBody>
      </p:sp>
      <p:sp>
        <p:nvSpPr>
          <p:cNvPr id="6" name="Content Placeholder 5"/>
          <p:cNvSpPr>
            <a:spLocks noGrp="1"/>
          </p:cNvSpPr>
          <p:nvPr>
            <p:ph sz="quarter" idx="15"/>
          </p:nvPr>
        </p:nvSpPr>
        <p:spPr/>
        <p:txBody>
          <a:bodyPr>
            <a:normAutofit/>
          </a:bodyPr>
          <a:lstStyle/>
          <a:p>
            <a:r>
              <a:rPr lang="en-US" dirty="0"/>
              <a:t>Electronic Retailing (e-tailing</a:t>
            </a:r>
            <a:r>
              <a:rPr lang="en-US" dirty="0" smtClean="0"/>
              <a:t>)</a:t>
            </a:r>
          </a:p>
          <a:p>
            <a:r>
              <a:rPr lang="en-US" dirty="0" smtClean="0"/>
              <a:t>Electronic Storefront</a:t>
            </a:r>
          </a:p>
          <a:p>
            <a:r>
              <a:rPr lang="en-US" dirty="0" smtClean="0"/>
              <a:t>Electronic Mall</a:t>
            </a:r>
          </a:p>
          <a:p>
            <a:r>
              <a:rPr lang="en-US" dirty="0" smtClean="0"/>
              <a:t>Two </a:t>
            </a:r>
            <a:r>
              <a:rPr lang="en-US" dirty="0"/>
              <a:t>Types of </a:t>
            </a:r>
            <a:r>
              <a:rPr lang="en-US" dirty="0" smtClean="0"/>
              <a:t>Electronic Malls</a:t>
            </a:r>
            <a:endParaRPr lang="en-US" dirty="0"/>
          </a:p>
        </p:txBody>
      </p:sp>
    </p:spTree>
    <p:extLst>
      <p:ext uri="{BB962C8B-B14F-4D97-AF65-F5344CB8AC3E}">
        <p14:creationId xmlns:p14="http://schemas.microsoft.com/office/powerpoint/2010/main" val="347501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Online </a:t>
            </a:r>
            <a:r>
              <a:rPr lang="en-US" dirty="0"/>
              <a:t>Service </a:t>
            </a:r>
            <a:r>
              <a:rPr lang="en-US" dirty="0" smtClean="0"/>
              <a:t>Industries</a:t>
            </a:r>
            <a:endParaRPr lang="en-US" dirty="0"/>
          </a:p>
        </p:txBody>
      </p:sp>
      <p:sp>
        <p:nvSpPr>
          <p:cNvPr id="6" name="Content Placeholder 5"/>
          <p:cNvSpPr>
            <a:spLocks noGrp="1"/>
          </p:cNvSpPr>
          <p:nvPr>
            <p:ph sz="quarter" idx="15"/>
          </p:nvPr>
        </p:nvSpPr>
        <p:spPr/>
        <p:txBody>
          <a:bodyPr>
            <a:normAutofit/>
          </a:bodyPr>
          <a:lstStyle/>
          <a:p>
            <a:r>
              <a:rPr lang="en-US" dirty="0" smtClean="0"/>
              <a:t>Disintermediation</a:t>
            </a:r>
          </a:p>
          <a:p>
            <a:r>
              <a:rPr lang="en-US" dirty="0" err="1" smtClean="0"/>
              <a:t>Cyberbanking</a:t>
            </a:r>
            <a:endParaRPr lang="en-US" dirty="0" smtClean="0"/>
          </a:p>
          <a:p>
            <a:r>
              <a:rPr lang="en-US" dirty="0" smtClean="0"/>
              <a:t>Online Securities Trading</a:t>
            </a:r>
          </a:p>
          <a:p>
            <a:r>
              <a:rPr lang="en-US" dirty="0" smtClean="0"/>
              <a:t>The Online Job Market</a:t>
            </a:r>
          </a:p>
          <a:p>
            <a:r>
              <a:rPr lang="en-US" dirty="0" smtClean="0"/>
              <a:t>Travel Services</a:t>
            </a:r>
          </a:p>
          <a:p>
            <a:r>
              <a:rPr lang="en-US" dirty="0" smtClean="0"/>
              <a:t>Online Advertising</a:t>
            </a:r>
          </a:p>
          <a:p>
            <a:r>
              <a:rPr lang="en-US" dirty="0" smtClean="0"/>
              <a:t>Online Advertising Methods</a:t>
            </a:r>
            <a:endParaRPr lang="en-US" dirty="0"/>
          </a:p>
        </p:txBody>
      </p:sp>
    </p:spTree>
    <p:extLst>
      <p:ext uri="{BB962C8B-B14F-4D97-AF65-F5344CB8AC3E}">
        <p14:creationId xmlns:p14="http://schemas.microsoft.com/office/powerpoint/2010/main" val="95746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Overview of E-Business and E-Commerce</a:t>
            </a:r>
          </a:p>
          <a:p>
            <a:r>
              <a:rPr lang="en-US" dirty="0"/>
              <a:t>Business-to-Consumer (B2C) Electronic Commerce</a:t>
            </a:r>
          </a:p>
          <a:p>
            <a:r>
              <a:rPr lang="en-US" dirty="0"/>
              <a:t>Business-to-Business (B2B) Electronic Commerce</a:t>
            </a:r>
          </a:p>
          <a:p>
            <a:r>
              <a:rPr lang="en-US" dirty="0"/>
              <a:t>Ethical and Legal Issues in E-Business</a:t>
            </a:r>
          </a:p>
        </p:txBody>
      </p:sp>
    </p:spTree>
    <p:extLst>
      <p:ext uri="{BB962C8B-B14F-4D97-AF65-F5344CB8AC3E}">
        <p14:creationId xmlns:p14="http://schemas.microsoft.com/office/powerpoint/2010/main" val="1118545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Online Advertising</a:t>
            </a:r>
            <a:endParaRPr lang="en-US" dirty="0"/>
          </a:p>
        </p:txBody>
      </p:sp>
      <p:sp>
        <p:nvSpPr>
          <p:cNvPr id="5" name="Content Placeholder 4"/>
          <p:cNvSpPr>
            <a:spLocks noGrp="1"/>
          </p:cNvSpPr>
          <p:nvPr>
            <p:ph sz="quarter" idx="15"/>
          </p:nvPr>
        </p:nvSpPr>
        <p:spPr/>
        <p:txBody>
          <a:bodyPr>
            <a:normAutofit fontScale="92500" lnSpcReduction="10000"/>
          </a:bodyPr>
          <a:lstStyle/>
          <a:p>
            <a:pPr marL="0" indent="0">
              <a:buNone/>
            </a:pPr>
            <a:r>
              <a:rPr lang="en-US" b="1" dirty="0" smtClean="0"/>
              <a:t>Advantages </a:t>
            </a:r>
            <a:r>
              <a:rPr lang="en-US" b="1" dirty="0"/>
              <a:t>of Online Advertising</a:t>
            </a:r>
            <a:r>
              <a:rPr lang="en-US" b="1" dirty="0" smtClean="0"/>
              <a:t>:</a:t>
            </a:r>
          </a:p>
          <a:p>
            <a:r>
              <a:rPr lang="en-US" dirty="0" smtClean="0"/>
              <a:t>Updated </a:t>
            </a:r>
            <a:r>
              <a:rPr lang="en-US" dirty="0"/>
              <a:t>any time at minimal </a:t>
            </a:r>
            <a:r>
              <a:rPr lang="en-US" dirty="0" smtClean="0"/>
              <a:t>cost</a:t>
            </a:r>
          </a:p>
          <a:p>
            <a:r>
              <a:rPr lang="en-US" dirty="0" smtClean="0"/>
              <a:t>Reach </a:t>
            </a:r>
            <a:r>
              <a:rPr lang="en-US" dirty="0"/>
              <a:t>very large numbers of potential buyers all over the </a:t>
            </a:r>
            <a:r>
              <a:rPr lang="en-US" dirty="0" smtClean="0"/>
              <a:t>world</a:t>
            </a:r>
          </a:p>
          <a:p>
            <a:r>
              <a:rPr lang="en-US" dirty="0" smtClean="0"/>
              <a:t>Generally </a:t>
            </a:r>
            <a:r>
              <a:rPr lang="en-US" dirty="0"/>
              <a:t>cheaper than radio, television, and print </a:t>
            </a:r>
            <a:r>
              <a:rPr lang="en-US" dirty="0" smtClean="0"/>
              <a:t>ads</a:t>
            </a:r>
          </a:p>
          <a:p>
            <a:r>
              <a:rPr lang="en-US" dirty="0" smtClean="0"/>
              <a:t>Interactive </a:t>
            </a:r>
            <a:r>
              <a:rPr lang="en-US" dirty="0"/>
              <a:t>and targeted to specific interest groups and/or individuals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83242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Advertising Methods</a:t>
            </a:r>
            <a:endParaRPr lang="en-US" dirty="0"/>
          </a:p>
        </p:txBody>
      </p:sp>
      <p:sp>
        <p:nvSpPr>
          <p:cNvPr id="3" name="Content Placeholder 2"/>
          <p:cNvSpPr>
            <a:spLocks noGrp="1"/>
          </p:cNvSpPr>
          <p:nvPr>
            <p:ph sz="quarter" idx="15"/>
          </p:nvPr>
        </p:nvSpPr>
        <p:spPr/>
        <p:txBody>
          <a:bodyPr>
            <a:normAutofit/>
          </a:bodyPr>
          <a:lstStyle/>
          <a:p>
            <a:r>
              <a:rPr lang="en-US" b="1" dirty="0"/>
              <a:t>Banner </a:t>
            </a:r>
            <a:r>
              <a:rPr lang="en-US" b="1" dirty="0" smtClean="0"/>
              <a:t>Ads</a:t>
            </a:r>
            <a:endParaRPr lang="en-US" dirty="0"/>
          </a:p>
          <a:p>
            <a:r>
              <a:rPr lang="en-US" b="1" dirty="0"/>
              <a:t>Pop-Up </a:t>
            </a:r>
            <a:r>
              <a:rPr lang="en-US" b="1" dirty="0" smtClean="0"/>
              <a:t>Ad</a:t>
            </a:r>
          </a:p>
          <a:p>
            <a:r>
              <a:rPr lang="en-US" b="1" dirty="0" smtClean="0"/>
              <a:t>Pop-Under Ad</a:t>
            </a:r>
          </a:p>
          <a:p>
            <a:r>
              <a:rPr lang="en-US" b="1" dirty="0" smtClean="0"/>
              <a:t>Spam</a:t>
            </a:r>
          </a:p>
          <a:p>
            <a:r>
              <a:rPr lang="en-US" b="1" dirty="0" smtClean="0"/>
              <a:t>Permission Marketing</a:t>
            </a:r>
          </a:p>
          <a:p>
            <a:r>
              <a:rPr lang="en-US" b="1" dirty="0" smtClean="0"/>
              <a:t>Viral Marketing</a:t>
            </a:r>
          </a:p>
        </p:txBody>
      </p:sp>
    </p:spTree>
    <p:extLst>
      <p:ext uri="{BB962C8B-B14F-4D97-AF65-F5344CB8AC3E}">
        <p14:creationId xmlns:p14="http://schemas.microsoft.com/office/powerpoint/2010/main" val="832421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Issues </a:t>
            </a:r>
            <a:r>
              <a:rPr lang="en-US" dirty="0"/>
              <a:t>in E-Tailing</a:t>
            </a:r>
          </a:p>
        </p:txBody>
      </p:sp>
      <p:sp>
        <p:nvSpPr>
          <p:cNvPr id="6" name="Content Placeholder 5"/>
          <p:cNvSpPr>
            <a:spLocks noGrp="1"/>
          </p:cNvSpPr>
          <p:nvPr>
            <p:ph sz="quarter" idx="15"/>
          </p:nvPr>
        </p:nvSpPr>
        <p:spPr/>
        <p:txBody>
          <a:bodyPr/>
          <a:lstStyle/>
          <a:p>
            <a:r>
              <a:rPr lang="en-US" dirty="0" smtClean="0"/>
              <a:t>Channel Conflict</a:t>
            </a:r>
          </a:p>
          <a:p>
            <a:r>
              <a:rPr lang="en-US" dirty="0" smtClean="0"/>
              <a:t>Multi-channeling (Omni-channeling)</a:t>
            </a:r>
          </a:p>
          <a:p>
            <a:pPr lvl="1"/>
            <a:r>
              <a:rPr lang="en-US" dirty="0" err="1" smtClean="0"/>
              <a:t>Showrooming</a:t>
            </a:r>
            <a:endParaRPr lang="en-US" dirty="0" smtClean="0"/>
          </a:p>
          <a:p>
            <a:r>
              <a:rPr lang="en-US" dirty="0" smtClean="0"/>
              <a:t>Order Fulfillment</a:t>
            </a:r>
            <a:endParaRPr lang="en-US" dirty="0"/>
          </a:p>
        </p:txBody>
      </p:sp>
    </p:spTree>
    <p:extLst>
      <p:ext uri="{BB962C8B-B14F-4D97-AF65-F5344CB8AC3E}">
        <p14:creationId xmlns:p14="http://schemas.microsoft.com/office/powerpoint/2010/main" val="95746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sz="quarter" idx="16"/>
          </p:nvPr>
        </p:nvSpPr>
        <p:spPr/>
        <p:txBody>
          <a:bodyPr>
            <a:normAutofit fontScale="92500"/>
          </a:bodyPr>
          <a:lstStyle/>
          <a:p>
            <a:r>
              <a:rPr lang="en-US" dirty="0" smtClean="0"/>
              <a:t>The Omni-Channel Customer Experience</a:t>
            </a:r>
          </a:p>
          <a:p>
            <a:pPr lvl="1"/>
            <a:r>
              <a:rPr lang="en-US" dirty="0"/>
              <a:t>Why is an “</a:t>
            </a:r>
            <a:r>
              <a:rPr lang="en-US" dirty="0" err="1"/>
              <a:t>omni</a:t>
            </a:r>
            <a:r>
              <a:rPr lang="en-US" dirty="0"/>
              <a:t>-channel” strategy such an important component of retailers’ missions today?</a:t>
            </a:r>
          </a:p>
          <a:p>
            <a:pPr lvl="1"/>
            <a:r>
              <a:rPr lang="en-US" dirty="0"/>
              <a:t>Describe the problems retailers face in implementing a ship-from-store strategy.</a:t>
            </a:r>
          </a:p>
          <a:p>
            <a:pPr lvl="1"/>
            <a:r>
              <a:rPr lang="en-US" dirty="0"/>
              <a:t>Identify some strategies that Amazon could employ to counter the ship-from-store strategy from traditional bricks-</a:t>
            </a:r>
            <a:r>
              <a:rPr lang="en-US" dirty="0" err="1"/>
              <a:t>andmortar</a:t>
            </a:r>
            <a:r>
              <a:rPr lang="en-US" dirty="0"/>
              <a:t> retailers.</a:t>
            </a:r>
          </a:p>
          <a:p>
            <a:pPr lvl="1"/>
            <a:r>
              <a:rPr lang="en-US" dirty="0"/>
              <a:t>Discuss the diff </a:t>
            </a:r>
            <a:r>
              <a:rPr lang="en-US" dirty="0" err="1"/>
              <a:t>erences</a:t>
            </a:r>
            <a:r>
              <a:rPr lang="en-US" dirty="0"/>
              <a:t> between the ship-from-store and click-and-collect processes.</a:t>
            </a:r>
          </a:p>
        </p:txBody>
      </p:sp>
      <p:sp>
        <p:nvSpPr>
          <p:cNvPr id="2" name="Text Placeholder 1"/>
          <p:cNvSpPr>
            <a:spLocks noGrp="1"/>
          </p:cNvSpPr>
          <p:nvPr>
            <p:ph type="body" sz="quarter" idx="17"/>
          </p:nvPr>
        </p:nvSpPr>
        <p:spPr/>
        <p:txBody>
          <a:bodyPr/>
          <a:lstStyle/>
          <a:p>
            <a:endParaRPr lang="en-US"/>
          </a:p>
        </p:txBody>
      </p:sp>
      <p:sp>
        <p:nvSpPr>
          <p:cNvPr id="5" name="Text Placeholder 4"/>
          <p:cNvSpPr>
            <a:spLocks noGrp="1"/>
          </p:cNvSpPr>
          <p:nvPr>
            <p:ph type="body" sz="quarter" idx="15"/>
          </p:nvPr>
        </p:nvSpPr>
        <p:spPr/>
        <p:txBody>
          <a:bodyPr/>
          <a:lstStyle/>
          <a:p>
            <a:r>
              <a:rPr lang="en-US" dirty="0" smtClean="0"/>
              <a:t>ABOUT BUSINESS 9.3</a:t>
            </a:r>
            <a:endParaRPr lang="en-US" dirty="0"/>
          </a:p>
        </p:txBody>
      </p:sp>
    </p:spTree>
    <p:extLst>
      <p:ext uri="{BB962C8B-B14F-4D97-AF65-F5344CB8AC3E}">
        <p14:creationId xmlns:p14="http://schemas.microsoft.com/office/powerpoint/2010/main" val="22776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Business-to-Business (B2B) Electronic Commerce</a:t>
            </a:r>
            <a:endParaRPr lang="en-US" dirty="0"/>
          </a:p>
        </p:txBody>
      </p:sp>
      <p:sp>
        <p:nvSpPr>
          <p:cNvPr id="5" name="Text Placeholder 4"/>
          <p:cNvSpPr>
            <a:spLocks noGrp="1"/>
          </p:cNvSpPr>
          <p:nvPr>
            <p:ph type="body" sz="quarter" idx="14"/>
          </p:nvPr>
        </p:nvSpPr>
        <p:spPr/>
        <p:txBody>
          <a:bodyPr/>
          <a:lstStyle/>
          <a:p>
            <a:r>
              <a:rPr lang="en-US" dirty="0" smtClean="0"/>
              <a:t>9.3</a:t>
            </a:r>
            <a:endParaRPr lang="en-US" dirty="0"/>
          </a:p>
        </p:txBody>
      </p:sp>
      <p:sp>
        <p:nvSpPr>
          <p:cNvPr id="6" name="Content Placeholder 5"/>
          <p:cNvSpPr>
            <a:spLocks noGrp="1"/>
          </p:cNvSpPr>
          <p:nvPr>
            <p:ph sz="quarter" idx="15"/>
          </p:nvPr>
        </p:nvSpPr>
        <p:spPr/>
        <p:txBody>
          <a:bodyPr/>
          <a:lstStyle/>
          <a:p>
            <a:r>
              <a:rPr lang="en-US" dirty="0" smtClean="0"/>
              <a:t>Sell-Side Marketplaces</a:t>
            </a:r>
          </a:p>
          <a:p>
            <a:r>
              <a:rPr lang="en-US" dirty="0" smtClean="0"/>
              <a:t>Buy-Side Marketplaces</a:t>
            </a:r>
          </a:p>
          <a:p>
            <a:r>
              <a:rPr lang="en-US" dirty="0" smtClean="0"/>
              <a:t>Electronic Exchanges</a:t>
            </a:r>
            <a:endParaRPr lang="en-US" dirty="0"/>
          </a:p>
        </p:txBody>
      </p:sp>
    </p:spTree>
    <p:extLst>
      <p:ext uri="{BB962C8B-B14F-4D97-AF65-F5344CB8AC3E}">
        <p14:creationId xmlns:p14="http://schemas.microsoft.com/office/powerpoint/2010/main" val="283063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Sell-Side </a:t>
            </a:r>
            <a:r>
              <a:rPr lang="en-US" dirty="0" smtClean="0"/>
              <a:t>Marketplaces</a:t>
            </a:r>
            <a:endParaRPr lang="en-US" dirty="0"/>
          </a:p>
        </p:txBody>
      </p:sp>
      <p:sp>
        <p:nvSpPr>
          <p:cNvPr id="6" name="Content Placeholder 5"/>
          <p:cNvSpPr>
            <a:spLocks noGrp="1"/>
          </p:cNvSpPr>
          <p:nvPr>
            <p:ph sz="quarter" idx="15"/>
          </p:nvPr>
        </p:nvSpPr>
        <p:spPr/>
        <p:txBody>
          <a:bodyPr/>
          <a:lstStyle/>
          <a:p>
            <a:pPr marL="0" indent="0">
              <a:buNone/>
            </a:pPr>
            <a:r>
              <a:rPr lang="en-US" b="1" dirty="0" smtClean="0"/>
              <a:t>Key Mechanisms:</a:t>
            </a:r>
          </a:p>
          <a:p>
            <a:r>
              <a:rPr lang="en-US" dirty="0"/>
              <a:t>Forward auctions</a:t>
            </a:r>
          </a:p>
          <a:p>
            <a:r>
              <a:rPr lang="en-US" dirty="0" smtClean="0"/>
              <a:t>Customized electronic catalogs for large buyers</a:t>
            </a:r>
            <a:endParaRPr lang="en-US" dirty="0"/>
          </a:p>
          <a:p>
            <a:r>
              <a:rPr lang="en-US" dirty="0"/>
              <a:t>Third-Party Auction </a:t>
            </a:r>
            <a:r>
              <a:rPr lang="en-US" dirty="0" smtClean="0"/>
              <a:t>Sites</a:t>
            </a:r>
            <a:endParaRPr lang="en-US" dirty="0"/>
          </a:p>
        </p:txBody>
      </p:sp>
    </p:spTree>
    <p:extLst>
      <p:ext uri="{BB962C8B-B14F-4D97-AF65-F5344CB8AC3E}">
        <p14:creationId xmlns:p14="http://schemas.microsoft.com/office/powerpoint/2010/main" val="1568030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Buy-Side Marketplaces</a:t>
            </a:r>
            <a:endParaRPr lang="en-US" dirty="0"/>
          </a:p>
        </p:txBody>
      </p:sp>
      <p:sp>
        <p:nvSpPr>
          <p:cNvPr id="6" name="Content Placeholder 5"/>
          <p:cNvSpPr>
            <a:spLocks noGrp="1"/>
          </p:cNvSpPr>
          <p:nvPr>
            <p:ph sz="quarter" idx="15"/>
          </p:nvPr>
        </p:nvSpPr>
        <p:spPr/>
        <p:txBody>
          <a:bodyPr/>
          <a:lstStyle/>
          <a:p>
            <a:r>
              <a:rPr lang="en-US" dirty="0" smtClean="0"/>
              <a:t>Procurement</a:t>
            </a:r>
          </a:p>
          <a:p>
            <a:pPr lvl="1"/>
            <a:r>
              <a:rPr lang="en-US" dirty="0" smtClean="0"/>
              <a:t>Purchasing</a:t>
            </a:r>
          </a:p>
          <a:p>
            <a:r>
              <a:rPr lang="en-US" dirty="0" smtClean="0"/>
              <a:t>Reverse Auctions</a:t>
            </a:r>
          </a:p>
          <a:p>
            <a:r>
              <a:rPr lang="en-US" dirty="0" smtClean="0"/>
              <a:t>E-Procurement</a:t>
            </a:r>
          </a:p>
          <a:p>
            <a:r>
              <a:rPr lang="en-US" dirty="0" smtClean="0"/>
              <a:t>Group Purchasing</a:t>
            </a:r>
            <a:endParaRPr lang="en-US" dirty="0"/>
          </a:p>
        </p:txBody>
      </p:sp>
    </p:spTree>
    <p:extLst>
      <p:ext uri="{BB962C8B-B14F-4D97-AF65-F5344CB8AC3E}">
        <p14:creationId xmlns:p14="http://schemas.microsoft.com/office/powerpoint/2010/main" val="3055693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Electronic </a:t>
            </a:r>
            <a:r>
              <a:rPr lang="en-US" dirty="0"/>
              <a:t>Exchanges</a:t>
            </a:r>
          </a:p>
        </p:txBody>
      </p:sp>
      <p:sp>
        <p:nvSpPr>
          <p:cNvPr id="6" name="Content Placeholder 5"/>
          <p:cNvSpPr>
            <a:spLocks noGrp="1"/>
          </p:cNvSpPr>
          <p:nvPr>
            <p:ph sz="quarter" idx="15"/>
          </p:nvPr>
        </p:nvSpPr>
        <p:spPr/>
        <p:txBody>
          <a:bodyPr>
            <a:normAutofit/>
          </a:bodyPr>
          <a:lstStyle/>
          <a:p>
            <a:r>
              <a:rPr lang="en-US" dirty="0"/>
              <a:t>Private </a:t>
            </a:r>
            <a:r>
              <a:rPr lang="en-US" dirty="0" smtClean="0"/>
              <a:t>Exchanges</a:t>
            </a:r>
            <a:endParaRPr lang="en-US" dirty="0"/>
          </a:p>
          <a:p>
            <a:r>
              <a:rPr lang="en-US" dirty="0"/>
              <a:t>Public </a:t>
            </a:r>
            <a:r>
              <a:rPr lang="en-US" dirty="0" smtClean="0"/>
              <a:t>Exchanges</a:t>
            </a:r>
          </a:p>
          <a:p>
            <a:r>
              <a:rPr lang="en-US" dirty="0" smtClean="0"/>
              <a:t>Three </a:t>
            </a:r>
            <a:r>
              <a:rPr lang="en-US" dirty="0"/>
              <a:t>Basic Types of Public </a:t>
            </a:r>
            <a:r>
              <a:rPr lang="en-US" dirty="0" smtClean="0"/>
              <a:t>Exchanges</a:t>
            </a:r>
            <a:endParaRPr lang="en-US" dirty="0"/>
          </a:p>
        </p:txBody>
      </p:sp>
    </p:spTree>
    <p:extLst>
      <p:ext uri="{BB962C8B-B14F-4D97-AF65-F5344CB8AC3E}">
        <p14:creationId xmlns:p14="http://schemas.microsoft.com/office/powerpoint/2010/main" val="3055693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Three Basic Types of Public Exchanges</a:t>
            </a:r>
            <a:endParaRPr lang="en-US" dirty="0"/>
          </a:p>
        </p:txBody>
      </p:sp>
      <p:sp>
        <p:nvSpPr>
          <p:cNvPr id="5" name="Content Placeholder 4"/>
          <p:cNvSpPr>
            <a:spLocks noGrp="1"/>
          </p:cNvSpPr>
          <p:nvPr>
            <p:ph sz="quarter" idx="15"/>
          </p:nvPr>
        </p:nvSpPr>
        <p:spPr/>
        <p:txBody>
          <a:bodyPr/>
          <a:lstStyle/>
          <a:p>
            <a:pPr marL="514350" indent="-514350">
              <a:buFont typeface="+mj-lt"/>
              <a:buAutoNum type="arabicPeriod"/>
            </a:pPr>
            <a:r>
              <a:rPr lang="en-US" dirty="0"/>
              <a:t>Vertical Exchanges</a:t>
            </a:r>
          </a:p>
          <a:p>
            <a:pPr marL="514350" indent="-514350">
              <a:buFont typeface="+mj-lt"/>
              <a:buAutoNum type="arabicPeriod"/>
            </a:pPr>
            <a:r>
              <a:rPr lang="en-US" dirty="0"/>
              <a:t>Horizontal Exchanges</a:t>
            </a:r>
          </a:p>
          <a:p>
            <a:pPr marL="514350" indent="-514350">
              <a:buFont typeface="+mj-lt"/>
              <a:buAutoNum type="arabicPeriod"/>
            </a:pPr>
            <a:r>
              <a:rPr lang="en-US" dirty="0"/>
              <a:t>Functional </a:t>
            </a:r>
            <a:r>
              <a:rPr lang="en-US" dirty="0" smtClean="0"/>
              <a:t>Exchanges</a:t>
            </a:r>
            <a:endParaRPr lang="en-US" dirty="0"/>
          </a:p>
        </p:txBody>
      </p:sp>
    </p:spTree>
    <p:extLst>
      <p:ext uri="{BB962C8B-B14F-4D97-AF65-F5344CB8AC3E}">
        <p14:creationId xmlns:p14="http://schemas.microsoft.com/office/powerpoint/2010/main" val="3485967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sz="quarter" idx="16"/>
          </p:nvPr>
        </p:nvSpPr>
        <p:spPr/>
        <p:txBody>
          <a:bodyPr>
            <a:normAutofit fontScale="85000" lnSpcReduction="10000"/>
          </a:bodyPr>
          <a:lstStyle/>
          <a:p>
            <a:r>
              <a:rPr lang="en-US" dirty="0" smtClean="0"/>
              <a:t>Amazon Moves into the B2B Marketplace</a:t>
            </a:r>
          </a:p>
          <a:p>
            <a:pPr lvl="1"/>
            <a:r>
              <a:rPr lang="en-US" dirty="0"/>
              <a:t>Consider Tulsa Community College (www.tulsacc.edu), which is using Amazon Business to order test tubes, basketballs, off ice supplies, and other goods instead of having employees buy them from local retailers or specialty sellers. The daily needs of the college’s 15,000 students translate into about $10,000 of orders per </a:t>
            </a:r>
            <a:r>
              <a:rPr lang="en-US" dirty="0" smtClean="0"/>
              <a:t>month.</a:t>
            </a:r>
          </a:p>
          <a:p>
            <a:pPr lvl="2"/>
            <a:r>
              <a:rPr lang="en-US" dirty="0" smtClean="0"/>
              <a:t>What </a:t>
            </a:r>
            <a:r>
              <a:rPr lang="en-US" dirty="0"/>
              <a:t>is the impact of Amazon Business on local wholesalers and retailers in Tulsa?</a:t>
            </a:r>
          </a:p>
          <a:p>
            <a:pPr lvl="2"/>
            <a:r>
              <a:rPr lang="en-US" dirty="0"/>
              <a:t>How could local businesses in Tulsa compete with Amazon Business?</a:t>
            </a:r>
          </a:p>
          <a:p>
            <a:pPr lvl="1"/>
            <a:r>
              <a:rPr lang="en-US" dirty="0"/>
              <a:t>Provide other methods for wholesalers to compete with Amazon Business.</a:t>
            </a:r>
          </a:p>
        </p:txBody>
      </p:sp>
      <p:sp>
        <p:nvSpPr>
          <p:cNvPr id="2" name="Text Placeholder 1"/>
          <p:cNvSpPr>
            <a:spLocks noGrp="1"/>
          </p:cNvSpPr>
          <p:nvPr>
            <p:ph type="body" sz="quarter" idx="17"/>
          </p:nvPr>
        </p:nvSpPr>
        <p:spPr/>
        <p:txBody>
          <a:bodyPr/>
          <a:lstStyle/>
          <a:p>
            <a:endParaRPr lang="en-US"/>
          </a:p>
        </p:txBody>
      </p:sp>
      <p:sp>
        <p:nvSpPr>
          <p:cNvPr id="5" name="Text Placeholder 4"/>
          <p:cNvSpPr>
            <a:spLocks noGrp="1"/>
          </p:cNvSpPr>
          <p:nvPr>
            <p:ph type="body" sz="quarter" idx="15"/>
          </p:nvPr>
        </p:nvSpPr>
        <p:spPr/>
        <p:txBody>
          <a:bodyPr/>
          <a:lstStyle/>
          <a:p>
            <a:r>
              <a:rPr lang="en-US" dirty="0" smtClean="0"/>
              <a:t>ABOUT BUSINESS 9.4</a:t>
            </a:r>
            <a:endParaRPr lang="en-US" dirty="0"/>
          </a:p>
        </p:txBody>
      </p:sp>
    </p:spTree>
    <p:extLst>
      <p:ext uri="{BB962C8B-B14F-4D97-AF65-F5344CB8AC3E}">
        <p14:creationId xmlns:p14="http://schemas.microsoft.com/office/powerpoint/2010/main" val="22776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724400"/>
          </a:xfrm>
        </p:spPr>
        <p:txBody>
          <a:bodyPr>
            <a:normAutofit fontScale="92500" lnSpcReduction="20000"/>
          </a:bodyPr>
          <a:lstStyle/>
          <a:p>
            <a:r>
              <a:rPr lang="en-US" dirty="0"/>
              <a:t>Describe the six common types of electronic commerce.</a:t>
            </a:r>
          </a:p>
          <a:p>
            <a:r>
              <a:rPr lang="en-US" dirty="0"/>
              <a:t>Describe the various online services of business-to-consumer (B2C) commerce, providing </a:t>
            </a:r>
            <a:r>
              <a:rPr lang="en-US" dirty="0" smtClean="0"/>
              <a:t>specific </a:t>
            </a:r>
            <a:r>
              <a:rPr lang="en-US" dirty="0"/>
              <a:t>examples of each.</a:t>
            </a:r>
          </a:p>
          <a:p>
            <a:r>
              <a:rPr lang="en-US" dirty="0"/>
              <a:t>Describe the three business models for business-to-business electronic commerce</a:t>
            </a:r>
            <a:r>
              <a:rPr lang="en-US" dirty="0" smtClean="0"/>
              <a:t>.</a:t>
            </a:r>
          </a:p>
          <a:p>
            <a:r>
              <a:rPr lang="en-US" dirty="0" smtClean="0"/>
              <a:t>Identify the ethical and legal issues related to electronic commerce, along with examples.</a:t>
            </a:r>
            <a:endParaRPr lang="en-US" dirty="0"/>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270317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Ethical and Legal Issues in E-Business</a:t>
            </a:r>
            <a:endParaRPr lang="en-US" dirty="0"/>
          </a:p>
        </p:txBody>
      </p:sp>
      <p:sp>
        <p:nvSpPr>
          <p:cNvPr id="5" name="Text Placeholder 4"/>
          <p:cNvSpPr>
            <a:spLocks noGrp="1"/>
          </p:cNvSpPr>
          <p:nvPr>
            <p:ph type="body" sz="quarter" idx="14"/>
          </p:nvPr>
        </p:nvSpPr>
        <p:spPr/>
        <p:txBody>
          <a:bodyPr/>
          <a:lstStyle/>
          <a:p>
            <a:r>
              <a:rPr lang="en-US" dirty="0" smtClean="0"/>
              <a:t>9.4</a:t>
            </a:r>
            <a:endParaRPr lang="en-US" dirty="0"/>
          </a:p>
        </p:txBody>
      </p:sp>
      <p:sp>
        <p:nvSpPr>
          <p:cNvPr id="6" name="Content Placeholder 5"/>
          <p:cNvSpPr>
            <a:spLocks noGrp="1"/>
          </p:cNvSpPr>
          <p:nvPr>
            <p:ph sz="quarter" idx="15"/>
          </p:nvPr>
        </p:nvSpPr>
        <p:spPr/>
        <p:txBody>
          <a:bodyPr/>
          <a:lstStyle/>
          <a:p>
            <a:r>
              <a:rPr lang="en-US" dirty="0" smtClean="0"/>
              <a:t>Ethical Issues</a:t>
            </a:r>
          </a:p>
          <a:p>
            <a:r>
              <a:rPr lang="en-US" dirty="0" smtClean="0"/>
              <a:t>Legal and Ethical Issues Specific to E-Commerce</a:t>
            </a:r>
            <a:endParaRPr lang="en-US" dirty="0"/>
          </a:p>
        </p:txBody>
      </p:sp>
    </p:spTree>
    <p:extLst>
      <p:ext uri="{BB962C8B-B14F-4D97-AF65-F5344CB8AC3E}">
        <p14:creationId xmlns:p14="http://schemas.microsoft.com/office/powerpoint/2010/main" val="3233448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Ethical </a:t>
            </a:r>
            <a:r>
              <a:rPr lang="en-US" dirty="0" smtClean="0"/>
              <a:t>Issues</a:t>
            </a:r>
            <a:endParaRPr lang="en-US" dirty="0"/>
          </a:p>
        </p:txBody>
      </p:sp>
      <p:sp>
        <p:nvSpPr>
          <p:cNvPr id="6" name="Content Placeholder 5"/>
          <p:cNvSpPr>
            <a:spLocks noGrp="1"/>
          </p:cNvSpPr>
          <p:nvPr>
            <p:ph sz="quarter" idx="15"/>
          </p:nvPr>
        </p:nvSpPr>
        <p:spPr/>
        <p:txBody>
          <a:bodyPr/>
          <a:lstStyle/>
          <a:p>
            <a:r>
              <a:rPr lang="en-US" dirty="0" smtClean="0"/>
              <a:t>Threats to Privacy</a:t>
            </a:r>
          </a:p>
          <a:p>
            <a:r>
              <a:rPr lang="en-US" dirty="0" smtClean="0"/>
              <a:t>Potential Job Loss</a:t>
            </a:r>
            <a:endParaRPr lang="en-US" dirty="0"/>
          </a:p>
        </p:txBody>
      </p:sp>
    </p:spTree>
    <p:extLst>
      <p:ext uri="{BB962C8B-B14F-4D97-AF65-F5344CB8AC3E}">
        <p14:creationId xmlns:p14="http://schemas.microsoft.com/office/powerpoint/2010/main" val="291915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Legal </a:t>
            </a:r>
            <a:r>
              <a:rPr lang="en-US" dirty="0"/>
              <a:t>and Ethical Issues Specific to E-Commerce</a:t>
            </a:r>
          </a:p>
        </p:txBody>
      </p:sp>
      <p:sp>
        <p:nvSpPr>
          <p:cNvPr id="6" name="Content Placeholder 5"/>
          <p:cNvSpPr>
            <a:spLocks noGrp="1"/>
          </p:cNvSpPr>
          <p:nvPr>
            <p:ph sz="quarter" idx="15"/>
          </p:nvPr>
        </p:nvSpPr>
        <p:spPr/>
        <p:txBody>
          <a:bodyPr/>
          <a:lstStyle/>
          <a:p>
            <a:r>
              <a:rPr lang="en-US" dirty="0" smtClean="0"/>
              <a:t>Fraud on the Internet</a:t>
            </a:r>
          </a:p>
          <a:p>
            <a:r>
              <a:rPr lang="en-US" dirty="0" smtClean="0"/>
              <a:t>Domain Names</a:t>
            </a:r>
          </a:p>
          <a:p>
            <a:r>
              <a:rPr lang="en-US" dirty="0" smtClean="0"/>
              <a:t>Cybersquatting</a:t>
            </a:r>
          </a:p>
          <a:p>
            <a:r>
              <a:rPr lang="en-US" dirty="0" smtClean="0"/>
              <a:t>Taxes and Other Fees</a:t>
            </a:r>
          </a:p>
          <a:p>
            <a:r>
              <a:rPr lang="en-US" dirty="0" smtClean="0"/>
              <a:t>Copyright</a:t>
            </a:r>
            <a:endParaRPr lang="en-US" dirty="0"/>
          </a:p>
        </p:txBody>
      </p:sp>
    </p:spTree>
    <p:extLst>
      <p:ext uri="{BB962C8B-B14F-4D97-AF65-F5344CB8AC3E}">
        <p14:creationId xmlns:p14="http://schemas.microsoft.com/office/powerpoint/2010/main" val="2351962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Fraud on the Internet</a:t>
            </a:r>
            <a:endParaRPr lang="en-US" dirty="0"/>
          </a:p>
        </p:txBody>
      </p:sp>
      <p:sp>
        <p:nvSpPr>
          <p:cNvPr id="5" name="Content Placeholder 4"/>
          <p:cNvSpPr>
            <a:spLocks noGrp="1"/>
          </p:cNvSpPr>
          <p:nvPr>
            <p:ph sz="quarter" idx="15"/>
          </p:nvPr>
        </p:nvSpPr>
        <p:spPr/>
        <p:txBody>
          <a:bodyPr>
            <a:normAutofit/>
          </a:bodyPr>
          <a:lstStyle/>
          <a:p>
            <a:r>
              <a:rPr lang="en-US" dirty="0"/>
              <a:t>Stock promoters </a:t>
            </a:r>
            <a:r>
              <a:rPr lang="en-US" dirty="0" smtClean="0"/>
              <a:t>spread </a:t>
            </a:r>
            <a:r>
              <a:rPr lang="en-US" dirty="0"/>
              <a:t>positive </a:t>
            </a:r>
            <a:r>
              <a:rPr lang="en-US" dirty="0" smtClean="0"/>
              <a:t>false rumors </a:t>
            </a:r>
            <a:r>
              <a:rPr lang="en-US" dirty="0"/>
              <a:t>to boost </a:t>
            </a:r>
            <a:r>
              <a:rPr lang="en-US" dirty="0" smtClean="0"/>
              <a:t>stock </a:t>
            </a:r>
            <a:r>
              <a:rPr lang="en-US" dirty="0"/>
              <a:t>prices</a:t>
            </a:r>
          </a:p>
          <a:p>
            <a:r>
              <a:rPr lang="en-US" dirty="0" smtClean="0"/>
              <a:t>Auctions </a:t>
            </a:r>
            <a:r>
              <a:rPr lang="en-US" dirty="0"/>
              <a:t>by both sellers and buyers.</a:t>
            </a:r>
          </a:p>
          <a:p>
            <a:r>
              <a:rPr lang="en-US" dirty="0"/>
              <a:t>Selling bogus investments</a:t>
            </a:r>
          </a:p>
          <a:p>
            <a:r>
              <a:rPr lang="en-US" dirty="0" smtClean="0"/>
              <a:t>Setting </a:t>
            </a:r>
            <a:r>
              <a:rPr lang="en-US" dirty="0"/>
              <a:t>up phantom business opportunities</a:t>
            </a:r>
          </a:p>
        </p:txBody>
      </p:sp>
    </p:spTree>
    <p:extLst>
      <p:ext uri="{BB962C8B-B14F-4D97-AF65-F5344CB8AC3E}">
        <p14:creationId xmlns:p14="http://schemas.microsoft.com/office/powerpoint/2010/main" val="1234912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a:t>Domain </a:t>
            </a:r>
            <a:r>
              <a:rPr lang="en-US" dirty="0" smtClean="0"/>
              <a:t>Names</a:t>
            </a:r>
            <a:endParaRPr lang="en-US" dirty="0"/>
          </a:p>
        </p:txBody>
      </p:sp>
      <p:sp>
        <p:nvSpPr>
          <p:cNvPr id="3" name="Content Placeholder 2"/>
          <p:cNvSpPr>
            <a:spLocks noGrp="1"/>
          </p:cNvSpPr>
          <p:nvPr>
            <p:ph sz="quarter" idx="15"/>
          </p:nvPr>
        </p:nvSpPr>
        <p:spPr/>
        <p:txBody>
          <a:bodyPr/>
          <a:lstStyle/>
          <a:p>
            <a:r>
              <a:rPr lang="en-US" dirty="0" smtClean="0"/>
              <a:t>Cybersquatting</a:t>
            </a:r>
          </a:p>
          <a:p>
            <a:r>
              <a:rPr lang="en-US" dirty="0" smtClean="0"/>
              <a:t>Domain Tasting</a:t>
            </a:r>
            <a:endParaRPr lang="en-US" dirty="0"/>
          </a:p>
        </p:txBody>
      </p:sp>
    </p:spTree>
    <p:extLst>
      <p:ext uri="{BB962C8B-B14F-4D97-AF65-F5344CB8AC3E}">
        <p14:creationId xmlns:p14="http://schemas.microsoft.com/office/powerpoint/2010/main" val="2088060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Taxes </a:t>
            </a:r>
            <a:r>
              <a:rPr lang="en-US" dirty="0"/>
              <a:t>and Other </a:t>
            </a:r>
            <a:r>
              <a:rPr lang="en-US" dirty="0" smtClean="0"/>
              <a:t>Fees</a:t>
            </a:r>
            <a:endParaRPr lang="en-US" dirty="0"/>
          </a:p>
        </p:txBody>
      </p:sp>
      <p:sp>
        <p:nvSpPr>
          <p:cNvPr id="3" name="Content Placeholder 2"/>
          <p:cNvSpPr>
            <a:spLocks noGrp="1"/>
          </p:cNvSpPr>
          <p:nvPr>
            <p:ph sz="quarter" idx="15"/>
          </p:nvPr>
        </p:nvSpPr>
        <p:spPr/>
        <p:txBody>
          <a:bodyPr>
            <a:normAutofit fontScale="85000" lnSpcReduction="10000"/>
          </a:bodyPr>
          <a:lstStyle/>
          <a:p>
            <a:pPr marL="514350" indent="-514350">
              <a:buFont typeface="+mj-lt"/>
              <a:buAutoNum type="arabicPeriod"/>
            </a:pPr>
            <a:r>
              <a:rPr lang="en-US" dirty="0"/>
              <a:t>Federal, state, and local authorities are now scrambling to create some type of taxation policy for e-business within their jurisdictions.</a:t>
            </a:r>
          </a:p>
          <a:p>
            <a:pPr marL="514350" indent="-514350">
              <a:buFont typeface="+mj-lt"/>
              <a:buAutoNum type="arabicPeriod"/>
            </a:pPr>
            <a:r>
              <a:rPr lang="en-US" dirty="0"/>
              <a:t>Based on location, should electronic businesses pay business license taxes, franchise fees, gross receipts taxes, excise taxes, privilege taxes, and utility taxes?</a:t>
            </a:r>
          </a:p>
          <a:p>
            <a:pPr marL="514350" indent="-514350">
              <a:buFont typeface="+mj-lt"/>
              <a:buAutoNum type="arabicPeriod"/>
            </a:pPr>
            <a:r>
              <a:rPr lang="en-US" dirty="0"/>
              <a:t>How should tax collection be controlled</a:t>
            </a:r>
            <a:r>
              <a:rPr lang="en-US" dirty="0" smtClean="0"/>
              <a:t>?</a:t>
            </a:r>
            <a:endParaRPr lang="en-US" dirty="0"/>
          </a:p>
        </p:txBody>
      </p:sp>
    </p:spTree>
    <p:extLst>
      <p:ext uri="{BB962C8B-B14F-4D97-AF65-F5344CB8AC3E}">
        <p14:creationId xmlns:p14="http://schemas.microsoft.com/office/powerpoint/2010/main" val="126391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lnSpcReduction="10000"/>
          </a:bodyPr>
          <a:lstStyle/>
          <a:p>
            <a:r>
              <a:rPr lang="en-US" dirty="0" smtClean="0"/>
              <a:t>Thumbtack</a:t>
            </a:r>
          </a:p>
          <a:p>
            <a:pPr lvl="1"/>
            <a:r>
              <a:rPr lang="en-US" dirty="0"/>
              <a:t>Consider the highly competitive nature of the local services marketplace. Which of the companies discussed in this case has the best chance of “winning” in this marketplace? Support your answer.</a:t>
            </a:r>
          </a:p>
          <a:p>
            <a:pPr lvl="1"/>
            <a:r>
              <a:rPr lang="en-US" dirty="0"/>
              <a:t>What competitive advantages does Thumbtack have in the local services marketplace? Provide examples to support your answer.</a:t>
            </a:r>
          </a:p>
          <a:p>
            <a:pPr lvl="1"/>
            <a:r>
              <a:rPr lang="en-US" dirty="0"/>
              <a:t>What competitive advantages does Amazon have in the local services marketplace? Provide examples to support your answer.</a:t>
            </a:r>
          </a:p>
        </p:txBody>
      </p:sp>
    </p:spTree>
    <p:extLst>
      <p:ext uri="{BB962C8B-B14F-4D97-AF65-F5344CB8AC3E}">
        <p14:creationId xmlns:p14="http://schemas.microsoft.com/office/powerpoint/2010/main" val="3699474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sz="quarter" idx="16"/>
          </p:nvPr>
        </p:nvSpPr>
        <p:spPr/>
        <p:txBody>
          <a:bodyPr>
            <a:normAutofit fontScale="92500"/>
          </a:bodyPr>
          <a:lstStyle/>
          <a:p>
            <a:r>
              <a:rPr lang="en-US" dirty="0" smtClean="0"/>
              <a:t>Japan’s Largest E-Commerce Company, </a:t>
            </a:r>
            <a:r>
              <a:rPr lang="en-US" dirty="0" err="1" smtClean="0"/>
              <a:t>Rakuten</a:t>
            </a:r>
            <a:r>
              <a:rPr lang="en-US" dirty="0" smtClean="0"/>
              <a:t>, Competes Globally</a:t>
            </a:r>
          </a:p>
          <a:p>
            <a:pPr lvl="1"/>
            <a:r>
              <a:rPr lang="en-US" dirty="0"/>
              <a:t>Discuss the reasons why founder and CEO </a:t>
            </a:r>
            <a:r>
              <a:rPr lang="en-US" dirty="0" err="1"/>
              <a:t>Mikitani</a:t>
            </a:r>
            <a:r>
              <a:rPr lang="en-US" dirty="0"/>
              <a:t> feels it is imperative for </a:t>
            </a:r>
            <a:r>
              <a:rPr lang="en-US" dirty="0" err="1"/>
              <a:t>Rakuten</a:t>
            </a:r>
            <a:r>
              <a:rPr lang="en-US" dirty="0"/>
              <a:t> to expand beyond the boundaries of Japan. Provide examples to support your answer.</a:t>
            </a:r>
          </a:p>
          <a:p>
            <a:pPr lvl="1"/>
            <a:r>
              <a:rPr lang="en-US" dirty="0"/>
              <a:t>How should Amazon and </a:t>
            </a:r>
            <a:r>
              <a:rPr lang="en-US" dirty="0" err="1"/>
              <a:t>Alibaba</a:t>
            </a:r>
            <a:r>
              <a:rPr lang="en-US" dirty="0"/>
              <a:t> combat the global expansion of </a:t>
            </a:r>
            <a:r>
              <a:rPr lang="en-US" dirty="0" err="1"/>
              <a:t>Rakuten</a:t>
            </a:r>
            <a:r>
              <a:rPr lang="en-US" dirty="0"/>
              <a:t>? Provide examples to support your answer.</a:t>
            </a:r>
          </a:p>
          <a:p>
            <a:pPr lvl="1"/>
            <a:r>
              <a:rPr lang="en-US" dirty="0"/>
              <a:t>Describe any competitive advantages that </a:t>
            </a:r>
            <a:r>
              <a:rPr lang="en-US" dirty="0" err="1"/>
              <a:t>Rakuten</a:t>
            </a:r>
            <a:r>
              <a:rPr lang="en-US" dirty="0"/>
              <a:t> has in its competition with Amazon and </a:t>
            </a:r>
            <a:r>
              <a:rPr lang="en-US" dirty="0" err="1"/>
              <a:t>Alibaba</a:t>
            </a:r>
            <a:r>
              <a:rPr lang="en-US" dirty="0"/>
              <a:t>.</a:t>
            </a:r>
          </a:p>
        </p:txBody>
      </p:sp>
      <p:sp>
        <p:nvSpPr>
          <p:cNvPr id="2" name="Text Placeholder 1"/>
          <p:cNvSpPr>
            <a:spLocks noGrp="1"/>
          </p:cNvSpPr>
          <p:nvPr>
            <p:ph type="body" sz="quarter" idx="17"/>
          </p:nvPr>
        </p:nvSpPr>
        <p:spPr/>
        <p:txBody>
          <a:bodyPr/>
          <a:lstStyle/>
          <a:p>
            <a:endParaRPr lang="en-US"/>
          </a:p>
        </p:txBody>
      </p:sp>
      <p:sp>
        <p:nvSpPr>
          <p:cNvPr id="5" name="Text Placeholder 4"/>
          <p:cNvSpPr>
            <a:spLocks noGrp="1"/>
          </p:cNvSpPr>
          <p:nvPr>
            <p:ph type="body" sz="quarter" idx="15"/>
          </p:nvPr>
        </p:nvSpPr>
        <p:spPr/>
        <p:txBody>
          <a:bodyPr/>
          <a:lstStyle/>
          <a:p>
            <a:r>
              <a:rPr lang="en-US" dirty="0" smtClean="0"/>
              <a:t>ABOUT BUSINESS 9.1</a:t>
            </a:r>
            <a:endParaRPr lang="en-US" dirty="0"/>
          </a:p>
        </p:txBody>
      </p:sp>
    </p:spTree>
    <p:extLst>
      <p:ext uri="{BB962C8B-B14F-4D97-AF65-F5344CB8AC3E}">
        <p14:creationId xmlns:p14="http://schemas.microsoft.com/office/powerpoint/2010/main" val="245366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a:bodyPr>
          <a:lstStyle/>
          <a:p>
            <a:r>
              <a:rPr lang="en-US" dirty="0" smtClean="0"/>
              <a:t>Overview of E-Business and E-Commerce</a:t>
            </a:r>
            <a:endParaRPr lang="en-US" dirty="0"/>
          </a:p>
        </p:txBody>
      </p:sp>
      <p:sp>
        <p:nvSpPr>
          <p:cNvPr id="5" name="Text Placeholder 4"/>
          <p:cNvSpPr>
            <a:spLocks noGrp="1"/>
          </p:cNvSpPr>
          <p:nvPr>
            <p:ph type="body" sz="quarter" idx="14"/>
          </p:nvPr>
        </p:nvSpPr>
        <p:spPr/>
        <p:txBody>
          <a:bodyPr/>
          <a:lstStyle/>
          <a:p>
            <a:r>
              <a:rPr lang="en-US" dirty="0" smtClean="0"/>
              <a:t>9.1</a:t>
            </a:r>
            <a:endParaRPr lang="en-US" dirty="0"/>
          </a:p>
        </p:txBody>
      </p:sp>
      <p:sp>
        <p:nvSpPr>
          <p:cNvPr id="6" name="Content Placeholder 5"/>
          <p:cNvSpPr>
            <a:spLocks noGrp="1"/>
          </p:cNvSpPr>
          <p:nvPr>
            <p:ph sz="quarter" idx="15"/>
          </p:nvPr>
        </p:nvSpPr>
        <p:spPr/>
        <p:txBody>
          <a:bodyPr/>
          <a:lstStyle/>
          <a:p>
            <a:r>
              <a:rPr lang="en-US" dirty="0" smtClean="0"/>
              <a:t>Definitions and Concepts</a:t>
            </a:r>
          </a:p>
          <a:p>
            <a:r>
              <a:rPr lang="en-US" dirty="0" smtClean="0"/>
              <a:t>Types of E-Commerce</a:t>
            </a:r>
          </a:p>
          <a:p>
            <a:r>
              <a:rPr lang="en-US" dirty="0" smtClean="0"/>
              <a:t>Major E-Commerce Mechanisms</a:t>
            </a:r>
          </a:p>
          <a:p>
            <a:r>
              <a:rPr lang="en-US" dirty="0" smtClean="0"/>
              <a:t>Electronic Payment Mechanisms</a:t>
            </a:r>
          </a:p>
          <a:p>
            <a:r>
              <a:rPr lang="en-US" dirty="0" smtClean="0"/>
              <a:t>Benefits and Limitations of E-Commerce</a:t>
            </a:r>
            <a:endParaRPr lang="en-US" dirty="0"/>
          </a:p>
        </p:txBody>
      </p:sp>
    </p:spTree>
    <p:extLst>
      <p:ext uri="{BB962C8B-B14F-4D97-AF65-F5344CB8AC3E}">
        <p14:creationId xmlns:p14="http://schemas.microsoft.com/office/powerpoint/2010/main" val="321770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Definitions and </a:t>
            </a:r>
            <a:r>
              <a:rPr lang="en-US" dirty="0" smtClean="0"/>
              <a:t>Concepts</a:t>
            </a:r>
            <a:endParaRPr lang="en-US" dirty="0"/>
          </a:p>
        </p:txBody>
      </p:sp>
      <p:sp>
        <p:nvSpPr>
          <p:cNvPr id="6" name="Content Placeholder 5"/>
          <p:cNvSpPr>
            <a:spLocks noGrp="1"/>
          </p:cNvSpPr>
          <p:nvPr>
            <p:ph sz="quarter" idx="15"/>
          </p:nvPr>
        </p:nvSpPr>
        <p:spPr/>
        <p:txBody>
          <a:bodyPr>
            <a:normAutofit fontScale="92500" lnSpcReduction="10000"/>
          </a:bodyPr>
          <a:lstStyle/>
          <a:p>
            <a:r>
              <a:rPr lang="en-US" dirty="0"/>
              <a:t>Electronic Commerce (EC or e-commerce</a:t>
            </a:r>
            <a:r>
              <a:rPr lang="en-US" dirty="0" smtClean="0"/>
              <a:t>)</a:t>
            </a:r>
          </a:p>
          <a:p>
            <a:r>
              <a:rPr lang="en-US" dirty="0" smtClean="0"/>
              <a:t>Electronic </a:t>
            </a:r>
            <a:r>
              <a:rPr lang="en-US" dirty="0"/>
              <a:t>Business (</a:t>
            </a:r>
            <a:r>
              <a:rPr lang="en-US" dirty="0" smtClean="0"/>
              <a:t>e-business)</a:t>
            </a:r>
          </a:p>
          <a:p>
            <a:r>
              <a:rPr lang="en-US" dirty="0" smtClean="0"/>
              <a:t>Degree </a:t>
            </a:r>
            <a:r>
              <a:rPr lang="en-US" dirty="0"/>
              <a:t>of </a:t>
            </a:r>
            <a:r>
              <a:rPr lang="en-US" dirty="0" smtClean="0"/>
              <a:t>Digitization</a:t>
            </a:r>
          </a:p>
          <a:p>
            <a:r>
              <a:rPr lang="en-US" dirty="0" smtClean="0"/>
              <a:t>Brick-and-Mortar Organizations</a:t>
            </a:r>
          </a:p>
          <a:p>
            <a:r>
              <a:rPr lang="en-US" dirty="0" smtClean="0"/>
              <a:t>Virtual </a:t>
            </a:r>
            <a:r>
              <a:rPr lang="en-US" dirty="0"/>
              <a:t>(or pure-play) </a:t>
            </a:r>
            <a:r>
              <a:rPr lang="en-US" dirty="0" smtClean="0"/>
              <a:t>Organizations</a:t>
            </a:r>
          </a:p>
          <a:p>
            <a:r>
              <a:rPr lang="en-US" dirty="0" smtClean="0"/>
              <a:t>Clicks-and-Mortar </a:t>
            </a:r>
            <a:r>
              <a:rPr lang="en-US" dirty="0"/>
              <a:t>(or Clicks-and-Bricks</a:t>
            </a:r>
            <a:r>
              <a:rPr lang="en-US" dirty="0" smtClean="0"/>
              <a:t>)</a:t>
            </a:r>
            <a:endParaRPr lang="en-US" dirty="0"/>
          </a:p>
        </p:txBody>
      </p:sp>
    </p:spTree>
    <p:extLst>
      <p:ext uri="{BB962C8B-B14F-4D97-AF65-F5344CB8AC3E}">
        <p14:creationId xmlns:p14="http://schemas.microsoft.com/office/powerpoint/2010/main" val="68672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Types </a:t>
            </a:r>
            <a:r>
              <a:rPr lang="en-US" dirty="0"/>
              <a:t>of </a:t>
            </a:r>
            <a:r>
              <a:rPr lang="en-US" dirty="0" smtClean="0"/>
              <a:t>E-Commerce</a:t>
            </a:r>
            <a:endParaRPr lang="en-US" dirty="0"/>
          </a:p>
        </p:txBody>
      </p:sp>
      <p:sp>
        <p:nvSpPr>
          <p:cNvPr id="6" name="Content Placeholder 5"/>
          <p:cNvSpPr>
            <a:spLocks noGrp="1"/>
          </p:cNvSpPr>
          <p:nvPr>
            <p:ph sz="quarter" idx="15"/>
          </p:nvPr>
        </p:nvSpPr>
        <p:spPr/>
        <p:txBody>
          <a:bodyPr>
            <a:normAutofit fontScale="92500" lnSpcReduction="10000"/>
          </a:bodyPr>
          <a:lstStyle/>
          <a:p>
            <a:r>
              <a:rPr lang="en-US" dirty="0"/>
              <a:t>Business-to-Consumer (</a:t>
            </a:r>
            <a:r>
              <a:rPr lang="en-US" dirty="0" smtClean="0"/>
              <a:t>B2C)</a:t>
            </a:r>
            <a:endParaRPr lang="en-US" dirty="0"/>
          </a:p>
          <a:p>
            <a:r>
              <a:rPr lang="en-US" dirty="0"/>
              <a:t>Business-to-Business (</a:t>
            </a:r>
            <a:r>
              <a:rPr lang="en-US" dirty="0" smtClean="0"/>
              <a:t>B2B)</a:t>
            </a:r>
            <a:endParaRPr lang="en-US" dirty="0"/>
          </a:p>
          <a:p>
            <a:r>
              <a:rPr lang="en-US" dirty="0"/>
              <a:t>Consumer-to-Consumer (</a:t>
            </a:r>
            <a:r>
              <a:rPr lang="en-US" dirty="0" smtClean="0"/>
              <a:t>C2C)</a:t>
            </a:r>
            <a:endParaRPr lang="en-US" dirty="0"/>
          </a:p>
          <a:p>
            <a:r>
              <a:rPr lang="en-US" dirty="0"/>
              <a:t>Business-to-Employee (B2E</a:t>
            </a:r>
            <a:r>
              <a:rPr lang="en-US" dirty="0" smtClean="0"/>
              <a:t>)</a:t>
            </a:r>
          </a:p>
          <a:p>
            <a:r>
              <a:rPr lang="en-US" dirty="0" smtClean="0"/>
              <a:t>E-government</a:t>
            </a:r>
          </a:p>
          <a:p>
            <a:r>
              <a:rPr lang="en-US" dirty="0" smtClean="0"/>
              <a:t>Government-to-Citizen </a:t>
            </a:r>
            <a:r>
              <a:rPr lang="en-US" dirty="0"/>
              <a:t>(</a:t>
            </a:r>
            <a:r>
              <a:rPr lang="en-US" dirty="0" smtClean="0"/>
              <a:t>G2C)</a:t>
            </a:r>
            <a:endParaRPr lang="en-US" dirty="0"/>
          </a:p>
          <a:p>
            <a:r>
              <a:rPr lang="en-US" dirty="0"/>
              <a:t>Government-to-Business (</a:t>
            </a:r>
            <a:r>
              <a:rPr lang="en-US" dirty="0" smtClean="0"/>
              <a:t>G2B)</a:t>
            </a:r>
            <a:endParaRPr lang="en-US" dirty="0"/>
          </a:p>
          <a:p>
            <a:r>
              <a:rPr lang="en-US" dirty="0"/>
              <a:t>Mobile Commerce (m-commerce</a:t>
            </a:r>
            <a:r>
              <a:rPr lang="en-US" dirty="0" smtClean="0"/>
              <a:t>)</a:t>
            </a:r>
            <a:endParaRPr lang="en-US" dirty="0"/>
          </a:p>
        </p:txBody>
      </p:sp>
    </p:spTree>
    <p:extLst>
      <p:ext uri="{BB962C8B-B14F-4D97-AF65-F5344CB8AC3E}">
        <p14:creationId xmlns:p14="http://schemas.microsoft.com/office/powerpoint/2010/main" val="184544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Major </a:t>
            </a:r>
            <a:r>
              <a:rPr lang="en-US" dirty="0"/>
              <a:t>E-Commerce </a:t>
            </a:r>
            <a:r>
              <a:rPr lang="en-US" dirty="0" smtClean="0"/>
              <a:t>Mechanisms</a:t>
            </a:r>
            <a:endParaRPr lang="en-US" dirty="0"/>
          </a:p>
        </p:txBody>
      </p:sp>
      <p:sp>
        <p:nvSpPr>
          <p:cNvPr id="6" name="Content Placeholder 5"/>
          <p:cNvSpPr>
            <a:spLocks noGrp="1"/>
          </p:cNvSpPr>
          <p:nvPr>
            <p:ph sz="quarter" idx="15"/>
          </p:nvPr>
        </p:nvSpPr>
        <p:spPr/>
        <p:txBody>
          <a:bodyPr/>
          <a:lstStyle/>
          <a:p>
            <a:r>
              <a:rPr lang="en-US" dirty="0"/>
              <a:t>Electronic catalogs</a:t>
            </a:r>
          </a:p>
          <a:p>
            <a:r>
              <a:rPr lang="en-US" dirty="0"/>
              <a:t>Electronic auctions</a:t>
            </a:r>
          </a:p>
          <a:p>
            <a:r>
              <a:rPr lang="en-US" dirty="0"/>
              <a:t>E-storefronts</a:t>
            </a:r>
          </a:p>
          <a:p>
            <a:r>
              <a:rPr lang="en-US" dirty="0"/>
              <a:t>E-malls</a:t>
            </a:r>
          </a:p>
          <a:p>
            <a:r>
              <a:rPr lang="en-US" dirty="0" smtClean="0"/>
              <a:t>E-marketplaces</a:t>
            </a:r>
            <a:endParaRPr lang="en-US" dirty="0"/>
          </a:p>
        </p:txBody>
      </p:sp>
    </p:spTree>
    <p:extLst>
      <p:ext uri="{BB962C8B-B14F-4D97-AF65-F5344CB8AC3E}">
        <p14:creationId xmlns:p14="http://schemas.microsoft.com/office/powerpoint/2010/main" val="1845441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48847</TotalTime>
  <Words>3872</Words>
  <Application>Microsoft Office PowerPoint</Application>
  <PresentationFormat>On-screen Show (4:3)</PresentationFormat>
  <Paragraphs>330</Paragraphs>
  <Slides>35</Slides>
  <Notes>20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898</cp:revision>
  <dcterms:created xsi:type="dcterms:W3CDTF">2013-08-07T23:49:12Z</dcterms:created>
  <dcterms:modified xsi:type="dcterms:W3CDTF">2016-09-26T08:09:04Z</dcterms:modified>
</cp:coreProperties>
</file>