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58" r:id="rId7"/>
    <p:sldId id="264" r:id="rId8"/>
    <p:sldId id="266" r:id="rId9"/>
    <p:sldId id="262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0095F0"/>
    <a:srgbClr val="FFFF21"/>
    <a:srgbClr val="9900CC"/>
    <a:srgbClr val="FF9900"/>
    <a:srgbClr val="D99B01"/>
    <a:srgbClr val="FF66CC"/>
    <a:srgbClr val="FF67AC"/>
    <a:srgbClr val="CC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D5C4B-D59B-44B0-A62C-CA9A6BB4FD3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89FA-183E-47C5-BEE7-0B6DAA5388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89FA-183E-47C5-BEE7-0B6DAA5388A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6"/>
            <a:ext cx="6566315" cy="92570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6"/>
            <a:ext cx="6566315" cy="610819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81344"/>
            <a:ext cx="1253806" cy="4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29"/>
            <a:ext cx="8246070" cy="274868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8559"/>
            <a:ext cx="595549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97405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00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14023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175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14023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69" y="3335275"/>
            <a:ext cx="8093365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TEE </a:t>
            </a:r>
            <a:r>
              <a:rPr lang="en-US" dirty="0" smtClean="0"/>
              <a:t>Password Vault </a:t>
            </a:r>
            <a:r>
              <a:rPr lang="en-US" dirty="0" smtClean="0"/>
              <a:t> - in a Chrome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98800"/>
            <a:ext cx="6719020" cy="6108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By David Berger and </a:t>
            </a:r>
            <a:r>
              <a:rPr lang="en-US" b="1" dirty="0" err="1" smtClean="0"/>
              <a:t>Eyal</a:t>
            </a:r>
            <a:r>
              <a:rPr lang="en-US" b="1" dirty="0" smtClean="0"/>
              <a:t> </a:t>
            </a:r>
            <a:r>
              <a:rPr lang="en-US" b="1" dirty="0" err="1" smtClean="0"/>
              <a:t>Seckbach</a:t>
            </a:r>
            <a:endParaRPr lang="en-US" dirty="0" smtClean="0"/>
          </a:p>
          <a:p>
            <a:r>
              <a:rPr lang="en-US" dirty="0" smtClean="0"/>
              <a:t>At Lev Academic Institute |</a:t>
            </a:r>
            <a:r>
              <a:rPr lang="en-US" dirty="0" smtClean="0"/>
              <a:t> Instructor: Barak </a:t>
            </a:r>
            <a:r>
              <a:rPr lang="en-US" dirty="0" err="1" smtClean="0"/>
              <a:t>Einav</a:t>
            </a:r>
            <a:r>
              <a:rPr lang="en-US" dirty="0" smtClean="0"/>
              <a:t> </a:t>
            </a:r>
            <a:r>
              <a:rPr lang="en-US" dirty="0" smtClean="0"/>
              <a:t>| </a:t>
            </a:r>
            <a:r>
              <a:rPr lang="en-US" dirty="0" smtClean="0"/>
              <a:t>June 2022 (2</a:t>
            </a:r>
            <a:r>
              <a:rPr lang="en-US" baseline="30000" dirty="0" smtClean="0"/>
              <a:t>nd</a:t>
            </a:r>
            <a:r>
              <a:rPr lang="en-US" dirty="0" smtClean="0"/>
              <a:t> Semester)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8805" y="128471"/>
            <a:ext cx="76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1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בס"ד</a:t>
            </a:r>
            <a:endParaRPr lang="en-US" sz="1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Chrome Extension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3635"/>
            <a:ext cx="8246071" cy="3054100"/>
          </a:xfrm>
        </p:spPr>
        <p:txBody>
          <a:bodyPr/>
          <a:lstStyle/>
          <a:p>
            <a:r>
              <a:rPr lang="en-US" dirty="0" smtClean="0"/>
              <a:t>Requires Master Password (</a:t>
            </a:r>
            <a:r>
              <a:rPr lang="en-US" b="1" dirty="0" smtClean="0"/>
              <a:t>2 point Verification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Pulls URL Programmatically </a:t>
            </a:r>
            <a:r>
              <a:rPr lang="en-US" sz="2000" dirty="0" smtClean="0"/>
              <a:t>(</a:t>
            </a:r>
            <a:r>
              <a:rPr lang="en-US" sz="2000" dirty="0" err="1" smtClean="0"/>
              <a:t>Chrome.ActiveTabs.Query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Inserts Password Programmatically – </a:t>
            </a:r>
          </a:p>
          <a:p>
            <a:pPr>
              <a:buNone/>
            </a:pPr>
            <a:r>
              <a:rPr lang="en-US" sz="2000" dirty="0" smtClean="0"/>
              <a:t>(Injects Script into Chrome Browser)</a:t>
            </a:r>
            <a:endParaRPr lang="en-US" sz="2000" dirty="0" smtClean="0"/>
          </a:p>
          <a:p>
            <a:r>
              <a:rPr lang="en-US" dirty="0" smtClean="0"/>
              <a:t>Versatile – Can be run without Chrome (checkbox)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Time for the Demo!!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54634"/>
            <a:ext cx="7024430" cy="268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0987" y="1350110"/>
            <a:ext cx="2923013" cy="241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3. Security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197405"/>
            <a:ext cx="6108199" cy="3512215"/>
          </a:xfrm>
        </p:spPr>
        <p:txBody>
          <a:bodyPr/>
          <a:lstStyle/>
          <a:p>
            <a:r>
              <a:rPr lang="en-US" dirty="0" smtClean="0"/>
              <a:t>Assets</a:t>
            </a:r>
            <a:endParaRPr lang="en-US" dirty="0" smtClean="0"/>
          </a:p>
          <a:p>
            <a:r>
              <a:rPr lang="en-US" dirty="0" smtClean="0"/>
              <a:t>Attack Surfaces</a:t>
            </a:r>
          </a:p>
          <a:p>
            <a:r>
              <a:rPr lang="en-US" dirty="0" smtClean="0"/>
              <a:t>Response to Breach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3635"/>
            <a:ext cx="8246071" cy="3054100"/>
          </a:xfrm>
        </p:spPr>
        <p:txBody>
          <a:bodyPr/>
          <a:lstStyle/>
          <a:p>
            <a:r>
              <a:rPr lang="en-US" dirty="0" smtClean="0"/>
              <a:t>Passwords in the Vault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 Protected by TEE structure and 2point </a:t>
            </a:r>
            <a:r>
              <a:rPr lang="en-US" dirty="0" err="1" smtClean="0">
                <a:sym typeface="Wingdings" pitchFamily="2" charset="2"/>
              </a:rPr>
              <a:t>Verif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US" dirty="0" smtClean="0"/>
          </a:p>
          <a:p>
            <a:r>
              <a:rPr lang="en-US" dirty="0" smtClean="0"/>
              <a:t>Algorithm to Generate the Passwords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 No Security Thru Obscurity – use Hash1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smtClean="0">
                <a:sym typeface="Wingdings" pitchFamily="2" charset="2"/>
              </a:rPr>
              <a:t> Randomize Seed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Attack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3635"/>
            <a:ext cx="8246071" cy="30541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User Input </a:t>
            </a:r>
            <a:r>
              <a:rPr lang="en-US" dirty="0" smtClean="0"/>
              <a:t>– no protection in our current product, although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(Although easy to protect -&gt; there is little input)</a:t>
            </a:r>
            <a:endParaRPr lang="en-US" dirty="0" smtClean="0"/>
          </a:p>
          <a:p>
            <a:r>
              <a:rPr lang="en-US" b="1" dirty="0" smtClean="0"/>
              <a:t>Sniffing </a:t>
            </a:r>
            <a:r>
              <a:rPr lang="en-US" dirty="0" smtClean="0"/>
              <a:t>– Runs over </a:t>
            </a:r>
            <a:r>
              <a:rPr lang="en-US" dirty="0" err="1" smtClean="0"/>
              <a:t>LocalHost</a:t>
            </a:r>
            <a:r>
              <a:rPr lang="en-US" dirty="0" smtClean="0"/>
              <a:t> (127.0.0.0).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(If he can see </a:t>
            </a:r>
            <a:r>
              <a:rPr lang="en-US" dirty="0" err="1" smtClean="0"/>
              <a:t>LocalHost</a:t>
            </a:r>
            <a:r>
              <a:rPr lang="en-US" dirty="0" smtClean="0"/>
              <a:t>, we have bigger issues…)</a:t>
            </a:r>
            <a:endParaRPr lang="en-US" b="1" dirty="0" smtClean="0"/>
          </a:p>
          <a:p>
            <a:r>
              <a:rPr lang="en-US" b="1" dirty="0" smtClean="0"/>
              <a:t>Hardware Breach</a:t>
            </a:r>
          </a:p>
          <a:p>
            <a:pPr>
              <a:buNone/>
            </a:pPr>
            <a:r>
              <a:rPr lang="en-US" dirty="0" smtClean="0"/>
              <a:t>	"</a:t>
            </a:r>
            <a:r>
              <a:rPr lang="en-US" dirty="0" smtClean="0"/>
              <a:t>Intel Trusted Execution Technology provides hardware-based mechanisms that help protect against software-based attacks and protects the confidentiality and integrity of data stored or created on the client PC</a:t>
            </a:r>
            <a:r>
              <a:rPr lang="en-US" dirty="0" smtClean="0"/>
              <a:t>.“ – Intel’s Website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Response to Breach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3635"/>
            <a:ext cx="8551480" cy="3054100"/>
          </a:xfrm>
        </p:spPr>
        <p:txBody>
          <a:bodyPr/>
          <a:lstStyle/>
          <a:p>
            <a:r>
              <a:rPr lang="en-US" dirty="0" smtClean="0"/>
              <a:t>User should use “Get All Passwords”, and immediately reset password for each website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(The Attacker would be immediately stopped)</a:t>
            </a:r>
            <a:endParaRPr lang="en-US" dirty="0" smtClean="0"/>
          </a:p>
          <a:p>
            <a:r>
              <a:rPr lang="en-US" dirty="0" smtClean="0"/>
              <a:t>We would analyze the specific attack (</a:t>
            </a:r>
            <a:r>
              <a:rPr lang="en-US" b="1" dirty="0" smtClean="0"/>
              <a:t>ledger</a:t>
            </a:r>
            <a:r>
              <a:rPr lang="en-US" dirty="0" smtClean="0"/>
              <a:t>) before recommending the User to continue using our product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4. Future Ideas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197405"/>
            <a:ext cx="6108199" cy="351221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 A </a:t>
            </a:r>
            <a:r>
              <a:rPr lang="en-US" b="1" dirty="0" smtClean="0"/>
              <a:t>better random seed</a:t>
            </a:r>
            <a:r>
              <a:rPr lang="en-US" dirty="0" smtClean="0"/>
              <a:t> (ex physical world generated instead of time...)</a:t>
            </a:r>
          </a:p>
          <a:p>
            <a:r>
              <a:rPr lang="en-US" dirty="0" smtClean="0"/>
              <a:t>Enabling </a:t>
            </a:r>
            <a:r>
              <a:rPr lang="en-US" b="1" dirty="0" smtClean="0"/>
              <a:t>Multiple users </a:t>
            </a:r>
            <a:r>
              <a:rPr lang="en-US" dirty="0" smtClean="0"/>
              <a:t>(on one computer) to use the TEE</a:t>
            </a:r>
          </a:p>
          <a:p>
            <a:r>
              <a:rPr lang="en-US" dirty="0" smtClean="0"/>
              <a:t> Allowing User to </a:t>
            </a:r>
            <a:r>
              <a:rPr lang="en-US" b="1" dirty="0" smtClean="0"/>
              <a:t>hide the Console’s Echo</a:t>
            </a:r>
          </a:p>
          <a:p>
            <a:r>
              <a:rPr lang="en-US" dirty="0" smtClean="0"/>
              <a:t> Storing </a:t>
            </a:r>
            <a:r>
              <a:rPr lang="en-US" b="1" dirty="0" smtClean="0"/>
              <a:t>both the password and username</a:t>
            </a:r>
            <a:r>
              <a:rPr lang="en-US" dirty="0" smtClean="0"/>
              <a:t> with the URL</a:t>
            </a:r>
          </a:p>
          <a:p>
            <a:r>
              <a:rPr lang="en-US" dirty="0" smtClean="0"/>
              <a:t> Running a background script, </a:t>
            </a:r>
            <a:r>
              <a:rPr lang="en-US" b="1" dirty="0" smtClean="0"/>
              <a:t>offering User to save password</a:t>
            </a:r>
            <a:r>
              <a:rPr lang="en-US" dirty="0" smtClean="0"/>
              <a:t> in the Vault whenever User enters a password on a website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Encrypting or Signing</a:t>
            </a:r>
            <a:r>
              <a:rPr lang="en-US" dirty="0" smtClean="0"/>
              <a:t> (or both) communication (Host &lt;-&gt; Applet, and Host &lt;-&gt; Chrome Extension)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89400"/>
            <a:ext cx="8246071" cy="30541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Thanks for Listening!</a:t>
            </a:r>
          </a:p>
          <a:p>
            <a:pPr algn="ctr">
              <a:buNone/>
            </a:pPr>
            <a:r>
              <a:rPr lang="en-US" sz="5400" dirty="0" smtClean="0">
                <a:sym typeface="Wingdings" pitchFamily="2" charset="2"/>
              </a:rPr>
              <a:t>  </a:t>
            </a:r>
            <a:endParaRPr lang="en-US" sz="5400" dirty="0" smtClean="0"/>
          </a:p>
          <a:p>
            <a:pPr algn="ctr"/>
            <a:endParaRPr lang="en-US" sz="5400" dirty="0" smtClean="0"/>
          </a:p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891995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1" cy="30541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Motivation fo</a:t>
            </a:r>
            <a:r>
              <a:rPr lang="en-US" dirty="0" smtClean="0"/>
              <a:t>r the project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 Analysis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Ideas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 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34131" y="1197405"/>
            <a:ext cx="6108199" cy="3512215"/>
          </a:xfrm>
        </p:spPr>
        <p:txBody>
          <a:bodyPr/>
          <a:lstStyle/>
          <a:p>
            <a:r>
              <a:rPr lang="en-US" dirty="0" smtClean="0"/>
              <a:t>Weakest link – User made passwords are often weak</a:t>
            </a:r>
            <a:endParaRPr lang="en-US" dirty="0" smtClean="0"/>
          </a:p>
          <a:p>
            <a:r>
              <a:rPr lang="en-US" dirty="0" smtClean="0"/>
              <a:t>Tradeoff of Security and Usability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Password Vault – Software or Hardware?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2113635"/>
            <a:ext cx="4040188" cy="479822"/>
          </a:xfrm>
        </p:spPr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586032"/>
            <a:ext cx="4040188" cy="227629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Accessible from any machine (&amp; portable)</a:t>
            </a:r>
            <a:endParaRPr lang="en-US" dirty="0" smtClean="0"/>
          </a:p>
          <a:p>
            <a:pPr lvl="0"/>
            <a:r>
              <a:rPr lang="en-US" dirty="0" smtClean="0"/>
              <a:t>More Easily Scalable</a:t>
            </a:r>
            <a:endParaRPr lang="en-US" dirty="0" smtClean="0"/>
          </a:p>
          <a:p>
            <a:pPr lvl="0"/>
            <a:r>
              <a:rPr lang="en-US" dirty="0" smtClean="0"/>
              <a:t>If something happens to the Hardware, the information is lost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2113635"/>
            <a:ext cx="4041775" cy="479822"/>
          </a:xfrm>
        </p:spPr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586032"/>
            <a:ext cx="4041775" cy="227629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often </a:t>
            </a:r>
            <a:r>
              <a:rPr lang="en-US" dirty="0" smtClean="0"/>
              <a:t>more </a:t>
            </a:r>
            <a:r>
              <a:rPr lang="en-US" dirty="0" smtClean="0"/>
              <a:t>secure; less </a:t>
            </a:r>
            <a:r>
              <a:rPr lang="en-US" dirty="0" smtClean="0"/>
              <a:t>bugs and backdoors, less attack </a:t>
            </a:r>
            <a:r>
              <a:rPr lang="en-US" dirty="0" smtClean="0"/>
              <a:t>surfaces</a:t>
            </a:r>
            <a:endParaRPr lang="en-US" dirty="0" smtClean="0"/>
          </a:p>
          <a:p>
            <a:pPr lvl="0"/>
            <a:r>
              <a:rPr lang="en-US" dirty="0" smtClean="0"/>
              <a:t>Implementation, management is much simpler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108200" cy="76352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2. Implementation</a:t>
            </a:r>
            <a:endParaRPr lang="en-US" dirty="0"/>
          </a:p>
        </p:txBody>
      </p:sp>
      <p:sp>
        <p:nvSpPr>
          <p:cNvPr id="1026" name="AutoShape 2" descr="https://mail.google.com/mail/u/0?ui=2&amp;ik=96daeaf0dd&amp;attid=0.1.1&amp;permmsgid=msg-f:1738598481629399383&amp;th=1820be1b888dc957&amp;view=fimg&amp;fur=ip&amp;sz=s0-l75-ft&amp;attbid=ANGjdJ90azvhPd-UVf-R0lfcsTWSfYFc-smtyvB3scULmCRx5CgmlLs6gpZBQ7ithsrcoXNrNkfDBURXn_y-3SpMOCN1wdUp0extqW-Cw6v9NkXZuTySVXxdh-q56MM&amp;disp=em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mail.google.com/mail/u/0?ui=2&amp;ik=96daeaf0dd&amp;attid=0.1.1&amp;permmsgid=msg-f:1738598481629399383&amp;th=1820be1b888dc957&amp;view=fimg&amp;fur=ip&amp;sz=s0-l75-ft&amp;attbid=ANGjdJ90azvhPd-UVf-R0lfcsTWSfYFc-smtyvB3scULmCRx5CgmlLs6gpZBQ7ithsrcoXNrNkfDBURXn_y-3SpMOCN1wdUp0extqW-Cw6v9NkXZuTySVXxdh-q56MM&amp;disp=em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98693" y="1350110"/>
            <a:ext cx="9729446" cy="335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err="1" smtClean="0"/>
              <a:t>Websockets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6880" y="2113635"/>
            <a:ext cx="4040188" cy="479822"/>
          </a:xfrm>
        </p:spPr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80" y="2586032"/>
            <a:ext cx="4040188" cy="2276294"/>
          </a:xfrm>
        </p:spPr>
        <p:txBody>
          <a:bodyPr/>
          <a:lstStyle/>
          <a:p>
            <a:r>
              <a:rPr lang="en-US" dirty="0" smtClean="0"/>
              <a:t>Specific, Limited</a:t>
            </a:r>
            <a:endParaRPr lang="en-US" dirty="0" smtClean="0"/>
          </a:p>
          <a:p>
            <a:r>
              <a:rPr lang="en-US" dirty="0" smtClean="0"/>
              <a:t>Full Duplex </a:t>
            </a:r>
            <a:r>
              <a:rPr lang="en-US" dirty="0" err="1" smtClean="0"/>
              <a:t>Commmuncation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(Faster)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1" y="2113635"/>
            <a:ext cx="4041775" cy="479822"/>
          </a:xfrm>
        </p:spPr>
        <p:txBody>
          <a:bodyPr/>
          <a:lstStyle/>
          <a:p>
            <a:r>
              <a:rPr lang="en-US" dirty="0" smtClean="0"/>
              <a:t>Regular Socket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72001" y="2586032"/>
            <a:ext cx="4041775" cy="2276294"/>
          </a:xfrm>
        </p:spPr>
        <p:txBody>
          <a:bodyPr/>
          <a:lstStyle/>
          <a:p>
            <a:r>
              <a:rPr lang="en-US" dirty="0" smtClean="0"/>
              <a:t>Generic, Versatile</a:t>
            </a:r>
            <a:endParaRPr lang="en-US" dirty="0" smtClean="0"/>
          </a:p>
          <a:p>
            <a:r>
              <a:rPr lang="en-US" dirty="0" smtClean="0"/>
              <a:t>Frequent Connection </a:t>
            </a:r>
          </a:p>
          <a:p>
            <a:pPr>
              <a:buNone/>
            </a:pPr>
            <a:r>
              <a:rPr lang="en-US" dirty="0" smtClean="0"/>
              <a:t>Set-Up</a:t>
            </a:r>
          </a:p>
          <a:p>
            <a:pPr>
              <a:buNone/>
            </a:pPr>
            <a:r>
              <a:rPr lang="en-US" dirty="0" smtClean="0"/>
              <a:t>(Slower)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Generating the Random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3635"/>
            <a:ext cx="8246071" cy="3054100"/>
          </a:xfrm>
        </p:spPr>
        <p:txBody>
          <a:bodyPr/>
          <a:lstStyle/>
          <a:p>
            <a:r>
              <a:rPr lang="en-US" dirty="0" smtClean="0"/>
              <a:t>Motivation fo</a:t>
            </a:r>
            <a:r>
              <a:rPr lang="en-US" dirty="0" smtClean="0"/>
              <a:t>r the project</a:t>
            </a:r>
            <a:endParaRPr lang="en-US" dirty="0" smtClean="0"/>
          </a:p>
          <a:p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/>
              <a:t>Security Analysis</a:t>
            </a:r>
            <a:endParaRPr lang="en-US" dirty="0" smtClean="0"/>
          </a:p>
          <a:p>
            <a:r>
              <a:rPr lang="en-US" dirty="0" smtClean="0"/>
              <a:t>Future Ideas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6327" y="2113635"/>
            <a:ext cx="9209477" cy="244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1197405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Organized API’s</a:t>
            </a:r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55" y="1808225"/>
            <a:ext cx="6210675" cy="3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60" y="2266340"/>
            <a:ext cx="63452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964" y="1350110"/>
            <a:ext cx="8093366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Server – Full Echo of Socket </a:t>
            </a:r>
            <a:r>
              <a:rPr lang="en-US" dirty="0" err="1" smtClean="0"/>
              <a:t>Commication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257</Words>
  <Application>Microsoft Office PowerPoint</Application>
  <PresentationFormat>On-screen Show (16:9)</PresentationFormat>
  <Paragraphs>76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TEE Password Vault  - in a Chrome Extension</vt:lpstr>
      <vt:lpstr>Overview</vt:lpstr>
      <vt:lpstr>1. Motivation</vt:lpstr>
      <vt:lpstr>Password Vault – Software or Hardware?</vt:lpstr>
      <vt:lpstr>2. Implementation</vt:lpstr>
      <vt:lpstr>Why Websockets?</vt:lpstr>
      <vt:lpstr>Generating the Random Password</vt:lpstr>
      <vt:lpstr>Organized API’s</vt:lpstr>
      <vt:lpstr>Server – Full Echo of Socket Commication</vt:lpstr>
      <vt:lpstr>Chrome Extension - features</vt:lpstr>
      <vt:lpstr>Time for the Demo!!</vt:lpstr>
      <vt:lpstr>3. Security Analysis</vt:lpstr>
      <vt:lpstr>Assets</vt:lpstr>
      <vt:lpstr>Attack Surfaces</vt:lpstr>
      <vt:lpstr>Response to Breach</vt:lpstr>
      <vt:lpstr>4. Future Ideas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David Berger</cp:lastModifiedBy>
  <cp:revision>145</cp:revision>
  <dcterms:created xsi:type="dcterms:W3CDTF">2013-08-21T19:17:07Z</dcterms:created>
  <dcterms:modified xsi:type="dcterms:W3CDTF">2022-07-17T12:09:56Z</dcterms:modified>
</cp:coreProperties>
</file>