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Nunito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86F10A-85BB-474C-9756-6633544C8B1E}">
  <a:tblStyle styleId="{8786F10A-85BB-474C-9756-6633544C8B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ExtraBold-boldItalic.fntdata"/><Relationship Id="rId25" Type="http://schemas.openxmlformats.org/officeDocument/2006/relationships/font" Target="fonts/NunitoExtra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50bdefe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50bdefe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50bdefe4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50bdefe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5c996dd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5c996dd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45be46e8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45be46e8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5d49f1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5d49f1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45be46e8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45be46e8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45be46e8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45be46e8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45be46e8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45be46e8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5c996dd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5c996dd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45be46e8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45be46e8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50bdefe4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50bdefe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50bdefe4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50bdefe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50bdefe4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50bdefe4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66"/>
              <a:t>Tool Command Language</a:t>
            </a:r>
            <a:endParaRPr sz="2866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320148"/>
            <a:ext cx="5361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David Berger and Yehuda Shani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Lev Academic Center 5783/2023</a:t>
            </a:r>
            <a:endParaRPr sz="1400"/>
          </a:p>
        </p:txBody>
      </p:sp>
      <p:sp>
        <p:nvSpPr>
          <p:cNvPr id="130" name="Google Shape;130;p13"/>
          <p:cNvSpPr txBox="1"/>
          <p:nvPr/>
        </p:nvSpPr>
        <p:spPr>
          <a:xfrm>
            <a:off x="6402775" y="937300"/>
            <a:ext cx="16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הכל בסייעתא דשמיא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013" y="1749750"/>
            <a:ext cx="1212275" cy="19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275" y="1590675"/>
            <a:ext cx="30384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468625" y="491525"/>
            <a:ext cx="35658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Scope: Usually Static, but…</a:t>
            </a:r>
            <a:endParaRPr sz="2300"/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-9409" l="0" r="-8506" t="0"/>
          <a:stretch/>
        </p:blipFill>
        <p:spPr>
          <a:xfrm>
            <a:off x="553850" y="1339337"/>
            <a:ext cx="3395350" cy="27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0" l="0" r="26937" t="0"/>
          <a:stretch/>
        </p:blipFill>
        <p:spPr>
          <a:xfrm>
            <a:off x="612613" y="3886450"/>
            <a:ext cx="3277825" cy="8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9200" y="491525"/>
            <a:ext cx="4393299" cy="26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1750" y="3109599"/>
            <a:ext cx="4306301" cy="17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515100" y="615450"/>
            <a:ext cx="35658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Error Messages</a:t>
            </a:r>
            <a:endParaRPr sz="2300"/>
          </a:p>
        </p:txBody>
      </p:sp>
      <p:sp>
        <p:nvSpPr>
          <p:cNvPr id="206" name="Google Shape;206;p23"/>
          <p:cNvSpPr txBox="1"/>
          <p:nvPr/>
        </p:nvSpPr>
        <p:spPr>
          <a:xfrm>
            <a:off x="5453800" y="3809150"/>
            <a:ext cx="2776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But a bit cumbersome!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75" y="1396200"/>
            <a:ext cx="5523324" cy="316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4">
            <a:alphaModFix/>
          </a:blip>
          <a:srcRect b="12041" l="0" r="57410" t="0"/>
          <a:stretch/>
        </p:blipFill>
        <p:spPr>
          <a:xfrm>
            <a:off x="5059300" y="323625"/>
            <a:ext cx="3565800" cy="25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2565475" y="307575"/>
            <a:ext cx="3565800" cy="9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00"/>
              <a:t>Garbage Collector</a:t>
            </a:r>
            <a:endParaRPr b="1" sz="2300"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595525" y="1425075"/>
            <a:ext cx="7505700" cy="28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Garbage collection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used in other languages to address a problem Tcl doesn't have: The disposal of objects that are no longer reachable because all references to them have been destroyed. This problem is easier to solve in a system that </a:t>
            </a:r>
            <a:r>
              <a:rPr b="1"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produces no garbage (no passing objects by reference).</a:t>
            </a:r>
            <a:endParaRPr b="1"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At the C level the garbage collector uses </a:t>
            </a:r>
            <a:r>
              <a:rPr i="1" lang="en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Reference Counting </a:t>
            </a:r>
            <a:r>
              <a:rPr lang="en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to dispose of objects.</a:t>
            </a:r>
            <a:endParaRPr sz="2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Points we didn’t touch: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541350" y="1547250"/>
            <a:ext cx="78465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</a:t>
            </a:r>
            <a:r>
              <a:rPr lang="en" sz="1600" u="sng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Abstraction</a:t>
            </a:r>
            <a:r>
              <a:rPr lang="en" sz="160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 - TCL intended for procedural abstraction and not complex data structures…</a:t>
            </a:r>
            <a:endParaRPr sz="160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</a:t>
            </a:r>
            <a:r>
              <a:rPr lang="en" sz="1600" u="sng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Threads</a:t>
            </a:r>
            <a:r>
              <a:rPr lang="en" sz="160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 - TCL supports multithreading, but it is very uncommon (for obvious reasons)</a:t>
            </a:r>
            <a:endParaRPr sz="160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Very </a:t>
            </a:r>
            <a:r>
              <a:rPr lang="en" sz="1600" u="sng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Orthogonal</a:t>
            </a:r>
            <a:r>
              <a:rPr lang="en" sz="160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 - (ability to build something from given pieces) : TCL provides few core commands, but they are very useful and independent</a:t>
            </a:r>
            <a:endParaRPr sz="160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</a:t>
            </a:r>
            <a:r>
              <a:rPr lang="en" sz="1600" u="sng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Style</a:t>
            </a:r>
            <a:r>
              <a:rPr lang="en" sz="160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 - intended for Procedural, Imperative, Step-by-Step and task focused ... </a:t>
            </a:r>
            <a:br>
              <a:rPr lang="en" sz="160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</a:br>
            <a:r>
              <a:rPr lang="en" sz="160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Limited Support for OOD. Almost never used for Parallel and Complex Multithreading.</a:t>
            </a:r>
            <a:endParaRPr sz="160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2181025" y="1964275"/>
            <a:ext cx="48339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Listening, </a:t>
            </a:r>
            <a:br>
              <a:rPr lang="en"/>
            </a:b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a Great Course!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TCL?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595525" y="1700375"/>
            <a:ext cx="7505700" cy="28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950"/>
              <a:buFont typeface="Arial"/>
              <a:buChar char="●"/>
            </a:pP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Created (1988) as a Powerful and flexible Scripting Language </a:t>
            </a:r>
            <a:endParaRPr sz="19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950"/>
              <a:buFont typeface="Arial"/>
              <a:buChar char="●"/>
            </a:pPr>
            <a:r>
              <a:rPr lang="en" sz="195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Qualities</a:t>
            </a: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H</a:t>
            </a: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igh-level, All-purpose, Interpreted, Dynamically Typed, Simple Syntax, Portable</a:t>
            </a:r>
            <a:endParaRPr sz="19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950"/>
              <a:buFont typeface="Arial"/>
              <a:buChar char="●"/>
            </a:pPr>
            <a:r>
              <a:rPr lang="en" sz="195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Scripting, Automation, Embedded into other applications (Especially EDA - Electronic Design Automation)</a:t>
            </a:r>
            <a:endParaRPr sz="19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15"/>
          <p:cNvGraphicFramePr/>
          <p:nvPr/>
        </p:nvGraphicFramePr>
        <p:xfrm>
          <a:off x="563313" y="4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{8786F10A-85BB-474C-9756-6633544C8B1E}</a:tableStyleId>
              </a:tblPr>
              <a:tblGrid>
                <a:gridCol w="1211175"/>
                <a:gridCol w="3428450"/>
                <a:gridCol w="3505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Other Language: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TCL</a:t>
                      </a:r>
                      <a:endParaRPr b="1"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Python</a:t>
                      </a:r>
                      <a:endParaRPr b="1"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Large Community 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Small Community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Javascript</a:t>
                      </a:r>
                      <a:endParaRPr b="1"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Supports asynchronous programming, event-driven development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Primarily single threaded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Ideal for frontend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Limited front end capabilities 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Java</a:t>
                      </a:r>
                      <a:endParaRPr b="1"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Compiled, Statically typed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Interpreter, hard to detect bugs 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Fully supports OOP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Limited OOP, more procedural in nature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C/C++</a:t>
                      </a:r>
                      <a:endParaRPr b="1"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</a:t>
                      </a:r>
                      <a:r>
                        <a:rPr lang="en" sz="1600"/>
                        <a:t>anual memory management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Automatic memory management 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Bash scripting</a:t>
                      </a:r>
                      <a:endParaRPr b="1"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Provides many cmd-line utilities, system tools, integration with UNIX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Contains less tools, provides many elements that Bash does not provide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5429425" y="476025"/>
            <a:ext cx="24744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General Example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5429425" y="1603950"/>
            <a:ext cx="2914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NOTICE: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only one constructor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a "proc" can exist w/out a class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params are just sent falanga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sensitive to " " "\n"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line 6 - expr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line 8 vs 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25" y="476025"/>
            <a:ext cx="4629025" cy="31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163" y="3266250"/>
            <a:ext cx="19145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3437100" y="816400"/>
            <a:ext cx="35658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00"/>
              <a:t>Portability</a:t>
            </a:r>
            <a:endParaRPr b="1" sz="2300"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595525" y="1624175"/>
            <a:ext cx="7505700" cy="28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Usage of Tcl grew mainly because if its embedded nature, it provided a way to build applications that were scriptable and extensible without the need to build a language for it.</a:t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oes not rely on huge libraries or OS specific functionalities (unlike Swift, Powershell, etc).</a:t>
            </a:r>
            <a:endParaRPr sz="2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4791025" y="476025"/>
            <a:ext cx="35658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Limit to OOP:</a:t>
            </a:r>
            <a:br>
              <a:rPr lang="en" sz="2300"/>
            </a:br>
            <a:r>
              <a:rPr lang="en" sz="2300"/>
              <a:t>Returning Strings only..</a:t>
            </a:r>
            <a:endParaRPr sz="2300"/>
          </a:p>
        </p:txBody>
      </p:sp>
      <p:sp>
        <p:nvSpPr>
          <p:cNvPr id="163" name="Google Shape;163;p18"/>
          <p:cNvSpPr txBox="1"/>
          <p:nvPr/>
        </p:nvSpPr>
        <p:spPr>
          <a:xfrm>
            <a:off x="4653700" y="1303475"/>
            <a:ext cx="39975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Notice: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Main has an obj Factory, can access functions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Factory can return results from it's inner class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but factory CANT return a reference!!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 to it's inner class... interpreted as a string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(also, can only have 1 ctor…)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712" y="2975700"/>
            <a:ext cx="3472425" cy="14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00" y="476025"/>
            <a:ext cx="4284400" cy="406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791025" y="476025"/>
            <a:ext cx="35658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But Many Built in String Functions</a:t>
            </a:r>
            <a:endParaRPr sz="23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975" y="1582125"/>
            <a:ext cx="199072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50" y="476025"/>
            <a:ext cx="4561175" cy="30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759553" y="3824400"/>
            <a:ext cx="3135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And many more..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4791025" y="476025"/>
            <a:ext cx="35658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Data Structures - Lists</a:t>
            </a:r>
            <a:endParaRPr sz="2300"/>
          </a:p>
        </p:txBody>
      </p:sp>
      <p:sp>
        <p:nvSpPr>
          <p:cNvPr id="179" name="Google Shape;179;p20"/>
          <p:cNvSpPr txBox="1"/>
          <p:nvPr/>
        </p:nvSpPr>
        <p:spPr>
          <a:xfrm>
            <a:off x="1828528" y="293325"/>
            <a:ext cx="3135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notice: very intuitive commands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but </a:t>
            </a: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sophisticated</a:t>
            </a: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 functionality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75" y="931425"/>
            <a:ext cx="4250325" cy="14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75" y="2798925"/>
            <a:ext cx="41243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300" y="3324732"/>
            <a:ext cx="3135600" cy="150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6300" y="1123600"/>
            <a:ext cx="3475299" cy="182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515100" y="615450"/>
            <a:ext cx="35658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Data Structures - Dict</a:t>
            </a:r>
            <a:endParaRPr sz="2300"/>
          </a:p>
        </p:txBody>
      </p:sp>
      <p:sp>
        <p:nvSpPr>
          <p:cNvPr id="189" name="Google Shape;189;p21"/>
          <p:cNvSpPr txBox="1"/>
          <p:nvPr/>
        </p:nvSpPr>
        <p:spPr>
          <a:xfrm>
            <a:off x="5828125" y="2941600"/>
            <a:ext cx="2776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There are also Arrays… but hard to do more than that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50" y="2217300"/>
            <a:ext cx="5598275" cy="22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338" y="1298338"/>
            <a:ext cx="46005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