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Black"/>
      <p:bold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ce6b45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ce6b45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9d57a1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d9d57a1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9d57a1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d9d57a1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d9d57a1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d9d57a1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d9d57a1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d9d57a1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8bd2b52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8bd2b52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a8bd2b5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a8bd2b5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8bd2b5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8bd2b5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a8bd2b5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a8bd2b5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a8bd2b5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a8bd2b5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8bd2b5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8bd2b5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a8bd2b5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a8bd2b5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1fa2ca9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1fa2ca9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DEB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None/>
              <a:defRPr sz="2000">
                <a:solidFill>
                  <a:srgbClr val="5868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546650" y="165100"/>
            <a:ext cx="23997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DEB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Font typeface="Montserrat Black"/>
              <a:buNone/>
              <a:defRPr sz="20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88975" y="4639750"/>
            <a:ext cx="979749" cy="326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0B9g3zp9F651MMnN2S2lfRjlYT1U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hyperlink" Target="https://drive.google.com/file/d/1DWhhcYemMEfVKs1Xf-P8xXj0CFYSVOyv/view?usp=sharing" TargetMode="External"/><Relationship Id="rId6" Type="http://schemas.openxmlformats.org/officeDocument/2006/relationships/hyperlink" Target="https://drive.google.com/file/d/1DWhhcYemMEfVKs1Xf-P8xXj0CFYSVOyv/view?usp=sharing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BD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401725" y="2571750"/>
            <a:ext cx="52851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Ծրագրավորում</a:t>
            </a:r>
            <a:endParaRPr sz="4400">
              <a:solidFill>
                <a:srgbClr val="58682E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636175" y="275820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Դաս</a:t>
            </a: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endParaRPr b="1"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636175" y="390695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Մակարդակ</a:t>
            </a: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endParaRPr b="1" sz="24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496775"/>
            <a:ext cx="3492348" cy="392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809"/>
            <a:ext cx="5077849" cy="182394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52400" y="2615050"/>
            <a:ext cx="28503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parseInt, parseFloat </a:t>
            </a:r>
            <a:endParaRPr b="1" sz="12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91900" y="223400"/>
            <a:ext cx="28503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Prompt</a:t>
            </a:r>
            <a:endParaRPr b="1" sz="17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7425"/>
            <a:ext cx="7311063" cy="16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6296400" y="1248800"/>
            <a:ext cx="23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Պայման</a:t>
            </a:r>
            <a:endParaRPr sz="18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Պայմանական Կառուցվածքներ</a:t>
            </a:r>
            <a:endParaRPr/>
          </a:p>
        </p:txBody>
      </p:sp>
      <p:pic>
        <p:nvPicPr>
          <p:cNvPr descr="conditions2.png"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26915"/>
            <a:ext cx="5573373" cy="3500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1498197" y="2322246"/>
            <a:ext cx="4242000" cy="1062300"/>
          </a:xfrm>
          <a:prstGeom prst="rect">
            <a:avLst/>
          </a:prstGeom>
          <a:solidFill>
            <a:srgbClr val="EFEFEF">
              <a:alpha val="25880"/>
            </a:srgbClr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1278474" y="1467919"/>
            <a:ext cx="974700" cy="482100"/>
          </a:xfrm>
          <a:prstGeom prst="rect">
            <a:avLst/>
          </a:prstGeom>
          <a:solidFill>
            <a:srgbClr val="EFEFEF">
              <a:alpha val="25880"/>
            </a:srgbClr>
          </a:solidFill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3"/>
          <p:cNvCxnSpPr/>
          <p:nvPr/>
        </p:nvCxnSpPr>
        <p:spPr>
          <a:xfrm rot="10800000">
            <a:off x="2426725" y="1662075"/>
            <a:ext cx="5202300" cy="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/>
          <p:nvPr/>
        </p:nvCxnSpPr>
        <p:spPr>
          <a:xfrm rot="10800000">
            <a:off x="5730475" y="2976450"/>
            <a:ext cx="1989300" cy="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3"/>
          <p:cNvSpPr txBox="1"/>
          <p:nvPr/>
        </p:nvSpPr>
        <p:spPr>
          <a:xfrm>
            <a:off x="6398600" y="2571750"/>
            <a:ext cx="1371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Մարմին</a:t>
            </a:r>
            <a:endParaRPr sz="18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/>
        </p:nvSpPr>
        <p:spPr>
          <a:xfrm>
            <a:off x="6520650" y="1072700"/>
            <a:ext cx="13566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Պայման</a:t>
            </a:r>
            <a:endParaRPr sz="18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conditions4.png"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36550"/>
            <a:ext cx="5225810" cy="36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1463912" y="1794427"/>
            <a:ext cx="3559200" cy="479400"/>
          </a:xfrm>
          <a:prstGeom prst="rect">
            <a:avLst/>
          </a:prstGeom>
          <a:solidFill>
            <a:srgbClr val="EFEFEF">
              <a:alpha val="25880"/>
            </a:srgbClr>
          </a:solidFill>
          <a:ln cap="flat" cmpd="sng" w="9525">
            <a:solidFill>
              <a:srgbClr val="5868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1138111" y="1130890"/>
            <a:ext cx="781800" cy="363000"/>
          </a:xfrm>
          <a:prstGeom prst="rect">
            <a:avLst/>
          </a:prstGeom>
          <a:solidFill>
            <a:srgbClr val="EFEFEF">
              <a:alpha val="25880"/>
            </a:srgbClr>
          </a:solidFill>
          <a:ln cap="flat" cmpd="sng" w="9525">
            <a:solidFill>
              <a:srgbClr val="5868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4"/>
          <p:cNvCxnSpPr>
            <a:endCxn id="172" idx="3"/>
          </p:cNvCxnSpPr>
          <p:nvPr/>
        </p:nvCxnSpPr>
        <p:spPr>
          <a:xfrm rot="10800000">
            <a:off x="1919911" y="1312390"/>
            <a:ext cx="4581900" cy="246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4"/>
          <p:cNvCxnSpPr>
            <a:endCxn id="171" idx="3"/>
          </p:cNvCxnSpPr>
          <p:nvPr/>
        </p:nvCxnSpPr>
        <p:spPr>
          <a:xfrm flipH="1">
            <a:off x="5023112" y="2033227"/>
            <a:ext cx="1461000" cy="9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4"/>
          <p:cNvSpPr/>
          <p:nvPr/>
        </p:nvSpPr>
        <p:spPr>
          <a:xfrm>
            <a:off x="1498626" y="3311480"/>
            <a:ext cx="3842100" cy="479400"/>
          </a:xfrm>
          <a:prstGeom prst="rect">
            <a:avLst/>
          </a:prstGeom>
          <a:solidFill>
            <a:srgbClr val="EFEFEF">
              <a:alpha val="25880"/>
            </a:srgbClr>
          </a:solidFill>
          <a:ln cap="flat" cmpd="sng" w="9525">
            <a:solidFill>
              <a:srgbClr val="5868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554700" y="1793975"/>
            <a:ext cx="1288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Մարմին</a:t>
            </a:r>
            <a:endParaRPr sz="18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3433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Ստեղծենք Չաթ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138" y="401525"/>
            <a:ext cx="3944986" cy="31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Միջավայրի ստեղծում</a:t>
            </a:r>
            <a:endParaRPr/>
          </a:p>
        </p:txBody>
      </p:sp>
      <p:pic>
        <p:nvPicPr>
          <p:cNvPr descr="Untitled.png" id="61" name="Google Shape;61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7524"/>
            <a:ext cx="4114801" cy="25274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648225"/>
            <a:ext cx="454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Ստեղծենք ահրաժեշտ պանակները և ֆայլերը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6045625" y="3974125"/>
            <a:ext cx="2641175" cy="438300"/>
            <a:chOff x="6045625" y="3974125"/>
            <a:chExt cx="2641175" cy="438300"/>
          </a:xfrm>
        </p:grpSpPr>
        <p:sp>
          <p:nvSpPr>
            <p:cNvPr id="64" name="Google Shape;64;p14"/>
            <p:cNvSpPr/>
            <p:nvPr/>
          </p:nvSpPr>
          <p:spPr>
            <a:xfrm>
              <a:off x="6267600" y="3974125"/>
              <a:ext cx="2419200" cy="438300"/>
            </a:xfrm>
            <a:prstGeom prst="roundRect">
              <a:avLst>
                <a:gd fmla="val 16667" name="adj"/>
              </a:avLst>
            </a:prstGeom>
            <a:solidFill>
              <a:srgbClr val="58682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045625" y="3993175"/>
              <a:ext cx="249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Ներբեռնել ֆայլերը</a:t>
              </a:r>
              <a:r>
                <a:rPr lang="en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</a:t>
              </a:r>
              <a:endParaRPr>
                <a:solidFill>
                  <a:srgbClr val="EDEBD7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525" y="1107313"/>
            <a:ext cx="561150" cy="4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20350" y="1149313"/>
            <a:ext cx="1197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552000" y="2013600"/>
            <a:ext cx="1619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Programming 1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92150" y="2756775"/>
            <a:ext cx="1064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Lesso</a:t>
            </a: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n 1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55525" y="3499950"/>
            <a:ext cx="1197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index.html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085488" y="4325225"/>
            <a:ext cx="1064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script.js</a:t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" name="Google Shape;72;p14"/>
          <p:cNvCxnSpPr>
            <a:stCxn id="73" idx="2"/>
            <a:endCxn id="74" idx="1"/>
          </p:cNvCxnSpPr>
          <p:nvPr/>
        </p:nvCxnSpPr>
        <p:spPr>
          <a:xfrm flipH="1" rot="-5400000">
            <a:off x="1155238" y="2553963"/>
            <a:ext cx="551400" cy="2418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66" idx="2"/>
            <a:endCxn id="73" idx="1"/>
          </p:cNvCxnSpPr>
          <p:nvPr/>
        </p:nvCxnSpPr>
        <p:spPr>
          <a:xfrm flipH="1" rot="-5400000">
            <a:off x="632900" y="1756488"/>
            <a:ext cx="553800" cy="2394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4" idx="2"/>
            <a:endCxn id="77" idx="1"/>
          </p:cNvCxnSpPr>
          <p:nvPr/>
        </p:nvCxnSpPr>
        <p:spPr>
          <a:xfrm flipH="1" rot="-5400000">
            <a:off x="1887913" y="3141350"/>
            <a:ext cx="438300" cy="5490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9" idx="2"/>
            <a:endCxn id="80" idx="1"/>
          </p:cNvCxnSpPr>
          <p:nvPr/>
        </p:nvCxnSpPr>
        <p:spPr>
          <a:xfrm flipH="1" rot="-5400000">
            <a:off x="1406800" y="3526175"/>
            <a:ext cx="1325100" cy="660900"/>
          </a:xfrm>
          <a:prstGeom prst="bentConnector2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9463" y="1907188"/>
            <a:ext cx="561150" cy="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1987" y="2704725"/>
            <a:ext cx="561150" cy="4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9800" y="3312926"/>
            <a:ext cx="685699" cy="73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99800" y="4149700"/>
            <a:ext cx="685700" cy="7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16996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Ի՞նչ է ծրագրավորումը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90500" y="1749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Ծրագրավորուման նպատակը տվյալների մշակումն է։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45125" y="1219650"/>
            <a:ext cx="6751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8">
                <a:latin typeface="Montserrat"/>
                <a:ea typeface="Montserrat"/>
                <a:cs typeface="Montserrat"/>
                <a:sym typeface="Montserrat"/>
              </a:rPr>
              <a:t>Ցանկացած ծրագիր կատարում է երեք բան`</a:t>
            </a:r>
            <a:endParaRPr b="1" sz="1708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Ընդունում է տվյալներ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Մշակում է տվյալները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Վերադարձնում է մշակված տվյալներ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45125" y="3149925"/>
            <a:ext cx="25350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351325" y="3149925"/>
            <a:ext cx="25350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157525" y="3149925"/>
            <a:ext cx="2535000" cy="572700"/>
          </a:xfrm>
          <a:prstGeom prst="roundRect">
            <a:avLst>
              <a:gd fmla="val 50000" name="adj"/>
            </a:avLst>
          </a:prstGeom>
          <a:solidFill>
            <a:srgbClr val="586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45125" y="3149925"/>
            <a:ext cx="253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Տվյալների մուտք</a:t>
            </a:r>
            <a:endParaRPr sz="1800">
              <a:solidFill>
                <a:srgbClr val="EDEBD7"/>
              </a:solidFill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351325" y="3149925"/>
            <a:ext cx="253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Տվյալների մշակում</a:t>
            </a:r>
            <a:endParaRPr b="1" sz="1800">
              <a:solidFill>
                <a:srgbClr val="EDEB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157525" y="3149925"/>
            <a:ext cx="253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EDEBD7"/>
                </a:solidFill>
                <a:latin typeface="Montserrat"/>
                <a:ea typeface="Montserrat"/>
                <a:cs typeface="Montserrat"/>
                <a:sym typeface="Montserrat"/>
              </a:rPr>
              <a:t>Տվյալների ելք</a:t>
            </a:r>
            <a:endParaRPr b="1" sz="1800">
              <a:solidFill>
                <a:srgbClr val="EDEB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5381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Javascript-ը`</a:t>
            </a:r>
            <a:endParaRPr sz="2400"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90200" y="1180800"/>
            <a:ext cx="75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ամենատարածված լեզուներից մեկն է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աշխատում է զննիչի մեջ ( chrome, firefox ….)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JAVA լեզուն չէ ։)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Javascript լեզվով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ծրագրային կոդը հատուկ կանոններով գրված տեքստային ֆայլ է, որն ունի .js ընդլայնում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Փոփոխականներ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50" y="832350"/>
            <a:ext cx="807472" cy="123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52" y="2178465"/>
            <a:ext cx="807472" cy="123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53" y="3524581"/>
            <a:ext cx="807472" cy="1237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>
            <a:endCxn id="110" idx="3"/>
          </p:cNvCxnSpPr>
          <p:nvPr/>
        </p:nvCxnSpPr>
        <p:spPr>
          <a:xfrm rot="10800000">
            <a:off x="1799522" y="1450984"/>
            <a:ext cx="2380200" cy="6291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endCxn id="111" idx="3"/>
          </p:cNvCxnSpPr>
          <p:nvPr/>
        </p:nvCxnSpPr>
        <p:spPr>
          <a:xfrm flipH="1">
            <a:off x="1799524" y="2527100"/>
            <a:ext cx="2380200" cy="2700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endCxn id="112" idx="3"/>
          </p:cNvCxnSpPr>
          <p:nvPr/>
        </p:nvCxnSpPr>
        <p:spPr>
          <a:xfrm flipH="1">
            <a:off x="1799525" y="2959415"/>
            <a:ext cx="2380200" cy="11838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347" y="1312425"/>
            <a:ext cx="4659477" cy="258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225" y="1916725"/>
            <a:ext cx="807472" cy="1237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9"/>
          <p:cNvCxnSpPr/>
          <p:nvPr/>
        </p:nvCxnSpPr>
        <p:spPr>
          <a:xfrm rot="10800000">
            <a:off x="4964875" y="2634550"/>
            <a:ext cx="0" cy="9006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5803075" y="2634550"/>
            <a:ext cx="0" cy="9006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6946075" y="2634550"/>
            <a:ext cx="0" cy="9006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3307000" y="2943350"/>
            <a:ext cx="0" cy="594900"/>
          </a:xfrm>
          <a:prstGeom prst="straightConnector1">
            <a:avLst/>
          </a:prstGeom>
          <a:noFill/>
          <a:ln cap="flat" cmpd="sng" w="28575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2553050" y="3552375"/>
            <a:ext cx="1493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Հայտարարում</a:t>
            </a:r>
            <a:endParaRPr b="1" sz="13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21900" y="3552375"/>
            <a:ext cx="1298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Վերագրում</a:t>
            </a:r>
            <a:endParaRPr b="1" sz="13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474675" y="3552375"/>
            <a:ext cx="1084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Արժեք</a:t>
            </a:r>
            <a:endParaRPr b="1" sz="13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422613" y="3552375"/>
            <a:ext cx="1084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Անուն</a:t>
            </a:r>
            <a:endParaRPr b="1" sz="13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050" y="1397263"/>
            <a:ext cx="5964300" cy="12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2707400" y="1164325"/>
            <a:ext cx="1814100" cy="1764900"/>
          </a:xfrm>
          <a:prstGeom prst="rect">
            <a:avLst/>
          </a:prstGeom>
          <a:solidFill>
            <a:srgbClr val="EFEFEF">
              <a:alpha val="4760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5501450" y="691800"/>
            <a:ext cx="330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Թվային տիպ: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տարիք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քանակ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արագություն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Տողային տիպ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տեքստեր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Բուլյան տիպ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ճշմարտացիություն</a:t>
            </a:r>
            <a:endParaRPr sz="18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00" y="761050"/>
            <a:ext cx="4119526" cy="369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9585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Alert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50" y="732275"/>
            <a:ext cx="6172751" cy="192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50" y="2921700"/>
            <a:ext cx="6172738" cy="2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