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 Black"/>
      <p:bold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022494-0404-4C86-9949-4C111D1D0BDC}">
  <a:tblStyle styleId="{B8022494-0404-4C86-9949-4C111D1D0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Black-boldItalic.fntdata"/><Relationship Id="rId21" Type="http://schemas.openxmlformats.org/officeDocument/2006/relationships/font" Target="fonts/MontserratBlack-bold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ce6b454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ace6b454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db7fabff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db7fabff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cb9288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cb9288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db7fabff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db7fabff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19fc104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19fc104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db7fabff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db7fabff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db7fabff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db7fabff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db7fabff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db7fabff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db7fabf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db7fabf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b22f26e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b22f26e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DEB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None/>
              <a:defRPr sz="2000">
                <a:solidFill>
                  <a:srgbClr val="5868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546650" y="165100"/>
            <a:ext cx="23997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DEB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Font typeface="Montserrat Black"/>
              <a:buNone/>
              <a:defRPr sz="20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88975" y="4639750"/>
            <a:ext cx="979749" cy="326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hyperlink" Target="https://drive.google.com/file/d/1DWhhcYemMEfVKs1Xf-P8xXj0CFYSVOyv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anumanum/js-turtle/archive/master.zip" TargetMode="External"/><Relationship Id="rId4" Type="http://schemas.openxmlformats.org/officeDocument/2006/relationships/hyperlink" Target="https://github.com/hanumanum/js-turtle/archive/master.zip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BD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401725" y="1965125"/>
            <a:ext cx="5285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Ծրագրավորում</a:t>
            </a:r>
            <a:endParaRPr sz="4400">
              <a:solidFill>
                <a:srgbClr val="58682E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636175" y="275820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Դաս</a:t>
            </a: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2</a:t>
            </a:r>
            <a:endParaRPr b="1"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636175" y="390695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Մակարդակ</a:t>
            </a: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endParaRPr b="1" sz="24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00" y="496775"/>
            <a:ext cx="3492348" cy="392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1584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Օգտագործի՛ր</a:t>
            </a:r>
            <a:r>
              <a:rPr lang="en"/>
              <a:t> turtle.js -ը որպեսզի նկարես հետևյալը</a:t>
            </a:r>
            <a:endParaRPr/>
          </a:p>
        </p:txBody>
      </p:sp>
      <p:pic>
        <p:nvPicPr>
          <p:cNvPr descr="triangle.png"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175" y="905825"/>
            <a:ext cx="3529991" cy="349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-rectange.png"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682" y="905825"/>
            <a:ext cx="3506143" cy="34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Միջավայրի Ստեղծում</a:t>
            </a:r>
            <a:r>
              <a:rPr lang="en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25" y="1107313"/>
            <a:ext cx="561150" cy="4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20350" y="1149313"/>
            <a:ext cx="1197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552000" y="2013600"/>
            <a:ext cx="1619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Programming 1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92150" y="2756775"/>
            <a:ext cx="1064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Lesson 2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055525" y="3499950"/>
            <a:ext cx="1197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085488" y="4325225"/>
            <a:ext cx="1064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script.js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" name="Google Shape;67;p14"/>
          <p:cNvCxnSpPr>
            <a:stCxn id="68" idx="2"/>
            <a:endCxn id="69" idx="1"/>
          </p:cNvCxnSpPr>
          <p:nvPr/>
        </p:nvCxnSpPr>
        <p:spPr>
          <a:xfrm flipH="1" rot="-5400000">
            <a:off x="1155238" y="2553963"/>
            <a:ext cx="551400" cy="241800"/>
          </a:xfrm>
          <a:prstGeom prst="bentConnector2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1" idx="2"/>
            <a:endCxn id="68" idx="1"/>
          </p:cNvCxnSpPr>
          <p:nvPr/>
        </p:nvCxnSpPr>
        <p:spPr>
          <a:xfrm flipH="1" rot="-5400000">
            <a:off x="632900" y="1756488"/>
            <a:ext cx="553800" cy="239400"/>
          </a:xfrm>
          <a:prstGeom prst="bentConnector2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9" idx="2"/>
          </p:cNvCxnSpPr>
          <p:nvPr/>
        </p:nvCxnSpPr>
        <p:spPr>
          <a:xfrm flipH="1" rot="-5400000">
            <a:off x="1887913" y="3141350"/>
            <a:ext cx="438300" cy="549000"/>
          </a:xfrm>
          <a:prstGeom prst="bentConnector2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endCxn id="73" idx="1"/>
          </p:cNvCxnSpPr>
          <p:nvPr/>
        </p:nvCxnSpPr>
        <p:spPr>
          <a:xfrm flipH="1" rot="-5400000">
            <a:off x="1406800" y="3526175"/>
            <a:ext cx="1325100" cy="660900"/>
          </a:xfrm>
          <a:prstGeom prst="bentConnector2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63" y="1907188"/>
            <a:ext cx="561150" cy="4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987" y="2704725"/>
            <a:ext cx="561150" cy="4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800" y="3312926"/>
            <a:ext cx="685699" cy="73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800" y="4149700"/>
            <a:ext cx="685700" cy="738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4"/>
          <p:cNvGrpSpPr/>
          <p:nvPr/>
        </p:nvGrpSpPr>
        <p:grpSpPr>
          <a:xfrm>
            <a:off x="6045625" y="3974125"/>
            <a:ext cx="2641175" cy="438300"/>
            <a:chOff x="6045625" y="3974125"/>
            <a:chExt cx="2641175" cy="438300"/>
          </a:xfrm>
        </p:grpSpPr>
        <p:sp>
          <p:nvSpPr>
            <p:cNvPr id="76" name="Google Shape;76;p14"/>
            <p:cNvSpPr/>
            <p:nvPr/>
          </p:nvSpPr>
          <p:spPr>
            <a:xfrm>
              <a:off x="6267600" y="3974125"/>
              <a:ext cx="2419200" cy="438300"/>
            </a:xfrm>
            <a:prstGeom prst="roundRect">
              <a:avLst>
                <a:gd fmla="val 16667" name="adj"/>
              </a:avLst>
            </a:prstGeom>
            <a:solidFill>
              <a:srgbClr val="58682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6045625" y="3993175"/>
              <a:ext cx="249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EDEBD7"/>
                  </a:solidFill>
                  <a:latin typeface="Montserrat Black"/>
                  <a:ea typeface="Montserrat Black"/>
                  <a:cs typeface="Montserrat Black"/>
                  <a:sym typeface="Montserrat Black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Ներբեռնել ֆայլերը </a:t>
              </a:r>
              <a:endParaRPr>
                <a:solidFill>
                  <a:srgbClr val="EDEBD7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oogle Shape;82;p15"/>
          <p:cNvGraphicFramePr/>
          <p:nvPr/>
        </p:nvGraphicFramePr>
        <p:xfrm>
          <a:off x="225225" y="44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{B8022494-0404-4C86-9949-4C111D1D0BDC}</a:tableStyleId>
              </a:tblPr>
              <a:tblGrid>
                <a:gridCol w="1924375"/>
                <a:gridCol w="2361725"/>
                <a:gridCol w="2064150"/>
                <a:gridCol w="1347225"/>
              </a:tblGrid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Օպերատոր</a:t>
                      </a:r>
                      <a:endParaRPr b="1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Անվանում</a:t>
                      </a:r>
                      <a:endParaRPr b="1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Կիրառություն</a:t>
                      </a:r>
                      <a:endParaRPr b="1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Արժեք</a:t>
                      </a:r>
                      <a:endParaRPr b="1">
                        <a:solidFill>
                          <a:srgbClr val="58682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==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հավասար է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 === b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false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&gt;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մեծ է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 &gt; b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true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&lt;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փոքր է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 &lt; b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false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&gt;=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մեծ կամ հավասար է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a&gt;=b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true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52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&lt;=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փոքր կամ հավասար է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a&lt;=b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false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38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!=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անհավասար է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a!=b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true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39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=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վերագրում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  <a:tr h="54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===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խիստ հավասարություն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Ստուգում է արժեքները և տիպը</a:t>
                      </a:r>
                      <a:endParaRPr sz="12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5"/>
          <p:cNvSpPr txBox="1"/>
          <p:nvPr/>
        </p:nvSpPr>
        <p:spPr>
          <a:xfrm>
            <a:off x="6722325" y="0"/>
            <a:ext cx="1260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a=10, b = 4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600" y="3459175"/>
            <a:ext cx="3531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Առաջադրանք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75" y="436575"/>
            <a:ext cx="3298724" cy="29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743600" y="1306050"/>
            <a:ext cx="3943200" cy="2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Գրի՛ր բազային հանրահաշվական գործողություններ կատարող ծրագիր, որում օգտատերը մուտք է գործում երկու թիվ և գործողության նշան (+,-,*,/), և ծրագիրը մուտք արված երկու թվերի համար հաշվում է տրված գործողության արդյունքը։ </a:t>
            </a:r>
            <a:endParaRPr sz="1700">
              <a:solidFill>
                <a:srgbClr val="59595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7"/>
          <p:cNvGraphicFramePr/>
          <p:nvPr/>
        </p:nvGraphicFramePr>
        <p:xfrm>
          <a:off x="267075" y="31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{B8022494-0404-4C86-9949-4C111D1D0BDC}</a:tableStyleId>
              </a:tblPr>
              <a:tblGrid>
                <a:gridCol w="2839150"/>
                <a:gridCol w="2644300"/>
              </a:tblGrid>
              <a:tr h="42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</a:rPr>
                        <a:t>Oպերատոր</a:t>
                      </a:r>
                      <a:endParaRPr b="1">
                        <a:solidFill>
                          <a:srgbClr val="58682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</a:rPr>
                        <a:t>Անվանում</a:t>
                      </a:r>
                      <a:endParaRPr b="1">
                        <a:solidFill>
                          <a:srgbClr val="58682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63" y="215026"/>
            <a:ext cx="5483464" cy="274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8"/>
          <p:cNvGraphicFramePr/>
          <p:nvPr/>
        </p:nvGraphicFramePr>
        <p:xfrm>
          <a:off x="356350" y="11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{B8022494-0404-4C86-9949-4C111D1D0BDC}</a:tableStyleId>
              </a:tblPr>
              <a:tblGrid>
                <a:gridCol w="1241150"/>
                <a:gridCol w="1314900"/>
                <a:gridCol w="1314875"/>
              </a:tblGrid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</a:rPr>
                        <a:t>a</a:t>
                      </a:r>
                      <a:endParaRPr b="1">
                        <a:solidFill>
                          <a:srgbClr val="5868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</a:rPr>
                        <a:t>b</a:t>
                      </a:r>
                      <a:endParaRPr b="1">
                        <a:solidFill>
                          <a:srgbClr val="5868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</a:rPr>
                        <a:t>a &amp;&amp; b</a:t>
                      </a:r>
                      <a:endParaRPr b="1">
                        <a:solidFill>
                          <a:srgbClr val="58682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DEBD7"/>
                          </a:solidFill>
                        </a:rPr>
                        <a:t>true</a:t>
                      </a:r>
                      <a:endParaRPr>
                        <a:solidFill>
                          <a:srgbClr val="EDEBD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868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DEBD7"/>
                          </a:solidFill>
                        </a:rPr>
                        <a:t>true</a:t>
                      </a:r>
                      <a:endParaRPr>
                        <a:solidFill>
                          <a:srgbClr val="EDEBD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868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DEBD7"/>
                          </a:solidFill>
                        </a:rPr>
                        <a:t>true</a:t>
                      </a:r>
                      <a:endParaRPr>
                        <a:solidFill>
                          <a:srgbClr val="EDEBD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8682E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8"/>
          <p:cNvGraphicFramePr/>
          <p:nvPr/>
        </p:nvGraphicFramePr>
        <p:xfrm>
          <a:off x="4896750" y="11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{B8022494-0404-4C86-9949-4C111D1D0BDC}</a:tableStyleId>
              </a:tblPr>
              <a:tblGrid>
                <a:gridCol w="1268275"/>
                <a:gridCol w="1048025"/>
                <a:gridCol w="1554625"/>
              </a:tblGrid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</a:rPr>
                        <a:t>a</a:t>
                      </a:r>
                      <a:endParaRPr b="1">
                        <a:solidFill>
                          <a:srgbClr val="5868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</a:rPr>
                        <a:t>b</a:t>
                      </a:r>
                      <a:endParaRPr b="1">
                        <a:solidFill>
                          <a:srgbClr val="58682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58682E"/>
                          </a:solidFill>
                        </a:rPr>
                        <a:t>a || b</a:t>
                      </a:r>
                      <a:endParaRPr b="1">
                        <a:solidFill>
                          <a:srgbClr val="58682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DEBD7"/>
                          </a:solidFill>
                        </a:rPr>
                        <a:t>false</a:t>
                      </a:r>
                      <a:endParaRPr>
                        <a:solidFill>
                          <a:srgbClr val="EDEBD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868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DEBD7"/>
                          </a:solidFill>
                        </a:rPr>
                        <a:t>false</a:t>
                      </a:r>
                      <a:endParaRPr>
                        <a:solidFill>
                          <a:srgbClr val="EDEBD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8682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DEBD7"/>
                          </a:solidFill>
                        </a:rPr>
                        <a:t>false</a:t>
                      </a:r>
                      <a:endParaRPr>
                        <a:solidFill>
                          <a:srgbClr val="EDEBD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8682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206250" y="281500"/>
            <a:ext cx="8733900" cy="414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43450" y="285700"/>
            <a:ext cx="8869500" cy="42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number1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number2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text1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"MacOS"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text2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"WindowsXP"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number1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text1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"MacOs"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number2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19.9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text2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"WindowsXP"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number1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10.9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text2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"windowsXP"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number1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'10'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text1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"MacOS"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" sz="2400">
                <a:solidFill>
                  <a:srgbClr val="D9D9A8"/>
                </a:solidFill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400">
                <a:solidFill>
                  <a:srgbClr val="E01E5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400">
                <a:solidFill>
                  <a:srgbClr val="F9D2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4511400" y="1494275"/>
            <a:ext cx="43926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Ներբեռնեք </a:t>
            </a:r>
            <a:r>
              <a:rPr b="1" lang="en" sz="1400" u="sng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արխիվը</a:t>
            </a:r>
            <a:endParaRPr b="1" sz="14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Արխիվի ֆայլերը հանեք և տեղադրեք Lesson 3 պանակում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Բացեք turtle.js ֆայլը խմբագրիչով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Բացեք turtle.html ֆայլը դիտարկիչով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Միջավայրի Ստեղծում</a:t>
            </a:r>
            <a:endParaRPr/>
          </a:p>
        </p:txBody>
      </p:sp>
      <p:grpSp>
        <p:nvGrpSpPr>
          <p:cNvPr id="115" name="Google Shape;115;p20"/>
          <p:cNvGrpSpPr/>
          <p:nvPr/>
        </p:nvGrpSpPr>
        <p:grpSpPr>
          <a:xfrm>
            <a:off x="5985100" y="3696675"/>
            <a:ext cx="2641175" cy="438300"/>
            <a:chOff x="6045625" y="3974125"/>
            <a:chExt cx="2641175" cy="438300"/>
          </a:xfrm>
        </p:grpSpPr>
        <p:sp>
          <p:nvSpPr>
            <p:cNvPr id="116" name="Google Shape;116;p20"/>
            <p:cNvSpPr/>
            <p:nvPr/>
          </p:nvSpPr>
          <p:spPr>
            <a:xfrm>
              <a:off x="6267600" y="3974125"/>
              <a:ext cx="2419200" cy="438300"/>
            </a:xfrm>
            <a:prstGeom prst="roundRect">
              <a:avLst>
                <a:gd fmla="val 16667" name="adj"/>
              </a:avLst>
            </a:prstGeom>
            <a:solidFill>
              <a:srgbClr val="58682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6045625" y="3993175"/>
              <a:ext cx="249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EDEBD7"/>
                  </a:solidFill>
                  <a:latin typeface="Montserrat Black"/>
                  <a:ea typeface="Montserrat Black"/>
                  <a:cs typeface="Montserrat Black"/>
                  <a:sym typeface="Montserrat Black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Ներբեռնել ֆայլերը </a:t>
              </a:r>
              <a:endParaRPr>
                <a:solidFill>
                  <a:srgbClr val="EDEBD7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558078" y="1008526"/>
            <a:ext cx="3773072" cy="3126458"/>
            <a:chOff x="1846314" y="2702014"/>
            <a:chExt cx="2565145" cy="2197861"/>
          </a:xfrm>
        </p:grpSpPr>
        <p:pic>
          <p:nvPicPr>
            <p:cNvPr id="119" name="Google Shape;11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46314" y="2702014"/>
              <a:ext cx="515537" cy="451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0"/>
            <p:cNvSpPr txBox="1"/>
            <p:nvPr/>
          </p:nvSpPr>
          <p:spPr>
            <a:xfrm>
              <a:off x="2387073" y="2736659"/>
              <a:ext cx="11238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turtle</a:t>
              </a:r>
              <a:endParaRPr b="1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21" name="Google Shape;12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92951" y="3192673"/>
              <a:ext cx="515537" cy="45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39668" y="3744186"/>
              <a:ext cx="491858" cy="530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39668" y="4369824"/>
              <a:ext cx="491856" cy="53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0"/>
            <p:cNvSpPr txBox="1"/>
            <p:nvPr/>
          </p:nvSpPr>
          <p:spPr>
            <a:xfrm>
              <a:off x="3069563" y="3240426"/>
              <a:ext cx="11238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lib</a:t>
              </a:r>
              <a:endParaRPr b="1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3069559" y="3831180"/>
              <a:ext cx="13419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turtle.html</a:t>
              </a:r>
              <a:endParaRPr b="1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3069563" y="4456634"/>
              <a:ext cx="11238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5868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turtle.js</a:t>
              </a:r>
              <a:endParaRPr b="1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27" name="Google Shape;127;p20"/>
            <p:cNvCxnSpPr/>
            <p:nvPr/>
          </p:nvCxnSpPr>
          <p:spPr>
            <a:xfrm flipH="1" rot="10800000">
              <a:off x="1963657" y="4693637"/>
              <a:ext cx="311700" cy="600"/>
            </a:xfrm>
            <a:prstGeom prst="straightConnector1">
              <a:avLst/>
            </a:prstGeom>
            <a:noFill/>
            <a:ln cap="flat" cmpd="sng" w="19050">
              <a:solidFill>
                <a:srgbClr val="58682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28" name="Google Shape;128;p20"/>
          <p:cNvCxnSpPr>
            <a:stCxn id="119" idx="2"/>
          </p:cNvCxnSpPr>
          <p:nvPr/>
        </p:nvCxnSpPr>
        <p:spPr>
          <a:xfrm>
            <a:off x="937229" y="165146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730675" y="1653100"/>
            <a:ext cx="0" cy="2188500"/>
          </a:xfrm>
          <a:prstGeom prst="straightConnector1">
            <a:avLst/>
          </a:prstGeom>
          <a:noFill/>
          <a:ln cap="flat" cmpd="sng" w="19050">
            <a:solidFill>
              <a:srgbClr val="5869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/>
          <p:nvPr/>
        </p:nvCxnSpPr>
        <p:spPr>
          <a:xfrm flipH="1" rot="10800000">
            <a:off x="730678" y="2844239"/>
            <a:ext cx="458400" cy="9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30678" y="2110039"/>
            <a:ext cx="615300" cy="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267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Առաջադրանք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025" y="426500"/>
            <a:ext cx="3298724" cy="29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