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 Black"/>
      <p:bold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1710A7-1458-46D7-B2EC-559681BD243A}">
  <a:tblStyle styleId="{AD1710A7-1458-46D7-B2EC-559681BD24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Black-bold.fntdata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ce6b454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ace6b454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2e683472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2e683472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dc54897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dc5489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dc608ab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dc608ab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2e68347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2e68347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2e68347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2e68347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2e683472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2e683472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2e683472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2e683472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7ca39ec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7ca39ec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2e683472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2e683472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EDEBD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8682E"/>
              </a:buClr>
              <a:buSzPts val="2000"/>
              <a:buNone/>
              <a:defRPr sz="2000">
                <a:solidFill>
                  <a:srgbClr val="5868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67275" y="1270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546650" y="165100"/>
            <a:ext cx="2399700" cy="11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DEBD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8682E"/>
              </a:buClr>
              <a:buSzPts val="2000"/>
              <a:buFont typeface="Montserrat Black"/>
              <a:buNone/>
              <a:defRPr sz="2000">
                <a:solidFill>
                  <a:srgbClr val="58682E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7275" y="1270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88975" y="4639750"/>
            <a:ext cx="979749" cy="326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pos="54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DWhhcYemMEfVKs1Xf-P8xXj0CFYSVOyv/view?usp=sharing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JavaScript/Reference/Global_Objects/Array/lengt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ites.google.com/tumo.org/programming-level1-codes/session-4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ites.google.com/tumo.org/programming-level1-codes/session-4/write-a-progra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ites.google.com/tumo.org/programming-level1-codes/session-4/object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BD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3401725" y="1965125"/>
            <a:ext cx="5104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58682E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Ծրագրավորում</a:t>
            </a:r>
            <a:endParaRPr sz="4400">
              <a:solidFill>
                <a:srgbClr val="58682E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3636175" y="2758200"/>
            <a:ext cx="411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Դաս</a:t>
            </a:r>
            <a:r>
              <a:rPr b="1" lang="en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4</a:t>
            </a:r>
            <a:endParaRPr b="1"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3636175" y="3906950"/>
            <a:ext cx="411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Մակարդակ</a:t>
            </a:r>
            <a:r>
              <a:rPr b="1" lang="en" sz="24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 1 </a:t>
            </a:r>
            <a:endParaRPr b="1" sz="24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00" y="496775"/>
            <a:ext cx="3492348" cy="39265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483975" y="359550"/>
            <a:ext cx="2392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8682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ՍԼԱՅԴԵՐ ԼՍԱՐԱՆԻ ՀԱՄԱՐ</a:t>
            </a:r>
            <a:endParaRPr sz="1200">
              <a:solidFill>
                <a:srgbClr val="58682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0" y="3110350"/>
            <a:ext cx="45228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Առաջադրանք</a:t>
            </a:r>
            <a:endParaRPr/>
          </a:p>
        </p:txBody>
      </p:sp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Գծի՛ր հրավառություն հետևյալ օբյեկտով, որն ունենա հետևյալ հատկանիշները`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գույն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կողմի երկարություն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անկյուն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x, y կոորդինատներ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25" y="724075"/>
            <a:ext cx="3226373" cy="28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Միջավայրի ստեղծում</a:t>
            </a:r>
            <a:r>
              <a:rPr lang="en"/>
              <a:t> </a:t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5983773" y="3958273"/>
            <a:ext cx="2703020" cy="426593"/>
            <a:chOff x="7417225" y="4079075"/>
            <a:chExt cx="1603500" cy="413325"/>
          </a:xfrm>
        </p:grpSpPr>
        <p:sp>
          <p:nvSpPr>
            <p:cNvPr id="63" name="Google Shape;63;p14"/>
            <p:cNvSpPr/>
            <p:nvPr/>
          </p:nvSpPr>
          <p:spPr>
            <a:xfrm>
              <a:off x="7417225" y="4124000"/>
              <a:ext cx="1603500" cy="368400"/>
            </a:xfrm>
            <a:prstGeom prst="roundRect">
              <a:avLst>
                <a:gd fmla="val 16667" name="adj"/>
              </a:avLst>
            </a:prstGeom>
            <a:solidFill>
              <a:srgbClr val="58682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7530325" y="4079075"/>
              <a:ext cx="1490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rgbClr val="EDEBD7"/>
                  </a:solidFill>
                  <a:latin typeface="Montserrat Black"/>
                  <a:ea typeface="Montserrat Black"/>
                  <a:cs typeface="Montserrat Black"/>
                  <a:sym typeface="Montserrat Black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Ներբեռնել ֆայլերը</a:t>
              </a:r>
              <a:endParaRPr sz="1700">
                <a:solidFill>
                  <a:srgbClr val="EDEBD7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558078" y="1008526"/>
            <a:ext cx="3773072" cy="3126458"/>
            <a:chOff x="1846314" y="2702014"/>
            <a:chExt cx="2565145" cy="2197861"/>
          </a:xfrm>
        </p:grpSpPr>
        <p:pic>
          <p:nvPicPr>
            <p:cNvPr id="66" name="Google Shape;6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46314" y="2702014"/>
              <a:ext cx="515537" cy="451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4"/>
            <p:cNvSpPr txBox="1"/>
            <p:nvPr/>
          </p:nvSpPr>
          <p:spPr>
            <a:xfrm>
              <a:off x="2387073" y="2736659"/>
              <a:ext cx="11238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5868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turtle</a:t>
              </a:r>
              <a:endParaRPr b="1" sz="13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92951" y="3192673"/>
              <a:ext cx="515537" cy="451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39668" y="3744186"/>
              <a:ext cx="491858" cy="530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39668" y="4369824"/>
              <a:ext cx="491856" cy="53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4"/>
            <p:cNvSpPr txBox="1"/>
            <p:nvPr/>
          </p:nvSpPr>
          <p:spPr>
            <a:xfrm>
              <a:off x="3069563" y="3240426"/>
              <a:ext cx="11238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5868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lib</a:t>
              </a:r>
              <a:endParaRPr b="1" sz="13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069559" y="3831180"/>
              <a:ext cx="13419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5868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turtle.html</a:t>
              </a:r>
              <a:endParaRPr b="1" sz="13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3069563" y="4456634"/>
              <a:ext cx="11238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5868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turtle.js</a:t>
              </a:r>
              <a:endParaRPr b="1" sz="13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74" name="Google Shape;74;p14"/>
            <p:cNvCxnSpPr/>
            <p:nvPr/>
          </p:nvCxnSpPr>
          <p:spPr>
            <a:xfrm flipH="1" rot="10800000">
              <a:off x="1963657" y="4693637"/>
              <a:ext cx="311700" cy="600"/>
            </a:xfrm>
            <a:prstGeom prst="straightConnector1">
              <a:avLst/>
            </a:prstGeom>
            <a:noFill/>
            <a:ln cap="flat" cmpd="sng" w="19050">
              <a:solidFill>
                <a:srgbClr val="58682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75" name="Google Shape;75;p14"/>
          <p:cNvCxnSpPr>
            <a:stCxn id="66" idx="2"/>
          </p:cNvCxnSpPr>
          <p:nvPr/>
        </p:nvCxnSpPr>
        <p:spPr>
          <a:xfrm>
            <a:off x="937229" y="1651469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730675" y="1653100"/>
            <a:ext cx="0" cy="2188500"/>
          </a:xfrm>
          <a:prstGeom prst="straightConnector1">
            <a:avLst/>
          </a:prstGeom>
          <a:noFill/>
          <a:ln cap="flat" cmpd="sng" w="19050">
            <a:solidFill>
              <a:srgbClr val="5869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 flipH="1" rot="10800000">
            <a:off x="730678" y="2844239"/>
            <a:ext cx="458400" cy="900"/>
          </a:xfrm>
          <a:prstGeom prst="straightConnector1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>
            <a:off x="730678" y="2110039"/>
            <a:ext cx="615300" cy="0"/>
          </a:xfrm>
          <a:prstGeom prst="straightConnector1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14100" y="2189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Առաջադրանք.</a:t>
            </a:r>
            <a:r>
              <a:rPr lang="en"/>
              <a:t> Գծի՛ր հրավառություն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525" y="949700"/>
            <a:ext cx="3616875" cy="3522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15"/>
          <p:cNvGraphicFramePr/>
          <p:nvPr/>
        </p:nvGraphicFramePr>
        <p:xfrm>
          <a:off x="414100" y="94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{AD1710A7-1458-46D7-B2EC-559681BD243A}</a:tableStyleId>
              </a:tblPr>
              <a:tblGrid>
                <a:gridCol w="1157150"/>
                <a:gridCol w="1433450"/>
                <a:gridCol w="719525"/>
                <a:gridCol w="1318525"/>
              </a:tblGrid>
              <a:tr h="37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5868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Անուն</a:t>
                      </a:r>
                      <a:endParaRPr b="1" sz="1100">
                        <a:solidFill>
                          <a:srgbClr val="5868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5868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Երկարություն</a:t>
                      </a:r>
                      <a:endParaRPr b="1" sz="1100">
                        <a:solidFill>
                          <a:srgbClr val="5868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5868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Անկյուն</a:t>
                      </a:r>
                      <a:endParaRPr b="1" sz="1100">
                        <a:solidFill>
                          <a:srgbClr val="5868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5868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Կոորդինատներ</a:t>
                      </a:r>
                      <a:endParaRPr b="1" sz="1100">
                        <a:solidFill>
                          <a:srgbClr val="5868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կարմիր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200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10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0,0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կանաչ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100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-200,-200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կապույտ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70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269,274</a:t>
                      </a:r>
                      <a:endParaRPr sz="11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Առաջադրանք. Գծի՛ր լաբիրինթոս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50" y="801750"/>
            <a:ext cx="4398351" cy="4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Զանգվածներ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50" y="3022950"/>
            <a:ext cx="8229601" cy="141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7"/>
          <p:cNvGrpSpPr/>
          <p:nvPr/>
        </p:nvGrpSpPr>
        <p:grpSpPr>
          <a:xfrm>
            <a:off x="3021866" y="801672"/>
            <a:ext cx="5665128" cy="1978090"/>
            <a:chOff x="1658649" y="2440050"/>
            <a:chExt cx="3440501" cy="1271675"/>
          </a:xfrm>
        </p:grpSpPr>
        <p:sp>
          <p:nvSpPr>
            <p:cNvPr id="99" name="Google Shape;99;p17"/>
            <p:cNvSpPr/>
            <p:nvPr/>
          </p:nvSpPr>
          <p:spPr>
            <a:xfrm>
              <a:off x="1663950" y="3548825"/>
              <a:ext cx="3428400" cy="162900"/>
            </a:xfrm>
            <a:prstGeom prst="rect">
              <a:avLst/>
            </a:prstGeom>
            <a:solidFill>
              <a:srgbClr val="5868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900">
                  <a:solidFill>
                    <a:srgbClr val="EDEBD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</a:t>
              </a:r>
              <a:endParaRPr b="1" i="1" sz="900">
                <a:solidFill>
                  <a:srgbClr val="EDEBD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00" name="Google Shape;100;p17"/>
            <p:cNvGrpSpPr/>
            <p:nvPr/>
          </p:nvGrpSpPr>
          <p:grpSpPr>
            <a:xfrm>
              <a:off x="1658649" y="2440050"/>
              <a:ext cx="3440501" cy="1067949"/>
              <a:chOff x="1658649" y="2440050"/>
              <a:chExt cx="3440501" cy="1067949"/>
            </a:xfrm>
          </p:grpSpPr>
          <p:pic>
            <p:nvPicPr>
              <p:cNvPr id="101" name="Google Shape;101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58650" y="2788519"/>
                <a:ext cx="469563" cy="7194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251943" y="2788519"/>
                <a:ext cx="469563" cy="7194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45235" y="2788519"/>
                <a:ext cx="469563" cy="7194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438527" y="2788519"/>
                <a:ext cx="469563" cy="7194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36295" y="2788519"/>
                <a:ext cx="469563" cy="7194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629587" y="2788519"/>
                <a:ext cx="469563" cy="7194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" name="Google Shape;107;p17"/>
              <p:cNvSpPr txBox="1"/>
              <p:nvPr/>
            </p:nvSpPr>
            <p:spPr>
              <a:xfrm>
                <a:off x="1658649" y="3038320"/>
                <a:ext cx="4650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595959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15</a:t>
                </a:r>
                <a:endParaRPr sz="1000">
                  <a:solidFill>
                    <a:srgbClr val="59595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108" name="Google Shape;108;p17"/>
              <p:cNvSpPr txBox="1"/>
              <p:nvPr/>
            </p:nvSpPr>
            <p:spPr>
              <a:xfrm>
                <a:off x="2251942" y="3038320"/>
                <a:ext cx="4650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595959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20</a:t>
                </a:r>
                <a:endParaRPr sz="1000">
                  <a:solidFill>
                    <a:srgbClr val="59595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109" name="Google Shape;109;p17"/>
              <p:cNvSpPr txBox="1"/>
              <p:nvPr/>
            </p:nvSpPr>
            <p:spPr>
              <a:xfrm>
                <a:off x="2845234" y="3038320"/>
                <a:ext cx="4650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595959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100</a:t>
                </a:r>
                <a:endParaRPr sz="1000">
                  <a:solidFill>
                    <a:srgbClr val="59595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110" name="Google Shape;110;p17"/>
              <p:cNvSpPr txBox="1"/>
              <p:nvPr/>
            </p:nvSpPr>
            <p:spPr>
              <a:xfrm>
                <a:off x="1658649" y="2440050"/>
                <a:ext cx="4650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58682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</a:t>
                </a:r>
                <a:endParaRPr b="1" sz="1800">
                  <a:solidFill>
                    <a:srgbClr val="58682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1" name="Google Shape;111;p17"/>
              <p:cNvSpPr txBox="1"/>
              <p:nvPr/>
            </p:nvSpPr>
            <p:spPr>
              <a:xfrm>
                <a:off x="2251942" y="2440050"/>
                <a:ext cx="4650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58682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</a:t>
                </a:r>
                <a:endParaRPr b="1" sz="1800">
                  <a:solidFill>
                    <a:srgbClr val="58682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2" name="Google Shape;112;p17"/>
              <p:cNvSpPr txBox="1"/>
              <p:nvPr/>
            </p:nvSpPr>
            <p:spPr>
              <a:xfrm>
                <a:off x="2845234" y="2440050"/>
                <a:ext cx="4650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58682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</a:t>
                </a:r>
                <a:endParaRPr b="1" sz="1800">
                  <a:solidFill>
                    <a:srgbClr val="58682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3" name="Google Shape;113;p17"/>
              <p:cNvSpPr txBox="1"/>
              <p:nvPr/>
            </p:nvSpPr>
            <p:spPr>
              <a:xfrm>
                <a:off x="3438526" y="2440050"/>
                <a:ext cx="4650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58682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3</a:t>
                </a:r>
                <a:endParaRPr b="1" sz="1800">
                  <a:solidFill>
                    <a:srgbClr val="58682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4" name="Google Shape;114;p17"/>
              <p:cNvSpPr txBox="1"/>
              <p:nvPr/>
            </p:nvSpPr>
            <p:spPr>
              <a:xfrm>
                <a:off x="4034056" y="2440050"/>
                <a:ext cx="4650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58682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4</a:t>
                </a:r>
                <a:endParaRPr b="1" sz="1800">
                  <a:solidFill>
                    <a:srgbClr val="58682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" name="Google Shape;115;p17"/>
              <p:cNvSpPr txBox="1"/>
              <p:nvPr/>
            </p:nvSpPr>
            <p:spPr>
              <a:xfrm>
                <a:off x="3356194" y="3038322"/>
                <a:ext cx="6330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595959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ticket</a:t>
                </a:r>
                <a:endParaRPr sz="1000">
                  <a:solidFill>
                    <a:srgbClr val="59595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116" name="Google Shape;116;p17"/>
              <p:cNvSpPr txBox="1"/>
              <p:nvPr/>
            </p:nvSpPr>
            <p:spPr>
              <a:xfrm>
                <a:off x="3952334" y="3038322"/>
                <a:ext cx="6330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595959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true</a:t>
                </a:r>
                <a:endParaRPr sz="1000">
                  <a:solidFill>
                    <a:srgbClr val="59595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  <p:sp>
        <p:nvSpPr>
          <p:cNvPr id="117" name="Google Shape;117;p17"/>
          <p:cNvSpPr txBox="1"/>
          <p:nvPr/>
        </p:nvSpPr>
        <p:spPr>
          <a:xfrm>
            <a:off x="457200" y="926950"/>
            <a:ext cx="10992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Ինդեքսներ</a:t>
            </a:r>
            <a:endParaRPr b="1" sz="1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57200" y="1709000"/>
            <a:ext cx="10992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Արժեքներ</a:t>
            </a:r>
            <a:endParaRPr b="1" sz="1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57200" y="2491050"/>
            <a:ext cx="10083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Անուն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>
            <a:off x="1740775" y="1148250"/>
            <a:ext cx="960000" cy="0"/>
          </a:xfrm>
          <a:prstGeom prst="straightConnector1">
            <a:avLst/>
          </a:prstGeom>
          <a:noFill/>
          <a:ln cap="flat" cmpd="sng" w="19050">
            <a:solidFill>
              <a:srgbClr val="5869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1740775" y="1864525"/>
            <a:ext cx="960000" cy="0"/>
          </a:xfrm>
          <a:prstGeom prst="straightConnector1">
            <a:avLst/>
          </a:prstGeom>
          <a:noFill/>
          <a:ln cap="flat" cmpd="sng" w="19050">
            <a:solidFill>
              <a:srgbClr val="5869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1740775" y="2618900"/>
            <a:ext cx="960000" cy="0"/>
          </a:xfrm>
          <a:prstGeom prst="straightConnector1">
            <a:avLst/>
          </a:prstGeom>
          <a:noFill/>
          <a:ln cap="flat" cmpd="sng" w="19050">
            <a:solidFill>
              <a:srgbClr val="58692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286900" y="2701375"/>
            <a:ext cx="48891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 u="sng">
                <a:solidFill>
                  <a:srgbClr val="58682E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array.length-ի մասին </a:t>
            </a:r>
            <a:endParaRPr sz="1740">
              <a:solidFill>
                <a:srgbClr val="58682E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86900" y="1119450"/>
            <a:ext cx="855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arr.length-ը ցույց է տալիս arr զանգվածի երկարությունը (անդամների քանակը)</a:t>
            </a:r>
            <a:endParaRPr b="1" sz="22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86900" y="200825"/>
            <a:ext cx="2642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8682E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arr.length</a:t>
            </a:r>
            <a:endParaRPr sz="2400">
              <a:solidFill>
                <a:srgbClr val="58682E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Առաջադրանք</a:t>
            </a:r>
            <a:r>
              <a:rPr lang="en"/>
              <a:t>: Նկարի՛ր հրավառություն օգտագործելով զանգված</a:t>
            </a:r>
            <a:endParaRPr/>
          </a:p>
        </p:txBody>
      </p:sp>
      <p:sp>
        <p:nvSpPr>
          <p:cNvPr id="135" name="Google Shape;135;p19"/>
          <p:cNvSpPr txBox="1"/>
          <p:nvPr>
            <p:ph idx="2" type="body"/>
          </p:nvPr>
        </p:nvSpPr>
        <p:spPr>
          <a:xfrm>
            <a:off x="4845725" y="11842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</a:t>
            </a:r>
            <a:r>
              <a:rPr lang="en"/>
              <a:t> arr = [191, 56, 152, 116, 220, 249, </a:t>
            </a:r>
            <a:br>
              <a:rPr lang="en"/>
            </a:br>
            <a:r>
              <a:rPr lang="en"/>
              <a:t>177, 107, 233, 66, 180, 170, 200, 210, </a:t>
            </a:r>
            <a:br>
              <a:rPr lang="en"/>
            </a:br>
            <a:r>
              <a:rPr lang="en"/>
              <a:t>68, 149, 96, 55, 52, 218, 109, 70, 201, </a:t>
            </a:r>
            <a:br>
              <a:rPr lang="en"/>
            </a:br>
            <a:r>
              <a:rPr lang="en"/>
              <a:t>129, 159, 226, 133, 218, 155, 219, 182, </a:t>
            </a:r>
            <a:br>
              <a:rPr lang="en"/>
            </a:br>
            <a:r>
              <a:rPr lang="en"/>
              <a:t>121, 218, 69, 245, 133, 165, 176, 51, </a:t>
            </a:r>
            <a:br>
              <a:rPr lang="en"/>
            </a:br>
            <a:r>
              <a:rPr lang="en"/>
              <a:t>116, 84, 108, 208, 167, 181, 157, 134, </a:t>
            </a:r>
            <a:br>
              <a:rPr lang="en"/>
            </a:br>
            <a:r>
              <a:rPr lang="en"/>
              <a:t>147, 92, 213, 170, 68, 91, 197, 53, </a:t>
            </a:r>
            <a:br>
              <a:rPr lang="en"/>
            </a:br>
            <a:r>
              <a:rPr lang="en"/>
              <a:t>150, 60, 151, 130, 216, 146, 127, 243, </a:t>
            </a:r>
            <a:br>
              <a:rPr lang="en"/>
            </a:br>
            <a:r>
              <a:rPr lang="en"/>
              <a:t>139, 213, 66, 66, 156, 51, 217, 227, 185];</a:t>
            </a:r>
            <a:endParaRPr/>
          </a:p>
        </p:txBody>
      </p:sp>
      <p:pic>
        <p:nvPicPr>
          <p:cNvPr id="136" name="Google Shape;136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75" y="1120925"/>
            <a:ext cx="3604649" cy="36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60">
                <a:solidFill>
                  <a:srgbClr val="58682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Գրիր ծրագիր, որը կհաշվի ու կտպի զանգվածի 100-ից մեծ թվերի քանակը։</a:t>
            </a:r>
            <a:endParaRPr sz="1660">
              <a:solidFill>
                <a:srgbClr val="58682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solidFill>
                <a:srgbClr val="58682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2" name="Google Shape;142;p20">
            <a:hlinkClick r:id="rId3"/>
          </p:cNvPr>
          <p:cNvSpPr txBox="1"/>
          <p:nvPr/>
        </p:nvSpPr>
        <p:spPr>
          <a:xfrm>
            <a:off x="488250" y="1426650"/>
            <a:ext cx="8167500" cy="18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arr = [191, 56, 152, 116, 220, 249, 177, 107, 233, 66, 180, 170, 200, 210, 68, 149, 96, 55, 52, 218, 109, 70, 201, 129, 159, 226, 133, 218, 155, 219, 182, 121, 218, 69, 245, 133, 165, 176, 51, 116, 84, 108, 208, 167, 181, 157, 134, 147, 92, 213, 170, 68, 91, 197, 53, 150, 60, 151, 130, 216, 146, 127, 243, 139, 213, 66, 66, 156, 51, 217, 227, 185];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Օբյեկտներ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52475"/>
            <a:ext cx="39999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Գրի՛ր հետևյալ կոդը քո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script.js ֆայլում`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1"/>
          <p:cNvSpPr txBox="1"/>
          <p:nvPr>
            <p:ph idx="2" type="body"/>
          </p:nvPr>
        </p:nvSpPr>
        <p:spPr>
          <a:xfrm>
            <a:off x="4832400" y="1152475"/>
            <a:ext cx="39999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Այս օբյեկտը նկարագրում է մի թումո ուսանողի։  Օբյեկտն ունի 4 հատկանիշ՝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first_name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last_name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tumo_student։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Առաջին երկուսը տեքստային տիպի են,  երկորդը՝ թվային, երրորդը՝ բուլյան։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29275"/>
            <a:ext cx="4430550" cy="24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