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 Black"/>
      <p:bold r:id="rId13"/>
      <p:boldItalic r:id="rId14"/>
    </p:embeddedFont>
    <p:embeddedFont>
      <p:font typeface="Montserrat"/>
      <p:regular r:id="rId15"/>
      <p:bold r:id="rId16"/>
      <p:italic r:id="rId17"/>
      <p:boldItalic r:id="rId18"/>
    </p:embeddedFont>
    <p:embeddedFont>
      <p:font typeface="Montserrat Medium"/>
      <p:regular r:id="rId19"/>
      <p:bold r:id="rId20"/>
      <p:italic r:id="rId21"/>
      <p:boldItalic r:id="rId22"/>
    </p:embeddedFont>
    <p:embeddedFont>
      <p:font typeface="Montserrat ExtraBold"/>
      <p:bold r:id="rId23"/>
      <p:boldItalic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Medium-bold.fntdata"/><Relationship Id="rId22" Type="http://schemas.openxmlformats.org/officeDocument/2006/relationships/font" Target="fonts/MontserratMedium-boldItalic.fntdata"/><Relationship Id="rId21" Type="http://schemas.openxmlformats.org/officeDocument/2006/relationships/font" Target="fonts/MontserratMedium-italic.fntdata"/><Relationship Id="rId24" Type="http://schemas.openxmlformats.org/officeDocument/2006/relationships/font" Target="fonts/MontserratExtraBold-boldItalic.fntdata"/><Relationship Id="rId23" Type="http://schemas.openxmlformats.org/officeDocument/2006/relationships/font" Target="fonts/MontserratExtraBo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Black-bold.fntdata"/><Relationship Id="rId12" Type="http://schemas.openxmlformats.org/officeDocument/2006/relationships/slide" Target="slides/slide7.xml"/><Relationship Id="rId15" Type="http://schemas.openxmlformats.org/officeDocument/2006/relationships/font" Target="fonts/Montserrat-regular.fntdata"/><Relationship Id="rId14" Type="http://schemas.openxmlformats.org/officeDocument/2006/relationships/font" Target="fonts/MontserratBlack-boldItalic.fntdata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19" Type="http://schemas.openxmlformats.org/officeDocument/2006/relationships/font" Target="fonts/MontserratMedium-regular.fntdata"/><Relationship Id="rId18" Type="http://schemas.openxmlformats.org/officeDocument/2006/relationships/font" Target="fonts/Montserra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ace6b4541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2ace6b4541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bdc54897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bdc54897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bdff62ae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bdff62ae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bdff62ae9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bdff62ae9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dff62ae9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bdff62ae9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0d6f26264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0d6f26264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f2e683472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f2e683472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EDEBD7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457200" y="22905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8682E"/>
              </a:buClr>
              <a:buSzPts val="2000"/>
              <a:buNone/>
              <a:defRPr sz="2000">
                <a:solidFill>
                  <a:srgbClr val="58682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267275" y="1270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22905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457200" y="22905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546650" y="165100"/>
            <a:ext cx="2399700" cy="111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6" name="Google Shape;3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EDEBD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2905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8682E"/>
              </a:buClr>
              <a:buSzPts val="2000"/>
              <a:buFont typeface="Montserrat Black"/>
              <a:buNone/>
              <a:defRPr sz="2000">
                <a:solidFill>
                  <a:srgbClr val="58682E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67275" y="12709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●"/>
              <a:defRPr sz="12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○"/>
              <a:defRPr sz="12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■"/>
              <a:defRPr sz="12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●"/>
              <a:defRPr sz="12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○"/>
              <a:defRPr sz="12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■"/>
              <a:defRPr sz="12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●"/>
              <a:defRPr sz="12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○"/>
              <a:defRPr sz="12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 Medium"/>
              <a:buChar char="■"/>
              <a:defRPr sz="12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988975" y="4639750"/>
            <a:ext cx="979749" cy="3265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">
          <p15:clr>
            <a:srgbClr val="E46962"/>
          </p15:clr>
        </p15:guide>
        <p15:guide id="2" pos="5472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hyperlink" Target="https://github.com/hanumanum/js-turtle/archive/master.zip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ites.google.com/tumo.org/programming-level1-codes/session-5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sites.google.com/tumo.org/programming-level1-codes/session-5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8.gif"/><Relationship Id="rId5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BD7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/>
        </p:nvSpPr>
        <p:spPr>
          <a:xfrm>
            <a:off x="3401725" y="1965125"/>
            <a:ext cx="54477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58682E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Ծրագրավորում</a:t>
            </a:r>
            <a:endParaRPr sz="4400">
              <a:solidFill>
                <a:srgbClr val="58682E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3" name="Google Shape;53;p13"/>
          <p:cNvSpPr txBox="1"/>
          <p:nvPr/>
        </p:nvSpPr>
        <p:spPr>
          <a:xfrm>
            <a:off x="3636175" y="2758200"/>
            <a:ext cx="41148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Դաս</a:t>
            </a:r>
            <a:r>
              <a:rPr b="1" lang="en" sz="24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5</a:t>
            </a:r>
            <a:endParaRPr b="1" sz="24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" name="Google Shape;54;p13"/>
          <p:cNvSpPr txBox="1"/>
          <p:nvPr/>
        </p:nvSpPr>
        <p:spPr>
          <a:xfrm>
            <a:off x="3636175" y="3906950"/>
            <a:ext cx="41148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8682E"/>
                </a:solidFill>
                <a:latin typeface="Montserrat"/>
                <a:ea typeface="Montserrat"/>
                <a:cs typeface="Montserrat"/>
                <a:sym typeface="Montserrat"/>
              </a:rPr>
              <a:t>Մակարդակ</a:t>
            </a:r>
            <a:r>
              <a:rPr b="1" lang="en" sz="2400">
                <a:solidFill>
                  <a:srgbClr val="58682E"/>
                </a:solidFill>
                <a:latin typeface="Montserrat"/>
                <a:ea typeface="Montserrat"/>
                <a:cs typeface="Montserrat"/>
                <a:sym typeface="Montserrat"/>
              </a:rPr>
              <a:t> 1 </a:t>
            </a:r>
            <a:endParaRPr b="1" sz="2400">
              <a:solidFill>
                <a:srgbClr val="58682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900" y="496775"/>
            <a:ext cx="3492348" cy="3926598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6483975" y="359550"/>
            <a:ext cx="23928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8682E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ՍԼԱՅԴԵՐ ԼՍԱՐԱՆԻ ՀԱՄԱՐ</a:t>
            </a:r>
            <a:endParaRPr sz="1200">
              <a:solidFill>
                <a:srgbClr val="58682E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422" y="1057410"/>
            <a:ext cx="656131" cy="566968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1196286" y="1045653"/>
            <a:ext cx="17592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58682E"/>
                </a:solidFill>
                <a:latin typeface="Montserrat"/>
                <a:ea typeface="Montserrat"/>
                <a:cs typeface="Montserrat"/>
                <a:sym typeface="Montserrat"/>
              </a:rPr>
              <a:t>turtle</a:t>
            </a:r>
            <a:endParaRPr b="1" sz="1100">
              <a:solidFill>
                <a:srgbClr val="58682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 flipH="1" rot="-5400000">
            <a:off x="-21859" y="2608068"/>
            <a:ext cx="2380200" cy="543300"/>
          </a:xfrm>
          <a:prstGeom prst="bentConnector3">
            <a:avLst>
              <a:gd fmla="val 99201" name="adj1"/>
            </a:avLst>
          </a:prstGeom>
          <a:noFill/>
          <a:ln cap="flat" cmpd="sng" w="19050">
            <a:solidFill>
              <a:srgbClr val="58682E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151" y="1814491"/>
            <a:ext cx="656131" cy="566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4738" y="2660753"/>
            <a:ext cx="656161" cy="697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75698" y="3605850"/>
            <a:ext cx="694245" cy="737378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2169943" y="1822961"/>
            <a:ext cx="17592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58682E"/>
                </a:solidFill>
                <a:latin typeface="Montserrat"/>
                <a:ea typeface="Montserrat"/>
                <a:cs typeface="Montserrat"/>
                <a:sym typeface="Montserrat"/>
              </a:rPr>
              <a:t>lib</a:t>
            </a:r>
            <a:endParaRPr b="1" sz="1100">
              <a:solidFill>
                <a:srgbClr val="58682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169937" y="2734491"/>
            <a:ext cx="21006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58682E"/>
                </a:solidFill>
                <a:latin typeface="Montserrat"/>
                <a:ea typeface="Montserrat"/>
                <a:cs typeface="Montserrat"/>
                <a:sym typeface="Montserrat"/>
              </a:rPr>
              <a:t>turtle.html</a:t>
            </a:r>
            <a:endParaRPr b="1" sz="1100">
              <a:solidFill>
                <a:srgbClr val="58682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2169943" y="3699561"/>
            <a:ext cx="17592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58682E"/>
                </a:solidFill>
                <a:latin typeface="Montserrat"/>
                <a:ea typeface="Montserrat"/>
                <a:cs typeface="Montserrat"/>
                <a:sym typeface="Montserrat"/>
              </a:rPr>
              <a:t>turtle.js</a:t>
            </a:r>
            <a:endParaRPr b="1" sz="1100">
              <a:solidFill>
                <a:srgbClr val="58682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0" name="Google Shape;70;p14"/>
          <p:cNvCxnSpPr/>
          <p:nvPr/>
        </p:nvCxnSpPr>
        <p:spPr>
          <a:xfrm flipH="1" rot="10800000">
            <a:off x="896526" y="2144676"/>
            <a:ext cx="487800" cy="900"/>
          </a:xfrm>
          <a:prstGeom prst="straightConnector1">
            <a:avLst/>
          </a:prstGeom>
          <a:noFill/>
          <a:ln cap="flat" cmpd="sng" w="19050">
            <a:solidFill>
              <a:srgbClr val="58682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4"/>
          <p:cNvCxnSpPr/>
          <p:nvPr/>
        </p:nvCxnSpPr>
        <p:spPr>
          <a:xfrm flipH="1" rot="10800000">
            <a:off x="896526" y="3009173"/>
            <a:ext cx="487800" cy="900"/>
          </a:xfrm>
          <a:prstGeom prst="straightConnector1">
            <a:avLst/>
          </a:prstGeom>
          <a:noFill/>
          <a:ln cap="flat" cmpd="sng" w="19050">
            <a:solidFill>
              <a:srgbClr val="58682E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" name="Google Shape;72;p14"/>
          <p:cNvSpPr txBox="1"/>
          <p:nvPr>
            <p:ph type="title"/>
          </p:nvPr>
        </p:nvSpPr>
        <p:spPr>
          <a:xfrm>
            <a:off x="457200" y="22905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Միջավայրի ստեղծում </a:t>
            </a:r>
            <a:endParaRPr/>
          </a:p>
        </p:txBody>
      </p:sp>
      <p:grpSp>
        <p:nvGrpSpPr>
          <p:cNvPr id="73" name="Google Shape;73;p14"/>
          <p:cNvGrpSpPr/>
          <p:nvPr/>
        </p:nvGrpSpPr>
        <p:grpSpPr>
          <a:xfrm>
            <a:off x="6177807" y="3967441"/>
            <a:ext cx="2508286" cy="440278"/>
            <a:chOff x="7508000" y="3982786"/>
            <a:chExt cx="1498200" cy="433814"/>
          </a:xfrm>
        </p:grpSpPr>
        <p:sp>
          <p:nvSpPr>
            <p:cNvPr id="74" name="Google Shape;74;p14"/>
            <p:cNvSpPr/>
            <p:nvPr/>
          </p:nvSpPr>
          <p:spPr>
            <a:xfrm>
              <a:off x="7508000" y="3982800"/>
              <a:ext cx="1498200" cy="433800"/>
            </a:xfrm>
            <a:prstGeom prst="roundRect">
              <a:avLst>
                <a:gd fmla="val 16667" name="adj"/>
              </a:avLst>
            </a:prstGeom>
            <a:solidFill>
              <a:srgbClr val="58682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75" name="Google Shape;75;p14"/>
            <p:cNvSpPr txBox="1"/>
            <p:nvPr/>
          </p:nvSpPr>
          <p:spPr>
            <a:xfrm>
              <a:off x="7563497" y="3982786"/>
              <a:ext cx="13872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u="sng">
                  <a:solidFill>
                    <a:srgbClr val="EDEBD7"/>
                  </a:solidFill>
                  <a:latin typeface="Montserrat Black"/>
                  <a:ea typeface="Montserrat Black"/>
                  <a:cs typeface="Montserrat Black"/>
                  <a:sym typeface="Montserrat Black"/>
                  <a:hlinkClick r:id="rId6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Ներբեռնել ֆայլերը</a:t>
              </a:r>
              <a:endParaRPr sz="1600">
                <a:solidFill>
                  <a:srgbClr val="EDEBD7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225250" y="22905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00"/>
              <a:t>Լցնել զանգվածը պատահական թվերով, գույներով և ստանալ հրավարություն</a:t>
            </a:r>
            <a:endParaRPr sz="1900"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152475"/>
            <a:ext cx="3999900" cy="37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Montserrat"/>
                <a:ea typeface="Montserrat"/>
                <a:cs typeface="Montserrat"/>
                <a:sym typeface="Montserrat"/>
              </a:rPr>
              <a:t>Գրել ծրագիր, որը լցնում է զանգվածը 36 հատ պատահական ամբողջ թվերով: 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latin typeface="Montserrat"/>
                <a:ea typeface="Montserrat"/>
                <a:cs typeface="Montserrat"/>
                <a:sym typeface="Montserrat"/>
              </a:rPr>
              <a:t>Վերջում տպեք զանգվածը հատ առ հատ: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b="1" lang="en" sz="1300">
                <a:latin typeface="Montserrat"/>
                <a:ea typeface="Montserrat"/>
                <a:cs typeface="Montserrat"/>
                <a:sym typeface="Montserrat"/>
              </a:rPr>
              <a:t>Math.random() </a:t>
            </a:r>
            <a:r>
              <a:rPr lang="en" sz="1300"/>
              <a:t>ֆունկցիան վերադարձնում է 0-ից 1 միջակայքից պատահական թիվ։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b="1" lang="en" sz="1300">
                <a:latin typeface="Montserrat"/>
                <a:ea typeface="Montserrat"/>
                <a:cs typeface="Montserrat"/>
                <a:sym typeface="Montserrat"/>
              </a:rPr>
              <a:t>Math.floor()</a:t>
            </a:r>
            <a:r>
              <a:rPr lang="en" sz="1300"/>
              <a:t> ստացած արժեքը կլորացնում է դեպի ներքև։</a:t>
            </a:r>
            <a:br>
              <a:rPr b="1" lang="en" sz="1300">
                <a:latin typeface="Montserrat"/>
                <a:ea typeface="Montserrat"/>
                <a:cs typeface="Montserrat"/>
                <a:sym typeface="Montserrat"/>
              </a:rPr>
            </a:br>
            <a:br>
              <a:rPr b="1" lang="en" sz="1300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 sz="1300">
                <a:latin typeface="Montserrat"/>
                <a:ea typeface="Montserrat"/>
                <a:cs typeface="Montserrat"/>
                <a:sym typeface="Montserrat"/>
              </a:rPr>
              <a:t>1.5 - 1</a:t>
            </a:r>
            <a:br>
              <a:rPr b="1" lang="en" sz="1300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 sz="1300">
                <a:latin typeface="Montserrat"/>
                <a:ea typeface="Montserrat"/>
                <a:cs typeface="Montserrat"/>
                <a:sym typeface="Montserrat"/>
              </a:rPr>
              <a:t>2.4 - 2</a:t>
            </a:r>
            <a:br>
              <a:rPr b="1" lang="en" sz="1300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 sz="1300">
                <a:latin typeface="Montserrat"/>
                <a:ea typeface="Montserrat"/>
                <a:cs typeface="Montserrat"/>
                <a:sym typeface="Montserrat"/>
              </a:rPr>
              <a:t>2, 1 - 2</a:t>
            </a:r>
            <a:br>
              <a:rPr b="1" lang="en" sz="1300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 sz="1300">
                <a:latin typeface="Montserrat"/>
                <a:ea typeface="Montserrat"/>
                <a:cs typeface="Montserrat"/>
                <a:sym typeface="Montserrat"/>
              </a:rPr>
              <a:t>2.9 - 2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/>
          </a:blip>
          <a:srcRect b="6874" l="2839" r="6458" t="10596"/>
          <a:stretch/>
        </p:blipFill>
        <p:spPr>
          <a:xfrm>
            <a:off x="5571600" y="1259775"/>
            <a:ext cx="2833975" cy="279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6250" y="29965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Դադար (Break)</a:t>
            </a:r>
            <a:endParaRPr/>
          </a:p>
        </p:txBody>
      </p:sp>
      <p:pic>
        <p:nvPicPr>
          <p:cNvPr id="88" name="Google Shape;88;p1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250" y="1446438"/>
            <a:ext cx="8511500" cy="225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400" y="1431125"/>
            <a:ext cx="8473199" cy="228125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>
            <p:ph idx="4294967295" type="title"/>
          </p:nvPr>
        </p:nvSpPr>
        <p:spPr>
          <a:xfrm>
            <a:off x="316250" y="29965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Շարունակություն (Continue)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/>
        </p:nvSpPr>
        <p:spPr>
          <a:xfrm>
            <a:off x="4739350" y="1028700"/>
            <a:ext cx="42369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58682E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setTimeout(). </a:t>
            </a:r>
            <a:r>
              <a:rPr lang="en" sz="1300">
                <a:solidFill>
                  <a:srgbClr val="58682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այս ֆունկցիան սահմանում է ժամաչափ, որը համապատասխան ֆունկցիան կամ կոդի հատվածը գործարկում է այն ժամանակ, երբ ավարտվում է ժամաչափով սահմանված ժամանակը։ </a:t>
            </a:r>
            <a:endParaRPr sz="1300">
              <a:solidFill>
                <a:srgbClr val="58682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300">
                <a:solidFill>
                  <a:srgbClr val="1C1C1C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i="1" lang="en" sz="1300">
                <a:solidFill>
                  <a:srgbClr val="58682E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setInterval(). </a:t>
            </a:r>
            <a:r>
              <a:rPr lang="en" sz="1300">
                <a:solidFill>
                  <a:srgbClr val="58682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այս ֆունկցիայով կարող ենք  որոշակի ժամանակային ընդիմջումից հետ կրկին գործարկել որևէ ֆունկցիա։</a:t>
            </a:r>
            <a:endParaRPr sz="1300">
              <a:solidFill>
                <a:srgbClr val="58682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25" y="1150500"/>
            <a:ext cx="4447551" cy="162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38" y="2924950"/>
            <a:ext cx="4490937" cy="97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0" y="3110350"/>
            <a:ext cx="45027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Առաջադրանք</a:t>
            </a:r>
            <a:endParaRPr/>
          </a:p>
        </p:txBody>
      </p:sp>
      <p:sp>
        <p:nvSpPr>
          <p:cNvPr id="107" name="Google Shape;107;p19"/>
          <p:cNvSpPr txBox="1"/>
          <p:nvPr>
            <p:ph idx="2" type="body"/>
          </p:nvPr>
        </p:nvSpPr>
        <p:spPr>
          <a:xfrm>
            <a:off x="4989900" y="307075"/>
            <a:ext cx="3837000" cy="6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400">
                <a:latin typeface="Montserrat"/>
                <a:ea typeface="Montserrat"/>
                <a:cs typeface="Montserrat"/>
                <a:sym typeface="Montserrat"/>
              </a:rPr>
              <a:t>Ստեղծի՛ր շարժվող կերպար</a:t>
            </a:r>
            <a:endParaRPr b="1"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925" y="724075"/>
            <a:ext cx="3226373" cy="289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 rotWithShape="1">
          <a:blip r:embed="rId4">
            <a:alphaModFix/>
          </a:blip>
          <a:srcRect b="3735" l="0" r="0" t="0"/>
          <a:stretch/>
        </p:blipFill>
        <p:spPr>
          <a:xfrm>
            <a:off x="4670000" y="1920769"/>
            <a:ext cx="2187600" cy="2105700"/>
          </a:xfrm>
          <a:prstGeom prst="roundRect">
            <a:avLst>
              <a:gd fmla="val 9793" name="adj"/>
            </a:avLst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 rotWithShape="1">
          <a:blip r:embed="rId5">
            <a:alphaModFix/>
          </a:blip>
          <a:srcRect b="2075" l="0" r="0" t="0"/>
          <a:stretch/>
        </p:blipFill>
        <p:spPr>
          <a:xfrm>
            <a:off x="6901545" y="1920775"/>
            <a:ext cx="2150400" cy="2105700"/>
          </a:xfrm>
          <a:prstGeom prst="roundRect">
            <a:avLst>
              <a:gd fmla="val 9801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