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Black"/>
      <p:bold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E6313F-2929-4C63-91C8-3861427F8B94}">
  <a:tblStyle styleId="{B4E6313F-2929-4C63-91C8-3861427F8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Medium-boldItalic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ce6b45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ce6b45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dc5489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dc5489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ff62a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ff62a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ff62af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ff62af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ff62af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ff62af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dff62af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dff62af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dff62af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dff62af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dcadf1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dcadf1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dff62af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dff62af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EB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None/>
              <a:defRPr sz="2000">
                <a:solidFill>
                  <a:srgbClr val="5868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6650" y="165100"/>
            <a:ext cx="23997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DEB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Font typeface="Montserrat Black"/>
              <a:buNone/>
              <a:defRPr sz="20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88975" y="4639750"/>
            <a:ext cx="979749" cy="326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anumanum/js-turtle/archive/master.zi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ythontutor.com/javascript.html#code=var%20a%20%3D%2025.45%3B%0Avar%20b%20%3D%20Math.round%28a%29%3B%0A%0Aconsole.log%28b%29%3B%0A%0Avar%20a1%20%3D%2025%0Avar%20b1%20%3D%20Math.sqrt%28a1%29%3B%0A%0Aconsole.log%28b1%29%3B&amp;mode=edit&amp;origin=opt-frontend.js&amp;py=js&amp;rawInputLstJSON=%5B%5D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BD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401725" y="1965125"/>
            <a:ext cx="5215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Ծրագրավորում</a:t>
            </a:r>
            <a:endParaRPr sz="4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36175" y="275820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Դաս</a:t>
            </a: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6</a:t>
            </a:r>
            <a:endParaRPr b="1"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636175" y="390695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Մակարդակ</a:t>
            </a: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endParaRPr b="1" sz="2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496775"/>
            <a:ext cx="3492348" cy="39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483975" y="359550"/>
            <a:ext cx="2392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8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ՍԼԱՅԴԵՐ ԼՍԱՐԱՆԻ ՀԱՄԱՐ</a:t>
            </a:r>
            <a:endParaRPr sz="1200">
              <a:solidFill>
                <a:srgbClr val="58682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5936120" y="3968989"/>
            <a:ext cx="2750687" cy="420999"/>
            <a:chOff x="7155000" y="4019900"/>
            <a:chExt cx="1946700" cy="447300"/>
          </a:xfrm>
        </p:grpSpPr>
        <p:sp>
          <p:nvSpPr>
            <p:cNvPr id="63" name="Google Shape;63;p14"/>
            <p:cNvSpPr/>
            <p:nvPr/>
          </p:nvSpPr>
          <p:spPr>
            <a:xfrm>
              <a:off x="7155000" y="4019900"/>
              <a:ext cx="1946700" cy="4473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7278748" y="4019900"/>
              <a:ext cx="1699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</a:t>
              </a:r>
              <a:endParaRPr sz="1600"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22" y="1057410"/>
            <a:ext cx="656131" cy="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196286" y="1045653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-5400000">
            <a:off x="-21859" y="2608068"/>
            <a:ext cx="2380200" cy="543300"/>
          </a:xfrm>
          <a:prstGeom prst="bentConnector3">
            <a:avLst>
              <a:gd fmla="val 99201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151" y="1814491"/>
            <a:ext cx="656131" cy="56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38" y="2660753"/>
            <a:ext cx="656161" cy="69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698" y="3605850"/>
            <a:ext cx="694245" cy="73737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169943" y="1822961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lib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69937" y="2734491"/>
            <a:ext cx="210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turtle.html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169943" y="3699561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turtle.js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 flipH="1" rot="10800000">
            <a:off x="896526" y="2144676"/>
            <a:ext cx="4878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flipH="1" rot="10800000">
            <a:off x="896526" y="3009173"/>
            <a:ext cx="4878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Ֆունկցիաները և դրանց տիպերը</a:t>
            </a:r>
            <a:r>
              <a:rPr lang="en"/>
              <a:t> </a:t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670700" y="1634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{B4E6313F-2929-4C63-91C8-3861427F8B94}</a:tableStyleId>
              </a:tblPr>
              <a:tblGrid>
                <a:gridCol w="2495450"/>
                <a:gridCol w="4040200"/>
              </a:tblGrid>
              <a:tr h="3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Ֆունկցիան</a:t>
                      </a:r>
                      <a:endParaRPr b="1" sz="10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Նշանակությունը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split(“,”)</a:t>
                      </a:r>
                      <a:endParaRPr b="1"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Կտրում է տողը, դարձնում է զանգված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push()</a:t>
                      </a:r>
                      <a:endParaRPr b="1"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Ավելացնում է անդամ զանգվածի վերջում</a:t>
                      </a:r>
                      <a:endParaRPr b="1" sz="13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pop()</a:t>
                      </a:r>
                      <a:endParaRPr b="1"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Հեռացնում է վերջին անդամը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shift()</a:t>
                      </a:r>
                      <a:endParaRPr b="1"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Հեռացնում է առաջին անդամը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unshift()</a:t>
                      </a:r>
                      <a:endParaRPr b="1"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Ավելացնում է անդամ զանգվածի սկզբում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70700" y="1270950"/>
            <a:ext cx="65358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Զանգվածների հետ աշխատող ֆունկցիաներ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Մաթեմատիկական Ֆունկցիաներ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57200" y="893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{B4E6313F-2929-4C63-91C8-3861427F8B94}</a:tableStyleId>
              </a:tblPr>
              <a:tblGrid>
                <a:gridCol w="1263500"/>
                <a:gridCol w="2660525"/>
              </a:tblGrid>
              <a:tr h="3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Ֆունկցիան</a:t>
                      </a:r>
                      <a:endParaRPr b="1" sz="10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Նշանակությունը</a:t>
                      </a:r>
                      <a:endParaRPr b="1" sz="1100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Math.round()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Կլորացնում է թիվը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Math.sqrt()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Հանում է քառակուսի արմատ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Math.abs()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Վերադարձնում է թվի մոդուլը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Math.random()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Վերադարձնում է 0-ից 1 միջակայքում ընկած պատահական թիվ</a:t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6"/>
          <p:cNvSpPr txBox="1"/>
          <p:nvPr/>
        </p:nvSpPr>
        <p:spPr>
          <a:xfrm>
            <a:off x="321375" y="4243525"/>
            <a:ext cx="414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Pythontutor: Working with math functions</a:t>
            </a:r>
            <a:endParaRPr b="1" sz="12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500" y="677575"/>
            <a:ext cx="4372723" cy="390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Ֆունկցիաների Տիպերը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403800" y="1316250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03800" y="1316250"/>
            <a:ext cx="253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 Ֆունկցիաներ</a:t>
            </a:r>
            <a:endParaRPr sz="1800">
              <a:solidFill>
                <a:srgbClr val="EDEBD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958175" y="2849400"/>
            <a:ext cx="32292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77025" y="2849400"/>
            <a:ext cx="33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Արգումենտ ընդունող</a:t>
            </a:r>
            <a:endParaRPr sz="1800">
              <a:solidFill>
                <a:srgbClr val="EDEBD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956625" y="2849400"/>
            <a:ext cx="32292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875475" y="2849400"/>
            <a:ext cx="33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Առանց Արգումենտ</a:t>
            </a:r>
            <a:endParaRPr b="1" sz="1800">
              <a:solidFill>
                <a:srgbClr val="EDEB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7"/>
          <p:cNvCxnSpPr>
            <a:stCxn id="97" idx="2"/>
            <a:endCxn id="99" idx="0"/>
          </p:cNvCxnSpPr>
          <p:nvPr/>
        </p:nvCxnSpPr>
        <p:spPr>
          <a:xfrm rot="5400000">
            <a:off x="3141750" y="1320000"/>
            <a:ext cx="960600" cy="20985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7" idx="2"/>
            <a:endCxn id="101" idx="0"/>
          </p:cNvCxnSpPr>
          <p:nvPr/>
        </p:nvCxnSpPr>
        <p:spPr>
          <a:xfrm flipH="1" rot="-5400000">
            <a:off x="5140950" y="1419300"/>
            <a:ext cx="960600" cy="1899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Ֆունկցիաների տեսակները (արժեք վերադարձնելու տեսանկյունից)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365475" y="1539125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365475" y="1539125"/>
            <a:ext cx="253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 Ֆունկցիաներ</a:t>
            </a:r>
            <a:endParaRPr sz="1800">
              <a:solidFill>
                <a:srgbClr val="EDEBD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56000" y="3072275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88100" y="3072275"/>
            <a:ext cx="22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Արժեք վերադարձնող</a:t>
            </a:r>
            <a:endParaRPr sz="1600">
              <a:solidFill>
                <a:srgbClr val="EDEBD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260850" y="3072275"/>
            <a:ext cx="15372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102950" y="3072275"/>
            <a:ext cx="185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Դատարկ</a:t>
            </a:r>
            <a:endParaRPr b="1" sz="1600">
              <a:solidFill>
                <a:srgbClr val="EDEB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18"/>
          <p:cNvCxnSpPr>
            <a:stCxn id="110" idx="2"/>
            <a:endCxn id="112" idx="0"/>
          </p:cNvCxnSpPr>
          <p:nvPr/>
        </p:nvCxnSpPr>
        <p:spPr>
          <a:xfrm rot="5400000">
            <a:off x="1597975" y="2037425"/>
            <a:ext cx="960600" cy="11094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>
            <a:stCxn id="110" idx="2"/>
            <a:endCxn id="114" idx="0"/>
          </p:cNvCxnSpPr>
          <p:nvPr/>
        </p:nvCxnSpPr>
        <p:spPr>
          <a:xfrm flipH="1" rot="-5400000">
            <a:off x="2850925" y="1893875"/>
            <a:ext cx="960600" cy="13965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25" y="974300"/>
            <a:ext cx="3883151" cy="2815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Ֆունկցիաների Հայտարարում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288943" y="2194006"/>
            <a:ext cx="3698400" cy="1680300"/>
          </a:xfrm>
          <a:prstGeom prst="rect">
            <a:avLst/>
          </a:prstGeom>
          <a:solidFill>
            <a:srgbClr val="EFEFE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9"/>
          <p:cNvCxnSpPr/>
          <p:nvPr/>
        </p:nvCxnSpPr>
        <p:spPr>
          <a:xfrm>
            <a:off x="1933419" y="1233556"/>
            <a:ext cx="0" cy="6327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3619415" y="1227675"/>
            <a:ext cx="8100" cy="6798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 flipH="1">
            <a:off x="4955971" y="1257022"/>
            <a:ext cx="4200" cy="6504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2630653" y="3472350"/>
            <a:ext cx="1687500" cy="351600"/>
          </a:xfrm>
          <a:prstGeom prst="rect">
            <a:avLst/>
          </a:prstGeom>
          <a:solidFill>
            <a:srgbClr val="EFEFE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070336" y="943400"/>
            <a:ext cx="1747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Հայտարարում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93661" y="943400"/>
            <a:ext cx="1231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Անուն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265407" y="943400"/>
            <a:ext cx="1884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Արգումենտներ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999291" y="2820148"/>
            <a:ext cx="1687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Մարմին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767599" y="3435660"/>
            <a:ext cx="1884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Վերադարձվող Արժեք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5" y="1938609"/>
            <a:ext cx="6332667" cy="261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1628211" y="2564211"/>
            <a:ext cx="4922400" cy="14769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5" name="Google Shape;135;p19"/>
          <p:cNvCxnSpPr>
            <a:stCxn id="131" idx="1"/>
          </p:cNvCxnSpPr>
          <p:nvPr/>
        </p:nvCxnSpPr>
        <p:spPr>
          <a:xfrm rot="10800000">
            <a:off x="6453591" y="3029548"/>
            <a:ext cx="545700" cy="30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3674332" y="3820146"/>
            <a:ext cx="3194100" cy="117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14160" l="0" r="0" t="8756"/>
          <a:stretch/>
        </p:blipFill>
        <p:spPr>
          <a:xfrm>
            <a:off x="152400" y="150400"/>
            <a:ext cx="8839199" cy="19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49676"/>
            <a:ext cx="4138374" cy="27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6958200" y="36838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Գծի՛ր պատահական եռանկյունիներ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50" y="874900"/>
            <a:ext cx="3897500" cy="39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