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6" r:id="rId2"/>
    <p:sldId id="260" r:id="rId3"/>
    <p:sldId id="262" r:id="rId4"/>
    <p:sldId id="263" r:id="rId5"/>
    <p:sldId id="339" r:id="rId6"/>
    <p:sldId id="286" r:id="rId7"/>
    <p:sldId id="264" r:id="rId8"/>
    <p:sldId id="287" r:id="rId9"/>
    <p:sldId id="265" r:id="rId10"/>
    <p:sldId id="267" r:id="rId11"/>
    <p:sldId id="266" r:id="rId12"/>
    <p:sldId id="288" r:id="rId13"/>
    <p:sldId id="289" r:id="rId14"/>
    <p:sldId id="291" r:id="rId15"/>
    <p:sldId id="290" r:id="rId16"/>
    <p:sldId id="315" r:id="rId17"/>
    <p:sldId id="292" r:id="rId18"/>
    <p:sldId id="293" r:id="rId19"/>
    <p:sldId id="340" r:id="rId20"/>
    <p:sldId id="341" r:id="rId21"/>
    <p:sldId id="317" r:id="rId22"/>
    <p:sldId id="318" r:id="rId23"/>
    <p:sldId id="319" r:id="rId24"/>
    <p:sldId id="320" r:id="rId25"/>
    <p:sldId id="321" r:id="rId26"/>
    <p:sldId id="322" r:id="rId27"/>
    <p:sldId id="325" r:id="rId28"/>
    <p:sldId id="323" r:id="rId29"/>
    <p:sldId id="329" r:id="rId30"/>
    <p:sldId id="326" r:id="rId31"/>
    <p:sldId id="327" r:id="rId32"/>
    <p:sldId id="328" r:id="rId33"/>
    <p:sldId id="333" r:id="rId34"/>
    <p:sldId id="334" r:id="rId35"/>
    <p:sldId id="336" r:id="rId36"/>
    <p:sldId id="331" r:id="rId37"/>
    <p:sldId id="337" r:id="rId38"/>
    <p:sldId id="332" r:id="rId39"/>
    <p:sldId id="338" r:id="rId40"/>
    <p:sldId id="281" r:id="rId41"/>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7FB8"/>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6" autoAdjust="0"/>
    <p:restoredTop sz="94660" autoAdjust="0"/>
  </p:normalViewPr>
  <p:slideViewPr>
    <p:cSldViewPr snapToGrid="0">
      <p:cViewPr>
        <p:scale>
          <a:sx n="58" d="100"/>
          <a:sy n="58" d="100"/>
        </p:scale>
        <p:origin x="440" y="492"/>
      </p:cViewPr>
      <p:guideLst>
        <p:guide orient="horz" pos="2160"/>
        <p:guide pos="2900"/>
      </p:guideLst>
    </p:cSldViewPr>
  </p:slideViewPr>
  <p:notesTextViewPr>
    <p:cViewPr>
      <p:scale>
        <a:sx n="1" d="1"/>
        <a:sy n="1" d="1"/>
      </p:scale>
      <p:origin x="0" y="0"/>
    </p:cViewPr>
  </p:notesTextViewPr>
  <p:sorterViewPr showFormatting="0">
    <p:cViewPr>
      <p:scale>
        <a:sx n="100" d="100"/>
        <a:sy n="100" d="100"/>
      </p:scale>
      <p:origin x="0" y="0"/>
    </p:cViewPr>
  </p:sorterViewPr>
  <p:gridSpacing cx="72003" cy="72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5#1">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9B51604-426C-46D9-872A-0338DEB52294}" type="doc">
      <dgm:prSet loTypeId="urn:microsoft.com/office/officeart/2005/8/layout/hierarchy2#1" loCatId="hierarchy" qsTypeId="urn:microsoft.com/office/officeart/2005/8/quickstyle/simple1#1" qsCatId="simple" csTypeId="urn:microsoft.com/office/officeart/2005/8/colors/accent6_5#1" csCatId="accent6" phldr="1"/>
      <dgm:spPr/>
      <dgm:t>
        <a:bodyPr/>
        <a:lstStyle/>
        <a:p>
          <a:endParaRPr lang="zh-CN" altLang="en-US"/>
        </a:p>
      </dgm:t>
    </dgm:pt>
    <dgm:pt modelId="{89EC2200-A22B-4104-8FC3-48299506D4FF}">
      <dgm:prSet phldrT="[文本]"/>
      <dgm:spPr/>
      <dgm:t>
        <a:bodyPr/>
        <a:lstStyle/>
        <a:p>
          <a:r>
            <a:rPr lang="zh-CN" altLang="en-US" dirty="0"/>
            <a:t>评价指标</a:t>
          </a:r>
        </a:p>
      </dgm:t>
    </dgm:pt>
    <dgm:pt modelId="{75142848-7ED4-4023-8889-F8BE2F8BFA58}" type="parTrans" cxnId="{92F3C965-6923-4575-A777-0E24C9FB3987}">
      <dgm:prSet/>
      <dgm:spPr/>
      <dgm:t>
        <a:bodyPr/>
        <a:lstStyle/>
        <a:p>
          <a:endParaRPr lang="zh-CN" altLang="en-US"/>
        </a:p>
      </dgm:t>
    </dgm:pt>
    <dgm:pt modelId="{A9FF902D-9036-4557-A67B-0783EC7E8152}" type="sibTrans" cxnId="{92F3C965-6923-4575-A777-0E24C9FB3987}">
      <dgm:prSet/>
      <dgm:spPr/>
      <dgm:t>
        <a:bodyPr/>
        <a:lstStyle/>
        <a:p>
          <a:endParaRPr lang="zh-CN" altLang="en-US"/>
        </a:p>
      </dgm:t>
    </dgm:pt>
    <dgm:pt modelId="{3BB059F8-DDC8-4215-AB0C-99CBF3766924}">
      <dgm:prSet phldrT="[文本]"/>
      <dgm:spPr/>
      <dgm:t>
        <a:bodyPr/>
        <a:lstStyle/>
        <a:p>
          <a:r>
            <a:rPr lang="zh-CN" altLang="en-US" dirty="0"/>
            <a:t>收敛步数</a:t>
          </a:r>
        </a:p>
      </dgm:t>
    </dgm:pt>
    <dgm:pt modelId="{E444A787-B0B8-432A-9ACF-357C5CDE92B6}" type="parTrans" cxnId="{098AC1A5-F28C-40CA-AF0F-54840F8FDF10}">
      <dgm:prSet/>
      <dgm:spPr/>
      <dgm:t>
        <a:bodyPr/>
        <a:lstStyle/>
        <a:p>
          <a:endParaRPr lang="zh-CN" altLang="en-US"/>
        </a:p>
      </dgm:t>
    </dgm:pt>
    <dgm:pt modelId="{80A05BDE-F54F-431B-AB1E-EAD241542779}" type="sibTrans" cxnId="{098AC1A5-F28C-40CA-AF0F-54840F8FDF10}">
      <dgm:prSet/>
      <dgm:spPr/>
      <dgm:t>
        <a:bodyPr/>
        <a:lstStyle/>
        <a:p>
          <a:endParaRPr lang="zh-CN" altLang="en-US"/>
        </a:p>
      </dgm:t>
    </dgm:pt>
    <dgm:pt modelId="{73259782-D58E-4217-A1C2-359BE8A062FE}">
      <dgm:prSet phldrT="[文本]"/>
      <dgm:spPr/>
      <dgm:t>
        <a:bodyPr/>
        <a:lstStyle/>
        <a:p>
          <a:r>
            <a:rPr lang="zh-CN" altLang="en-US" dirty="0"/>
            <a:t>羊</a:t>
          </a:r>
          <a:r>
            <a:rPr lang="en-US" altLang="zh-CN" dirty="0"/>
            <a:t>——</a:t>
          </a:r>
          <a:r>
            <a:rPr lang="zh-CN" altLang="en-US" dirty="0"/>
            <a:t>犬追逃轨迹</a:t>
          </a:r>
        </a:p>
      </dgm:t>
    </dgm:pt>
    <dgm:pt modelId="{765B95EF-67B7-47A9-AADF-0F0AE4942788}" type="parTrans" cxnId="{D7DEEE01-51B0-4EC0-A940-005F879A768D}">
      <dgm:prSet/>
      <dgm:spPr/>
      <dgm:t>
        <a:bodyPr/>
        <a:lstStyle/>
        <a:p>
          <a:endParaRPr lang="zh-CN" altLang="en-US"/>
        </a:p>
      </dgm:t>
    </dgm:pt>
    <dgm:pt modelId="{C5EB2ECF-754D-4016-AEBD-C93DB5D1DDEC}" type="sibTrans" cxnId="{D7DEEE01-51B0-4EC0-A940-005F879A768D}">
      <dgm:prSet/>
      <dgm:spPr/>
      <dgm:t>
        <a:bodyPr/>
        <a:lstStyle/>
        <a:p>
          <a:endParaRPr lang="zh-CN" altLang="en-US"/>
        </a:p>
      </dgm:t>
    </dgm:pt>
    <dgm:pt modelId="{04E5C198-84B9-42CE-8772-C9CF04D71024}">
      <dgm:prSet phldrT="[文本]"/>
      <dgm:spPr/>
      <dgm:t>
        <a:bodyPr/>
        <a:lstStyle/>
        <a:p>
          <a:r>
            <a:rPr lang="zh-CN" altLang="en-US" dirty="0"/>
            <a:t>算法平均得分</a:t>
          </a:r>
        </a:p>
      </dgm:t>
    </dgm:pt>
    <dgm:pt modelId="{7AEFDE94-2A47-478D-9D3F-999F1F6BC2DF}" type="parTrans" cxnId="{06A6C227-38C9-49EC-A707-432948B42E4B}">
      <dgm:prSet/>
      <dgm:spPr/>
      <dgm:t>
        <a:bodyPr/>
        <a:lstStyle/>
        <a:p>
          <a:endParaRPr lang="zh-CN" altLang="en-US"/>
        </a:p>
      </dgm:t>
    </dgm:pt>
    <dgm:pt modelId="{F086909B-3B03-418A-9273-F81CE2794EEC}" type="sibTrans" cxnId="{06A6C227-38C9-49EC-A707-432948B42E4B}">
      <dgm:prSet/>
      <dgm:spPr/>
      <dgm:t>
        <a:bodyPr/>
        <a:lstStyle/>
        <a:p>
          <a:endParaRPr lang="zh-CN" altLang="en-US"/>
        </a:p>
      </dgm:t>
    </dgm:pt>
    <dgm:pt modelId="{B8D9AB71-FCDE-49E7-A78D-572575A56D48}">
      <dgm:prSet phldrT="[文本]"/>
      <dgm:spPr/>
      <dgm:t>
        <a:bodyPr/>
        <a:lstStyle/>
        <a:p>
          <a:r>
            <a:rPr lang="zh-CN" dirty="0"/>
            <a:t>实用性</a:t>
          </a:r>
          <a:endParaRPr lang="en-US" altLang="zh-CN" dirty="0"/>
        </a:p>
        <a:p>
          <a:r>
            <a:rPr lang="zh-CN" altLang="en-US" dirty="0"/>
            <a:t>学习能力</a:t>
          </a:r>
        </a:p>
      </dgm:t>
    </dgm:pt>
    <dgm:pt modelId="{012A2B35-3421-4C0A-BC20-1DBBA6231E8E}" type="parTrans" cxnId="{3F876649-633A-4A02-86B9-488EA408B38B}">
      <dgm:prSet/>
      <dgm:spPr/>
      <dgm:t>
        <a:bodyPr/>
        <a:lstStyle/>
        <a:p>
          <a:endParaRPr lang="zh-CN" altLang="en-US"/>
        </a:p>
      </dgm:t>
    </dgm:pt>
    <dgm:pt modelId="{8CBD9020-F49C-40C5-AA84-6FA19E7749E7}" type="sibTrans" cxnId="{3F876649-633A-4A02-86B9-488EA408B38B}">
      <dgm:prSet/>
      <dgm:spPr/>
      <dgm:t>
        <a:bodyPr/>
        <a:lstStyle/>
        <a:p>
          <a:endParaRPr lang="zh-CN" altLang="en-US"/>
        </a:p>
      </dgm:t>
    </dgm:pt>
    <dgm:pt modelId="{56C6A87B-A3F1-46B3-903B-692A7B74BEA4}">
      <dgm:prSet phldrT="[文本]"/>
      <dgm:spPr/>
      <dgm:t>
        <a:bodyPr/>
        <a:lstStyle/>
        <a:p>
          <a:r>
            <a:rPr lang="zh-CN" altLang="en-US" dirty="0"/>
            <a:t>科学性</a:t>
          </a:r>
        </a:p>
      </dgm:t>
    </dgm:pt>
    <dgm:pt modelId="{75288863-233F-4D2E-9B88-158A0BACBCD1}" type="parTrans" cxnId="{6FB254F0-05B8-4297-B520-21D3045C7C22}">
      <dgm:prSet/>
      <dgm:spPr/>
      <dgm:t>
        <a:bodyPr/>
        <a:lstStyle/>
        <a:p>
          <a:endParaRPr lang="zh-CN" altLang="en-US"/>
        </a:p>
      </dgm:t>
    </dgm:pt>
    <dgm:pt modelId="{6A23B510-8269-4C2D-9C37-09155366E556}" type="sibTrans" cxnId="{6FB254F0-05B8-4297-B520-21D3045C7C22}">
      <dgm:prSet/>
      <dgm:spPr/>
      <dgm:t>
        <a:bodyPr/>
        <a:lstStyle/>
        <a:p>
          <a:endParaRPr lang="zh-CN" altLang="en-US"/>
        </a:p>
      </dgm:t>
    </dgm:pt>
    <dgm:pt modelId="{47F3E7F2-DE90-43F4-B418-89E6E6AE83AF}">
      <dgm:prSet phldrT="[文本]"/>
      <dgm:spPr/>
      <dgm:t>
        <a:bodyPr/>
        <a:lstStyle/>
        <a:p>
          <a:r>
            <a:rPr lang="zh-CN" altLang="en-US" dirty="0"/>
            <a:t>实际性能</a:t>
          </a:r>
        </a:p>
      </dgm:t>
    </dgm:pt>
    <dgm:pt modelId="{36D2ECE9-B41C-4338-93DD-32A2F80F3E50}" type="parTrans" cxnId="{72890044-CDC9-471A-BA43-4B703FD80E8B}">
      <dgm:prSet/>
      <dgm:spPr/>
      <dgm:t>
        <a:bodyPr/>
        <a:lstStyle/>
        <a:p>
          <a:endParaRPr lang="zh-CN" altLang="en-US"/>
        </a:p>
      </dgm:t>
    </dgm:pt>
    <dgm:pt modelId="{33E595FF-0CB3-465E-9936-132400D3D861}" type="sibTrans" cxnId="{72890044-CDC9-471A-BA43-4B703FD80E8B}">
      <dgm:prSet/>
      <dgm:spPr/>
      <dgm:t>
        <a:bodyPr/>
        <a:lstStyle/>
        <a:p>
          <a:endParaRPr lang="zh-CN" altLang="en-US"/>
        </a:p>
      </dgm:t>
    </dgm:pt>
    <dgm:pt modelId="{561F1731-B56D-4F25-ABB3-73CCDBC4B00A}" type="pres">
      <dgm:prSet presAssocID="{49B51604-426C-46D9-872A-0338DEB52294}" presName="diagram" presStyleCnt="0">
        <dgm:presLayoutVars>
          <dgm:chPref val="1"/>
          <dgm:dir/>
          <dgm:animOne val="branch"/>
          <dgm:animLvl val="lvl"/>
          <dgm:resizeHandles val="exact"/>
        </dgm:presLayoutVars>
      </dgm:prSet>
      <dgm:spPr/>
    </dgm:pt>
    <dgm:pt modelId="{731FA8A8-7B7B-4DF2-A3D3-E2498C50F759}" type="pres">
      <dgm:prSet presAssocID="{89EC2200-A22B-4104-8FC3-48299506D4FF}" presName="root1" presStyleCnt="0"/>
      <dgm:spPr/>
    </dgm:pt>
    <dgm:pt modelId="{07C61D36-9F92-400C-B295-661B1E938303}" type="pres">
      <dgm:prSet presAssocID="{89EC2200-A22B-4104-8FC3-48299506D4FF}" presName="LevelOneTextNode" presStyleLbl="node0" presStyleIdx="0" presStyleCnt="1">
        <dgm:presLayoutVars>
          <dgm:chPref val="3"/>
        </dgm:presLayoutVars>
      </dgm:prSet>
      <dgm:spPr/>
    </dgm:pt>
    <dgm:pt modelId="{651F9344-8576-4ACF-AFA4-2996033B262C}" type="pres">
      <dgm:prSet presAssocID="{89EC2200-A22B-4104-8FC3-48299506D4FF}" presName="level2hierChild" presStyleCnt="0"/>
      <dgm:spPr/>
    </dgm:pt>
    <dgm:pt modelId="{839B9F29-9536-482F-B212-79186855689D}" type="pres">
      <dgm:prSet presAssocID="{E444A787-B0B8-432A-9ACF-357C5CDE92B6}" presName="conn2-1" presStyleLbl="parChTrans1D2" presStyleIdx="0" presStyleCnt="3"/>
      <dgm:spPr/>
    </dgm:pt>
    <dgm:pt modelId="{8FAA7D31-A385-459A-ADF5-400AACB0AF90}" type="pres">
      <dgm:prSet presAssocID="{E444A787-B0B8-432A-9ACF-357C5CDE92B6}" presName="connTx" presStyleLbl="parChTrans1D2" presStyleIdx="0" presStyleCnt="3"/>
      <dgm:spPr/>
    </dgm:pt>
    <dgm:pt modelId="{44D4A50F-E6B5-417B-B228-6D19DFD8E3D2}" type="pres">
      <dgm:prSet presAssocID="{3BB059F8-DDC8-4215-AB0C-99CBF3766924}" presName="root2" presStyleCnt="0"/>
      <dgm:spPr/>
    </dgm:pt>
    <dgm:pt modelId="{D959B9FF-8C08-4C84-9D24-D578729C11D2}" type="pres">
      <dgm:prSet presAssocID="{3BB059F8-DDC8-4215-AB0C-99CBF3766924}" presName="LevelTwoTextNode" presStyleLbl="node2" presStyleIdx="0" presStyleCnt="3">
        <dgm:presLayoutVars>
          <dgm:chPref val="3"/>
        </dgm:presLayoutVars>
      </dgm:prSet>
      <dgm:spPr/>
    </dgm:pt>
    <dgm:pt modelId="{81966D59-E7DF-4BFA-8D1B-28937F065F43}" type="pres">
      <dgm:prSet presAssocID="{3BB059F8-DDC8-4215-AB0C-99CBF3766924}" presName="level3hierChild" presStyleCnt="0"/>
      <dgm:spPr/>
    </dgm:pt>
    <dgm:pt modelId="{661DA2F2-B240-4065-A116-039A597DC0D4}" type="pres">
      <dgm:prSet presAssocID="{012A2B35-3421-4C0A-BC20-1DBBA6231E8E}" presName="conn2-1" presStyleLbl="parChTrans1D3" presStyleIdx="0" presStyleCnt="3"/>
      <dgm:spPr/>
    </dgm:pt>
    <dgm:pt modelId="{D45143B4-738B-4D5B-93C2-CE348FD2A58A}" type="pres">
      <dgm:prSet presAssocID="{012A2B35-3421-4C0A-BC20-1DBBA6231E8E}" presName="connTx" presStyleLbl="parChTrans1D3" presStyleIdx="0" presStyleCnt="3"/>
      <dgm:spPr/>
    </dgm:pt>
    <dgm:pt modelId="{1D15FB2D-D0BF-4506-A950-B5C5F0CEBA7F}" type="pres">
      <dgm:prSet presAssocID="{B8D9AB71-FCDE-49E7-A78D-572575A56D48}" presName="root2" presStyleCnt="0"/>
      <dgm:spPr/>
    </dgm:pt>
    <dgm:pt modelId="{673B5123-A3D8-4D64-AA4C-EB18F5B9537D}" type="pres">
      <dgm:prSet presAssocID="{B8D9AB71-FCDE-49E7-A78D-572575A56D48}" presName="LevelTwoTextNode" presStyleLbl="node3" presStyleIdx="0" presStyleCnt="3">
        <dgm:presLayoutVars>
          <dgm:chPref val="3"/>
        </dgm:presLayoutVars>
      </dgm:prSet>
      <dgm:spPr/>
    </dgm:pt>
    <dgm:pt modelId="{DBE3EB28-FD43-4EB5-B0B6-4DB3E1909330}" type="pres">
      <dgm:prSet presAssocID="{B8D9AB71-FCDE-49E7-A78D-572575A56D48}" presName="level3hierChild" presStyleCnt="0"/>
      <dgm:spPr/>
    </dgm:pt>
    <dgm:pt modelId="{7B3D95F1-586E-4A4B-9AF9-9392B1B89D20}" type="pres">
      <dgm:prSet presAssocID="{765B95EF-67B7-47A9-AADF-0F0AE4942788}" presName="conn2-1" presStyleLbl="parChTrans1D2" presStyleIdx="1" presStyleCnt="3"/>
      <dgm:spPr/>
    </dgm:pt>
    <dgm:pt modelId="{5EC677FD-F14E-475F-885D-56B5CD00C5D2}" type="pres">
      <dgm:prSet presAssocID="{765B95EF-67B7-47A9-AADF-0F0AE4942788}" presName="connTx" presStyleLbl="parChTrans1D2" presStyleIdx="1" presStyleCnt="3"/>
      <dgm:spPr/>
    </dgm:pt>
    <dgm:pt modelId="{FDFAF4FB-4DE1-4210-9C01-696C37A0B50C}" type="pres">
      <dgm:prSet presAssocID="{73259782-D58E-4217-A1C2-359BE8A062FE}" presName="root2" presStyleCnt="0"/>
      <dgm:spPr/>
    </dgm:pt>
    <dgm:pt modelId="{09543C98-0D03-46D0-958D-C42372E7A97E}" type="pres">
      <dgm:prSet presAssocID="{73259782-D58E-4217-A1C2-359BE8A062FE}" presName="LevelTwoTextNode" presStyleLbl="node2" presStyleIdx="1" presStyleCnt="3">
        <dgm:presLayoutVars>
          <dgm:chPref val="3"/>
        </dgm:presLayoutVars>
      </dgm:prSet>
      <dgm:spPr/>
    </dgm:pt>
    <dgm:pt modelId="{090760DE-139B-44C7-920B-54708A47C108}" type="pres">
      <dgm:prSet presAssocID="{73259782-D58E-4217-A1C2-359BE8A062FE}" presName="level3hierChild" presStyleCnt="0"/>
      <dgm:spPr/>
    </dgm:pt>
    <dgm:pt modelId="{06215CA6-3F17-44EC-A253-02F2683F3128}" type="pres">
      <dgm:prSet presAssocID="{75288863-233F-4D2E-9B88-158A0BACBCD1}" presName="conn2-1" presStyleLbl="parChTrans1D3" presStyleIdx="1" presStyleCnt="3"/>
      <dgm:spPr/>
    </dgm:pt>
    <dgm:pt modelId="{94C3E61C-7AE1-4100-A421-D1FD320A8A12}" type="pres">
      <dgm:prSet presAssocID="{75288863-233F-4D2E-9B88-158A0BACBCD1}" presName="connTx" presStyleLbl="parChTrans1D3" presStyleIdx="1" presStyleCnt="3"/>
      <dgm:spPr/>
    </dgm:pt>
    <dgm:pt modelId="{08F1A245-BDF2-41E3-A5E7-043F6D69601E}" type="pres">
      <dgm:prSet presAssocID="{56C6A87B-A3F1-46B3-903B-692A7B74BEA4}" presName="root2" presStyleCnt="0"/>
      <dgm:spPr/>
    </dgm:pt>
    <dgm:pt modelId="{5DDBA8D6-AC80-421B-A94F-FCBC6B27128D}" type="pres">
      <dgm:prSet presAssocID="{56C6A87B-A3F1-46B3-903B-692A7B74BEA4}" presName="LevelTwoTextNode" presStyleLbl="node3" presStyleIdx="1" presStyleCnt="3">
        <dgm:presLayoutVars>
          <dgm:chPref val="3"/>
        </dgm:presLayoutVars>
      </dgm:prSet>
      <dgm:spPr/>
    </dgm:pt>
    <dgm:pt modelId="{CEF554A9-DAE3-40F3-885C-ABD8E5D9653C}" type="pres">
      <dgm:prSet presAssocID="{56C6A87B-A3F1-46B3-903B-692A7B74BEA4}" presName="level3hierChild" presStyleCnt="0"/>
      <dgm:spPr/>
    </dgm:pt>
    <dgm:pt modelId="{063ADC57-0181-4B73-A30E-174BECF32B63}" type="pres">
      <dgm:prSet presAssocID="{7AEFDE94-2A47-478D-9D3F-999F1F6BC2DF}" presName="conn2-1" presStyleLbl="parChTrans1D2" presStyleIdx="2" presStyleCnt="3"/>
      <dgm:spPr/>
    </dgm:pt>
    <dgm:pt modelId="{93A702E3-9891-409D-BDFD-400952CE16D3}" type="pres">
      <dgm:prSet presAssocID="{7AEFDE94-2A47-478D-9D3F-999F1F6BC2DF}" presName="connTx" presStyleLbl="parChTrans1D2" presStyleIdx="2" presStyleCnt="3"/>
      <dgm:spPr/>
    </dgm:pt>
    <dgm:pt modelId="{6B196F0A-4F55-4B59-8DDD-CF12AA7761CA}" type="pres">
      <dgm:prSet presAssocID="{04E5C198-84B9-42CE-8772-C9CF04D71024}" presName="root2" presStyleCnt="0"/>
      <dgm:spPr/>
    </dgm:pt>
    <dgm:pt modelId="{B6789466-5E75-48B0-9EED-DA314312D921}" type="pres">
      <dgm:prSet presAssocID="{04E5C198-84B9-42CE-8772-C9CF04D71024}" presName="LevelTwoTextNode" presStyleLbl="node2" presStyleIdx="2" presStyleCnt="3">
        <dgm:presLayoutVars>
          <dgm:chPref val="3"/>
        </dgm:presLayoutVars>
      </dgm:prSet>
      <dgm:spPr/>
    </dgm:pt>
    <dgm:pt modelId="{5B1AC1B2-166B-4C75-A244-20B51CCD9141}" type="pres">
      <dgm:prSet presAssocID="{04E5C198-84B9-42CE-8772-C9CF04D71024}" presName="level3hierChild" presStyleCnt="0"/>
      <dgm:spPr/>
    </dgm:pt>
    <dgm:pt modelId="{A00CEBD9-B14A-45C9-B021-EF7BE2F96A54}" type="pres">
      <dgm:prSet presAssocID="{36D2ECE9-B41C-4338-93DD-32A2F80F3E50}" presName="conn2-1" presStyleLbl="parChTrans1D3" presStyleIdx="2" presStyleCnt="3"/>
      <dgm:spPr/>
    </dgm:pt>
    <dgm:pt modelId="{DE5CA31F-9C08-4AA8-8BC4-1E63E5DFC38E}" type="pres">
      <dgm:prSet presAssocID="{36D2ECE9-B41C-4338-93DD-32A2F80F3E50}" presName="connTx" presStyleLbl="parChTrans1D3" presStyleIdx="2" presStyleCnt="3"/>
      <dgm:spPr/>
    </dgm:pt>
    <dgm:pt modelId="{5EBE319F-FD11-4BED-B04F-E1CE4F29BCEE}" type="pres">
      <dgm:prSet presAssocID="{47F3E7F2-DE90-43F4-B418-89E6E6AE83AF}" presName="root2" presStyleCnt="0"/>
      <dgm:spPr/>
    </dgm:pt>
    <dgm:pt modelId="{13DC485D-1B2A-413C-A77C-A5A7C8473CF2}" type="pres">
      <dgm:prSet presAssocID="{47F3E7F2-DE90-43F4-B418-89E6E6AE83AF}" presName="LevelTwoTextNode" presStyleLbl="node3" presStyleIdx="2" presStyleCnt="3">
        <dgm:presLayoutVars>
          <dgm:chPref val="3"/>
        </dgm:presLayoutVars>
      </dgm:prSet>
      <dgm:spPr/>
    </dgm:pt>
    <dgm:pt modelId="{E4B294E1-A18A-4834-A0DB-0B4796251643}" type="pres">
      <dgm:prSet presAssocID="{47F3E7F2-DE90-43F4-B418-89E6E6AE83AF}" presName="level3hierChild" presStyleCnt="0"/>
      <dgm:spPr/>
    </dgm:pt>
  </dgm:ptLst>
  <dgm:cxnLst>
    <dgm:cxn modelId="{D7DEEE01-51B0-4EC0-A940-005F879A768D}" srcId="{89EC2200-A22B-4104-8FC3-48299506D4FF}" destId="{73259782-D58E-4217-A1C2-359BE8A062FE}" srcOrd="1" destOrd="0" parTransId="{765B95EF-67B7-47A9-AADF-0F0AE4942788}" sibTransId="{C5EB2ECF-754D-4016-AEBD-C93DB5D1DDEC}"/>
    <dgm:cxn modelId="{48727A0F-C37D-4342-ADFE-FE0DFBEC6031}" type="presOf" srcId="{E444A787-B0B8-432A-9ACF-357C5CDE92B6}" destId="{839B9F29-9536-482F-B212-79186855689D}" srcOrd="0" destOrd="0" presId="urn:microsoft.com/office/officeart/2005/8/layout/hierarchy2#1"/>
    <dgm:cxn modelId="{9CEF4C10-2043-4057-97F7-31AF51292D05}" type="presOf" srcId="{36D2ECE9-B41C-4338-93DD-32A2F80F3E50}" destId="{DE5CA31F-9C08-4AA8-8BC4-1E63E5DFC38E}" srcOrd="1" destOrd="0" presId="urn:microsoft.com/office/officeart/2005/8/layout/hierarchy2#1"/>
    <dgm:cxn modelId="{91E1E71C-8060-4C43-A0F4-B7BD5A3D5801}" type="presOf" srcId="{3BB059F8-DDC8-4215-AB0C-99CBF3766924}" destId="{D959B9FF-8C08-4C84-9D24-D578729C11D2}" srcOrd="0" destOrd="0" presId="urn:microsoft.com/office/officeart/2005/8/layout/hierarchy2#1"/>
    <dgm:cxn modelId="{92EA1521-E7E1-4A45-A585-F30F9A843A1D}" type="presOf" srcId="{04E5C198-84B9-42CE-8772-C9CF04D71024}" destId="{B6789466-5E75-48B0-9EED-DA314312D921}" srcOrd="0" destOrd="0" presId="urn:microsoft.com/office/officeart/2005/8/layout/hierarchy2#1"/>
    <dgm:cxn modelId="{06A6C227-38C9-49EC-A707-432948B42E4B}" srcId="{89EC2200-A22B-4104-8FC3-48299506D4FF}" destId="{04E5C198-84B9-42CE-8772-C9CF04D71024}" srcOrd="2" destOrd="0" parTransId="{7AEFDE94-2A47-478D-9D3F-999F1F6BC2DF}" sibTransId="{F086909B-3B03-418A-9273-F81CE2794EEC}"/>
    <dgm:cxn modelId="{B785E728-06CF-4008-9C6F-7C6250DF1F9D}" type="presOf" srcId="{49B51604-426C-46D9-872A-0338DEB52294}" destId="{561F1731-B56D-4F25-ABB3-73CCDBC4B00A}" srcOrd="0" destOrd="0" presId="urn:microsoft.com/office/officeart/2005/8/layout/hierarchy2#1"/>
    <dgm:cxn modelId="{32B9EE30-3B3D-4D01-A452-E17BC5963D47}" type="presOf" srcId="{765B95EF-67B7-47A9-AADF-0F0AE4942788}" destId="{5EC677FD-F14E-475F-885D-56B5CD00C5D2}" srcOrd="1" destOrd="0" presId="urn:microsoft.com/office/officeart/2005/8/layout/hierarchy2#1"/>
    <dgm:cxn modelId="{33A8643A-C747-40E5-97E2-4C362B9C05A4}" type="presOf" srcId="{7AEFDE94-2A47-478D-9D3F-999F1F6BC2DF}" destId="{93A702E3-9891-409D-BDFD-400952CE16D3}" srcOrd="1" destOrd="0" presId="urn:microsoft.com/office/officeart/2005/8/layout/hierarchy2#1"/>
    <dgm:cxn modelId="{73B57E60-41E2-42F7-B9CD-07C10CDD5B2B}" type="presOf" srcId="{765B95EF-67B7-47A9-AADF-0F0AE4942788}" destId="{7B3D95F1-586E-4A4B-9AF9-9392B1B89D20}" srcOrd="0" destOrd="0" presId="urn:microsoft.com/office/officeart/2005/8/layout/hierarchy2#1"/>
    <dgm:cxn modelId="{72890044-CDC9-471A-BA43-4B703FD80E8B}" srcId="{04E5C198-84B9-42CE-8772-C9CF04D71024}" destId="{47F3E7F2-DE90-43F4-B418-89E6E6AE83AF}" srcOrd="0" destOrd="0" parTransId="{36D2ECE9-B41C-4338-93DD-32A2F80F3E50}" sibTransId="{33E595FF-0CB3-465E-9936-132400D3D861}"/>
    <dgm:cxn modelId="{92F3C965-6923-4575-A777-0E24C9FB3987}" srcId="{49B51604-426C-46D9-872A-0338DEB52294}" destId="{89EC2200-A22B-4104-8FC3-48299506D4FF}" srcOrd="0" destOrd="0" parTransId="{75142848-7ED4-4023-8889-F8BE2F8BFA58}" sibTransId="{A9FF902D-9036-4557-A67B-0783EC7E8152}"/>
    <dgm:cxn modelId="{74DFA546-4306-432C-B3A1-4466D8B3B0DA}" type="presOf" srcId="{73259782-D58E-4217-A1C2-359BE8A062FE}" destId="{09543C98-0D03-46D0-958D-C42372E7A97E}" srcOrd="0" destOrd="0" presId="urn:microsoft.com/office/officeart/2005/8/layout/hierarchy2#1"/>
    <dgm:cxn modelId="{3F876649-633A-4A02-86B9-488EA408B38B}" srcId="{3BB059F8-DDC8-4215-AB0C-99CBF3766924}" destId="{B8D9AB71-FCDE-49E7-A78D-572575A56D48}" srcOrd="0" destOrd="0" parTransId="{012A2B35-3421-4C0A-BC20-1DBBA6231E8E}" sibTransId="{8CBD9020-F49C-40C5-AA84-6FA19E7749E7}"/>
    <dgm:cxn modelId="{8CCD454C-CDB9-4454-A87D-A9408894B61C}" type="presOf" srcId="{012A2B35-3421-4C0A-BC20-1DBBA6231E8E}" destId="{661DA2F2-B240-4065-A116-039A597DC0D4}" srcOrd="0" destOrd="0" presId="urn:microsoft.com/office/officeart/2005/8/layout/hierarchy2#1"/>
    <dgm:cxn modelId="{A1AF8854-E776-4C8D-8082-F3C1CF99B3D2}" type="presOf" srcId="{012A2B35-3421-4C0A-BC20-1DBBA6231E8E}" destId="{D45143B4-738B-4D5B-93C2-CE348FD2A58A}" srcOrd="1" destOrd="0" presId="urn:microsoft.com/office/officeart/2005/8/layout/hierarchy2#1"/>
    <dgm:cxn modelId="{BA36288D-F5B0-4DEB-84F9-D4613D7E5D2A}" type="presOf" srcId="{56C6A87B-A3F1-46B3-903B-692A7B74BEA4}" destId="{5DDBA8D6-AC80-421B-A94F-FCBC6B27128D}" srcOrd="0" destOrd="0" presId="urn:microsoft.com/office/officeart/2005/8/layout/hierarchy2#1"/>
    <dgm:cxn modelId="{2A485F9A-C113-4253-92D3-CB78020EC2AE}" type="presOf" srcId="{36D2ECE9-B41C-4338-93DD-32A2F80F3E50}" destId="{A00CEBD9-B14A-45C9-B021-EF7BE2F96A54}" srcOrd="0" destOrd="0" presId="urn:microsoft.com/office/officeart/2005/8/layout/hierarchy2#1"/>
    <dgm:cxn modelId="{866FFB9D-6FE4-4C0A-B79A-F9CBB6AB3954}" type="presOf" srcId="{47F3E7F2-DE90-43F4-B418-89E6E6AE83AF}" destId="{13DC485D-1B2A-413C-A77C-A5A7C8473CF2}" srcOrd="0" destOrd="0" presId="urn:microsoft.com/office/officeart/2005/8/layout/hierarchy2#1"/>
    <dgm:cxn modelId="{098AC1A5-F28C-40CA-AF0F-54840F8FDF10}" srcId="{89EC2200-A22B-4104-8FC3-48299506D4FF}" destId="{3BB059F8-DDC8-4215-AB0C-99CBF3766924}" srcOrd="0" destOrd="0" parTransId="{E444A787-B0B8-432A-9ACF-357C5CDE92B6}" sibTransId="{80A05BDE-F54F-431B-AB1E-EAD241542779}"/>
    <dgm:cxn modelId="{C6E607D8-F94F-46B3-BF55-8D63BE413045}" type="presOf" srcId="{B8D9AB71-FCDE-49E7-A78D-572575A56D48}" destId="{673B5123-A3D8-4D64-AA4C-EB18F5B9537D}" srcOrd="0" destOrd="0" presId="urn:microsoft.com/office/officeart/2005/8/layout/hierarchy2#1"/>
    <dgm:cxn modelId="{95F46FD8-7221-4A79-A896-F9A4C8C9438D}" type="presOf" srcId="{E444A787-B0B8-432A-9ACF-357C5CDE92B6}" destId="{8FAA7D31-A385-459A-ADF5-400AACB0AF90}" srcOrd="1" destOrd="0" presId="urn:microsoft.com/office/officeart/2005/8/layout/hierarchy2#1"/>
    <dgm:cxn modelId="{52EF40E6-37A0-46E2-93BD-2C5E595891D2}" type="presOf" srcId="{75288863-233F-4D2E-9B88-158A0BACBCD1}" destId="{06215CA6-3F17-44EC-A253-02F2683F3128}" srcOrd="0" destOrd="0" presId="urn:microsoft.com/office/officeart/2005/8/layout/hierarchy2#1"/>
    <dgm:cxn modelId="{A931B7EF-A502-48EA-A8E3-7AF9EDF2C630}" type="presOf" srcId="{89EC2200-A22B-4104-8FC3-48299506D4FF}" destId="{07C61D36-9F92-400C-B295-661B1E938303}" srcOrd="0" destOrd="0" presId="urn:microsoft.com/office/officeart/2005/8/layout/hierarchy2#1"/>
    <dgm:cxn modelId="{6FB254F0-05B8-4297-B520-21D3045C7C22}" srcId="{73259782-D58E-4217-A1C2-359BE8A062FE}" destId="{56C6A87B-A3F1-46B3-903B-692A7B74BEA4}" srcOrd="0" destOrd="0" parTransId="{75288863-233F-4D2E-9B88-158A0BACBCD1}" sibTransId="{6A23B510-8269-4C2D-9C37-09155366E556}"/>
    <dgm:cxn modelId="{7BCB32FC-3274-4797-B92A-8802FBF7D5D7}" type="presOf" srcId="{7AEFDE94-2A47-478D-9D3F-999F1F6BC2DF}" destId="{063ADC57-0181-4B73-A30E-174BECF32B63}" srcOrd="0" destOrd="0" presId="urn:microsoft.com/office/officeart/2005/8/layout/hierarchy2#1"/>
    <dgm:cxn modelId="{33C39CFD-78E2-4F33-B05F-4DAE30E37EA2}" type="presOf" srcId="{75288863-233F-4D2E-9B88-158A0BACBCD1}" destId="{94C3E61C-7AE1-4100-A421-D1FD320A8A12}" srcOrd="1" destOrd="0" presId="urn:microsoft.com/office/officeart/2005/8/layout/hierarchy2#1"/>
    <dgm:cxn modelId="{AFE472DD-6E94-407B-9E4B-721BB876365D}" type="presParOf" srcId="{561F1731-B56D-4F25-ABB3-73CCDBC4B00A}" destId="{731FA8A8-7B7B-4DF2-A3D3-E2498C50F759}" srcOrd="0" destOrd="0" presId="urn:microsoft.com/office/officeart/2005/8/layout/hierarchy2#1"/>
    <dgm:cxn modelId="{ED268A1B-967C-43A6-BA9A-A97F7EFC7F7B}" type="presParOf" srcId="{731FA8A8-7B7B-4DF2-A3D3-E2498C50F759}" destId="{07C61D36-9F92-400C-B295-661B1E938303}" srcOrd="0" destOrd="0" presId="urn:microsoft.com/office/officeart/2005/8/layout/hierarchy2#1"/>
    <dgm:cxn modelId="{8C26E586-0284-4E26-B000-55360D3F0CBF}" type="presParOf" srcId="{731FA8A8-7B7B-4DF2-A3D3-E2498C50F759}" destId="{651F9344-8576-4ACF-AFA4-2996033B262C}" srcOrd="1" destOrd="0" presId="urn:microsoft.com/office/officeart/2005/8/layout/hierarchy2#1"/>
    <dgm:cxn modelId="{75BE56B7-C742-4C2A-9C14-B127AB68E032}" type="presParOf" srcId="{651F9344-8576-4ACF-AFA4-2996033B262C}" destId="{839B9F29-9536-482F-B212-79186855689D}" srcOrd="0" destOrd="0" presId="urn:microsoft.com/office/officeart/2005/8/layout/hierarchy2#1"/>
    <dgm:cxn modelId="{3368BCDE-1B7D-4440-AE46-00D5C1A8D88F}" type="presParOf" srcId="{839B9F29-9536-482F-B212-79186855689D}" destId="{8FAA7D31-A385-459A-ADF5-400AACB0AF90}" srcOrd="0" destOrd="0" presId="urn:microsoft.com/office/officeart/2005/8/layout/hierarchy2#1"/>
    <dgm:cxn modelId="{29BAB23A-7AF7-4136-882A-6049F951F6D0}" type="presParOf" srcId="{651F9344-8576-4ACF-AFA4-2996033B262C}" destId="{44D4A50F-E6B5-417B-B228-6D19DFD8E3D2}" srcOrd="1" destOrd="0" presId="urn:microsoft.com/office/officeart/2005/8/layout/hierarchy2#1"/>
    <dgm:cxn modelId="{55BEE1D6-F7A6-41E1-A8AA-45977ACBF27F}" type="presParOf" srcId="{44D4A50F-E6B5-417B-B228-6D19DFD8E3D2}" destId="{D959B9FF-8C08-4C84-9D24-D578729C11D2}" srcOrd="0" destOrd="0" presId="urn:microsoft.com/office/officeart/2005/8/layout/hierarchy2#1"/>
    <dgm:cxn modelId="{ED8BBBF7-61FC-4FA2-9912-62CC71ECE7D0}" type="presParOf" srcId="{44D4A50F-E6B5-417B-B228-6D19DFD8E3D2}" destId="{81966D59-E7DF-4BFA-8D1B-28937F065F43}" srcOrd="1" destOrd="0" presId="urn:microsoft.com/office/officeart/2005/8/layout/hierarchy2#1"/>
    <dgm:cxn modelId="{616DEC8D-8616-4FA6-8C54-95E037AC47CA}" type="presParOf" srcId="{81966D59-E7DF-4BFA-8D1B-28937F065F43}" destId="{661DA2F2-B240-4065-A116-039A597DC0D4}" srcOrd="0" destOrd="0" presId="urn:microsoft.com/office/officeart/2005/8/layout/hierarchy2#1"/>
    <dgm:cxn modelId="{F5A14E96-93F2-4726-80AD-75369F891F14}" type="presParOf" srcId="{661DA2F2-B240-4065-A116-039A597DC0D4}" destId="{D45143B4-738B-4D5B-93C2-CE348FD2A58A}" srcOrd="0" destOrd="0" presId="urn:microsoft.com/office/officeart/2005/8/layout/hierarchy2#1"/>
    <dgm:cxn modelId="{BD2C4E54-44A3-4D60-A477-F5AFDA98AF51}" type="presParOf" srcId="{81966D59-E7DF-4BFA-8D1B-28937F065F43}" destId="{1D15FB2D-D0BF-4506-A950-B5C5F0CEBA7F}" srcOrd="1" destOrd="0" presId="urn:microsoft.com/office/officeart/2005/8/layout/hierarchy2#1"/>
    <dgm:cxn modelId="{C457376E-7983-4845-ADF7-59C3BBF714A6}" type="presParOf" srcId="{1D15FB2D-D0BF-4506-A950-B5C5F0CEBA7F}" destId="{673B5123-A3D8-4D64-AA4C-EB18F5B9537D}" srcOrd="0" destOrd="0" presId="urn:microsoft.com/office/officeart/2005/8/layout/hierarchy2#1"/>
    <dgm:cxn modelId="{DAB99286-A0CD-400F-ACBC-2C98885FCF5F}" type="presParOf" srcId="{1D15FB2D-D0BF-4506-A950-B5C5F0CEBA7F}" destId="{DBE3EB28-FD43-4EB5-B0B6-4DB3E1909330}" srcOrd="1" destOrd="0" presId="urn:microsoft.com/office/officeart/2005/8/layout/hierarchy2#1"/>
    <dgm:cxn modelId="{74E956E2-3B29-47F0-AFAD-6D9339BC1C75}" type="presParOf" srcId="{651F9344-8576-4ACF-AFA4-2996033B262C}" destId="{7B3D95F1-586E-4A4B-9AF9-9392B1B89D20}" srcOrd="2" destOrd="0" presId="urn:microsoft.com/office/officeart/2005/8/layout/hierarchy2#1"/>
    <dgm:cxn modelId="{FA989040-5865-4DF1-BB70-043884055AB3}" type="presParOf" srcId="{7B3D95F1-586E-4A4B-9AF9-9392B1B89D20}" destId="{5EC677FD-F14E-475F-885D-56B5CD00C5D2}" srcOrd="0" destOrd="0" presId="urn:microsoft.com/office/officeart/2005/8/layout/hierarchy2#1"/>
    <dgm:cxn modelId="{315880F6-3508-4D9F-8C5F-DD5215F32ADF}" type="presParOf" srcId="{651F9344-8576-4ACF-AFA4-2996033B262C}" destId="{FDFAF4FB-4DE1-4210-9C01-696C37A0B50C}" srcOrd="3" destOrd="0" presId="urn:microsoft.com/office/officeart/2005/8/layout/hierarchy2#1"/>
    <dgm:cxn modelId="{CCCEA3F6-F38B-47CF-B129-BDADC3DF0583}" type="presParOf" srcId="{FDFAF4FB-4DE1-4210-9C01-696C37A0B50C}" destId="{09543C98-0D03-46D0-958D-C42372E7A97E}" srcOrd="0" destOrd="0" presId="urn:microsoft.com/office/officeart/2005/8/layout/hierarchy2#1"/>
    <dgm:cxn modelId="{2F606E53-8CC5-4CD4-A282-C9DB5EA862D3}" type="presParOf" srcId="{FDFAF4FB-4DE1-4210-9C01-696C37A0B50C}" destId="{090760DE-139B-44C7-920B-54708A47C108}" srcOrd="1" destOrd="0" presId="urn:microsoft.com/office/officeart/2005/8/layout/hierarchy2#1"/>
    <dgm:cxn modelId="{FD196734-6665-45AB-ABB6-3982260B3522}" type="presParOf" srcId="{090760DE-139B-44C7-920B-54708A47C108}" destId="{06215CA6-3F17-44EC-A253-02F2683F3128}" srcOrd="0" destOrd="0" presId="urn:microsoft.com/office/officeart/2005/8/layout/hierarchy2#1"/>
    <dgm:cxn modelId="{D5F9E2F8-62C3-478A-89AC-E90505B6FD89}" type="presParOf" srcId="{06215CA6-3F17-44EC-A253-02F2683F3128}" destId="{94C3E61C-7AE1-4100-A421-D1FD320A8A12}" srcOrd="0" destOrd="0" presId="urn:microsoft.com/office/officeart/2005/8/layout/hierarchy2#1"/>
    <dgm:cxn modelId="{F0327CCC-D6B8-462A-B3B3-E0850897C5CA}" type="presParOf" srcId="{090760DE-139B-44C7-920B-54708A47C108}" destId="{08F1A245-BDF2-41E3-A5E7-043F6D69601E}" srcOrd="1" destOrd="0" presId="urn:microsoft.com/office/officeart/2005/8/layout/hierarchy2#1"/>
    <dgm:cxn modelId="{B10EEF3B-D416-4AD0-BE48-E58812A1BCE6}" type="presParOf" srcId="{08F1A245-BDF2-41E3-A5E7-043F6D69601E}" destId="{5DDBA8D6-AC80-421B-A94F-FCBC6B27128D}" srcOrd="0" destOrd="0" presId="urn:microsoft.com/office/officeart/2005/8/layout/hierarchy2#1"/>
    <dgm:cxn modelId="{1EFEF2FE-CD90-431B-B889-3FB961C57EF8}" type="presParOf" srcId="{08F1A245-BDF2-41E3-A5E7-043F6D69601E}" destId="{CEF554A9-DAE3-40F3-885C-ABD8E5D9653C}" srcOrd="1" destOrd="0" presId="urn:microsoft.com/office/officeart/2005/8/layout/hierarchy2#1"/>
    <dgm:cxn modelId="{D7144BAD-B2BD-48BF-96B3-72B5510CC54A}" type="presParOf" srcId="{651F9344-8576-4ACF-AFA4-2996033B262C}" destId="{063ADC57-0181-4B73-A30E-174BECF32B63}" srcOrd="4" destOrd="0" presId="urn:microsoft.com/office/officeart/2005/8/layout/hierarchy2#1"/>
    <dgm:cxn modelId="{F369B2EF-18AD-4819-ADC2-AE9C48A1091E}" type="presParOf" srcId="{063ADC57-0181-4B73-A30E-174BECF32B63}" destId="{93A702E3-9891-409D-BDFD-400952CE16D3}" srcOrd="0" destOrd="0" presId="urn:microsoft.com/office/officeart/2005/8/layout/hierarchy2#1"/>
    <dgm:cxn modelId="{D2DF3790-21AE-4F26-B42D-B7CB8500C399}" type="presParOf" srcId="{651F9344-8576-4ACF-AFA4-2996033B262C}" destId="{6B196F0A-4F55-4B59-8DDD-CF12AA7761CA}" srcOrd="5" destOrd="0" presId="urn:microsoft.com/office/officeart/2005/8/layout/hierarchy2#1"/>
    <dgm:cxn modelId="{259AD251-A6CF-4B9E-8D24-AD4E271AE30D}" type="presParOf" srcId="{6B196F0A-4F55-4B59-8DDD-CF12AA7761CA}" destId="{B6789466-5E75-48B0-9EED-DA314312D921}" srcOrd="0" destOrd="0" presId="urn:microsoft.com/office/officeart/2005/8/layout/hierarchy2#1"/>
    <dgm:cxn modelId="{4024DFB3-0C8A-4D29-981E-B9CECE1A4DBA}" type="presParOf" srcId="{6B196F0A-4F55-4B59-8DDD-CF12AA7761CA}" destId="{5B1AC1B2-166B-4C75-A244-20B51CCD9141}" srcOrd="1" destOrd="0" presId="urn:microsoft.com/office/officeart/2005/8/layout/hierarchy2#1"/>
    <dgm:cxn modelId="{D6C4E97E-4869-4125-A807-6E5FE8674621}" type="presParOf" srcId="{5B1AC1B2-166B-4C75-A244-20B51CCD9141}" destId="{A00CEBD9-B14A-45C9-B021-EF7BE2F96A54}" srcOrd="0" destOrd="0" presId="urn:microsoft.com/office/officeart/2005/8/layout/hierarchy2#1"/>
    <dgm:cxn modelId="{5E4F42A5-E75B-4EB7-A006-306BBDFEFD18}" type="presParOf" srcId="{A00CEBD9-B14A-45C9-B021-EF7BE2F96A54}" destId="{DE5CA31F-9C08-4AA8-8BC4-1E63E5DFC38E}" srcOrd="0" destOrd="0" presId="urn:microsoft.com/office/officeart/2005/8/layout/hierarchy2#1"/>
    <dgm:cxn modelId="{207F17D4-3548-4972-82BE-8BD11F10E98E}" type="presParOf" srcId="{5B1AC1B2-166B-4C75-A244-20B51CCD9141}" destId="{5EBE319F-FD11-4BED-B04F-E1CE4F29BCEE}" srcOrd="1" destOrd="0" presId="urn:microsoft.com/office/officeart/2005/8/layout/hierarchy2#1"/>
    <dgm:cxn modelId="{D924A6C1-0704-4726-81BC-E02BB6060BCB}" type="presParOf" srcId="{5EBE319F-FD11-4BED-B04F-E1CE4F29BCEE}" destId="{13DC485D-1B2A-413C-A77C-A5A7C8473CF2}" srcOrd="0" destOrd="0" presId="urn:microsoft.com/office/officeart/2005/8/layout/hierarchy2#1"/>
    <dgm:cxn modelId="{E875258A-6615-47A4-AA90-D380DC175196}" type="presParOf" srcId="{5EBE319F-FD11-4BED-B04F-E1CE4F29BCEE}" destId="{E4B294E1-A18A-4834-A0DB-0B4796251643}"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61D36-9F92-400C-B295-661B1E938303}">
      <dsp:nvSpPr>
        <dsp:cNvPr id="0" name=""/>
        <dsp:cNvSpPr/>
      </dsp:nvSpPr>
      <dsp:spPr>
        <a:xfrm>
          <a:off x="2116" y="2174875"/>
          <a:ext cx="2137833" cy="1068916"/>
        </a:xfrm>
        <a:prstGeom prst="roundRect">
          <a:avLst>
            <a:gd name="adj" fmla="val 10000"/>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评价指标</a:t>
          </a:r>
        </a:p>
      </dsp:txBody>
      <dsp:txXfrm>
        <a:off x="33423" y="2206182"/>
        <a:ext cx="2075219" cy="1006302"/>
      </dsp:txXfrm>
    </dsp:sp>
    <dsp:sp modelId="{839B9F29-9536-482F-B212-79186855689D}">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30080" y="2057270"/>
        <a:ext cx="74871" cy="74871"/>
      </dsp:txXfrm>
    </dsp:sp>
    <dsp:sp modelId="{D959B9FF-8C08-4C84-9D24-D578729C11D2}">
      <dsp:nvSpPr>
        <dsp:cNvPr id="0" name=""/>
        <dsp:cNvSpPr/>
      </dsp:nvSpPr>
      <dsp:spPr>
        <a:xfrm>
          <a:off x="2995083" y="945620"/>
          <a:ext cx="2137833" cy="1068916"/>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收敛步数</a:t>
          </a:r>
        </a:p>
      </dsp:txBody>
      <dsp:txXfrm>
        <a:off x="3026390" y="976927"/>
        <a:ext cx="2075219" cy="1006302"/>
      </dsp:txXfrm>
    </dsp:sp>
    <dsp:sp modelId="{661DA2F2-B240-4065-A116-039A597DC0D4}">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539105" y="1458700"/>
        <a:ext cx="42756" cy="42756"/>
      </dsp:txXfrm>
    </dsp:sp>
    <dsp:sp modelId="{673B5123-A3D8-4D64-AA4C-EB18F5B9537D}">
      <dsp:nvSpPr>
        <dsp:cNvPr id="0" name=""/>
        <dsp:cNvSpPr/>
      </dsp:nvSpPr>
      <dsp:spPr>
        <a:xfrm>
          <a:off x="5988050" y="945620"/>
          <a:ext cx="2137833" cy="1068916"/>
        </a:xfrm>
        <a:prstGeom prst="roundRect">
          <a:avLst>
            <a:gd name="adj" fmla="val 10000"/>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sz="2000" kern="1200" dirty="0"/>
            <a:t>实用性</a:t>
          </a:r>
          <a:endParaRPr lang="en-US" altLang="zh-CN" sz="2000" kern="1200" dirty="0"/>
        </a:p>
        <a:p>
          <a:pPr marL="0" lvl="0" indent="0" algn="ctr" defTabSz="889000">
            <a:lnSpc>
              <a:spcPct val="90000"/>
            </a:lnSpc>
            <a:spcBef>
              <a:spcPct val="0"/>
            </a:spcBef>
            <a:spcAft>
              <a:spcPct val="35000"/>
            </a:spcAft>
            <a:buNone/>
          </a:pPr>
          <a:r>
            <a:rPr lang="zh-CN" altLang="en-US" sz="2000" kern="1200" dirty="0"/>
            <a:t>学习能力</a:t>
          </a:r>
        </a:p>
      </dsp:txBody>
      <dsp:txXfrm>
        <a:off x="6019357" y="976927"/>
        <a:ext cx="2075219" cy="1006302"/>
      </dsp:txXfrm>
    </dsp:sp>
    <dsp:sp modelId="{7B3D95F1-586E-4A4B-9AF9-9392B1B89D20}">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46138" y="2687955"/>
        <a:ext cx="42756" cy="42756"/>
      </dsp:txXfrm>
    </dsp:sp>
    <dsp:sp modelId="{09543C98-0D03-46D0-958D-C42372E7A97E}">
      <dsp:nvSpPr>
        <dsp:cNvPr id="0" name=""/>
        <dsp:cNvSpPr/>
      </dsp:nvSpPr>
      <dsp:spPr>
        <a:xfrm>
          <a:off x="2995083" y="2174875"/>
          <a:ext cx="2137833" cy="1068916"/>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羊</a:t>
          </a:r>
          <a:r>
            <a:rPr lang="en-US" altLang="zh-CN" sz="2000" kern="1200" dirty="0"/>
            <a:t>——</a:t>
          </a:r>
          <a:r>
            <a:rPr lang="zh-CN" altLang="en-US" sz="2000" kern="1200" dirty="0"/>
            <a:t>犬追逃轨迹</a:t>
          </a:r>
        </a:p>
      </dsp:txBody>
      <dsp:txXfrm>
        <a:off x="3026390" y="2206182"/>
        <a:ext cx="2075219" cy="1006302"/>
      </dsp:txXfrm>
    </dsp:sp>
    <dsp:sp modelId="{06215CA6-3F17-44EC-A253-02F2683F3128}">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539105" y="2687955"/>
        <a:ext cx="42756" cy="42756"/>
      </dsp:txXfrm>
    </dsp:sp>
    <dsp:sp modelId="{5DDBA8D6-AC80-421B-A94F-FCBC6B27128D}">
      <dsp:nvSpPr>
        <dsp:cNvPr id="0" name=""/>
        <dsp:cNvSpPr/>
      </dsp:nvSpPr>
      <dsp:spPr>
        <a:xfrm>
          <a:off x="5988050" y="2174875"/>
          <a:ext cx="2137833" cy="1068916"/>
        </a:xfrm>
        <a:prstGeom prst="roundRect">
          <a:avLst>
            <a:gd name="adj" fmla="val 10000"/>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科学性</a:t>
          </a:r>
        </a:p>
      </dsp:txBody>
      <dsp:txXfrm>
        <a:off x="6019357" y="2206182"/>
        <a:ext cx="2075219" cy="1006302"/>
      </dsp:txXfrm>
    </dsp:sp>
    <dsp:sp modelId="{063ADC57-0181-4B73-A30E-174BECF32B63}">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30080" y="3286524"/>
        <a:ext cx="74871" cy="74871"/>
      </dsp:txXfrm>
    </dsp:sp>
    <dsp:sp modelId="{B6789466-5E75-48B0-9EED-DA314312D921}">
      <dsp:nvSpPr>
        <dsp:cNvPr id="0" name=""/>
        <dsp:cNvSpPr/>
      </dsp:nvSpPr>
      <dsp:spPr>
        <a:xfrm>
          <a:off x="2995083" y="3404129"/>
          <a:ext cx="2137833" cy="1068916"/>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算法平均得分</a:t>
          </a:r>
        </a:p>
      </dsp:txBody>
      <dsp:txXfrm>
        <a:off x="3026390" y="3435436"/>
        <a:ext cx="2075219" cy="1006302"/>
      </dsp:txXfrm>
    </dsp:sp>
    <dsp:sp modelId="{A00CEBD9-B14A-45C9-B021-EF7BE2F96A54}">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539105" y="3917209"/>
        <a:ext cx="42756" cy="42756"/>
      </dsp:txXfrm>
    </dsp:sp>
    <dsp:sp modelId="{13DC485D-1B2A-413C-A77C-A5A7C8473CF2}">
      <dsp:nvSpPr>
        <dsp:cNvPr id="0" name=""/>
        <dsp:cNvSpPr/>
      </dsp:nvSpPr>
      <dsp:spPr>
        <a:xfrm>
          <a:off x="5988050" y="3404129"/>
          <a:ext cx="2137833" cy="1068916"/>
        </a:xfrm>
        <a:prstGeom prst="roundRect">
          <a:avLst>
            <a:gd name="adj" fmla="val 10000"/>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实际性能</a:t>
          </a:r>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2021/11/19 Friday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2021/11/19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135F12C-81FD-4E59-A44A-F35BC7EE592A}"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5AAF9A0-CD6B-4C99-BF50-DC7A7C32E520}"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D8F14D65-35ED-4178-A9BC-F39BE418481A}"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BF60FB6-EBA4-4C87-8D64-6B031803EB9A}"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64774D3-6677-4031-9FFB-3CBE454F06EA}"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205DD30-8053-48A1-9607-0DE4C17F07F5}"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3252448D-21F9-4220-99C4-F7C8CDF8C37D}"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A7AC13C4-0C7C-43A4-BB02-24ECD959402C}"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E3B18C7-7845-49BA-A0DF-27B857940AA9}"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818BD68-E67A-4759-A63A-E4CE806BC1AB}"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E40B98B8-079D-435D-BB42-403B31CCFDC7}" type="slidenum">
              <a:rPr lang="zh-CN" altLang="en-US"/>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buFontTx/>
              <a:buNone/>
              <a:defRPr sz="1200" noProof="1">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buFontTx/>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EFB1F725-D67D-4563-B8D7-D48E89F9802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8.wmf"/><Relationship Id="rId1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5.wmf"/><Relationship Id="rId12" Type="http://schemas.openxmlformats.org/officeDocument/2006/relationships/oleObject" Target="../embeddings/oleObject4.bin"/><Relationship Id="rId17"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7.wmf"/><Relationship Id="rId5" Type="http://schemas.openxmlformats.org/officeDocument/2006/relationships/image" Target="../media/image22.emf"/><Relationship Id="rId15" Type="http://schemas.openxmlformats.org/officeDocument/2006/relationships/image" Target="../media/image19.wmf"/><Relationship Id="rId10" Type="http://schemas.openxmlformats.org/officeDocument/2006/relationships/oleObject" Target="../embeddings/oleObject3.bin"/><Relationship Id="rId4" Type="http://schemas.openxmlformats.org/officeDocument/2006/relationships/image" Target="../media/image21.png"/><Relationship Id="rId9" Type="http://schemas.openxmlformats.org/officeDocument/2006/relationships/image" Target="../media/image16.wmf"/><Relationship Id="rId1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GIF"/><Relationship Id="rId3" Type="http://schemas.openxmlformats.org/officeDocument/2006/relationships/image" Target="../media/image7.png"/><Relationship Id="rId7" Type="http://schemas.openxmlformats.org/officeDocument/2006/relationships/oleObject" Target="../embeddings/oleObject8.bin"/><Relationship Id="rId12"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4.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26.wmf"/><Relationship Id="rId4" Type="http://schemas.openxmlformats.org/officeDocument/2006/relationships/image" Target="../media/image28.png"/><Relationship Id="rId9"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00.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9.png"/><Relationship Id="rId11" Type="http://schemas.openxmlformats.org/officeDocument/2006/relationships/image" Target="../media/image53.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2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79.png"/><Relationship Id="rId3" Type="http://schemas.openxmlformats.org/officeDocument/2006/relationships/image" Target="../media/image71.png"/><Relationship Id="rId12" Type="http://schemas.openxmlformats.org/officeDocument/2006/relationships/image" Target="../media/image7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74.png"/><Relationship Id="rId11" Type="http://schemas.openxmlformats.org/officeDocument/2006/relationships/image" Target="../media/image63.png"/><Relationship Id="rId5" Type="http://schemas.openxmlformats.org/officeDocument/2006/relationships/image" Target="../media/image73.png"/><Relationship Id="rId15" Type="http://schemas.openxmlformats.org/officeDocument/2006/relationships/image" Target="../media/image81.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0.png"/></Relationships>
</file>

<file path=ppt/slides/_rels/slide33.xml.rels><?xml version="1.0" encoding="UTF-8" standalone="yes"?>
<Relationships xmlns="http://schemas.openxmlformats.org/package/2006/relationships"><Relationship Id="rId8" Type="http://schemas.openxmlformats.org/officeDocument/2006/relationships/image" Target="../media/image840.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87.png"/><Relationship Id="rId5" Type="http://schemas.openxmlformats.org/officeDocument/2006/relationships/image" Target="../media/image84.png"/><Relationship Id="rId10" Type="http://schemas.openxmlformats.org/officeDocument/2006/relationships/image" Target="../media/image860.png"/><Relationship Id="rId4" Type="http://schemas.openxmlformats.org/officeDocument/2006/relationships/image" Target="../media/image83.png"/><Relationship Id="rId9" Type="http://schemas.openxmlformats.org/officeDocument/2006/relationships/image" Target="../media/image850.png"/></Relationships>
</file>

<file path=ppt/slides/_rels/slide34.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s>
</file>

<file path=ppt/slides/_rels/slide35.xml.rels><?xml version="1.0" encoding="UTF-8" standalone="yes"?>
<Relationships xmlns="http://schemas.openxmlformats.org/package/2006/relationships"><Relationship Id="rId8" Type="http://schemas.openxmlformats.org/officeDocument/2006/relationships/image" Target="../media/image840.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3.png"/><Relationship Id="rId5" Type="http://schemas.openxmlformats.org/officeDocument/2006/relationships/image" Target="../media/image99.png"/><Relationship Id="rId10" Type="http://schemas.openxmlformats.org/officeDocument/2006/relationships/image" Target="../media/image61.png"/><Relationship Id="rId4" Type="http://schemas.openxmlformats.org/officeDocument/2006/relationships/image" Target="../media/image98.png"/><Relationship Id="rId9" Type="http://schemas.openxmlformats.org/officeDocument/2006/relationships/image" Target="../media/image102.png"/></Relationships>
</file>

<file path=ppt/slides/_rels/slide3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0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2050" name="图片 6"/>
          <p:cNvPicPr>
            <a:picLocks noChangeAspect="1" noChangeArrowheads="1"/>
          </p:cNvPicPr>
          <p:nvPr/>
        </p:nvPicPr>
        <p:blipFill>
          <a:blip r:embed="rId3" cstate="print"/>
          <a:srcRect/>
          <a:stretch>
            <a:fillRect/>
          </a:stretch>
        </p:blipFill>
        <p:spPr bwMode="auto">
          <a:xfrm>
            <a:off x="6326188" y="5200650"/>
            <a:ext cx="5865812" cy="1657350"/>
          </a:xfrm>
          <a:prstGeom prst="rect">
            <a:avLst/>
          </a:prstGeom>
          <a:noFill/>
          <a:ln w="9525">
            <a:noFill/>
            <a:miter lim="800000"/>
            <a:headEnd/>
            <a:tailEnd/>
          </a:ln>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687F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grpSp>
        <p:nvGrpSpPr>
          <p:cNvPr id="62" name="组合 61"/>
          <p:cNvGrpSpPr/>
          <p:nvPr/>
        </p:nvGrpSpPr>
        <p:grpSpPr>
          <a:xfrm>
            <a:off x="475624" y="571425"/>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grpSp>
      <p:sp>
        <p:nvSpPr>
          <p:cNvPr id="2054" name="文本框 62"/>
          <p:cNvSpPr txBox="1">
            <a:spLocks noChangeArrowheads="1"/>
          </p:cNvSpPr>
          <p:nvPr/>
        </p:nvSpPr>
        <p:spPr bwMode="auto">
          <a:xfrm>
            <a:off x="1426368" y="2796066"/>
            <a:ext cx="9479440" cy="1600438"/>
          </a:xfrm>
          <a:prstGeom prst="rect">
            <a:avLst/>
          </a:prstGeom>
          <a:noFill/>
          <a:ln w="9525">
            <a:noFill/>
            <a:miter lim="800000"/>
          </a:ln>
        </p:spPr>
        <p:txBody>
          <a:bodyPr wrap="square">
            <a:spAutoFit/>
          </a:bodyPr>
          <a:lstStyle/>
          <a:p>
            <a:pPr algn="ctr"/>
            <a:r>
              <a:rPr lang="zh-CN" altLang="en-US" sz="6600" b="1" dirty="0">
                <a:solidFill>
                  <a:srgbClr val="4B649F"/>
                </a:solidFill>
                <a:sym typeface="Arial" panose="020B0604020202020204" pitchFamily="34" charset="0"/>
              </a:rPr>
              <a:t>羊逃算法</a:t>
            </a:r>
            <a:endParaRPr lang="en-US" altLang="zh-CN" sz="6600" b="1" dirty="0">
              <a:solidFill>
                <a:srgbClr val="4B649F"/>
              </a:solidFill>
              <a:sym typeface="Arial" panose="020B0604020202020204" pitchFamily="34" charset="0"/>
            </a:endParaRPr>
          </a:p>
          <a:p>
            <a:pPr algn="r"/>
            <a:r>
              <a:rPr lang="en-US" altLang="zh-CN" sz="3200" b="1" dirty="0">
                <a:solidFill>
                  <a:srgbClr val="4B649F"/>
                </a:solidFill>
                <a:sym typeface="Arial" panose="020B0604020202020204" pitchFamily="34" charset="0"/>
              </a:rPr>
              <a:t>		——</a:t>
            </a:r>
            <a:r>
              <a:rPr lang="zh-CN" altLang="en-US" sz="2400" dirty="0">
                <a:solidFill>
                  <a:srgbClr val="4B649F"/>
                </a:solidFill>
                <a:sym typeface="Arial" panose="020B0604020202020204" pitchFamily="34" charset="0"/>
              </a:rPr>
              <a:t>基于DDPG算法的羊犬追逃博弈策略</a:t>
            </a:r>
            <a:endParaRPr lang="zh-CN" altLang="en-US" sz="3200" dirty="0">
              <a:solidFill>
                <a:srgbClr val="4B649F"/>
              </a:solidFill>
              <a:sym typeface="Arial" panose="020B0604020202020204" pitchFamily="34" charset="0"/>
            </a:endParaRPr>
          </a:p>
        </p:txBody>
      </p:sp>
      <p:grpSp>
        <p:nvGrpSpPr>
          <p:cNvPr id="2055" name="组合 1026"/>
          <p:cNvGrpSpPr/>
          <p:nvPr/>
        </p:nvGrpSpPr>
        <p:grpSpPr bwMode="auto">
          <a:xfrm>
            <a:off x="1862931" y="4557911"/>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Tx/>
                <a:buNone/>
                <a:defRPr/>
              </a:pPr>
              <a:endParaRPr lang="zh-CN" altLang="en-US" noProof="1">
                <a:solidFill>
                  <a:srgbClr val="FFFFFF"/>
                </a:solidFill>
                <a:latin typeface="+mn-lt"/>
                <a:ea typeface="+mn-ea"/>
                <a:cs typeface="+mn-ea"/>
                <a:sym typeface="+mn-lt"/>
              </a:endParaRPr>
            </a:p>
          </p:txBody>
        </p:sp>
      </p:grpSp>
      <p:sp>
        <p:nvSpPr>
          <p:cNvPr id="2061" name="文本框 1027"/>
          <p:cNvSpPr txBox="1">
            <a:spLocks noChangeArrowheads="1"/>
          </p:cNvSpPr>
          <p:nvPr/>
        </p:nvSpPr>
        <p:spPr bwMode="auto">
          <a:xfrm>
            <a:off x="2339975" y="4531995"/>
            <a:ext cx="3570208" cy="369332"/>
          </a:xfrm>
          <a:prstGeom prst="rect">
            <a:avLst/>
          </a:prstGeom>
          <a:noFill/>
          <a:ln w="9525">
            <a:noFill/>
            <a:miter lim="800000"/>
          </a:ln>
        </p:spPr>
        <p:txBody>
          <a:bodyPr wrap="none">
            <a:spAutoFit/>
          </a:bodyPr>
          <a:lstStyle/>
          <a:p>
            <a:r>
              <a:rPr lang="zh-CN" altLang="en-US" dirty="0">
                <a:sym typeface="Arial" panose="020B0604020202020204" pitchFamily="34" charset="0"/>
              </a:rPr>
              <a:t>队伍：</a:t>
            </a:r>
            <a:r>
              <a:rPr lang="en-US" altLang="zh-CN" dirty="0">
                <a:sym typeface="Arial" panose="020B0604020202020204" pitchFamily="34" charset="0"/>
              </a:rPr>
              <a:t>D12 </a:t>
            </a:r>
            <a:r>
              <a:rPr lang="zh-CN" altLang="en-US" dirty="0">
                <a:sym typeface="Arial" panose="020B0604020202020204" pitchFamily="34" charset="0"/>
              </a:rPr>
              <a:t>郭粮源 邓鹤文 何文越</a:t>
            </a:r>
          </a:p>
        </p:txBody>
      </p:sp>
      <p:sp>
        <p:nvSpPr>
          <p:cNvPr id="2063" name="文本框 1066"/>
          <p:cNvSpPr txBox="1">
            <a:spLocks noChangeArrowheads="1"/>
          </p:cNvSpPr>
          <p:nvPr/>
        </p:nvSpPr>
        <p:spPr bwMode="auto">
          <a:xfrm>
            <a:off x="1766888" y="598488"/>
            <a:ext cx="1808480" cy="583565"/>
          </a:xfrm>
          <a:prstGeom prst="rect">
            <a:avLst/>
          </a:prstGeom>
          <a:noFill/>
          <a:ln w="9525">
            <a:noFill/>
            <a:miter lim="800000"/>
          </a:ln>
        </p:spPr>
        <p:txBody>
          <a:bodyPr wrap="none">
            <a:spAutoFit/>
          </a:bodyPr>
          <a:lstStyle/>
          <a:p>
            <a:r>
              <a:rPr lang="zh-CN" altLang="en-US" sz="3200" b="1">
                <a:solidFill>
                  <a:schemeClr val="bg1"/>
                </a:solidFill>
                <a:sym typeface="Arial" panose="020B0604020202020204" pitchFamily="34" charset="0"/>
              </a:rPr>
              <a:t>深圳大学</a:t>
            </a:r>
          </a:p>
        </p:txBody>
      </p:sp>
      <p:sp>
        <p:nvSpPr>
          <p:cNvPr id="1068" name="矩形 1067"/>
          <p:cNvSpPr/>
          <p:nvPr/>
        </p:nvSpPr>
        <p:spPr>
          <a:xfrm>
            <a:off x="1466850" y="2440304"/>
            <a:ext cx="9677400" cy="2624855"/>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069" name="矩形 1068"/>
          <p:cNvSpPr/>
          <p:nvPr/>
        </p:nvSpPr>
        <p:spPr>
          <a:xfrm>
            <a:off x="10836790" y="4724400"/>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17" name="矩形 116"/>
          <p:cNvSpPr/>
          <p:nvPr/>
        </p:nvSpPr>
        <p:spPr>
          <a:xfrm>
            <a:off x="10668477" y="4590497"/>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59" y="5420921"/>
            <a:ext cx="1397917" cy="1270834"/>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6076" y="87607"/>
            <a:ext cx="1397917" cy="1270834"/>
          </a:xfrm>
          <a:prstGeom prst="rect">
            <a:avLst/>
          </a:prstGeom>
        </p:spPr>
      </p:pic>
      <p:pic>
        <p:nvPicPr>
          <p:cNvPr id="26" name="图片 25">
            <a:extLst>
              <a:ext uri="{FF2B5EF4-FFF2-40B4-BE49-F238E27FC236}">
                <a16:creationId xmlns:a16="http://schemas.microsoft.com/office/drawing/2014/main" id="{1A152B3B-54A9-492B-9E0B-89031ACEFE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096" y="202512"/>
            <a:ext cx="1501136" cy="1426404"/>
          </a:xfrm>
          <a:prstGeom prst="rect">
            <a:avLst/>
          </a:prstGeom>
          <a:effectLst>
            <a:outerShdw blurRad="292100" dist="25400" dir="5400000" algn="t" rotWithShape="0">
              <a:prstClr val="black">
                <a:alpha val="59000"/>
              </a:prstClr>
            </a:outerShdw>
          </a:effec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KSO_Shape"/>
          <p:cNvSpPr>
            <a:spLocks noChangeArrowheads="1"/>
          </p:cNvSpPr>
          <p:nvPr/>
        </p:nvSpPr>
        <p:spPr bwMode="auto">
          <a:xfrm>
            <a:off x="5753735" y="2488883"/>
            <a:ext cx="3254375" cy="3205162"/>
          </a:xfrm>
          <a:custGeom>
            <a:avLst/>
            <a:gdLst>
              <a:gd name="T0" fmla="*/ 1221807 w 2443615"/>
              <a:gd name="T1" fmla="*/ 443178 h 2406492"/>
              <a:gd name="T2" fmla="*/ 441973 w 2443615"/>
              <a:gd name="T3" fmla="*/ 1223012 h 2406492"/>
              <a:gd name="T4" fmla="*/ 1221807 w 2443615"/>
              <a:gd name="T5" fmla="*/ 2002846 h 2406492"/>
              <a:gd name="T6" fmla="*/ 2001641 w 2443615"/>
              <a:gd name="T7" fmla="*/ 1223012 h 2406492"/>
              <a:gd name="T8" fmla="*/ 1221807 w 2443615"/>
              <a:gd name="T9" fmla="*/ 443178 h 2406492"/>
              <a:gd name="T10" fmla="*/ 1121747 w 2443615"/>
              <a:gd name="T11" fmla="*/ 0 h 2406492"/>
              <a:gd name="T12" fmla="*/ 1321868 w 2443615"/>
              <a:gd name="T13" fmla="*/ 0 h 2406492"/>
              <a:gd name="T14" fmla="*/ 1365362 w 2443615"/>
              <a:gd name="T15" fmla="*/ 246702 h 2406492"/>
              <a:gd name="T16" fmla="*/ 1739400 w 2443615"/>
              <a:gd name="T17" fmla="*/ 382840 h 2406492"/>
              <a:gd name="T18" fmla="*/ 1931295 w 2443615"/>
              <a:gd name="T19" fmla="*/ 221813 h 2406492"/>
              <a:gd name="T20" fmla="*/ 2084596 w 2443615"/>
              <a:gd name="T21" fmla="*/ 350449 h 2406492"/>
              <a:gd name="T22" fmla="*/ 1959337 w 2443615"/>
              <a:gd name="T23" fmla="*/ 567390 h 2406492"/>
              <a:gd name="T24" fmla="*/ 2158357 w 2443615"/>
              <a:gd name="T25" fmla="*/ 912104 h 2406492"/>
              <a:gd name="T26" fmla="*/ 2408865 w 2443615"/>
              <a:gd name="T27" fmla="*/ 912098 h 2406492"/>
              <a:gd name="T28" fmla="*/ 2443615 w 2443615"/>
              <a:gd name="T29" fmla="*/ 1109179 h 2406492"/>
              <a:gd name="T30" fmla="*/ 2208214 w 2443615"/>
              <a:gd name="T31" fmla="*/ 1194851 h 2406492"/>
              <a:gd name="T32" fmla="*/ 2139095 w 2443615"/>
              <a:gd name="T33" fmla="*/ 1586846 h 2406492"/>
              <a:gd name="T34" fmla="*/ 2330998 w 2443615"/>
              <a:gd name="T35" fmla="*/ 1747864 h 2406492"/>
              <a:gd name="T36" fmla="*/ 2230938 w 2443615"/>
              <a:gd name="T37" fmla="*/ 1921175 h 2406492"/>
              <a:gd name="T38" fmla="*/ 1995541 w 2443615"/>
              <a:gd name="T39" fmla="*/ 1835490 h 2406492"/>
              <a:gd name="T40" fmla="*/ 1690623 w 2443615"/>
              <a:gd name="T41" fmla="*/ 2091346 h 2406492"/>
              <a:gd name="T42" fmla="*/ 1734130 w 2443615"/>
              <a:gd name="T43" fmla="*/ 2338046 h 2406492"/>
              <a:gd name="T44" fmla="*/ 1546077 w 2443615"/>
              <a:gd name="T45" fmla="*/ 2406492 h 2406492"/>
              <a:gd name="T46" fmla="*/ 1420828 w 2443615"/>
              <a:gd name="T47" fmla="*/ 2189544 h 2406492"/>
              <a:gd name="T48" fmla="*/ 1022786 w 2443615"/>
              <a:gd name="T49" fmla="*/ 2189544 h 2406492"/>
              <a:gd name="T50" fmla="*/ 897539 w 2443615"/>
              <a:gd name="T51" fmla="*/ 2406492 h 2406492"/>
              <a:gd name="T52" fmla="*/ 709486 w 2443615"/>
              <a:gd name="T53" fmla="*/ 2338046 h 2406492"/>
              <a:gd name="T54" fmla="*/ 752993 w 2443615"/>
              <a:gd name="T55" fmla="*/ 2091346 h 2406492"/>
              <a:gd name="T56" fmla="*/ 448076 w 2443615"/>
              <a:gd name="T57" fmla="*/ 1835490 h 2406492"/>
              <a:gd name="T58" fmla="*/ 212678 w 2443615"/>
              <a:gd name="T59" fmla="*/ 1921175 h 2406492"/>
              <a:gd name="T60" fmla="*/ 112617 w 2443615"/>
              <a:gd name="T61" fmla="*/ 1747864 h 2406492"/>
              <a:gd name="T62" fmla="*/ 304520 w 2443615"/>
              <a:gd name="T63" fmla="*/ 1586846 h 2406492"/>
              <a:gd name="T64" fmla="*/ 235401 w 2443615"/>
              <a:gd name="T65" fmla="*/ 1194851 h 2406492"/>
              <a:gd name="T66" fmla="*/ 0 w 2443615"/>
              <a:gd name="T67" fmla="*/ 1109179 h 2406492"/>
              <a:gd name="T68" fmla="*/ 34750 w 2443615"/>
              <a:gd name="T69" fmla="*/ 912098 h 2406492"/>
              <a:gd name="T70" fmla="*/ 285257 w 2443615"/>
              <a:gd name="T71" fmla="*/ 912104 h 2406492"/>
              <a:gd name="T72" fmla="*/ 484278 w 2443615"/>
              <a:gd name="T73" fmla="*/ 567390 h 2406492"/>
              <a:gd name="T74" fmla="*/ 359019 w 2443615"/>
              <a:gd name="T75" fmla="*/ 350449 h 2406492"/>
              <a:gd name="T76" fmla="*/ 512321 w 2443615"/>
              <a:gd name="T77" fmla="*/ 221813 h 2406492"/>
              <a:gd name="T78" fmla="*/ 704216 w 2443615"/>
              <a:gd name="T79" fmla="*/ 382840 h 2406492"/>
              <a:gd name="T80" fmla="*/ 1078253 w 2443615"/>
              <a:gd name="T81" fmla="*/ 246702 h 2406492"/>
              <a:gd name="T82" fmla="*/ 1121747 w 2443615"/>
              <a:gd name="T83" fmla="*/ 0 h 2406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pPr eaLnBrk="0" hangingPunct="0">
              <a:buFontTx/>
              <a:buNone/>
              <a:defRPr/>
            </a:pPr>
            <a:endParaRPr lang="zh-CN" altLang="en-US">
              <a:latin typeface="+mn-lt"/>
              <a:ea typeface="+mn-ea"/>
              <a:cs typeface="+mn-ea"/>
              <a:sym typeface="+mn-lt"/>
            </a:endParaRPr>
          </a:p>
        </p:txBody>
      </p:sp>
      <p:sp>
        <p:nvSpPr>
          <p:cNvPr id="8194" name="KSO_Shape"/>
          <p:cNvSpPr>
            <a:spLocks noChangeArrowheads="1"/>
          </p:cNvSpPr>
          <p:nvPr/>
        </p:nvSpPr>
        <p:spPr bwMode="auto">
          <a:xfrm>
            <a:off x="4062730" y="1589088"/>
            <a:ext cx="2206625" cy="2173287"/>
          </a:xfrm>
          <a:custGeom>
            <a:avLst/>
            <a:gdLst>
              <a:gd name="T0" fmla="*/ 1221807 w 2443615"/>
              <a:gd name="T1" fmla="*/ 443178 h 2406492"/>
              <a:gd name="T2" fmla="*/ 441973 w 2443615"/>
              <a:gd name="T3" fmla="*/ 1223012 h 2406492"/>
              <a:gd name="T4" fmla="*/ 1221807 w 2443615"/>
              <a:gd name="T5" fmla="*/ 2002846 h 2406492"/>
              <a:gd name="T6" fmla="*/ 2001641 w 2443615"/>
              <a:gd name="T7" fmla="*/ 1223012 h 2406492"/>
              <a:gd name="T8" fmla="*/ 1221807 w 2443615"/>
              <a:gd name="T9" fmla="*/ 443178 h 2406492"/>
              <a:gd name="T10" fmla="*/ 1121747 w 2443615"/>
              <a:gd name="T11" fmla="*/ 0 h 2406492"/>
              <a:gd name="T12" fmla="*/ 1321868 w 2443615"/>
              <a:gd name="T13" fmla="*/ 0 h 2406492"/>
              <a:gd name="T14" fmla="*/ 1365362 w 2443615"/>
              <a:gd name="T15" fmla="*/ 246702 h 2406492"/>
              <a:gd name="T16" fmla="*/ 1739400 w 2443615"/>
              <a:gd name="T17" fmla="*/ 382840 h 2406492"/>
              <a:gd name="T18" fmla="*/ 1931295 w 2443615"/>
              <a:gd name="T19" fmla="*/ 221813 h 2406492"/>
              <a:gd name="T20" fmla="*/ 2084596 w 2443615"/>
              <a:gd name="T21" fmla="*/ 350449 h 2406492"/>
              <a:gd name="T22" fmla="*/ 1959337 w 2443615"/>
              <a:gd name="T23" fmla="*/ 567390 h 2406492"/>
              <a:gd name="T24" fmla="*/ 2158357 w 2443615"/>
              <a:gd name="T25" fmla="*/ 912104 h 2406492"/>
              <a:gd name="T26" fmla="*/ 2408865 w 2443615"/>
              <a:gd name="T27" fmla="*/ 912098 h 2406492"/>
              <a:gd name="T28" fmla="*/ 2443615 w 2443615"/>
              <a:gd name="T29" fmla="*/ 1109179 h 2406492"/>
              <a:gd name="T30" fmla="*/ 2208214 w 2443615"/>
              <a:gd name="T31" fmla="*/ 1194851 h 2406492"/>
              <a:gd name="T32" fmla="*/ 2139095 w 2443615"/>
              <a:gd name="T33" fmla="*/ 1586846 h 2406492"/>
              <a:gd name="T34" fmla="*/ 2330998 w 2443615"/>
              <a:gd name="T35" fmla="*/ 1747864 h 2406492"/>
              <a:gd name="T36" fmla="*/ 2230938 w 2443615"/>
              <a:gd name="T37" fmla="*/ 1921175 h 2406492"/>
              <a:gd name="T38" fmla="*/ 1995541 w 2443615"/>
              <a:gd name="T39" fmla="*/ 1835490 h 2406492"/>
              <a:gd name="T40" fmla="*/ 1690623 w 2443615"/>
              <a:gd name="T41" fmla="*/ 2091346 h 2406492"/>
              <a:gd name="T42" fmla="*/ 1734130 w 2443615"/>
              <a:gd name="T43" fmla="*/ 2338046 h 2406492"/>
              <a:gd name="T44" fmla="*/ 1546077 w 2443615"/>
              <a:gd name="T45" fmla="*/ 2406492 h 2406492"/>
              <a:gd name="T46" fmla="*/ 1420828 w 2443615"/>
              <a:gd name="T47" fmla="*/ 2189544 h 2406492"/>
              <a:gd name="T48" fmla="*/ 1022786 w 2443615"/>
              <a:gd name="T49" fmla="*/ 2189544 h 2406492"/>
              <a:gd name="T50" fmla="*/ 897539 w 2443615"/>
              <a:gd name="T51" fmla="*/ 2406492 h 2406492"/>
              <a:gd name="T52" fmla="*/ 709486 w 2443615"/>
              <a:gd name="T53" fmla="*/ 2338046 h 2406492"/>
              <a:gd name="T54" fmla="*/ 752993 w 2443615"/>
              <a:gd name="T55" fmla="*/ 2091346 h 2406492"/>
              <a:gd name="T56" fmla="*/ 448076 w 2443615"/>
              <a:gd name="T57" fmla="*/ 1835490 h 2406492"/>
              <a:gd name="T58" fmla="*/ 212678 w 2443615"/>
              <a:gd name="T59" fmla="*/ 1921175 h 2406492"/>
              <a:gd name="T60" fmla="*/ 112617 w 2443615"/>
              <a:gd name="T61" fmla="*/ 1747864 h 2406492"/>
              <a:gd name="T62" fmla="*/ 304520 w 2443615"/>
              <a:gd name="T63" fmla="*/ 1586846 h 2406492"/>
              <a:gd name="T64" fmla="*/ 235401 w 2443615"/>
              <a:gd name="T65" fmla="*/ 1194851 h 2406492"/>
              <a:gd name="T66" fmla="*/ 0 w 2443615"/>
              <a:gd name="T67" fmla="*/ 1109179 h 2406492"/>
              <a:gd name="T68" fmla="*/ 34750 w 2443615"/>
              <a:gd name="T69" fmla="*/ 912098 h 2406492"/>
              <a:gd name="T70" fmla="*/ 285257 w 2443615"/>
              <a:gd name="T71" fmla="*/ 912104 h 2406492"/>
              <a:gd name="T72" fmla="*/ 484278 w 2443615"/>
              <a:gd name="T73" fmla="*/ 567390 h 2406492"/>
              <a:gd name="T74" fmla="*/ 359019 w 2443615"/>
              <a:gd name="T75" fmla="*/ 350449 h 2406492"/>
              <a:gd name="T76" fmla="*/ 512321 w 2443615"/>
              <a:gd name="T77" fmla="*/ 221813 h 2406492"/>
              <a:gd name="T78" fmla="*/ 704216 w 2443615"/>
              <a:gd name="T79" fmla="*/ 382840 h 2406492"/>
              <a:gd name="T80" fmla="*/ 1078253 w 2443615"/>
              <a:gd name="T81" fmla="*/ 246702 h 2406492"/>
              <a:gd name="T82" fmla="*/ 1121747 w 2443615"/>
              <a:gd name="T83" fmla="*/ 0 h 2406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pPr eaLnBrk="0" hangingPunct="0">
              <a:buFontTx/>
              <a:buNone/>
              <a:defRPr/>
            </a:pPr>
            <a:endParaRPr lang="zh-CN" altLang="en-US">
              <a:latin typeface="+mn-lt"/>
              <a:ea typeface="+mn-ea"/>
              <a:cs typeface="+mn-ea"/>
              <a:sym typeface="+mn-lt"/>
            </a:endParaRPr>
          </a:p>
        </p:txBody>
      </p:sp>
      <p:sp>
        <p:nvSpPr>
          <p:cNvPr id="8195" name="KSO_Shape"/>
          <p:cNvSpPr>
            <a:spLocks noChangeArrowheads="1"/>
          </p:cNvSpPr>
          <p:nvPr/>
        </p:nvSpPr>
        <p:spPr bwMode="auto">
          <a:xfrm>
            <a:off x="3166428" y="3215958"/>
            <a:ext cx="1627187" cy="1601787"/>
          </a:xfrm>
          <a:custGeom>
            <a:avLst/>
            <a:gdLst>
              <a:gd name="T0" fmla="*/ 1221807 w 2443615"/>
              <a:gd name="T1" fmla="*/ 443178 h 2406492"/>
              <a:gd name="T2" fmla="*/ 441973 w 2443615"/>
              <a:gd name="T3" fmla="*/ 1223012 h 2406492"/>
              <a:gd name="T4" fmla="*/ 1221807 w 2443615"/>
              <a:gd name="T5" fmla="*/ 2002846 h 2406492"/>
              <a:gd name="T6" fmla="*/ 2001641 w 2443615"/>
              <a:gd name="T7" fmla="*/ 1223012 h 2406492"/>
              <a:gd name="T8" fmla="*/ 1221807 w 2443615"/>
              <a:gd name="T9" fmla="*/ 443178 h 2406492"/>
              <a:gd name="T10" fmla="*/ 1121747 w 2443615"/>
              <a:gd name="T11" fmla="*/ 0 h 2406492"/>
              <a:gd name="T12" fmla="*/ 1321868 w 2443615"/>
              <a:gd name="T13" fmla="*/ 0 h 2406492"/>
              <a:gd name="T14" fmla="*/ 1365362 w 2443615"/>
              <a:gd name="T15" fmla="*/ 246702 h 2406492"/>
              <a:gd name="T16" fmla="*/ 1739400 w 2443615"/>
              <a:gd name="T17" fmla="*/ 382840 h 2406492"/>
              <a:gd name="T18" fmla="*/ 1931295 w 2443615"/>
              <a:gd name="T19" fmla="*/ 221813 h 2406492"/>
              <a:gd name="T20" fmla="*/ 2084596 w 2443615"/>
              <a:gd name="T21" fmla="*/ 350449 h 2406492"/>
              <a:gd name="T22" fmla="*/ 1959337 w 2443615"/>
              <a:gd name="T23" fmla="*/ 567390 h 2406492"/>
              <a:gd name="T24" fmla="*/ 2158357 w 2443615"/>
              <a:gd name="T25" fmla="*/ 912104 h 2406492"/>
              <a:gd name="T26" fmla="*/ 2408865 w 2443615"/>
              <a:gd name="T27" fmla="*/ 912098 h 2406492"/>
              <a:gd name="T28" fmla="*/ 2443615 w 2443615"/>
              <a:gd name="T29" fmla="*/ 1109179 h 2406492"/>
              <a:gd name="T30" fmla="*/ 2208214 w 2443615"/>
              <a:gd name="T31" fmla="*/ 1194851 h 2406492"/>
              <a:gd name="T32" fmla="*/ 2139095 w 2443615"/>
              <a:gd name="T33" fmla="*/ 1586846 h 2406492"/>
              <a:gd name="T34" fmla="*/ 2330998 w 2443615"/>
              <a:gd name="T35" fmla="*/ 1747864 h 2406492"/>
              <a:gd name="T36" fmla="*/ 2230938 w 2443615"/>
              <a:gd name="T37" fmla="*/ 1921175 h 2406492"/>
              <a:gd name="T38" fmla="*/ 1995541 w 2443615"/>
              <a:gd name="T39" fmla="*/ 1835490 h 2406492"/>
              <a:gd name="T40" fmla="*/ 1690623 w 2443615"/>
              <a:gd name="T41" fmla="*/ 2091346 h 2406492"/>
              <a:gd name="T42" fmla="*/ 1734130 w 2443615"/>
              <a:gd name="T43" fmla="*/ 2338046 h 2406492"/>
              <a:gd name="T44" fmla="*/ 1546077 w 2443615"/>
              <a:gd name="T45" fmla="*/ 2406492 h 2406492"/>
              <a:gd name="T46" fmla="*/ 1420828 w 2443615"/>
              <a:gd name="T47" fmla="*/ 2189544 h 2406492"/>
              <a:gd name="T48" fmla="*/ 1022786 w 2443615"/>
              <a:gd name="T49" fmla="*/ 2189544 h 2406492"/>
              <a:gd name="T50" fmla="*/ 897539 w 2443615"/>
              <a:gd name="T51" fmla="*/ 2406492 h 2406492"/>
              <a:gd name="T52" fmla="*/ 709486 w 2443615"/>
              <a:gd name="T53" fmla="*/ 2338046 h 2406492"/>
              <a:gd name="T54" fmla="*/ 752993 w 2443615"/>
              <a:gd name="T55" fmla="*/ 2091346 h 2406492"/>
              <a:gd name="T56" fmla="*/ 448076 w 2443615"/>
              <a:gd name="T57" fmla="*/ 1835490 h 2406492"/>
              <a:gd name="T58" fmla="*/ 212678 w 2443615"/>
              <a:gd name="T59" fmla="*/ 1921175 h 2406492"/>
              <a:gd name="T60" fmla="*/ 112617 w 2443615"/>
              <a:gd name="T61" fmla="*/ 1747864 h 2406492"/>
              <a:gd name="T62" fmla="*/ 304520 w 2443615"/>
              <a:gd name="T63" fmla="*/ 1586846 h 2406492"/>
              <a:gd name="T64" fmla="*/ 235401 w 2443615"/>
              <a:gd name="T65" fmla="*/ 1194851 h 2406492"/>
              <a:gd name="T66" fmla="*/ 0 w 2443615"/>
              <a:gd name="T67" fmla="*/ 1109179 h 2406492"/>
              <a:gd name="T68" fmla="*/ 34750 w 2443615"/>
              <a:gd name="T69" fmla="*/ 912098 h 2406492"/>
              <a:gd name="T70" fmla="*/ 285257 w 2443615"/>
              <a:gd name="T71" fmla="*/ 912104 h 2406492"/>
              <a:gd name="T72" fmla="*/ 484278 w 2443615"/>
              <a:gd name="T73" fmla="*/ 567390 h 2406492"/>
              <a:gd name="T74" fmla="*/ 359019 w 2443615"/>
              <a:gd name="T75" fmla="*/ 350449 h 2406492"/>
              <a:gd name="T76" fmla="*/ 512321 w 2443615"/>
              <a:gd name="T77" fmla="*/ 221813 h 2406492"/>
              <a:gd name="T78" fmla="*/ 704216 w 2443615"/>
              <a:gd name="T79" fmla="*/ 382840 h 2406492"/>
              <a:gd name="T80" fmla="*/ 1078253 w 2443615"/>
              <a:gd name="T81" fmla="*/ 246702 h 2406492"/>
              <a:gd name="T82" fmla="*/ 1121747 w 2443615"/>
              <a:gd name="T83" fmla="*/ 0 h 2406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pPr eaLnBrk="0" hangingPunct="0">
              <a:buFontTx/>
              <a:buNone/>
              <a:defRPr/>
            </a:pPr>
            <a:endParaRPr lang="zh-CN" altLang="en-US">
              <a:latin typeface="+mn-lt"/>
              <a:ea typeface="+mn-ea"/>
              <a:cs typeface="+mn-ea"/>
              <a:sym typeface="+mn-lt"/>
            </a:endParaRPr>
          </a:p>
        </p:txBody>
      </p:sp>
      <p:sp>
        <p:nvSpPr>
          <p:cNvPr id="7" name="文本框 6"/>
          <p:cNvSpPr txBox="1"/>
          <p:nvPr/>
        </p:nvSpPr>
        <p:spPr>
          <a:xfrm>
            <a:off x="8343265" y="5238750"/>
            <a:ext cx="3686810" cy="830997"/>
          </a:xfrm>
          <a:prstGeom prst="rect">
            <a:avLst/>
          </a:prstGeom>
          <a:noFill/>
        </p:spPr>
        <p:txBody>
          <a:bodyPr wrap="square">
            <a:spAutoFit/>
          </a:bodyPr>
          <a:lstStyle/>
          <a:p>
            <a:pPr algn="just" fontAlgn="auto">
              <a:buFontTx/>
              <a:buNone/>
              <a:defRPr/>
            </a:pPr>
            <a:r>
              <a:rPr lang="en-US" altLang="zh-CN" sz="2400" b="1" noProof="1">
                <a:solidFill>
                  <a:schemeClr val="accent6"/>
                </a:solidFill>
                <a:latin typeface="+mn-lt"/>
                <a:ea typeface="+mn-ea"/>
                <a:cs typeface="+mn-ea"/>
                <a:sym typeface="+mn-lt"/>
              </a:rPr>
              <a:t>3. </a:t>
            </a:r>
            <a:r>
              <a:rPr lang="zh-CN" altLang="en-US" sz="2400" b="1" noProof="1">
                <a:solidFill>
                  <a:schemeClr val="accent6"/>
                </a:solidFill>
                <a:latin typeface="+mn-lt"/>
                <a:ea typeface="+mn-ea"/>
                <a:cs typeface="+mn-ea"/>
                <a:sym typeface="+mn-lt"/>
              </a:rPr>
              <a:t>羊的目标只有逃逸成功，犬的目标只有成功围堵羊。</a:t>
            </a:r>
          </a:p>
        </p:txBody>
      </p:sp>
      <p:sp>
        <p:nvSpPr>
          <p:cNvPr id="11" name="文本框 10"/>
          <p:cNvSpPr txBox="1"/>
          <p:nvPr/>
        </p:nvSpPr>
        <p:spPr>
          <a:xfrm>
            <a:off x="6372225" y="953135"/>
            <a:ext cx="4085590" cy="1198880"/>
          </a:xfrm>
          <a:prstGeom prst="rect">
            <a:avLst/>
          </a:prstGeom>
          <a:noFill/>
        </p:spPr>
        <p:txBody>
          <a:bodyPr wrap="square">
            <a:spAutoFit/>
          </a:bodyPr>
          <a:lstStyle/>
          <a:p>
            <a:pPr algn="just" fontAlgn="auto">
              <a:buFontTx/>
              <a:buNone/>
              <a:defRPr/>
            </a:pPr>
            <a:r>
              <a:rPr lang="en-US" altLang="zh-CN" sz="2400" b="1" noProof="1">
                <a:solidFill>
                  <a:schemeClr val="accent6"/>
                </a:solidFill>
                <a:latin typeface="+mn-lt"/>
                <a:ea typeface="+mn-ea"/>
                <a:cs typeface="+mn-ea"/>
                <a:sym typeface="+mn-lt"/>
              </a:rPr>
              <a:t>1. </a:t>
            </a:r>
            <a:r>
              <a:rPr lang="zh-CN" altLang="en-US" sz="2400" b="1" noProof="1">
                <a:solidFill>
                  <a:schemeClr val="accent6"/>
                </a:solidFill>
                <a:latin typeface="+mn-lt"/>
                <a:ea typeface="+mn-ea"/>
                <a:cs typeface="+mn-ea"/>
                <a:sym typeface="+mn-lt"/>
              </a:rPr>
              <a:t>羊与犬的视野不受限，在任意位置上都能观测到对方的位置。</a:t>
            </a:r>
          </a:p>
        </p:txBody>
      </p:sp>
      <p:sp>
        <p:nvSpPr>
          <p:cNvPr id="15" name="文本框 14"/>
          <p:cNvSpPr txBox="1"/>
          <p:nvPr/>
        </p:nvSpPr>
        <p:spPr>
          <a:xfrm>
            <a:off x="271780" y="4732655"/>
            <a:ext cx="3174365" cy="1198880"/>
          </a:xfrm>
          <a:prstGeom prst="rect">
            <a:avLst/>
          </a:prstGeom>
          <a:noFill/>
        </p:spPr>
        <p:txBody>
          <a:bodyPr wrap="square">
            <a:spAutoFit/>
          </a:bodyPr>
          <a:lstStyle/>
          <a:p>
            <a:pPr algn="just" fontAlgn="auto">
              <a:buFontTx/>
              <a:buNone/>
              <a:defRPr/>
            </a:pPr>
            <a:r>
              <a:rPr lang="en-US" altLang="zh-CN" sz="2400" b="1" noProof="1">
                <a:solidFill>
                  <a:schemeClr val="accent6"/>
                </a:solidFill>
                <a:latin typeface="+mn-lt"/>
                <a:ea typeface="+mn-ea"/>
                <a:cs typeface="+mn-ea"/>
                <a:sym typeface="+mn-lt"/>
              </a:rPr>
              <a:t>2. </a:t>
            </a:r>
            <a:r>
              <a:rPr lang="zh-CN" altLang="en-US" sz="2400" b="1" noProof="1">
                <a:solidFill>
                  <a:schemeClr val="accent6"/>
                </a:solidFill>
                <a:latin typeface="+mn-lt"/>
                <a:ea typeface="+mn-ea"/>
                <a:cs typeface="+mn-ea"/>
                <a:sym typeface="+mn-lt"/>
              </a:rPr>
              <a:t>羊的逃逸及犬的追捕过程中均无障碍物阻挡。</a:t>
            </a:r>
          </a:p>
        </p:txBody>
      </p:sp>
      <p:sp>
        <p:nvSpPr>
          <p:cNvPr id="8206" name="文本框 16"/>
          <p:cNvSpPr txBox="1">
            <a:spLocks noChangeArrowheads="1"/>
          </p:cNvSpPr>
          <p:nvPr/>
        </p:nvSpPr>
        <p:spPr bwMode="auto">
          <a:xfrm>
            <a:off x="957263" y="1404938"/>
            <a:ext cx="2030412" cy="461962"/>
          </a:xfrm>
          <a:prstGeom prst="rect">
            <a:avLst/>
          </a:prstGeom>
          <a:noFill/>
          <a:ln w="9525">
            <a:noFill/>
            <a:miter lim="800000"/>
          </a:ln>
        </p:spPr>
        <p:txBody>
          <a:bodyPr wrap="none">
            <a:spAutoFit/>
          </a:bodyPr>
          <a:lstStyle/>
          <a:p>
            <a:pPr algn="ctr"/>
            <a:r>
              <a:rPr lang="zh-CN" altLang="en-US" sz="2400" b="1">
                <a:solidFill>
                  <a:schemeClr val="bg1"/>
                </a:solidFill>
                <a:sym typeface="Arial" panose="020B0604020202020204" pitchFamily="34" charset="0"/>
              </a:rPr>
              <a:t>这里添加标题</a:t>
            </a:r>
          </a:p>
        </p:txBody>
      </p:sp>
      <p:pic>
        <p:nvPicPr>
          <p:cNvPr id="8207" name="图片 17"/>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8208"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8211"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sp>
        <p:nvSpPr>
          <p:cNvPr id="8212" name="文本框 22"/>
          <p:cNvSpPr txBox="1">
            <a:spLocks noChangeArrowheads="1"/>
          </p:cNvSpPr>
          <p:nvPr/>
        </p:nvSpPr>
        <p:spPr bwMode="auto">
          <a:xfrm>
            <a:off x="868363" y="25400"/>
            <a:ext cx="4541837" cy="737235"/>
          </a:xfrm>
          <a:prstGeom prst="rect">
            <a:avLst/>
          </a:prstGeom>
          <a:noFill/>
          <a:ln w="9525">
            <a:noFill/>
            <a:miter lim="800000"/>
          </a:ln>
        </p:spPr>
        <p:txBody>
          <a:bodyPr>
            <a:spAutoFit/>
          </a:bodyPr>
          <a:lstStyle/>
          <a:p>
            <a:pPr>
              <a:lnSpc>
                <a:spcPct val="150000"/>
              </a:lnSpc>
            </a:pPr>
            <a:r>
              <a:rPr lang="zh-CN" altLang="en-US" sz="2800" b="1">
                <a:solidFill>
                  <a:srgbClr val="4B649F"/>
                </a:solidFill>
                <a:sym typeface="Arial" panose="020B0604020202020204" pitchFamily="34" charset="0"/>
              </a:rPr>
              <a:t>模型假设</a:t>
            </a:r>
          </a:p>
        </p:txBody>
      </p:sp>
      <p:cxnSp>
        <p:nvCxnSpPr>
          <p:cNvPr id="24" name="直接连接符 23"/>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pic>
        <p:nvPicPr>
          <p:cNvPr id="3" name="图片 2" descr="31393935333939383b31373432363535333bb3dfd7d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39335" y="2152015"/>
            <a:ext cx="914400" cy="914400"/>
          </a:xfrm>
          <a:prstGeom prst="rect">
            <a:avLst/>
          </a:prstGeom>
        </p:spPr>
      </p:pic>
      <p:pic>
        <p:nvPicPr>
          <p:cNvPr id="5" name="图片 4" descr="31393935333939383b31373432363535313bd1a7cebbc3b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22980" y="3634740"/>
            <a:ext cx="914400" cy="914400"/>
          </a:xfrm>
          <a:prstGeom prst="rect">
            <a:avLst/>
          </a:prstGeom>
        </p:spPr>
      </p:pic>
      <p:pic>
        <p:nvPicPr>
          <p:cNvPr id="6" name="图片 5">
            <a:extLst>
              <a:ext uri="{FF2B5EF4-FFF2-40B4-BE49-F238E27FC236}">
                <a16:creationId xmlns:a16="http://schemas.microsoft.com/office/drawing/2014/main" id="{2CB98928-B9F9-413D-9CEA-3643CD5541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8926" y="3531513"/>
            <a:ext cx="1823992" cy="128623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P spid="11" grpId="1"/>
      <p:bldP spid="15" grpId="0"/>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0482" name="文本框 2"/>
          <p:cNvSpPr txBox="1">
            <a:spLocks noChangeArrowheads="1"/>
          </p:cNvSpPr>
          <p:nvPr/>
        </p:nvSpPr>
        <p:spPr bwMode="auto">
          <a:xfrm>
            <a:off x="5854700" y="2292350"/>
            <a:ext cx="5708650" cy="922020"/>
          </a:xfrm>
          <a:prstGeom prst="rect">
            <a:avLst/>
          </a:prstGeom>
          <a:noFill/>
          <a:ln w="9525">
            <a:noFill/>
            <a:miter lim="800000"/>
          </a:ln>
        </p:spPr>
        <p:txBody>
          <a:bodyPr>
            <a:spAutoFit/>
          </a:bodyPr>
          <a:lstStyle/>
          <a:p>
            <a:pPr>
              <a:lnSpc>
                <a:spcPct val="150000"/>
              </a:lnSpc>
            </a:pPr>
            <a:r>
              <a:rPr lang="zh-CN" altLang="en-US" sz="3600" b="1">
                <a:solidFill>
                  <a:srgbClr val="4B649F"/>
                </a:solidFill>
                <a:sym typeface="Arial" panose="020B0604020202020204" pitchFamily="34" charset="0"/>
              </a:rPr>
              <a:t>模型的建立与求解</a:t>
            </a:r>
          </a:p>
        </p:txBody>
      </p:sp>
      <p:pic>
        <p:nvPicPr>
          <p:cNvPr id="20484" name="图片 9"/>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pic>
        <p:nvPicPr>
          <p:cNvPr id="20485" name="图片 10"/>
          <p:cNvPicPr>
            <a:picLocks noChangeAspect="1" noChangeArrowheads="1"/>
          </p:cNvPicPr>
          <p:nvPr/>
        </p:nvPicPr>
        <p:blipFill>
          <a:blip r:embed="rId3"/>
          <a:srcRect/>
          <a:stretch>
            <a:fillRect/>
          </a:stretch>
        </p:blipFill>
        <p:spPr bwMode="auto">
          <a:xfrm>
            <a:off x="0" y="0"/>
            <a:ext cx="7878763" cy="2216150"/>
          </a:xfrm>
          <a:prstGeom prst="rect">
            <a:avLst/>
          </a:prstGeom>
          <a:noFill/>
          <a:ln w="9525">
            <a:noFill/>
            <a:miter lim="800000"/>
            <a:headEnd/>
            <a:tailEnd/>
          </a:ln>
        </p:spPr>
      </p:pic>
      <p:grpSp>
        <p:nvGrpSpPr>
          <p:cNvPr id="20486" name="组合 11"/>
          <p:cNvGrpSpPr/>
          <p:nvPr/>
        </p:nvGrpSpPr>
        <p:grpSpPr bwMode="auto">
          <a:xfrm>
            <a:off x="1511300" y="2216150"/>
            <a:ext cx="2597150" cy="259873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4" name="椭圆 13"/>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grpSp>
      <p:pic>
        <p:nvPicPr>
          <p:cNvPr id="4" name="图片 3">
            <a:extLst>
              <a:ext uri="{FF2B5EF4-FFF2-40B4-BE49-F238E27FC236}">
                <a16:creationId xmlns:a16="http://schemas.microsoft.com/office/drawing/2014/main" id="{941705DA-BE47-458B-9E42-008669129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769030">
            <a:off x="1681304" y="2300428"/>
            <a:ext cx="2257143" cy="225714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3"/>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sp>
        <p:nvSpPr>
          <p:cNvPr id="10263" name="文本框 27"/>
          <p:cNvSpPr txBox="1">
            <a:spLocks noChangeArrowheads="1"/>
          </p:cNvSpPr>
          <p:nvPr/>
        </p:nvSpPr>
        <p:spPr bwMode="auto">
          <a:xfrm>
            <a:off x="868363" y="25400"/>
            <a:ext cx="4541837" cy="737235"/>
          </a:xfrm>
          <a:prstGeom prst="rect">
            <a:avLst/>
          </a:prstGeom>
          <a:noFill/>
          <a:ln w="9525">
            <a:noFill/>
            <a:miter lim="800000"/>
          </a:ln>
        </p:spPr>
        <p:txBody>
          <a:bodyPr>
            <a:spAutoFit/>
          </a:bodyPr>
          <a:lstStyle/>
          <a:p>
            <a:pPr>
              <a:lnSpc>
                <a:spcPct val="150000"/>
              </a:lnSpc>
            </a:pPr>
            <a:r>
              <a:rPr lang="zh-CN" altLang="en-US" sz="2800" b="1" dirty="0">
                <a:solidFill>
                  <a:srgbClr val="4B649F"/>
                </a:solidFill>
                <a:sym typeface="Arial" panose="020B0604020202020204" pitchFamily="34" charset="0"/>
              </a:rPr>
              <a:t>问题一</a:t>
            </a:r>
            <a:r>
              <a:rPr lang="en-US" altLang="zh-CN" sz="2800" b="1"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犬的最优围堵策略</a:t>
            </a:r>
          </a:p>
        </p:txBody>
      </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425788"/>
            <a:ext cx="4647964" cy="3095617"/>
          </a:xfrm>
          <a:prstGeom prst="rect">
            <a:avLst/>
          </a:prstGeom>
          <a:noFill/>
          <a:ln>
            <a:noFill/>
          </a:ln>
        </p:spPr>
      </p:pic>
      <p:pic>
        <p:nvPicPr>
          <p:cNvPr id="17" name="图片 16"/>
          <p:cNvPicPr>
            <a:picLocks noChangeAspect="1"/>
          </p:cNvPicPr>
          <p:nvPr/>
        </p:nvPicPr>
        <p:blipFill>
          <a:blip r:embed="rId5"/>
          <a:stretch>
            <a:fillRect/>
          </a:stretch>
        </p:blipFill>
        <p:spPr>
          <a:xfrm>
            <a:off x="1399785" y="988417"/>
            <a:ext cx="8423723" cy="381015"/>
          </a:xfrm>
          <a:prstGeom prst="rect">
            <a:avLst/>
          </a:prstGeom>
        </p:spPr>
      </p:pic>
      <p:sp>
        <p:nvSpPr>
          <p:cNvPr id="18" name="Rectangle 16"/>
          <p:cNvSpPr>
            <a:spLocks noChangeArrowheads="1"/>
          </p:cNvSpPr>
          <p:nvPr/>
        </p:nvSpPr>
        <p:spPr bwMode="auto">
          <a:xfrm>
            <a:off x="5529692"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9" name="对象 18"/>
          <p:cNvGraphicFramePr>
            <a:graphicFrameLocks noChangeAspect="1"/>
          </p:cNvGraphicFramePr>
          <p:nvPr/>
        </p:nvGraphicFramePr>
        <p:xfrm>
          <a:off x="5529691" y="1573948"/>
          <a:ext cx="3169692" cy="651712"/>
        </p:xfrm>
        <a:graphic>
          <a:graphicData uri="http://schemas.openxmlformats.org/presentationml/2006/ole">
            <mc:AlternateContent xmlns:mc="http://schemas.openxmlformats.org/markup-compatibility/2006">
              <mc:Choice xmlns:v="urn:schemas-microsoft-com:vml" Requires="v">
                <p:oleObj spid="_x0000_s4361" name="AxMath" r:id="rId6" imgW="2043430" imgH="417830" progId="Equation.AxMath">
                  <p:embed/>
                </p:oleObj>
              </mc:Choice>
              <mc:Fallback>
                <p:oleObj name="AxMath" r:id="rId6" imgW="2043430" imgH="417830" progId="Equation.AxMath">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9691" y="1573948"/>
                        <a:ext cx="3169692" cy="651712"/>
                      </a:xfrm>
                      <a:prstGeom prst="rect">
                        <a:avLst/>
                      </a:prstGeom>
                      <a:noFill/>
                    </p:spPr>
                  </p:pic>
                </p:oleObj>
              </mc:Fallback>
            </mc:AlternateContent>
          </a:graphicData>
        </a:graphic>
      </p:graphicFrame>
      <p:sp>
        <p:nvSpPr>
          <p:cNvPr id="20" name="Rectangle 18"/>
          <p:cNvSpPr>
            <a:spLocks noChangeArrowheads="1"/>
          </p:cNvSpPr>
          <p:nvPr/>
        </p:nvSpPr>
        <p:spPr bwMode="auto">
          <a:xfrm>
            <a:off x="5529692"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1" name="对象 20"/>
          <p:cNvGraphicFramePr>
            <a:graphicFrameLocks noChangeAspect="1"/>
          </p:cNvGraphicFramePr>
          <p:nvPr/>
        </p:nvGraphicFramePr>
        <p:xfrm>
          <a:off x="5449010" y="2684528"/>
          <a:ext cx="4299347" cy="651711"/>
        </p:xfrm>
        <a:graphic>
          <a:graphicData uri="http://schemas.openxmlformats.org/presentationml/2006/ole">
            <mc:AlternateContent xmlns:mc="http://schemas.openxmlformats.org/markup-compatibility/2006">
              <mc:Choice xmlns:v="urn:schemas-microsoft-com:vml" Requires="v">
                <p:oleObj spid="_x0000_s4362" name="AxMath" r:id="rId8" imgW="2807335" imgH="419100" progId="Equation.AxMath">
                  <p:embed/>
                </p:oleObj>
              </mc:Choice>
              <mc:Fallback>
                <p:oleObj name="AxMath" r:id="rId8" imgW="2807335" imgH="419100" progId="Equation.AxMath">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9010" y="2684528"/>
                        <a:ext cx="4299347" cy="651711"/>
                      </a:xfrm>
                      <a:prstGeom prst="rect">
                        <a:avLst/>
                      </a:prstGeom>
                      <a:noFill/>
                    </p:spPr>
                  </p:pic>
                </p:oleObj>
              </mc:Fallback>
            </mc:AlternateContent>
          </a:graphicData>
        </a:graphic>
      </p:graphicFrame>
      <p:sp>
        <p:nvSpPr>
          <p:cNvPr id="22" name="文本框 21"/>
          <p:cNvSpPr txBox="1"/>
          <p:nvPr/>
        </p:nvSpPr>
        <p:spPr>
          <a:xfrm>
            <a:off x="5529691" y="2265956"/>
            <a:ext cx="4402874" cy="369332"/>
          </a:xfrm>
          <a:prstGeom prst="rect">
            <a:avLst/>
          </a:prstGeom>
          <a:noFill/>
        </p:spPr>
        <p:txBody>
          <a:bodyPr wrap="square" rtlCol="0">
            <a:spAutoFit/>
          </a:bodyPr>
          <a:lstStyle/>
          <a:p>
            <a:r>
              <a:rPr lang="zh-CN" altLang="en-US" dirty="0"/>
              <a:t>犬的速度为</a:t>
            </a:r>
          </a:p>
        </p:txBody>
      </p:sp>
      <p:sp>
        <p:nvSpPr>
          <p:cNvPr id="32" name="文本框 31"/>
          <p:cNvSpPr txBox="1"/>
          <p:nvPr/>
        </p:nvSpPr>
        <p:spPr>
          <a:xfrm>
            <a:off x="5529691" y="4560644"/>
            <a:ext cx="4402874" cy="369332"/>
          </a:xfrm>
          <a:prstGeom prst="rect">
            <a:avLst/>
          </a:prstGeom>
          <a:noFill/>
        </p:spPr>
        <p:txBody>
          <a:bodyPr wrap="square" rtlCol="0">
            <a:spAutoFit/>
          </a:bodyPr>
          <a:lstStyle/>
          <a:p>
            <a:r>
              <a:rPr lang="zh-CN" altLang="en-US" dirty="0"/>
              <a:t>由余弦定理，有</a:t>
            </a:r>
          </a:p>
        </p:txBody>
      </p:sp>
      <p:sp>
        <p:nvSpPr>
          <p:cNvPr id="23" name="Rectangle 20"/>
          <p:cNvSpPr>
            <a:spLocks noChangeArrowheads="1"/>
          </p:cNvSpPr>
          <p:nvPr/>
        </p:nvSpPr>
        <p:spPr bwMode="auto">
          <a:xfrm>
            <a:off x="5529691" y="4183168"/>
            <a:ext cx="185434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4" name="对象 23"/>
          <p:cNvGraphicFramePr>
            <a:graphicFrameLocks noChangeAspect="1"/>
          </p:cNvGraphicFramePr>
          <p:nvPr/>
        </p:nvGraphicFramePr>
        <p:xfrm>
          <a:off x="5449010" y="3804051"/>
          <a:ext cx="3102923" cy="651711"/>
        </p:xfrm>
        <a:graphic>
          <a:graphicData uri="http://schemas.openxmlformats.org/presentationml/2006/ole">
            <mc:AlternateContent xmlns:mc="http://schemas.openxmlformats.org/markup-compatibility/2006">
              <mc:Choice xmlns:v="urn:schemas-microsoft-com:vml" Requires="v">
                <p:oleObj spid="_x0000_s4363" name="AxMath" r:id="rId10" imgW="2023110" imgH="418465" progId="Equation.AxMath">
                  <p:embed/>
                </p:oleObj>
              </mc:Choice>
              <mc:Fallback>
                <p:oleObj name="AxMath" r:id="rId10" imgW="2023110" imgH="418465" progId="Equation.AxMath">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9010" y="3804051"/>
                        <a:ext cx="3102923" cy="651711"/>
                      </a:xfrm>
                      <a:prstGeom prst="rect">
                        <a:avLst/>
                      </a:prstGeom>
                      <a:noFill/>
                    </p:spPr>
                  </p:pic>
                </p:oleObj>
              </mc:Fallback>
            </mc:AlternateContent>
          </a:graphicData>
        </a:graphic>
      </p:graphicFrame>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35" name="组合 34"/>
          <p:cNvGrpSpPr/>
          <p:nvPr/>
        </p:nvGrpSpPr>
        <p:grpSpPr>
          <a:xfrm>
            <a:off x="1978489" y="4791465"/>
            <a:ext cx="2669475" cy="1506874"/>
            <a:chOff x="149226" y="4940830"/>
            <a:chExt cx="2669475" cy="1506874"/>
          </a:xfrm>
        </p:grpSpPr>
        <p:sp>
          <p:nvSpPr>
            <p:cNvPr id="31" name="思想气泡: 云 30"/>
            <p:cNvSpPr/>
            <p:nvPr/>
          </p:nvSpPr>
          <p:spPr>
            <a:xfrm>
              <a:off x="149226" y="4940830"/>
              <a:ext cx="2669475" cy="1506874"/>
            </a:xfrm>
            <a:prstGeom prst="cloudCallout">
              <a:avLst>
                <a:gd name="adj1" fmla="val -36271"/>
                <a:gd name="adj2" fmla="val 63445"/>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t>条件：</a:t>
              </a:r>
            </a:p>
          </p:txBody>
        </p:sp>
        <p:graphicFrame>
          <p:nvGraphicFramePr>
            <p:cNvPr id="34" name="对象 33"/>
            <p:cNvGraphicFramePr>
              <a:graphicFrameLocks noChangeAspect="1"/>
            </p:cNvGraphicFramePr>
            <p:nvPr/>
          </p:nvGraphicFramePr>
          <p:xfrm>
            <a:off x="1371837" y="5370355"/>
            <a:ext cx="917765" cy="651711"/>
          </p:xfrm>
          <a:graphic>
            <a:graphicData uri="http://schemas.openxmlformats.org/presentationml/2006/ole">
              <mc:AlternateContent xmlns:mc="http://schemas.openxmlformats.org/markup-compatibility/2006">
                <mc:Choice xmlns:v="urn:schemas-microsoft-com:vml" Requires="v">
                  <p:oleObj spid="_x0000_s4364" name="AxMath" r:id="rId12" imgW="1371600" imgH="1371600" progId="Equation.AxMath">
                    <p:embed/>
                  </p:oleObj>
                </mc:Choice>
                <mc:Fallback>
                  <p:oleObj name="AxMath" r:id="rId12" imgW="1371600" imgH="1371600" progId="Equation.AxMath">
                    <p:embed/>
                    <p:pic>
                      <p:nvPicPr>
                        <p:cNvPr id="0" name="Object 21"/>
                        <p:cNvPicPr>
                          <a:picLocks noChangeAspect="1" noChangeArrowheads="1"/>
                        </p:cNvPicPr>
                        <p:nvPr/>
                      </p:nvPicPr>
                      <p:blipFill>
                        <a:blip r:embed="rId13"/>
                        <a:srcRect/>
                        <a:stretch>
                          <a:fillRect/>
                        </a:stretch>
                      </p:blipFill>
                      <p:spPr bwMode="auto">
                        <a:xfrm>
                          <a:off x="1371837" y="5370355"/>
                          <a:ext cx="917765" cy="651711"/>
                        </a:xfrm>
                        <a:prstGeom prst="rect">
                          <a:avLst/>
                        </a:prstGeom>
                        <a:noFill/>
                      </p:spPr>
                    </p:pic>
                  </p:oleObj>
                </mc:Fallback>
              </mc:AlternateContent>
            </a:graphicData>
          </a:graphic>
        </p:graphicFrame>
      </p:grpSp>
      <p:sp>
        <p:nvSpPr>
          <p:cNvPr id="40" name="文本框 39"/>
          <p:cNvSpPr txBox="1"/>
          <p:nvPr/>
        </p:nvSpPr>
        <p:spPr>
          <a:xfrm>
            <a:off x="5529691" y="3377740"/>
            <a:ext cx="4402874" cy="369332"/>
          </a:xfrm>
          <a:prstGeom prst="rect">
            <a:avLst/>
          </a:prstGeom>
          <a:noFill/>
        </p:spPr>
        <p:txBody>
          <a:bodyPr wrap="square" rtlCol="0">
            <a:spAutoFit/>
          </a:bodyPr>
          <a:lstStyle/>
          <a:p>
            <a:r>
              <a:rPr lang="zh-CN" altLang="en-US" dirty="0"/>
              <a:t>羊的速度为</a:t>
            </a:r>
          </a:p>
        </p:txBody>
      </p:sp>
      <p:sp>
        <p:nvSpPr>
          <p:cNvPr id="36" name="Rectangle 24"/>
          <p:cNvSpPr>
            <a:spLocks noChangeArrowheads="1"/>
          </p:cNvSpPr>
          <p:nvPr/>
        </p:nvSpPr>
        <p:spPr bwMode="auto">
          <a:xfrm>
            <a:off x="5449010" y="5198789"/>
            <a:ext cx="151995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7" name="对象 36"/>
          <p:cNvGraphicFramePr>
            <a:graphicFrameLocks noChangeAspect="1"/>
          </p:cNvGraphicFramePr>
          <p:nvPr/>
        </p:nvGraphicFramePr>
        <p:xfrm>
          <a:off x="5449010" y="5079085"/>
          <a:ext cx="4010637" cy="403882"/>
        </p:xfrm>
        <a:graphic>
          <a:graphicData uri="http://schemas.openxmlformats.org/presentationml/2006/ole">
            <mc:AlternateContent xmlns:mc="http://schemas.openxmlformats.org/markup-compatibility/2006">
              <mc:Choice xmlns:v="urn:schemas-microsoft-com:vml" Requires="v">
                <p:oleObj spid="_x0000_s4365" name="AxMath" r:id="rId14" imgW="2702560" imgH="275590" progId="Equation.AxMath">
                  <p:embed/>
                </p:oleObj>
              </mc:Choice>
              <mc:Fallback>
                <p:oleObj name="AxMath" r:id="rId14" imgW="2702560" imgH="275590" progId="Equation.AxMath">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49010" y="5079085"/>
                        <a:ext cx="4010637" cy="403882"/>
                      </a:xfrm>
                      <a:prstGeom prst="rect">
                        <a:avLst/>
                      </a:prstGeom>
                      <a:noFill/>
                    </p:spPr>
                  </p:pic>
                </p:oleObj>
              </mc:Fallback>
            </mc:AlternateContent>
          </a:graphicData>
        </a:graphic>
      </p:graphicFrame>
      <p:sp>
        <p:nvSpPr>
          <p:cNvPr id="44" name="文本框 43"/>
          <p:cNvSpPr txBox="1"/>
          <p:nvPr/>
        </p:nvSpPr>
        <p:spPr>
          <a:xfrm>
            <a:off x="5490081" y="5595370"/>
            <a:ext cx="4402874" cy="369332"/>
          </a:xfrm>
          <a:prstGeom prst="rect">
            <a:avLst/>
          </a:prstGeom>
          <a:noFill/>
        </p:spPr>
        <p:txBody>
          <a:bodyPr wrap="square" rtlCol="0">
            <a:spAutoFit/>
          </a:bodyPr>
          <a:lstStyle/>
          <a:p>
            <a:r>
              <a:rPr lang="zh-CN" altLang="en-US" dirty="0"/>
              <a:t>最优围堵策略为</a:t>
            </a: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9" name="对象 38"/>
          <p:cNvGraphicFramePr>
            <a:graphicFrameLocks noChangeAspect="1"/>
          </p:cNvGraphicFramePr>
          <p:nvPr/>
        </p:nvGraphicFramePr>
        <p:xfrm>
          <a:off x="7365532" y="6006944"/>
          <a:ext cx="892786" cy="343379"/>
        </p:xfrm>
        <a:graphic>
          <a:graphicData uri="http://schemas.openxmlformats.org/presentationml/2006/ole">
            <mc:AlternateContent xmlns:mc="http://schemas.openxmlformats.org/markup-compatibility/2006">
              <mc:Choice xmlns:v="urn:schemas-microsoft-com:vml" Requires="v">
                <p:oleObj spid="_x0000_s4366" name="AxMath" r:id="rId16" imgW="572135" imgH="227330" progId="Equation.AxMath">
                  <p:embed/>
                </p:oleObj>
              </mc:Choice>
              <mc:Fallback>
                <p:oleObj name="AxMath" r:id="rId16" imgW="572135" imgH="227330" progId="Equation.AxMath">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65532" y="6006944"/>
                        <a:ext cx="892786" cy="343379"/>
                      </a:xfrm>
                      <a:prstGeom prst="rect">
                        <a:avLst/>
                      </a:prstGeom>
                      <a:noFill/>
                    </p:spPr>
                  </p:pic>
                </p:oleObj>
              </mc:Fallback>
            </mc:AlternateContent>
          </a:graphicData>
        </a:graphic>
      </p:graphicFrame>
      <p:pic>
        <p:nvPicPr>
          <p:cNvPr id="3" name="图片 2">
            <a:extLst>
              <a:ext uri="{FF2B5EF4-FFF2-40B4-BE49-F238E27FC236}">
                <a16:creationId xmlns:a16="http://schemas.microsoft.com/office/drawing/2014/main" id="{C83D6F40-CDC6-45B3-AE1A-8773EB36595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958697" y="4521405"/>
            <a:ext cx="1001229" cy="20350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63"/>
                                        </p:tgtEl>
                                        <p:attrNameLst>
                                          <p:attrName>style.visibility</p:attrName>
                                        </p:attrNameLst>
                                      </p:cBhvr>
                                      <p:to>
                                        <p:strVal val="visible"/>
                                      </p:to>
                                    </p:set>
                                    <p:animEffect transition="in" filter="fade">
                                      <p:cBhvr>
                                        <p:cTn id="7" dur="500"/>
                                        <p:tgtEl>
                                          <p:spTgt spid="102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p:bldP spid="22" grpId="0"/>
      <p:bldP spid="32" grpId="0"/>
      <p:bldP spid="40"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3"/>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sp>
        <p:nvSpPr>
          <p:cNvPr id="10263"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问题二</a:t>
            </a:r>
            <a:r>
              <a:rPr kumimoji="0" lang="en-US" altLang="zh-CN"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a:t>
            </a:r>
            <a:r>
              <a:rPr lang="zh-CN" altLang="en-US" sz="2800" b="1" dirty="0">
                <a:solidFill>
                  <a:srgbClr val="4B649F"/>
                </a:solidFill>
                <a:sym typeface="Arial" panose="020B0604020202020204" pitchFamily="34" charset="0"/>
              </a:rPr>
              <a:t>羊的成功逃跑策略</a:t>
            </a:r>
            <a:r>
              <a:rPr lang="en-US" altLang="zh-CN" sz="2800" b="1" dirty="0">
                <a:solidFill>
                  <a:srgbClr val="4B649F"/>
                </a:solidFill>
                <a:sym typeface="Arial" panose="020B0604020202020204" pitchFamily="34" charset="0"/>
              </a:rPr>
              <a:t>——</a:t>
            </a:r>
            <a:r>
              <a:rPr lang="zh-CN" altLang="en-US" sz="2800" b="1" dirty="0">
                <a:solidFill>
                  <a:srgbClr val="4B649F"/>
                </a:solidFill>
                <a:sym typeface="Arial" panose="020B0604020202020204" pitchFamily="34" charset="0"/>
              </a:rPr>
              <a:t>单个追捕者</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2"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29692"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3" name="Rectangle 20"/>
          <p:cNvSpPr>
            <a:spLocks noChangeArrowheads="1"/>
          </p:cNvSpPr>
          <p:nvPr/>
        </p:nvSpPr>
        <p:spPr bwMode="auto">
          <a:xfrm>
            <a:off x="5529691" y="4183168"/>
            <a:ext cx="185434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6" name="Rectangle 24"/>
          <p:cNvSpPr>
            <a:spLocks noChangeArrowheads="1"/>
          </p:cNvSpPr>
          <p:nvPr/>
        </p:nvSpPr>
        <p:spPr bwMode="auto">
          <a:xfrm>
            <a:off x="5449010" y="5198789"/>
            <a:ext cx="151995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pic>
        <p:nvPicPr>
          <p:cNvPr id="41" name="图片 4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369" y="1707077"/>
            <a:ext cx="4367184" cy="3051099"/>
          </a:xfrm>
          <a:prstGeom prst="rect">
            <a:avLst/>
          </a:prstGeom>
          <a:noFill/>
          <a:ln>
            <a:noFill/>
          </a:ln>
        </p:spPr>
      </p:pic>
      <p:sp>
        <p:nvSpPr>
          <p:cNvPr id="2" name="Rectangle 2"/>
          <p:cNvSpPr>
            <a:spLocks noChangeArrowheads="1"/>
          </p:cNvSpPr>
          <p:nvPr/>
        </p:nvSpPr>
        <p:spPr bwMode="auto">
          <a:xfrm>
            <a:off x="5181599" y="1873090"/>
            <a:ext cx="13344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5181599" y="1041280"/>
          <a:ext cx="4760649" cy="480535"/>
        </p:xfrm>
        <a:graphic>
          <a:graphicData uri="http://schemas.openxmlformats.org/presentationml/2006/ole">
            <mc:AlternateContent xmlns:mc="http://schemas.openxmlformats.org/markup-compatibility/2006">
              <mc:Choice xmlns:v="urn:schemas-microsoft-com:vml" Requires="v">
                <p:oleObj spid="_x0000_s6309" name="AxMath" r:id="rId5" imgW="2710180" imgH="275590" progId="Equation.AxMath">
                  <p:embed/>
                </p:oleObj>
              </mc:Choice>
              <mc:Fallback>
                <p:oleObj name="AxMath" r:id="rId5" imgW="2710180" imgH="275590" progId="Equation.AxMath">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599" y="1041280"/>
                        <a:ext cx="4760649" cy="480535"/>
                      </a:xfrm>
                      <a:prstGeom prst="rect">
                        <a:avLst/>
                      </a:prstGeom>
                      <a:noFill/>
                    </p:spPr>
                  </p:pic>
                </p:oleObj>
              </mc:Fallback>
            </mc:AlternateContent>
          </a:graphicData>
        </a:graphic>
      </p:graphicFrame>
      <p:sp>
        <p:nvSpPr>
          <p:cNvPr id="4" name="文本框 3"/>
          <p:cNvSpPr txBox="1"/>
          <p:nvPr/>
        </p:nvSpPr>
        <p:spPr>
          <a:xfrm>
            <a:off x="5090865" y="1695127"/>
            <a:ext cx="4942115" cy="369332"/>
          </a:xfrm>
          <a:prstGeom prst="rect">
            <a:avLst/>
          </a:prstGeom>
          <a:noFill/>
        </p:spPr>
        <p:txBody>
          <a:bodyPr wrap="square" rtlCol="0">
            <a:spAutoFit/>
          </a:bodyPr>
          <a:lstStyle/>
          <a:p>
            <a:r>
              <a:rPr lang="zh-CN" altLang="en-US" dirty="0"/>
              <a:t>最终逃离时间：</a:t>
            </a:r>
            <a:r>
              <a:rPr lang="zh-CN" altLang="zh-CN" dirty="0"/>
              <a:t>羊以直线运动逃离的时间</a:t>
            </a:r>
            <a:endParaRPr lang="zh-CN" altLang="en-US" dirty="0"/>
          </a:p>
        </p:txBody>
      </p:sp>
      <p:sp>
        <p:nvSpPr>
          <p:cNvPr id="5" name="Rectangle 4"/>
          <p:cNvSpPr>
            <a:spLocks noChangeArrowheads="1"/>
          </p:cNvSpPr>
          <p:nvPr/>
        </p:nvSpPr>
        <p:spPr bwMode="auto">
          <a:xfrm>
            <a:off x="730250" y="751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5181599" y="2158476"/>
          <a:ext cx="1198403" cy="720660"/>
        </p:xfrm>
        <a:graphic>
          <a:graphicData uri="http://schemas.openxmlformats.org/presentationml/2006/ole">
            <mc:AlternateContent xmlns:mc="http://schemas.openxmlformats.org/markup-compatibility/2006">
              <mc:Choice xmlns:v="urn:schemas-microsoft-com:vml" Requires="v">
                <p:oleObj spid="_x0000_s6310" name="AxMath" r:id="rId7" imgW="1371600" imgH="1371600" progId="Equation.AxMath">
                  <p:embed/>
                </p:oleObj>
              </mc:Choice>
              <mc:Fallback>
                <p:oleObj name="AxMath" r:id="rId7" imgW="1371600" imgH="1371600" progId="Equation.AxMath">
                  <p:embed/>
                  <p:pic>
                    <p:nvPicPr>
                      <p:cNvPr id="0" name="Object 3"/>
                      <p:cNvPicPr>
                        <a:picLocks noChangeAspect="1" noChangeArrowheads="1"/>
                      </p:cNvPicPr>
                      <p:nvPr/>
                    </p:nvPicPr>
                    <p:blipFill>
                      <a:blip r:embed="rId8"/>
                      <a:srcRect/>
                      <a:stretch>
                        <a:fillRect/>
                      </a:stretch>
                    </p:blipFill>
                    <p:spPr bwMode="auto">
                      <a:xfrm>
                        <a:off x="5181599" y="2158476"/>
                        <a:ext cx="1198403" cy="720660"/>
                      </a:xfrm>
                      <a:prstGeom prst="rect">
                        <a:avLst/>
                      </a:prstGeom>
                      <a:noFill/>
                    </p:spPr>
                  </p:pic>
                </p:oleObj>
              </mc:Fallback>
            </mc:AlternateContent>
          </a:graphicData>
        </a:graphic>
      </p:graphicFrame>
      <p:sp>
        <p:nvSpPr>
          <p:cNvPr id="42" name="文本框 41"/>
          <p:cNvSpPr txBox="1"/>
          <p:nvPr/>
        </p:nvSpPr>
        <p:spPr>
          <a:xfrm>
            <a:off x="5090865" y="2930581"/>
            <a:ext cx="4942115" cy="369332"/>
          </a:xfrm>
          <a:prstGeom prst="rect">
            <a:avLst/>
          </a:prstGeom>
          <a:noFill/>
        </p:spPr>
        <p:txBody>
          <a:bodyPr wrap="square" rtlCol="0">
            <a:spAutoFit/>
          </a:bodyPr>
          <a:lstStyle/>
          <a:p>
            <a:r>
              <a:rPr lang="zh-CN" altLang="en-US" dirty="0"/>
              <a:t>犬的围堵用时：</a:t>
            </a:r>
          </a:p>
        </p:txBody>
      </p:sp>
      <p:sp>
        <p:nvSpPr>
          <p:cNvPr id="7"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5181599" y="3440160"/>
          <a:ext cx="4870779" cy="728960"/>
        </p:xfrm>
        <a:graphic>
          <a:graphicData uri="http://schemas.openxmlformats.org/presentationml/2006/ole">
            <mc:AlternateContent xmlns:mc="http://schemas.openxmlformats.org/markup-compatibility/2006">
              <mc:Choice xmlns:v="urn:schemas-microsoft-com:vml" Requires="v">
                <p:oleObj spid="_x0000_s6311" name="AxMath" r:id="rId9" imgW="2798445" imgH="421005" progId="Equation.AxMath">
                  <p:embed/>
                </p:oleObj>
              </mc:Choice>
              <mc:Fallback>
                <p:oleObj name="AxMath" r:id="rId9" imgW="2798445" imgH="421005" progId="Equation.AxMath">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599" y="3440160"/>
                        <a:ext cx="4870779" cy="728960"/>
                      </a:xfrm>
                      <a:prstGeom prst="rect">
                        <a:avLst/>
                      </a:prstGeom>
                      <a:noFill/>
                    </p:spPr>
                  </p:pic>
                </p:oleObj>
              </mc:Fallback>
            </mc:AlternateContent>
          </a:graphicData>
        </a:graphic>
      </p:graphicFrame>
      <p:sp>
        <p:nvSpPr>
          <p:cNvPr id="9" name="Rectangle 8"/>
          <p:cNvSpPr>
            <a:spLocks noChangeArrowheads="1"/>
          </p:cNvSpPr>
          <p:nvPr/>
        </p:nvSpPr>
        <p:spPr bwMode="auto">
          <a:xfrm>
            <a:off x="5090864" y="4872647"/>
            <a:ext cx="166464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pSp>
        <p:nvGrpSpPr>
          <p:cNvPr id="12" name="组合 11"/>
          <p:cNvGrpSpPr/>
          <p:nvPr/>
        </p:nvGrpSpPr>
        <p:grpSpPr>
          <a:xfrm>
            <a:off x="5090864" y="4266633"/>
            <a:ext cx="5306867" cy="2290425"/>
            <a:chOff x="4726112" y="4198333"/>
            <a:chExt cx="5306867" cy="2290425"/>
          </a:xfrm>
        </p:grpSpPr>
        <p:sp>
          <p:nvSpPr>
            <p:cNvPr id="43" name="文本框 42"/>
            <p:cNvSpPr txBox="1"/>
            <p:nvPr/>
          </p:nvSpPr>
          <p:spPr>
            <a:xfrm>
              <a:off x="5090864" y="4377607"/>
              <a:ext cx="4942115" cy="369332"/>
            </a:xfrm>
            <a:prstGeom prst="rect">
              <a:avLst/>
            </a:prstGeom>
            <a:noFill/>
          </p:spPr>
          <p:txBody>
            <a:bodyPr wrap="square" rtlCol="0">
              <a:spAutoFit/>
            </a:bodyPr>
            <a:lstStyle/>
            <a:p>
              <a:r>
                <a:rPr lang="zh-CN" altLang="en-US" dirty="0"/>
                <a:t>羊能成功逃逸的条件：</a:t>
              </a:r>
            </a:p>
          </p:txBody>
        </p:sp>
        <p:graphicFrame>
          <p:nvGraphicFramePr>
            <p:cNvPr id="10" name="对象 9"/>
            <p:cNvGraphicFramePr>
              <a:graphicFrameLocks noChangeAspect="1"/>
            </p:cNvGraphicFramePr>
            <p:nvPr/>
          </p:nvGraphicFramePr>
          <p:xfrm>
            <a:off x="5090864" y="4872648"/>
            <a:ext cx="3769641" cy="1534544"/>
          </p:xfrm>
          <a:graphic>
            <a:graphicData uri="http://schemas.openxmlformats.org/presentationml/2006/ole">
              <mc:AlternateContent xmlns:mc="http://schemas.openxmlformats.org/markup-compatibility/2006">
                <mc:Choice xmlns:v="urn:schemas-microsoft-com:vml" Requires="v">
                  <p:oleObj spid="_x0000_s6312" name="AxMath" r:id="rId11" imgW="2149475" imgH="869315" progId="Equation.AxMath">
                    <p:embed/>
                  </p:oleObj>
                </mc:Choice>
                <mc:Fallback>
                  <p:oleObj name="AxMath" r:id="rId11" imgW="2149475" imgH="869315" progId="Equation.AxMath">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0864" y="4872648"/>
                          <a:ext cx="3769641" cy="1534544"/>
                        </a:xfrm>
                        <a:prstGeom prst="rect">
                          <a:avLst/>
                        </a:prstGeom>
                        <a:noFill/>
                      </p:spPr>
                    </p:pic>
                  </p:oleObj>
                </mc:Fallback>
              </mc:AlternateContent>
            </a:graphicData>
          </a:graphic>
        </p:graphicFrame>
        <p:sp>
          <p:nvSpPr>
            <p:cNvPr id="11" name="矩形 10"/>
            <p:cNvSpPr/>
            <p:nvPr/>
          </p:nvSpPr>
          <p:spPr>
            <a:xfrm>
              <a:off x="4726112" y="4198333"/>
              <a:ext cx="4744196" cy="2290425"/>
            </a:xfrm>
            <a:prstGeom prst="rect">
              <a:avLst/>
            </a:prstGeom>
            <a:noFill/>
            <a:ln w="1905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pic>
        <p:nvPicPr>
          <p:cNvPr id="31" name="图片 30">
            <a:extLst>
              <a:ext uri="{FF2B5EF4-FFF2-40B4-BE49-F238E27FC236}">
                <a16:creationId xmlns:a16="http://schemas.microsoft.com/office/drawing/2014/main" id="{E7D753F3-20FE-46B6-BA2D-70DE67DE187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20743" y="4973510"/>
            <a:ext cx="489857" cy="445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63"/>
                                        </p:tgtEl>
                                        <p:attrNameLst>
                                          <p:attrName>style.visibility</p:attrName>
                                        </p:attrNameLst>
                                      </p:cBhvr>
                                      <p:to>
                                        <p:strVal val="visible"/>
                                      </p:to>
                                    </p:set>
                                    <p:animEffect transition="in" filter="fade">
                                      <p:cBhvr>
                                        <p:cTn id="7" dur="500"/>
                                        <p:tgtEl>
                                          <p:spTgt spid="102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down)">
                                      <p:cBhvr>
                                        <p:cTn id="43" dur="290">
                                          <p:stCondLst>
                                            <p:cond delay="0"/>
                                          </p:stCondLst>
                                        </p:cTn>
                                        <p:tgtEl>
                                          <p:spTgt spid="31"/>
                                        </p:tgtEl>
                                      </p:cBhvr>
                                    </p:animEffect>
                                    <p:anim calcmode="lin" valueType="num">
                                      <p:cBhvr>
                                        <p:cTn id="44"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49" dur="13">
                                          <p:stCondLst>
                                            <p:cond delay="325"/>
                                          </p:stCondLst>
                                        </p:cTn>
                                        <p:tgtEl>
                                          <p:spTgt spid="31"/>
                                        </p:tgtEl>
                                      </p:cBhvr>
                                      <p:to x="100000" y="60000"/>
                                    </p:animScale>
                                    <p:animScale>
                                      <p:cBhvr>
                                        <p:cTn id="50" dur="83" decel="50000">
                                          <p:stCondLst>
                                            <p:cond delay="338"/>
                                          </p:stCondLst>
                                        </p:cTn>
                                        <p:tgtEl>
                                          <p:spTgt spid="31"/>
                                        </p:tgtEl>
                                      </p:cBhvr>
                                      <p:to x="100000" y="100000"/>
                                    </p:animScale>
                                    <p:animScale>
                                      <p:cBhvr>
                                        <p:cTn id="51" dur="13">
                                          <p:stCondLst>
                                            <p:cond delay="656"/>
                                          </p:stCondLst>
                                        </p:cTn>
                                        <p:tgtEl>
                                          <p:spTgt spid="31"/>
                                        </p:tgtEl>
                                      </p:cBhvr>
                                      <p:to x="100000" y="80000"/>
                                    </p:animScale>
                                    <p:animScale>
                                      <p:cBhvr>
                                        <p:cTn id="52" dur="83" decel="50000">
                                          <p:stCondLst>
                                            <p:cond delay="669"/>
                                          </p:stCondLst>
                                        </p:cTn>
                                        <p:tgtEl>
                                          <p:spTgt spid="31"/>
                                        </p:tgtEl>
                                      </p:cBhvr>
                                      <p:to x="100000" y="100000"/>
                                    </p:animScale>
                                    <p:animScale>
                                      <p:cBhvr>
                                        <p:cTn id="53" dur="13">
                                          <p:stCondLst>
                                            <p:cond delay="821"/>
                                          </p:stCondLst>
                                        </p:cTn>
                                        <p:tgtEl>
                                          <p:spTgt spid="31"/>
                                        </p:tgtEl>
                                      </p:cBhvr>
                                      <p:to x="100000" y="90000"/>
                                    </p:animScale>
                                    <p:animScale>
                                      <p:cBhvr>
                                        <p:cTn id="54" dur="83" decel="50000">
                                          <p:stCondLst>
                                            <p:cond delay="834"/>
                                          </p:stCondLst>
                                        </p:cTn>
                                        <p:tgtEl>
                                          <p:spTgt spid="31"/>
                                        </p:tgtEl>
                                      </p:cBhvr>
                                      <p:to x="100000" y="100000"/>
                                    </p:animScale>
                                    <p:animScale>
                                      <p:cBhvr>
                                        <p:cTn id="55" dur="13">
                                          <p:stCondLst>
                                            <p:cond delay="904"/>
                                          </p:stCondLst>
                                        </p:cTn>
                                        <p:tgtEl>
                                          <p:spTgt spid="31"/>
                                        </p:tgtEl>
                                      </p:cBhvr>
                                      <p:to x="100000" y="95000"/>
                                    </p:animScale>
                                    <p:animScale>
                                      <p:cBhvr>
                                        <p:cTn id="56" dur="83" decel="50000">
                                          <p:stCondLst>
                                            <p:cond delay="917"/>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p:bldP spid="4"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3"/>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3" name="Rectangle 20"/>
          <p:cNvSpPr>
            <a:spLocks noChangeArrowheads="1"/>
          </p:cNvSpPr>
          <p:nvPr/>
        </p:nvSpPr>
        <p:spPr bwMode="auto">
          <a:xfrm>
            <a:off x="5529691" y="4183168"/>
            <a:ext cx="185434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6" name="Rectangle 24"/>
          <p:cNvSpPr>
            <a:spLocks noChangeArrowheads="1"/>
          </p:cNvSpPr>
          <p:nvPr/>
        </p:nvSpPr>
        <p:spPr bwMode="auto">
          <a:xfrm>
            <a:off x="5449010" y="5198789"/>
            <a:ext cx="151995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问题二</a:t>
            </a:r>
            <a:r>
              <a:rPr kumimoji="0" lang="en-US" altLang="zh-CN"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a:t>
            </a: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羊的成功逃跑策略</a:t>
            </a:r>
            <a:r>
              <a:rPr kumimoji="0" lang="en-US" altLang="zh-CN"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a:t>
            </a:r>
            <a:r>
              <a:rPr lang="zh-CN" altLang="en-US" sz="2800" b="1" noProof="0" dirty="0">
                <a:solidFill>
                  <a:srgbClr val="4B649F"/>
                </a:solidFill>
                <a:sym typeface="Arial" panose="020B0604020202020204" pitchFamily="34" charset="0"/>
              </a:rPr>
              <a:t>多</a:t>
            </a: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个追捕者</a:t>
            </a:r>
          </a:p>
        </p:txBody>
      </p:sp>
      <p:pic>
        <p:nvPicPr>
          <p:cNvPr id="19" name="图片 18"/>
          <p:cNvPicPr>
            <a:picLocks noChangeAspect="1"/>
          </p:cNvPicPr>
          <p:nvPr/>
        </p:nvPicPr>
        <p:blipFill rotWithShape="1">
          <a:blip r:embed="rId4">
            <a:extLst>
              <a:ext uri="{28A0092B-C50C-407E-A947-70E740481C1C}">
                <a14:useLocalDpi xmlns:a14="http://schemas.microsoft.com/office/drawing/2010/main" val="0"/>
              </a:ext>
            </a:extLst>
          </a:blip>
          <a:srcRect l="17516" b="7181"/>
          <a:stretch>
            <a:fillRect/>
          </a:stretch>
        </p:blipFill>
        <p:spPr bwMode="auto">
          <a:xfrm>
            <a:off x="453231" y="1657991"/>
            <a:ext cx="4087947" cy="3557241"/>
          </a:xfrm>
          <a:prstGeom prst="rect">
            <a:avLst/>
          </a:prstGeom>
          <a:noFill/>
          <a:ln>
            <a:noFill/>
          </a:ln>
        </p:spPr>
      </p:pic>
      <p:sp>
        <p:nvSpPr>
          <p:cNvPr id="3" name="Rectangle 2"/>
          <p:cNvSpPr>
            <a:spLocks noChangeArrowheads="1"/>
          </p:cNvSpPr>
          <p:nvPr/>
        </p:nvSpPr>
        <p:spPr bwMode="auto">
          <a:xfrm>
            <a:off x="5147353" y="16444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nvGrpSpPr>
          <p:cNvPr id="7" name="组合 6"/>
          <p:cNvGrpSpPr/>
          <p:nvPr/>
        </p:nvGrpSpPr>
        <p:grpSpPr>
          <a:xfrm>
            <a:off x="4793778" y="1912329"/>
            <a:ext cx="4087947" cy="974038"/>
            <a:chOff x="4316314" y="1830808"/>
            <a:chExt cx="4087947" cy="974038"/>
          </a:xfrm>
        </p:grpSpPr>
        <p:graphicFrame>
          <p:nvGraphicFramePr>
            <p:cNvPr id="4" name="对象 3"/>
            <p:cNvGraphicFramePr>
              <a:graphicFrameLocks noChangeAspect="1"/>
            </p:cNvGraphicFramePr>
            <p:nvPr>
              <p:extLst>
                <p:ext uri="{D42A27DB-BD31-4B8C-83A1-F6EECF244321}">
                  <p14:modId xmlns:p14="http://schemas.microsoft.com/office/powerpoint/2010/main" val="2697363981"/>
                </p:ext>
              </p:extLst>
            </p:nvPr>
          </p:nvGraphicFramePr>
          <p:xfrm>
            <a:off x="5210549" y="2061604"/>
            <a:ext cx="2341562" cy="508000"/>
          </p:xfrm>
          <a:graphic>
            <a:graphicData uri="http://schemas.openxmlformats.org/presentationml/2006/ole">
              <mc:AlternateContent xmlns:mc="http://schemas.openxmlformats.org/markup-compatibility/2006">
                <mc:Choice xmlns:v="urn:schemas-microsoft-com:vml" Requires="v">
                  <p:oleObj spid="_x0000_s7211" name="AxMath" r:id="rId5" imgW="1461600" imgH="316800" progId="Equation.AxMath">
                    <p:embed/>
                  </p:oleObj>
                </mc:Choice>
                <mc:Fallback>
                  <p:oleObj name="AxMath" r:id="rId5" imgW="1461600" imgH="316800" progId="Equation.AxMath">
                    <p:embed/>
                    <p:pic>
                      <p:nvPicPr>
                        <p:cNvPr id="0" name="对象 3"/>
                        <p:cNvPicPr>
                          <a:picLocks noChangeAspect="1" noChangeArrowheads="1"/>
                        </p:cNvPicPr>
                        <p:nvPr/>
                      </p:nvPicPr>
                      <p:blipFill>
                        <a:blip r:embed="rId6"/>
                        <a:srcRect/>
                        <a:stretch>
                          <a:fillRect/>
                        </a:stretch>
                      </p:blipFill>
                      <p:spPr bwMode="auto">
                        <a:xfrm>
                          <a:off x="5210549" y="2061604"/>
                          <a:ext cx="2341562" cy="508000"/>
                        </a:xfrm>
                        <a:prstGeom prst="rect">
                          <a:avLst/>
                        </a:prstGeom>
                        <a:noFill/>
                      </p:spPr>
                    </p:pic>
                  </p:oleObj>
                </mc:Fallback>
              </mc:AlternateContent>
            </a:graphicData>
          </a:graphic>
        </p:graphicFrame>
        <p:sp>
          <p:nvSpPr>
            <p:cNvPr id="6" name="流程图: 决策 5"/>
            <p:cNvSpPr/>
            <p:nvPr/>
          </p:nvSpPr>
          <p:spPr>
            <a:xfrm>
              <a:off x="4316314" y="1830808"/>
              <a:ext cx="4087947" cy="974038"/>
            </a:xfrm>
            <a:prstGeom prst="flowChartDecision">
              <a:avLst/>
            </a:prstGeom>
            <a:no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grpSp>
      <p:grpSp>
        <p:nvGrpSpPr>
          <p:cNvPr id="10" name="组合 9"/>
          <p:cNvGrpSpPr/>
          <p:nvPr/>
        </p:nvGrpSpPr>
        <p:grpSpPr>
          <a:xfrm>
            <a:off x="9847075" y="2082511"/>
            <a:ext cx="2210371" cy="633674"/>
            <a:chOff x="9472773" y="1076325"/>
            <a:chExt cx="2403506" cy="633674"/>
          </a:xfrm>
        </p:grpSpPr>
        <p:sp>
          <p:nvSpPr>
            <p:cNvPr id="8" name="矩形 7"/>
            <p:cNvSpPr/>
            <p:nvPr/>
          </p:nvSpPr>
          <p:spPr>
            <a:xfrm>
              <a:off x="9472773" y="1076325"/>
              <a:ext cx="2265996" cy="63367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9" name="文本框 8"/>
                <p:cNvSpPr txBox="1"/>
                <p:nvPr/>
              </p:nvSpPr>
              <p:spPr>
                <a:xfrm>
                  <a:off x="9472773" y="1183941"/>
                  <a:ext cx="240350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单个追捕者情形</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m:t>
                      </m:r>
                    </m:oMath>
                  </a14:m>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472773" y="1183941"/>
                  <a:ext cx="2403506" cy="369332"/>
                </a:xfrm>
                <a:prstGeom prst="rect">
                  <a:avLst/>
                </a:prstGeom>
                <a:blipFill>
                  <a:blip r:embed="rId7"/>
                  <a:stretch>
                    <a:fillRect l="-2204" t="-8197" b="-24590"/>
                  </a:stretch>
                </a:blipFill>
              </p:spPr>
              <p:txBody>
                <a:bodyPr/>
                <a:lstStyle/>
                <a:p>
                  <a:r>
                    <a:rPr lang="zh-CN" altLang="en-US">
                      <a:noFill/>
                    </a:rPr>
                    <a:t> </a:t>
                  </a:r>
                </a:p>
              </p:txBody>
            </p:sp>
          </mc:Fallback>
        </mc:AlternateContent>
      </p:grpSp>
      <p:cxnSp>
        <p:nvCxnSpPr>
          <p:cNvPr id="14" name="直接箭头连接符 13"/>
          <p:cNvCxnSpPr>
            <a:stCxn id="6" idx="3"/>
            <a:endCxn id="8" idx="1"/>
          </p:cNvCxnSpPr>
          <p:nvPr/>
        </p:nvCxnSpPr>
        <p:spPr>
          <a:xfrm>
            <a:off x="8881725" y="2399348"/>
            <a:ext cx="965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094949" y="2004893"/>
            <a:ext cx="682743"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Yes</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nvGrpSpPr>
          <p:cNvPr id="34" name="组合 33"/>
          <p:cNvGrpSpPr/>
          <p:nvPr/>
        </p:nvGrpSpPr>
        <p:grpSpPr>
          <a:xfrm>
            <a:off x="5793683" y="3539432"/>
            <a:ext cx="2088135" cy="633674"/>
            <a:chOff x="9468180" y="1076325"/>
            <a:chExt cx="2270589" cy="633674"/>
          </a:xfrm>
        </p:grpSpPr>
        <p:sp>
          <p:nvSpPr>
            <p:cNvPr id="35" name="矩形 34"/>
            <p:cNvSpPr/>
            <p:nvPr/>
          </p:nvSpPr>
          <p:spPr>
            <a:xfrm>
              <a:off x="9472773" y="1076325"/>
              <a:ext cx="2265996" cy="63367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37" name="文本框 36"/>
            <p:cNvSpPr txBox="1"/>
            <p:nvPr/>
          </p:nvSpPr>
          <p:spPr>
            <a:xfrm>
              <a:off x="9468180" y="1204792"/>
              <a:ext cx="2270589"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折线运动</a:t>
              </a:r>
            </a:p>
          </p:txBody>
        </p:sp>
      </p:grpSp>
      <p:cxnSp>
        <p:nvCxnSpPr>
          <p:cNvPr id="27" name="直接箭头连接符 26"/>
          <p:cNvCxnSpPr>
            <a:stCxn id="6" idx="2"/>
            <a:endCxn id="35" idx="0"/>
          </p:cNvCxnSpPr>
          <p:nvPr/>
        </p:nvCxnSpPr>
        <p:spPr>
          <a:xfrm>
            <a:off x="6837752" y="2886367"/>
            <a:ext cx="2111" cy="653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336602" y="3001133"/>
            <a:ext cx="49710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No</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nvGrpSpPr>
          <p:cNvPr id="32" name="组合 31"/>
          <p:cNvGrpSpPr/>
          <p:nvPr/>
        </p:nvGrpSpPr>
        <p:grpSpPr>
          <a:xfrm>
            <a:off x="5793683" y="4702737"/>
            <a:ext cx="2088135" cy="633674"/>
            <a:chOff x="9468180" y="1076325"/>
            <a:chExt cx="2270589" cy="633674"/>
          </a:xfrm>
        </p:grpSpPr>
        <p:sp>
          <p:nvSpPr>
            <p:cNvPr id="39" name="矩形 38"/>
            <p:cNvSpPr/>
            <p:nvPr/>
          </p:nvSpPr>
          <p:spPr>
            <a:xfrm>
              <a:off x="9472773" y="1076325"/>
              <a:ext cx="2265996" cy="63367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40" name="文本框 39"/>
            <p:cNvSpPr txBox="1"/>
            <p:nvPr/>
          </p:nvSpPr>
          <p:spPr>
            <a:xfrm>
              <a:off x="9468180" y="1204792"/>
              <a:ext cx="2270589"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出现间隙</a:t>
              </a:r>
            </a:p>
          </p:txBody>
        </p:sp>
      </p:grpSp>
      <p:cxnSp>
        <p:nvCxnSpPr>
          <p:cNvPr id="5" name="直接箭头连接符 4"/>
          <p:cNvCxnSpPr>
            <a:stCxn id="35" idx="2"/>
            <a:endCxn id="39" idx="0"/>
          </p:cNvCxnSpPr>
          <p:nvPr/>
        </p:nvCxnSpPr>
        <p:spPr>
          <a:xfrm>
            <a:off x="6839863" y="4173106"/>
            <a:ext cx="0" cy="52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p:cNvCxnSpPr>
            <a:stCxn id="40" idx="3"/>
            <a:endCxn id="8" idx="2"/>
          </p:cNvCxnSpPr>
          <p:nvPr/>
        </p:nvCxnSpPr>
        <p:spPr>
          <a:xfrm flipV="1">
            <a:off x="7881818" y="2716185"/>
            <a:ext cx="3007217" cy="22996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592570D-76A9-4C5C-897C-ECB8B1374A54}"/>
              </a:ext>
            </a:extLst>
          </p:cNvPr>
          <p:cNvSpPr txBox="1"/>
          <p:nvPr/>
        </p:nvSpPr>
        <p:spPr>
          <a:xfrm>
            <a:off x="4357429" y="1585608"/>
            <a:ext cx="1187403" cy="369332"/>
          </a:xfrm>
          <a:prstGeom prst="rect">
            <a:avLst/>
          </a:prstGeom>
          <a:noFill/>
        </p:spPr>
        <p:txBody>
          <a:bodyPr wrap="square" rtlCol="0">
            <a:spAutoFit/>
          </a:bodyPr>
          <a:lstStyle/>
          <a:p>
            <a:r>
              <a:rPr lang="zh-CN" altLang="en-US" dirty="0"/>
              <a:t>思路：</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p:bldP spid="31"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3" name="Rectangle 20"/>
          <p:cNvSpPr>
            <a:spLocks noChangeArrowheads="1"/>
          </p:cNvSpPr>
          <p:nvPr/>
        </p:nvSpPr>
        <p:spPr bwMode="auto">
          <a:xfrm>
            <a:off x="5529691" y="4183168"/>
            <a:ext cx="185434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6" name="Rectangle 24"/>
          <p:cNvSpPr>
            <a:spLocks noChangeArrowheads="1"/>
          </p:cNvSpPr>
          <p:nvPr/>
        </p:nvSpPr>
        <p:spPr bwMode="auto">
          <a:xfrm>
            <a:off x="5449010" y="5198789"/>
            <a:ext cx="151995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问题二</a:t>
            </a:r>
            <a:r>
              <a:rPr kumimoji="0" lang="en-US" altLang="zh-CN"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a:t>
            </a:r>
            <a:r>
              <a:rPr lang="zh-CN" altLang="en-US" sz="2800" b="1" dirty="0">
                <a:solidFill>
                  <a:srgbClr val="4B649F"/>
                </a:solidFill>
                <a:sym typeface="Arial" panose="020B0604020202020204" pitchFamily="34" charset="0"/>
              </a:rPr>
              <a:t>羊的成功逃跑策略</a:t>
            </a:r>
            <a:r>
              <a:rPr lang="en-US" altLang="zh-CN" sz="2800" b="1" dirty="0">
                <a:solidFill>
                  <a:srgbClr val="4B649F"/>
                </a:solidFill>
                <a:sym typeface="Arial" panose="020B0604020202020204" pitchFamily="34" charset="0"/>
              </a:rPr>
              <a:t>——</a:t>
            </a:r>
            <a:r>
              <a:rPr lang="zh-CN" altLang="en-US" sz="2800" b="1" dirty="0">
                <a:solidFill>
                  <a:srgbClr val="4B649F"/>
                </a:solidFill>
                <a:sym typeface="Arial" panose="020B0604020202020204" pitchFamily="34" charset="0"/>
              </a:rPr>
              <a:t>多个追捕者</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2" name="组合 1"/>
          <p:cNvGrpSpPr/>
          <p:nvPr/>
        </p:nvGrpSpPr>
        <p:grpSpPr>
          <a:xfrm>
            <a:off x="6777990" y="901065"/>
            <a:ext cx="4437380" cy="3669051"/>
            <a:chOff x="2819" y="1924"/>
            <a:chExt cx="7856" cy="6474"/>
          </a:xfrm>
        </p:grpSpPr>
        <p:pic>
          <p:nvPicPr>
            <p:cNvPr id="5" name="图片 4"/>
            <p:cNvPicPr>
              <a:picLocks noChangeAspect="1"/>
            </p:cNvPicPr>
            <p:nvPr/>
          </p:nvPicPr>
          <p:blipFill>
            <a:blip r:embed="rId3"/>
            <a:stretch>
              <a:fillRect/>
            </a:stretch>
          </p:blipFill>
          <p:spPr>
            <a:xfrm>
              <a:off x="2819" y="2458"/>
              <a:ext cx="5852" cy="5577"/>
            </a:xfrm>
            <a:prstGeom prst="rect">
              <a:avLst/>
            </a:prstGeom>
          </p:spPr>
        </p:pic>
        <p:grpSp>
          <p:nvGrpSpPr>
            <p:cNvPr id="6" name="组合 5"/>
            <p:cNvGrpSpPr/>
            <p:nvPr/>
          </p:nvGrpSpPr>
          <p:grpSpPr>
            <a:xfrm>
              <a:off x="8077" y="7218"/>
              <a:ext cx="2598" cy="1180"/>
              <a:chOff x="5822731" y="2176355"/>
              <a:chExt cx="1713187" cy="777848"/>
            </a:xfrm>
          </p:grpSpPr>
          <p:grpSp>
            <p:nvGrpSpPr>
              <p:cNvPr id="7" name="组合 6"/>
              <p:cNvGrpSpPr/>
              <p:nvPr/>
            </p:nvGrpSpPr>
            <p:grpSpPr>
              <a:xfrm>
                <a:off x="5822731" y="2176355"/>
                <a:ext cx="1713187" cy="356857"/>
                <a:chOff x="5822731" y="2176355"/>
                <a:chExt cx="1713187" cy="356857"/>
              </a:xfrm>
            </p:grpSpPr>
            <p:sp>
              <p:nvSpPr>
                <p:cNvPr id="11" name="矩形 10"/>
                <p:cNvSpPr/>
                <p:nvPr/>
              </p:nvSpPr>
              <p:spPr>
                <a:xfrm>
                  <a:off x="5822731" y="2207172"/>
                  <a:ext cx="399394" cy="210206"/>
                </a:xfrm>
                <a:prstGeom prst="rect">
                  <a:avLst/>
                </a:prstGeom>
                <a:solidFill>
                  <a:srgbClr val="D0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22125" y="2176355"/>
                  <a:ext cx="1313793" cy="356857"/>
                </a:xfrm>
                <a:prstGeom prst="rect">
                  <a:avLst/>
                </a:prstGeom>
                <a:noFill/>
              </p:spPr>
              <p:txBody>
                <a:bodyPr wrap="square" rtlCol="0">
                  <a:spAutoFit/>
                </a:bodyPr>
                <a:lstStyle/>
                <a:p>
                  <a:r>
                    <a:rPr lang="zh-CN" altLang="en-US" sz="1400" dirty="0"/>
                    <a:t>犬</a:t>
                  </a:r>
                  <a:r>
                    <a:rPr lang="en-US" altLang="zh-CN" sz="1400" dirty="0"/>
                    <a:t>1</a:t>
                  </a:r>
                  <a:r>
                    <a:rPr lang="zh-CN" altLang="en-US" sz="1400" dirty="0"/>
                    <a:t>围捕区</a:t>
                  </a:r>
                </a:p>
              </p:txBody>
            </p:sp>
          </p:grpSp>
          <p:grpSp>
            <p:nvGrpSpPr>
              <p:cNvPr id="8" name="组合 7"/>
              <p:cNvGrpSpPr/>
              <p:nvPr/>
            </p:nvGrpSpPr>
            <p:grpSpPr>
              <a:xfrm>
                <a:off x="5822731" y="2597346"/>
                <a:ext cx="1713187" cy="356857"/>
                <a:chOff x="5822731" y="2149458"/>
                <a:chExt cx="1713187" cy="356857"/>
              </a:xfrm>
            </p:grpSpPr>
            <p:sp>
              <p:nvSpPr>
                <p:cNvPr id="9" name="矩形 8"/>
                <p:cNvSpPr/>
                <p:nvPr/>
              </p:nvSpPr>
              <p:spPr>
                <a:xfrm>
                  <a:off x="5822731" y="2207172"/>
                  <a:ext cx="399394" cy="210206"/>
                </a:xfrm>
                <a:prstGeom prst="rect">
                  <a:avLst/>
                </a:prstGeom>
                <a:solidFill>
                  <a:srgbClr val="F4BB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222125" y="2149458"/>
                  <a:ext cx="1313793" cy="356857"/>
                </a:xfrm>
                <a:prstGeom prst="rect">
                  <a:avLst/>
                </a:prstGeom>
                <a:noFill/>
              </p:spPr>
              <p:txBody>
                <a:bodyPr wrap="square" rtlCol="0">
                  <a:spAutoFit/>
                </a:bodyPr>
                <a:lstStyle/>
                <a:p>
                  <a:r>
                    <a:rPr lang="zh-CN" altLang="en-US" sz="1400" dirty="0"/>
                    <a:t>犬</a:t>
                  </a:r>
                  <a:r>
                    <a:rPr lang="en-US" altLang="zh-CN" sz="1400" dirty="0"/>
                    <a:t>2</a:t>
                  </a:r>
                  <a:r>
                    <a:rPr lang="zh-CN" altLang="en-US" sz="1400" dirty="0"/>
                    <a:t>围捕区</a:t>
                  </a:r>
                </a:p>
              </p:txBody>
            </p:sp>
          </p:grpSp>
        </p:grpSp>
        <p:sp>
          <p:nvSpPr>
            <p:cNvPr id="13" name="左大括号 12"/>
            <p:cNvSpPr/>
            <p:nvPr/>
          </p:nvSpPr>
          <p:spPr>
            <a:xfrm rot="7467374">
              <a:off x="6426" y="1658"/>
              <a:ext cx="1477" cy="2642"/>
            </a:xfrm>
            <a:prstGeom prst="leftBrace">
              <a:avLst>
                <a:gd name="adj1" fmla="val 14443"/>
                <a:gd name="adj2" fmla="val 47148"/>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4" name="文本框 13"/>
            <p:cNvSpPr txBox="1"/>
            <p:nvPr/>
          </p:nvSpPr>
          <p:spPr>
            <a:xfrm>
              <a:off x="7164" y="1924"/>
              <a:ext cx="2146" cy="543"/>
            </a:xfrm>
            <a:prstGeom prst="rect">
              <a:avLst/>
            </a:prstGeom>
            <a:noFill/>
          </p:spPr>
          <p:txBody>
            <a:bodyPr wrap="square" rtlCol="0">
              <a:spAutoFit/>
            </a:bodyPr>
            <a:lstStyle/>
            <a:p>
              <a:r>
                <a:rPr lang="zh-CN" altLang="en-US" sz="1400" dirty="0"/>
                <a:t>公共围捕区</a:t>
              </a:r>
            </a:p>
          </p:txBody>
        </p:sp>
        <p:sp>
          <p:nvSpPr>
            <p:cNvPr id="15" name="文本框 14"/>
            <p:cNvSpPr txBox="1"/>
            <p:nvPr/>
          </p:nvSpPr>
          <p:spPr>
            <a:xfrm>
              <a:off x="2819" y="7614"/>
              <a:ext cx="1845" cy="541"/>
            </a:xfrm>
            <a:prstGeom prst="rect">
              <a:avLst/>
            </a:prstGeom>
            <a:noFill/>
          </p:spPr>
          <p:txBody>
            <a:bodyPr wrap="square" rtlCol="0">
              <a:spAutoFit/>
            </a:bodyPr>
            <a:lstStyle/>
            <a:p>
              <a:r>
                <a:rPr lang="zh-CN" altLang="en-US" sz="1400" dirty="0"/>
                <a:t>间隙</a:t>
              </a:r>
            </a:p>
          </p:txBody>
        </p:sp>
        <p:sp>
          <p:nvSpPr>
            <p:cNvPr id="16" name="左大括号 15"/>
            <p:cNvSpPr/>
            <p:nvPr/>
          </p:nvSpPr>
          <p:spPr>
            <a:xfrm rot="18536463">
              <a:off x="3304" y="6774"/>
              <a:ext cx="618" cy="1300"/>
            </a:xfrm>
            <a:prstGeom prst="leftBrace">
              <a:avLst>
                <a:gd name="adj1" fmla="val 73332"/>
                <a:gd name="adj2" fmla="val 47497"/>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cxnSp>
          <p:nvCxnSpPr>
            <p:cNvPr id="3" name="直接箭头连接符 2"/>
            <p:cNvCxnSpPr/>
            <p:nvPr/>
          </p:nvCxnSpPr>
          <p:spPr>
            <a:xfrm flipV="1">
              <a:off x="4000" y="2938"/>
              <a:ext cx="476" cy="3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8249" y="5247"/>
              <a:ext cx="0" cy="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5657" y="4435"/>
              <a:ext cx="476" cy="3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1449070" y="1070610"/>
            <a:ext cx="4676140" cy="3625942"/>
            <a:chOff x="2581" y="2958"/>
            <a:chExt cx="7096" cy="5538"/>
          </a:xfrm>
        </p:grpSpPr>
        <p:pic>
          <p:nvPicPr>
            <p:cNvPr id="21" name="图片 20"/>
            <p:cNvPicPr>
              <a:picLocks noChangeAspect="1"/>
            </p:cNvPicPr>
            <p:nvPr/>
          </p:nvPicPr>
          <p:blipFill>
            <a:blip r:embed="rId4"/>
            <a:stretch>
              <a:fillRect/>
            </a:stretch>
          </p:blipFill>
          <p:spPr>
            <a:xfrm>
              <a:off x="2588" y="3578"/>
              <a:ext cx="5790" cy="4450"/>
            </a:xfrm>
            <a:prstGeom prst="rect">
              <a:avLst/>
            </a:prstGeom>
          </p:spPr>
        </p:pic>
        <p:grpSp>
          <p:nvGrpSpPr>
            <p:cNvPr id="22" name="组合 21"/>
            <p:cNvGrpSpPr/>
            <p:nvPr/>
          </p:nvGrpSpPr>
          <p:grpSpPr>
            <a:xfrm>
              <a:off x="7079" y="7171"/>
              <a:ext cx="2598" cy="1107"/>
              <a:chOff x="5822731" y="2176355"/>
              <a:chExt cx="1713187" cy="729906"/>
            </a:xfrm>
          </p:grpSpPr>
          <p:grpSp>
            <p:nvGrpSpPr>
              <p:cNvPr id="27" name="组合 26"/>
              <p:cNvGrpSpPr/>
              <p:nvPr/>
            </p:nvGrpSpPr>
            <p:grpSpPr>
              <a:xfrm>
                <a:off x="5822731" y="2176355"/>
                <a:ext cx="1713187" cy="308915"/>
                <a:chOff x="5822731" y="2176355"/>
                <a:chExt cx="1713187" cy="308915"/>
              </a:xfrm>
            </p:grpSpPr>
            <p:sp>
              <p:nvSpPr>
                <p:cNvPr id="28" name="矩形 27"/>
                <p:cNvSpPr/>
                <p:nvPr/>
              </p:nvSpPr>
              <p:spPr>
                <a:xfrm>
                  <a:off x="5822731" y="2207172"/>
                  <a:ext cx="399394" cy="210206"/>
                </a:xfrm>
                <a:prstGeom prst="rect">
                  <a:avLst/>
                </a:prstGeom>
                <a:solidFill>
                  <a:srgbClr val="D0EE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222125" y="2176355"/>
                  <a:ext cx="1313793" cy="308915"/>
                </a:xfrm>
                <a:prstGeom prst="rect">
                  <a:avLst/>
                </a:prstGeom>
                <a:noFill/>
              </p:spPr>
              <p:txBody>
                <a:bodyPr wrap="square" rtlCol="0">
                  <a:spAutoFit/>
                </a:bodyPr>
                <a:lstStyle/>
                <a:p>
                  <a:r>
                    <a:rPr lang="zh-CN" altLang="en-US" sz="1400" dirty="0"/>
                    <a:t>犬</a:t>
                  </a:r>
                  <a:r>
                    <a:rPr lang="en-US" altLang="zh-CN" sz="1400" dirty="0"/>
                    <a:t>1</a:t>
                  </a:r>
                  <a:r>
                    <a:rPr lang="zh-CN" altLang="en-US" sz="1400" dirty="0"/>
                    <a:t>围捕区</a:t>
                  </a:r>
                </a:p>
              </p:txBody>
            </p:sp>
          </p:grpSp>
          <p:grpSp>
            <p:nvGrpSpPr>
              <p:cNvPr id="32" name="组合 31"/>
              <p:cNvGrpSpPr/>
              <p:nvPr/>
            </p:nvGrpSpPr>
            <p:grpSpPr>
              <a:xfrm>
                <a:off x="5822731" y="2597346"/>
                <a:ext cx="1713187" cy="308915"/>
                <a:chOff x="5822731" y="2149458"/>
                <a:chExt cx="1713187" cy="308915"/>
              </a:xfrm>
            </p:grpSpPr>
            <p:sp>
              <p:nvSpPr>
                <p:cNvPr id="34" name="矩形 33"/>
                <p:cNvSpPr/>
                <p:nvPr/>
              </p:nvSpPr>
              <p:spPr>
                <a:xfrm>
                  <a:off x="5822731" y="2207172"/>
                  <a:ext cx="399394" cy="210206"/>
                </a:xfrm>
                <a:prstGeom prst="rect">
                  <a:avLst/>
                </a:prstGeom>
                <a:solidFill>
                  <a:srgbClr val="F4BB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222125" y="2149458"/>
                  <a:ext cx="1313793" cy="308915"/>
                </a:xfrm>
                <a:prstGeom prst="rect">
                  <a:avLst/>
                </a:prstGeom>
                <a:noFill/>
              </p:spPr>
              <p:txBody>
                <a:bodyPr wrap="square" rtlCol="0">
                  <a:spAutoFit/>
                </a:bodyPr>
                <a:lstStyle/>
                <a:p>
                  <a:r>
                    <a:rPr lang="zh-CN" altLang="en-US" sz="1400" dirty="0"/>
                    <a:t>犬</a:t>
                  </a:r>
                  <a:r>
                    <a:rPr lang="en-US" altLang="zh-CN" sz="1400" dirty="0"/>
                    <a:t>2</a:t>
                  </a:r>
                  <a:r>
                    <a:rPr lang="zh-CN" altLang="en-US" sz="1400" dirty="0"/>
                    <a:t>围捕区</a:t>
                  </a:r>
                </a:p>
              </p:txBody>
            </p:sp>
          </p:grpSp>
        </p:grpSp>
        <p:sp>
          <p:nvSpPr>
            <p:cNvPr id="37" name="左大括号 36"/>
            <p:cNvSpPr/>
            <p:nvPr/>
          </p:nvSpPr>
          <p:spPr>
            <a:xfrm rot="7631604">
              <a:off x="6138" y="3078"/>
              <a:ext cx="1054" cy="1515"/>
            </a:xfrm>
            <a:prstGeom prst="leftBrace">
              <a:avLst>
                <a:gd name="adj1" fmla="val 34129"/>
                <a:gd name="adj2" fmla="val 51619"/>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9" name="文本框 38"/>
            <p:cNvSpPr txBox="1"/>
            <p:nvPr/>
          </p:nvSpPr>
          <p:spPr>
            <a:xfrm>
              <a:off x="6347" y="2958"/>
              <a:ext cx="1845" cy="468"/>
            </a:xfrm>
            <a:prstGeom prst="rect">
              <a:avLst/>
            </a:prstGeom>
            <a:noFill/>
          </p:spPr>
          <p:txBody>
            <a:bodyPr wrap="square" rtlCol="0">
              <a:spAutoFit/>
            </a:bodyPr>
            <a:lstStyle/>
            <a:p>
              <a:r>
                <a:rPr lang="zh-CN" altLang="en-US" sz="1400" dirty="0"/>
                <a:t>公共围捕区</a:t>
              </a:r>
            </a:p>
          </p:txBody>
        </p:sp>
        <p:sp>
          <p:nvSpPr>
            <p:cNvPr id="40" name="文本框 39"/>
            <p:cNvSpPr txBox="1"/>
            <p:nvPr/>
          </p:nvSpPr>
          <p:spPr>
            <a:xfrm>
              <a:off x="2581" y="8028"/>
              <a:ext cx="1845" cy="468"/>
            </a:xfrm>
            <a:prstGeom prst="rect">
              <a:avLst/>
            </a:prstGeom>
            <a:noFill/>
          </p:spPr>
          <p:txBody>
            <a:bodyPr wrap="square" rtlCol="0">
              <a:spAutoFit/>
            </a:bodyPr>
            <a:lstStyle/>
            <a:p>
              <a:r>
                <a:rPr lang="zh-CN" altLang="en-US" sz="1400" dirty="0"/>
                <a:t>公共围捕区</a:t>
              </a:r>
            </a:p>
          </p:txBody>
        </p:sp>
        <p:sp>
          <p:nvSpPr>
            <p:cNvPr id="41" name="左大括号 40"/>
            <p:cNvSpPr/>
            <p:nvPr/>
          </p:nvSpPr>
          <p:spPr>
            <a:xfrm rot="17658776">
              <a:off x="3650" y="7475"/>
              <a:ext cx="299" cy="516"/>
            </a:xfrm>
            <a:prstGeom prst="leftBrace">
              <a:avLst>
                <a:gd name="adj1" fmla="val 73332"/>
                <a:gd name="adj2" fmla="val 47497"/>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grpSp>
      <p:sp>
        <p:nvSpPr>
          <p:cNvPr id="58" name="文本框 57"/>
          <p:cNvSpPr txBox="1"/>
          <p:nvPr/>
        </p:nvSpPr>
        <p:spPr>
          <a:xfrm>
            <a:off x="2428240" y="4881880"/>
            <a:ext cx="7091045" cy="368300"/>
          </a:xfrm>
          <a:prstGeom prst="rect">
            <a:avLst/>
          </a:prstGeom>
          <a:noFill/>
        </p:spPr>
        <p:txBody>
          <a:bodyPr wrap="square" rtlCol="0" anchor="t">
            <a:spAutoFit/>
          </a:bodyPr>
          <a:lstStyle/>
          <a:p>
            <a:r>
              <a:rPr lang="zh-CN" altLang="en-US" b="1" dirty="0"/>
              <a:t>围捕区</a:t>
            </a:r>
            <a:r>
              <a:rPr lang="zh-CN" altLang="en-US" dirty="0"/>
              <a:t>：对于某犬而言，围捕区意味着在这段圆弧中可以捕获羊。</a:t>
            </a:r>
          </a:p>
        </p:txBody>
      </p:sp>
      <p:sp>
        <p:nvSpPr>
          <p:cNvPr id="59" name="文本框 58"/>
          <p:cNvSpPr txBox="1"/>
          <p:nvPr/>
        </p:nvSpPr>
        <p:spPr>
          <a:xfrm>
            <a:off x="1853968" y="5444490"/>
            <a:ext cx="9177888" cy="369332"/>
          </a:xfrm>
          <a:prstGeom prst="rect">
            <a:avLst/>
          </a:prstGeom>
          <a:noFill/>
        </p:spPr>
        <p:txBody>
          <a:bodyPr wrap="square" rtlCol="0" anchor="t">
            <a:spAutoFit/>
          </a:bodyPr>
          <a:lstStyle/>
          <a:p>
            <a:r>
              <a:rPr lang="zh-CN" altLang="en-US" b="1" dirty="0"/>
              <a:t>公共围捕区（不可逃脱域）</a:t>
            </a:r>
            <a:r>
              <a:rPr lang="zh-CN" altLang="en-US" dirty="0"/>
              <a:t>：羊往该点的方向直线逃跑时，至少存在两条犬都能围捕到羊。</a:t>
            </a:r>
          </a:p>
        </p:txBody>
      </p:sp>
      <p:pic>
        <p:nvPicPr>
          <p:cNvPr id="63" name="图片 62"/>
          <p:cNvPicPr>
            <a:picLocks noChangeAspect="1"/>
          </p:cNvPicPr>
          <p:nvPr/>
        </p:nvPicPr>
        <p:blipFill>
          <a:blip r:embed="rId5"/>
          <a:srcRect b="12963"/>
          <a:stretch>
            <a:fillRect/>
          </a:stretch>
        </p:blipFill>
        <p:spPr>
          <a:xfrm>
            <a:off x="4060825" y="5984875"/>
            <a:ext cx="3054985" cy="5670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linds(horizontal)">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linds(horizontal)">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59" grpId="0"/>
      <p:bldP spid="5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3" name="Rectangle 20"/>
          <p:cNvSpPr>
            <a:spLocks noChangeArrowheads="1"/>
          </p:cNvSpPr>
          <p:nvPr/>
        </p:nvSpPr>
        <p:spPr bwMode="auto">
          <a:xfrm>
            <a:off x="5529691" y="4183168"/>
            <a:ext cx="185434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6" name="Rectangle 24"/>
          <p:cNvSpPr>
            <a:spLocks noChangeArrowheads="1"/>
          </p:cNvSpPr>
          <p:nvPr/>
        </p:nvSpPr>
        <p:spPr bwMode="auto">
          <a:xfrm>
            <a:off x="5449010" y="5198789"/>
            <a:ext cx="151995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问题二</a:t>
            </a:r>
            <a:r>
              <a:rPr kumimoji="0" lang="en-US" altLang="zh-CN"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a:t>
            </a:r>
            <a:r>
              <a:rPr lang="zh-CN" altLang="en-US" sz="2800" b="1" dirty="0">
                <a:solidFill>
                  <a:srgbClr val="4B649F"/>
                </a:solidFill>
                <a:sym typeface="Arial" panose="020B0604020202020204" pitchFamily="34" charset="0"/>
              </a:rPr>
              <a:t>羊的成功逃跑策略</a:t>
            </a:r>
            <a:r>
              <a:rPr lang="en-US" altLang="zh-CN" sz="2800" b="1" dirty="0">
                <a:solidFill>
                  <a:srgbClr val="4B649F"/>
                </a:solidFill>
                <a:sym typeface="Arial" panose="020B0604020202020204" pitchFamily="34" charset="0"/>
              </a:rPr>
              <a:t>——</a:t>
            </a:r>
            <a:r>
              <a:rPr lang="zh-CN" altLang="en-US" sz="2800" b="1" dirty="0">
                <a:solidFill>
                  <a:srgbClr val="4B649F"/>
                </a:solidFill>
                <a:sym typeface="Arial" panose="020B0604020202020204" pitchFamily="34" charset="0"/>
              </a:rPr>
              <a:t>多个追捕者</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57" name="图片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8590" y="1427480"/>
            <a:ext cx="4275455" cy="3825240"/>
          </a:xfrm>
          <a:prstGeom prst="rect">
            <a:avLst/>
          </a:prstGeom>
          <a:noFill/>
          <a:ln>
            <a:noFill/>
          </a:ln>
        </p:spPr>
      </p:pic>
      <p:pic>
        <p:nvPicPr>
          <p:cNvPr id="2" name="图片 1"/>
          <p:cNvPicPr>
            <a:picLocks noChangeAspect="1"/>
          </p:cNvPicPr>
          <p:nvPr/>
        </p:nvPicPr>
        <p:blipFill>
          <a:blip r:embed="rId4"/>
          <a:stretch>
            <a:fillRect/>
          </a:stretch>
        </p:blipFill>
        <p:spPr>
          <a:xfrm rot="900000">
            <a:off x="10360660" y="5114925"/>
            <a:ext cx="1504950" cy="1504950"/>
          </a:xfrm>
          <a:prstGeom prst="rect">
            <a:avLst/>
          </a:prstGeom>
          <a:effectLst>
            <a:softEdge rad="63500"/>
          </a:effectLst>
        </p:spPr>
      </p:pic>
      <p:pic>
        <p:nvPicPr>
          <p:cNvPr id="19" name="图片 18">
            <a:extLst>
              <a:ext uri="{FF2B5EF4-FFF2-40B4-BE49-F238E27FC236}">
                <a16:creationId xmlns:a16="http://schemas.microsoft.com/office/drawing/2014/main" id="{18C1222A-E94B-478C-8126-AF5CD38111EE}"/>
              </a:ext>
            </a:extLst>
          </p:cNvPr>
          <p:cNvPicPr>
            <a:picLocks noChangeAspect="1"/>
          </p:cNvPicPr>
          <p:nvPr/>
        </p:nvPicPr>
        <p:blipFill>
          <a:blip r:embed="rId4"/>
          <a:stretch>
            <a:fillRect/>
          </a:stretch>
        </p:blipFill>
        <p:spPr>
          <a:xfrm rot="21154501">
            <a:off x="169114" y="5050586"/>
            <a:ext cx="1504950" cy="1504950"/>
          </a:xfrm>
          <a:prstGeom prst="rect">
            <a:avLst/>
          </a:prstGeom>
          <a:effectLst>
            <a:softEdge rad="63500"/>
          </a:effectLst>
        </p:spPr>
      </p:pic>
      <p:pic>
        <p:nvPicPr>
          <p:cNvPr id="21" name="图片 20">
            <a:extLst>
              <a:ext uri="{FF2B5EF4-FFF2-40B4-BE49-F238E27FC236}">
                <a16:creationId xmlns:a16="http://schemas.microsoft.com/office/drawing/2014/main" id="{7E4317B4-7887-4F0C-9BF4-FDEFA0B33002}"/>
              </a:ext>
            </a:extLst>
          </p:cNvPr>
          <p:cNvPicPr>
            <a:picLocks noChangeAspect="1"/>
          </p:cNvPicPr>
          <p:nvPr/>
        </p:nvPicPr>
        <p:blipFill>
          <a:blip r:embed="rId4"/>
          <a:stretch>
            <a:fillRect/>
          </a:stretch>
        </p:blipFill>
        <p:spPr>
          <a:xfrm rot="900000">
            <a:off x="10434264" y="1053494"/>
            <a:ext cx="1504950" cy="1504950"/>
          </a:xfrm>
          <a:prstGeom prst="rect">
            <a:avLst/>
          </a:prstGeom>
          <a:effectLst>
            <a:softEdge rad="63500"/>
          </a:effectLst>
        </p:spPr>
      </p:pic>
      <p:pic>
        <p:nvPicPr>
          <p:cNvPr id="22" name="图片 21">
            <a:extLst>
              <a:ext uri="{FF2B5EF4-FFF2-40B4-BE49-F238E27FC236}">
                <a16:creationId xmlns:a16="http://schemas.microsoft.com/office/drawing/2014/main" id="{68522070-F684-4224-BB58-5D0A476FADFB}"/>
              </a:ext>
            </a:extLst>
          </p:cNvPr>
          <p:cNvPicPr>
            <a:picLocks noChangeAspect="1"/>
          </p:cNvPicPr>
          <p:nvPr/>
        </p:nvPicPr>
        <p:blipFill>
          <a:blip r:embed="rId4"/>
          <a:stretch>
            <a:fillRect/>
          </a:stretch>
        </p:blipFill>
        <p:spPr>
          <a:xfrm rot="2929291">
            <a:off x="456706" y="1095133"/>
            <a:ext cx="1504950" cy="1504950"/>
          </a:xfrm>
          <a:prstGeom prst="rect">
            <a:avLst/>
          </a:prstGeom>
          <a:effectLst>
            <a:softEdge rad="63500"/>
          </a:effec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3" name="Rectangle 20"/>
          <p:cNvSpPr>
            <a:spLocks noChangeArrowheads="1"/>
          </p:cNvSpPr>
          <p:nvPr/>
        </p:nvSpPr>
        <p:spPr bwMode="auto">
          <a:xfrm>
            <a:off x="5529691" y="4183168"/>
            <a:ext cx="185434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6" name="Rectangle 24"/>
          <p:cNvSpPr>
            <a:spLocks noChangeArrowheads="1"/>
          </p:cNvSpPr>
          <p:nvPr/>
        </p:nvSpPr>
        <p:spPr bwMode="auto">
          <a:xfrm>
            <a:off x="5449010" y="5198789"/>
            <a:ext cx="151995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lvl="0">
              <a:lnSpc>
                <a:spcPct val="150000"/>
              </a:lnSpc>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问题三</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1374109" y="1897371"/>
                <a:ext cx="8403336" cy="433804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强化学习</a:t>
                </a:r>
                <a:endParaRPr lang="en-US" altLang="zh-CN" sz="2400" dirty="0"/>
              </a:p>
              <a:p>
                <a:endParaRPr lang="en-US" altLang="zh-CN" dirty="0"/>
              </a:p>
              <a:p>
                <a:pPr>
                  <a:lnSpc>
                    <a:spcPct val="130000"/>
                  </a:lnSpc>
                </a:pPr>
                <a:r>
                  <a:rPr lang="zh-CN" altLang="en-US" dirty="0"/>
                  <a:t>       智能体不断“试错”，自主探索环境，并通过与环境进行交互获得回报。智能体的目标，是通过不断训练，获得最大化的长期回报。</a:t>
                </a:r>
              </a:p>
              <a:p>
                <a:pPr>
                  <a:lnSpc>
                    <a:spcPct val="130000"/>
                  </a:lnSpc>
                </a:pPr>
                <a:r>
                  <a:rPr lang="zh-CN" altLang="en-US" dirty="0"/>
                  <a:t>       羊不具备基于运动学的最优化理论知识，因此我们可以通过强化学习的机器学习方法，让羊在不断的尝试中更新自身的行为准则，从而一步步学会如何成功逃逸。</a:t>
                </a:r>
                <a:endParaRPr lang="en-US" altLang="zh-CN" dirty="0"/>
              </a:p>
              <a:p>
                <a:pPr>
                  <a:lnSpc>
                    <a:spcPct val="130000"/>
                  </a:lnSpc>
                </a:pPr>
                <a:r>
                  <a:rPr lang="en-US" altLang="zh-CN" dirty="0"/>
                  <a:t>       </a:t>
                </a:r>
                <a:r>
                  <a:rPr lang="zh-CN" altLang="zh-CN" dirty="0"/>
                  <a:t>假设智能体处于状态</a:t>
                </a:r>
                <a14:m>
                  <m:oMath xmlns:m="http://schemas.openxmlformats.org/officeDocument/2006/math">
                    <m:r>
                      <a:rPr lang="en-US" altLang="zh-CN" i="1">
                        <a:latin typeface="Cambria Math" panose="02040503050406030204" pitchFamily="18" charset="0"/>
                      </a:rPr>
                      <m:t>𝑠</m:t>
                    </m:r>
                  </m:oMath>
                </a14:m>
                <a:r>
                  <a:rPr lang="zh-CN" altLang="zh-CN" dirty="0"/>
                  <a:t>时，采取了行动</a:t>
                </a:r>
                <a14:m>
                  <m:oMath xmlns:m="http://schemas.openxmlformats.org/officeDocument/2006/math">
                    <m:r>
                      <a:rPr lang="en-US" altLang="zh-CN" i="1">
                        <a:latin typeface="Cambria Math" panose="02040503050406030204" pitchFamily="18" charset="0"/>
                      </a:rPr>
                      <m:t>𝑎</m:t>
                    </m:r>
                  </m:oMath>
                </a14:m>
                <a:r>
                  <a:rPr lang="zh-CN" altLang="zh-CN" dirty="0"/>
                  <a:t>，根据状态转移函数</a:t>
                </a:r>
                <a14:m>
                  <m:oMath xmlns:m="http://schemas.openxmlformats.org/officeDocument/2006/math">
                    <m:r>
                      <a:rPr lang="en-US" altLang="zh-CN" i="1">
                        <a:latin typeface="Cambria Math" panose="02040503050406030204" pitchFamily="18" charset="0"/>
                      </a:rPr>
                      <m:t>𝑇</m:t>
                    </m:r>
                  </m:oMath>
                </a14:m>
                <a:r>
                  <a:rPr lang="zh-CN" altLang="zh-CN" dirty="0"/>
                  <a:t>，环境会转移到下一状态</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oMath>
                </a14:m>
                <a:r>
                  <a:rPr lang="zh-CN" altLang="zh-CN" dirty="0"/>
                  <a:t>，同时环境会给智能体反馈一个奖励信号，即回报</a:t>
                </a:r>
                <a14:m>
                  <m:oMath xmlns:m="http://schemas.openxmlformats.org/officeDocument/2006/math">
                    <m:r>
                      <a:rPr lang="en-US" altLang="zh-CN" i="1">
                        <a:latin typeface="Cambria Math" panose="02040503050406030204" pitchFamily="18" charset="0"/>
                      </a:rPr>
                      <m:t>𝑅𝑒</m:t>
                    </m:r>
                  </m:oMath>
                </a14:m>
                <a:r>
                  <a:rPr lang="zh-CN" altLang="zh-CN" dirty="0"/>
                  <a:t>。智能体不断循环上述过程，以期通过训练获得最大化的长期回报。</a:t>
                </a:r>
              </a:p>
              <a:p>
                <a:pPr>
                  <a:lnSpc>
                    <a:spcPct val="130000"/>
                  </a:lnSpc>
                </a:pPr>
                <a:endParaRPr lang="zh-CN" altLang="en-US" dirty="0"/>
              </a:p>
              <a:p>
                <a:pPr>
                  <a:lnSpc>
                    <a:spcPct val="130000"/>
                  </a:lnSpc>
                </a:pPr>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1374109" y="1897371"/>
                <a:ext cx="8403336" cy="4338047"/>
              </a:xfrm>
              <a:prstGeom prst="rect">
                <a:avLst/>
              </a:prstGeom>
              <a:blipFill>
                <a:blip r:embed="rId3"/>
                <a:stretch>
                  <a:fillRect l="-943" t="-1124" r="-580"/>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926C2CDE-E967-4299-A264-DC2D02F70702}"/>
              </a:ext>
            </a:extLst>
          </p:cNvPr>
          <p:cNvSpPr txBox="1"/>
          <p:nvPr/>
        </p:nvSpPr>
        <p:spPr>
          <a:xfrm>
            <a:off x="1374109" y="1006475"/>
            <a:ext cx="8403336" cy="82227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条件</a:t>
            </a:r>
            <a:endParaRPr lang="en-US" altLang="zh-CN" dirty="0"/>
          </a:p>
          <a:p>
            <a:pPr>
              <a:lnSpc>
                <a:spcPct val="130000"/>
              </a:lnSpc>
            </a:pPr>
            <a:r>
              <a:rPr lang="zh-CN" altLang="en-US" sz="2000" dirty="0"/>
              <a:t>    羊知道自己的能力、限制和目标，但它不具备运动学及最优化理论知识</a:t>
            </a:r>
          </a:p>
        </p:txBody>
      </p:sp>
      <p:pic>
        <p:nvPicPr>
          <p:cNvPr id="21" name="图片 20">
            <a:extLst>
              <a:ext uri="{FF2B5EF4-FFF2-40B4-BE49-F238E27FC236}">
                <a16:creationId xmlns:a16="http://schemas.microsoft.com/office/drawing/2014/main" id="{FD50A519-0AB6-4674-B813-7EBAC09ACC7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400" t="6849" r="20300" b="46919"/>
          <a:stretch/>
        </p:blipFill>
        <p:spPr bwMode="auto">
          <a:xfrm>
            <a:off x="8534400" y="5198789"/>
            <a:ext cx="3657600" cy="1689486"/>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lvl="0">
              <a:lnSpc>
                <a:spcPct val="150000"/>
              </a:lnSpc>
            </a:pPr>
            <a:r>
              <a:rPr lang="zh-CN" altLang="en-US" sz="2800" b="1" dirty="0">
                <a:solidFill>
                  <a:srgbClr val="4B649F"/>
                </a:solidFill>
                <a:sym typeface="Arial" panose="020B0604020202020204" pitchFamily="34" charset="0"/>
              </a:rPr>
              <a:t>问题三</a:t>
            </a:r>
            <a:r>
              <a:rPr lang="en-US" altLang="zh-CN" sz="2800" b="1"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p>
        </p:txBody>
      </p:sp>
      <p:sp>
        <p:nvSpPr>
          <p:cNvPr id="2" name="文本框 1"/>
          <p:cNvSpPr txBox="1"/>
          <p:nvPr/>
        </p:nvSpPr>
        <p:spPr>
          <a:xfrm>
            <a:off x="1393646" y="1050924"/>
            <a:ext cx="8421624" cy="2123658"/>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马尔可夫决策过程（</a:t>
            </a:r>
            <a:r>
              <a:rPr lang="en-US" altLang="zh-CN" sz="2400" dirty="0"/>
              <a:t>Markov Decision Processes, MDPs</a:t>
            </a:r>
            <a:r>
              <a:rPr lang="zh-CN" altLang="en-US" sz="2400" dirty="0"/>
              <a:t>）</a:t>
            </a:r>
            <a:endParaRPr lang="en-US" altLang="zh-CN" sz="2400" dirty="0"/>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马尔科夫决策过程，用于描述一个智能体</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(Agent)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采取行动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(Action)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以改变自身的状态</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(State)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，从而使得奖励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(Reward)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与环境</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(Environment)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发生交互的循环过程。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特点：智能体下一时刻的状态和回报只取决于智能体当前时刻的行为和状态。</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grpSp>
        <p:nvGrpSpPr>
          <p:cNvPr id="3" name="组合 2">
            <a:extLst>
              <a:ext uri="{FF2B5EF4-FFF2-40B4-BE49-F238E27FC236}">
                <a16:creationId xmlns:a16="http://schemas.microsoft.com/office/drawing/2014/main" id="{740FD80E-C4E3-4175-923A-0A8A07E4502F}"/>
              </a:ext>
            </a:extLst>
          </p:cNvPr>
          <p:cNvGrpSpPr/>
          <p:nvPr/>
        </p:nvGrpSpPr>
        <p:grpSpPr>
          <a:xfrm>
            <a:off x="1846687" y="2831280"/>
            <a:ext cx="8421624" cy="1490029"/>
            <a:chOff x="1846687" y="2831280"/>
            <a:chExt cx="8421624" cy="1490029"/>
          </a:xfrm>
        </p:grpSpPr>
        <p:pic>
          <p:nvPicPr>
            <p:cNvPr id="4" name="图片 3">
              <a:extLst>
                <a:ext uri="{FF2B5EF4-FFF2-40B4-BE49-F238E27FC236}">
                  <a16:creationId xmlns:a16="http://schemas.microsoft.com/office/drawing/2014/main" id="{DB02A1AD-FC55-4ECC-8044-A0FD1AD8D1D7}"/>
                </a:ext>
              </a:extLst>
            </p:cNvPr>
            <p:cNvPicPr>
              <a:picLocks noChangeAspect="1"/>
            </p:cNvPicPr>
            <p:nvPr/>
          </p:nvPicPr>
          <p:blipFill>
            <a:blip r:embed="rId3"/>
            <a:stretch>
              <a:fillRect/>
            </a:stretch>
          </p:blipFill>
          <p:spPr>
            <a:xfrm>
              <a:off x="3842651" y="3699998"/>
              <a:ext cx="3700045" cy="621311"/>
            </a:xfrm>
            <a:prstGeom prst="rect">
              <a:avLst/>
            </a:prstGeom>
          </p:spPr>
        </p:pic>
        <p:sp>
          <p:nvSpPr>
            <p:cNvPr id="22" name="文本框 21">
              <a:extLst>
                <a:ext uri="{FF2B5EF4-FFF2-40B4-BE49-F238E27FC236}">
                  <a16:creationId xmlns:a16="http://schemas.microsoft.com/office/drawing/2014/main" id="{1391D069-229C-4308-BEA5-FD0E06DEF752}"/>
                </a:ext>
              </a:extLst>
            </p:cNvPr>
            <p:cNvSpPr txBox="1"/>
            <p:nvPr/>
          </p:nvSpPr>
          <p:spPr>
            <a:xfrm>
              <a:off x="1846687" y="2831280"/>
              <a:ext cx="8421624" cy="646331"/>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p>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状态转移函数</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：表示在给定当前状态和行为下，转移到下一状态的概率分布</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lvl="0">
              <a:lnSpc>
                <a:spcPct val="150000"/>
              </a:lnSpc>
            </a:pPr>
            <a:r>
              <a:rPr lang="zh-CN" altLang="en-US" sz="2800" b="1" dirty="0">
                <a:solidFill>
                  <a:srgbClr val="4B649F"/>
                </a:solidFill>
                <a:sym typeface="Arial" panose="020B0604020202020204" pitchFamily="34" charset="0"/>
              </a:rPr>
              <a:t>问题三</a:t>
            </a:r>
            <a:r>
              <a:rPr lang="en-US" altLang="zh-CN" sz="2800" b="1"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p>
        </p:txBody>
      </p:sp>
      <p:grpSp>
        <p:nvGrpSpPr>
          <p:cNvPr id="2" name="组合 1">
            <a:extLst>
              <a:ext uri="{FF2B5EF4-FFF2-40B4-BE49-F238E27FC236}">
                <a16:creationId xmlns:a16="http://schemas.microsoft.com/office/drawing/2014/main" id="{0A7789D0-89B9-41BD-B4EC-B22CE7059C70}"/>
              </a:ext>
            </a:extLst>
          </p:cNvPr>
          <p:cNvGrpSpPr/>
          <p:nvPr/>
        </p:nvGrpSpPr>
        <p:grpSpPr>
          <a:xfrm>
            <a:off x="1485960" y="1050924"/>
            <a:ext cx="8421624" cy="1590888"/>
            <a:chOff x="1485960" y="1050924"/>
            <a:chExt cx="8421624" cy="1590888"/>
          </a:xfrm>
        </p:grpSpPr>
        <p:sp>
          <p:nvSpPr>
            <p:cNvPr id="23" name="文本框 22">
              <a:extLst>
                <a:ext uri="{FF2B5EF4-FFF2-40B4-BE49-F238E27FC236}">
                  <a16:creationId xmlns:a16="http://schemas.microsoft.com/office/drawing/2014/main" id="{6DE7D9BB-9AD2-4DCC-BA69-7C2C06ED0297}"/>
                </a:ext>
              </a:extLst>
            </p:cNvPr>
            <p:cNvSpPr txBox="1"/>
            <p:nvPr/>
          </p:nvSpPr>
          <p:spPr>
            <a:xfrm>
              <a:off x="1485960" y="1050924"/>
              <a:ext cx="8421624" cy="923330"/>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p>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策略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π</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：满足马尔科夫假设，当智能体处于状态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时，采取了行动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的概率只与当前状态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有关，和其他因素无关。</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ECC6AE8-E1F9-4201-BFE4-1CE1DCDA6D51}"/>
                </a:ext>
              </a:extLst>
            </p:cNvPr>
            <p:cNvPicPr>
              <a:picLocks noChangeAspect="1"/>
            </p:cNvPicPr>
            <p:nvPr/>
          </p:nvPicPr>
          <p:blipFill>
            <a:blip r:embed="rId3"/>
            <a:stretch>
              <a:fillRect/>
            </a:stretch>
          </p:blipFill>
          <p:spPr>
            <a:xfrm>
              <a:off x="3619797" y="2113657"/>
              <a:ext cx="3819788" cy="528155"/>
            </a:xfrm>
            <a:prstGeom prst="rect">
              <a:avLst/>
            </a:prstGeom>
          </p:spPr>
        </p:pic>
      </p:grpSp>
      <p:grpSp>
        <p:nvGrpSpPr>
          <p:cNvPr id="3" name="组合 2">
            <a:extLst>
              <a:ext uri="{FF2B5EF4-FFF2-40B4-BE49-F238E27FC236}">
                <a16:creationId xmlns:a16="http://schemas.microsoft.com/office/drawing/2014/main" id="{9030B4E2-D10D-4D32-AAF9-3F304B26493E}"/>
              </a:ext>
            </a:extLst>
          </p:cNvPr>
          <p:cNvGrpSpPr/>
          <p:nvPr/>
        </p:nvGrpSpPr>
        <p:grpSpPr>
          <a:xfrm>
            <a:off x="1485960" y="2685814"/>
            <a:ext cx="8421624" cy="2115080"/>
            <a:chOff x="1485960" y="2685814"/>
            <a:chExt cx="8421624" cy="2115080"/>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E69DC7A-7B5D-4940-9D01-CD7380B32211}"/>
                    </a:ext>
                  </a:extLst>
                </p:cNvPr>
                <p:cNvSpPr txBox="1"/>
                <p:nvPr/>
              </p:nvSpPr>
              <p:spPr>
                <a:xfrm>
                  <a:off x="1485960" y="2685814"/>
                  <a:ext cx="8421624" cy="1477328"/>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p>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状态价值函数</a:t>
                  </a:r>
                  <a14:m>
                    <m:oMath xmlns:m="http://schemas.openxmlformats.org/officeDocument/2006/math">
                      <m:sSup>
                        <m:sSupPr>
                          <m:ctrlP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i="1" kern="100" dirty="0">
                              <a:latin typeface="Cambria Math" panose="02040503050406030204" pitchFamily="18" charset="0"/>
                              <a:ea typeface="宋体" panose="02010600030101010101" pitchFamily="2" charset="-122"/>
                              <a:cs typeface="Times New Roman" panose="02020603050405020304" pitchFamily="18" charset="0"/>
                            </a:rPr>
                            <m:t>𝜋</m:t>
                          </m:r>
                        </m:sup>
                      </m:sSup>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i="1" kern="100"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评估智能体的状态的价值，表示当智能体从状态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开始然后执行策略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π</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时的价值。由于预测将来的回报，随着预测地越长远，对当下的影响会越来越小。</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9E69DC7A-7B5D-4940-9D01-CD7380B32211}"/>
                    </a:ext>
                  </a:extLst>
                </p:cNvPr>
                <p:cNvSpPr txBox="1">
                  <a:spLocks noRot="1" noChangeAspect="1" noMove="1" noResize="1" noEditPoints="1" noAdjustHandles="1" noChangeArrowheads="1" noChangeShapeType="1" noTextEdit="1"/>
                </p:cNvSpPr>
                <p:nvPr/>
              </p:nvSpPr>
              <p:spPr>
                <a:xfrm>
                  <a:off x="1485960" y="2685814"/>
                  <a:ext cx="8421624" cy="1477328"/>
                </a:xfrm>
                <a:prstGeom prst="rect">
                  <a:avLst/>
                </a:prstGeom>
                <a:blipFill>
                  <a:blip r:embed="rId4"/>
                  <a:stretch>
                    <a:fillRect l="-652" r="-43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0EE1E8A-7893-41E2-AF0D-97DD867BBD2E}"/>
                </a:ext>
              </a:extLst>
            </p:cNvPr>
            <p:cNvPicPr>
              <a:picLocks noChangeAspect="1"/>
            </p:cNvPicPr>
            <p:nvPr/>
          </p:nvPicPr>
          <p:blipFill>
            <a:blip r:embed="rId5"/>
            <a:stretch>
              <a:fillRect/>
            </a:stretch>
          </p:blipFill>
          <p:spPr>
            <a:xfrm>
              <a:off x="3602367" y="4038855"/>
              <a:ext cx="3854648" cy="762039"/>
            </a:xfrm>
            <a:prstGeom prst="rect">
              <a:avLst/>
            </a:prstGeom>
          </p:spPr>
        </p:pic>
      </p:grpSp>
    </p:spTree>
    <p:extLst>
      <p:ext uri="{BB962C8B-B14F-4D97-AF65-F5344CB8AC3E}">
        <p14:creationId xmlns:p14="http://schemas.microsoft.com/office/powerpoint/2010/main" val="33110062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09905" y="1882775"/>
            <a:ext cx="5544820" cy="392684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grpSp>
        <p:nvGrpSpPr>
          <p:cNvPr id="3" name="组合 2"/>
          <p:cNvGrpSpPr/>
          <p:nvPr/>
        </p:nvGrpSpPr>
        <p:grpSpPr>
          <a:xfrm>
            <a:off x="475624" y="571425"/>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grpSp>
      <p:sp>
        <p:nvSpPr>
          <p:cNvPr id="4101" name="文本框 11"/>
          <p:cNvSpPr txBox="1">
            <a:spLocks noChangeArrowheads="1"/>
          </p:cNvSpPr>
          <p:nvPr/>
        </p:nvSpPr>
        <p:spPr bwMode="auto">
          <a:xfrm>
            <a:off x="1738313" y="552450"/>
            <a:ext cx="2011680" cy="645160"/>
          </a:xfrm>
          <a:prstGeom prst="rect">
            <a:avLst/>
          </a:prstGeom>
          <a:noFill/>
          <a:ln w="9525">
            <a:noFill/>
            <a:miter lim="800000"/>
          </a:ln>
        </p:spPr>
        <p:txBody>
          <a:bodyPr wrap="none">
            <a:spAutoFit/>
          </a:bodyPr>
          <a:lstStyle/>
          <a:p>
            <a:r>
              <a:rPr lang="zh-CN" altLang="en-US" sz="3600" dirty="0">
                <a:solidFill>
                  <a:schemeClr val="bg1"/>
                </a:solidFill>
                <a:sym typeface="Arial" panose="020B0604020202020204" pitchFamily="34" charset="0"/>
              </a:rPr>
              <a:t>问题背景</a:t>
            </a:r>
          </a:p>
        </p:txBody>
      </p:sp>
      <p:pic>
        <p:nvPicPr>
          <p:cNvPr id="4102" name="图片 12"/>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sp>
        <p:nvSpPr>
          <p:cNvPr id="4103" name="文本框 13"/>
          <p:cNvSpPr txBox="1">
            <a:spLocks noChangeArrowheads="1"/>
          </p:cNvSpPr>
          <p:nvPr/>
        </p:nvSpPr>
        <p:spPr bwMode="auto">
          <a:xfrm>
            <a:off x="701675" y="1978660"/>
            <a:ext cx="5160963" cy="702436"/>
          </a:xfrm>
          <a:prstGeom prst="rect">
            <a:avLst/>
          </a:prstGeom>
          <a:noFill/>
          <a:ln w="9525">
            <a:noFill/>
            <a:miter lim="800000"/>
          </a:ln>
        </p:spPr>
        <p:txBody>
          <a:bodyPr>
            <a:spAutoFit/>
          </a:bodyPr>
          <a:lstStyle/>
          <a:p>
            <a:pPr algn="just">
              <a:lnSpc>
                <a:spcPct val="150000"/>
              </a:lnSpc>
            </a:pPr>
            <a:r>
              <a:rPr lang="zh-CN" altLang="en-US" sz="3000" dirty="0">
                <a:solidFill>
                  <a:schemeClr val="bg1"/>
                </a:solidFill>
                <a:sym typeface="Arial" panose="020B0604020202020204" pitchFamily="34" charset="0"/>
              </a:rPr>
              <a:t>追逃博弈问题</a:t>
            </a:r>
          </a:p>
        </p:txBody>
      </p:sp>
      <p:sp>
        <p:nvSpPr>
          <p:cNvPr id="4104" name="矩形 14"/>
          <p:cNvSpPr>
            <a:spLocks noChangeArrowheads="1"/>
          </p:cNvSpPr>
          <p:nvPr/>
        </p:nvSpPr>
        <p:spPr bwMode="auto">
          <a:xfrm>
            <a:off x="6204561" y="1836692"/>
            <a:ext cx="4762500" cy="128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buFontTx/>
              <a:buNone/>
              <a:defRPr/>
            </a:pPr>
            <a:r>
              <a:rPr lang="zh-CN" altLang="en-US" dirty="0">
                <a:solidFill>
                  <a:srgbClr val="4B649F"/>
                </a:solidFill>
                <a:latin typeface="+mn-lt"/>
                <a:ea typeface="+mn-ea"/>
                <a:cs typeface="+mn-ea"/>
                <a:sym typeface="+mn-lt"/>
              </a:rPr>
              <a:t>例子：</a:t>
            </a:r>
            <a:endParaRPr lang="en-US" altLang="zh-CN" dirty="0">
              <a:solidFill>
                <a:srgbClr val="4B649F"/>
              </a:solidFill>
              <a:latin typeface="+mn-lt"/>
              <a:ea typeface="+mn-ea"/>
              <a:cs typeface="+mn-ea"/>
              <a:sym typeface="+mn-lt"/>
            </a:endParaRPr>
          </a:p>
          <a:p>
            <a:pPr marL="285750" indent="-285750" algn="just">
              <a:lnSpc>
                <a:spcPct val="150000"/>
              </a:lnSpc>
              <a:buFont typeface="Arial" panose="020B0604020202020204" pitchFamily="34" charset="0"/>
              <a:buChar char="•"/>
              <a:defRPr/>
            </a:pPr>
            <a:r>
              <a:rPr lang="zh-CN" altLang="en-US" dirty="0">
                <a:solidFill>
                  <a:srgbClr val="4B649F"/>
                </a:solidFill>
                <a:latin typeface="+mn-lt"/>
                <a:ea typeface="+mn-ea"/>
                <a:cs typeface="+mn-ea"/>
                <a:sym typeface="+mn-lt"/>
              </a:rPr>
              <a:t>速度更快的捕食者能够更容易捕食到猎物。</a:t>
            </a:r>
            <a:endParaRPr lang="en-US" altLang="zh-CN" dirty="0">
              <a:solidFill>
                <a:srgbClr val="4B649F"/>
              </a:solidFill>
              <a:latin typeface="+mn-lt"/>
              <a:ea typeface="+mn-ea"/>
              <a:cs typeface="+mn-ea"/>
              <a:sym typeface="+mn-lt"/>
            </a:endParaRPr>
          </a:p>
          <a:p>
            <a:pPr marL="285750" indent="-285750" algn="just">
              <a:lnSpc>
                <a:spcPct val="150000"/>
              </a:lnSpc>
              <a:buFont typeface="Arial" panose="020B0604020202020204" pitchFamily="34" charset="0"/>
              <a:buChar char="•"/>
              <a:defRPr/>
            </a:pPr>
            <a:r>
              <a:rPr lang="zh-CN" altLang="en-US" dirty="0">
                <a:solidFill>
                  <a:srgbClr val="4B649F"/>
                </a:solidFill>
                <a:latin typeface="+mn-lt"/>
                <a:ea typeface="+mn-ea"/>
                <a:cs typeface="+mn-ea"/>
                <a:sym typeface="+mn-lt"/>
              </a:rPr>
              <a:t>捕食者能通过团队合作的方式捕食到猎物。</a:t>
            </a:r>
          </a:p>
        </p:txBody>
      </p:sp>
      <p:sp>
        <p:nvSpPr>
          <p:cNvPr id="17" name="矩形 16"/>
          <p:cNvSpPr/>
          <p:nvPr/>
        </p:nvSpPr>
        <p:spPr>
          <a:xfrm>
            <a:off x="6054725" y="1882775"/>
            <a:ext cx="5545455" cy="392684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8" name="矩形 17"/>
          <p:cNvSpPr/>
          <p:nvPr/>
        </p:nvSpPr>
        <p:spPr>
          <a:xfrm>
            <a:off x="11272838" y="2106613"/>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9" name="矩形 18"/>
          <p:cNvSpPr/>
          <p:nvPr/>
        </p:nvSpPr>
        <p:spPr>
          <a:xfrm>
            <a:off x="11272838" y="477202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0" name="文本框 13">
            <a:extLst>
              <a:ext uri="{FF2B5EF4-FFF2-40B4-BE49-F238E27FC236}">
                <a16:creationId xmlns:a16="http://schemas.microsoft.com/office/drawing/2014/main" id="{36693995-F39D-4CDB-B79E-278D693011DD}"/>
              </a:ext>
            </a:extLst>
          </p:cNvPr>
          <p:cNvSpPr txBox="1">
            <a:spLocks noChangeArrowheads="1"/>
          </p:cNvSpPr>
          <p:nvPr/>
        </p:nvSpPr>
        <p:spPr bwMode="auto">
          <a:xfrm>
            <a:off x="743926" y="2948294"/>
            <a:ext cx="5160963" cy="1264705"/>
          </a:xfrm>
          <a:prstGeom prst="rect">
            <a:avLst/>
          </a:prstGeom>
          <a:noFill/>
          <a:ln w="9525">
            <a:noFill/>
            <a:miter lim="800000"/>
          </a:ln>
        </p:spPr>
        <p:txBody>
          <a:bodyPr>
            <a:spAutoFit/>
          </a:bodyPr>
          <a:lstStyle/>
          <a:p>
            <a:pPr marL="457200" indent="-457200" algn="just">
              <a:lnSpc>
                <a:spcPct val="150000"/>
              </a:lnSpc>
              <a:buFont typeface="Arial" panose="020B0604020202020204" pitchFamily="34" charset="0"/>
              <a:buChar char="•"/>
            </a:pPr>
            <a:r>
              <a:rPr lang="zh-CN" altLang="en-US" sz="2700" dirty="0">
                <a:solidFill>
                  <a:schemeClr val="bg1"/>
                </a:solidFill>
                <a:sym typeface="Arial" panose="020B0604020202020204" pitchFamily="34" charset="0"/>
              </a:rPr>
              <a:t>追捕者</a:t>
            </a:r>
            <a:r>
              <a:rPr lang="en-US" altLang="zh-CN" sz="2700" dirty="0">
                <a:solidFill>
                  <a:schemeClr val="bg1"/>
                </a:solidFill>
                <a:sym typeface="Arial" panose="020B0604020202020204" pitchFamily="34" charset="0"/>
              </a:rPr>
              <a:t>&amp;</a:t>
            </a:r>
            <a:r>
              <a:rPr lang="zh-CN" altLang="en-US" sz="2700" dirty="0">
                <a:solidFill>
                  <a:schemeClr val="bg1"/>
                </a:solidFill>
                <a:sym typeface="Arial" panose="020B0604020202020204" pitchFamily="34" charset="0"/>
              </a:rPr>
              <a:t>逃跑者</a:t>
            </a:r>
            <a:endParaRPr lang="en-US" altLang="zh-CN" sz="2700" dirty="0">
              <a:solidFill>
                <a:schemeClr val="bg1"/>
              </a:solidFill>
              <a:sym typeface="Arial" panose="020B0604020202020204" pitchFamily="34" charset="0"/>
            </a:endParaRPr>
          </a:p>
          <a:p>
            <a:pPr marL="457200" indent="-457200" algn="just">
              <a:lnSpc>
                <a:spcPct val="150000"/>
              </a:lnSpc>
              <a:buFont typeface="Arial" panose="020B0604020202020204" pitchFamily="34" charset="0"/>
              <a:buChar char="•"/>
            </a:pPr>
            <a:r>
              <a:rPr lang="zh-CN" altLang="en-US" sz="2700" dirty="0">
                <a:solidFill>
                  <a:schemeClr val="bg1"/>
                </a:solidFill>
                <a:sym typeface="Arial" panose="020B0604020202020204" pitchFamily="34" charset="0"/>
              </a:rPr>
              <a:t>运用微分对策进行数学描述</a:t>
            </a:r>
          </a:p>
        </p:txBody>
      </p:sp>
      <p:sp>
        <p:nvSpPr>
          <p:cNvPr id="22" name="矩形 14">
            <a:extLst>
              <a:ext uri="{FF2B5EF4-FFF2-40B4-BE49-F238E27FC236}">
                <a16:creationId xmlns:a16="http://schemas.microsoft.com/office/drawing/2014/main" id="{BF3647B4-289E-4CA5-867C-03818A0DE24C}"/>
              </a:ext>
            </a:extLst>
          </p:cNvPr>
          <p:cNvSpPr>
            <a:spLocks noChangeArrowheads="1"/>
          </p:cNvSpPr>
          <p:nvPr/>
        </p:nvSpPr>
        <p:spPr bwMode="auto">
          <a:xfrm>
            <a:off x="6204561" y="3429000"/>
            <a:ext cx="4762500" cy="170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buFontTx/>
              <a:buNone/>
              <a:defRPr/>
            </a:pPr>
            <a:r>
              <a:rPr lang="zh-CN" altLang="en-US" dirty="0">
                <a:solidFill>
                  <a:srgbClr val="4B649F"/>
                </a:solidFill>
                <a:latin typeface="+mn-lt"/>
                <a:ea typeface="+mn-ea"/>
                <a:cs typeface="+mn-ea"/>
                <a:sym typeface="+mn-lt"/>
              </a:rPr>
              <a:t>应用：</a:t>
            </a:r>
            <a:endParaRPr lang="en-US" altLang="zh-CN" dirty="0">
              <a:solidFill>
                <a:srgbClr val="4B649F"/>
              </a:solidFill>
              <a:latin typeface="+mn-lt"/>
              <a:ea typeface="+mn-ea"/>
              <a:cs typeface="+mn-ea"/>
              <a:sym typeface="+mn-lt"/>
            </a:endParaRPr>
          </a:p>
          <a:p>
            <a:pPr marL="285750" indent="-285750" algn="just">
              <a:lnSpc>
                <a:spcPct val="150000"/>
              </a:lnSpc>
              <a:buFont typeface="Arial" panose="020B0604020202020204" pitchFamily="34" charset="0"/>
              <a:buChar char="•"/>
              <a:defRPr/>
            </a:pPr>
            <a:r>
              <a:rPr lang="zh-CN" altLang="en-US" dirty="0">
                <a:solidFill>
                  <a:srgbClr val="4B649F"/>
                </a:solidFill>
                <a:latin typeface="+mn-lt"/>
                <a:ea typeface="+mn-ea"/>
                <a:cs typeface="+mn-ea"/>
                <a:sym typeface="+mn-lt"/>
              </a:rPr>
              <a:t>军事作战</a:t>
            </a:r>
            <a:endParaRPr lang="en-US" altLang="zh-CN" dirty="0">
              <a:solidFill>
                <a:srgbClr val="4B649F"/>
              </a:solidFill>
              <a:latin typeface="+mn-lt"/>
              <a:ea typeface="+mn-ea"/>
              <a:cs typeface="+mn-ea"/>
              <a:sym typeface="+mn-lt"/>
            </a:endParaRPr>
          </a:p>
          <a:p>
            <a:pPr marL="285750" indent="-285750" algn="just">
              <a:lnSpc>
                <a:spcPct val="150000"/>
              </a:lnSpc>
              <a:buFont typeface="Arial" panose="020B0604020202020204" pitchFamily="34" charset="0"/>
              <a:buChar char="•"/>
              <a:defRPr/>
            </a:pPr>
            <a:r>
              <a:rPr lang="zh-CN" altLang="en-US" dirty="0">
                <a:solidFill>
                  <a:srgbClr val="4B649F"/>
                </a:solidFill>
                <a:latin typeface="+mn-lt"/>
                <a:ea typeface="+mn-ea"/>
                <a:cs typeface="+mn-ea"/>
                <a:sym typeface="+mn-lt"/>
              </a:rPr>
              <a:t>无人机对抗</a:t>
            </a:r>
            <a:endParaRPr lang="en-US" altLang="zh-CN" dirty="0">
              <a:solidFill>
                <a:srgbClr val="4B649F"/>
              </a:solidFill>
              <a:latin typeface="+mn-lt"/>
              <a:ea typeface="+mn-ea"/>
              <a:cs typeface="+mn-ea"/>
              <a:sym typeface="+mn-lt"/>
            </a:endParaRPr>
          </a:p>
          <a:p>
            <a:pPr marL="285750" indent="-285750" algn="just">
              <a:lnSpc>
                <a:spcPct val="150000"/>
              </a:lnSpc>
              <a:buFont typeface="Arial" panose="020B0604020202020204" pitchFamily="34" charset="0"/>
              <a:buChar char="•"/>
              <a:defRPr/>
            </a:pPr>
            <a:r>
              <a:rPr lang="zh-CN" altLang="en-US" dirty="0">
                <a:solidFill>
                  <a:srgbClr val="4B649F"/>
                </a:solidFill>
                <a:latin typeface="+mn-lt"/>
                <a:ea typeface="+mn-ea"/>
                <a:cs typeface="+mn-ea"/>
                <a:sym typeface="+mn-lt"/>
              </a:rPr>
              <a:t>航天器交接</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lvl="0">
              <a:lnSpc>
                <a:spcPct val="150000"/>
              </a:lnSpc>
            </a:pPr>
            <a:r>
              <a:rPr lang="zh-CN" altLang="en-US" sz="2800" b="1" dirty="0">
                <a:solidFill>
                  <a:srgbClr val="4B649F"/>
                </a:solidFill>
                <a:sym typeface="Arial" panose="020B0604020202020204" pitchFamily="34" charset="0"/>
              </a:rPr>
              <a:t>问题三</a:t>
            </a:r>
            <a:r>
              <a:rPr lang="en-US" altLang="zh-CN" sz="2800" b="1"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p>
        </p:txBody>
      </p:sp>
      <p:grpSp>
        <p:nvGrpSpPr>
          <p:cNvPr id="2" name="组合 1">
            <a:extLst>
              <a:ext uri="{FF2B5EF4-FFF2-40B4-BE49-F238E27FC236}">
                <a16:creationId xmlns:a16="http://schemas.microsoft.com/office/drawing/2014/main" id="{323B7B85-41E6-43D4-831E-03BFDDAE7E15}"/>
              </a:ext>
            </a:extLst>
          </p:cNvPr>
          <p:cNvGrpSpPr/>
          <p:nvPr/>
        </p:nvGrpSpPr>
        <p:grpSpPr>
          <a:xfrm>
            <a:off x="1256863" y="1416637"/>
            <a:ext cx="8421624" cy="1896067"/>
            <a:chOff x="1256863" y="1416637"/>
            <a:chExt cx="8421624" cy="1896067"/>
          </a:xfrm>
        </p:grpSpPr>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88874FE-D5C1-4215-908D-CE7D312D61B4}"/>
                    </a:ext>
                  </a:extLst>
                </p:cNvPr>
                <p:cNvSpPr txBox="1"/>
                <p:nvPr/>
              </p:nvSpPr>
              <p:spPr>
                <a:xfrm>
                  <a:off x="1256863" y="1416637"/>
                  <a:ext cx="8421624" cy="1200329"/>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p>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动作价值函数</a:t>
                  </a:r>
                  <a14:m>
                    <m:oMath xmlns:m="http://schemas.openxmlformats.org/officeDocument/2006/math">
                      <m:sSup>
                        <m:sSupPr>
                          <m:ctrlP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𝑄</m:t>
                          </m:r>
                        </m:e>
                        <m:sup>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𝜋</m:t>
                          </m:r>
                        </m:sup>
                      </m:sSup>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kern="100" dirty="0" err="1"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i="1" kern="100" dirty="0" err="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err="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i="1" kern="100" dirty="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i="1" kern="100"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表示智能体从状态</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做出行动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并执行策略</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π</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后得到的预期回报。</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888874FE-D5C1-4215-908D-CE7D312D61B4}"/>
                    </a:ext>
                  </a:extLst>
                </p:cNvPr>
                <p:cNvSpPr txBox="1">
                  <a:spLocks noRot="1" noChangeAspect="1" noMove="1" noResize="1" noEditPoints="1" noAdjustHandles="1" noChangeArrowheads="1" noChangeShapeType="1" noTextEdit="1"/>
                </p:cNvSpPr>
                <p:nvPr/>
              </p:nvSpPr>
              <p:spPr>
                <a:xfrm>
                  <a:off x="1256863" y="1416637"/>
                  <a:ext cx="8421624" cy="1200329"/>
                </a:xfrm>
                <a:prstGeom prst="rect">
                  <a:avLst/>
                </a:prstGeom>
                <a:blipFill>
                  <a:blip r:embed="rId3"/>
                  <a:stretch>
                    <a:fillRect l="-579" r="-28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2203A61E-6C34-4CB9-AFC9-930D0C521F06}"/>
                </a:ext>
              </a:extLst>
            </p:cNvPr>
            <p:cNvPicPr>
              <a:picLocks noChangeAspect="1"/>
            </p:cNvPicPr>
            <p:nvPr/>
          </p:nvPicPr>
          <p:blipFill>
            <a:blip r:embed="rId4"/>
            <a:stretch>
              <a:fillRect/>
            </a:stretch>
          </p:blipFill>
          <p:spPr>
            <a:xfrm>
              <a:off x="2718445" y="2550665"/>
              <a:ext cx="4711942" cy="762039"/>
            </a:xfrm>
            <a:prstGeom prst="rect">
              <a:avLst/>
            </a:prstGeom>
          </p:spPr>
        </p:pic>
      </p:grpSp>
      <p:grpSp>
        <p:nvGrpSpPr>
          <p:cNvPr id="3" name="组合 2">
            <a:extLst>
              <a:ext uri="{FF2B5EF4-FFF2-40B4-BE49-F238E27FC236}">
                <a16:creationId xmlns:a16="http://schemas.microsoft.com/office/drawing/2014/main" id="{24576609-41B4-4FBC-94F9-694966C9334C}"/>
              </a:ext>
            </a:extLst>
          </p:cNvPr>
          <p:cNvGrpSpPr/>
          <p:nvPr/>
        </p:nvGrpSpPr>
        <p:grpSpPr>
          <a:xfrm>
            <a:off x="1256863" y="3312704"/>
            <a:ext cx="8421624" cy="1243567"/>
            <a:chOff x="1256863" y="3312704"/>
            <a:chExt cx="8421624" cy="1243567"/>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C06E25F-783E-4D44-BB74-0F5741B2C8E4}"/>
                    </a:ext>
                  </a:extLst>
                </p:cNvPr>
                <p:cNvSpPr txBox="1"/>
                <p:nvPr/>
              </p:nvSpPr>
              <p:spPr>
                <a:xfrm>
                  <a:off x="1256863" y="3312704"/>
                  <a:ext cx="8421624" cy="923330"/>
                </a:xfrm>
                <a:prstGeom prst="rect">
                  <a:avLst/>
                </a:prstGeom>
                <a:noFill/>
              </p:spPr>
              <p:txBody>
                <a:bodyPr wrap="square" rtlCol="0">
                  <a:spAutoFit/>
                </a:bodyPr>
                <a:lstStyle/>
                <a:p>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若存在最优策略</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𝜋</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oMath>
                  </a14:m>
                  <a:r>
                    <a:rPr lang="zh-CN" altLang="zh-CN" sz="1800" dirty="0">
                      <a:effectLst/>
                      <a:ea typeface="等线" panose="02010600030101010101" pitchFamily="2" charset="-122"/>
                      <a:cs typeface="Times New Roman" panose="02020603050405020304" pitchFamily="18" charset="0"/>
                    </a:rPr>
                    <a:t>，则会使得智能体获得最大化的回报。因此最优策略下的动作价值函数</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𝑄</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𝑠</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800" dirty="0">
                      <a:effectLst/>
                      <a:ea typeface="等线" panose="02010600030101010101" pitchFamily="2" charset="-122"/>
                      <a:cs typeface="Times New Roman" panose="02020603050405020304" pitchFamily="18" charset="0"/>
                    </a:rPr>
                    <a:t>可改写为</a:t>
                  </a:r>
                  <a:r>
                    <a:rPr lang="en-US" altLang="zh-CN" sz="1800" dirty="0">
                      <a:effectLst/>
                      <a:ea typeface="等线" panose="02010600030101010101" pitchFamily="2" charset="-122"/>
                      <a:cs typeface="Times New Roman" panose="02020603050405020304" pitchFamily="18" charset="0"/>
                    </a:rPr>
                    <a:t>Bellman</a:t>
                  </a:r>
                  <a:r>
                    <a:rPr lang="zh-CN" altLang="zh-CN" sz="1800" dirty="0">
                      <a:effectLst/>
                      <a:ea typeface="等线" panose="02010600030101010101" pitchFamily="2" charset="-122"/>
                      <a:cs typeface="Times New Roman" panose="02020603050405020304" pitchFamily="18" charset="0"/>
                    </a:rPr>
                    <a:t>最优方程</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EC06E25F-783E-4D44-BB74-0F5741B2C8E4}"/>
                    </a:ext>
                  </a:extLst>
                </p:cNvPr>
                <p:cNvSpPr txBox="1">
                  <a:spLocks noRot="1" noChangeAspect="1" noMove="1" noResize="1" noEditPoints="1" noAdjustHandles="1" noChangeArrowheads="1" noChangeShapeType="1" noTextEdit="1"/>
                </p:cNvSpPr>
                <p:nvPr/>
              </p:nvSpPr>
              <p:spPr>
                <a:xfrm>
                  <a:off x="1256863" y="3312704"/>
                  <a:ext cx="8421624" cy="923330"/>
                </a:xfrm>
                <a:prstGeom prst="rect">
                  <a:avLst/>
                </a:prstGeom>
                <a:blipFill>
                  <a:blip r:embed="rId5"/>
                  <a:stretch>
                    <a:fillRect l="-579" t="-3289" r="-579"/>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036BAFB4-66FA-4447-BCEC-A8F98F5C588C}"/>
                </a:ext>
              </a:extLst>
            </p:cNvPr>
            <p:cNvPicPr>
              <a:picLocks noChangeAspect="1"/>
            </p:cNvPicPr>
            <p:nvPr/>
          </p:nvPicPr>
          <p:blipFill>
            <a:blip r:embed="rId6"/>
            <a:stretch>
              <a:fillRect/>
            </a:stretch>
          </p:blipFill>
          <p:spPr>
            <a:xfrm>
              <a:off x="2706971" y="4086347"/>
              <a:ext cx="5645440" cy="469924"/>
            </a:xfrm>
            <a:prstGeom prst="rect">
              <a:avLst/>
            </a:prstGeom>
          </p:spPr>
        </p:pic>
      </p:grpSp>
      <p:sp>
        <p:nvSpPr>
          <p:cNvPr id="22" name="文本框 21">
            <a:extLst>
              <a:ext uri="{FF2B5EF4-FFF2-40B4-BE49-F238E27FC236}">
                <a16:creationId xmlns:a16="http://schemas.microsoft.com/office/drawing/2014/main" id="{788AF1C1-AE96-419F-B405-CD7E34F64EED}"/>
              </a:ext>
            </a:extLst>
          </p:cNvPr>
          <p:cNvSpPr txBox="1"/>
          <p:nvPr/>
        </p:nvSpPr>
        <p:spPr>
          <a:xfrm>
            <a:off x="1256863" y="4581177"/>
            <a:ext cx="8421624" cy="1200329"/>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p>
          <a:p>
            <a:r>
              <a:rPr lang="zh-CN" altLang="en-US" dirty="0">
                <a:ea typeface="等线" panose="02010600030101010101" pitchFamily="2" charset="-122"/>
                <a:cs typeface="Times New Roman" panose="02020603050405020304" pitchFamily="18" charset="0"/>
              </a:rPr>
              <a:t>       从</a:t>
            </a:r>
            <a:r>
              <a:rPr lang="en-US" altLang="zh-CN" dirty="0">
                <a:ea typeface="等线" panose="02010600030101010101" pitchFamily="2" charset="-122"/>
                <a:cs typeface="Times New Roman" panose="02020603050405020304" pitchFamily="18" charset="0"/>
              </a:rPr>
              <a:t>Bellman</a:t>
            </a:r>
            <a:r>
              <a:rPr lang="zh-CN" altLang="en-US" dirty="0">
                <a:ea typeface="等线" panose="02010600030101010101" pitchFamily="2" charset="-122"/>
                <a:cs typeface="Times New Roman" panose="02020603050405020304" pitchFamily="18" charset="0"/>
              </a:rPr>
              <a:t>最优方程可以看出，一个状态的价值由两部分决定：该状态的回报，以及后续衰减的状态价值之和。</a:t>
            </a:r>
            <a:endParaRPr lang="en-US" altLang="zh-CN" dirty="0">
              <a:ea typeface="等线" panose="02010600030101010101" pitchFamily="2" charset="-122"/>
              <a:cs typeface="Times New Roman" panose="02020603050405020304" pitchFamily="18" charset="0"/>
            </a:endParaRPr>
          </a:p>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701114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2800" b="1" noProof="0" dirty="0">
                <a:ln>
                  <a:noFill/>
                </a:ln>
                <a:solidFill>
                  <a:srgbClr val="4B649F"/>
                </a:solidFill>
                <a:effectLst/>
                <a:uLnTx/>
                <a:uFillTx/>
                <a:sym typeface="Arial" panose="020B0604020202020204" pitchFamily="34" charset="0"/>
              </a:rPr>
              <a:t>问题三</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 name="文本框 1"/>
          <p:cNvSpPr txBox="1"/>
          <p:nvPr/>
        </p:nvSpPr>
        <p:spPr>
          <a:xfrm>
            <a:off x="1259205" y="1002030"/>
            <a:ext cx="9429750" cy="2961323"/>
          </a:xfrm>
          <a:prstGeom prst="rect">
            <a:avLst/>
          </a:prstGeom>
          <a:noFill/>
        </p:spPr>
        <p:txBody>
          <a:bodyPr wrap="square" rtlCol="0">
            <a:spAutoFit/>
          </a:bodyPr>
          <a:lstStyle/>
          <a:p>
            <a:pPr marL="285750" indent="-285750">
              <a:buFont typeface="Wingdings" panose="05000000000000000000" charset="0"/>
              <a:buChar char="Ø"/>
            </a:pPr>
            <a:r>
              <a:rPr lang="zh-CN" altLang="en-US" sz="2000" dirty="0"/>
              <a:t>DDPG ( Deep Deterministic Policy Gradient ) 算法</a:t>
            </a:r>
          </a:p>
          <a:p>
            <a:pPr marL="285750" indent="-285750">
              <a:buFont typeface="Wingdings" panose="05000000000000000000" charset="0"/>
              <a:buChar char="Ø"/>
            </a:pPr>
            <a:endParaRPr lang="zh-CN" altLang="en-US" sz="2000" dirty="0"/>
          </a:p>
          <a:p>
            <a:pPr marL="0" indent="0">
              <a:lnSpc>
                <a:spcPct val="150000"/>
              </a:lnSpc>
              <a:buFont typeface="Wingdings" panose="05000000000000000000" charset="0"/>
              <a:buNone/>
            </a:pPr>
            <a:r>
              <a:rPr lang="en-US" altLang="zh-CN" sz="2000" dirty="0"/>
              <a:t>      </a:t>
            </a:r>
            <a:r>
              <a:rPr lang="zh-CN" altLang="en-US" sz="2000" dirty="0"/>
              <a:t>对于智能体(Agent)的行为(action)，往往可以简单分为离散的，或是连续的。而DDPG算法，是一针对连续行为的策略学习方法，由Deepmind于2016年提出。该算法在DPG算法中融入了深度学习神经网络，采用卷积神经网络作为策略函数和行为值函数的模拟，即策略网络和</a:t>
            </a:r>
            <a:r>
              <a:rPr lang="en-US" altLang="zh-CN" sz="2000" dirty="0"/>
              <a:t>Q</a:t>
            </a:r>
            <a:r>
              <a:rPr lang="zh-CN" altLang="en-US" sz="2000" dirty="0"/>
              <a:t>网络，然后再使用深度学习的方法来训练上述神经网络。 </a:t>
            </a:r>
          </a:p>
        </p:txBody>
      </p:sp>
      <p:pic>
        <p:nvPicPr>
          <p:cNvPr id="8" name="图片 7" descr="src=http___imgtec.eetrend.com_sites_imgtec.eetrend.com_files_201712_blog_10784-31203-convolutionalneuralnetwork.jpg_1512981309&amp;refer=http___imgtec.eetrend"/>
          <p:cNvPicPr>
            <a:picLocks noChangeAspect="1"/>
          </p:cNvPicPr>
          <p:nvPr/>
        </p:nvPicPr>
        <p:blipFill>
          <a:blip r:embed="rId3"/>
          <a:stretch>
            <a:fillRect/>
          </a:stretch>
        </p:blipFill>
        <p:spPr>
          <a:xfrm>
            <a:off x="6866255" y="3867785"/>
            <a:ext cx="4791710" cy="2700020"/>
          </a:xfrm>
          <a:prstGeom prst="rect">
            <a:avLst/>
          </a:prstGeom>
          <a:ln>
            <a:solidFill>
              <a:schemeClr val="accent1"/>
            </a:solidFill>
          </a:ln>
          <a:effectLst>
            <a:outerShdw blurRad="50800" dist="38100" dir="2700000" algn="tl" rotWithShape="0">
              <a:prstClr val="black">
                <a:alpha val="40000"/>
              </a:prstClr>
            </a:outerShdw>
            <a:softEdge rad="63500"/>
          </a:effectLst>
        </p:spPr>
      </p:pic>
      <p:sp>
        <p:nvSpPr>
          <p:cNvPr id="16" name="文本框 15">
            <a:extLst>
              <a:ext uri="{FF2B5EF4-FFF2-40B4-BE49-F238E27FC236}">
                <a16:creationId xmlns:a16="http://schemas.microsoft.com/office/drawing/2014/main" id="{5A7F75DE-FCFB-43DC-BE90-12B7A88C5891}"/>
              </a:ext>
            </a:extLst>
          </p:cNvPr>
          <p:cNvSpPr txBox="1"/>
          <p:nvPr/>
        </p:nvSpPr>
        <p:spPr>
          <a:xfrm>
            <a:off x="1182052" y="4120198"/>
            <a:ext cx="4791711" cy="2158989"/>
          </a:xfrm>
          <a:prstGeom prst="rect">
            <a:avLst/>
          </a:prstGeom>
          <a:noFill/>
          <a:ln>
            <a:noFill/>
          </a:ln>
        </p:spPr>
        <p:txBody>
          <a:bodyPr wrap="square" rtlCol="0">
            <a:spAutoFit/>
          </a:bodyPr>
          <a:lstStyle/>
          <a:p>
            <a:pPr marL="285750" indent="-285750">
              <a:lnSpc>
                <a:spcPct val="150000"/>
              </a:lnSpc>
              <a:buFont typeface="Wingdings" panose="05000000000000000000" charset="0"/>
              <a:buChar char="Ø"/>
            </a:pPr>
            <a:r>
              <a:rPr lang="zh-CN" altLang="zh-CN" dirty="0"/>
              <a:t>行为可以分为离散或者连续，</a:t>
            </a:r>
            <a:endParaRPr lang="en-US" altLang="zh-CN" dirty="0"/>
          </a:p>
          <a:p>
            <a:pPr marL="285750" indent="-285750">
              <a:lnSpc>
                <a:spcPct val="150000"/>
              </a:lnSpc>
              <a:buFont typeface="Wingdings" panose="05000000000000000000" charset="0"/>
              <a:buChar char="Ø"/>
            </a:pPr>
            <a:r>
              <a:rPr lang="en-US" altLang="zh-CN" dirty="0"/>
              <a:t>DPG</a:t>
            </a:r>
            <a:r>
              <a:rPr lang="zh-CN" altLang="zh-CN" dirty="0"/>
              <a:t>算法只能处理离散的情形，</a:t>
            </a:r>
            <a:endParaRPr lang="en-US" altLang="zh-CN" dirty="0"/>
          </a:p>
          <a:p>
            <a:pPr>
              <a:lnSpc>
                <a:spcPct val="150000"/>
              </a:lnSpc>
            </a:pPr>
            <a:r>
              <a:rPr lang="en-US" altLang="zh-CN" dirty="0"/>
              <a:t>     </a:t>
            </a:r>
            <a:r>
              <a:rPr lang="zh-CN" altLang="en-US" dirty="0"/>
              <a:t>例</a:t>
            </a:r>
            <a:r>
              <a:rPr lang="zh-CN" altLang="zh-CN" dirty="0"/>
              <a:t>：羊只能往上下左右跑。</a:t>
            </a:r>
            <a:endParaRPr lang="en-US" altLang="zh-CN" dirty="0"/>
          </a:p>
          <a:p>
            <a:pPr marL="285750" indent="-285750">
              <a:lnSpc>
                <a:spcPct val="150000"/>
              </a:lnSpc>
              <a:buFont typeface="Wingdings" panose="05000000000000000000" charset="0"/>
              <a:buChar char="Ø"/>
            </a:pPr>
            <a:r>
              <a:rPr lang="en-US" altLang="zh-CN" dirty="0"/>
              <a:t>DDPG</a:t>
            </a:r>
            <a:r>
              <a:rPr lang="zh-CN" altLang="zh-CN" dirty="0"/>
              <a:t>就能处理</a:t>
            </a:r>
            <a:r>
              <a:rPr lang="zh-CN" altLang="zh-CN" b="1" dirty="0"/>
              <a:t>连续</a:t>
            </a:r>
            <a:r>
              <a:rPr lang="zh-CN" altLang="zh-CN" dirty="0"/>
              <a:t>的情况，</a:t>
            </a:r>
            <a:endParaRPr lang="en-US" altLang="zh-CN" dirty="0"/>
          </a:p>
          <a:p>
            <a:pPr>
              <a:lnSpc>
                <a:spcPct val="150000"/>
              </a:lnSpc>
            </a:pPr>
            <a:r>
              <a:rPr lang="en-US" altLang="zh-CN" dirty="0"/>
              <a:t>     </a:t>
            </a:r>
            <a:r>
              <a:rPr lang="zh-CN" altLang="en-US" dirty="0"/>
              <a:t>例：</a:t>
            </a:r>
            <a:r>
              <a:rPr lang="zh-CN" altLang="zh-CN" dirty="0"/>
              <a:t>羊逃跑的角度可以连续变化。</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blinds(horizontal)">
                                      <p:cBhvr>
                                        <p:cTn id="22" dur="5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blinds(horizontal)">
                                      <p:cBhvr>
                                        <p:cTn id="27" dur="5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xEl>
                                              <p:pRg st="2" end="2"/>
                                            </p:txEl>
                                          </p:spTgt>
                                        </p:tgtEl>
                                        <p:attrNameLst>
                                          <p:attrName>style.visibility</p:attrName>
                                        </p:attrNameLst>
                                      </p:cBhvr>
                                      <p:to>
                                        <p:strVal val="visible"/>
                                      </p:to>
                                    </p:set>
                                    <p:animEffect transition="in" filter="blinds(horizontal)">
                                      <p:cBhvr>
                                        <p:cTn id="32" dur="500"/>
                                        <p:tgtEl>
                                          <p:spTgt spid="1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animEffect transition="in" filter="blinds(horizontal)">
                                      <p:cBhvr>
                                        <p:cTn id="37" dur="500"/>
                                        <p:tgtEl>
                                          <p:spTgt spid="1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
                                            <p:txEl>
                                              <p:pRg st="4" end="4"/>
                                            </p:txEl>
                                          </p:spTgt>
                                        </p:tgtEl>
                                        <p:attrNameLst>
                                          <p:attrName>style.visibility</p:attrName>
                                        </p:attrNameLst>
                                      </p:cBhvr>
                                      <p:to>
                                        <p:strVal val="visible"/>
                                      </p:to>
                                    </p:set>
                                    <p:animEffect transition="in" filter="blinds(horizontal)">
                                      <p:cBhvr>
                                        <p:cTn id="42"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3"/>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2800" b="1" noProof="0" dirty="0">
                <a:ln>
                  <a:noFill/>
                </a:ln>
                <a:solidFill>
                  <a:srgbClr val="4B649F"/>
                </a:solidFill>
                <a:effectLst/>
                <a:uLnTx/>
                <a:uFillTx/>
                <a:sym typeface="Arial" panose="020B0604020202020204" pitchFamily="34" charset="0"/>
              </a:rPr>
              <a:t>问题三</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4" name="图片 3"/>
          <p:cNvPicPr>
            <a:picLocks noChangeAspect="1"/>
          </p:cNvPicPr>
          <p:nvPr/>
        </p:nvPicPr>
        <p:blipFill>
          <a:blip r:embed="rId4"/>
          <a:stretch>
            <a:fillRect/>
          </a:stretch>
        </p:blipFill>
        <p:spPr>
          <a:xfrm>
            <a:off x="8812530" y="936625"/>
            <a:ext cx="2540000" cy="1930400"/>
          </a:xfrm>
          <a:prstGeom prst="rect">
            <a:avLst/>
          </a:prstGeom>
        </p:spPr>
      </p:pic>
      <p:sp>
        <p:nvSpPr>
          <p:cNvPr id="5" name="左箭头 4"/>
          <p:cNvSpPr/>
          <p:nvPr/>
        </p:nvSpPr>
        <p:spPr>
          <a:xfrm>
            <a:off x="7132320" y="1667510"/>
            <a:ext cx="1478280" cy="460375"/>
          </a:xfrm>
          <a:prstGeom prst="leftArrow">
            <a:avLst/>
          </a:prstGeom>
          <a:solidFill>
            <a:schemeClr val="accent1">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772785" y="1626235"/>
            <a:ext cx="1359535" cy="460375"/>
          </a:xfrm>
          <a:prstGeom prst="rect">
            <a:avLst/>
          </a:prstGeom>
          <a:noFill/>
        </p:spPr>
        <p:txBody>
          <a:bodyPr wrap="square" rtlCol="0">
            <a:spAutoFit/>
          </a:bodyPr>
          <a:lstStyle/>
          <a:p>
            <a:r>
              <a:rPr lang="zh-CN" altLang="en-US" sz="2400"/>
              <a:t>智能体</a:t>
            </a:r>
          </a:p>
        </p:txBody>
      </p:sp>
      <p:sp>
        <p:nvSpPr>
          <p:cNvPr id="9" name="文本框 8"/>
          <p:cNvSpPr txBox="1"/>
          <p:nvPr/>
        </p:nvSpPr>
        <p:spPr>
          <a:xfrm>
            <a:off x="607695" y="1482725"/>
            <a:ext cx="3484880" cy="829945"/>
          </a:xfrm>
          <a:prstGeom prst="rect">
            <a:avLst/>
          </a:prstGeom>
          <a:noFill/>
        </p:spPr>
        <p:txBody>
          <a:bodyPr wrap="square" rtlCol="0">
            <a:spAutoFit/>
          </a:bodyPr>
          <a:lstStyle/>
          <a:p>
            <a:r>
              <a:rPr lang="zh-CN" altLang="en-US" sz="2400" dirty="0"/>
              <a:t>环境的状态连续</a:t>
            </a:r>
            <a:endParaRPr lang="en-US" altLang="zh-CN" sz="2400" dirty="0"/>
          </a:p>
          <a:p>
            <a:r>
              <a:rPr lang="zh-CN" altLang="en-US" sz="2400" dirty="0"/>
              <a:t>智能体的动作连续</a:t>
            </a:r>
          </a:p>
        </p:txBody>
      </p:sp>
      <p:sp>
        <p:nvSpPr>
          <p:cNvPr id="10" name="矩形 9"/>
          <p:cNvSpPr/>
          <p:nvPr/>
        </p:nvSpPr>
        <p:spPr>
          <a:xfrm>
            <a:off x="512445" y="931545"/>
            <a:ext cx="10999470" cy="1942465"/>
          </a:xfrm>
          <a:prstGeom prst="rect">
            <a:avLst/>
          </a:prstGeom>
          <a:noFill/>
          <a:ln>
            <a:solidFill>
              <a:schemeClr val="tx2">
                <a:lumMod val="40000"/>
                <a:lumOff val="60000"/>
              </a:schemeClr>
            </a:solidFill>
            <a:prstDash val="dash"/>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文本框 10"/>
          <p:cNvSpPr txBox="1"/>
          <p:nvPr/>
        </p:nvSpPr>
        <p:spPr>
          <a:xfrm>
            <a:off x="4544258" y="4651856"/>
            <a:ext cx="4826167" cy="1569660"/>
          </a:xfrm>
          <a:prstGeom prst="rect">
            <a:avLst/>
          </a:prstGeom>
          <a:noFill/>
        </p:spPr>
        <p:txBody>
          <a:bodyPr wrap="square" rtlCol="0" anchor="t">
            <a:spAutoFit/>
          </a:bodyPr>
          <a:lstStyle/>
          <a:p>
            <a:r>
              <a:rPr lang="zh-CN" altLang="en-US" sz="2400" dirty="0"/>
              <a:t>基于</a:t>
            </a:r>
            <a:r>
              <a:rPr lang="en-US" altLang="zh-CN" sz="2400" dirty="0"/>
              <a:t>DDPG</a:t>
            </a:r>
            <a:r>
              <a:rPr lang="zh-CN" altLang="en-US" sz="2400" dirty="0"/>
              <a:t>算法</a:t>
            </a:r>
            <a:endParaRPr lang="en-US" altLang="zh-CN" sz="2400" dirty="0"/>
          </a:p>
          <a:p>
            <a:r>
              <a:rPr lang="zh-CN" altLang="en-US" sz="2400" dirty="0"/>
              <a:t>定义状态空间及行为空间，</a:t>
            </a:r>
            <a:endParaRPr lang="en-US" altLang="zh-CN" sz="2400" dirty="0"/>
          </a:p>
          <a:p>
            <a:r>
              <a:rPr lang="zh-CN" altLang="en-US" sz="2400" dirty="0"/>
              <a:t>设计回报函数，</a:t>
            </a:r>
            <a:endParaRPr lang="en-US" altLang="zh-CN" sz="2400" dirty="0"/>
          </a:p>
          <a:p>
            <a:r>
              <a:rPr lang="zh-CN" altLang="en-US" sz="2400" dirty="0"/>
              <a:t>使羊通过学习训练后实现逃逸。</a:t>
            </a:r>
          </a:p>
        </p:txBody>
      </p:sp>
      <p:sp>
        <p:nvSpPr>
          <p:cNvPr id="12" name="下箭头 11"/>
          <p:cNvSpPr/>
          <p:nvPr/>
        </p:nvSpPr>
        <p:spPr>
          <a:xfrm>
            <a:off x="4395490" y="3180164"/>
            <a:ext cx="1133203" cy="1320165"/>
          </a:xfrm>
          <a:prstGeom prst="downArrow">
            <a:avLst/>
          </a:prstGeom>
          <a:solidFill>
            <a:schemeClr val="accent1">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pPr>
            <a:endParaRPr lang="zh-CN" altLang="en-US" sz="1800">
              <a:sym typeface="+mn-ea"/>
            </a:endParaRPr>
          </a:p>
        </p:txBody>
      </p:sp>
      <p:sp>
        <p:nvSpPr>
          <p:cNvPr id="2" name="十字形 1">
            <a:extLst>
              <a:ext uri="{FF2B5EF4-FFF2-40B4-BE49-F238E27FC236}">
                <a16:creationId xmlns:a16="http://schemas.microsoft.com/office/drawing/2014/main" id="{84F81C29-47D0-4906-8404-806DB362C120}"/>
              </a:ext>
            </a:extLst>
          </p:cNvPr>
          <p:cNvSpPr/>
          <p:nvPr/>
        </p:nvSpPr>
        <p:spPr>
          <a:xfrm>
            <a:off x="3849481" y="1421533"/>
            <a:ext cx="1026160" cy="990600"/>
          </a:xfrm>
          <a:prstGeom prst="plus">
            <a:avLst>
              <a:gd name="adj" fmla="val 424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p:bldP spid="6" grpId="1"/>
      <p:bldP spid="9" grpId="0"/>
      <p:bldP spid="9" grpId="1"/>
      <p:bldP spid="10" grpId="0" bldLvl="0" animBg="1"/>
      <p:bldP spid="10" grpId="1" animBg="1"/>
      <p:bldP spid="11" grpId="0"/>
      <p:bldP spid="11" grpId="1"/>
      <p:bldP spid="12" grpId="0" bldLvl="0" animBg="1"/>
      <p:bldP spid="12" grpId="1"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3"/>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2800" b="1" noProof="0" dirty="0">
                <a:ln>
                  <a:noFill/>
                </a:ln>
                <a:solidFill>
                  <a:srgbClr val="4B649F"/>
                </a:solidFill>
                <a:effectLst/>
                <a:uLnTx/>
                <a:uFillTx/>
                <a:sym typeface="Arial" panose="020B0604020202020204" pitchFamily="34" charset="0"/>
              </a:rPr>
              <a:t>问题三</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4" name="组合 3"/>
          <p:cNvGrpSpPr/>
          <p:nvPr/>
        </p:nvGrpSpPr>
        <p:grpSpPr>
          <a:xfrm>
            <a:off x="4837430" y="1567973"/>
            <a:ext cx="6338570" cy="1442720"/>
            <a:chOff x="4998085" y="1523230"/>
            <a:chExt cx="6338570" cy="1442720"/>
          </a:xfrm>
        </p:grpSpPr>
        <p:graphicFrame>
          <p:nvGraphicFramePr>
            <p:cNvPr id="3" name="表格 2"/>
            <p:cNvGraphicFramePr/>
            <p:nvPr>
              <p:custDataLst>
                <p:tags r:id="rId1"/>
              </p:custDataLst>
            </p:nvPr>
          </p:nvGraphicFramePr>
          <p:xfrm>
            <a:off x="4998085" y="1523230"/>
            <a:ext cx="6338570" cy="1442720"/>
          </p:xfrm>
          <a:graphic>
            <a:graphicData uri="http://schemas.openxmlformats.org/drawingml/2006/table">
              <a:tbl>
                <a:tblPr firstRow="1" bandRow="1">
                  <a:tableStyleId>{16D9F66E-5EB9-4882-86FB-DCBF35E3C3E4}</a:tableStyleId>
                </a:tblPr>
                <a:tblGrid>
                  <a:gridCol w="3169285">
                    <a:extLst>
                      <a:ext uri="{9D8B030D-6E8A-4147-A177-3AD203B41FA5}">
                        <a16:colId xmlns:a16="http://schemas.microsoft.com/office/drawing/2014/main" val="20000"/>
                      </a:ext>
                    </a:extLst>
                  </a:gridCol>
                  <a:gridCol w="3169285">
                    <a:extLst>
                      <a:ext uri="{9D8B030D-6E8A-4147-A177-3AD203B41FA5}">
                        <a16:colId xmlns:a16="http://schemas.microsoft.com/office/drawing/2014/main" val="20001"/>
                      </a:ext>
                    </a:extLst>
                  </a:gridCol>
                </a:tblGrid>
                <a:tr h="727710">
                  <a:tc>
                    <a:txBody>
                      <a:bodyPr/>
                      <a:lstStyle/>
                      <a:p>
                        <a:pPr algn="ctr">
                          <a:buNone/>
                        </a:pPr>
                        <a:r>
                          <a:rPr lang="zh-CN" altLang="en-US" sz="2400" b="0" dirty="0"/>
                          <a:t>状态空间</a:t>
                        </a:r>
                      </a:p>
                    </a:txBody>
                    <a:tcPr anchor="ctr">
                      <a:solidFill>
                        <a:schemeClr val="accent6">
                          <a:lumMod val="20000"/>
                          <a:lumOff val="80000"/>
                        </a:schemeClr>
                      </a:solidFill>
                    </a:tcPr>
                  </a:tc>
                  <a:tc>
                    <a:txBody>
                      <a:bodyPr/>
                      <a:lstStyle/>
                      <a:p>
                        <a:pPr>
                          <a:buNone/>
                        </a:pPr>
                        <a:endParaRPr lang="zh-CN" altLang="en-US" dirty="0"/>
                      </a:p>
                    </a:txBody>
                    <a:tcPr>
                      <a:solidFill>
                        <a:schemeClr val="bg1"/>
                      </a:solidFill>
                    </a:tcPr>
                  </a:tc>
                  <a:extLst>
                    <a:ext uri="{0D108BD9-81ED-4DB2-BD59-A6C34878D82A}">
                      <a16:rowId xmlns:a16="http://schemas.microsoft.com/office/drawing/2014/main" val="10000"/>
                    </a:ext>
                  </a:extLst>
                </a:tr>
                <a:tr h="715010">
                  <a:tc>
                    <a:txBody>
                      <a:bodyPr/>
                      <a:lstStyle/>
                      <a:p>
                        <a:pPr algn="ctr">
                          <a:buClrTx/>
                          <a:buSzTx/>
                          <a:buFontTx/>
                          <a:buNone/>
                        </a:pPr>
                        <a:r>
                          <a:rPr lang="zh-CN" altLang="en-US" sz="2400" dirty="0"/>
                          <a:t>动作空间</a:t>
                        </a:r>
                      </a:p>
                    </a:txBody>
                    <a:tcPr anchor="ctr">
                      <a:solidFill>
                        <a:schemeClr val="accent6">
                          <a:lumMod val="20000"/>
                          <a:lumOff val="80000"/>
                        </a:schemeClr>
                      </a:solidFill>
                    </a:tcPr>
                  </a:tc>
                  <a:tc>
                    <a:txBody>
                      <a:bodyPr/>
                      <a:lstStyle/>
                      <a:p>
                        <a:pPr>
                          <a:buNone/>
                        </a:pPr>
                        <a:endParaRPr lang="zh-CN" altLang="en-US" dirty="0"/>
                      </a:p>
                    </a:txBody>
                    <a:tcPr>
                      <a:solidFill>
                        <a:schemeClr val="bg1"/>
                      </a:solidFill>
                    </a:tcPr>
                  </a:tc>
                  <a:extLst>
                    <a:ext uri="{0D108BD9-81ED-4DB2-BD59-A6C34878D82A}">
                      <a16:rowId xmlns:a16="http://schemas.microsoft.com/office/drawing/2014/main" val="10001"/>
                    </a:ext>
                  </a:extLst>
                </a:tr>
              </a:tbl>
            </a:graphicData>
          </a:graphic>
        </p:graphicFrame>
        <p:pic>
          <p:nvPicPr>
            <p:cNvPr id="5" name="图片 4"/>
            <p:cNvPicPr>
              <a:picLocks noChangeAspect="1"/>
            </p:cNvPicPr>
            <p:nvPr/>
          </p:nvPicPr>
          <p:blipFill>
            <a:blip r:embed="rId4"/>
            <a:srcRect t="9901" b="12968"/>
            <a:stretch>
              <a:fillRect/>
            </a:stretch>
          </p:blipFill>
          <p:spPr>
            <a:xfrm>
              <a:off x="8388985" y="2314575"/>
              <a:ext cx="2811780" cy="638810"/>
            </a:xfrm>
            <a:prstGeom prst="rect">
              <a:avLst/>
            </a:prstGeom>
          </p:spPr>
        </p:pic>
        <p:pic>
          <p:nvPicPr>
            <p:cNvPr id="2" name="图片 1"/>
            <p:cNvPicPr>
              <a:picLocks noChangeAspect="1"/>
            </p:cNvPicPr>
            <p:nvPr/>
          </p:nvPicPr>
          <p:blipFill>
            <a:blip r:embed="rId5"/>
            <a:stretch>
              <a:fillRect/>
            </a:stretch>
          </p:blipFill>
          <p:spPr>
            <a:xfrm>
              <a:off x="8610539" y="1618250"/>
              <a:ext cx="2368672" cy="552478"/>
            </a:xfrm>
            <a:prstGeom prst="rect">
              <a:avLst/>
            </a:prstGeom>
          </p:spPr>
        </p:pic>
      </p:grpSp>
      <p:grpSp>
        <p:nvGrpSpPr>
          <p:cNvPr id="9" name="组合 8">
            <a:extLst>
              <a:ext uri="{FF2B5EF4-FFF2-40B4-BE49-F238E27FC236}">
                <a16:creationId xmlns:a16="http://schemas.microsoft.com/office/drawing/2014/main" id="{04B82338-7C9B-4ACF-B199-14401CAECA24}"/>
              </a:ext>
            </a:extLst>
          </p:cNvPr>
          <p:cNvGrpSpPr/>
          <p:nvPr/>
        </p:nvGrpSpPr>
        <p:grpSpPr>
          <a:xfrm>
            <a:off x="4998084" y="3702685"/>
            <a:ext cx="6042025" cy="1999681"/>
            <a:chOff x="4998084" y="3702685"/>
            <a:chExt cx="6042025" cy="1999681"/>
          </a:xfrm>
        </p:grpSpPr>
        <p:sp>
          <p:nvSpPr>
            <p:cNvPr id="6" name="文本框 5"/>
            <p:cNvSpPr txBox="1"/>
            <p:nvPr/>
          </p:nvSpPr>
          <p:spPr>
            <a:xfrm>
              <a:off x="4998085" y="3702685"/>
              <a:ext cx="2540000" cy="460375"/>
            </a:xfrm>
            <a:prstGeom prst="rect">
              <a:avLst/>
            </a:prstGeom>
            <a:noFill/>
          </p:spPr>
          <p:txBody>
            <a:bodyPr wrap="square" rtlCol="0" anchor="t">
              <a:spAutoFit/>
            </a:bodyPr>
            <a:lstStyle/>
            <a:p>
              <a:r>
                <a:rPr lang="zh-CN" altLang="en-US" sz="2400" dirty="0"/>
                <a:t>回报函数设计为：</a:t>
              </a:r>
            </a:p>
          </p:txBody>
        </p:sp>
        <p:pic>
          <p:nvPicPr>
            <p:cNvPr id="7" name="图片 6"/>
            <p:cNvPicPr>
              <a:picLocks noChangeAspect="1"/>
            </p:cNvPicPr>
            <p:nvPr/>
          </p:nvPicPr>
          <p:blipFill>
            <a:blip r:embed="rId6"/>
            <a:stretch>
              <a:fillRect/>
            </a:stretch>
          </p:blipFill>
          <p:spPr>
            <a:xfrm>
              <a:off x="4998085" y="4535170"/>
              <a:ext cx="5911215" cy="478790"/>
            </a:xfrm>
            <a:prstGeom prst="rect">
              <a:avLst/>
            </a:prstGeom>
          </p:spPr>
        </p:pic>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631EBB8-6D85-48D5-BC35-AD534AD2E467}"/>
                    </a:ext>
                  </a:extLst>
                </p:cNvPr>
                <p:cNvSpPr txBox="1"/>
                <p:nvPr/>
              </p:nvSpPr>
              <p:spPr>
                <a:xfrm>
                  <a:off x="4998084" y="5240701"/>
                  <a:ext cx="6042025" cy="461665"/>
                </a:xfrm>
                <a:prstGeom prst="rect">
                  <a:avLst/>
                </a:prstGeom>
                <a:noFill/>
              </p:spPr>
              <p:txBody>
                <a:bodyPr wrap="square" rtlCol="0" anchor="t">
                  <a:spAutoFit/>
                </a:bodyPr>
                <a:lstStyle/>
                <a:p>
                  <a14:m>
                    <m:oMath xmlns:m="http://schemas.openxmlformats.org/officeDocument/2006/math">
                      <m:r>
                        <a:rPr lang="zh-CN" altLang="en-US" sz="2400" i="1" smtClean="0">
                          <a:latin typeface="Cambria Math" panose="02040503050406030204" pitchFamily="18" charset="0"/>
                        </a:rPr>
                        <m:t>𝜆</m:t>
                      </m:r>
                    </m:oMath>
                  </a14:m>
                  <a:r>
                    <a:rPr lang="zh-CN" altLang="en-US" sz="2400" dirty="0"/>
                    <a:t>为可调节参数，反映各个因素的重要程度</a:t>
                  </a:r>
                </a:p>
              </p:txBody>
            </p:sp>
          </mc:Choice>
          <mc:Fallback xmlns="">
            <p:sp>
              <p:nvSpPr>
                <p:cNvPr id="21" name="文本框 20">
                  <a:extLst>
                    <a:ext uri="{FF2B5EF4-FFF2-40B4-BE49-F238E27FC236}">
                      <a16:creationId xmlns:a16="http://schemas.microsoft.com/office/drawing/2014/main" id="{B631EBB8-6D85-48D5-BC35-AD534AD2E467}"/>
                    </a:ext>
                  </a:extLst>
                </p:cNvPr>
                <p:cNvSpPr txBox="1">
                  <a:spLocks noRot="1" noChangeAspect="1" noMove="1" noResize="1" noEditPoints="1" noAdjustHandles="1" noChangeArrowheads="1" noChangeShapeType="1" noTextEdit="1"/>
                </p:cNvSpPr>
                <p:nvPr/>
              </p:nvSpPr>
              <p:spPr>
                <a:xfrm>
                  <a:off x="4998084" y="5240701"/>
                  <a:ext cx="6042025" cy="461665"/>
                </a:xfrm>
                <a:prstGeom prst="rect">
                  <a:avLst/>
                </a:prstGeom>
                <a:blipFill>
                  <a:blip r:embed="rId8"/>
                  <a:stretch>
                    <a:fillRect l="-303" t="-10667" b="-30667"/>
                  </a:stretch>
                </a:blipFill>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DF4D9EC4-2613-4345-8F5A-B13F0FFAA310}"/>
              </a:ext>
            </a:extLst>
          </p:cNvPr>
          <p:cNvGrpSpPr/>
          <p:nvPr/>
        </p:nvGrpSpPr>
        <p:grpSpPr>
          <a:xfrm>
            <a:off x="176530" y="1579880"/>
            <a:ext cx="4427855" cy="3363595"/>
            <a:chOff x="176530" y="1579880"/>
            <a:chExt cx="4427855" cy="3363595"/>
          </a:xfrm>
        </p:grpSpPr>
        <p:pic>
          <p:nvPicPr>
            <p:cNvPr id="24" name="图片 4"/>
            <p:cNvPicPr>
              <a:picLocks noChangeAspect="1"/>
            </p:cNvPicPr>
            <p:nvPr/>
          </p:nvPicPr>
          <p:blipFill>
            <a:blip r:embed="rId9"/>
            <a:stretch>
              <a:fillRect/>
            </a:stretch>
          </p:blipFill>
          <p:spPr>
            <a:xfrm>
              <a:off x="176530" y="1579880"/>
              <a:ext cx="4427855" cy="3363595"/>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9962AAFF-F6D7-4357-BC62-C5E01E6C7152}"/>
                    </a:ext>
                  </a:extLst>
                </p:cNvPr>
                <p:cNvSpPr txBox="1"/>
                <p:nvPr/>
              </p:nvSpPr>
              <p:spPr>
                <a:xfrm>
                  <a:off x="2264151" y="3123177"/>
                  <a:ext cx="42032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rPr>
                            </m:ctrlPr>
                          </m:sSubPr>
                          <m:e>
                            <m:r>
                              <a:rPr lang="zh-CN" altLang="en-US" sz="1200" i="1" smtClean="0">
                                <a:latin typeface="Cambria Math" panose="02040503050406030204" pitchFamily="18" charset="0"/>
                              </a:rPr>
                              <m:t>𝜃</m:t>
                            </m:r>
                          </m:e>
                          <m:sub>
                            <m:r>
                              <a:rPr lang="en-US" altLang="zh-CN" sz="1200" b="0" i="1" smtClean="0">
                                <a:latin typeface="Cambria Math" panose="02040503050406030204" pitchFamily="18" charset="0"/>
                              </a:rPr>
                              <m:t>𝐸</m:t>
                            </m:r>
                          </m:sub>
                        </m:sSub>
                      </m:oMath>
                    </m:oMathPara>
                  </a14:m>
                  <a:endParaRPr lang="en-US" altLang="zh-CN" sz="1200" b="0" dirty="0"/>
                </a:p>
              </p:txBody>
            </p:sp>
          </mc:Choice>
          <mc:Fallback>
            <p:sp>
              <p:nvSpPr>
                <p:cNvPr id="8" name="文本框 7">
                  <a:extLst>
                    <a:ext uri="{FF2B5EF4-FFF2-40B4-BE49-F238E27FC236}">
                      <a16:creationId xmlns:a16="http://schemas.microsoft.com/office/drawing/2014/main" id="{9962AAFF-F6D7-4357-BC62-C5E01E6C7152}"/>
                    </a:ext>
                  </a:extLst>
                </p:cNvPr>
                <p:cNvSpPr txBox="1">
                  <a:spLocks noRot="1" noChangeAspect="1" noMove="1" noResize="1" noEditPoints="1" noAdjustHandles="1" noChangeArrowheads="1" noChangeShapeType="1" noTextEdit="1"/>
                </p:cNvSpPr>
                <p:nvPr/>
              </p:nvSpPr>
              <p:spPr>
                <a:xfrm>
                  <a:off x="2264151" y="3123177"/>
                  <a:ext cx="420325" cy="27699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9C3A82D-492F-4769-8F78-9330B48D3F6B}"/>
                    </a:ext>
                  </a:extLst>
                </p:cNvPr>
                <p:cNvSpPr txBox="1"/>
                <p:nvPr/>
              </p:nvSpPr>
              <p:spPr>
                <a:xfrm>
                  <a:off x="2180294" y="2872193"/>
                  <a:ext cx="42032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𝑅</m:t>
                            </m:r>
                          </m:e>
                          <m:sub>
                            <m:r>
                              <a:rPr lang="en-US" altLang="zh-CN" sz="1200" b="0" i="1" smtClean="0">
                                <a:latin typeface="Cambria Math" panose="02040503050406030204" pitchFamily="18" charset="0"/>
                              </a:rPr>
                              <m:t>𝐸</m:t>
                            </m:r>
                          </m:sub>
                        </m:sSub>
                      </m:oMath>
                    </m:oMathPara>
                  </a14:m>
                  <a:endParaRPr lang="en-US" altLang="zh-CN" sz="1200" b="0" dirty="0"/>
                </a:p>
              </p:txBody>
            </p:sp>
          </mc:Choice>
          <mc:Fallback>
            <p:sp>
              <p:nvSpPr>
                <p:cNvPr id="23" name="文本框 22">
                  <a:extLst>
                    <a:ext uri="{FF2B5EF4-FFF2-40B4-BE49-F238E27FC236}">
                      <a16:creationId xmlns:a16="http://schemas.microsoft.com/office/drawing/2014/main" id="{D9C3A82D-492F-4769-8F78-9330B48D3F6B}"/>
                    </a:ext>
                  </a:extLst>
                </p:cNvPr>
                <p:cNvSpPr txBox="1">
                  <a:spLocks noRot="1" noChangeAspect="1" noMove="1" noResize="1" noEditPoints="1" noAdjustHandles="1" noChangeArrowheads="1" noChangeShapeType="1" noTextEdit="1"/>
                </p:cNvSpPr>
                <p:nvPr/>
              </p:nvSpPr>
              <p:spPr>
                <a:xfrm>
                  <a:off x="2180294" y="2872193"/>
                  <a:ext cx="420325" cy="276999"/>
                </a:xfrm>
                <a:prstGeom prst="rect">
                  <a:avLst/>
                </a:prstGeom>
                <a:blipFill>
                  <a:blip r:embed="rId11"/>
                  <a:stretch>
                    <a:fillRect/>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1888" b="2065"/>
          <a:stretch>
            <a:fillRect/>
          </a:stretch>
        </p:blipFill>
        <p:spPr>
          <a:xfrm>
            <a:off x="3963448" y="619125"/>
            <a:ext cx="4584933" cy="6184609"/>
          </a:xfrm>
          <a:prstGeom prst="rect">
            <a:avLst/>
          </a:prstGeom>
        </p:spPr>
      </p:pic>
      <p:pic>
        <p:nvPicPr>
          <p:cNvPr id="10258" name="图片 22"/>
          <p:cNvPicPr>
            <a:picLocks noChangeAspect="1" noChangeArrowheads="1"/>
          </p:cNvPicPr>
          <p:nvPr/>
        </p:nvPicPr>
        <p:blipFill>
          <a:blip r:embed="rId3"/>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2800" b="1" noProof="0" dirty="0">
                <a:ln>
                  <a:noFill/>
                </a:ln>
                <a:solidFill>
                  <a:srgbClr val="4B649F"/>
                </a:solidFill>
                <a:effectLst/>
                <a:uLnTx/>
                <a:uFillTx/>
                <a:sym typeface="Arial" panose="020B0604020202020204" pitchFamily="34" charset="0"/>
              </a:rPr>
              <a:t>问题三</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2800" b="1" noProof="0" dirty="0">
                <a:ln>
                  <a:noFill/>
                </a:ln>
                <a:solidFill>
                  <a:srgbClr val="4B649F"/>
                </a:solidFill>
                <a:effectLst/>
                <a:uLnTx/>
                <a:uFillTx/>
                <a:sym typeface="Arial" panose="020B0604020202020204" pitchFamily="34" charset="0"/>
              </a:rPr>
              <a:t>问题三</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羊逃算法测试</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276" y="2440304"/>
            <a:ext cx="7993741" cy="1708876"/>
          </a:xfrm>
          <a:prstGeom prst="rect">
            <a:avLst/>
          </a:prstGeom>
        </p:spPr>
      </p:pic>
      <p:sp>
        <p:nvSpPr>
          <p:cNvPr id="7" name="文本框 6"/>
          <p:cNvSpPr txBox="1"/>
          <p:nvPr/>
        </p:nvSpPr>
        <p:spPr>
          <a:xfrm>
            <a:off x="1727276" y="1571627"/>
            <a:ext cx="5393932"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参数设置</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2800" b="1" noProof="0" dirty="0">
                <a:ln>
                  <a:noFill/>
                </a:ln>
                <a:solidFill>
                  <a:srgbClr val="4B649F"/>
                </a:solidFill>
                <a:effectLst/>
                <a:uLnTx/>
                <a:uFillTx/>
                <a:sym typeface="Arial" panose="020B0604020202020204" pitchFamily="34" charset="0"/>
              </a:rPr>
              <a:t>问题三</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羊逃算法设计</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4593"/>
          <a:stretch>
            <a:fillRect/>
          </a:stretch>
        </p:blipFill>
        <p:spPr bwMode="auto">
          <a:xfrm>
            <a:off x="2836696" y="1663081"/>
            <a:ext cx="6518608" cy="4919652"/>
          </a:xfrm>
          <a:prstGeom prst="rect">
            <a:avLst/>
          </a:prstGeom>
          <a:noFill/>
          <a:ln>
            <a:noFill/>
          </a:ln>
        </p:spPr>
      </p:pic>
      <p:sp>
        <p:nvSpPr>
          <p:cNvPr id="2" name="文本框 1"/>
          <p:cNvSpPr txBox="1"/>
          <p:nvPr/>
        </p:nvSpPr>
        <p:spPr>
          <a:xfrm>
            <a:off x="1428107" y="1139265"/>
            <a:ext cx="531174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测试结果：</a:t>
            </a:r>
            <a:r>
              <a:rPr lang="en-US" altLang="zh-CN" sz="2400" dirty="0"/>
              <a:t>200</a:t>
            </a:r>
            <a:r>
              <a:rPr lang="zh-CN" altLang="en-US" sz="2400" dirty="0"/>
              <a:t>次训练的累计回报</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问题三</a:t>
            </a:r>
            <a:r>
              <a:rPr kumimoji="0" lang="en-US" altLang="zh-CN"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a:t>
            </a: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羊逃算法设计</a:t>
            </a:r>
          </a:p>
        </p:txBody>
      </p:sp>
      <p:sp>
        <p:nvSpPr>
          <p:cNvPr id="2" name="文本框 1"/>
          <p:cNvSpPr txBox="1"/>
          <p:nvPr/>
        </p:nvSpPr>
        <p:spPr>
          <a:xfrm>
            <a:off x="453231" y="925249"/>
            <a:ext cx="5311740" cy="369332"/>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测试结果</a:t>
            </a:r>
          </a:p>
        </p:txBody>
      </p:sp>
      <p:grpSp>
        <p:nvGrpSpPr>
          <p:cNvPr id="7" name="组合 6"/>
          <p:cNvGrpSpPr/>
          <p:nvPr/>
        </p:nvGrpSpPr>
        <p:grpSpPr>
          <a:xfrm>
            <a:off x="176213" y="1784457"/>
            <a:ext cx="2905643" cy="3099405"/>
            <a:chOff x="635000" y="2469728"/>
            <a:chExt cx="2905643" cy="3099405"/>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22226" t="33849" r="13838" b="3589"/>
            <a:stretch>
              <a:fillRect/>
            </a:stretch>
          </p:blipFill>
          <p:spPr bwMode="auto">
            <a:xfrm>
              <a:off x="776894" y="2944741"/>
              <a:ext cx="2763749" cy="2624392"/>
            </a:xfrm>
            <a:prstGeom prst="rect">
              <a:avLst/>
            </a:prstGeom>
            <a:ln>
              <a:noFill/>
            </a:ln>
          </p:spPr>
        </p:pic>
        <p:sp>
          <p:nvSpPr>
            <p:cNvPr id="3" name="文本框 2"/>
            <p:cNvSpPr txBox="1"/>
            <p:nvPr/>
          </p:nvSpPr>
          <p:spPr>
            <a:xfrm>
              <a:off x="635000" y="2469728"/>
              <a:ext cx="1458930" cy="369332"/>
            </a:xfrm>
            <a:prstGeom prst="rect">
              <a:avLst/>
            </a:prstGeom>
            <a:noFill/>
          </p:spPr>
          <p:txBody>
            <a:bodyPr wrap="square" rtlCol="0">
              <a:spAutoFit/>
            </a:bodyPr>
            <a:lstStyle/>
            <a:p>
              <a:r>
                <a:rPr lang="zh-CN" altLang="en-US" dirty="0"/>
                <a:t>犬初始位置</a:t>
              </a:r>
            </a:p>
          </p:txBody>
        </p:sp>
        <p:cxnSp>
          <p:nvCxnSpPr>
            <p:cNvPr id="5" name="直接箭头连接符 4"/>
            <p:cNvCxnSpPr/>
            <p:nvPr/>
          </p:nvCxnSpPr>
          <p:spPr>
            <a:xfrm>
              <a:off x="1941816" y="2747002"/>
              <a:ext cx="203976" cy="2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6" name="组合 5">
            <a:extLst>
              <a:ext uri="{FF2B5EF4-FFF2-40B4-BE49-F238E27FC236}">
                <a16:creationId xmlns:a16="http://schemas.microsoft.com/office/drawing/2014/main" id="{591E1E84-1AF2-4A51-B7E6-C77745D4581A}"/>
              </a:ext>
            </a:extLst>
          </p:cNvPr>
          <p:cNvGrpSpPr/>
          <p:nvPr/>
        </p:nvGrpSpPr>
        <p:grpSpPr>
          <a:xfrm>
            <a:off x="3682785" y="832484"/>
            <a:ext cx="3691222" cy="3078675"/>
            <a:chOff x="3480437" y="923167"/>
            <a:chExt cx="3691222" cy="3078675"/>
          </a:xfrm>
        </p:grpSpPr>
        <p:pic>
          <p:nvPicPr>
            <p:cNvPr id="22" name="图片 21"/>
            <p:cNvPicPr>
              <a:picLocks noChangeAspect="1"/>
            </p:cNvPicPr>
            <p:nvPr/>
          </p:nvPicPr>
          <p:blipFill rotWithShape="1">
            <a:blip r:embed="rId4">
              <a:extLst>
                <a:ext uri="{28A0092B-C50C-407E-A947-70E740481C1C}">
                  <a14:useLocalDpi xmlns:a14="http://schemas.microsoft.com/office/drawing/2010/main" val="0"/>
                </a:ext>
              </a:extLst>
            </a:blip>
            <a:srcRect l="4857" t="5716" r="6993"/>
            <a:stretch>
              <a:fillRect/>
            </a:stretch>
          </p:blipFill>
          <p:spPr bwMode="auto">
            <a:xfrm>
              <a:off x="3480437" y="983334"/>
              <a:ext cx="3691222" cy="3018508"/>
            </a:xfrm>
            <a:prstGeom prst="rect">
              <a:avLst/>
            </a:prstGeom>
            <a:noFill/>
            <a:ln>
              <a:noFill/>
            </a:ln>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9243AA-BFA6-4023-A302-FDA5F2F2A200}"/>
                    </a:ext>
                  </a:extLst>
                </p:cNvPr>
                <p:cNvSpPr txBox="1"/>
                <p:nvPr/>
              </p:nvSpPr>
              <p:spPr>
                <a:xfrm>
                  <a:off x="4863862" y="923167"/>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sub>
                        </m:sSub>
                      </m:oMath>
                    </m:oMathPara>
                  </a14:m>
                  <a:endParaRPr lang="en-US" altLang="zh-CN" sz="1000" b="0" dirty="0"/>
                </a:p>
              </p:txBody>
            </p:sp>
          </mc:Choice>
          <mc:Fallback xmlns="">
            <p:sp>
              <p:nvSpPr>
                <p:cNvPr id="4" name="文本框 3">
                  <a:extLst>
                    <a:ext uri="{FF2B5EF4-FFF2-40B4-BE49-F238E27FC236}">
                      <a16:creationId xmlns:a16="http://schemas.microsoft.com/office/drawing/2014/main" id="{4C9243AA-BFA6-4023-A302-FDA5F2F2A200}"/>
                    </a:ext>
                  </a:extLst>
                </p:cNvPr>
                <p:cNvSpPr txBox="1">
                  <a:spLocks noRot="1" noChangeAspect="1" noMove="1" noResize="1" noEditPoints="1" noAdjustHandles="1" noChangeArrowheads="1" noChangeShapeType="1" noTextEdit="1"/>
                </p:cNvSpPr>
                <p:nvPr/>
              </p:nvSpPr>
              <p:spPr>
                <a:xfrm>
                  <a:off x="4863862" y="923167"/>
                  <a:ext cx="1069635" cy="246221"/>
                </a:xfrm>
                <a:prstGeom prst="rect">
                  <a:avLst/>
                </a:prstGeom>
                <a:blipFill>
                  <a:blip r:embed="rId5"/>
                  <a:stretch>
                    <a:fillRect/>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FDED75CA-75A1-4ACE-AEB4-54B281E3440A}"/>
              </a:ext>
            </a:extLst>
          </p:cNvPr>
          <p:cNvGrpSpPr/>
          <p:nvPr/>
        </p:nvGrpSpPr>
        <p:grpSpPr>
          <a:xfrm>
            <a:off x="7630074" y="803667"/>
            <a:ext cx="3749107" cy="3092682"/>
            <a:chOff x="7575696" y="836464"/>
            <a:chExt cx="3749107" cy="3092682"/>
          </a:xfrm>
        </p:grpSpPr>
        <p:pic>
          <p:nvPicPr>
            <p:cNvPr id="23" name="图片 22"/>
            <p:cNvPicPr>
              <a:picLocks noChangeAspect="1"/>
            </p:cNvPicPr>
            <p:nvPr/>
          </p:nvPicPr>
          <p:blipFill rotWithShape="1">
            <a:blip r:embed="rId6">
              <a:extLst>
                <a:ext uri="{28A0092B-C50C-407E-A947-70E740481C1C}">
                  <a14:useLocalDpi xmlns:a14="http://schemas.microsoft.com/office/drawing/2010/main" val="0"/>
                </a:ext>
              </a:extLst>
            </a:blip>
            <a:srcRect l="4910" t="6272" r="5377"/>
            <a:stretch>
              <a:fillRect/>
            </a:stretch>
          </p:blipFill>
          <p:spPr bwMode="auto">
            <a:xfrm>
              <a:off x="7575696" y="927367"/>
              <a:ext cx="3749107" cy="3001779"/>
            </a:xfrm>
            <a:prstGeom prst="rect">
              <a:avLst/>
            </a:prstGeom>
            <a:noFill/>
            <a:ln>
              <a:noFill/>
            </a:ln>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294ABC0-F7C1-441E-87F8-DC3C3D2EC67D}"/>
                    </a:ext>
                  </a:extLst>
                </p:cNvPr>
                <p:cNvSpPr txBox="1"/>
                <p:nvPr/>
              </p:nvSpPr>
              <p:spPr>
                <a:xfrm>
                  <a:off x="8915431" y="836464"/>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27" name="文本框 26">
                  <a:extLst>
                    <a:ext uri="{FF2B5EF4-FFF2-40B4-BE49-F238E27FC236}">
                      <a16:creationId xmlns:a16="http://schemas.microsoft.com/office/drawing/2014/main" id="{8294ABC0-F7C1-441E-87F8-DC3C3D2EC67D}"/>
                    </a:ext>
                  </a:extLst>
                </p:cNvPr>
                <p:cNvSpPr txBox="1">
                  <a:spLocks noRot="1" noChangeAspect="1" noMove="1" noResize="1" noEditPoints="1" noAdjustHandles="1" noChangeArrowheads="1" noChangeShapeType="1" noTextEdit="1"/>
                </p:cNvSpPr>
                <p:nvPr/>
              </p:nvSpPr>
              <p:spPr>
                <a:xfrm>
                  <a:off x="8915431" y="836464"/>
                  <a:ext cx="1069635" cy="246221"/>
                </a:xfrm>
                <a:prstGeom prst="rect">
                  <a:avLst/>
                </a:prstGeom>
                <a:blipFill>
                  <a:blip r:embed="rId7"/>
                  <a:stretch>
                    <a:fillRect/>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3079D5CA-A5A1-44F3-926F-186578F7DFEB}"/>
              </a:ext>
            </a:extLst>
          </p:cNvPr>
          <p:cNvGrpSpPr/>
          <p:nvPr/>
        </p:nvGrpSpPr>
        <p:grpSpPr>
          <a:xfrm>
            <a:off x="5494614" y="3779773"/>
            <a:ext cx="4010012" cy="2917528"/>
            <a:chOff x="5616592" y="3763394"/>
            <a:chExt cx="4010012" cy="2917528"/>
          </a:xfrm>
        </p:grpSpPr>
        <p:pic>
          <p:nvPicPr>
            <p:cNvPr id="24" name="图片 23"/>
            <p:cNvPicPr>
              <a:picLocks noChangeAspect="1"/>
            </p:cNvPicPr>
            <p:nvPr/>
          </p:nvPicPr>
          <p:blipFill rotWithShape="1">
            <a:blip r:embed="rId8">
              <a:extLst>
                <a:ext uri="{28A0092B-C50C-407E-A947-70E740481C1C}">
                  <a14:useLocalDpi xmlns:a14="http://schemas.microsoft.com/office/drawing/2010/main" val="0"/>
                </a:ext>
              </a:extLst>
            </a:blip>
            <a:srcRect t="5428"/>
            <a:stretch>
              <a:fillRect/>
            </a:stretch>
          </p:blipFill>
          <p:spPr bwMode="auto">
            <a:xfrm>
              <a:off x="5616592" y="3836121"/>
              <a:ext cx="4010012" cy="2844801"/>
            </a:xfrm>
            <a:prstGeom prst="rect">
              <a:avLst/>
            </a:prstGeom>
            <a:noFill/>
            <a:ln>
              <a:noFill/>
            </a:ln>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8A01B2D-DAE8-4916-892C-949FE6460469}"/>
                    </a:ext>
                  </a:extLst>
                </p:cNvPr>
                <p:cNvSpPr txBox="1"/>
                <p:nvPr/>
              </p:nvSpPr>
              <p:spPr>
                <a:xfrm>
                  <a:off x="7163778" y="3763394"/>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𝑅</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28" name="文本框 27">
                  <a:extLst>
                    <a:ext uri="{FF2B5EF4-FFF2-40B4-BE49-F238E27FC236}">
                      <a16:creationId xmlns:a16="http://schemas.microsoft.com/office/drawing/2014/main" id="{F8A01B2D-DAE8-4916-892C-949FE6460469}"/>
                    </a:ext>
                  </a:extLst>
                </p:cNvPr>
                <p:cNvSpPr txBox="1">
                  <a:spLocks noRot="1" noChangeAspect="1" noMove="1" noResize="1" noEditPoints="1" noAdjustHandles="1" noChangeArrowheads="1" noChangeShapeType="1" noTextEdit="1"/>
                </p:cNvSpPr>
                <p:nvPr/>
              </p:nvSpPr>
              <p:spPr>
                <a:xfrm>
                  <a:off x="7163778" y="3763394"/>
                  <a:ext cx="1069635" cy="246221"/>
                </a:xfrm>
                <a:prstGeom prst="rect">
                  <a:avLst/>
                </a:prstGeom>
                <a:blipFill>
                  <a:blip r:embed="rId9"/>
                  <a:stretch>
                    <a:fillRect/>
                  </a:stretch>
                </a:blipFill>
              </p:spPr>
              <p:txBody>
                <a:bodyPr/>
                <a:lstStyle/>
                <a:p>
                  <a:r>
                    <a:rPr lang="zh-CN" altLang="en-US">
                      <a:noFill/>
                    </a:rPr>
                    <a:t> </a:t>
                  </a:r>
                </a:p>
              </p:txBody>
            </p:sp>
          </mc:Fallback>
        </mc:AlternateContent>
      </p:grpSp>
      <p:cxnSp>
        <p:nvCxnSpPr>
          <p:cNvPr id="11" name="直接箭头连接符 10">
            <a:extLst>
              <a:ext uri="{FF2B5EF4-FFF2-40B4-BE49-F238E27FC236}">
                <a16:creationId xmlns:a16="http://schemas.microsoft.com/office/drawing/2014/main" id="{E985F8E2-C953-4528-9663-B113EB17D3AD}"/>
              </a:ext>
            </a:extLst>
          </p:cNvPr>
          <p:cNvCxnSpPr/>
          <p:nvPr/>
        </p:nvCxnSpPr>
        <p:spPr>
          <a:xfrm>
            <a:off x="1687005" y="3571666"/>
            <a:ext cx="16891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1DE6F3A-EAC9-445F-83B7-18C4A5C352FE}"/>
              </a:ext>
            </a:extLst>
          </p:cNvPr>
          <p:cNvCxnSpPr/>
          <p:nvPr/>
        </p:nvCxnSpPr>
        <p:spPr>
          <a:xfrm flipV="1">
            <a:off x="1699981" y="2768367"/>
            <a:ext cx="187542" cy="8032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9465DE64-E5C1-4042-A4CE-E9EDECFDD65C}"/>
                  </a:ext>
                </a:extLst>
              </p:cNvPr>
              <p:cNvSpPr txBox="1"/>
              <p:nvPr/>
            </p:nvSpPr>
            <p:spPr>
              <a:xfrm>
                <a:off x="1635143" y="3333791"/>
                <a:ext cx="379033"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2" name="文本框 31">
                <a:extLst>
                  <a:ext uri="{FF2B5EF4-FFF2-40B4-BE49-F238E27FC236}">
                    <a16:creationId xmlns:a16="http://schemas.microsoft.com/office/drawing/2014/main" id="{9465DE64-E5C1-4042-A4CE-E9EDECFDD65C}"/>
                  </a:ext>
                </a:extLst>
              </p:cNvPr>
              <p:cNvSpPr txBox="1">
                <a:spLocks noRot="1" noChangeAspect="1" noMove="1" noResize="1" noEditPoints="1" noAdjustHandles="1" noChangeArrowheads="1" noChangeShapeType="1" noTextEdit="1"/>
              </p:cNvSpPr>
              <p:nvPr/>
            </p:nvSpPr>
            <p:spPr>
              <a:xfrm>
                <a:off x="1635143" y="3333791"/>
                <a:ext cx="379033" cy="246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E23BADB-998E-46D4-8F57-E56F09C998DA}"/>
                  </a:ext>
                </a:extLst>
              </p:cNvPr>
              <p:cNvSpPr txBox="1"/>
              <p:nvPr/>
            </p:nvSpPr>
            <p:spPr>
              <a:xfrm>
                <a:off x="1510464" y="2832493"/>
                <a:ext cx="379033"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𝑅</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4" name="文本框 33">
                <a:extLst>
                  <a:ext uri="{FF2B5EF4-FFF2-40B4-BE49-F238E27FC236}">
                    <a16:creationId xmlns:a16="http://schemas.microsoft.com/office/drawing/2014/main" id="{5E23BADB-998E-46D4-8F57-E56F09C998DA}"/>
                  </a:ext>
                </a:extLst>
              </p:cNvPr>
              <p:cNvSpPr txBox="1">
                <a:spLocks noRot="1" noChangeAspect="1" noMove="1" noResize="1" noEditPoints="1" noAdjustHandles="1" noChangeArrowheads="1" noChangeShapeType="1" noTextEdit="1"/>
              </p:cNvSpPr>
              <p:nvPr/>
            </p:nvSpPr>
            <p:spPr>
              <a:xfrm>
                <a:off x="1510464" y="2832493"/>
                <a:ext cx="379033" cy="246220"/>
              </a:xfrm>
              <a:prstGeom prst="rect">
                <a:avLst/>
              </a:prstGeom>
              <a:blipFill>
                <a:blip r:embed="rId11"/>
                <a:stretch>
                  <a:fillRect/>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BB69413F-AB18-4693-8987-7C4B6A1DCA76}"/>
              </a:ext>
            </a:extLst>
          </p:cNvPr>
          <p:cNvCxnSpPr>
            <a:cxnSpLocks/>
          </p:cNvCxnSpPr>
          <p:nvPr/>
        </p:nvCxnSpPr>
        <p:spPr>
          <a:xfrm>
            <a:off x="1699980" y="3563322"/>
            <a:ext cx="520889" cy="110306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A9E19832-C06A-4604-A32B-6DB1EC9410C6}"/>
                  </a:ext>
                </a:extLst>
              </p:cNvPr>
              <p:cNvSpPr txBox="1"/>
              <p:nvPr/>
            </p:nvSpPr>
            <p:spPr>
              <a:xfrm>
                <a:off x="1865091" y="3664939"/>
                <a:ext cx="379033" cy="2580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𝑝</m:t>
                          </m:r>
                        </m:sub>
                      </m:sSub>
                    </m:oMath>
                  </m:oMathPara>
                </a14:m>
                <a:endParaRPr lang="en-US" altLang="zh-CN" sz="1000" b="0" dirty="0"/>
              </a:p>
            </p:txBody>
          </p:sp>
        </mc:Choice>
        <mc:Fallback xmlns="">
          <p:sp>
            <p:nvSpPr>
              <p:cNvPr id="37" name="文本框 36">
                <a:extLst>
                  <a:ext uri="{FF2B5EF4-FFF2-40B4-BE49-F238E27FC236}">
                    <a16:creationId xmlns:a16="http://schemas.microsoft.com/office/drawing/2014/main" id="{A9E19832-C06A-4604-A32B-6DB1EC9410C6}"/>
                  </a:ext>
                </a:extLst>
              </p:cNvPr>
              <p:cNvSpPr txBox="1">
                <a:spLocks noRot="1" noChangeAspect="1" noMove="1" noResize="1" noEditPoints="1" noAdjustHandles="1" noChangeArrowheads="1" noChangeShapeType="1" noTextEdit="1"/>
              </p:cNvSpPr>
              <p:nvPr/>
            </p:nvSpPr>
            <p:spPr>
              <a:xfrm>
                <a:off x="1865091" y="3664939"/>
                <a:ext cx="379033" cy="258084"/>
              </a:xfrm>
              <a:prstGeom prst="rect">
                <a:avLst/>
              </a:prstGeom>
              <a:blipFill>
                <a:blip r:embed="rId1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2800" b="1" noProof="0" dirty="0">
                <a:ln>
                  <a:noFill/>
                </a:ln>
                <a:solidFill>
                  <a:srgbClr val="4B649F"/>
                </a:solidFill>
                <a:effectLst/>
                <a:uLnTx/>
                <a:uFillTx/>
                <a:sym typeface="Arial" panose="020B0604020202020204" pitchFamily="34" charset="0"/>
              </a:rPr>
              <a:t>问题四</a:t>
            </a:r>
            <a:r>
              <a:rPr lang="en-US" altLang="zh-CN" sz="2800" b="1" noProof="0" dirty="0">
                <a:solidFill>
                  <a:srgbClr val="4B649F"/>
                </a:solidFill>
                <a:sym typeface="Arial" panose="020B0604020202020204" pitchFamily="34" charset="0"/>
              </a:rPr>
              <a:t> </a:t>
            </a:r>
            <a:r>
              <a:rPr lang="zh-CN" altLang="en-US" sz="2800" b="1" dirty="0">
                <a:solidFill>
                  <a:srgbClr val="4B649F"/>
                </a:solidFill>
                <a:sym typeface="Arial" panose="020B0604020202020204" pitchFamily="34" charset="0"/>
              </a:rPr>
              <a:t>算法评价模型</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aphicFrame>
        <p:nvGraphicFramePr>
          <p:cNvPr id="2" name="图示 1"/>
          <p:cNvGraphicFramePr/>
          <p:nvPr/>
        </p:nvGraphicFramePr>
        <p:xfrm>
          <a:off x="1909763" y="9473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组合 4"/>
          <p:cNvGrpSpPr/>
          <p:nvPr/>
        </p:nvGrpSpPr>
        <p:grpSpPr>
          <a:xfrm>
            <a:off x="730249" y="5575746"/>
            <a:ext cx="1423988" cy="559624"/>
            <a:chOff x="634999" y="4813972"/>
            <a:chExt cx="1560861" cy="559624"/>
          </a:xfrm>
        </p:grpSpPr>
        <p:sp>
          <p:nvSpPr>
            <p:cNvPr id="3" name="矩形: 圆角 2"/>
            <p:cNvSpPr/>
            <p:nvPr/>
          </p:nvSpPr>
          <p:spPr>
            <a:xfrm>
              <a:off x="634999" y="4813972"/>
              <a:ext cx="1560861" cy="5596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4" name="文本框 3"/>
            <p:cNvSpPr txBox="1"/>
            <p:nvPr/>
          </p:nvSpPr>
          <p:spPr>
            <a:xfrm>
              <a:off x="813594" y="4909118"/>
              <a:ext cx="1382266" cy="369332"/>
            </a:xfrm>
            <a:prstGeom prst="rect">
              <a:avLst/>
            </a:prstGeom>
            <a:noFill/>
          </p:spPr>
          <p:txBody>
            <a:bodyPr wrap="square" rtlCol="0">
              <a:spAutoFit/>
            </a:bodyPr>
            <a:lstStyle/>
            <a:p>
              <a:r>
                <a:rPr lang="zh-CN" altLang="en-US" dirty="0">
                  <a:hlinkClick r:id="rId8" action="ppaction://hlinksldjump"/>
                </a:rPr>
                <a:t>结果分析</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Graphic spid="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问题四</a:t>
            </a:r>
            <a:r>
              <a:rPr kumimoji="0" lang="en-US" altLang="zh-CN"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 </a:t>
            </a:r>
            <a:r>
              <a:rPr lang="zh-CN" altLang="en-US" sz="2800" b="1" dirty="0">
                <a:solidFill>
                  <a:srgbClr val="4B649F"/>
                </a:solidFill>
                <a:sym typeface="Arial" panose="020B0604020202020204" pitchFamily="34" charset="0"/>
              </a:rPr>
              <a:t>算法评价</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 name="文本框 1"/>
          <p:cNvSpPr txBox="1"/>
          <p:nvPr/>
        </p:nvSpPr>
        <p:spPr>
          <a:xfrm>
            <a:off x="453231" y="925249"/>
            <a:ext cx="5311740" cy="461665"/>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算法平均得分</a:t>
            </a: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1308" y="1558757"/>
            <a:ext cx="5919292" cy="43334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grpSp>
        <p:nvGrpSpPr>
          <p:cNvPr id="3" name="组合 2"/>
          <p:cNvGrpSpPr/>
          <p:nvPr/>
        </p:nvGrpSpPr>
        <p:grpSpPr>
          <a:xfrm>
            <a:off x="475624" y="571425"/>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grpSp>
      <p:sp>
        <p:nvSpPr>
          <p:cNvPr id="6148" name="文本框 11"/>
          <p:cNvSpPr txBox="1">
            <a:spLocks noChangeArrowheads="1"/>
          </p:cNvSpPr>
          <p:nvPr/>
        </p:nvSpPr>
        <p:spPr bwMode="auto">
          <a:xfrm>
            <a:off x="1738313" y="588963"/>
            <a:ext cx="2011680" cy="645160"/>
          </a:xfrm>
          <a:prstGeom prst="rect">
            <a:avLst/>
          </a:prstGeom>
          <a:noFill/>
          <a:ln w="9525">
            <a:noFill/>
            <a:miter lim="800000"/>
          </a:ln>
        </p:spPr>
        <p:txBody>
          <a:bodyPr wrap="none">
            <a:spAutoFit/>
          </a:bodyPr>
          <a:lstStyle/>
          <a:p>
            <a:r>
              <a:rPr lang="zh-CN" altLang="en-US" sz="3600">
                <a:solidFill>
                  <a:schemeClr val="bg1"/>
                </a:solidFill>
                <a:sym typeface="Arial" panose="020B0604020202020204" pitchFamily="34" charset="0"/>
              </a:rPr>
              <a:t>主要内容</a:t>
            </a:r>
          </a:p>
        </p:txBody>
      </p:sp>
      <p:pic>
        <p:nvPicPr>
          <p:cNvPr id="6149" name="图片 12"/>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grpSp>
        <p:nvGrpSpPr>
          <p:cNvPr id="6150" name="组合 38"/>
          <p:cNvGrpSpPr/>
          <p:nvPr/>
        </p:nvGrpSpPr>
        <p:grpSpPr bwMode="auto">
          <a:xfrm>
            <a:off x="9578975" y="2025650"/>
            <a:ext cx="1277938" cy="1277938"/>
            <a:chOff x="9444839" y="2234042"/>
            <a:chExt cx="1607262" cy="1607262"/>
          </a:xfrm>
        </p:grpSpPr>
        <p:sp>
          <p:nvSpPr>
            <p:cNvPr id="29" name="椭圆 28"/>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34" name="椭圆 33"/>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0" name="KSO_Shape"/>
            <p:cNvSpPr/>
            <p:nvPr/>
          </p:nvSpPr>
          <p:spPr bwMode="auto">
            <a:xfrm>
              <a:off x="9828186"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Tx/>
                <a:buNone/>
                <a:defRPr/>
              </a:pPr>
              <a:endParaRPr lang="zh-CN" altLang="en-US" noProof="1">
                <a:solidFill>
                  <a:srgbClr val="FFFFFF"/>
                </a:solidFill>
                <a:latin typeface="+mn-lt"/>
                <a:ea typeface="+mn-ea"/>
                <a:cs typeface="+mn-ea"/>
                <a:sym typeface="+mn-lt"/>
              </a:endParaRPr>
            </a:p>
          </p:txBody>
        </p:sp>
      </p:grpSp>
      <p:grpSp>
        <p:nvGrpSpPr>
          <p:cNvPr id="6154" name="组合 36"/>
          <p:cNvGrpSpPr/>
          <p:nvPr/>
        </p:nvGrpSpPr>
        <p:grpSpPr bwMode="auto">
          <a:xfrm>
            <a:off x="5421313" y="2025650"/>
            <a:ext cx="1277937" cy="1277938"/>
            <a:chOff x="5288161" y="2234042"/>
            <a:chExt cx="1607262" cy="1607262"/>
          </a:xfrm>
        </p:grpSpPr>
        <p:sp>
          <p:nvSpPr>
            <p:cNvPr id="27" name="椭圆 2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32" name="椭圆 31"/>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6157" name="KSO_Shape"/>
            <p:cNvSpPr>
              <a:spLocks noChangeArrowheads="1"/>
            </p:cNvSpPr>
            <p:nvPr/>
          </p:nvSpPr>
          <p:spPr bwMode="auto">
            <a:xfrm>
              <a:off x="5547719" y="2697253"/>
              <a:ext cx="1088146" cy="662871"/>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grpSp>
        <p:nvGrpSpPr>
          <p:cNvPr id="6158" name="组合 37"/>
          <p:cNvGrpSpPr/>
          <p:nvPr/>
        </p:nvGrpSpPr>
        <p:grpSpPr bwMode="auto">
          <a:xfrm>
            <a:off x="7500938" y="2025650"/>
            <a:ext cx="1277937" cy="1277938"/>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33" name="椭圆 32"/>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6161" name="KSO_Shape"/>
            <p:cNvSpPr>
              <a:spLocks noChangeArrowheads="1"/>
            </p:cNvSpPr>
            <p:nvPr/>
          </p:nvSpPr>
          <p:spPr bwMode="auto">
            <a:xfrm>
              <a:off x="7767815" y="2635359"/>
              <a:ext cx="804630" cy="804628"/>
            </a:xfrm>
            <a:custGeom>
              <a:avLst/>
              <a:gdLst>
                <a:gd name="T0" fmla="*/ 3857 w 3927"/>
                <a:gd name="T1" fmla="*/ 672 h 3928"/>
                <a:gd name="T2" fmla="*/ 3675 w 3927"/>
                <a:gd name="T3" fmla="*/ 852 h 3928"/>
                <a:gd name="T4" fmla="*/ 3070 w 3927"/>
                <a:gd name="T5" fmla="*/ 251 h 3928"/>
                <a:gd name="T6" fmla="*/ 3252 w 3927"/>
                <a:gd name="T7" fmla="*/ 70 h 3928"/>
                <a:gd name="T8" fmla="*/ 3486 w 3927"/>
                <a:gd name="T9" fmla="*/ 63 h 3928"/>
                <a:gd name="T10" fmla="*/ 3864 w 3927"/>
                <a:gd name="T11" fmla="*/ 438 h 3928"/>
                <a:gd name="T12" fmla="*/ 3857 w 3927"/>
                <a:gd name="T13" fmla="*/ 672 h 3928"/>
                <a:gd name="T14" fmla="*/ 2252 w 3927"/>
                <a:gd name="T15" fmla="*/ 2267 h 3928"/>
                <a:gd name="T16" fmla="*/ 1647 w 3927"/>
                <a:gd name="T17" fmla="*/ 1665 h 3928"/>
                <a:gd name="T18" fmla="*/ 2978 w 3927"/>
                <a:gd name="T19" fmla="*/ 342 h 3928"/>
                <a:gd name="T20" fmla="*/ 3583 w 3927"/>
                <a:gd name="T21" fmla="*/ 944 h 3928"/>
                <a:gd name="T22" fmla="*/ 2252 w 3927"/>
                <a:gd name="T23" fmla="*/ 2267 h 3928"/>
                <a:gd name="T24" fmla="*/ 2168 w 3927"/>
                <a:gd name="T25" fmla="*/ 2350 h 3928"/>
                <a:gd name="T26" fmla="*/ 1321 w 3927"/>
                <a:gd name="T27" fmla="*/ 2591 h 3928"/>
                <a:gd name="T28" fmla="*/ 1563 w 3927"/>
                <a:gd name="T29" fmla="*/ 1749 h 3928"/>
                <a:gd name="T30" fmla="*/ 2168 w 3927"/>
                <a:gd name="T31" fmla="*/ 2350 h 3928"/>
                <a:gd name="T32" fmla="*/ 770 w 3927"/>
                <a:gd name="T33" fmla="*/ 495 h 3928"/>
                <a:gd name="T34" fmla="*/ 392 w 3927"/>
                <a:gd name="T35" fmla="*/ 874 h 3928"/>
                <a:gd name="T36" fmla="*/ 392 w 3927"/>
                <a:gd name="T37" fmla="*/ 3158 h 3928"/>
                <a:gd name="T38" fmla="*/ 770 w 3927"/>
                <a:gd name="T39" fmla="*/ 3536 h 3928"/>
                <a:gd name="T40" fmla="*/ 3055 w 3927"/>
                <a:gd name="T41" fmla="*/ 3536 h 3928"/>
                <a:gd name="T42" fmla="*/ 3433 w 3927"/>
                <a:gd name="T43" fmla="*/ 3158 h 3928"/>
                <a:gd name="T44" fmla="*/ 3433 w 3927"/>
                <a:gd name="T45" fmla="*/ 1657 h 3928"/>
                <a:gd name="T46" fmla="*/ 3824 w 3927"/>
                <a:gd name="T47" fmla="*/ 1278 h 3928"/>
                <a:gd name="T48" fmla="*/ 3824 w 3927"/>
                <a:gd name="T49" fmla="*/ 3297 h 3928"/>
                <a:gd name="T50" fmla="*/ 3181 w 3927"/>
                <a:gd name="T51" fmla="*/ 3928 h 3928"/>
                <a:gd name="T52" fmla="*/ 631 w 3927"/>
                <a:gd name="T53" fmla="*/ 3928 h 3928"/>
                <a:gd name="T54" fmla="*/ 0 w 3927"/>
                <a:gd name="T55" fmla="*/ 3297 h 3928"/>
                <a:gd name="T56" fmla="*/ 0 w 3927"/>
                <a:gd name="T57" fmla="*/ 773 h 3928"/>
                <a:gd name="T58" fmla="*/ 631 w 3927"/>
                <a:gd name="T59" fmla="*/ 103 h 3928"/>
                <a:gd name="T60" fmla="*/ 2650 w 3927"/>
                <a:gd name="T61" fmla="*/ 103 h 3928"/>
                <a:gd name="T62" fmla="*/ 2271 w 3927"/>
                <a:gd name="T63" fmla="*/ 495 h 3928"/>
                <a:gd name="T64" fmla="*/ 770 w 3927"/>
                <a:gd name="T65" fmla="*/ 495 h 3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grpSp>
        <p:nvGrpSpPr>
          <p:cNvPr id="6162" name="组合 34"/>
          <p:cNvGrpSpPr/>
          <p:nvPr/>
        </p:nvGrpSpPr>
        <p:grpSpPr bwMode="auto">
          <a:xfrm>
            <a:off x="1265238" y="2025650"/>
            <a:ext cx="1277937" cy="1277938"/>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30" name="椭圆 29"/>
            <p:cNvSpPr/>
            <p:nvPr/>
          </p:nvSpPr>
          <p:spPr>
            <a:xfrm>
              <a:off x="1241297"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6165" name="KSO_Shape"/>
            <p:cNvSpPr>
              <a:spLocks noChangeArrowheads="1"/>
            </p:cNvSpPr>
            <p:nvPr/>
          </p:nvSpPr>
          <p:spPr bwMode="auto">
            <a:xfrm>
              <a:off x="1480889" y="2597423"/>
              <a:ext cx="908453" cy="880500"/>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grpSp>
        <p:nvGrpSpPr>
          <p:cNvPr id="6166" name="组合 35"/>
          <p:cNvGrpSpPr/>
          <p:nvPr/>
        </p:nvGrpSpPr>
        <p:grpSpPr bwMode="auto">
          <a:xfrm>
            <a:off x="3343275" y="2025650"/>
            <a:ext cx="1277938" cy="1277938"/>
            <a:chOff x="3209823" y="2234042"/>
            <a:chExt cx="1607262" cy="1607262"/>
          </a:xfrm>
        </p:grpSpPr>
        <p:sp>
          <p:nvSpPr>
            <p:cNvPr id="26" name="椭圆 2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31" name="椭圆 30"/>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4" name="KSO_Shape"/>
            <p:cNvSpPr/>
            <p:nvPr/>
          </p:nvSpPr>
          <p:spPr bwMode="auto">
            <a:xfrm>
              <a:off x="3551242" y="2597423"/>
              <a:ext cx="924424" cy="880500"/>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Tx/>
                <a:buNone/>
                <a:defRPr/>
              </a:pPr>
              <a:endParaRPr lang="zh-CN" altLang="en-US" noProof="1">
                <a:solidFill>
                  <a:srgbClr val="FFFFFF"/>
                </a:solidFill>
                <a:latin typeface="+mn-lt"/>
                <a:ea typeface="+mn-ea"/>
                <a:cs typeface="+mn-ea"/>
                <a:sym typeface="+mn-lt"/>
              </a:endParaRPr>
            </a:p>
          </p:txBody>
        </p:sp>
      </p:grpSp>
      <p:sp>
        <p:nvSpPr>
          <p:cNvPr id="6170" name="文本框 39"/>
          <p:cNvSpPr txBox="1">
            <a:spLocks noChangeArrowheads="1"/>
          </p:cNvSpPr>
          <p:nvPr/>
        </p:nvSpPr>
        <p:spPr bwMode="auto">
          <a:xfrm>
            <a:off x="1268413" y="3416300"/>
            <a:ext cx="1416050" cy="461963"/>
          </a:xfrm>
          <a:prstGeom prst="rect">
            <a:avLst/>
          </a:prstGeom>
          <a:noFill/>
          <a:ln w="9525">
            <a:noFill/>
            <a:miter lim="800000"/>
          </a:ln>
        </p:spPr>
        <p:txBody>
          <a:bodyPr wrap="none">
            <a:spAutoFit/>
          </a:bodyPr>
          <a:lstStyle/>
          <a:p>
            <a:r>
              <a:rPr lang="zh-CN" altLang="en-US" sz="2400" b="1">
                <a:solidFill>
                  <a:srgbClr val="4B649F"/>
                </a:solidFill>
                <a:sym typeface="Arial" panose="020B0604020202020204" pitchFamily="34" charset="0"/>
              </a:rPr>
              <a:t>第一部分</a:t>
            </a:r>
          </a:p>
        </p:txBody>
      </p:sp>
      <p:sp>
        <p:nvSpPr>
          <p:cNvPr id="6171" name="文本框 40"/>
          <p:cNvSpPr txBox="1">
            <a:spLocks noChangeArrowheads="1"/>
          </p:cNvSpPr>
          <p:nvPr/>
        </p:nvSpPr>
        <p:spPr bwMode="auto">
          <a:xfrm>
            <a:off x="3275013" y="3416300"/>
            <a:ext cx="1416050" cy="461963"/>
          </a:xfrm>
          <a:prstGeom prst="rect">
            <a:avLst/>
          </a:prstGeom>
          <a:noFill/>
          <a:ln w="9525">
            <a:noFill/>
            <a:miter lim="800000"/>
          </a:ln>
        </p:spPr>
        <p:txBody>
          <a:bodyPr wrap="none">
            <a:spAutoFit/>
          </a:bodyPr>
          <a:lstStyle/>
          <a:p>
            <a:r>
              <a:rPr lang="zh-CN" altLang="en-US" sz="2400" b="1">
                <a:solidFill>
                  <a:srgbClr val="4B649F"/>
                </a:solidFill>
                <a:sym typeface="Arial" panose="020B0604020202020204" pitchFamily="34" charset="0"/>
              </a:rPr>
              <a:t>第二部分</a:t>
            </a:r>
          </a:p>
        </p:txBody>
      </p:sp>
      <p:sp>
        <p:nvSpPr>
          <p:cNvPr id="6172" name="文本框 41"/>
          <p:cNvSpPr txBox="1">
            <a:spLocks noChangeArrowheads="1"/>
          </p:cNvSpPr>
          <p:nvPr/>
        </p:nvSpPr>
        <p:spPr bwMode="auto">
          <a:xfrm>
            <a:off x="5353050" y="3416300"/>
            <a:ext cx="1416050" cy="461963"/>
          </a:xfrm>
          <a:prstGeom prst="rect">
            <a:avLst/>
          </a:prstGeom>
          <a:noFill/>
          <a:ln w="9525">
            <a:noFill/>
            <a:miter lim="800000"/>
          </a:ln>
        </p:spPr>
        <p:txBody>
          <a:bodyPr wrap="none">
            <a:spAutoFit/>
          </a:bodyPr>
          <a:lstStyle/>
          <a:p>
            <a:r>
              <a:rPr lang="zh-CN" altLang="en-US" sz="2400" b="1">
                <a:solidFill>
                  <a:srgbClr val="4B649F"/>
                </a:solidFill>
                <a:sym typeface="Arial" panose="020B0604020202020204" pitchFamily="34" charset="0"/>
              </a:rPr>
              <a:t>第三部分</a:t>
            </a:r>
          </a:p>
        </p:txBody>
      </p:sp>
      <p:sp>
        <p:nvSpPr>
          <p:cNvPr id="6173" name="文本框 42"/>
          <p:cNvSpPr txBox="1">
            <a:spLocks noChangeArrowheads="1"/>
          </p:cNvSpPr>
          <p:nvPr/>
        </p:nvSpPr>
        <p:spPr bwMode="auto">
          <a:xfrm>
            <a:off x="7431088" y="3416300"/>
            <a:ext cx="1416050" cy="461963"/>
          </a:xfrm>
          <a:prstGeom prst="rect">
            <a:avLst/>
          </a:prstGeom>
          <a:noFill/>
          <a:ln w="9525">
            <a:noFill/>
            <a:miter lim="800000"/>
          </a:ln>
        </p:spPr>
        <p:txBody>
          <a:bodyPr wrap="none">
            <a:spAutoFit/>
          </a:bodyPr>
          <a:lstStyle/>
          <a:p>
            <a:r>
              <a:rPr lang="zh-CN" altLang="en-US" sz="2400" b="1">
                <a:solidFill>
                  <a:srgbClr val="4B649F"/>
                </a:solidFill>
                <a:sym typeface="Arial" panose="020B0604020202020204" pitchFamily="34" charset="0"/>
              </a:rPr>
              <a:t>第四部分</a:t>
            </a:r>
          </a:p>
        </p:txBody>
      </p:sp>
      <p:sp>
        <p:nvSpPr>
          <p:cNvPr id="6174" name="文本框 43"/>
          <p:cNvSpPr txBox="1">
            <a:spLocks noChangeArrowheads="1"/>
          </p:cNvSpPr>
          <p:nvPr/>
        </p:nvSpPr>
        <p:spPr bwMode="auto">
          <a:xfrm>
            <a:off x="9510713" y="3416300"/>
            <a:ext cx="1416050" cy="461963"/>
          </a:xfrm>
          <a:prstGeom prst="rect">
            <a:avLst/>
          </a:prstGeom>
          <a:noFill/>
          <a:ln w="9525">
            <a:noFill/>
            <a:miter lim="800000"/>
          </a:ln>
        </p:spPr>
        <p:txBody>
          <a:bodyPr wrap="none">
            <a:spAutoFit/>
          </a:bodyPr>
          <a:lstStyle/>
          <a:p>
            <a:r>
              <a:rPr lang="zh-CN" altLang="en-US" sz="2400" b="1">
                <a:solidFill>
                  <a:srgbClr val="4B649F"/>
                </a:solidFill>
                <a:sym typeface="Arial" panose="020B0604020202020204" pitchFamily="34" charset="0"/>
              </a:rPr>
              <a:t>第五部分</a:t>
            </a:r>
          </a:p>
        </p:txBody>
      </p:sp>
      <p:sp>
        <p:nvSpPr>
          <p:cNvPr id="6175" name="文本框 44"/>
          <p:cNvSpPr txBox="1">
            <a:spLocks noChangeArrowheads="1"/>
          </p:cNvSpPr>
          <p:nvPr/>
        </p:nvSpPr>
        <p:spPr bwMode="auto">
          <a:xfrm>
            <a:off x="1054100" y="3852863"/>
            <a:ext cx="1746250" cy="553085"/>
          </a:xfrm>
          <a:prstGeom prst="rect">
            <a:avLst/>
          </a:prstGeom>
          <a:noFill/>
          <a:ln w="9525">
            <a:noFill/>
            <a:miter lim="800000"/>
          </a:ln>
        </p:spPr>
        <p:txBody>
          <a:bodyPr>
            <a:spAutoFit/>
          </a:bodyPr>
          <a:lstStyle/>
          <a:p>
            <a:pPr algn="ctr">
              <a:lnSpc>
                <a:spcPct val="150000"/>
              </a:lnSpc>
            </a:pPr>
            <a:r>
              <a:rPr lang="zh-CN" altLang="en-US" sz="2000" b="1">
                <a:solidFill>
                  <a:srgbClr val="404040"/>
                </a:solidFill>
                <a:sym typeface="Arial" panose="020B0604020202020204" pitchFamily="34" charset="0"/>
              </a:rPr>
              <a:t>问题重述</a:t>
            </a:r>
          </a:p>
        </p:txBody>
      </p:sp>
      <p:sp>
        <p:nvSpPr>
          <p:cNvPr id="6176" name="文本框 45"/>
          <p:cNvSpPr txBox="1">
            <a:spLocks noChangeArrowheads="1"/>
          </p:cNvSpPr>
          <p:nvPr/>
        </p:nvSpPr>
        <p:spPr bwMode="auto">
          <a:xfrm>
            <a:off x="3074988" y="3852863"/>
            <a:ext cx="1814512" cy="553085"/>
          </a:xfrm>
          <a:prstGeom prst="rect">
            <a:avLst/>
          </a:prstGeom>
          <a:noFill/>
          <a:ln w="9525">
            <a:noFill/>
            <a:miter lim="800000"/>
          </a:ln>
        </p:spPr>
        <p:txBody>
          <a:bodyPr>
            <a:spAutoFit/>
          </a:bodyPr>
          <a:lstStyle/>
          <a:p>
            <a:pPr algn="ctr">
              <a:lnSpc>
                <a:spcPct val="150000"/>
              </a:lnSpc>
            </a:pPr>
            <a:r>
              <a:rPr lang="zh-CN" altLang="en-US" sz="2000" b="1">
                <a:solidFill>
                  <a:srgbClr val="404040"/>
                </a:solidFill>
                <a:sym typeface="Arial" panose="020B0604020202020204" pitchFamily="34" charset="0"/>
              </a:rPr>
              <a:t>问题分析</a:t>
            </a:r>
          </a:p>
        </p:txBody>
      </p:sp>
      <p:sp>
        <p:nvSpPr>
          <p:cNvPr id="6177" name="文本框 46"/>
          <p:cNvSpPr txBox="1">
            <a:spLocks noChangeArrowheads="1"/>
          </p:cNvSpPr>
          <p:nvPr/>
        </p:nvSpPr>
        <p:spPr bwMode="auto">
          <a:xfrm>
            <a:off x="5165725" y="3852863"/>
            <a:ext cx="1811338" cy="553085"/>
          </a:xfrm>
          <a:prstGeom prst="rect">
            <a:avLst/>
          </a:prstGeom>
          <a:noFill/>
          <a:ln w="9525">
            <a:noFill/>
            <a:miter lim="800000"/>
          </a:ln>
        </p:spPr>
        <p:txBody>
          <a:bodyPr>
            <a:spAutoFit/>
          </a:bodyPr>
          <a:lstStyle/>
          <a:p>
            <a:pPr algn="ctr">
              <a:lnSpc>
                <a:spcPct val="150000"/>
              </a:lnSpc>
            </a:pPr>
            <a:r>
              <a:rPr lang="zh-CN" altLang="en-US" sz="2000" b="1">
                <a:solidFill>
                  <a:srgbClr val="404040"/>
                </a:solidFill>
                <a:sym typeface="Arial" panose="020B0604020202020204" pitchFamily="34" charset="0"/>
              </a:rPr>
              <a:t>模型假设</a:t>
            </a:r>
          </a:p>
        </p:txBody>
      </p:sp>
      <p:sp>
        <p:nvSpPr>
          <p:cNvPr id="6178" name="文本框 47"/>
          <p:cNvSpPr txBox="1">
            <a:spLocks noChangeArrowheads="1"/>
          </p:cNvSpPr>
          <p:nvPr/>
        </p:nvSpPr>
        <p:spPr bwMode="auto">
          <a:xfrm>
            <a:off x="7175500" y="3852863"/>
            <a:ext cx="1927225" cy="1014730"/>
          </a:xfrm>
          <a:prstGeom prst="rect">
            <a:avLst/>
          </a:prstGeom>
          <a:noFill/>
          <a:ln w="9525">
            <a:noFill/>
            <a:miter lim="800000"/>
          </a:ln>
        </p:spPr>
        <p:txBody>
          <a:bodyPr>
            <a:spAutoFit/>
          </a:bodyPr>
          <a:lstStyle/>
          <a:p>
            <a:pPr algn="ctr">
              <a:lnSpc>
                <a:spcPct val="150000"/>
              </a:lnSpc>
            </a:pPr>
            <a:r>
              <a:rPr lang="zh-CN" altLang="en-US" sz="2000" b="1">
                <a:solidFill>
                  <a:srgbClr val="404040"/>
                </a:solidFill>
                <a:sym typeface="Arial" panose="020B0604020202020204" pitchFamily="34" charset="0"/>
              </a:rPr>
              <a:t>模型的</a:t>
            </a:r>
          </a:p>
          <a:p>
            <a:pPr algn="ctr">
              <a:lnSpc>
                <a:spcPct val="150000"/>
              </a:lnSpc>
            </a:pPr>
            <a:r>
              <a:rPr lang="zh-CN" altLang="en-US" sz="2000" b="1">
                <a:solidFill>
                  <a:srgbClr val="404040"/>
                </a:solidFill>
                <a:sym typeface="Arial" panose="020B0604020202020204" pitchFamily="34" charset="0"/>
              </a:rPr>
              <a:t>建立与求解</a:t>
            </a:r>
          </a:p>
        </p:txBody>
      </p:sp>
      <p:sp>
        <p:nvSpPr>
          <p:cNvPr id="6179" name="文本框 48"/>
          <p:cNvSpPr txBox="1">
            <a:spLocks noChangeArrowheads="1"/>
          </p:cNvSpPr>
          <p:nvPr/>
        </p:nvSpPr>
        <p:spPr bwMode="auto">
          <a:xfrm>
            <a:off x="9301163" y="3852863"/>
            <a:ext cx="1909762" cy="553085"/>
          </a:xfrm>
          <a:prstGeom prst="rect">
            <a:avLst/>
          </a:prstGeom>
          <a:noFill/>
          <a:ln w="9525">
            <a:noFill/>
            <a:miter lim="800000"/>
          </a:ln>
        </p:spPr>
        <p:txBody>
          <a:bodyPr>
            <a:spAutoFit/>
          </a:bodyPr>
          <a:lstStyle/>
          <a:p>
            <a:pPr algn="ctr">
              <a:lnSpc>
                <a:spcPct val="150000"/>
              </a:lnSpc>
            </a:pPr>
            <a:r>
              <a:rPr lang="zh-CN" altLang="en-US" sz="2000" b="1">
                <a:solidFill>
                  <a:srgbClr val="404040"/>
                </a:solidFill>
                <a:sym typeface="Arial" panose="020B0604020202020204" pitchFamily="34" charset="0"/>
              </a:rPr>
              <a:t>模型评价</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lvl="0">
              <a:lnSpc>
                <a:spcPct val="150000"/>
              </a:lnSpc>
              <a:defRPr/>
            </a:pPr>
            <a:r>
              <a:rPr lang="zh-CN" altLang="en-US" sz="2800" b="1" dirty="0">
                <a:solidFill>
                  <a:srgbClr val="4B649F"/>
                </a:solidFill>
                <a:sym typeface="Arial" panose="020B0604020202020204" pitchFamily="34" charset="0"/>
              </a:rPr>
              <a:t>问题五 多犬追捕下羊的智能逃逸算法</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文本框 3"/>
          <p:cNvSpPr txBox="1"/>
          <p:nvPr/>
        </p:nvSpPr>
        <p:spPr>
          <a:xfrm>
            <a:off x="996593" y="1366463"/>
            <a:ext cx="3113070" cy="461665"/>
          </a:xfrm>
          <a:prstGeom prst="rect">
            <a:avLst/>
          </a:prstGeom>
          <a:noFill/>
        </p:spPr>
        <p:txBody>
          <a:bodyPr wrap="square" rtlCol="0">
            <a:spAutoFit/>
          </a:bodyPr>
          <a:lstStyle/>
          <a:p>
            <a:r>
              <a:rPr lang="zh-CN" altLang="en-US" sz="2400" dirty="0"/>
              <a:t>回报函数更新为：</a:t>
            </a:r>
          </a:p>
        </p:txBody>
      </p:sp>
      <p:pic>
        <p:nvPicPr>
          <p:cNvPr id="5" name="图片 4"/>
          <p:cNvPicPr>
            <a:picLocks noChangeAspect="1"/>
          </p:cNvPicPr>
          <p:nvPr/>
        </p:nvPicPr>
        <p:blipFill>
          <a:blip r:embed="rId3"/>
          <a:stretch>
            <a:fillRect/>
          </a:stretch>
        </p:blipFill>
        <p:spPr>
          <a:xfrm>
            <a:off x="730250" y="2115227"/>
            <a:ext cx="10431050" cy="62586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0862" y="2946762"/>
            <a:ext cx="2910276" cy="50664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lvl="0">
              <a:lnSpc>
                <a:spcPct val="150000"/>
              </a:lnSpc>
              <a:defRPr/>
            </a:pPr>
            <a:r>
              <a:rPr lang="zh-CN" altLang="en-US" sz="2800" b="1" dirty="0">
                <a:solidFill>
                  <a:srgbClr val="4B649F"/>
                </a:solidFill>
                <a:sym typeface="Arial" panose="020B0604020202020204" pitchFamily="34" charset="0"/>
              </a:rPr>
              <a:t>问题五 多犬追捕下羊的智能逃逸算法</a:t>
            </a:r>
            <a:endPar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7423" y="1724321"/>
            <a:ext cx="6008901" cy="4504649"/>
          </a:xfrm>
          <a:prstGeom prst="rect">
            <a:avLst/>
          </a:prstGeom>
          <a:noFill/>
          <a:ln>
            <a:noFill/>
          </a:ln>
        </p:spPr>
      </p:pic>
      <p:sp>
        <p:nvSpPr>
          <p:cNvPr id="2" name="文本框 1"/>
          <p:cNvSpPr txBox="1"/>
          <p:nvPr/>
        </p:nvSpPr>
        <p:spPr>
          <a:xfrm>
            <a:off x="1243173" y="1200178"/>
            <a:ext cx="6688476"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累计回报收敛趋势图</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问题五 多犬追捕下羊的智能逃逸算法</a:t>
            </a:r>
          </a:p>
        </p:txBody>
      </p:sp>
      <p:sp>
        <p:nvSpPr>
          <p:cNvPr id="2" name="文本框 1"/>
          <p:cNvSpPr txBox="1"/>
          <p:nvPr/>
        </p:nvSpPr>
        <p:spPr>
          <a:xfrm>
            <a:off x="715035" y="1036955"/>
            <a:ext cx="3462391"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测试</a:t>
            </a:r>
            <a:r>
              <a:rPr lang="en-US" altLang="zh-CN" sz="2400" dirty="0"/>
              <a:t>1</a:t>
            </a:r>
            <a:endParaRPr lang="zh-CN" altLang="en-US" sz="2400" dirty="0"/>
          </a:p>
        </p:txBody>
      </p:sp>
      <p:grpSp>
        <p:nvGrpSpPr>
          <p:cNvPr id="3" name="组合 2">
            <a:extLst>
              <a:ext uri="{FF2B5EF4-FFF2-40B4-BE49-F238E27FC236}">
                <a16:creationId xmlns:a16="http://schemas.microsoft.com/office/drawing/2014/main" id="{828672E8-31D8-441A-AC2B-C35661342C6F}"/>
              </a:ext>
            </a:extLst>
          </p:cNvPr>
          <p:cNvGrpSpPr/>
          <p:nvPr/>
        </p:nvGrpSpPr>
        <p:grpSpPr>
          <a:xfrm>
            <a:off x="3479850" y="855024"/>
            <a:ext cx="7803030" cy="5869625"/>
            <a:chOff x="3479850" y="855024"/>
            <a:chExt cx="7803030" cy="5869625"/>
          </a:xfrm>
        </p:grpSpPr>
        <p:grpSp>
          <p:nvGrpSpPr>
            <p:cNvPr id="10" name="组合 9"/>
            <p:cNvGrpSpPr/>
            <p:nvPr/>
          </p:nvGrpSpPr>
          <p:grpSpPr>
            <a:xfrm>
              <a:off x="3479850" y="855024"/>
              <a:ext cx="7803030" cy="5869625"/>
              <a:chOff x="3691208" y="894653"/>
              <a:chExt cx="7246671" cy="5568056"/>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208" y="894653"/>
                <a:ext cx="3669623" cy="2752612"/>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781" y="917586"/>
                <a:ext cx="3638098" cy="2728380"/>
              </a:xfrm>
              <a:prstGeom prst="rect">
                <a:avLst/>
              </a:prstGeom>
            </p:spPr>
          </p:pic>
          <p:pic>
            <p:nvPicPr>
              <p:cNvPr id="28" name="图片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3188" y="3710096"/>
                <a:ext cx="3669623" cy="2752613"/>
              </a:xfrm>
              <a:prstGeom prst="rect">
                <a:avLst/>
              </a:prstGeom>
            </p:spPr>
          </p:pic>
          <p:pic>
            <p:nvPicPr>
              <p:cNvPr id="31" name="图片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9780" y="3714649"/>
                <a:ext cx="3638097" cy="2728379"/>
              </a:xfrm>
              <a:prstGeom prst="rect">
                <a:avLst/>
              </a:prstGeom>
            </p:spPr>
          </p:pic>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7DB3AB6-3410-4D55-9064-4CA8F7B6017F}"/>
                    </a:ext>
                  </a:extLst>
                </p:cNvPr>
                <p:cNvSpPr txBox="1"/>
                <p:nvPr/>
              </p:nvSpPr>
              <p:spPr>
                <a:xfrm>
                  <a:off x="5026365" y="3895206"/>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1</m:t>
                            </m:r>
                          </m:sub>
                        </m:sSub>
                      </m:oMath>
                    </m:oMathPara>
                  </a14:m>
                  <a:endParaRPr lang="en-US" altLang="zh-CN" sz="1000" b="0" dirty="0"/>
                </a:p>
              </p:txBody>
            </p:sp>
          </mc:Choice>
          <mc:Fallback xmlns="">
            <p:sp>
              <p:nvSpPr>
                <p:cNvPr id="32" name="文本框 31">
                  <a:extLst>
                    <a:ext uri="{FF2B5EF4-FFF2-40B4-BE49-F238E27FC236}">
                      <a16:creationId xmlns:a16="http://schemas.microsoft.com/office/drawing/2014/main" id="{B7DB3AB6-3410-4D55-9064-4CA8F7B6017F}"/>
                    </a:ext>
                  </a:extLst>
                </p:cNvPr>
                <p:cNvSpPr txBox="1">
                  <a:spLocks noRot="1" noChangeAspect="1" noMove="1" noResize="1" noEditPoints="1" noAdjustHandles="1" noChangeArrowheads="1" noChangeShapeType="1" noTextEdit="1"/>
                </p:cNvSpPr>
                <p:nvPr/>
              </p:nvSpPr>
              <p:spPr>
                <a:xfrm>
                  <a:off x="5026365" y="3895206"/>
                  <a:ext cx="1069635" cy="24622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CB0DF13-A179-4D94-BE10-703943887D5D}"/>
                    </a:ext>
                  </a:extLst>
                </p:cNvPr>
                <p:cNvSpPr txBox="1"/>
                <p:nvPr/>
              </p:nvSpPr>
              <p:spPr>
                <a:xfrm>
                  <a:off x="8845245" y="3895206"/>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2</m:t>
                            </m:r>
                          </m:sub>
                        </m:sSub>
                      </m:oMath>
                    </m:oMathPara>
                  </a14:m>
                  <a:endParaRPr lang="en-US" altLang="zh-CN" sz="1000" b="0" dirty="0"/>
                </a:p>
              </p:txBody>
            </p:sp>
          </mc:Choice>
          <mc:Fallback xmlns="">
            <p:sp>
              <p:nvSpPr>
                <p:cNvPr id="34" name="文本框 33">
                  <a:extLst>
                    <a:ext uri="{FF2B5EF4-FFF2-40B4-BE49-F238E27FC236}">
                      <a16:creationId xmlns:a16="http://schemas.microsoft.com/office/drawing/2014/main" id="{ACB0DF13-A179-4D94-BE10-703943887D5D}"/>
                    </a:ext>
                  </a:extLst>
                </p:cNvPr>
                <p:cNvSpPr txBox="1">
                  <a:spLocks noRot="1" noChangeAspect="1" noMove="1" noResize="1" noEditPoints="1" noAdjustHandles="1" noChangeArrowheads="1" noChangeShapeType="1" noTextEdit="1"/>
                </p:cNvSpPr>
                <p:nvPr/>
              </p:nvSpPr>
              <p:spPr>
                <a:xfrm>
                  <a:off x="8845245" y="3895206"/>
                  <a:ext cx="1069635" cy="24622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8A8F1E1C-A7E2-4C98-82F1-A68E6CAB720B}"/>
                    </a:ext>
                  </a:extLst>
                </p:cNvPr>
                <p:cNvSpPr txBox="1"/>
                <p:nvPr/>
              </p:nvSpPr>
              <p:spPr>
                <a:xfrm>
                  <a:off x="8789355" y="966485"/>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5" name="文本框 34">
                  <a:extLst>
                    <a:ext uri="{FF2B5EF4-FFF2-40B4-BE49-F238E27FC236}">
                      <a16:creationId xmlns:a16="http://schemas.microsoft.com/office/drawing/2014/main" id="{8A8F1E1C-A7E2-4C98-82F1-A68E6CAB720B}"/>
                    </a:ext>
                  </a:extLst>
                </p:cNvPr>
                <p:cNvSpPr txBox="1">
                  <a:spLocks noRot="1" noChangeAspect="1" noMove="1" noResize="1" noEditPoints="1" noAdjustHandles="1" noChangeArrowheads="1" noChangeShapeType="1" noTextEdit="1"/>
                </p:cNvSpPr>
                <p:nvPr/>
              </p:nvSpPr>
              <p:spPr>
                <a:xfrm>
                  <a:off x="8789355" y="966485"/>
                  <a:ext cx="1069635" cy="24622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D4828138-DDBB-4894-809D-4DAEF3EB421A}"/>
                    </a:ext>
                  </a:extLst>
                </p:cNvPr>
                <p:cNvSpPr txBox="1"/>
                <p:nvPr/>
              </p:nvSpPr>
              <p:spPr>
                <a:xfrm>
                  <a:off x="4987448" y="932770"/>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𝑅</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6" name="文本框 35">
                  <a:extLst>
                    <a:ext uri="{FF2B5EF4-FFF2-40B4-BE49-F238E27FC236}">
                      <a16:creationId xmlns:a16="http://schemas.microsoft.com/office/drawing/2014/main" id="{D4828138-DDBB-4894-809D-4DAEF3EB421A}"/>
                    </a:ext>
                  </a:extLst>
                </p:cNvPr>
                <p:cNvSpPr txBox="1">
                  <a:spLocks noRot="1" noChangeAspect="1" noMove="1" noResize="1" noEditPoints="1" noAdjustHandles="1" noChangeArrowheads="1" noChangeShapeType="1" noTextEdit="1"/>
                </p:cNvSpPr>
                <p:nvPr/>
              </p:nvSpPr>
              <p:spPr>
                <a:xfrm>
                  <a:off x="4987448" y="932770"/>
                  <a:ext cx="1069635" cy="246221"/>
                </a:xfrm>
                <a:prstGeom prst="rect">
                  <a:avLst/>
                </a:prstGeom>
                <a:blipFill>
                  <a:blip r:embed="rId11"/>
                  <a:stretch>
                    <a:fillRect/>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18092E16-2DCF-419B-95BC-E062FB0DF35E}"/>
              </a:ext>
            </a:extLst>
          </p:cNvPr>
          <p:cNvGrpSpPr/>
          <p:nvPr/>
        </p:nvGrpSpPr>
        <p:grpSpPr>
          <a:xfrm>
            <a:off x="402369" y="2074159"/>
            <a:ext cx="3286394" cy="3465716"/>
            <a:chOff x="402369" y="2074159"/>
            <a:chExt cx="3286394" cy="3465716"/>
          </a:xfrm>
        </p:grpSpPr>
        <p:grpSp>
          <p:nvGrpSpPr>
            <p:cNvPr id="6" name="组合 5">
              <a:extLst>
                <a:ext uri="{FF2B5EF4-FFF2-40B4-BE49-F238E27FC236}">
                  <a16:creationId xmlns:a16="http://schemas.microsoft.com/office/drawing/2014/main" id="{BAFEB7D9-9315-40AC-B711-58AD9E178FCB}"/>
                </a:ext>
              </a:extLst>
            </p:cNvPr>
            <p:cNvGrpSpPr/>
            <p:nvPr/>
          </p:nvGrpSpPr>
          <p:grpSpPr>
            <a:xfrm>
              <a:off x="402369" y="2074159"/>
              <a:ext cx="3286394" cy="3465716"/>
              <a:chOff x="402369" y="2074159"/>
              <a:chExt cx="3286394" cy="3465716"/>
            </a:xfrm>
          </p:grpSpPr>
          <p:grpSp>
            <p:nvGrpSpPr>
              <p:cNvPr id="9" name="组合 8"/>
              <p:cNvGrpSpPr/>
              <p:nvPr/>
            </p:nvGrpSpPr>
            <p:grpSpPr>
              <a:xfrm>
                <a:off x="402369" y="2074159"/>
                <a:ext cx="2950680" cy="3465716"/>
                <a:chOff x="100744" y="2236084"/>
                <a:chExt cx="2950680" cy="3465716"/>
              </a:xfrm>
            </p:grpSpPr>
            <p:pic>
              <p:nvPicPr>
                <p:cNvPr id="15" name="图片 14"/>
                <p:cNvPicPr>
                  <a:picLocks noChangeAspect="1"/>
                </p:cNvPicPr>
                <p:nvPr/>
              </p:nvPicPr>
              <p:blipFill rotWithShape="1">
                <a:blip r:embed="rId12">
                  <a:extLst>
                    <a:ext uri="{28A0092B-C50C-407E-A947-70E740481C1C}">
                      <a14:useLocalDpi xmlns:a14="http://schemas.microsoft.com/office/drawing/2010/main" val="0"/>
                    </a:ext>
                  </a:extLst>
                </a:blip>
                <a:srcRect l="32400" t="20948" r="24577" b="45141"/>
                <a:stretch>
                  <a:fillRect/>
                </a:stretch>
              </p:blipFill>
              <p:spPr bwMode="auto">
                <a:xfrm>
                  <a:off x="271463" y="2341362"/>
                  <a:ext cx="2779961" cy="2920888"/>
                </a:xfrm>
                <a:prstGeom prst="rect">
                  <a:avLst/>
                </a:prstGeom>
                <a:ln>
                  <a:noFill/>
                </a:ln>
              </p:spPr>
            </p:pic>
            <p:cxnSp>
              <p:nvCxnSpPr>
                <p:cNvPr id="4" name="直接箭头连接符 3"/>
                <p:cNvCxnSpPr/>
                <p:nvPr/>
              </p:nvCxnSpPr>
              <p:spPr>
                <a:xfrm flipH="1" flipV="1">
                  <a:off x="1890445" y="5116530"/>
                  <a:ext cx="369870" cy="226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982912" y="5394023"/>
                  <a:ext cx="1068512" cy="307777"/>
                </a:xfrm>
                <a:prstGeom prst="rect">
                  <a:avLst/>
                </a:prstGeom>
                <a:noFill/>
              </p:spPr>
              <p:txBody>
                <a:bodyPr wrap="square" rtlCol="0">
                  <a:spAutoFit/>
                </a:bodyPr>
                <a:lstStyle/>
                <a:p>
                  <a:r>
                    <a:rPr lang="zh-CN" altLang="en-US" sz="1400" dirty="0"/>
                    <a:t>犬</a:t>
                  </a:r>
                  <a:r>
                    <a:rPr lang="en-US" altLang="zh-CN" sz="1400" dirty="0"/>
                    <a:t>1</a:t>
                  </a:r>
                  <a:r>
                    <a:rPr lang="zh-CN" altLang="en-US" sz="1400" dirty="0"/>
                    <a:t>起始点</a:t>
                  </a:r>
                </a:p>
              </p:txBody>
            </p:sp>
            <p:cxnSp>
              <p:nvCxnSpPr>
                <p:cNvPr id="7" name="直接箭头连接符 6"/>
                <p:cNvCxnSpPr/>
                <p:nvPr/>
              </p:nvCxnSpPr>
              <p:spPr>
                <a:xfrm>
                  <a:off x="725310" y="2492588"/>
                  <a:ext cx="230187" cy="240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00744" y="2236084"/>
                  <a:ext cx="1068512" cy="307777"/>
                </a:xfrm>
                <a:prstGeom prst="rect">
                  <a:avLst/>
                </a:prstGeom>
                <a:noFill/>
              </p:spPr>
              <p:txBody>
                <a:bodyPr wrap="square" rtlCol="0">
                  <a:spAutoFit/>
                </a:bodyPr>
                <a:lstStyle/>
                <a:p>
                  <a:r>
                    <a:rPr lang="zh-CN" altLang="en-US" sz="1400" dirty="0"/>
                    <a:t>犬</a:t>
                  </a:r>
                  <a:r>
                    <a:rPr lang="en-US" altLang="zh-CN" sz="1400" dirty="0"/>
                    <a:t>2</a:t>
                  </a:r>
                  <a:r>
                    <a:rPr lang="zh-CN" altLang="en-US" sz="1400" dirty="0"/>
                    <a:t>起始点</a:t>
                  </a:r>
                </a:p>
              </p:txBody>
            </p:sp>
          </p:grpSp>
          <p:cxnSp>
            <p:nvCxnSpPr>
              <p:cNvPr id="42" name="直接箭头连接符 41">
                <a:extLst>
                  <a:ext uri="{FF2B5EF4-FFF2-40B4-BE49-F238E27FC236}">
                    <a16:creationId xmlns:a16="http://schemas.microsoft.com/office/drawing/2014/main" id="{26E6EF5C-CD61-495A-B17C-586192FFC504}"/>
                  </a:ext>
                </a:extLst>
              </p:cNvPr>
              <p:cNvCxnSpPr/>
              <p:nvPr/>
            </p:nvCxnSpPr>
            <p:spPr>
              <a:xfrm>
                <a:off x="1999592" y="3655179"/>
                <a:ext cx="16891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文本框 42">
                    <a:extLst>
                      <a:ext uri="{FF2B5EF4-FFF2-40B4-BE49-F238E27FC236}">
                        <a16:creationId xmlns:a16="http://schemas.microsoft.com/office/drawing/2014/main" id="{388DB941-E019-4019-B76A-3F9AD71A9B53}"/>
                      </a:ext>
                    </a:extLst>
                  </p:cNvPr>
                  <p:cNvSpPr txBox="1"/>
                  <p:nvPr/>
                </p:nvSpPr>
                <p:spPr>
                  <a:xfrm>
                    <a:off x="1947730" y="3417304"/>
                    <a:ext cx="379033"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p:sp>
                <p:nvSpPr>
                  <p:cNvPr id="43" name="文本框 42">
                    <a:extLst>
                      <a:ext uri="{FF2B5EF4-FFF2-40B4-BE49-F238E27FC236}">
                        <a16:creationId xmlns:a16="http://schemas.microsoft.com/office/drawing/2014/main" id="{388DB941-E019-4019-B76A-3F9AD71A9B53}"/>
                      </a:ext>
                    </a:extLst>
                  </p:cNvPr>
                  <p:cNvSpPr txBox="1">
                    <a:spLocks noRot="1" noChangeAspect="1" noMove="1" noResize="1" noEditPoints="1" noAdjustHandles="1" noChangeArrowheads="1" noChangeShapeType="1" noTextEdit="1"/>
                  </p:cNvSpPr>
                  <p:nvPr/>
                </p:nvSpPr>
                <p:spPr>
                  <a:xfrm>
                    <a:off x="1947730" y="3417304"/>
                    <a:ext cx="379033" cy="246220"/>
                  </a:xfrm>
                  <a:prstGeom prst="rect">
                    <a:avLst/>
                  </a:prstGeom>
                  <a:blipFill>
                    <a:blip r:embed="rId13"/>
                    <a:stretch>
                      <a:fillRect/>
                    </a:stretch>
                  </a:blipFill>
                </p:spPr>
                <p:txBody>
                  <a:bodyPr/>
                  <a:lstStyle/>
                  <a:p>
                    <a:r>
                      <a:rPr lang="zh-CN" altLang="en-US">
                        <a:noFill/>
                      </a:rPr>
                      <a:t> </a:t>
                    </a:r>
                  </a:p>
                </p:txBody>
              </p:sp>
            </mc:Fallback>
          </mc:AlternateContent>
          <p:cxnSp>
            <p:nvCxnSpPr>
              <p:cNvPr id="45" name="直接连接符 44">
                <a:extLst>
                  <a:ext uri="{FF2B5EF4-FFF2-40B4-BE49-F238E27FC236}">
                    <a16:creationId xmlns:a16="http://schemas.microsoft.com/office/drawing/2014/main" id="{7F5EA11B-EAC9-4B4D-A23D-99BCB4FB8C48}"/>
                  </a:ext>
                </a:extLst>
              </p:cNvPr>
              <p:cNvCxnSpPr>
                <a:cxnSpLocks/>
              </p:cNvCxnSpPr>
              <p:nvPr/>
            </p:nvCxnSpPr>
            <p:spPr>
              <a:xfrm>
                <a:off x="2012567" y="3646835"/>
                <a:ext cx="520889" cy="110306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文本框 45">
                    <a:extLst>
                      <a:ext uri="{FF2B5EF4-FFF2-40B4-BE49-F238E27FC236}">
                        <a16:creationId xmlns:a16="http://schemas.microsoft.com/office/drawing/2014/main" id="{E5D16141-1D17-4D92-9B4E-46C643BD5D18}"/>
                      </a:ext>
                    </a:extLst>
                  </p:cNvPr>
                  <p:cNvSpPr txBox="1"/>
                  <p:nvPr/>
                </p:nvSpPr>
                <p:spPr>
                  <a:xfrm>
                    <a:off x="2083494" y="3714001"/>
                    <a:ext cx="379033" cy="2580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𝑝</m:t>
                              </m:r>
                            </m:sub>
                          </m:sSub>
                        </m:oMath>
                      </m:oMathPara>
                    </a14:m>
                    <a:endParaRPr lang="en-US" altLang="zh-CN" sz="1000" b="0" dirty="0"/>
                  </a:p>
                </p:txBody>
              </p:sp>
            </mc:Choice>
            <mc:Fallback>
              <p:sp>
                <p:nvSpPr>
                  <p:cNvPr id="46" name="文本框 45">
                    <a:extLst>
                      <a:ext uri="{FF2B5EF4-FFF2-40B4-BE49-F238E27FC236}">
                        <a16:creationId xmlns:a16="http://schemas.microsoft.com/office/drawing/2014/main" id="{E5D16141-1D17-4D92-9B4E-46C643BD5D18}"/>
                      </a:ext>
                    </a:extLst>
                  </p:cNvPr>
                  <p:cNvSpPr txBox="1">
                    <a:spLocks noRot="1" noChangeAspect="1" noMove="1" noResize="1" noEditPoints="1" noAdjustHandles="1" noChangeArrowheads="1" noChangeShapeType="1" noTextEdit="1"/>
                  </p:cNvSpPr>
                  <p:nvPr/>
                </p:nvSpPr>
                <p:spPr>
                  <a:xfrm>
                    <a:off x="2083494" y="3714001"/>
                    <a:ext cx="379033" cy="258084"/>
                  </a:xfrm>
                  <a:prstGeom prst="rect">
                    <a:avLst/>
                  </a:prstGeom>
                  <a:blipFill>
                    <a:blip r:embed="rId14"/>
                    <a:stretch>
                      <a:fillRect/>
                    </a:stretch>
                  </a:blipFill>
                </p:spPr>
                <p:txBody>
                  <a:bodyPr/>
                  <a:lstStyle/>
                  <a:p>
                    <a:r>
                      <a:rPr lang="zh-CN" altLang="en-US">
                        <a:noFill/>
                      </a:rPr>
                      <a:t> </a:t>
                    </a:r>
                  </a:p>
                </p:txBody>
              </p:sp>
            </mc:Fallback>
          </mc:AlternateContent>
          <p:cxnSp>
            <p:nvCxnSpPr>
              <p:cNvPr id="47" name="直接连接符 46">
                <a:extLst>
                  <a:ext uri="{FF2B5EF4-FFF2-40B4-BE49-F238E27FC236}">
                    <a16:creationId xmlns:a16="http://schemas.microsoft.com/office/drawing/2014/main" id="{7835B83F-9A33-4B32-84C6-0502902E6065}"/>
                  </a:ext>
                </a:extLst>
              </p:cNvPr>
              <p:cNvCxnSpPr>
                <a:cxnSpLocks/>
              </p:cNvCxnSpPr>
              <p:nvPr/>
            </p:nvCxnSpPr>
            <p:spPr>
              <a:xfrm flipV="1">
                <a:off x="1710969" y="3676153"/>
                <a:ext cx="298098" cy="219053"/>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598C9B2E-D9FB-4A4F-BC91-9EFC9B41EDB5}"/>
                    </a:ext>
                  </a:extLst>
                </p:cNvPr>
                <p:cNvSpPr txBox="1"/>
                <p:nvPr/>
              </p:nvSpPr>
              <p:spPr>
                <a:xfrm>
                  <a:off x="1668997" y="3772096"/>
                  <a:ext cx="379033" cy="246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𝑅</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p:sp>
              <p:nvSpPr>
                <p:cNvPr id="44" name="文本框 43">
                  <a:extLst>
                    <a:ext uri="{FF2B5EF4-FFF2-40B4-BE49-F238E27FC236}">
                      <a16:creationId xmlns:a16="http://schemas.microsoft.com/office/drawing/2014/main" id="{598C9B2E-D9FB-4A4F-BC91-9EFC9B41EDB5}"/>
                    </a:ext>
                  </a:extLst>
                </p:cNvPr>
                <p:cNvSpPr txBox="1">
                  <a:spLocks noRot="1" noChangeAspect="1" noMove="1" noResize="1" noEditPoints="1" noAdjustHandles="1" noChangeArrowheads="1" noChangeShapeType="1" noTextEdit="1"/>
                </p:cNvSpPr>
                <p:nvPr/>
              </p:nvSpPr>
              <p:spPr>
                <a:xfrm>
                  <a:off x="1668997" y="3772096"/>
                  <a:ext cx="379033" cy="246220"/>
                </a:xfrm>
                <a:prstGeom prst="rect">
                  <a:avLst/>
                </a:prstGeom>
                <a:blipFill>
                  <a:blip r:embed="rId15"/>
                  <a:stretch>
                    <a:fillRect/>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问题五 多犬追捕下羊的智能逃逸算法</a:t>
            </a:r>
          </a:p>
        </p:txBody>
      </p:sp>
      <p:sp>
        <p:nvSpPr>
          <p:cNvPr id="2" name="文本框 1"/>
          <p:cNvSpPr txBox="1"/>
          <p:nvPr/>
        </p:nvSpPr>
        <p:spPr>
          <a:xfrm>
            <a:off x="715035" y="1036955"/>
            <a:ext cx="3462391" cy="461665"/>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测试</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2</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nvGrpSpPr>
          <p:cNvPr id="3" name="组合 2"/>
          <p:cNvGrpSpPr/>
          <p:nvPr/>
        </p:nvGrpSpPr>
        <p:grpSpPr>
          <a:xfrm>
            <a:off x="25" y="1998594"/>
            <a:ext cx="4056468" cy="3609069"/>
            <a:chOff x="-509880" y="2236084"/>
            <a:chExt cx="3876217" cy="3516913"/>
          </a:xfrm>
        </p:grpSpPr>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19989" t="19357" r="21714" b="45742"/>
            <a:stretch>
              <a:fillRect/>
            </a:stretch>
          </p:blipFill>
          <p:spPr bwMode="auto">
            <a:xfrm>
              <a:off x="-509880" y="2543860"/>
              <a:ext cx="3876217" cy="2967931"/>
            </a:xfrm>
            <a:prstGeom prst="rect">
              <a:avLst/>
            </a:prstGeom>
            <a:ln>
              <a:noFill/>
            </a:ln>
          </p:spPr>
        </p:pic>
        <p:grpSp>
          <p:nvGrpSpPr>
            <p:cNvPr id="9" name="组合 8"/>
            <p:cNvGrpSpPr/>
            <p:nvPr/>
          </p:nvGrpSpPr>
          <p:grpSpPr>
            <a:xfrm>
              <a:off x="100744" y="2236084"/>
              <a:ext cx="2788094" cy="3516913"/>
              <a:chOff x="100744" y="2236084"/>
              <a:chExt cx="2788094" cy="3516913"/>
            </a:xfrm>
          </p:grpSpPr>
          <p:cxnSp>
            <p:nvCxnSpPr>
              <p:cNvPr id="4" name="直接箭头连接符 3"/>
              <p:cNvCxnSpPr/>
              <p:nvPr/>
            </p:nvCxnSpPr>
            <p:spPr>
              <a:xfrm flipH="1" flipV="1">
                <a:off x="1499529" y="5239679"/>
                <a:ext cx="369870" cy="226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820326" y="5445220"/>
                <a:ext cx="1068512"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犬</a:t>
                </a: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1</a:t>
                </a: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起始点</a:t>
                </a:r>
              </a:p>
            </p:txBody>
          </p:sp>
          <p:cxnSp>
            <p:nvCxnSpPr>
              <p:cNvPr id="7" name="直接箭头连接符 6"/>
              <p:cNvCxnSpPr/>
              <p:nvPr/>
            </p:nvCxnSpPr>
            <p:spPr>
              <a:xfrm>
                <a:off x="725310" y="2492588"/>
                <a:ext cx="230187" cy="240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00744" y="2236084"/>
                <a:ext cx="1068512"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犬</a:t>
                </a: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2</a:t>
                </a: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起始点</a:t>
                </a:r>
              </a:p>
            </p:txBody>
          </p:sp>
        </p:grpSp>
      </p:grpSp>
      <p:grpSp>
        <p:nvGrpSpPr>
          <p:cNvPr id="8" name="组合 7">
            <a:extLst>
              <a:ext uri="{FF2B5EF4-FFF2-40B4-BE49-F238E27FC236}">
                <a16:creationId xmlns:a16="http://schemas.microsoft.com/office/drawing/2014/main" id="{9A25A86B-CEA5-42BF-9203-675F8288DAA8}"/>
              </a:ext>
            </a:extLst>
          </p:cNvPr>
          <p:cNvGrpSpPr/>
          <p:nvPr/>
        </p:nvGrpSpPr>
        <p:grpSpPr>
          <a:xfrm>
            <a:off x="3546587" y="879199"/>
            <a:ext cx="7855062" cy="5810799"/>
            <a:chOff x="3546587" y="879199"/>
            <a:chExt cx="7855062" cy="5810799"/>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6587" y="879199"/>
              <a:ext cx="3917409" cy="2938478"/>
            </a:xfrm>
            <a:prstGeom prst="rect">
              <a:avLst/>
            </a:prstGeom>
          </p:spPr>
        </p:pic>
        <p:pic>
          <p:nvPicPr>
            <p:cNvPr id="6" name="图片 5"/>
            <p:cNvPicPr>
              <a:picLocks noChangeAspect="1"/>
            </p:cNvPicPr>
            <p:nvPr/>
          </p:nvPicPr>
          <p:blipFill>
            <a:blip r:embed="rId5"/>
            <a:stretch>
              <a:fillRect/>
            </a:stretch>
          </p:blipFill>
          <p:spPr>
            <a:xfrm>
              <a:off x="7463996" y="890153"/>
              <a:ext cx="3922136" cy="2937600"/>
            </a:xfrm>
            <a:prstGeom prst="rect">
              <a:avLst/>
            </a:prstGeom>
          </p:spPr>
        </p:pic>
        <p:pic>
          <p:nvPicPr>
            <p:cNvPr id="36" name="图片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7758" y="3752398"/>
              <a:ext cx="3916238" cy="2937600"/>
            </a:xfrm>
            <a:prstGeom prst="rect">
              <a:avLst/>
            </a:prstGeom>
          </p:spPr>
        </p:pic>
        <p:pic>
          <p:nvPicPr>
            <p:cNvPr id="37" name="图片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4571" y="3752398"/>
              <a:ext cx="3917078" cy="2937600"/>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D528BC4-9B50-4D6C-8EFA-2C7BC5D0DCA9}"/>
                    </a:ext>
                  </a:extLst>
                </p:cNvPr>
                <p:cNvSpPr txBox="1"/>
                <p:nvPr/>
              </p:nvSpPr>
              <p:spPr>
                <a:xfrm>
                  <a:off x="5054407" y="3856534"/>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1</m:t>
                            </m:r>
                          </m:sub>
                        </m:sSub>
                      </m:oMath>
                    </m:oMathPara>
                  </a14:m>
                  <a:endParaRPr lang="en-US" altLang="zh-CN" sz="1000" b="0" dirty="0"/>
                </a:p>
              </p:txBody>
            </p:sp>
          </mc:Choice>
          <mc:Fallback xmlns="">
            <p:sp>
              <p:nvSpPr>
                <p:cNvPr id="27" name="文本框 26">
                  <a:extLst>
                    <a:ext uri="{FF2B5EF4-FFF2-40B4-BE49-F238E27FC236}">
                      <a16:creationId xmlns:a16="http://schemas.microsoft.com/office/drawing/2014/main" id="{DD528BC4-9B50-4D6C-8EFA-2C7BC5D0DCA9}"/>
                    </a:ext>
                  </a:extLst>
                </p:cNvPr>
                <p:cNvSpPr txBox="1">
                  <a:spLocks noRot="1" noChangeAspect="1" noMove="1" noResize="1" noEditPoints="1" noAdjustHandles="1" noChangeArrowheads="1" noChangeShapeType="1" noTextEdit="1"/>
                </p:cNvSpPr>
                <p:nvPr/>
              </p:nvSpPr>
              <p:spPr>
                <a:xfrm>
                  <a:off x="5054407" y="3856534"/>
                  <a:ext cx="1069635" cy="24622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C491D77-0533-48F7-80BF-69EFEB7F76BC}"/>
                    </a:ext>
                  </a:extLst>
                </p:cNvPr>
                <p:cNvSpPr txBox="1"/>
                <p:nvPr/>
              </p:nvSpPr>
              <p:spPr>
                <a:xfrm>
                  <a:off x="9024289" y="3856534"/>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2</m:t>
                            </m:r>
                          </m:sub>
                        </m:sSub>
                      </m:oMath>
                    </m:oMathPara>
                  </a14:m>
                  <a:endParaRPr lang="en-US" altLang="zh-CN" sz="1000" b="0" dirty="0"/>
                </a:p>
              </p:txBody>
            </p:sp>
          </mc:Choice>
          <mc:Fallback xmlns="">
            <p:sp>
              <p:nvSpPr>
                <p:cNvPr id="28" name="文本框 27">
                  <a:extLst>
                    <a:ext uri="{FF2B5EF4-FFF2-40B4-BE49-F238E27FC236}">
                      <a16:creationId xmlns:a16="http://schemas.microsoft.com/office/drawing/2014/main" id="{4C491D77-0533-48F7-80BF-69EFEB7F76BC}"/>
                    </a:ext>
                  </a:extLst>
                </p:cNvPr>
                <p:cNvSpPr txBox="1">
                  <a:spLocks noRot="1" noChangeAspect="1" noMove="1" noResize="1" noEditPoints="1" noAdjustHandles="1" noChangeArrowheads="1" noChangeShapeType="1" noTextEdit="1"/>
                </p:cNvSpPr>
                <p:nvPr/>
              </p:nvSpPr>
              <p:spPr>
                <a:xfrm>
                  <a:off x="9024289" y="3856534"/>
                  <a:ext cx="1069635" cy="24622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2C04115-479C-4079-866B-D7253A1A0F43}"/>
                    </a:ext>
                  </a:extLst>
                </p:cNvPr>
                <p:cNvSpPr txBox="1"/>
                <p:nvPr/>
              </p:nvSpPr>
              <p:spPr>
                <a:xfrm>
                  <a:off x="8958368" y="969140"/>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1" name="文本框 30">
                  <a:extLst>
                    <a:ext uri="{FF2B5EF4-FFF2-40B4-BE49-F238E27FC236}">
                      <a16:creationId xmlns:a16="http://schemas.microsoft.com/office/drawing/2014/main" id="{92C04115-479C-4079-866B-D7253A1A0F43}"/>
                    </a:ext>
                  </a:extLst>
                </p:cNvPr>
                <p:cNvSpPr txBox="1">
                  <a:spLocks noRot="1" noChangeAspect="1" noMove="1" noResize="1" noEditPoints="1" noAdjustHandles="1" noChangeArrowheads="1" noChangeShapeType="1" noTextEdit="1"/>
                </p:cNvSpPr>
                <p:nvPr/>
              </p:nvSpPr>
              <p:spPr>
                <a:xfrm>
                  <a:off x="8958368" y="969140"/>
                  <a:ext cx="1069635" cy="24622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5D535FED-B3E4-46CD-B4F3-AD57052358E7}"/>
                    </a:ext>
                  </a:extLst>
                </p:cNvPr>
                <p:cNvSpPr txBox="1"/>
                <p:nvPr/>
              </p:nvSpPr>
              <p:spPr>
                <a:xfrm>
                  <a:off x="5040959" y="969140"/>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𝑅</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5" name="文本框 34">
                  <a:extLst>
                    <a:ext uri="{FF2B5EF4-FFF2-40B4-BE49-F238E27FC236}">
                      <a16:creationId xmlns:a16="http://schemas.microsoft.com/office/drawing/2014/main" id="{5D535FED-B3E4-46CD-B4F3-AD57052358E7}"/>
                    </a:ext>
                  </a:extLst>
                </p:cNvPr>
                <p:cNvSpPr txBox="1">
                  <a:spLocks noRot="1" noChangeAspect="1" noMove="1" noResize="1" noEditPoints="1" noAdjustHandles="1" noChangeArrowheads="1" noChangeShapeType="1" noTextEdit="1"/>
                </p:cNvSpPr>
                <p:nvPr/>
              </p:nvSpPr>
              <p:spPr>
                <a:xfrm>
                  <a:off x="5040959" y="969140"/>
                  <a:ext cx="1069635" cy="246221"/>
                </a:xfrm>
                <a:prstGeom prst="rect">
                  <a:avLst/>
                </a:prstGeom>
                <a:blipFill>
                  <a:blip r:embed="rId11"/>
                  <a:stretch>
                    <a:fillRect/>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问题五 多犬追捕下羊的智能逃逸算法</a:t>
            </a:r>
          </a:p>
        </p:txBody>
      </p:sp>
      <p:sp>
        <p:nvSpPr>
          <p:cNvPr id="2" name="文本框 1"/>
          <p:cNvSpPr txBox="1"/>
          <p:nvPr/>
        </p:nvSpPr>
        <p:spPr>
          <a:xfrm>
            <a:off x="715035" y="1036955"/>
            <a:ext cx="3462391" cy="461665"/>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测试</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3</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nvGrpSpPr>
          <p:cNvPr id="12" name="组合 11"/>
          <p:cNvGrpSpPr/>
          <p:nvPr/>
        </p:nvGrpSpPr>
        <p:grpSpPr>
          <a:xfrm>
            <a:off x="176273" y="1982031"/>
            <a:ext cx="3504027" cy="3537512"/>
            <a:chOff x="-351576" y="2309644"/>
            <a:chExt cx="3504027" cy="3537512"/>
          </a:xfrm>
        </p:grpSpPr>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1342" t="14108" r="44342" b="51194"/>
            <a:stretch>
              <a:fillRect/>
            </a:stretch>
          </p:blipFill>
          <p:spPr bwMode="auto">
            <a:xfrm>
              <a:off x="-351576" y="2554010"/>
              <a:ext cx="3504027" cy="3058992"/>
            </a:xfrm>
            <a:prstGeom prst="rect">
              <a:avLst/>
            </a:prstGeom>
            <a:ln>
              <a:noFill/>
            </a:ln>
          </p:spPr>
        </p:pic>
        <p:cxnSp>
          <p:nvCxnSpPr>
            <p:cNvPr id="4" name="直接箭头连接符 3"/>
            <p:cNvCxnSpPr/>
            <p:nvPr/>
          </p:nvCxnSpPr>
          <p:spPr>
            <a:xfrm flipH="1" flipV="1">
              <a:off x="1873367" y="5267044"/>
              <a:ext cx="163684" cy="238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701459" y="5531314"/>
              <a:ext cx="1118200" cy="31584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犬</a:t>
              </a: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1</a:t>
              </a: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起始点</a:t>
              </a:r>
            </a:p>
          </p:txBody>
        </p:sp>
        <p:cxnSp>
          <p:nvCxnSpPr>
            <p:cNvPr id="7" name="直接箭头连接符 6"/>
            <p:cNvCxnSpPr/>
            <p:nvPr/>
          </p:nvCxnSpPr>
          <p:spPr>
            <a:xfrm>
              <a:off x="1894872" y="2610268"/>
              <a:ext cx="0" cy="329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142237" y="2309644"/>
              <a:ext cx="1118200" cy="31584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犬</a:t>
              </a: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2</a:t>
              </a: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起始点</a:t>
              </a:r>
            </a:p>
          </p:txBody>
        </p:sp>
      </p:grpSp>
      <p:grpSp>
        <p:nvGrpSpPr>
          <p:cNvPr id="3" name="组合 2">
            <a:extLst>
              <a:ext uri="{FF2B5EF4-FFF2-40B4-BE49-F238E27FC236}">
                <a16:creationId xmlns:a16="http://schemas.microsoft.com/office/drawing/2014/main" id="{AD74CFC7-DE8C-416B-BA58-3CADE31010D6}"/>
              </a:ext>
            </a:extLst>
          </p:cNvPr>
          <p:cNvGrpSpPr/>
          <p:nvPr/>
        </p:nvGrpSpPr>
        <p:grpSpPr>
          <a:xfrm>
            <a:off x="3571572" y="983257"/>
            <a:ext cx="7830077" cy="5693689"/>
            <a:chOff x="3571572" y="983257"/>
            <a:chExt cx="7830077" cy="5693689"/>
          </a:xfrm>
        </p:grpSpPr>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572" y="995410"/>
              <a:ext cx="3916238" cy="2937600"/>
            </a:xfrm>
            <a:prstGeom prst="rect">
              <a:avLst/>
            </a:prstGeom>
          </p:spPr>
        </p:pic>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4571" y="983257"/>
              <a:ext cx="3917078" cy="2937600"/>
            </a:xfrm>
            <a:prstGeom prst="rect">
              <a:avLst/>
            </a:prstGeom>
          </p:spPr>
        </p:pic>
        <p:pic>
          <p:nvPicPr>
            <p:cNvPr id="39" name="图片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1572" y="3739346"/>
              <a:ext cx="3916238" cy="2937600"/>
            </a:xfrm>
            <a:prstGeom prst="rect">
              <a:avLst/>
            </a:prstGeom>
          </p:spPr>
        </p:pic>
        <p:pic>
          <p:nvPicPr>
            <p:cNvPr id="40" name="图片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3731" y="3739346"/>
              <a:ext cx="3917078" cy="2937600"/>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FEECF30-2A9D-403D-A843-7D5F2513580D}"/>
                    </a:ext>
                  </a:extLst>
                </p:cNvPr>
                <p:cNvSpPr txBox="1"/>
                <p:nvPr/>
              </p:nvSpPr>
              <p:spPr>
                <a:xfrm>
                  <a:off x="5062069" y="3822052"/>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1</m:t>
                            </m:r>
                          </m:sub>
                        </m:sSub>
                      </m:oMath>
                    </m:oMathPara>
                  </a14:m>
                  <a:endParaRPr lang="en-US" altLang="zh-CN" sz="1000" b="0" dirty="0"/>
                </a:p>
              </p:txBody>
            </p:sp>
          </mc:Choice>
          <mc:Fallback xmlns="">
            <p:sp>
              <p:nvSpPr>
                <p:cNvPr id="28" name="文本框 27">
                  <a:extLst>
                    <a:ext uri="{FF2B5EF4-FFF2-40B4-BE49-F238E27FC236}">
                      <a16:creationId xmlns:a16="http://schemas.microsoft.com/office/drawing/2014/main" id="{9FEECF30-2A9D-403D-A843-7D5F2513580D}"/>
                    </a:ext>
                  </a:extLst>
                </p:cNvPr>
                <p:cNvSpPr txBox="1">
                  <a:spLocks noRot="1" noChangeAspect="1" noMove="1" noResize="1" noEditPoints="1" noAdjustHandles="1" noChangeArrowheads="1" noChangeShapeType="1" noTextEdit="1"/>
                </p:cNvSpPr>
                <p:nvPr/>
              </p:nvSpPr>
              <p:spPr>
                <a:xfrm>
                  <a:off x="5062069" y="3822052"/>
                  <a:ext cx="1069635" cy="24622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9F517FD0-3BCD-489C-B835-9BECC8F24213}"/>
                    </a:ext>
                  </a:extLst>
                </p:cNvPr>
                <p:cNvSpPr txBox="1"/>
                <p:nvPr/>
              </p:nvSpPr>
              <p:spPr>
                <a:xfrm>
                  <a:off x="8953989" y="3841496"/>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2</m:t>
                            </m:r>
                          </m:sub>
                        </m:sSub>
                      </m:oMath>
                    </m:oMathPara>
                  </a14:m>
                  <a:endParaRPr lang="en-US" altLang="zh-CN" sz="1000" b="0" dirty="0"/>
                </a:p>
              </p:txBody>
            </p:sp>
          </mc:Choice>
          <mc:Fallback xmlns="">
            <p:sp>
              <p:nvSpPr>
                <p:cNvPr id="32" name="文本框 31">
                  <a:extLst>
                    <a:ext uri="{FF2B5EF4-FFF2-40B4-BE49-F238E27FC236}">
                      <a16:creationId xmlns:a16="http://schemas.microsoft.com/office/drawing/2014/main" id="{9F517FD0-3BCD-489C-B835-9BECC8F24213}"/>
                    </a:ext>
                  </a:extLst>
                </p:cNvPr>
                <p:cNvSpPr txBox="1">
                  <a:spLocks noRot="1" noChangeAspect="1" noMove="1" noResize="1" noEditPoints="1" noAdjustHandles="1" noChangeArrowheads="1" noChangeShapeType="1" noTextEdit="1"/>
                </p:cNvSpPr>
                <p:nvPr/>
              </p:nvSpPr>
              <p:spPr>
                <a:xfrm>
                  <a:off x="8953989" y="3841496"/>
                  <a:ext cx="1069635" cy="24622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68F0F150-2F12-4E22-B340-6A16F4BF693A}"/>
                    </a:ext>
                  </a:extLst>
                </p:cNvPr>
                <p:cNvSpPr txBox="1"/>
                <p:nvPr/>
              </p:nvSpPr>
              <p:spPr>
                <a:xfrm>
                  <a:off x="8953989" y="1081213"/>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4" name="文本框 33">
                  <a:extLst>
                    <a:ext uri="{FF2B5EF4-FFF2-40B4-BE49-F238E27FC236}">
                      <a16:creationId xmlns:a16="http://schemas.microsoft.com/office/drawing/2014/main" id="{68F0F150-2F12-4E22-B340-6A16F4BF693A}"/>
                    </a:ext>
                  </a:extLst>
                </p:cNvPr>
                <p:cNvSpPr txBox="1">
                  <a:spLocks noRot="1" noChangeAspect="1" noMove="1" noResize="1" noEditPoints="1" noAdjustHandles="1" noChangeArrowheads="1" noChangeShapeType="1" noTextEdit="1"/>
                </p:cNvSpPr>
                <p:nvPr/>
              </p:nvSpPr>
              <p:spPr>
                <a:xfrm>
                  <a:off x="8953989" y="1081213"/>
                  <a:ext cx="1069635" cy="24622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7CC3AF7-5538-4A19-A1F8-FCB2B276F6FE}"/>
                    </a:ext>
                  </a:extLst>
                </p:cNvPr>
                <p:cNvSpPr txBox="1"/>
                <p:nvPr/>
              </p:nvSpPr>
              <p:spPr>
                <a:xfrm>
                  <a:off x="5135109" y="1098793"/>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𝑅</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6" name="文本框 35">
                  <a:extLst>
                    <a:ext uri="{FF2B5EF4-FFF2-40B4-BE49-F238E27FC236}">
                      <a16:creationId xmlns:a16="http://schemas.microsoft.com/office/drawing/2014/main" id="{E7CC3AF7-5538-4A19-A1F8-FCB2B276F6FE}"/>
                    </a:ext>
                  </a:extLst>
                </p:cNvPr>
                <p:cNvSpPr txBox="1">
                  <a:spLocks noRot="1" noChangeAspect="1" noMove="1" noResize="1" noEditPoints="1" noAdjustHandles="1" noChangeArrowheads="1" noChangeShapeType="1" noTextEdit="1"/>
                </p:cNvSpPr>
                <p:nvPr/>
              </p:nvSpPr>
              <p:spPr>
                <a:xfrm>
                  <a:off x="5135109" y="1098793"/>
                  <a:ext cx="1069635" cy="246221"/>
                </a:xfrm>
                <a:prstGeom prst="rect">
                  <a:avLst/>
                </a:prstGeom>
                <a:blipFill>
                  <a:blip r:embed="rId11"/>
                  <a:stretch>
                    <a:fillRect/>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问题五 多犬追捕下羊的智能逃逸算法</a:t>
            </a:r>
          </a:p>
        </p:txBody>
      </p:sp>
      <p:sp>
        <p:nvSpPr>
          <p:cNvPr id="2" name="文本框 1"/>
          <p:cNvSpPr txBox="1"/>
          <p:nvPr/>
        </p:nvSpPr>
        <p:spPr>
          <a:xfrm>
            <a:off x="715035" y="1036955"/>
            <a:ext cx="3462391" cy="461665"/>
          </a:xfrm>
          <a:prstGeom prst="rect">
            <a:avLst/>
          </a:prstGeom>
          <a:noFill/>
        </p:spPr>
        <p:txBody>
          <a:bodyPr wrap="square" rtlCol="0">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测试</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4</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nvGrpSpPr>
          <p:cNvPr id="3" name="组合 2"/>
          <p:cNvGrpSpPr/>
          <p:nvPr/>
        </p:nvGrpSpPr>
        <p:grpSpPr>
          <a:xfrm>
            <a:off x="176482" y="2117339"/>
            <a:ext cx="3690484" cy="3577223"/>
            <a:chOff x="-310563" y="2236084"/>
            <a:chExt cx="3690484" cy="3577223"/>
          </a:xfrm>
        </p:grpSpPr>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15424" t="15378" r="30764" b="51742"/>
            <a:stretch>
              <a:fillRect/>
            </a:stretch>
          </p:blipFill>
          <p:spPr bwMode="auto">
            <a:xfrm>
              <a:off x="-310563" y="2284921"/>
              <a:ext cx="3690484" cy="3282055"/>
            </a:xfrm>
            <a:prstGeom prst="rect">
              <a:avLst/>
            </a:prstGeom>
            <a:ln>
              <a:noFill/>
            </a:ln>
          </p:spPr>
        </p:pic>
        <p:cxnSp>
          <p:nvCxnSpPr>
            <p:cNvPr id="4" name="直接箭头连接符 3"/>
            <p:cNvCxnSpPr/>
            <p:nvPr/>
          </p:nvCxnSpPr>
          <p:spPr>
            <a:xfrm flipH="1" flipV="1">
              <a:off x="1684959" y="5279498"/>
              <a:ext cx="369870" cy="226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571945" y="5505530"/>
              <a:ext cx="1068512"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犬</a:t>
              </a: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1</a:t>
              </a: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起始点</a:t>
              </a:r>
            </a:p>
          </p:txBody>
        </p:sp>
        <p:cxnSp>
          <p:nvCxnSpPr>
            <p:cNvPr id="7" name="直接箭头连接符 6"/>
            <p:cNvCxnSpPr/>
            <p:nvPr/>
          </p:nvCxnSpPr>
          <p:spPr>
            <a:xfrm>
              <a:off x="725310" y="2492588"/>
              <a:ext cx="230187" cy="240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00744" y="2236084"/>
              <a:ext cx="1068512"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犬</a:t>
              </a:r>
              <a:r>
                <a:rPr kumimoji="0" lang="en-US" altLang="zh-CN"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2</a:t>
              </a:r>
              <a:r>
                <a:rPr kumimoji="0" lang="zh-CN" alt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rPr>
                <a:t>起始点</a:t>
              </a:r>
            </a:p>
          </p:txBody>
        </p:sp>
      </p:grpSp>
      <p:grpSp>
        <p:nvGrpSpPr>
          <p:cNvPr id="6" name="组合 5">
            <a:extLst>
              <a:ext uri="{FF2B5EF4-FFF2-40B4-BE49-F238E27FC236}">
                <a16:creationId xmlns:a16="http://schemas.microsoft.com/office/drawing/2014/main" id="{DD26842F-E728-4777-82BD-35CC3BFFDB96}"/>
              </a:ext>
            </a:extLst>
          </p:cNvPr>
          <p:cNvGrpSpPr/>
          <p:nvPr/>
        </p:nvGrpSpPr>
        <p:grpSpPr>
          <a:xfrm>
            <a:off x="3576277" y="805150"/>
            <a:ext cx="7844723" cy="5894536"/>
            <a:chOff x="3576277" y="805150"/>
            <a:chExt cx="7844723" cy="5894536"/>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1" y="830114"/>
              <a:ext cx="3916238" cy="2937600"/>
            </a:xfrm>
            <a:prstGeom prst="rect">
              <a:avLst/>
            </a:prstGeom>
          </p:spPr>
        </p:pic>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7390" y="805150"/>
              <a:ext cx="3917078" cy="2937600"/>
            </a:xfrm>
            <a:prstGeom prst="rect">
              <a:avLst/>
            </a:prstGeom>
          </p:spPr>
        </p:pic>
        <p:pic>
          <p:nvPicPr>
            <p:cNvPr id="36" name="图片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6277" y="3762086"/>
              <a:ext cx="3916238" cy="2937600"/>
            </a:xfrm>
            <a:prstGeom prst="rect">
              <a:avLst/>
            </a:prstGeom>
          </p:spPr>
        </p:pic>
        <p:pic>
          <p:nvPicPr>
            <p:cNvPr id="37" name="图片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03922" y="3712781"/>
              <a:ext cx="3917078" cy="2937600"/>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E8FD6FC-905D-445A-83F4-6FCF34DD4B36}"/>
                    </a:ext>
                  </a:extLst>
                </p:cNvPr>
                <p:cNvSpPr txBox="1"/>
                <p:nvPr/>
              </p:nvSpPr>
              <p:spPr>
                <a:xfrm>
                  <a:off x="5018844" y="3856385"/>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1</m:t>
                            </m:r>
                          </m:sub>
                        </m:sSub>
                      </m:oMath>
                    </m:oMathPara>
                  </a14:m>
                  <a:endParaRPr lang="en-US" altLang="zh-CN" sz="1000" b="0" dirty="0"/>
                </a:p>
              </p:txBody>
            </p:sp>
          </mc:Choice>
          <mc:Fallback xmlns="">
            <p:sp>
              <p:nvSpPr>
                <p:cNvPr id="27" name="文本框 26">
                  <a:extLst>
                    <a:ext uri="{FF2B5EF4-FFF2-40B4-BE49-F238E27FC236}">
                      <a16:creationId xmlns:a16="http://schemas.microsoft.com/office/drawing/2014/main" id="{9E8FD6FC-905D-445A-83F4-6FCF34DD4B36}"/>
                    </a:ext>
                  </a:extLst>
                </p:cNvPr>
                <p:cNvSpPr txBox="1">
                  <a:spLocks noRot="1" noChangeAspect="1" noMove="1" noResize="1" noEditPoints="1" noAdjustHandles="1" noChangeArrowheads="1" noChangeShapeType="1" noTextEdit="1"/>
                </p:cNvSpPr>
                <p:nvPr/>
              </p:nvSpPr>
              <p:spPr>
                <a:xfrm>
                  <a:off x="5018844" y="3856385"/>
                  <a:ext cx="1069635" cy="24622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613EF354-AE44-4FF4-B248-FA7131079CC3}"/>
                    </a:ext>
                  </a:extLst>
                </p:cNvPr>
                <p:cNvSpPr txBox="1"/>
                <p:nvPr/>
              </p:nvSpPr>
              <p:spPr>
                <a:xfrm>
                  <a:off x="8927643" y="3807203"/>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𝑃</m:t>
                            </m:r>
                            <m:r>
                              <a:rPr lang="en-US" altLang="zh-CN" sz="1000" b="0" i="1" smtClean="0">
                                <a:latin typeface="Cambria Math" panose="02040503050406030204" pitchFamily="18" charset="0"/>
                              </a:rPr>
                              <m:t>2</m:t>
                            </m:r>
                          </m:sub>
                        </m:sSub>
                      </m:oMath>
                    </m:oMathPara>
                  </a14:m>
                  <a:endParaRPr lang="en-US" altLang="zh-CN" sz="1000" b="0" dirty="0"/>
                </a:p>
              </p:txBody>
            </p:sp>
          </mc:Choice>
          <mc:Fallback xmlns="">
            <p:sp>
              <p:nvSpPr>
                <p:cNvPr id="28" name="文本框 27">
                  <a:extLst>
                    <a:ext uri="{FF2B5EF4-FFF2-40B4-BE49-F238E27FC236}">
                      <a16:creationId xmlns:a16="http://schemas.microsoft.com/office/drawing/2014/main" id="{613EF354-AE44-4FF4-B248-FA7131079CC3}"/>
                    </a:ext>
                  </a:extLst>
                </p:cNvPr>
                <p:cNvSpPr txBox="1">
                  <a:spLocks noRot="1" noChangeAspect="1" noMove="1" noResize="1" noEditPoints="1" noAdjustHandles="1" noChangeArrowheads="1" noChangeShapeType="1" noTextEdit="1"/>
                </p:cNvSpPr>
                <p:nvPr/>
              </p:nvSpPr>
              <p:spPr>
                <a:xfrm>
                  <a:off x="8927643" y="3807203"/>
                  <a:ext cx="1069635" cy="24622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6E2B37A-5B64-4BE8-9C38-45E4229C7A51}"/>
                    </a:ext>
                  </a:extLst>
                </p:cNvPr>
                <p:cNvSpPr txBox="1"/>
                <p:nvPr/>
              </p:nvSpPr>
              <p:spPr>
                <a:xfrm>
                  <a:off x="8908412" y="893966"/>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zh-CN" altLang="en-US" sz="1000" i="1" smtClean="0">
                                <a:latin typeface="Cambria Math" panose="02040503050406030204" pitchFamily="18" charset="0"/>
                              </a:rPr>
                              <m:t>𝜃</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1" name="文本框 30">
                  <a:extLst>
                    <a:ext uri="{FF2B5EF4-FFF2-40B4-BE49-F238E27FC236}">
                      <a16:creationId xmlns:a16="http://schemas.microsoft.com/office/drawing/2014/main" id="{76E2B37A-5B64-4BE8-9C38-45E4229C7A51}"/>
                    </a:ext>
                  </a:extLst>
                </p:cNvPr>
                <p:cNvSpPr txBox="1">
                  <a:spLocks noRot="1" noChangeAspect="1" noMove="1" noResize="1" noEditPoints="1" noAdjustHandles="1" noChangeArrowheads="1" noChangeShapeType="1" noTextEdit="1"/>
                </p:cNvSpPr>
                <p:nvPr/>
              </p:nvSpPr>
              <p:spPr>
                <a:xfrm>
                  <a:off x="8908412" y="893966"/>
                  <a:ext cx="1069635" cy="24622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1EBB5BB-F26D-40F2-9DAA-76938A53C710}"/>
                    </a:ext>
                  </a:extLst>
                </p:cNvPr>
                <p:cNvSpPr txBox="1"/>
                <p:nvPr/>
              </p:nvSpPr>
              <p:spPr>
                <a:xfrm>
                  <a:off x="5032891" y="928013"/>
                  <a:ext cx="1069635" cy="246221"/>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𝑅</m:t>
                            </m:r>
                          </m:e>
                          <m:sub>
                            <m:r>
                              <a:rPr lang="en-US" altLang="zh-CN" sz="1000" b="0" i="1" smtClean="0">
                                <a:latin typeface="Cambria Math" panose="02040503050406030204" pitchFamily="18" charset="0"/>
                              </a:rPr>
                              <m:t>𝐸</m:t>
                            </m:r>
                          </m:sub>
                        </m:sSub>
                      </m:oMath>
                    </m:oMathPara>
                  </a14:m>
                  <a:endParaRPr lang="en-US" altLang="zh-CN" sz="1000" b="0" dirty="0"/>
                </a:p>
              </p:txBody>
            </p:sp>
          </mc:Choice>
          <mc:Fallback xmlns="">
            <p:sp>
              <p:nvSpPr>
                <p:cNvPr id="39" name="文本框 38">
                  <a:extLst>
                    <a:ext uri="{FF2B5EF4-FFF2-40B4-BE49-F238E27FC236}">
                      <a16:creationId xmlns:a16="http://schemas.microsoft.com/office/drawing/2014/main" id="{F1EBB5BB-F26D-40F2-9DAA-76938A53C710}"/>
                    </a:ext>
                  </a:extLst>
                </p:cNvPr>
                <p:cNvSpPr txBox="1">
                  <a:spLocks noRot="1" noChangeAspect="1" noMove="1" noResize="1" noEditPoints="1" noAdjustHandles="1" noChangeArrowheads="1" noChangeShapeType="1" noTextEdit="1"/>
                </p:cNvSpPr>
                <p:nvPr/>
              </p:nvSpPr>
              <p:spPr>
                <a:xfrm>
                  <a:off x="5032891" y="928013"/>
                  <a:ext cx="1069635" cy="246221"/>
                </a:xfrm>
                <a:prstGeom prst="rect">
                  <a:avLst/>
                </a:prstGeom>
                <a:blipFill>
                  <a:blip r:embed="rId11"/>
                  <a:stretch>
                    <a:fillRect/>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问题五 多犬追捕下羊的智能逃逸算法</a:t>
            </a:r>
          </a:p>
        </p:txBody>
      </p:sp>
      <p:sp>
        <p:nvSpPr>
          <p:cNvPr id="2" name="文本框 1"/>
          <p:cNvSpPr txBox="1"/>
          <p:nvPr/>
        </p:nvSpPr>
        <p:spPr>
          <a:xfrm>
            <a:off x="1376737" y="1055845"/>
            <a:ext cx="9799263"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t>综合分析</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09" y="1776023"/>
            <a:ext cx="8674717" cy="1660914"/>
          </a:xfrm>
          <a:prstGeom prst="rect">
            <a:avLst/>
          </a:prstGeom>
        </p:spPr>
      </p:pic>
      <p:sp>
        <p:nvSpPr>
          <p:cNvPr id="5" name="文本框 4"/>
          <p:cNvSpPr txBox="1"/>
          <p:nvPr/>
        </p:nvSpPr>
        <p:spPr>
          <a:xfrm>
            <a:off x="1376737" y="3647326"/>
            <a:ext cx="8948791" cy="1884106"/>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a:t>符合实际、可描述的，因此体现了算法的科学性</a:t>
            </a:r>
            <a:endParaRPr lang="en-US" altLang="zh-CN" sz="2000" dirty="0"/>
          </a:p>
          <a:p>
            <a:pPr marL="342900" indent="-342900">
              <a:lnSpc>
                <a:spcPct val="150000"/>
              </a:lnSpc>
              <a:buFont typeface="+mj-lt"/>
              <a:buAutoNum type="arabicPeriod"/>
            </a:pPr>
            <a:r>
              <a:rPr lang="zh-CN" altLang="en-US" sz="2000" dirty="0"/>
              <a:t>当初始两犬的极角差维持在一定范围的时候，羊逃脱步数会相对较小</a:t>
            </a:r>
            <a:endParaRPr lang="en-US" altLang="zh-CN" sz="2000" dirty="0"/>
          </a:p>
          <a:p>
            <a:pPr marL="342900" indent="-342900">
              <a:lnSpc>
                <a:spcPct val="150000"/>
              </a:lnSpc>
              <a:buFont typeface="+mj-lt"/>
              <a:buAutoNum type="arabicPeriod"/>
            </a:pPr>
            <a:r>
              <a:rPr lang="zh-CN" altLang="en-US" sz="2000" dirty="0"/>
              <a:t>初始两犬的极角差过小时，初始羊的策略选择往离两犬位置较远的方向跑，结果会使得两犬极角差变大，化归为上述情形解决</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0482" name="文本框 2"/>
          <p:cNvSpPr txBox="1">
            <a:spLocks noChangeArrowheads="1"/>
          </p:cNvSpPr>
          <p:nvPr/>
        </p:nvSpPr>
        <p:spPr bwMode="auto">
          <a:xfrm>
            <a:off x="5854700" y="2292350"/>
            <a:ext cx="5708650" cy="824456"/>
          </a:xfrm>
          <a:prstGeom prst="rect">
            <a:avLst/>
          </a:prstGeom>
          <a:noFill/>
          <a:ln w="9525">
            <a:noFill/>
            <a:miter lim="800000"/>
          </a:ln>
        </p:spPr>
        <p:txBody>
          <a:bodyPr>
            <a:spAutoFit/>
          </a:bodyPr>
          <a:lstStyle/>
          <a:p>
            <a:pPr>
              <a:lnSpc>
                <a:spcPct val="150000"/>
              </a:lnSpc>
            </a:pPr>
            <a:r>
              <a:rPr lang="zh-CN" altLang="en-US" sz="3600" b="1" dirty="0">
                <a:solidFill>
                  <a:srgbClr val="4B649F"/>
                </a:solidFill>
                <a:sym typeface="Arial" panose="020B0604020202020204" pitchFamily="34" charset="0"/>
              </a:rPr>
              <a:t>模型评价</a:t>
            </a:r>
          </a:p>
        </p:txBody>
      </p:sp>
      <p:pic>
        <p:nvPicPr>
          <p:cNvPr id="20484" name="图片 9"/>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pic>
        <p:nvPicPr>
          <p:cNvPr id="20485" name="图片 10"/>
          <p:cNvPicPr>
            <a:picLocks noChangeAspect="1" noChangeArrowheads="1"/>
          </p:cNvPicPr>
          <p:nvPr/>
        </p:nvPicPr>
        <p:blipFill>
          <a:blip r:embed="rId3"/>
          <a:srcRect/>
          <a:stretch>
            <a:fillRect/>
          </a:stretch>
        </p:blipFill>
        <p:spPr bwMode="auto">
          <a:xfrm>
            <a:off x="0" y="0"/>
            <a:ext cx="7878763" cy="2216150"/>
          </a:xfrm>
          <a:prstGeom prst="rect">
            <a:avLst/>
          </a:prstGeom>
          <a:noFill/>
          <a:ln w="9525">
            <a:noFill/>
            <a:miter lim="800000"/>
            <a:headEnd/>
            <a:tailEnd/>
          </a:ln>
        </p:spPr>
      </p:pic>
      <p:grpSp>
        <p:nvGrpSpPr>
          <p:cNvPr id="20486" name="组合 11"/>
          <p:cNvGrpSpPr/>
          <p:nvPr/>
        </p:nvGrpSpPr>
        <p:grpSpPr bwMode="auto">
          <a:xfrm>
            <a:off x="1511300" y="2216150"/>
            <a:ext cx="2597150" cy="259873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4" name="椭圆 13"/>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0489" name="KSO_Shape"/>
            <p:cNvSpPr>
              <a:spLocks noChangeArrowheads="1"/>
            </p:cNvSpPr>
            <p:nvPr/>
          </p:nvSpPr>
          <p:spPr bwMode="auto">
            <a:xfrm>
              <a:off x="7767332" y="2635612"/>
              <a:ext cx="805596" cy="804121"/>
            </a:xfrm>
            <a:custGeom>
              <a:avLst/>
              <a:gdLst>
                <a:gd name="T0" fmla="*/ 3857 w 3927"/>
                <a:gd name="T1" fmla="*/ 672 h 3928"/>
                <a:gd name="T2" fmla="*/ 3675 w 3927"/>
                <a:gd name="T3" fmla="*/ 852 h 3928"/>
                <a:gd name="T4" fmla="*/ 3070 w 3927"/>
                <a:gd name="T5" fmla="*/ 251 h 3928"/>
                <a:gd name="T6" fmla="*/ 3252 w 3927"/>
                <a:gd name="T7" fmla="*/ 70 h 3928"/>
                <a:gd name="T8" fmla="*/ 3486 w 3927"/>
                <a:gd name="T9" fmla="*/ 63 h 3928"/>
                <a:gd name="T10" fmla="*/ 3864 w 3927"/>
                <a:gd name="T11" fmla="*/ 438 h 3928"/>
                <a:gd name="T12" fmla="*/ 3857 w 3927"/>
                <a:gd name="T13" fmla="*/ 672 h 3928"/>
                <a:gd name="T14" fmla="*/ 2252 w 3927"/>
                <a:gd name="T15" fmla="*/ 2267 h 3928"/>
                <a:gd name="T16" fmla="*/ 1647 w 3927"/>
                <a:gd name="T17" fmla="*/ 1665 h 3928"/>
                <a:gd name="T18" fmla="*/ 2978 w 3927"/>
                <a:gd name="T19" fmla="*/ 342 h 3928"/>
                <a:gd name="T20" fmla="*/ 3583 w 3927"/>
                <a:gd name="T21" fmla="*/ 944 h 3928"/>
                <a:gd name="T22" fmla="*/ 2252 w 3927"/>
                <a:gd name="T23" fmla="*/ 2267 h 3928"/>
                <a:gd name="T24" fmla="*/ 2168 w 3927"/>
                <a:gd name="T25" fmla="*/ 2350 h 3928"/>
                <a:gd name="T26" fmla="*/ 1321 w 3927"/>
                <a:gd name="T27" fmla="*/ 2591 h 3928"/>
                <a:gd name="T28" fmla="*/ 1563 w 3927"/>
                <a:gd name="T29" fmla="*/ 1749 h 3928"/>
                <a:gd name="T30" fmla="*/ 2168 w 3927"/>
                <a:gd name="T31" fmla="*/ 2350 h 3928"/>
                <a:gd name="T32" fmla="*/ 770 w 3927"/>
                <a:gd name="T33" fmla="*/ 495 h 3928"/>
                <a:gd name="T34" fmla="*/ 392 w 3927"/>
                <a:gd name="T35" fmla="*/ 874 h 3928"/>
                <a:gd name="T36" fmla="*/ 392 w 3927"/>
                <a:gd name="T37" fmla="*/ 3158 h 3928"/>
                <a:gd name="T38" fmla="*/ 770 w 3927"/>
                <a:gd name="T39" fmla="*/ 3536 h 3928"/>
                <a:gd name="T40" fmla="*/ 3055 w 3927"/>
                <a:gd name="T41" fmla="*/ 3536 h 3928"/>
                <a:gd name="T42" fmla="*/ 3433 w 3927"/>
                <a:gd name="T43" fmla="*/ 3158 h 3928"/>
                <a:gd name="T44" fmla="*/ 3433 w 3927"/>
                <a:gd name="T45" fmla="*/ 1657 h 3928"/>
                <a:gd name="T46" fmla="*/ 3824 w 3927"/>
                <a:gd name="T47" fmla="*/ 1278 h 3928"/>
                <a:gd name="T48" fmla="*/ 3824 w 3927"/>
                <a:gd name="T49" fmla="*/ 3297 h 3928"/>
                <a:gd name="T50" fmla="*/ 3181 w 3927"/>
                <a:gd name="T51" fmla="*/ 3928 h 3928"/>
                <a:gd name="T52" fmla="*/ 631 w 3927"/>
                <a:gd name="T53" fmla="*/ 3928 h 3928"/>
                <a:gd name="T54" fmla="*/ 0 w 3927"/>
                <a:gd name="T55" fmla="*/ 3297 h 3928"/>
                <a:gd name="T56" fmla="*/ 0 w 3927"/>
                <a:gd name="T57" fmla="*/ 773 h 3928"/>
                <a:gd name="T58" fmla="*/ 631 w 3927"/>
                <a:gd name="T59" fmla="*/ 103 h 3928"/>
                <a:gd name="T60" fmla="*/ 2650 w 3927"/>
                <a:gd name="T61" fmla="*/ 103 h 3928"/>
                <a:gd name="T62" fmla="*/ 2271 w 3927"/>
                <a:gd name="T63" fmla="*/ 495 h 3928"/>
                <a:gd name="T64" fmla="*/ 770 w 3927"/>
                <a:gd name="T65" fmla="*/ 495 h 3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Rectangle 16"/>
          <p:cNvSpPr>
            <a:spLocks noChangeArrowheads="1"/>
          </p:cNvSpPr>
          <p:nvPr/>
        </p:nvSpPr>
        <p:spPr bwMode="auto">
          <a:xfrm>
            <a:off x="5529691" y="1693652"/>
            <a:ext cx="13731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20" name="Rectangle 18"/>
          <p:cNvSpPr>
            <a:spLocks noChangeArrowheads="1"/>
          </p:cNvSpPr>
          <p:nvPr/>
        </p:nvSpPr>
        <p:spPr bwMode="auto">
          <a:xfrm>
            <a:off x="5575777" y="2446869"/>
            <a:ext cx="13383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3" name="Rectangle 22"/>
          <p:cNvSpPr>
            <a:spLocks noChangeArrowheads="1"/>
          </p:cNvSpPr>
          <p:nvPr/>
        </p:nvSpPr>
        <p:spPr bwMode="auto">
          <a:xfrm>
            <a:off x="-122237" y="-4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38" name="Rectangle 26"/>
          <p:cNvSpPr>
            <a:spLocks noChangeArrowheads="1"/>
          </p:cNvSpPr>
          <p:nvPr/>
        </p:nvSpPr>
        <p:spPr bwMode="auto">
          <a:xfrm>
            <a:off x="7365532" y="6126649"/>
            <a:ext cx="1883680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模型评价</a:t>
            </a:r>
          </a:p>
        </p:txBody>
      </p:sp>
      <p:sp>
        <p:nvSpPr>
          <p:cNvPr id="16" name="矩形 15"/>
          <p:cNvSpPr/>
          <p:nvPr/>
        </p:nvSpPr>
        <p:spPr>
          <a:xfrm>
            <a:off x="443230" y="1449387"/>
            <a:ext cx="5544820" cy="392684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9" name="文本框 13"/>
          <p:cNvSpPr txBox="1">
            <a:spLocks noChangeArrowheads="1"/>
          </p:cNvSpPr>
          <p:nvPr/>
        </p:nvSpPr>
        <p:spPr bwMode="auto">
          <a:xfrm>
            <a:off x="635000" y="1545272"/>
            <a:ext cx="5160963" cy="3451651"/>
          </a:xfrm>
          <a:prstGeom prst="rect">
            <a:avLst/>
          </a:prstGeom>
          <a:noFill/>
          <a:ln w="9525">
            <a:noFill/>
            <a:miter lim="800000"/>
          </a:ln>
        </p:spPr>
        <p:txBody>
          <a:bodyPr>
            <a:spAutoFit/>
          </a:bodyPr>
          <a:lstStyle/>
          <a:p>
            <a:pPr algn="just">
              <a:lnSpc>
                <a:spcPct val="150000"/>
              </a:lnSpc>
            </a:pPr>
            <a:r>
              <a:rPr lang="zh-CN" altLang="en-US" sz="2000" b="1" dirty="0">
                <a:solidFill>
                  <a:schemeClr val="bg1"/>
                </a:solidFill>
                <a:sym typeface="Arial" panose="020B0604020202020204" pitchFamily="34" charset="0"/>
              </a:rPr>
              <a:t>优点：</a:t>
            </a:r>
            <a:endParaRPr lang="en-US" altLang="zh-CN" sz="2000" b="1" dirty="0">
              <a:solidFill>
                <a:schemeClr val="bg1"/>
              </a:solidFill>
              <a:sym typeface="Arial" panose="020B0604020202020204" pitchFamily="34" charset="0"/>
            </a:endParaRPr>
          </a:p>
          <a:p>
            <a:pPr marL="457200" indent="-457200" algn="just">
              <a:lnSpc>
                <a:spcPct val="150000"/>
              </a:lnSpc>
              <a:buFont typeface="+mj-lt"/>
              <a:buAutoNum type="arabicPeriod"/>
            </a:pPr>
            <a:r>
              <a:rPr lang="zh-CN" altLang="en-US" b="1" dirty="0">
                <a:solidFill>
                  <a:schemeClr val="bg1"/>
                </a:solidFill>
                <a:sym typeface="Arial" panose="020B0604020202020204" pitchFamily="34" charset="0"/>
              </a:rPr>
              <a:t>科学性</a:t>
            </a:r>
            <a:r>
              <a:rPr lang="zh-CN" altLang="en-US" dirty="0">
                <a:solidFill>
                  <a:schemeClr val="bg1"/>
                </a:solidFill>
                <a:sym typeface="Arial" panose="020B0604020202020204" pitchFamily="34" charset="0"/>
              </a:rPr>
              <a:t>：本文研究犬羊追逃的机器学习模型时，充分结合了运动学的知识，考虑到了犬羊的运动规则</a:t>
            </a:r>
            <a:endParaRPr lang="en-US" altLang="zh-CN" dirty="0">
              <a:solidFill>
                <a:schemeClr val="bg1"/>
              </a:solidFill>
              <a:sym typeface="Arial" panose="020B0604020202020204" pitchFamily="34" charset="0"/>
            </a:endParaRPr>
          </a:p>
          <a:p>
            <a:pPr marL="457200" indent="-457200" algn="just">
              <a:lnSpc>
                <a:spcPct val="150000"/>
              </a:lnSpc>
              <a:buFont typeface="+mj-lt"/>
              <a:buAutoNum type="arabicPeriod"/>
            </a:pPr>
            <a:r>
              <a:rPr lang="zh-CN" altLang="en-US" b="1" dirty="0">
                <a:solidFill>
                  <a:schemeClr val="bg1"/>
                </a:solidFill>
                <a:sym typeface="Arial" panose="020B0604020202020204" pitchFamily="34" charset="0"/>
              </a:rPr>
              <a:t>创新性</a:t>
            </a:r>
            <a:r>
              <a:rPr lang="zh-CN" altLang="en-US" dirty="0">
                <a:solidFill>
                  <a:schemeClr val="bg1"/>
                </a:solidFill>
                <a:sym typeface="Arial" panose="020B0604020202020204" pitchFamily="34" charset="0"/>
              </a:rPr>
              <a:t>：通过运动学相关的改进，本文将</a:t>
            </a:r>
            <a:r>
              <a:rPr lang="en-US" altLang="zh-CN" dirty="0">
                <a:solidFill>
                  <a:schemeClr val="bg1"/>
                </a:solidFill>
                <a:sym typeface="Arial" panose="020B0604020202020204" pitchFamily="34" charset="0"/>
              </a:rPr>
              <a:t>DDPG</a:t>
            </a:r>
            <a:r>
              <a:rPr lang="zh-CN" altLang="en-US" dirty="0">
                <a:solidFill>
                  <a:schemeClr val="bg1"/>
                </a:solidFill>
                <a:sym typeface="Arial" panose="020B0604020202020204" pitchFamily="34" charset="0"/>
              </a:rPr>
              <a:t>算法应用于一个全新的犬羊追逐问题</a:t>
            </a:r>
            <a:endParaRPr lang="en-US" altLang="zh-CN" dirty="0">
              <a:solidFill>
                <a:schemeClr val="bg1"/>
              </a:solidFill>
              <a:sym typeface="Arial" panose="020B0604020202020204" pitchFamily="34" charset="0"/>
            </a:endParaRPr>
          </a:p>
          <a:p>
            <a:pPr marL="457200" indent="-457200" algn="just">
              <a:lnSpc>
                <a:spcPct val="150000"/>
              </a:lnSpc>
              <a:buFont typeface="+mj-lt"/>
              <a:buAutoNum type="arabicPeriod"/>
            </a:pPr>
            <a:r>
              <a:rPr lang="zh-CN" altLang="en-US" b="1" dirty="0">
                <a:solidFill>
                  <a:schemeClr val="bg1"/>
                </a:solidFill>
                <a:sym typeface="Arial" panose="020B0604020202020204" pitchFamily="34" charset="0"/>
              </a:rPr>
              <a:t>普适性</a:t>
            </a:r>
            <a:r>
              <a:rPr lang="zh-CN" altLang="en-US" dirty="0">
                <a:solidFill>
                  <a:schemeClr val="bg1"/>
                </a:solidFill>
                <a:sym typeface="Arial" panose="020B0604020202020204" pitchFamily="34" charset="0"/>
              </a:rPr>
              <a:t>：本文提出的犬羊机器学习算法，对于二维情形的追逐博弈具有推广价值</a:t>
            </a:r>
            <a:endParaRPr lang="zh-CN" altLang="en-US" sz="2000" dirty="0">
              <a:solidFill>
                <a:schemeClr val="bg1"/>
              </a:solidFill>
              <a:sym typeface="Arial" panose="020B0604020202020204" pitchFamily="34" charset="0"/>
            </a:endParaRPr>
          </a:p>
        </p:txBody>
      </p:sp>
      <p:sp>
        <p:nvSpPr>
          <p:cNvPr id="21" name="矩形 14"/>
          <p:cNvSpPr>
            <a:spLocks noChangeArrowheads="1"/>
          </p:cNvSpPr>
          <p:nvPr/>
        </p:nvSpPr>
        <p:spPr bwMode="auto">
          <a:xfrm>
            <a:off x="6378893" y="1545272"/>
            <a:ext cx="4762500" cy="295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buFontTx/>
              <a:buNone/>
              <a:defRPr/>
            </a:pPr>
            <a:r>
              <a:rPr lang="zh-CN" altLang="en-US" dirty="0">
                <a:solidFill>
                  <a:srgbClr val="4B649F"/>
                </a:solidFill>
                <a:latin typeface="+mn-lt"/>
                <a:ea typeface="+mn-ea"/>
                <a:cs typeface="+mn-ea"/>
                <a:sym typeface="+mn-lt"/>
              </a:rPr>
              <a:t>缺点：</a:t>
            </a:r>
            <a:endParaRPr lang="en-US" altLang="zh-CN" dirty="0">
              <a:solidFill>
                <a:srgbClr val="4B649F"/>
              </a:solidFill>
              <a:latin typeface="+mn-lt"/>
              <a:ea typeface="+mn-ea"/>
              <a:cs typeface="+mn-ea"/>
              <a:sym typeface="+mn-lt"/>
            </a:endParaRPr>
          </a:p>
          <a:p>
            <a:pPr marL="342900" indent="-342900" algn="just">
              <a:lnSpc>
                <a:spcPct val="150000"/>
              </a:lnSpc>
              <a:buFont typeface="+mj-lt"/>
              <a:buAutoNum type="arabicPeriod"/>
              <a:defRPr/>
            </a:pPr>
            <a:r>
              <a:rPr lang="zh-CN" altLang="en-US" dirty="0">
                <a:solidFill>
                  <a:srgbClr val="4B649F"/>
                </a:solidFill>
                <a:latin typeface="+mn-lt"/>
                <a:ea typeface="+mn-ea"/>
                <a:cs typeface="+mn-ea"/>
                <a:sym typeface="+mn-lt"/>
              </a:rPr>
              <a:t>多犬之间的合作围捕会使得问题更复杂，本文忽略了这种情况，只考虑犬与犬之间是独立决策的</a:t>
            </a:r>
            <a:endParaRPr lang="en-US" altLang="zh-CN" dirty="0">
              <a:solidFill>
                <a:srgbClr val="4B649F"/>
              </a:solidFill>
              <a:latin typeface="+mn-lt"/>
              <a:ea typeface="+mn-ea"/>
              <a:cs typeface="+mn-ea"/>
              <a:sym typeface="+mn-lt"/>
            </a:endParaRPr>
          </a:p>
          <a:p>
            <a:pPr marL="342900" indent="-342900" algn="just">
              <a:lnSpc>
                <a:spcPct val="150000"/>
              </a:lnSpc>
              <a:buFont typeface="+mj-lt"/>
              <a:buAutoNum type="arabicPeriod"/>
              <a:defRPr/>
            </a:pPr>
            <a:r>
              <a:rPr lang="zh-CN" altLang="en-US" dirty="0">
                <a:solidFill>
                  <a:srgbClr val="4B649F"/>
                </a:solidFill>
                <a:latin typeface="+mn-lt"/>
                <a:ea typeface="+mn-ea"/>
                <a:cs typeface="+mn-ea"/>
                <a:sym typeface="+mn-lt"/>
              </a:rPr>
              <a:t>本文只研究了单羊的逃脱情形，在多羊逃脱时，本文提出的羊与犬的规则需要相应的调整</a:t>
            </a:r>
          </a:p>
        </p:txBody>
      </p:sp>
      <p:sp>
        <p:nvSpPr>
          <p:cNvPr id="22" name="矩形 21"/>
          <p:cNvSpPr/>
          <p:nvPr/>
        </p:nvSpPr>
        <p:spPr>
          <a:xfrm>
            <a:off x="5988050" y="1449387"/>
            <a:ext cx="5545455" cy="392684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animBg="1"/>
      <p:bldP spid="19" grpId="0"/>
      <p:bldP spid="21" grpId="0"/>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cxnSp>
        <p:nvCxnSpPr>
          <p:cNvPr id="4" name="直接连接符 3"/>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2" name="组合 1"/>
          <p:cNvGrpSpPr/>
          <p:nvPr/>
        </p:nvGrpSpPr>
        <p:grpSpPr>
          <a:xfrm>
            <a:off x="1006475" y="2281238"/>
            <a:ext cx="4146550" cy="2817812"/>
            <a:chOff x="1006475" y="2281238"/>
            <a:chExt cx="4146550" cy="2817812"/>
          </a:xfrm>
        </p:grpSpPr>
        <p:sp>
          <p:nvSpPr>
            <p:cNvPr id="10" name="任意多边形 9"/>
            <p:cNvSpPr/>
            <p:nvPr/>
          </p:nvSpPr>
          <p:spPr>
            <a:xfrm>
              <a:off x="1168400" y="3292475"/>
              <a:ext cx="2836863" cy="935038"/>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marL="0" marR="0" lvl="0" indent="0" algn="ctr" defTabSz="889000" rtl="0" eaLnBrk="1" fontAlgn="auto" latinLnBrk="0" hangingPunct="1">
                <a:lnSpc>
                  <a:spcPct val="90000"/>
                </a:lnSpc>
                <a:spcBef>
                  <a:spcPct val="0"/>
                </a:spcBef>
                <a:spcAft>
                  <a:spcPct val="35000"/>
                </a:spcAft>
                <a:buClrTx/>
                <a:buSzTx/>
                <a:buFontTx/>
                <a:buNone/>
                <a:defRPr/>
              </a:pPr>
              <a:r>
                <a:rPr kumimoji="0" lang="zh-CN" altLang="en-US" sz="2800" b="1"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mn-lt"/>
                </a:rPr>
                <a:t>模型推广</a:t>
              </a:r>
              <a:endParaRPr kumimoji="0" lang="en-US" sz="2800" b="1"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mn-lt"/>
              </a:endParaRPr>
            </a:p>
          </p:txBody>
        </p:sp>
        <p:sp>
          <p:nvSpPr>
            <p:cNvPr id="11" name="椭圆 10"/>
            <p:cNvSpPr/>
            <p:nvPr/>
          </p:nvSpPr>
          <p:spPr>
            <a:xfrm>
              <a:off x="1165225" y="30083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2" name="椭圆 11"/>
            <p:cNvSpPr/>
            <p:nvPr/>
          </p:nvSpPr>
          <p:spPr>
            <a:xfrm>
              <a:off x="1322388" y="2692400"/>
              <a:ext cx="225425" cy="225425"/>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3" name="椭圆 12"/>
            <p:cNvSpPr/>
            <p:nvPr/>
          </p:nvSpPr>
          <p:spPr>
            <a:xfrm>
              <a:off x="1701800" y="27559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4" name="椭圆 13"/>
            <p:cNvSpPr/>
            <p:nvPr/>
          </p:nvSpPr>
          <p:spPr>
            <a:xfrm>
              <a:off x="2017713" y="2408238"/>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5" name="椭圆 14"/>
            <p:cNvSpPr/>
            <p:nvPr/>
          </p:nvSpPr>
          <p:spPr>
            <a:xfrm>
              <a:off x="2428875" y="2281238"/>
              <a:ext cx="225425" cy="2254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6" name="椭圆 15"/>
            <p:cNvSpPr/>
            <p:nvPr/>
          </p:nvSpPr>
          <p:spPr>
            <a:xfrm>
              <a:off x="2935288" y="250348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7" name="椭圆 16"/>
            <p:cNvSpPr/>
            <p:nvPr/>
          </p:nvSpPr>
          <p:spPr>
            <a:xfrm>
              <a:off x="3251200" y="2660650"/>
              <a:ext cx="354013" cy="355600"/>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8" name="椭圆 17"/>
            <p:cNvSpPr/>
            <p:nvPr/>
          </p:nvSpPr>
          <p:spPr>
            <a:xfrm>
              <a:off x="3692525" y="3008313"/>
              <a:ext cx="227013" cy="225425"/>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19" name="椭圆 18"/>
            <p:cNvSpPr/>
            <p:nvPr/>
          </p:nvSpPr>
          <p:spPr>
            <a:xfrm>
              <a:off x="3883025" y="3355975"/>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0" name="椭圆 19"/>
            <p:cNvSpPr/>
            <p:nvPr/>
          </p:nvSpPr>
          <p:spPr>
            <a:xfrm>
              <a:off x="2239963" y="2692400"/>
              <a:ext cx="579437" cy="5810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1" name="椭圆 20"/>
            <p:cNvSpPr/>
            <p:nvPr/>
          </p:nvSpPr>
          <p:spPr>
            <a:xfrm>
              <a:off x="1006475" y="389413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2" name="椭圆 21"/>
            <p:cNvSpPr/>
            <p:nvPr/>
          </p:nvSpPr>
          <p:spPr>
            <a:xfrm>
              <a:off x="1196975" y="4178300"/>
              <a:ext cx="354013" cy="354013"/>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3" name="椭圆 22"/>
            <p:cNvSpPr/>
            <p:nvPr/>
          </p:nvSpPr>
          <p:spPr>
            <a:xfrm>
              <a:off x="1670050" y="4430713"/>
              <a:ext cx="515938" cy="515937"/>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4" name="椭圆 23"/>
            <p:cNvSpPr/>
            <p:nvPr/>
          </p:nvSpPr>
          <p:spPr>
            <a:xfrm>
              <a:off x="2333625" y="4841875"/>
              <a:ext cx="227013"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5" name="椭圆 24"/>
            <p:cNvSpPr/>
            <p:nvPr/>
          </p:nvSpPr>
          <p:spPr>
            <a:xfrm>
              <a:off x="2460625" y="4430713"/>
              <a:ext cx="354013" cy="354012"/>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6" name="椭圆 25"/>
            <p:cNvSpPr/>
            <p:nvPr/>
          </p:nvSpPr>
          <p:spPr>
            <a:xfrm>
              <a:off x="2776538" y="4873625"/>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7" name="椭圆 26"/>
            <p:cNvSpPr/>
            <p:nvPr/>
          </p:nvSpPr>
          <p:spPr>
            <a:xfrm>
              <a:off x="3060700" y="4367213"/>
              <a:ext cx="515938" cy="515937"/>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8" name="椭圆 27"/>
            <p:cNvSpPr/>
            <p:nvPr/>
          </p:nvSpPr>
          <p:spPr>
            <a:xfrm>
              <a:off x="3756025" y="42418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9" name="燕尾形 28"/>
            <p:cNvSpPr/>
            <p:nvPr/>
          </p:nvSpPr>
          <p:spPr>
            <a:xfrm>
              <a:off x="4111625" y="2755900"/>
              <a:ext cx="1041400" cy="1987550"/>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30" name="任意多边形 29"/>
          <p:cNvSpPr/>
          <p:nvPr/>
        </p:nvSpPr>
        <p:spPr>
          <a:xfrm>
            <a:off x="5659437" y="2798013"/>
            <a:ext cx="5870575" cy="1989138"/>
          </a:xfrm>
          <a:custGeom>
            <a:avLst/>
            <a:gdLst>
              <a:gd name="connsiteX0" fmla="*/ 0 w 2841299"/>
              <a:gd name="connsiteY0" fmla="*/ 0 h 1988909"/>
              <a:gd name="connsiteX1" fmla="*/ 2841299 w 2841299"/>
              <a:gd name="connsiteY1" fmla="*/ 0 h 1988909"/>
              <a:gd name="connsiteX2" fmla="*/ 2841299 w 2841299"/>
              <a:gd name="connsiteY2" fmla="*/ 1988909 h 1988909"/>
              <a:gd name="connsiteX3" fmla="*/ 0 w 2841299"/>
              <a:gd name="connsiteY3" fmla="*/ 1988909 h 1988909"/>
              <a:gd name="connsiteX4" fmla="*/ 0 w 2841299"/>
              <a:gd name="connsiteY4" fmla="*/ 0 h 198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1299" h="1988909">
                <a:moveTo>
                  <a:pt x="0" y="0"/>
                </a:moveTo>
                <a:lnTo>
                  <a:pt x="2841299" y="0"/>
                </a:lnTo>
                <a:lnTo>
                  <a:pt x="2841299" y="1988909"/>
                </a:lnTo>
                <a:lnTo>
                  <a:pt x="0" y="1988909"/>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lvl="0" algn="just" defTabSz="889000" fontAlgn="auto">
              <a:lnSpc>
                <a:spcPct val="90000"/>
              </a:lnSpc>
              <a:spcAft>
                <a:spcPct val="35000"/>
              </a:spcAft>
              <a:defRPr/>
            </a:pPr>
            <a:r>
              <a:rPr lang="zh-CN" altLang="en-US" sz="2000" b="1" noProof="1">
                <a:solidFill>
                  <a:prstClr val="white">
                    <a:lumMod val="65000"/>
                  </a:prstClr>
                </a:solidFill>
                <a:cs typeface="+mn-ea"/>
                <a:sym typeface="+mn-lt"/>
              </a:rPr>
              <a:t>将多对多的情形由独立推广成合作的情形，还可以将犬羊追逐从二维推广成三维。三维情形的追逐博弈，将对航空航天、机器人以及控制等领域都有重要意义。</a:t>
            </a:r>
            <a:endParaRPr kumimoji="0" lang="en-US" sz="2000" b="1" i="0" u="none" strike="noStrike" kern="1200" cap="none" spc="0" normalizeH="0" baseline="0" noProof="1">
              <a:ln>
                <a:noFill/>
              </a:ln>
              <a:solidFill>
                <a:prstClr val="white">
                  <a:lumMod val="65000"/>
                </a:prstClr>
              </a:solidFill>
              <a:effectLst/>
              <a:uLnTx/>
              <a:uFillTx/>
              <a:latin typeface="Arial" panose="020B0604020202020204"/>
              <a:ea typeface="微软雅黑" panose="020B0503020204020204" pitchFamily="34" charset="-122"/>
              <a:cs typeface="+mn-ea"/>
              <a:sym typeface="+mn-lt"/>
            </a:endParaRPr>
          </a:p>
        </p:txBody>
      </p:sp>
      <p:grpSp>
        <p:nvGrpSpPr>
          <p:cNvPr id="33" name="组合 23"/>
          <p:cNvGrpSpPr/>
          <p:nvPr/>
        </p:nvGrpSpPr>
        <p:grpSpPr bwMode="auto">
          <a:xfrm>
            <a:off x="133350" y="125413"/>
            <a:ext cx="639763" cy="638175"/>
            <a:chOff x="1131485" y="2234042"/>
            <a:chExt cx="1607262" cy="1607262"/>
          </a:xfrm>
        </p:grpSpPr>
        <p:sp>
          <p:nvSpPr>
            <p:cNvPr id="34" name="椭圆 33"/>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5" name="椭圆 34"/>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6"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ea"/>
                <a:sym typeface="+mn-lt"/>
              </a:endParaRPr>
            </a:p>
          </p:txBody>
        </p:sp>
      </p:grpSp>
      <p:sp>
        <p:nvSpPr>
          <p:cNvPr id="37" name="文本框 27"/>
          <p:cNvSpPr txBox="1">
            <a:spLocks noChangeArrowheads="1"/>
          </p:cNvSpPr>
          <p:nvPr/>
        </p:nvSpPr>
        <p:spPr bwMode="auto">
          <a:xfrm>
            <a:off x="868363" y="25400"/>
            <a:ext cx="7252380" cy="661848"/>
          </a:xfrm>
          <a:prstGeom prst="rect">
            <a:avLst/>
          </a:prstGeom>
          <a:noFill/>
          <a:ln w="9525">
            <a:noFill/>
            <a:miter lim="800000"/>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4B649F"/>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模型评价</a:t>
            </a:r>
          </a:p>
        </p:txBody>
      </p:sp>
      <p:grpSp>
        <p:nvGrpSpPr>
          <p:cNvPr id="40" name="组合 39">
            <a:extLst>
              <a:ext uri="{FF2B5EF4-FFF2-40B4-BE49-F238E27FC236}">
                <a16:creationId xmlns:a16="http://schemas.microsoft.com/office/drawing/2014/main" id="{1383F00B-5C44-4F0A-BBE4-7D5870DFD5EA}"/>
              </a:ext>
            </a:extLst>
          </p:cNvPr>
          <p:cNvGrpSpPr/>
          <p:nvPr/>
        </p:nvGrpSpPr>
        <p:grpSpPr>
          <a:xfrm>
            <a:off x="6568682" y="4430713"/>
            <a:ext cx="1517366" cy="1886698"/>
            <a:chOff x="6568682" y="4430713"/>
            <a:chExt cx="1517366" cy="1886698"/>
          </a:xfrm>
        </p:grpSpPr>
        <p:pic>
          <p:nvPicPr>
            <p:cNvPr id="31" name="图片 30">
              <a:extLst>
                <a:ext uri="{FF2B5EF4-FFF2-40B4-BE49-F238E27FC236}">
                  <a16:creationId xmlns:a16="http://schemas.microsoft.com/office/drawing/2014/main" id="{FCEB2364-FF02-4BFD-8447-3AB41586A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682" y="4430713"/>
              <a:ext cx="1517366" cy="1517366"/>
            </a:xfrm>
            <a:prstGeom prst="rect">
              <a:avLst/>
            </a:prstGeom>
          </p:spPr>
        </p:pic>
        <p:sp>
          <p:nvSpPr>
            <p:cNvPr id="39" name="文本框 38">
              <a:extLst>
                <a:ext uri="{FF2B5EF4-FFF2-40B4-BE49-F238E27FC236}">
                  <a16:creationId xmlns:a16="http://schemas.microsoft.com/office/drawing/2014/main" id="{7D5B66BB-0A3A-4DF8-8C6F-CBBFD427AF49}"/>
                </a:ext>
              </a:extLst>
            </p:cNvPr>
            <p:cNvSpPr txBox="1"/>
            <p:nvPr/>
          </p:nvSpPr>
          <p:spPr>
            <a:xfrm>
              <a:off x="7006064" y="5948079"/>
              <a:ext cx="889907" cy="369332"/>
            </a:xfrm>
            <a:prstGeom prst="rect">
              <a:avLst/>
            </a:prstGeom>
            <a:noFill/>
          </p:spPr>
          <p:txBody>
            <a:bodyPr wrap="square" rtlCol="0">
              <a:spAutoFit/>
            </a:bodyPr>
            <a:lstStyle/>
            <a:p>
              <a:r>
                <a:rPr lang="en-US" altLang="zh-CN" dirty="0"/>
                <a:t>2</a:t>
              </a:r>
              <a:r>
                <a:rPr lang="zh-CN" altLang="en-US" dirty="0"/>
                <a:t>维</a:t>
              </a:r>
            </a:p>
          </p:txBody>
        </p:sp>
      </p:grpSp>
      <p:grpSp>
        <p:nvGrpSpPr>
          <p:cNvPr id="42" name="组合 41">
            <a:extLst>
              <a:ext uri="{FF2B5EF4-FFF2-40B4-BE49-F238E27FC236}">
                <a16:creationId xmlns:a16="http://schemas.microsoft.com/office/drawing/2014/main" id="{074417BA-C2E1-45DE-8D08-B664C418B1CD}"/>
              </a:ext>
            </a:extLst>
          </p:cNvPr>
          <p:cNvGrpSpPr/>
          <p:nvPr/>
        </p:nvGrpSpPr>
        <p:grpSpPr>
          <a:xfrm>
            <a:off x="8567711" y="3030135"/>
            <a:ext cx="3840189" cy="5125176"/>
            <a:chOff x="8567711" y="3030135"/>
            <a:chExt cx="3840189" cy="5125176"/>
          </a:xfrm>
        </p:grpSpPr>
        <p:pic>
          <p:nvPicPr>
            <p:cNvPr id="38" name="图片 37">
              <a:extLst>
                <a:ext uri="{FF2B5EF4-FFF2-40B4-BE49-F238E27FC236}">
                  <a16:creationId xmlns:a16="http://schemas.microsoft.com/office/drawing/2014/main" id="{DAF64E46-BB59-45A4-9E8D-4CD59284D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7711" y="3030135"/>
              <a:ext cx="3840189" cy="5125176"/>
            </a:xfrm>
            <a:prstGeom prst="rect">
              <a:avLst/>
            </a:prstGeom>
          </p:spPr>
        </p:pic>
        <p:sp>
          <p:nvSpPr>
            <p:cNvPr id="41" name="文本框 40">
              <a:extLst>
                <a:ext uri="{FF2B5EF4-FFF2-40B4-BE49-F238E27FC236}">
                  <a16:creationId xmlns:a16="http://schemas.microsoft.com/office/drawing/2014/main" id="{A011EFEF-6847-4430-8C79-3D4BB4128E44}"/>
                </a:ext>
              </a:extLst>
            </p:cNvPr>
            <p:cNvSpPr txBox="1"/>
            <p:nvPr/>
          </p:nvSpPr>
          <p:spPr>
            <a:xfrm>
              <a:off x="10042851" y="5967033"/>
              <a:ext cx="889907" cy="369332"/>
            </a:xfrm>
            <a:prstGeom prst="rect">
              <a:avLst/>
            </a:prstGeom>
            <a:noFill/>
          </p:spPr>
          <p:txBody>
            <a:bodyPr wrap="square" rtlCol="0">
              <a:spAutoFit/>
            </a:bodyPr>
            <a:lstStyle/>
            <a:p>
              <a:r>
                <a:rPr lang="en-US" altLang="zh-CN" dirty="0"/>
                <a:t>3</a:t>
              </a:r>
              <a:r>
                <a:rPr lang="zh-CN" altLang="en-US" dirty="0"/>
                <a:t>维</a:t>
              </a:r>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7170" name="文本框 2"/>
          <p:cNvSpPr txBox="1">
            <a:spLocks noChangeArrowheads="1"/>
          </p:cNvSpPr>
          <p:nvPr/>
        </p:nvSpPr>
        <p:spPr bwMode="auto">
          <a:xfrm>
            <a:off x="5854700" y="2232025"/>
            <a:ext cx="5708650" cy="922020"/>
          </a:xfrm>
          <a:prstGeom prst="rect">
            <a:avLst/>
          </a:prstGeom>
          <a:noFill/>
          <a:ln w="9525">
            <a:noFill/>
            <a:miter lim="800000"/>
          </a:ln>
        </p:spPr>
        <p:txBody>
          <a:bodyPr>
            <a:spAutoFit/>
          </a:bodyPr>
          <a:lstStyle/>
          <a:p>
            <a:pPr>
              <a:lnSpc>
                <a:spcPct val="150000"/>
              </a:lnSpc>
            </a:pPr>
            <a:r>
              <a:rPr lang="zh-CN" altLang="en-US" sz="3600" b="1">
                <a:solidFill>
                  <a:srgbClr val="4B649F"/>
                </a:solidFill>
                <a:sym typeface="Arial" panose="020B0604020202020204" pitchFamily="34" charset="0"/>
              </a:rPr>
              <a:t>问题重述</a:t>
            </a:r>
          </a:p>
        </p:txBody>
      </p:sp>
      <p:grpSp>
        <p:nvGrpSpPr>
          <p:cNvPr id="7172" name="组合 5"/>
          <p:cNvGrpSpPr/>
          <p:nvPr/>
        </p:nvGrpSpPr>
        <p:grpSpPr bwMode="auto">
          <a:xfrm>
            <a:off x="1519238" y="2232025"/>
            <a:ext cx="2581275" cy="2582863"/>
            <a:chOff x="1131485" y="2234042"/>
            <a:chExt cx="1607262" cy="1607262"/>
          </a:xfrm>
        </p:grpSpPr>
        <p:sp>
          <p:nvSpPr>
            <p:cNvPr id="7" name="椭圆 6"/>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8" name="椭圆 7"/>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7175" name="KSO_Shape"/>
            <p:cNvSpPr>
              <a:spLocks noChangeArrowheads="1"/>
            </p:cNvSpPr>
            <p:nvPr/>
          </p:nvSpPr>
          <p:spPr bwMode="auto">
            <a:xfrm>
              <a:off x="1480417" y="2597578"/>
              <a:ext cx="909398" cy="880191"/>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pic>
        <p:nvPicPr>
          <p:cNvPr id="7176" name="图片 9"/>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pic>
        <p:nvPicPr>
          <p:cNvPr id="7177" name="图片 10"/>
          <p:cNvPicPr>
            <a:picLocks noChangeAspect="1" noChangeArrowheads="1"/>
          </p:cNvPicPr>
          <p:nvPr/>
        </p:nvPicPr>
        <p:blipFill>
          <a:blip r:embed="rId3"/>
          <a:srcRect/>
          <a:stretch>
            <a:fillRect/>
          </a:stretch>
        </p:blipFill>
        <p:spPr bwMode="auto">
          <a:xfrm>
            <a:off x="0" y="0"/>
            <a:ext cx="7878763" cy="22161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25602" name="图片 6"/>
          <p:cNvPicPr>
            <a:picLocks noChangeAspect="1" noChangeArrowheads="1"/>
          </p:cNvPicPr>
          <p:nvPr/>
        </p:nvPicPr>
        <p:blipFill>
          <a:blip r:embed="rId3" cstate="print"/>
          <a:srcRect/>
          <a:stretch>
            <a:fillRect/>
          </a:stretch>
        </p:blipFill>
        <p:spPr bwMode="auto">
          <a:xfrm>
            <a:off x="6326188" y="5200650"/>
            <a:ext cx="5865812" cy="1657350"/>
          </a:xfrm>
          <a:prstGeom prst="rect">
            <a:avLst/>
          </a:prstGeom>
          <a:noFill/>
          <a:ln w="9525">
            <a:noFill/>
            <a:miter lim="800000"/>
            <a:headEnd/>
            <a:tailEnd/>
          </a:ln>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grpSp>
        <p:nvGrpSpPr>
          <p:cNvPr id="62" name="组合 61"/>
          <p:cNvGrpSpPr/>
          <p:nvPr/>
        </p:nvGrpSpPr>
        <p:grpSpPr>
          <a:xfrm>
            <a:off x="475624" y="571425"/>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grpSp>
      <p:sp>
        <p:nvSpPr>
          <p:cNvPr id="25606" name="文本框 62"/>
          <p:cNvSpPr txBox="1">
            <a:spLocks noChangeArrowheads="1"/>
          </p:cNvSpPr>
          <p:nvPr/>
        </p:nvSpPr>
        <p:spPr bwMode="auto">
          <a:xfrm>
            <a:off x="1935163" y="2600325"/>
            <a:ext cx="3709670" cy="1107996"/>
          </a:xfrm>
          <a:prstGeom prst="rect">
            <a:avLst/>
          </a:prstGeom>
          <a:noFill/>
          <a:ln w="9525">
            <a:noFill/>
            <a:miter lim="800000"/>
          </a:ln>
        </p:spPr>
        <p:txBody>
          <a:bodyPr wrap="none">
            <a:spAutoFit/>
          </a:bodyPr>
          <a:lstStyle/>
          <a:p>
            <a:r>
              <a:rPr lang="en-US" altLang="zh-CN" sz="6600" b="1" dirty="0">
                <a:solidFill>
                  <a:srgbClr val="4B649F"/>
                </a:solidFill>
                <a:sym typeface="Arial" panose="020B0604020202020204" pitchFamily="34" charset="0"/>
              </a:rPr>
              <a:t>THANKS</a:t>
            </a:r>
          </a:p>
        </p:txBody>
      </p:sp>
      <p:grpSp>
        <p:nvGrpSpPr>
          <p:cNvPr id="25607"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Tx/>
                <a:buNone/>
                <a:defRPr/>
              </a:pPr>
              <a:endParaRPr lang="zh-CN" altLang="en-US" noProof="1">
                <a:solidFill>
                  <a:srgbClr val="FFFFFF"/>
                </a:solidFill>
                <a:latin typeface="+mn-lt"/>
                <a:ea typeface="+mn-ea"/>
                <a:cs typeface="+mn-ea"/>
                <a:sym typeface="+mn-lt"/>
              </a:endParaRPr>
            </a:p>
          </p:txBody>
        </p:sp>
      </p:grpSp>
      <p:sp>
        <p:nvSpPr>
          <p:cNvPr id="25615" name="文本框 1066"/>
          <p:cNvSpPr txBox="1">
            <a:spLocks noChangeArrowheads="1"/>
          </p:cNvSpPr>
          <p:nvPr/>
        </p:nvSpPr>
        <p:spPr bwMode="auto">
          <a:xfrm>
            <a:off x="1766888" y="598488"/>
            <a:ext cx="1808480" cy="583565"/>
          </a:xfrm>
          <a:prstGeom prst="rect">
            <a:avLst/>
          </a:prstGeom>
          <a:noFill/>
          <a:ln w="9525">
            <a:noFill/>
            <a:miter lim="800000"/>
          </a:ln>
        </p:spPr>
        <p:txBody>
          <a:bodyPr wrap="none">
            <a:spAutoFit/>
          </a:bodyPr>
          <a:lstStyle/>
          <a:p>
            <a:r>
              <a:rPr lang="zh-CN" altLang="en-US" sz="3200" b="1">
                <a:solidFill>
                  <a:schemeClr val="bg1"/>
                </a:solidFill>
                <a:sym typeface="Arial" panose="020B0604020202020204" pitchFamily="34" charset="0"/>
              </a:rPr>
              <a:t>深圳大学</a:t>
            </a: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8" name="文本框 1027"/>
          <p:cNvSpPr txBox="1">
            <a:spLocks noChangeArrowheads="1"/>
          </p:cNvSpPr>
          <p:nvPr/>
        </p:nvSpPr>
        <p:spPr bwMode="auto">
          <a:xfrm>
            <a:off x="2482136" y="3867706"/>
            <a:ext cx="3570208" cy="369332"/>
          </a:xfrm>
          <a:prstGeom prst="rect">
            <a:avLst/>
          </a:prstGeom>
          <a:noFill/>
          <a:ln w="9525">
            <a:noFill/>
            <a:miter lim="800000"/>
          </a:ln>
        </p:spPr>
        <p:txBody>
          <a:bodyPr wrap="none">
            <a:spAutoFit/>
          </a:bodyPr>
          <a:lstStyle/>
          <a:p>
            <a:r>
              <a:rPr lang="zh-CN" altLang="en-US" dirty="0">
                <a:sym typeface="Arial" panose="020B0604020202020204" pitchFamily="34" charset="0"/>
              </a:rPr>
              <a:t>队伍：</a:t>
            </a:r>
            <a:r>
              <a:rPr lang="en-US" altLang="zh-CN" dirty="0">
                <a:sym typeface="Arial" panose="020B0604020202020204" pitchFamily="34" charset="0"/>
              </a:rPr>
              <a:t>D12 </a:t>
            </a:r>
            <a:r>
              <a:rPr lang="zh-CN" altLang="en-US" dirty="0">
                <a:sym typeface="Arial" panose="020B0604020202020204" pitchFamily="34" charset="0"/>
              </a:rPr>
              <a:t>郭粮源 邓鹤文 何文越</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2451" y="3025170"/>
            <a:ext cx="5552995" cy="3704849"/>
          </a:xfrm>
          <a:prstGeom prst="rect">
            <a:avLst/>
          </a:prstGeom>
          <a:effectLst>
            <a:softEdge rad="127000"/>
          </a:effectLst>
        </p:spPr>
      </p:pic>
      <p:pic>
        <p:nvPicPr>
          <p:cNvPr id="25" name="图片 24">
            <a:extLst>
              <a:ext uri="{FF2B5EF4-FFF2-40B4-BE49-F238E27FC236}">
                <a16:creationId xmlns:a16="http://schemas.microsoft.com/office/drawing/2014/main" id="{785C8DDD-0844-4C65-A097-0F1E06298D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096" y="202512"/>
            <a:ext cx="1501136" cy="1426404"/>
          </a:xfrm>
          <a:prstGeom prst="rect">
            <a:avLst/>
          </a:prstGeom>
          <a:effectLst>
            <a:outerShdw blurRad="292100" dist="25400" dir="5400000" algn="t" rotWithShape="0">
              <a:prstClr val="black">
                <a:alpha val="59000"/>
              </a:prstClr>
            </a:outerShdw>
          </a:effec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grpSp>
        <p:nvGrpSpPr>
          <p:cNvPr id="3" name="组合 2"/>
          <p:cNvGrpSpPr/>
          <p:nvPr/>
        </p:nvGrpSpPr>
        <p:grpSpPr>
          <a:xfrm>
            <a:off x="475624" y="571425"/>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buFontTx/>
                <a:buNone/>
                <a:defRPr/>
              </a:pPr>
              <a:endParaRPr lang="zh-CN" altLang="en-US" noProof="1">
                <a:latin typeface="+mn-lt"/>
                <a:ea typeface="+mn-ea"/>
                <a:cs typeface="+mn-ea"/>
                <a:sym typeface="+mn-lt"/>
              </a:endParaRPr>
            </a:p>
          </p:txBody>
        </p:sp>
      </p:grpSp>
      <p:sp>
        <p:nvSpPr>
          <p:cNvPr id="4101" name="文本框 11"/>
          <p:cNvSpPr txBox="1">
            <a:spLocks noChangeArrowheads="1"/>
          </p:cNvSpPr>
          <p:nvPr/>
        </p:nvSpPr>
        <p:spPr bwMode="auto">
          <a:xfrm>
            <a:off x="1738313" y="552450"/>
            <a:ext cx="2011680" cy="645160"/>
          </a:xfrm>
          <a:prstGeom prst="rect">
            <a:avLst/>
          </a:prstGeom>
          <a:noFill/>
          <a:ln w="9525">
            <a:noFill/>
            <a:miter lim="800000"/>
          </a:ln>
        </p:spPr>
        <p:txBody>
          <a:bodyPr wrap="none">
            <a:spAutoFit/>
          </a:bodyPr>
          <a:lstStyle/>
          <a:p>
            <a:r>
              <a:rPr lang="zh-CN" altLang="en-US" sz="3600" dirty="0">
                <a:solidFill>
                  <a:schemeClr val="bg1"/>
                </a:solidFill>
                <a:sym typeface="Arial" panose="020B0604020202020204" pitchFamily="34" charset="0"/>
              </a:rPr>
              <a:t>问题重述</a:t>
            </a:r>
          </a:p>
        </p:txBody>
      </p:sp>
      <p:pic>
        <p:nvPicPr>
          <p:cNvPr id="4102" name="图片 12"/>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sp>
        <p:nvSpPr>
          <p:cNvPr id="20" name="文本框 13">
            <a:extLst>
              <a:ext uri="{FF2B5EF4-FFF2-40B4-BE49-F238E27FC236}">
                <a16:creationId xmlns:a16="http://schemas.microsoft.com/office/drawing/2014/main" id="{36693995-F39D-4CDB-B79E-278D693011DD}"/>
              </a:ext>
            </a:extLst>
          </p:cNvPr>
          <p:cNvSpPr txBox="1">
            <a:spLocks noChangeArrowheads="1"/>
          </p:cNvSpPr>
          <p:nvPr/>
        </p:nvSpPr>
        <p:spPr bwMode="auto">
          <a:xfrm>
            <a:off x="743926" y="2948294"/>
            <a:ext cx="5160963" cy="1264705"/>
          </a:xfrm>
          <a:prstGeom prst="rect">
            <a:avLst/>
          </a:prstGeom>
          <a:noFill/>
          <a:ln w="9525">
            <a:noFill/>
            <a:miter lim="800000"/>
          </a:ln>
        </p:spPr>
        <p:txBody>
          <a:bodyPr>
            <a:spAutoFit/>
          </a:bodyPr>
          <a:lstStyle/>
          <a:p>
            <a:pPr marL="457200" indent="-457200" algn="just">
              <a:lnSpc>
                <a:spcPct val="150000"/>
              </a:lnSpc>
              <a:buFont typeface="Arial" panose="020B0604020202020204" pitchFamily="34" charset="0"/>
              <a:buChar char="•"/>
            </a:pPr>
            <a:r>
              <a:rPr lang="zh-CN" altLang="en-US" sz="2700" dirty="0">
                <a:solidFill>
                  <a:schemeClr val="bg1"/>
                </a:solidFill>
                <a:sym typeface="Arial" panose="020B0604020202020204" pitchFamily="34" charset="0"/>
              </a:rPr>
              <a:t>追捕者</a:t>
            </a:r>
            <a:r>
              <a:rPr lang="en-US" altLang="zh-CN" sz="2700" dirty="0">
                <a:solidFill>
                  <a:schemeClr val="bg1"/>
                </a:solidFill>
                <a:sym typeface="Arial" panose="020B0604020202020204" pitchFamily="34" charset="0"/>
              </a:rPr>
              <a:t>&amp;</a:t>
            </a:r>
            <a:r>
              <a:rPr lang="zh-CN" altLang="en-US" sz="2700" dirty="0">
                <a:solidFill>
                  <a:schemeClr val="bg1"/>
                </a:solidFill>
                <a:sym typeface="Arial" panose="020B0604020202020204" pitchFamily="34" charset="0"/>
              </a:rPr>
              <a:t>逃跑者</a:t>
            </a:r>
            <a:endParaRPr lang="en-US" altLang="zh-CN" sz="2700" dirty="0">
              <a:solidFill>
                <a:schemeClr val="bg1"/>
              </a:solidFill>
              <a:sym typeface="Arial" panose="020B0604020202020204" pitchFamily="34" charset="0"/>
            </a:endParaRPr>
          </a:p>
          <a:p>
            <a:pPr marL="457200" indent="-457200" algn="just">
              <a:lnSpc>
                <a:spcPct val="150000"/>
              </a:lnSpc>
              <a:buFont typeface="Arial" panose="020B0604020202020204" pitchFamily="34" charset="0"/>
              <a:buChar char="•"/>
            </a:pPr>
            <a:r>
              <a:rPr lang="zh-CN" altLang="en-US" sz="2700" dirty="0">
                <a:solidFill>
                  <a:schemeClr val="bg1"/>
                </a:solidFill>
                <a:sym typeface="Arial" panose="020B0604020202020204" pitchFamily="34" charset="0"/>
              </a:rPr>
              <a:t>运用微分对策进行数学描述</a:t>
            </a:r>
          </a:p>
        </p:txBody>
      </p:sp>
      <mc:AlternateContent xmlns:mc="http://schemas.openxmlformats.org/markup-compatibility/2006" xmlns:a14="http://schemas.microsoft.com/office/drawing/2010/main">
        <mc:Choice Requires="a14">
          <p:sp>
            <p:nvSpPr>
              <p:cNvPr id="24" name="文本框 4">
                <a:extLst>
                  <a:ext uri="{FF2B5EF4-FFF2-40B4-BE49-F238E27FC236}">
                    <a16:creationId xmlns:a16="http://schemas.microsoft.com/office/drawing/2014/main" id="{57BB8821-5545-4786-81F8-F38116C1CC1F}"/>
                  </a:ext>
                </a:extLst>
              </p:cNvPr>
              <p:cNvSpPr txBox="1">
                <a:spLocks noChangeArrowheads="1"/>
              </p:cNvSpPr>
              <p:nvPr/>
            </p:nvSpPr>
            <p:spPr bwMode="auto">
              <a:xfrm>
                <a:off x="1915649" y="1684111"/>
                <a:ext cx="8632608" cy="4334520"/>
              </a:xfrm>
              <a:prstGeom prst="rect">
                <a:avLst/>
              </a:prstGeom>
              <a:noFill/>
              <a:ln w="9525">
                <a:noFill/>
                <a:miter lim="800000"/>
              </a:ln>
            </p:spPr>
            <p:txBody>
              <a:bodyPr wrap="square">
                <a:spAutoFit/>
              </a:bodyPr>
              <a:lstStyle/>
              <a:p>
                <a:pPr>
                  <a:lnSpc>
                    <a:spcPct val="150000"/>
                  </a:lnSpc>
                </a:pPr>
                <a:r>
                  <a:rPr lang="zh-CN" altLang="zh-CN" sz="2400" dirty="0"/>
                  <a:t>研究问题：羊和犬之间的追逃微分博弈问题</a:t>
                </a:r>
                <a:endParaRPr lang="en-US" altLang="zh-CN" sz="2400" dirty="0">
                  <a:sym typeface="Arial" panose="020B0604020202020204" pitchFamily="34" charset="0"/>
                </a:endParaRPr>
              </a:p>
              <a:p>
                <a:pPr>
                  <a:lnSpc>
                    <a:spcPct val="150000"/>
                  </a:lnSpc>
                </a:pPr>
                <a:r>
                  <a:rPr lang="zh-CN" altLang="zh-CN" sz="2400" dirty="0"/>
                  <a:t>条件：</a:t>
                </a:r>
              </a:p>
              <a:p>
                <a:pPr indent="266700" algn="just">
                  <a:lnSpc>
                    <a:spcPct val="150000"/>
                  </a:lnSpc>
                </a:pPr>
                <a:r>
                  <a:rPr lang="en-US" altLang="zh-CN" sz="2400" dirty="0"/>
                  <a:t>1. </a:t>
                </a:r>
                <a:r>
                  <a:rPr lang="zh-CN" altLang="zh-CN" sz="2400" dirty="0"/>
                  <a:t>犬沿着圆形圈运动，圆形圈半径为</a:t>
                </a:r>
                <a14:m>
                  <m:oMath xmlns:m="http://schemas.openxmlformats.org/officeDocument/2006/math">
                    <m:r>
                      <a:rPr lang="en-US" altLang="zh-CN" sz="2400">
                        <a:latin typeface="Cambria Math" panose="02040503050406030204" pitchFamily="18" charset="0"/>
                      </a:rPr>
                      <m:t>𝑅</m:t>
                    </m:r>
                  </m:oMath>
                </a14:m>
                <a:r>
                  <a:rPr lang="zh-CN" altLang="zh-CN" sz="2400" dirty="0"/>
                  <a:t>，速率恒定</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𝑣</m:t>
                        </m:r>
                      </m:e>
                      <m:sub>
                        <m:r>
                          <a:rPr lang="en-US" altLang="zh-CN" sz="2400">
                            <a:latin typeface="Cambria Math" panose="02040503050406030204" pitchFamily="18" charset="0"/>
                          </a:rPr>
                          <m:t>𝑃</m:t>
                        </m:r>
                      </m:sub>
                    </m:sSub>
                  </m:oMath>
                </a14:m>
                <a:endParaRPr lang="zh-CN" altLang="zh-CN" sz="2400" dirty="0"/>
              </a:p>
              <a:p>
                <a:pPr indent="266700" algn="just">
                  <a:lnSpc>
                    <a:spcPct val="150000"/>
                  </a:lnSpc>
                </a:pPr>
                <a:r>
                  <a:rPr lang="en-US" altLang="zh-CN" sz="2400" dirty="0"/>
                  <a:t>2. </a:t>
                </a:r>
                <a:r>
                  <a:rPr lang="zh-CN" altLang="zh-CN" sz="2400" dirty="0"/>
                  <a:t>犬在任意时刻都可以选择沿圆周顺时针或逆时针方向围堵</a:t>
                </a:r>
              </a:p>
              <a:p>
                <a:pPr indent="266700" algn="just">
                  <a:lnSpc>
                    <a:spcPct val="150000"/>
                  </a:lnSpc>
                </a:pPr>
                <a:r>
                  <a:rPr lang="en-US" altLang="zh-CN" sz="2400" dirty="0"/>
                  <a:t>3. </a:t>
                </a:r>
                <a:r>
                  <a:rPr lang="zh-CN" altLang="zh-CN" sz="2400" dirty="0"/>
                  <a:t>羊在圈内，运动速率恒定</a:t>
                </a: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𝑣</m:t>
                        </m:r>
                      </m:e>
                      <m:sub>
                        <m:r>
                          <a:rPr lang="en-US" altLang="zh-CN" sz="2400">
                            <a:latin typeface="Cambria Math" panose="02040503050406030204" pitchFamily="18" charset="0"/>
                          </a:rPr>
                          <m:t>𝐸</m:t>
                        </m:r>
                      </m:sub>
                    </m:sSub>
                  </m:oMath>
                </a14:m>
                <a:endParaRPr lang="zh-CN" altLang="zh-CN" sz="2400" dirty="0"/>
              </a:p>
              <a:p>
                <a:pPr indent="266700" algn="just">
                  <a:lnSpc>
                    <a:spcPct val="150000"/>
                  </a:lnSpc>
                </a:pPr>
                <a:r>
                  <a:rPr lang="en-US" altLang="zh-CN" sz="2400" dirty="0"/>
                  <a:t>4. </a:t>
                </a:r>
                <a:r>
                  <a:rPr lang="zh-CN" altLang="zh-CN" sz="2400" dirty="0"/>
                  <a:t>羊不能离圆心越来越近</a:t>
                </a:r>
              </a:p>
              <a:p>
                <a:pPr indent="266700" algn="just">
                  <a:lnSpc>
                    <a:spcPct val="150000"/>
                  </a:lnSpc>
                </a:pPr>
                <a:r>
                  <a:rPr lang="en-US" altLang="zh-CN" sz="2400" dirty="0"/>
                  <a:t>5. </a:t>
                </a:r>
                <a:r>
                  <a:rPr lang="zh-CN" altLang="zh-CN" sz="2400" dirty="0"/>
                  <a:t>羊胜利条件：逃出圆形圈，不被犬抓到</a:t>
                </a:r>
              </a:p>
              <a:p>
                <a:pPr>
                  <a:lnSpc>
                    <a:spcPct val="150000"/>
                  </a:lnSpc>
                </a:pPr>
                <a:endParaRPr lang="zh-CN" altLang="en-US" dirty="0">
                  <a:solidFill>
                    <a:srgbClr val="808080"/>
                  </a:solidFill>
                  <a:sym typeface="Arial" panose="020B0604020202020204" pitchFamily="34" charset="0"/>
                </a:endParaRPr>
              </a:p>
            </p:txBody>
          </p:sp>
        </mc:Choice>
        <mc:Fallback xmlns="">
          <p:sp>
            <p:nvSpPr>
              <p:cNvPr id="24" name="文本框 4">
                <a:extLst>
                  <a:ext uri="{FF2B5EF4-FFF2-40B4-BE49-F238E27FC236}">
                    <a16:creationId xmlns:a16="http://schemas.microsoft.com/office/drawing/2014/main" id="{57BB8821-5545-4786-81F8-F38116C1CC1F}"/>
                  </a:ext>
                </a:extLst>
              </p:cNvPr>
              <p:cNvSpPr txBox="1">
                <a:spLocks noRot="1" noChangeAspect="1" noMove="1" noResize="1" noEditPoints="1" noAdjustHandles="1" noChangeArrowheads="1" noChangeShapeType="1" noTextEdit="1"/>
              </p:cNvSpPr>
              <p:nvPr/>
            </p:nvSpPr>
            <p:spPr bwMode="auto">
              <a:xfrm>
                <a:off x="1915649" y="1684111"/>
                <a:ext cx="8632608" cy="4334520"/>
              </a:xfrm>
              <a:prstGeom prst="rect">
                <a:avLst/>
              </a:prstGeom>
              <a:blipFill>
                <a:blip r:embed="rId3"/>
                <a:stretch>
                  <a:fillRect l="-1059"/>
                </a:stretch>
              </a:blipFill>
              <a:ln w="9525">
                <a:noFill/>
                <a:miter lim="800000"/>
              </a:ln>
            </p:spPr>
            <p:txBody>
              <a:bodyPr/>
              <a:lstStyle/>
              <a:p>
                <a:r>
                  <a:rPr lang="zh-CN" altLang="en-US">
                    <a:noFill/>
                  </a:rPr>
                  <a:t> </a:t>
                </a:r>
              </a:p>
            </p:txBody>
          </p:sp>
        </mc:Fallback>
      </mc:AlternateContent>
    </p:spTree>
    <p:extLst>
      <p:ext uri="{BB962C8B-B14F-4D97-AF65-F5344CB8AC3E}">
        <p14:creationId xmlns:p14="http://schemas.microsoft.com/office/powerpoint/2010/main" val="23320893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sp>
        <p:nvSpPr>
          <p:cNvPr id="10263" name="文本框 27"/>
          <p:cNvSpPr txBox="1">
            <a:spLocks noChangeArrowheads="1"/>
          </p:cNvSpPr>
          <p:nvPr/>
        </p:nvSpPr>
        <p:spPr bwMode="auto">
          <a:xfrm>
            <a:off x="868363" y="25400"/>
            <a:ext cx="4541837" cy="737235"/>
          </a:xfrm>
          <a:prstGeom prst="rect">
            <a:avLst/>
          </a:prstGeom>
          <a:noFill/>
          <a:ln w="9525">
            <a:noFill/>
            <a:miter lim="800000"/>
          </a:ln>
        </p:spPr>
        <p:txBody>
          <a:bodyPr>
            <a:spAutoFit/>
          </a:bodyPr>
          <a:lstStyle/>
          <a:p>
            <a:pPr>
              <a:lnSpc>
                <a:spcPct val="150000"/>
              </a:lnSpc>
            </a:pPr>
            <a:r>
              <a:rPr lang="zh-CN" altLang="en-US" sz="2800" b="1">
                <a:solidFill>
                  <a:srgbClr val="4B649F"/>
                </a:solidFill>
                <a:sym typeface="Arial" panose="020B0604020202020204" pitchFamily="34" charset="0"/>
              </a:rPr>
              <a:t>问题重述</a:t>
            </a:r>
          </a:p>
        </p:txBody>
      </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 name="文本框 1"/>
          <p:cNvSpPr txBox="1"/>
          <p:nvPr/>
        </p:nvSpPr>
        <p:spPr>
          <a:xfrm>
            <a:off x="635000" y="1165860"/>
            <a:ext cx="10628630" cy="4524315"/>
          </a:xfrm>
          <a:prstGeom prst="rect">
            <a:avLst/>
          </a:prstGeom>
          <a:noFill/>
        </p:spPr>
        <p:txBody>
          <a:bodyPr wrap="square" rtlCol="0">
            <a:spAutoFit/>
          </a:bodyPr>
          <a:lstStyle/>
          <a:p>
            <a:r>
              <a:rPr lang="zh-CN" altLang="en-US" sz="2400" dirty="0"/>
              <a:t>根据问题背景，我们需要解决以下问题：</a:t>
            </a:r>
            <a:endParaRPr lang="en-US" altLang="zh-CN" sz="2400" dirty="0"/>
          </a:p>
          <a:p>
            <a:endParaRPr lang="zh-CN" altLang="en-US" sz="2400" dirty="0"/>
          </a:p>
          <a:p>
            <a:pPr marL="457200" indent="-457200">
              <a:buFont typeface="Wingdings" panose="05000000000000000000" charset="0"/>
              <a:buChar char="Ø"/>
            </a:pPr>
            <a:r>
              <a:rPr lang="zh-CN" altLang="en-US" sz="2400" dirty="0"/>
              <a:t>基于运动学理论知识，精确建立并求解犬的最优围堵策略模型；</a:t>
            </a:r>
            <a:br>
              <a:rPr lang="zh-CN" altLang="en-US" sz="2400" dirty="0"/>
            </a:br>
            <a:endParaRPr lang="zh-CN" altLang="en-US" sz="2400" dirty="0"/>
          </a:p>
          <a:p>
            <a:pPr marL="457200" indent="-457200">
              <a:buFont typeface="Wingdings" panose="05000000000000000000" charset="0"/>
              <a:buChar char="Ø"/>
            </a:pPr>
            <a:r>
              <a:rPr lang="zh-CN" altLang="en-US" sz="2400" dirty="0"/>
              <a:t>求解出羊能够成功逃逸的条件；</a:t>
            </a:r>
          </a:p>
          <a:p>
            <a:pPr marL="457200" indent="-457200">
              <a:buFont typeface="Wingdings" panose="05000000000000000000" charset="0"/>
              <a:buChar char="Ø"/>
            </a:pPr>
            <a:endParaRPr lang="zh-CN" altLang="en-US" sz="2400" dirty="0"/>
          </a:p>
          <a:p>
            <a:pPr marL="457200" indent="-457200">
              <a:buFont typeface="Wingdings" panose="05000000000000000000" charset="0"/>
              <a:buChar char="Ø"/>
            </a:pPr>
            <a:r>
              <a:rPr lang="zh-CN" altLang="en-US" sz="2400" dirty="0"/>
              <a:t>羊不具备运动学理论知识及最优化决策的知识，我们需要给出一种机器学习方法，训练羊使得羊能够成功逃逸；</a:t>
            </a:r>
          </a:p>
          <a:p>
            <a:pPr marL="457200" indent="-457200">
              <a:buFont typeface="Wingdings" panose="05000000000000000000" charset="0"/>
              <a:buChar char="Ø"/>
            </a:pPr>
            <a:endParaRPr lang="zh-CN" altLang="en-US" sz="2400" dirty="0"/>
          </a:p>
          <a:p>
            <a:pPr marL="457200" indent="-457200">
              <a:buFont typeface="Wingdings" panose="05000000000000000000" charset="0"/>
              <a:buChar char="Ø"/>
            </a:pPr>
            <a:r>
              <a:rPr lang="zh-CN" altLang="en-US" sz="2400" dirty="0"/>
              <a:t>建立评价体系，定量评价机器学习方法的学习能力；</a:t>
            </a:r>
          </a:p>
          <a:p>
            <a:pPr marL="457200" indent="-457200">
              <a:buFont typeface="Wingdings" panose="05000000000000000000" charset="0"/>
              <a:buChar char="Ø"/>
            </a:pPr>
            <a:endParaRPr lang="zh-CN" altLang="en-US" sz="2400" dirty="0"/>
          </a:p>
          <a:p>
            <a:pPr marL="457200" indent="-457200">
              <a:buFont typeface="Wingdings" panose="05000000000000000000" charset="0"/>
              <a:buChar char="Ø"/>
            </a:pPr>
            <a:r>
              <a:rPr lang="zh-CN" altLang="en-US" sz="2400" dirty="0"/>
              <a:t>给出更多训练羊逃逸的机器学习方法，并评价。</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linds(horizont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2290" name="文本框 2"/>
          <p:cNvSpPr txBox="1">
            <a:spLocks noChangeArrowheads="1"/>
          </p:cNvSpPr>
          <p:nvPr/>
        </p:nvSpPr>
        <p:spPr bwMode="auto">
          <a:xfrm>
            <a:off x="5800725" y="2540000"/>
            <a:ext cx="5708650" cy="922020"/>
          </a:xfrm>
          <a:prstGeom prst="rect">
            <a:avLst/>
          </a:prstGeom>
          <a:noFill/>
          <a:ln w="9525">
            <a:noFill/>
            <a:miter lim="800000"/>
          </a:ln>
        </p:spPr>
        <p:txBody>
          <a:bodyPr>
            <a:spAutoFit/>
          </a:bodyPr>
          <a:lstStyle/>
          <a:p>
            <a:pPr>
              <a:lnSpc>
                <a:spcPct val="150000"/>
              </a:lnSpc>
            </a:pPr>
            <a:r>
              <a:rPr lang="zh-CN" altLang="en-US" sz="3600" b="1">
                <a:solidFill>
                  <a:srgbClr val="4B649F"/>
                </a:solidFill>
                <a:sym typeface="Arial" panose="020B0604020202020204" pitchFamily="34" charset="0"/>
              </a:rPr>
              <a:t>问题分析</a:t>
            </a:r>
          </a:p>
        </p:txBody>
      </p:sp>
      <p:pic>
        <p:nvPicPr>
          <p:cNvPr id="12292" name="图片 9"/>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pic>
        <p:nvPicPr>
          <p:cNvPr id="12293" name="图片 10"/>
          <p:cNvPicPr>
            <a:picLocks noChangeAspect="1" noChangeArrowheads="1"/>
          </p:cNvPicPr>
          <p:nvPr/>
        </p:nvPicPr>
        <p:blipFill>
          <a:blip r:embed="rId3"/>
          <a:srcRect/>
          <a:stretch>
            <a:fillRect/>
          </a:stretch>
        </p:blipFill>
        <p:spPr bwMode="auto">
          <a:xfrm>
            <a:off x="0" y="0"/>
            <a:ext cx="7878763" cy="2216150"/>
          </a:xfrm>
          <a:prstGeom prst="rect">
            <a:avLst/>
          </a:prstGeom>
          <a:noFill/>
          <a:ln w="9525">
            <a:noFill/>
            <a:miter lim="800000"/>
            <a:headEnd/>
            <a:tailEnd/>
          </a:ln>
        </p:spPr>
      </p:pic>
      <p:grpSp>
        <p:nvGrpSpPr>
          <p:cNvPr id="12294" name="组合 11"/>
          <p:cNvGrpSpPr/>
          <p:nvPr/>
        </p:nvGrpSpPr>
        <p:grpSpPr bwMode="auto">
          <a:xfrm>
            <a:off x="1519238" y="2232025"/>
            <a:ext cx="2581275" cy="2582863"/>
            <a:chOff x="3209823" y="2234042"/>
            <a:chExt cx="1607262" cy="1607262"/>
          </a:xfrm>
        </p:grpSpPr>
        <p:sp>
          <p:nvSpPr>
            <p:cNvPr id="13" name="椭圆 12"/>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4" name="椭圆 13"/>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5"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buFontTx/>
                <a:buNone/>
                <a:defRPr/>
              </a:pPr>
              <a:endParaRPr lang="zh-CN" altLang="en-US" noProof="1">
                <a:solidFill>
                  <a:srgbClr val="FFFFFF"/>
                </a:solidFill>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8" name="图片 22"/>
          <p:cNvPicPr>
            <a:picLocks noChangeAspect="1" noChangeArrowheads="1"/>
          </p:cNvPicPr>
          <p:nvPr/>
        </p:nvPicPr>
        <p:blipFill>
          <a:blip r:embed="rId2"/>
          <a:srcRect/>
          <a:stretch>
            <a:fillRect/>
          </a:stretch>
        </p:blipFill>
        <p:spPr bwMode="auto">
          <a:xfrm>
            <a:off x="8610600" y="0"/>
            <a:ext cx="3581400" cy="1006475"/>
          </a:xfrm>
          <a:prstGeom prst="rect">
            <a:avLst/>
          </a:prstGeom>
          <a:noFill/>
          <a:ln w="9525">
            <a:noFill/>
            <a:miter lim="800000"/>
            <a:headEnd/>
            <a:tailEnd/>
          </a:ln>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0262" name="KSO_Shape"/>
            <p:cNvSpPr>
              <a:spLocks noChangeArrowheads="1"/>
            </p:cNvSpPr>
            <p:nvPr/>
          </p:nvSpPr>
          <p:spPr bwMode="auto">
            <a:xfrm>
              <a:off x="1478463" y="2597874"/>
              <a:ext cx="913306" cy="87959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sp>
        <p:nvSpPr>
          <p:cNvPr id="10263" name="文本框 27"/>
          <p:cNvSpPr txBox="1">
            <a:spLocks noChangeArrowheads="1"/>
          </p:cNvSpPr>
          <p:nvPr/>
        </p:nvSpPr>
        <p:spPr bwMode="auto">
          <a:xfrm>
            <a:off x="868363" y="25400"/>
            <a:ext cx="4541837" cy="737235"/>
          </a:xfrm>
          <a:prstGeom prst="rect">
            <a:avLst/>
          </a:prstGeom>
          <a:noFill/>
          <a:ln w="9525">
            <a:noFill/>
            <a:miter lim="800000"/>
          </a:ln>
        </p:spPr>
        <p:txBody>
          <a:bodyPr>
            <a:spAutoFit/>
          </a:bodyPr>
          <a:lstStyle/>
          <a:p>
            <a:pPr>
              <a:lnSpc>
                <a:spcPct val="150000"/>
              </a:lnSpc>
            </a:pPr>
            <a:r>
              <a:rPr lang="zh-CN" altLang="en-US" sz="2800" b="1">
                <a:solidFill>
                  <a:srgbClr val="4B649F"/>
                </a:solidFill>
                <a:sym typeface="Arial" panose="020B0604020202020204" pitchFamily="34" charset="0"/>
              </a:rPr>
              <a:t>问题分析</a:t>
            </a:r>
          </a:p>
        </p:txBody>
      </p:sp>
      <p:cxnSp>
        <p:nvCxnSpPr>
          <p:cNvPr id="29" name="直接连接符 28"/>
          <p:cNvCxnSpPr/>
          <p:nvPr/>
        </p:nvCxnSpPr>
        <p:spPr>
          <a:xfrm>
            <a:off x="0" y="785813"/>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pic>
        <p:nvPicPr>
          <p:cNvPr id="2" name="图片 1"/>
          <p:cNvPicPr>
            <a:picLocks noChangeAspect="1"/>
          </p:cNvPicPr>
          <p:nvPr/>
        </p:nvPicPr>
        <p:blipFill>
          <a:blip r:embed="rId3"/>
          <a:stretch>
            <a:fillRect/>
          </a:stretch>
        </p:blipFill>
        <p:spPr>
          <a:xfrm>
            <a:off x="1691322" y="798195"/>
            <a:ext cx="8809355" cy="59264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6386" name="文本框 2"/>
          <p:cNvSpPr txBox="1">
            <a:spLocks noChangeArrowheads="1"/>
          </p:cNvSpPr>
          <p:nvPr/>
        </p:nvSpPr>
        <p:spPr bwMode="auto">
          <a:xfrm>
            <a:off x="5854700" y="2292350"/>
            <a:ext cx="5708650" cy="922020"/>
          </a:xfrm>
          <a:prstGeom prst="rect">
            <a:avLst/>
          </a:prstGeom>
          <a:noFill/>
          <a:ln w="9525">
            <a:noFill/>
            <a:miter lim="800000"/>
          </a:ln>
        </p:spPr>
        <p:txBody>
          <a:bodyPr>
            <a:spAutoFit/>
          </a:bodyPr>
          <a:lstStyle/>
          <a:p>
            <a:pPr>
              <a:lnSpc>
                <a:spcPct val="150000"/>
              </a:lnSpc>
            </a:pPr>
            <a:r>
              <a:rPr lang="zh-CN" altLang="en-US" sz="3600" b="1">
                <a:solidFill>
                  <a:srgbClr val="4B649F"/>
                </a:solidFill>
                <a:sym typeface="Arial" panose="020B0604020202020204" pitchFamily="34" charset="0"/>
              </a:rPr>
              <a:t>模型假设</a:t>
            </a:r>
          </a:p>
        </p:txBody>
      </p:sp>
      <p:pic>
        <p:nvPicPr>
          <p:cNvPr id="16388" name="图片 9"/>
          <p:cNvPicPr>
            <a:picLocks noChangeAspect="1" noChangeArrowheads="1"/>
          </p:cNvPicPr>
          <p:nvPr/>
        </p:nvPicPr>
        <p:blipFill>
          <a:blip r:embed="rId2" cstate="print"/>
          <a:srcRect/>
          <a:stretch>
            <a:fillRect/>
          </a:stretch>
        </p:blipFill>
        <p:spPr bwMode="auto">
          <a:xfrm>
            <a:off x="6326188" y="5200650"/>
            <a:ext cx="5865812" cy="1657350"/>
          </a:xfrm>
          <a:prstGeom prst="rect">
            <a:avLst/>
          </a:prstGeom>
          <a:noFill/>
          <a:ln w="9525">
            <a:noFill/>
            <a:miter lim="800000"/>
            <a:headEnd/>
            <a:tailEnd/>
          </a:ln>
        </p:spPr>
      </p:pic>
      <p:pic>
        <p:nvPicPr>
          <p:cNvPr id="16389" name="图片 10"/>
          <p:cNvPicPr>
            <a:picLocks noChangeAspect="1" noChangeArrowheads="1"/>
          </p:cNvPicPr>
          <p:nvPr/>
        </p:nvPicPr>
        <p:blipFill>
          <a:blip r:embed="rId3"/>
          <a:srcRect/>
          <a:stretch>
            <a:fillRect/>
          </a:stretch>
        </p:blipFill>
        <p:spPr bwMode="auto">
          <a:xfrm>
            <a:off x="0" y="0"/>
            <a:ext cx="7878763" cy="2216150"/>
          </a:xfrm>
          <a:prstGeom prst="rect">
            <a:avLst/>
          </a:prstGeom>
          <a:noFill/>
          <a:ln w="9525">
            <a:noFill/>
            <a:miter lim="800000"/>
            <a:headEnd/>
            <a:tailEnd/>
          </a:ln>
        </p:spPr>
      </p:pic>
      <p:grpSp>
        <p:nvGrpSpPr>
          <p:cNvPr id="16390" name="组合 11"/>
          <p:cNvGrpSpPr/>
          <p:nvPr/>
        </p:nvGrpSpPr>
        <p:grpSpPr bwMode="auto">
          <a:xfrm>
            <a:off x="1511300" y="2216150"/>
            <a:ext cx="2597150" cy="259873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4" name="椭圆 13"/>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buFontTx/>
                <a:buNone/>
                <a:defRPr/>
              </a:pPr>
              <a:endParaRPr lang="zh-CN" altLang="en-US" noProof="1">
                <a:cs typeface="+mn-ea"/>
                <a:sym typeface="+mn-lt"/>
              </a:endParaRPr>
            </a:p>
          </p:txBody>
        </p:sp>
        <p:sp>
          <p:nvSpPr>
            <p:cNvPr id="16393" name="KSO_Shape"/>
            <p:cNvSpPr>
              <a:spLocks noChangeArrowheads="1"/>
            </p:cNvSpPr>
            <p:nvPr/>
          </p:nvSpPr>
          <p:spPr bwMode="auto">
            <a:xfrm>
              <a:off x="5547524" y="2697467"/>
              <a:ext cx="1088537" cy="66273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buFontTx/>
                <a:buNone/>
                <a:defRPr/>
              </a:pPr>
              <a:endParaRPr lang="zh-CN" altLang="en-US">
                <a:latin typeface="+mn-lt"/>
                <a:ea typeface="+mn-ea"/>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5af3c40-95c3-4e8b-9760-f63309bf1102}"/>
  <p:tag name="TABLE_ENDDRAG_ORIGIN_RECT" val="499*112"/>
  <p:tag name="TABLE_ENDDRAG_RECT" val="304*132*499*112"/>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bux5yf4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1727</Words>
  <Application>Microsoft Office PowerPoint</Application>
  <PresentationFormat>宽屏</PresentationFormat>
  <Paragraphs>223</Paragraphs>
  <Slides>40</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7" baseType="lpstr">
      <vt:lpstr>Arial</vt:lpstr>
      <vt:lpstr>Calibri</vt:lpstr>
      <vt:lpstr>Cambria Math</vt:lpstr>
      <vt:lpstr>Times New Roman</vt:lpstr>
      <vt:lpstr>Wingdings</vt:lpstr>
      <vt:lpstr>Office 主题</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subject>RP</dc:subject>
  <dc:creator>Administrator</dc:creator>
  <cp:keywords>RP</cp:keywords>
  <dc:description>RP</dc:description>
  <cp:lastModifiedBy>GLY</cp:lastModifiedBy>
  <cp:revision>52</cp:revision>
  <dcterms:created xsi:type="dcterms:W3CDTF">2018-03-09T06:55:00Z</dcterms:created>
  <dcterms:modified xsi:type="dcterms:W3CDTF">2021-11-19T07:43:30Z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726712A4A7B246BFBD2B7A5294A42D0C</vt:lpwstr>
  </property>
</Properties>
</file>