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2ac2c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2ac2c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4c486b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4c486b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c486b7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c486b7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4c486b7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4c486b7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to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2021/Jan/12 - nagypup@gmail.com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InBound / OutBound activities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110525" y="1260575"/>
            <a:ext cx="2718713" cy="33702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WAREHOUSE</a:t>
            </a:r>
            <a:endParaRPr b="1" sz="2200"/>
          </a:p>
        </p:txBody>
      </p:sp>
      <p:sp>
        <p:nvSpPr>
          <p:cNvPr id="62" name="Google Shape;62;p14"/>
          <p:cNvSpPr/>
          <p:nvPr/>
        </p:nvSpPr>
        <p:spPr>
          <a:xfrm rot="10800000">
            <a:off x="311700" y="3888450"/>
            <a:ext cx="2744700" cy="248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0800000">
            <a:off x="5908200" y="3888438"/>
            <a:ext cx="2924100" cy="248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59600" y="1260575"/>
            <a:ext cx="2596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InBound activities: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Normal / Classic receiving of raw materials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Handling reverse receipts (send back materials to supplier)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Usually there is a specific subinventory for handling and measure  InBound activities in applied enterprise resource system (ERP), and the defined ERP  locations are same with physical docking systems (best practice), ie: </a:t>
            </a:r>
            <a:r>
              <a:rPr i="1" lang="en" sz="1100"/>
              <a:t>WHS_RECEIVING</a:t>
            </a:r>
            <a:endParaRPr i="1"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5946150" y="1260575"/>
            <a:ext cx="2596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</a:t>
            </a:r>
            <a:r>
              <a:rPr lang="en" sz="1100"/>
              <a:t>Bound activities: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Normal / Classic shipping of eighter raw materials (DC/HUB warehouses) or finished goods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Handling reverse shipments (goes back materials from customer)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Usually there is a specific subinventory for handling and measure  OutBound activities in applied enterprise resource system (ERP), and the defined ERP  locations are same with physical docking systems (best practice), ie: </a:t>
            </a:r>
            <a:r>
              <a:rPr i="1" lang="en" sz="1100"/>
              <a:t>WHS_SHIPPING</a:t>
            </a:r>
            <a:endParaRPr i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Buildings layout @industrial park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201088" y="1332400"/>
            <a:ext cx="1750425" cy="33702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192475" y="1332400"/>
            <a:ext cx="1750425" cy="33702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951513" y="1593650"/>
            <a:ext cx="1240800" cy="1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951513" y="4241050"/>
            <a:ext cx="1240800" cy="1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475513" y="1874450"/>
            <a:ext cx="444000" cy="326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475513" y="4001575"/>
            <a:ext cx="444000" cy="326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333188" y="4077775"/>
            <a:ext cx="444000" cy="326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333188" y="3250950"/>
            <a:ext cx="444000" cy="326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333188" y="1874450"/>
            <a:ext cx="444000" cy="326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-5400000">
            <a:off x="4746063" y="2950000"/>
            <a:ext cx="16983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139638" y="4405575"/>
            <a:ext cx="916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10800000">
            <a:off x="4215838" y="1357575"/>
            <a:ext cx="916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3085138" y="2631200"/>
            <a:ext cx="916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3300688" y="3730750"/>
            <a:ext cx="475800" cy="25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47375" y="1221550"/>
            <a:ext cx="12408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Production building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(25th sq(m)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7156200" y="1206925"/>
            <a:ext cx="17505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Warehouse building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(25th sqm)</a:t>
            </a:r>
            <a:endParaRPr b="1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200" y="2206100"/>
            <a:ext cx="1960750" cy="106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200" y="3481912"/>
            <a:ext cx="1960749" cy="116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192" y="3610262"/>
            <a:ext cx="1960750" cy="110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/>
          <p:nvPr/>
        </p:nvCxnSpPr>
        <p:spPr>
          <a:xfrm flipH="1">
            <a:off x="6805700" y="1658975"/>
            <a:ext cx="718500" cy="13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91" name="Google Shape;91;p15"/>
          <p:cNvCxnSpPr>
            <a:stCxn id="85" idx="3"/>
          </p:cNvCxnSpPr>
          <p:nvPr/>
        </p:nvCxnSpPr>
        <p:spPr>
          <a:xfrm>
            <a:off x="1688175" y="1626550"/>
            <a:ext cx="689400" cy="19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92" name="Google Shape;92;p15"/>
          <p:cNvSpPr txBox="1"/>
          <p:nvPr/>
        </p:nvSpPr>
        <p:spPr>
          <a:xfrm>
            <a:off x="5374725" y="798350"/>
            <a:ext cx="2031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Tug/Tow  Stations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>
            <a:endCxn id="79" idx="4"/>
          </p:cNvCxnSpPr>
          <p:nvPr/>
        </p:nvCxnSpPr>
        <p:spPr>
          <a:xfrm flipH="1">
            <a:off x="3414863" y="1058150"/>
            <a:ext cx="2123700" cy="816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94" name="Google Shape;94;p15"/>
          <p:cNvCxnSpPr>
            <a:endCxn id="75" idx="5"/>
          </p:cNvCxnSpPr>
          <p:nvPr/>
        </p:nvCxnSpPr>
        <p:spPr>
          <a:xfrm>
            <a:off x="5525538" y="1071050"/>
            <a:ext cx="312300" cy="803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95" name="Google Shape;95;p15"/>
          <p:cNvSpPr/>
          <p:nvPr/>
        </p:nvSpPr>
        <p:spPr>
          <a:xfrm>
            <a:off x="2560325" y="1476100"/>
            <a:ext cx="569400" cy="30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Production flow</a:t>
            </a:r>
            <a:endParaRPr b="1">
              <a:solidFill>
                <a:srgbClr val="FFFF00"/>
              </a:solidFill>
            </a:endParaRPr>
          </a:p>
        </p:txBody>
      </p:sp>
      <p:cxnSp>
        <p:nvCxnSpPr>
          <p:cNvPr id="96" name="Google Shape;96;p15"/>
          <p:cNvCxnSpPr/>
          <p:nvPr/>
        </p:nvCxnSpPr>
        <p:spPr>
          <a:xfrm flipH="1" rot="10800000">
            <a:off x="1658975" y="2664675"/>
            <a:ext cx="1776600" cy="1071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oval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segregation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MFGRECEIVE 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default receiving subinventory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MFGHUB 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normal HUB, default stock locations, rack locations, locations for tug/tow load/unloads, separate location(s) for handling HighValue parts (mainly closed and well secured area [with </a:t>
            </a:r>
            <a:r>
              <a:rPr lang="en" sz="1300"/>
              <a:t>surveillance</a:t>
            </a:r>
            <a:r>
              <a:rPr lang="en" sz="1300"/>
              <a:t> cameras] against theft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DMC (subinventory for Damaged Materials Collection : production scrapping, warehouse bad material handling, received materials in bad condition, improper receiving unload, improper shipping loading, etc.)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MFGFG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Default shipping (truck to customer), except stock locations the locations are associated to docks/gates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processes / technics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23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Pick Face</a:t>
            </a:r>
            <a:endParaRPr b="1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627125" y="1152475"/>
            <a:ext cx="17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Kardex</a:t>
            </a:r>
            <a:endParaRPr b="1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75" y="1639225"/>
            <a:ext cx="1559975" cy="30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68775" y="2419350"/>
            <a:ext cx="574800" cy="1463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35050" y="4108275"/>
            <a:ext cx="598800" cy="248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 rot="10800000">
            <a:off x="235050" y="1953000"/>
            <a:ext cx="598800" cy="248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900" y="1711075"/>
            <a:ext cx="1714848" cy="28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641100" y="1205400"/>
            <a:ext cx="43332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Supermarket</a:t>
            </a:r>
            <a:r>
              <a:rPr lang="en" sz="1600"/>
              <a:t> : subinventory for quick replenishment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DMC </a:t>
            </a:r>
            <a:r>
              <a:rPr lang="en" sz="1600"/>
              <a:t>(Damaged Materials Collection) and attached </a:t>
            </a:r>
            <a:r>
              <a:rPr b="1" lang="en" sz="1600"/>
              <a:t>CP’s</a:t>
            </a:r>
            <a:r>
              <a:rPr lang="en" sz="1600"/>
              <a:t> (Collection Points) for handling this kind of parts and QS processes.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KIT</a:t>
            </a:r>
            <a:r>
              <a:rPr lang="en" sz="1600"/>
              <a:t>, </a:t>
            </a:r>
            <a:r>
              <a:rPr b="1" lang="en" sz="1600"/>
              <a:t>RECONFIG</a:t>
            </a:r>
            <a:r>
              <a:rPr lang="en" sz="1600"/>
              <a:t> production processes, having dedicated locations for a given operation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Secured parts</a:t>
            </a:r>
            <a:r>
              <a:rPr lang="en" sz="1600"/>
              <a:t> : processors, HDD’s, other computer parts and/or earthquake sensors, LED lights, etc.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