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5" r:id="rId9"/>
    <p:sldId id="266" r:id="rId10"/>
    <p:sldId id="267" r:id="rId11"/>
    <p:sldId id="268" r:id="rId12"/>
    <p:sldId id="262" r:id="rId13"/>
    <p:sldId id="264" r:id="rId14"/>
    <p:sldId id="270" r:id="rId15"/>
    <p:sldId id="271" r:id="rId1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0EC7A-F07E-4A65-B9C3-C32B2C24134E}" type="datetimeFigureOut">
              <a:rPr lang="tr-TR" smtClean="0"/>
              <a:t>01.01.2014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736E6-E476-4B83-861E-1EADBE68291C}" type="slidenum">
              <a:rPr lang="tr-TR" smtClean="0"/>
              <a:t>‹#›</a:t>
            </a:fld>
            <a:endParaRPr lang="tr-TR"/>
          </a:p>
        </p:txBody>
      </p:sp>
    </p:spTree>
    <p:extLst>
      <p:ext uri="{BB962C8B-B14F-4D97-AF65-F5344CB8AC3E}">
        <p14:creationId xmlns:p14="http://schemas.microsoft.com/office/powerpoint/2010/main" val="220700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37C736E6-E476-4B83-861E-1EADBE68291C}" type="slidenum">
              <a:rPr lang="tr-TR" smtClean="0"/>
              <a:t>6</a:t>
            </a:fld>
            <a:endParaRPr lang="tr-TR"/>
          </a:p>
        </p:txBody>
      </p:sp>
    </p:spTree>
    <p:extLst>
      <p:ext uri="{BB962C8B-B14F-4D97-AF65-F5344CB8AC3E}">
        <p14:creationId xmlns:p14="http://schemas.microsoft.com/office/powerpoint/2010/main" val="390653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066DA8A-23B6-4AB7-AE21-A3C3CF955843}" type="datetimeFigureOut">
              <a:rPr lang="tr-TR" smtClean="0"/>
              <a:t>01.01.2014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34944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066DA8A-23B6-4AB7-AE21-A3C3CF955843}" type="datetimeFigureOut">
              <a:rPr lang="tr-TR" smtClean="0"/>
              <a:t>01.01.2014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77196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066DA8A-23B6-4AB7-AE21-A3C3CF955843}" type="datetimeFigureOut">
              <a:rPr lang="tr-TR" smtClean="0"/>
              <a:t>01.01.2014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312733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066DA8A-23B6-4AB7-AE21-A3C3CF955843}" type="datetimeFigureOut">
              <a:rPr lang="tr-TR" smtClean="0"/>
              <a:t>01.01.2014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19351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6DA8A-23B6-4AB7-AE21-A3C3CF955843}" type="datetimeFigureOut">
              <a:rPr lang="tr-TR" smtClean="0"/>
              <a:t>01.01.2014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95753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E066DA8A-23B6-4AB7-AE21-A3C3CF955843}" type="datetimeFigureOut">
              <a:rPr lang="tr-TR" smtClean="0"/>
              <a:t>01.01.2014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316382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E066DA8A-23B6-4AB7-AE21-A3C3CF955843}" type="datetimeFigureOut">
              <a:rPr lang="tr-TR" smtClean="0"/>
              <a:t>01.01.2014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237038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E066DA8A-23B6-4AB7-AE21-A3C3CF955843}" type="datetimeFigureOut">
              <a:rPr lang="tr-TR" smtClean="0"/>
              <a:t>01.01.2014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115525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6DA8A-23B6-4AB7-AE21-A3C3CF955843}" type="datetimeFigureOut">
              <a:rPr lang="tr-TR" smtClean="0"/>
              <a:t>01.01.2014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301405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6DA8A-23B6-4AB7-AE21-A3C3CF955843}" type="datetimeFigureOut">
              <a:rPr lang="tr-TR" smtClean="0"/>
              <a:t>01.01.2014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423007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6DA8A-23B6-4AB7-AE21-A3C3CF955843}" type="datetimeFigureOut">
              <a:rPr lang="tr-TR" smtClean="0"/>
              <a:t>01.01.2014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5B0D02A-DCB1-4F36-921E-CC5F291EAF68}" type="slidenum">
              <a:rPr lang="tr-TR" smtClean="0"/>
              <a:t>‹#›</a:t>
            </a:fld>
            <a:endParaRPr lang="tr-TR"/>
          </a:p>
        </p:txBody>
      </p:sp>
    </p:spTree>
    <p:extLst>
      <p:ext uri="{BB962C8B-B14F-4D97-AF65-F5344CB8AC3E}">
        <p14:creationId xmlns:p14="http://schemas.microsoft.com/office/powerpoint/2010/main" val="30361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accent1">
                <a:tint val="66000"/>
                <a:satMod val="160000"/>
              </a:schemeClr>
            </a:gs>
            <a:gs pos="41000">
              <a:schemeClr val="accent1">
                <a:tint val="44500"/>
                <a:satMod val="160000"/>
              </a:schemeClr>
            </a:gs>
            <a:gs pos="90000">
              <a:schemeClr val="accent5">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6DA8A-23B6-4AB7-AE21-A3C3CF955843}" type="datetimeFigureOut">
              <a:rPr lang="tr-TR" smtClean="0"/>
              <a:t>01.01.2014</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0D02A-DCB1-4F36-921E-CC5F291EAF68}" type="slidenum">
              <a:rPr lang="tr-TR" smtClean="0"/>
              <a:t>‹#›</a:t>
            </a:fld>
            <a:endParaRPr lang="tr-TR"/>
          </a:p>
        </p:txBody>
      </p:sp>
    </p:spTree>
    <p:extLst>
      <p:ext uri="{BB962C8B-B14F-4D97-AF65-F5344CB8AC3E}">
        <p14:creationId xmlns:p14="http://schemas.microsoft.com/office/powerpoint/2010/main" val="70208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lstStyle/>
          <a:p>
            <a:r>
              <a:rPr lang="en-US" dirty="0" smtClean="0"/>
              <a:t>The </a:t>
            </a:r>
            <a:r>
              <a:rPr lang="en-US" dirty="0" smtClean="0"/>
              <a:t>Pyrosom</a:t>
            </a:r>
            <a:endParaRPr lang="tr-TR" dirty="0"/>
          </a:p>
        </p:txBody>
      </p:sp>
      <p:pic>
        <p:nvPicPr>
          <p:cNvPr id="1026" name="Picture 2" descr="C:\Users\diana\Desktop\Screenshot_20230422-104820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458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6604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pyrosoms poisonous ?</a:t>
            </a:r>
            <a:endParaRPr lang="tr-TR" dirty="0"/>
          </a:p>
        </p:txBody>
      </p:sp>
      <p:sp>
        <p:nvSpPr>
          <p:cNvPr id="3" name="Content Placeholder 2"/>
          <p:cNvSpPr>
            <a:spLocks noGrp="1"/>
          </p:cNvSpPr>
          <p:nvPr>
            <p:ph idx="1"/>
          </p:nvPr>
        </p:nvSpPr>
        <p:spPr/>
        <p:txBody>
          <a:bodyPr>
            <a:normAutofit/>
          </a:bodyPr>
          <a:lstStyle/>
          <a:p>
            <a:pPr marL="0" indent="0">
              <a:buNone/>
            </a:pPr>
            <a:r>
              <a:rPr lang="en-US" dirty="0" smtClean="0"/>
              <a:t>Pyrosoms are gelatinous as we said, while they are completely harmless, </a:t>
            </a:r>
            <a:r>
              <a:rPr lang="en-US" dirty="0" smtClean="0"/>
              <a:t>they </a:t>
            </a:r>
            <a:r>
              <a:rPr lang="en-US" dirty="0" smtClean="0"/>
              <a:t>are curious site.</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sz="2800" dirty="0" smtClean="0"/>
              <a:t>. </a:t>
            </a:r>
            <a:r>
              <a:rPr lang="en-US" sz="2800" dirty="0"/>
              <a:t>Thus, </a:t>
            </a:r>
            <a:r>
              <a:rPr lang="en-US" sz="2800" dirty="0" err="1" smtClean="0"/>
              <a:t>pyrosoms</a:t>
            </a:r>
            <a:r>
              <a:rPr lang="en-US" sz="2800" dirty="0" smtClean="0"/>
              <a:t> </a:t>
            </a:r>
            <a:r>
              <a:rPr lang="en-US" sz="2800" dirty="0"/>
              <a:t>are nor poisonous nor toxic</a:t>
            </a:r>
            <a:endParaRPr lang="en-US" sz="2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02" y="2819400"/>
            <a:ext cx="297309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19400"/>
            <a:ext cx="261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9507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barn(inVertical)">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123"/>
                                        </p:tgtEl>
                                        <p:attrNameLst>
                                          <p:attrName>style.visibility</p:attrName>
                                        </p:attrNameLst>
                                      </p:cBhvr>
                                      <p:to>
                                        <p:strVal val="visible"/>
                                      </p:to>
                                    </p:set>
                                    <p:animEffect transition="in" filter="barn(inVertical)">
                                      <p:cBhvr>
                                        <p:cTn id="25" dur="500"/>
                                        <p:tgtEl>
                                          <p:spTgt spid="512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are the enemies of the pyrosom ? </a:t>
            </a:r>
            <a:endParaRPr lang="tr-TR" dirty="0"/>
          </a:p>
        </p:txBody>
      </p:sp>
      <p:sp>
        <p:nvSpPr>
          <p:cNvPr id="3" name="Content Placeholder 2"/>
          <p:cNvSpPr>
            <a:spLocks noGrp="1"/>
          </p:cNvSpPr>
          <p:nvPr>
            <p:ph idx="1"/>
          </p:nvPr>
        </p:nvSpPr>
        <p:spPr>
          <a:xfrm>
            <a:off x="228600" y="1371600"/>
            <a:ext cx="8458200" cy="4754563"/>
          </a:xfrm>
        </p:spPr>
        <p:txBody>
          <a:bodyPr/>
          <a:lstStyle/>
          <a:p>
            <a:pPr marL="0" indent="0">
              <a:buNone/>
            </a:pPr>
            <a:r>
              <a:rPr lang="en-US" dirty="0" smtClean="0"/>
              <a:t>Pyrosoms have many predators as the sea turtles, sea birds, sea urchins, whales, dolphins, some fish species and crabs</a:t>
            </a:r>
            <a:endParaRPr lang="tr-T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33401" y="2586038"/>
            <a:ext cx="18478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9560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653" y="2879147"/>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988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What do pyrosoms eat ? </a:t>
            </a:r>
            <a:endParaRPr lang="tr-TR" dirty="0"/>
          </a:p>
        </p:txBody>
      </p:sp>
      <p:sp>
        <p:nvSpPr>
          <p:cNvPr id="3" name="Content Placeholder 2"/>
          <p:cNvSpPr>
            <a:spLocks noGrp="1"/>
          </p:cNvSpPr>
          <p:nvPr>
            <p:ph idx="1"/>
          </p:nvPr>
        </p:nvSpPr>
        <p:spPr>
          <a:xfrm>
            <a:off x="27708" y="838200"/>
            <a:ext cx="8963891" cy="5943600"/>
          </a:xfrm>
        </p:spPr>
        <p:txBody>
          <a:bodyPr>
            <a:normAutofit/>
          </a:bodyPr>
          <a:lstStyle/>
          <a:p>
            <a:pPr marL="0" indent="0">
              <a:buNone/>
            </a:pPr>
            <a:r>
              <a:rPr lang="en-US" sz="2800" dirty="0" smtClean="0"/>
              <a:t>Even if what we know about these mysterious creatures, scientists discovered that pyrosoms feed on “phytoplankton” by catching them in a mucus net as they float in the water. </a:t>
            </a:r>
          </a:p>
          <a:p>
            <a:pPr marL="0" indent="0">
              <a:buNone/>
            </a:pPr>
            <a:r>
              <a:rPr lang="en-US" sz="2800" dirty="0" smtClean="0"/>
              <a:t>N.W:</a:t>
            </a:r>
          </a:p>
          <a:p>
            <a:pPr marL="0" indent="0">
              <a:buNone/>
            </a:pPr>
            <a:r>
              <a:rPr lang="en-US" sz="2800" dirty="0" smtClean="0"/>
              <a:t>Pyrosoms themselves can’t swim fully against the current and are therefore considered as “ joined planktons” </a:t>
            </a:r>
            <a:endParaRPr lang="tr-TR"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386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143374"/>
            <a:ext cx="39624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4163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barn(inVertical)">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barn(inVertical)">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pyrosom live and how deep can he go ? </a:t>
            </a:r>
            <a:endParaRPr lang="tr-TR" dirty="0"/>
          </a:p>
        </p:txBody>
      </p:sp>
      <p:sp>
        <p:nvSpPr>
          <p:cNvPr id="3" name="Content Placeholder 2"/>
          <p:cNvSpPr>
            <a:spLocks noGrp="1"/>
          </p:cNvSpPr>
          <p:nvPr>
            <p:ph idx="1"/>
          </p:nvPr>
        </p:nvSpPr>
        <p:spPr>
          <a:xfrm>
            <a:off x="152400" y="1600200"/>
            <a:ext cx="8534400" cy="4525963"/>
          </a:xfrm>
        </p:spPr>
        <p:txBody>
          <a:bodyPr>
            <a:normAutofit/>
          </a:bodyPr>
          <a:lstStyle/>
          <a:p>
            <a:pPr marL="0" indent="0">
              <a:buNone/>
            </a:pPr>
            <a:r>
              <a:rPr lang="en-US" sz="2800" dirty="0" smtClean="0"/>
              <a:t>Usually, pyrosoms live in warm water, in tropical regions. But for several years, it is possible to observe them, sporadically, in Atlantic and Mediterranean coasts.</a:t>
            </a:r>
          </a:p>
          <a:p>
            <a:pPr marL="0" indent="0">
              <a:buNone/>
            </a:pPr>
            <a:r>
              <a:rPr lang="en-US" sz="2800" dirty="0" smtClean="0"/>
              <a:t>The colony can sink to more than 500 meters deep. In the darkness, it becomes easily identifiable during the period of bioluminescence.   </a:t>
            </a:r>
            <a:endParaRPr lang="tr-TR"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52925"/>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229100"/>
            <a:ext cx="41148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7468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barn(inVertical)">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barn(inVertical)">
                                      <p:cBhvr>
                                        <p:cTn id="25"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lstStyle/>
          <a:p>
            <a:pPr marL="0" indent="0">
              <a:buNone/>
            </a:pPr>
            <a:r>
              <a:rPr lang="en-US" u="sng" dirty="0" smtClean="0">
                <a:solidFill>
                  <a:srgbClr val="FF0000"/>
                </a:solidFill>
              </a:rPr>
              <a:t>Importance of  pyrosom for the ecosystem </a:t>
            </a:r>
          </a:p>
          <a:p>
            <a:pPr marL="0" indent="0">
              <a:buNone/>
            </a:pPr>
            <a:r>
              <a:rPr lang="en-US" sz="2800" dirty="0" smtClean="0"/>
              <a:t>Pyrosoms are affecting other sea creatures, ultimately us. Up till now, we don’t know too much about them but we deduced that pyrosoms are affecting fishing. These fire bodies have broken fishing nets and fishermen are finding more sea pickles or pyrosom in the shrimp they catch.  Currently, researchers are studying how pyrosom’s population is affecting the areas. Well, trying to figure out their impact on the ecosystem. While others are trying to find their economical impact. </a:t>
            </a:r>
            <a:endParaRPr lang="tr-TR"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5181600"/>
            <a:ext cx="2476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7799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lstStyle/>
          <a:p>
            <a:pPr marL="0" indent="0">
              <a:buNone/>
            </a:pPr>
            <a:r>
              <a:rPr lang="en-US" dirty="0" smtClean="0"/>
              <a:t>Lighting up the sea</a:t>
            </a:r>
          </a:p>
          <a:p>
            <a:pPr marL="0" indent="0">
              <a:buNone/>
            </a:pPr>
            <a:r>
              <a:rPr lang="en-US" dirty="0" smtClean="0"/>
              <a:t>  exploding in numbers </a:t>
            </a:r>
          </a:p>
          <a:p>
            <a:pPr marL="0" indent="0">
              <a:buNone/>
            </a:pPr>
            <a:r>
              <a:rPr lang="en-US" dirty="0"/>
              <a:t> </a:t>
            </a:r>
            <a:r>
              <a:rPr lang="en-US" dirty="0" smtClean="0"/>
              <a:t>   that’s what pyrosoms do</a:t>
            </a:r>
          </a:p>
          <a:p>
            <a:pPr marL="0" indent="0">
              <a:buNone/>
            </a:pPr>
            <a:r>
              <a:rPr lang="en-US" dirty="0"/>
              <a:t> </a:t>
            </a:r>
            <a:r>
              <a:rPr lang="en-US" dirty="0" smtClean="0"/>
              <a:t>        That’s what makes them </a:t>
            </a:r>
          </a:p>
          <a:p>
            <a:pPr marL="0" indent="0">
              <a:buNone/>
            </a:pPr>
            <a:r>
              <a:rPr lang="en-US" dirty="0"/>
              <a:t> </a:t>
            </a:r>
            <a:r>
              <a:rPr lang="en-US" dirty="0" smtClean="0"/>
              <a:t>           CRAZY CREATURES </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002087"/>
            <a:ext cx="247491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4330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normAutofit/>
          </a:bodyPr>
          <a:lstStyle/>
          <a:p>
            <a:pPr algn="l"/>
            <a:r>
              <a:rPr lang="en-US" sz="3600" dirty="0" smtClean="0"/>
              <a:t>Global idea </a:t>
            </a:r>
            <a:endParaRPr lang="tr-TR" sz="3600" dirty="0"/>
          </a:p>
        </p:txBody>
      </p:sp>
      <p:sp>
        <p:nvSpPr>
          <p:cNvPr id="3" name="Content Placeholder 2"/>
          <p:cNvSpPr>
            <a:spLocks noGrp="1"/>
          </p:cNvSpPr>
          <p:nvPr>
            <p:ph idx="1"/>
          </p:nvPr>
        </p:nvSpPr>
        <p:spPr>
          <a:xfrm>
            <a:off x="0" y="838200"/>
            <a:ext cx="9067800" cy="5867400"/>
          </a:xfrm>
        </p:spPr>
        <p:txBody>
          <a:bodyPr/>
          <a:lstStyle/>
          <a:p>
            <a:pPr marL="0" indent="0">
              <a:buNone/>
            </a:pPr>
            <a:r>
              <a:rPr lang="en-US" u="sng" dirty="0" smtClean="0">
                <a:solidFill>
                  <a:srgbClr val="FF0000"/>
                </a:solidFill>
              </a:rPr>
              <a:t>It’s more than meets the eye! </a:t>
            </a:r>
          </a:p>
          <a:p>
            <a:pPr marL="0" indent="0">
              <a:buNone/>
            </a:pPr>
            <a:r>
              <a:rPr lang="en-US" sz="2800" dirty="0" smtClean="0"/>
              <a:t>Each </a:t>
            </a:r>
            <a:r>
              <a:rPr lang="en-US" sz="2800" dirty="0" smtClean="0"/>
              <a:t>pyrosom </a:t>
            </a:r>
            <a:r>
              <a:rPr lang="en-US" sz="2800" dirty="0" smtClean="0"/>
              <a:t>is not a single creature, instead, a </a:t>
            </a:r>
            <a:r>
              <a:rPr lang="en-US" sz="2800" dirty="0" smtClean="0"/>
              <a:t>pyrosom is </a:t>
            </a:r>
            <a:r>
              <a:rPr lang="en-US" sz="2800" dirty="0" smtClean="0"/>
              <a:t>a colony made up of many individual creatures called “Zooids”, that are just a few millimeters long. All of them joined and are jelly as man brain. The tiny creatures that make a whole </a:t>
            </a:r>
            <a:r>
              <a:rPr lang="en-US" sz="2800" dirty="0" smtClean="0"/>
              <a:t>pyrosom can </a:t>
            </a:r>
            <a:r>
              <a:rPr lang="en-US" sz="2800" dirty="0" smtClean="0"/>
              <a:t>number in hundreds or even in thousands. Some </a:t>
            </a:r>
            <a:r>
              <a:rPr lang="en-US" sz="2800" dirty="0" err="1" smtClean="0"/>
              <a:t>pyrosoms</a:t>
            </a:r>
            <a:r>
              <a:rPr lang="en-US" sz="2800" dirty="0" smtClean="0"/>
              <a:t> </a:t>
            </a:r>
            <a:r>
              <a:rPr lang="en-US" sz="2800" dirty="0" smtClean="0"/>
              <a:t>are one centimeter long while others can reach eighteen meters</a:t>
            </a:r>
            <a:r>
              <a:rPr lang="en-US" dirty="0" smtClean="0"/>
              <a:t>. </a:t>
            </a:r>
          </a:p>
          <a:p>
            <a:pPr marL="0" indent="0">
              <a:buNone/>
            </a:pP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495800"/>
            <a:ext cx="396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291" y="4488872"/>
            <a:ext cx="3581400" cy="227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4327883" y="53128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41567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arn(inVertical)">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51"/>
                                        </p:tgtEl>
                                        <p:attrNameLst>
                                          <p:attrName>style.visibility</p:attrName>
                                        </p:attrNameLst>
                                      </p:cBhvr>
                                      <p:to>
                                        <p:strVal val="visible"/>
                                      </p:to>
                                    </p:set>
                                    <p:animEffect transition="in" filter="barn(inVertical)">
                                      <p:cBhvr>
                                        <p:cTn id="3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0782" y="152400"/>
            <a:ext cx="8970818" cy="6629400"/>
          </a:xfrm>
        </p:spPr>
        <p:txBody>
          <a:bodyPr>
            <a:normAutofit/>
          </a:bodyPr>
          <a:lstStyle/>
          <a:p>
            <a:pPr marL="0" indent="0">
              <a:buNone/>
            </a:pPr>
            <a:r>
              <a:rPr lang="en-US" sz="2800" dirty="0" smtClean="0"/>
              <a:t>The pyrosom is also known as “sea pickles” or “unicorn of the sea” or even “fire bodies”</a:t>
            </a:r>
          </a:p>
          <a:p>
            <a:pPr marL="0" indent="0">
              <a:buNone/>
            </a:pPr>
            <a:r>
              <a:rPr lang="en-US" sz="2800" dirty="0" smtClean="0"/>
              <a:t>Despite the appearances, the </a:t>
            </a:r>
            <a:r>
              <a:rPr lang="en-US" sz="2800" dirty="0" smtClean="0"/>
              <a:t>Pyrosom </a:t>
            </a:r>
            <a:r>
              <a:rPr lang="en-US" sz="2800" dirty="0" smtClean="0"/>
              <a:t>is not actually a giant sea worm. It is actually made up of thousands of organisms called Zooids as we said before, to form a large cylinder or cone closed at one end and opened at the other as a mouth. </a:t>
            </a:r>
            <a:endParaRPr lang="tr-TR" sz="28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8539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arn(inVertic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52055"/>
          </a:xfrm>
        </p:spPr>
        <p:txBody>
          <a:bodyPr/>
          <a:lstStyle/>
          <a:p>
            <a:r>
              <a:rPr lang="en-US" dirty="0" smtClean="0"/>
              <a:t>But what are Zooids ?</a:t>
            </a:r>
            <a:endParaRPr lang="tr-TR" dirty="0"/>
          </a:p>
        </p:txBody>
      </p:sp>
      <p:sp>
        <p:nvSpPr>
          <p:cNvPr id="3" name="Content Placeholder 2"/>
          <p:cNvSpPr>
            <a:spLocks noGrp="1"/>
          </p:cNvSpPr>
          <p:nvPr>
            <p:ph idx="1"/>
          </p:nvPr>
        </p:nvSpPr>
        <p:spPr>
          <a:xfrm>
            <a:off x="152400" y="503740"/>
            <a:ext cx="8991600" cy="5943600"/>
          </a:xfrm>
        </p:spPr>
        <p:txBody>
          <a:bodyPr>
            <a:normAutofit/>
          </a:bodyPr>
          <a:lstStyle/>
          <a:p>
            <a:pPr marL="0" indent="0">
              <a:buNone/>
            </a:pPr>
            <a:r>
              <a:rPr lang="en-US" sz="2400" dirty="0" smtClean="0"/>
              <a:t>Zooids are microorganisms about few millimeters in size, but are embedded in a common gelatinous tunic that joins all of the individuals. Each zooid opens both to the inside and outside of the “tube”, drawing in ocean water from the outside to its internal filtering mesh called the branchial basket, extracting the microscopic plant cells on which it feeds, and then expelling the filtered water to the inside of the cylinder of the colony.</a:t>
            </a:r>
          </a:p>
          <a:p>
            <a:pPr marL="0" indent="0">
              <a:buNone/>
            </a:pPr>
            <a:r>
              <a:rPr lang="en-US" sz="2400" dirty="0"/>
              <a:t> </a:t>
            </a:r>
            <a:r>
              <a:rPr lang="en-US" sz="2400" dirty="0" smtClean="0"/>
              <a:t>The colony is bumpy on the outside, each bump representing a single zooid, but nearly smooth, although perforated with holes for each zooid, on the inside</a:t>
            </a:r>
            <a:r>
              <a:rPr lang="en-US" sz="2800" dirty="0" smtClean="0"/>
              <a:t>.</a:t>
            </a:r>
          </a:p>
          <a:p>
            <a:pPr marL="0" indent="0">
              <a:buNone/>
            </a:pPr>
            <a:endParaRPr lang="tr-TR"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052" y="4297288"/>
            <a:ext cx="25812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271960"/>
            <a:ext cx="2438400" cy="219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343400"/>
            <a:ext cx="22193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234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barn(inVertical)">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barn(inVertical)">
                                      <p:cBhvr>
                                        <p:cTn id="17" dur="500"/>
                                        <p:tgtEl>
                                          <p:spTgt spid="410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arn(inVertical)">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barn(inVertical)">
                                      <p:cBhvr>
                                        <p:cTn id="27" dur="500"/>
                                        <p:tgtEl>
                                          <p:spTgt spid="409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arn(inVertical)">
                                      <p:cBhvr>
                                        <p:cTn id="32" dur="500"/>
                                        <p:tgtEl>
                                          <p:spTgt spid="3">
                                            <p:txEl>
                                              <p:pRg st="0" end="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barn(inVertical)">
                                      <p:cBhvr>
                                        <p:cTn id="3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855"/>
            <a:ext cx="9067800" cy="6767945"/>
          </a:xfrm>
        </p:spPr>
        <p:txBody>
          <a:bodyPr/>
          <a:lstStyle/>
          <a:p>
            <a:pPr marL="0" indent="0">
              <a:buNone/>
            </a:pPr>
            <a:r>
              <a:rPr lang="en-US" sz="2800" dirty="0" smtClean="0"/>
              <a:t>Pyrosoms are “Planktonic”, which means their movements are largely controlled by currents, tides, and waves in the ocean.  </a:t>
            </a:r>
          </a:p>
          <a:p>
            <a:pPr marL="0" indent="0">
              <a:buNone/>
            </a:pPr>
            <a:endParaRPr lang="en-US" sz="2800" dirty="0"/>
          </a:p>
          <a:p>
            <a:pPr marL="0" indent="0">
              <a:buNone/>
            </a:pPr>
            <a:endParaRPr lang="en-US" dirty="0" smtClean="0"/>
          </a:p>
          <a:p>
            <a:pPr marL="0" indent="0">
              <a:buNone/>
            </a:pPr>
            <a:endParaRPr lang="en-US" dirty="0"/>
          </a:p>
          <a:p>
            <a:pPr marL="0" indent="0">
              <a:buNone/>
            </a:pPr>
            <a:r>
              <a:rPr lang="en-US" sz="2800" dirty="0" smtClean="0"/>
              <a:t>On a smaller scale, however, each colony can move itself slowly by the process of jet propulsion, created by the coordinated beating of cilia in the branchial baskets of all zooids, which also create feeding currents. </a:t>
            </a:r>
            <a:endParaRPr lang="tr-TR"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20906"/>
            <a:ext cx="3581400" cy="203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718" y="4876800"/>
            <a:ext cx="4953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218" y="1020907"/>
            <a:ext cx="2992582" cy="203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6108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barn(inVertical)">
                                      <p:cBhvr>
                                        <p:cTn id="12" dur="5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123"/>
                                        </p:tgtEl>
                                        <p:attrNameLst>
                                          <p:attrName>style.visibility</p:attrName>
                                        </p:attrNameLst>
                                      </p:cBhvr>
                                      <p:to>
                                        <p:strVal val="visible"/>
                                      </p:to>
                                    </p:set>
                                    <p:animEffect transition="in" filter="barn(inVertical)">
                                      <p:cBhvr>
                                        <p:cTn id="2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lstStyle/>
          <a:p>
            <a:pPr marL="0" indent="0">
              <a:buNone/>
            </a:pPr>
            <a:r>
              <a:rPr lang="en-US" sz="2800" u="sng" dirty="0" smtClean="0">
                <a:solidFill>
                  <a:srgbClr val="FF0000"/>
                </a:solidFill>
              </a:rPr>
              <a:t>One mysterious info:</a:t>
            </a:r>
            <a:endParaRPr lang="en-US" sz="2800" u="sng" dirty="0">
              <a:solidFill>
                <a:srgbClr val="FF0000"/>
              </a:solidFill>
            </a:endParaRPr>
          </a:p>
          <a:p>
            <a:pPr marL="0" indent="0">
              <a:buNone/>
            </a:pPr>
            <a:r>
              <a:rPr lang="en-US" sz="2800" dirty="0" smtClean="0"/>
              <a:t>Pyrosoms are brightly bioluminescent, they actually get their names from this feature: “pyro” means “fire” in Greeks, and “soma” means “body”. Fire bodies. Their blue-green light can been seen more than 100 feet away. At night, many sailors have detected them and observed pyrosoms. </a:t>
            </a:r>
            <a:endParaRPr lang="en-US" sz="2800" dirty="0"/>
          </a:p>
          <a:p>
            <a:pPr marL="0" indent="0">
              <a:buNone/>
            </a:pPr>
            <a:r>
              <a:rPr lang="en-US" sz="2800" dirty="0" smtClean="0"/>
              <a:t>when disturbed, pyrosoms have the ability of being able to emit bright-blue light.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657600"/>
            <a:ext cx="359006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622964"/>
            <a:ext cx="3572740" cy="216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919662"/>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588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arn(inVertic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arn(inVertical)">
                                      <p:cBhvr>
                                        <p:cTn id="25" dur="500"/>
                                        <p:tgtEl>
                                          <p:spTgt spid="614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147"/>
                                        </p:tgtEl>
                                        <p:attrNameLst>
                                          <p:attrName>style.visibility</p:attrName>
                                        </p:attrNameLst>
                                      </p:cBhvr>
                                      <p:to>
                                        <p:strVal val="visible"/>
                                      </p:to>
                                    </p:set>
                                    <p:animEffect transition="in" filter="barn(inVertical)">
                                      <p:cBhvr>
                                        <p:cTn id="3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fontScale="90000"/>
          </a:bodyPr>
          <a:lstStyle/>
          <a:p>
            <a:r>
              <a:rPr lang="en-US" dirty="0" smtClean="0"/>
              <a:t>Reproduction </a:t>
            </a:r>
            <a:br>
              <a:rPr lang="en-US" dirty="0" smtClean="0"/>
            </a:br>
            <a:endParaRPr lang="tr-TR" dirty="0"/>
          </a:p>
        </p:txBody>
      </p:sp>
      <p:sp>
        <p:nvSpPr>
          <p:cNvPr id="3" name="Content Placeholder 2"/>
          <p:cNvSpPr>
            <a:spLocks noGrp="1"/>
          </p:cNvSpPr>
          <p:nvPr>
            <p:ph idx="1"/>
          </p:nvPr>
        </p:nvSpPr>
        <p:spPr>
          <a:xfrm>
            <a:off x="152400" y="609600"/>
            <a:ext cx="8763000" cy="6096000"/>
          </a:xfrm>
        </p:spPr>
        <p:txBody>
          <a:bodyPr>
            <a:normAutofit/>
          </a:bodyPr>
          <a:lstStyle/>
          <a:p>
            <a:pPr marL="0" indent="0">
              <a:buNone/>
            </a:pPr>
            <a:r>
              <a:rPr lang="en-US" sz="2800" dirty="0" smtClean="0"/>
              <a:t>Biologically, pyrosoms are invertebrates belonging to the marine zooplankton. They are hermaphroditic animals that have both a testicle and an ovary. Like many invertebrates they multiply by applying a type of reproduction called “budding”. This process is similar to cloning. Indeed, each individual has the same characteristics as its parents. The planktons  or one pyrosom remains attached via a gelatinous coat. According to Rebecca Helm, a specialist in marine biology, said:” pyrosoms have a silky and delicate texture. The diameter of the largest specimen would also be able of swallowing up a man.” </a:t>
            </a:r>
            <a:endParaRPr lang="tr-TR"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953000"/>
            <a:ext cx="21431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399"/>
            <a:ext cx="2619375" cy="132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1595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barn(inVertical)">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barn(inVertical)">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normAutofit fontScale="90000"/>
          </a:bodyPr>
          <a:lstStyle/>
          <a:p>
            <a:r>
              <a:rPr lang="en-US" dirty="0" smtClean="0"/>
              <a:t>What is the function of the pyrosom ?</a:t>
            </a:r>
            <a:endParaRPr lang="tr-TR" dirty="0"/>
          </a:p>
        </p:txBody>
      </p:sp>
      <p:sp>
        <p:nvSpPr>
          <p:cNvPr id="3" name="Content Placeholder 2"/>
          <p:cNvSpPr>
            <a:spLocks noGrp="1"/>
          </p:cNvSpPr>
          <p:nvPr>
            <p:ph idx="1"/>
          </p:nvPr>
        </p:nvSpPr>
        <p:spPr>
          <a:xfrm>
            <a:off x="152400" y="914400"/>
            <a:ext cx="8686800" cy="5211763"/>
          </a:xfrm>
        </p:spPr>
        <p:txBody>
          <a:bodyPr/>
          <a:lstStyle/>
          <a:p>
            <a:pPr marL="0" indent="0">
              <a:buNone/>
            </a:pPr>
            <a:r>
              <a:rPr lang="en-US" dirty="0" smtClean="0"/>
              <a:t>Pyrosoms migrate up and down the water column daily to feed in the productive upper marine layers at night. At dusk, they migrate back to the deep water layers. During this migration, the actively transport their feces to these depths while also releasing carbon through reparations.</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86200"/>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038600"/>
            <a:ext cx="441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4623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barn(inVertical)">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arn(inVertical)">
                                      <p:cBhvr>
                                        <p:cTn id="2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pyrosoms dangerous ? </a:t>
            </a:r>
            <a:endParaRPr lang="tr-TR" dirty="0"/>
          </a:p>
        </p:txBody>
      </p:sp>
      <p:sp>
        <p:nvSpPr>
          <p:cNvPr id="3" name="Content Placeholder 2"/>
          <p:cNvSpPr>
            <a:spLocks noGrp="1"/>
          </p:cNvSpPr>
          <p:nvPr>
            <p:ph idx="1"/>
          </p:nvPr>
        </p:nvSpPr>
        <p:spPr>
          <a:xfrm>
            <a:off x="374072" y="1598972"/>
            <a:ext cx="8229600" cy="4525963"/>
          </a:xfrm>
        </p:spPr>
        <p:txBody>
          <a:bodyPr>
            <a:normAutofit/>
          </a:bodyPr>
          <a:lstStyle/>
          <a:p>
            <a:pPr marL="0" indent="0">
              <a:buNone/>
            </a:pPr>
            <a:r>
              <a:rPr lang="en-US" sz="2800" dirty="0"/>
              <a:t>They are not dangerous at all, are pacific organisms that </a:t>
            </a:r>
            <a:r>
              <a:rPr lang="en-US" sz="2800" dirty="0" smtClean="0"/>
              <a:t>travels through water. But, can be danger to the unwary. Based on one researcher’s observations, a creature that gets stuck inside a pyrosom may to reemerge and certainly may die.  </a:t>
            </a:r>
            <a:endParaRPr 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72" y="3861954"/>
            <a:ext cx="3435927" cy="261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61954"/>
            <a:ext cx="3962400" cy="276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7506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barn(inVertical)">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barn(inVertical)">
                                      <p:cBhvr>
                                        <p:cTn id="2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9784827</TotalTime>
  <Words>939</Words>
  <Application>Microsoft Office PowerPoint</Application>
  <PresentationFormat>On-screen Show (4:3)</PresentationFormat>
  <Paragraphs>48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The Pyrosom</vt:lpstr>
      <vt:lpstr>Global idea </vt:lpstr>
      <vt:lpstr>PowerPoint Presentation</vt:lpstr>
      <vt:lpstr>But what are Zooids ?</vt:lpstr>
      <vt:lpstr>PowerPoint Presentation</vt:lpstr>
      <vt:lpstr>PowerPoint Presentation</vt:lpstr>
      <vt:lpstr>Reproduction  </vt:lpstr>
      <vt:lpstr>What is the function of the pyrosom ?</vt:lpstr>
      <vt:lpstr>Are pyrosoms dangerous ? </vt:lpstr>
      <vt:lpstr>Are pyrosoms poisonous ?</vt:lpstr>
      <vt:lpstr>Which are the enemies of the pyrosom ? </vt:lpstr>
      <vt:lpstr>What do pyrosoms eat ? </vt:lpstr>
      <vt:lpstr>Where does pyrosom live and how deep can he go ?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Pyrosome</dc:title>
  <dc:creator>diana</dc:creator>
  <cp:lastModifiedBy>diana</cp:lastModifiedBy>
  <cp:revision>47</cp:revision>
  <dcterms:created xsi:type="dcterms:W3CDTF">2013-12-31T22:40:04Z</dcterms:created>
  <dcterms:modified xsi:type="dcterms:W3CDTF">2013-12-31T22:55:14Z</dcterms:modified>
</cp:coreProperties>
</file>