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12" r:id="rId3"/>
    <p:sldId id="518" r:id="rId4"/>
    <p:sldId id="519" r:id="rId5"/>
    <p:sldId id="463" r:id="rId6"/>
    <p:sldId id="465" r:id="rId7"/>
    <p:sldId id="413" r:id="rId8"/>
    <p:sldId id="429" r:id="rId10"/>
    <p:sldId id="452" r:id="rId11"/>
    <p:sldId id="418" r:id="rId12"/>
    <p:sldId id="419" r:id="rId13"/>
    <p:sldId id="451" r:id="rId14"/>
    <p:sldId id="517" r:id="rId15"/>
    <p:sldId id="493" r:id="rId16"/>
    <p:sldId id="494" r:id="rId17"/>
    <p:sldId id="495" r:id="rId18"/>
    <p:sldId id="513" r:id="rId19"/>
    <p:sldId id="491" r:id="rId20"/>
    <p:sldId id="492" r:id="rId21"/>
    <p:sldId id="424" r:id="rId22"/>
    <p:sldId id="426" r:id="rId23"/>
    <p:sldId id="428" r:id="rId24"/>
    <p:sldId id="515" r:id="rId25"/>
    <p:sldId id="479" r:id="rId26"/>
    <p:sldId id="480" r:id="rId27"/>
    <p:sldId id="427" r:id="rId28"/>
    <p:sldId id="444" r:id="rId29"/>
    <p:sldId id="441" r:id="rId30"/>
    <p:sldId id="443" r:id="rId31"/>
    <p:sldId id="481" r:id="rId32"/>
    <p:sldId id="482" r:id="rId33"/>
    <p:sldId id="487" r:id="rId34"/>
    <p:sldId id="489" r:id="rId35"/>
    <p:sldId id="4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tags" Target="../tags/tag70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20640" y="2251710"/>
            <a:ext cx="885190" cy="975360"/>
          </a:xfrm>
        </p:spPr>
        <p:txBody>
          <a:bodyPr/>
          <a:p>
            <a:r>
              <a:rPr lang="zh-CN" altLang="en-US" sz="4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操</a:t>
            </a:r>
            <a:endParaRPr lang="zh-CN" altLang="en-US" sz="4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6805" y="2753360"/>
            <a:ext cx="7950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作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8710" y="3372485"/>
            <a:ext cx="7950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系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4870" y="3737610"/>
            <a:ext cx="7950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统</a:t>
            </a:r>
            <a:endParaRPr lang="zh-CN" altLang="en-US" sz="4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20305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4960" y="825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进程通信</a:t>
            </a:r>
            <a:endParaRPr lang="zh-CN" altLang="en-US" sz="2400"/>
          </a:p>
        </p:txBody>
      </p:sp>
      <p:sp>
        <p:nvSpPr>
          <p:cNvPr id="23" name="椭圆 22"/>
          <p:cNvSpPr/>
          <p:nvPr/>
        </p:nvSpPr>
        <p:spPr>
          <a:xfrm>
            <a:off x="2187575" y="1618615"/>
            <a:ext cx="928370" cy="604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进程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4" name="椭圆 23"/>
          <p:cNvSpPr/>
          <p:nvPr/>
        </p:nvSpPr>
        <p:spPr>
          <a:xfrm>
            <a:off x="8688070" y="1548765"/>
            <a:ext cx="928370" cy="604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进程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5" name="圆柱形 24"/>
          <p:cNvSpPr/>
          <p:nvPr/>
        </p:nvSpPr>
        <p:spPr>
          <a:xfrm rot="16200000">
            <a:off x="5651500" y="1463040"/>
            <a:ext cx="633095" cy="24936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5400000">
            <a:off x="5607050" y="601980"/>
            <a:ext cx="633730" cy="249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423920" y="1689735"/>
            <a:ext cx="979170" cy="462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写数据</a:t>
            </a:r>
            <a:endParaRPr lang="zh-CN" altLang="en-US" sz="1400"/>
          </a:p>
        </p:txBody>
      </p:sp>
      <p:sp>
        <p:nvSpPr>
          <p:cNvPr id="28" name="左箭头 27"/>
          <p:cNvSpPr/>
          <p:nvPr/>
        </p:nvSpPr>
        <p:spPr>
          <a:xfrm rot="1260000">
            <a:off x="3121660" y="2392680"/>
            <a:ext cx="1393825" cy="2914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7520305" y="1619885"/>
            <a:ext cx="97917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读数据</a:t>
            </a:r>
            <a:endParaRPr lang="zh-CN" altLang="en-US" sz="1400"/>
          </a:p>
        </p:txBody>
      </p:sp>
      <p:sp>
        <p:nvSpPr>
          <p:cNvPr id="30" name="左箭头 29"/>
          <p:cNvSpPr/>
          <p:nvPr/>
        </p:nvSpPr>
        <p:spPr>
          <a:xfrm rot="20280000">
            <a:off x="7348855" y="2284730"/>
            <a:ext cx="1429385" cy="2914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98110" y="1664970"/>
            <a:ext cx="1452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管道</a:t>
            </a:r>
            <a:r>
              <a:rPr lang="en-US" altLang="zh-CN"/>
              <a:t>(</a:t>
            </a:r>
            <a:r>
              <a:rPr lang="zh-CN" altLang="en-US"/>
              <a:t>缓冲区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2" name="圆柱形 31"/>
          <p:cNvSpPr/>
          <p:nvPr/>
        </p:nvSpPr>
        <p:spPr>
          <a:xfrm rot="5400000">
            <a:off x="6551295" y="1544320"/>
            <a:ext cx="633095" cy="607060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 rot="5400000">
            <a:off x="6106160" y="1544320"/>
            <a:ext cx="633095" cy="607060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柱形 33"/>
          <p:cNvSpPr/>
          <p:nvPr/>
        </p:nvSpPr>
        <p:spPr>
          <a:xfrm rot="5400000">
            <a:off x="5651500" y="1544320"/>
            <a:ext cx="633095" cy="607060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 rot="5400000">
            <a:off x="5184775" y="1546860"/>
            <a:ext cx="633095" cy="607060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柱形 35"/>
          <p:cNvSpPr/>
          <p:nvPr/>
        </p:nvSpPr>
        <p:spPr>
          <a:xfrm rot="5400000">
            <a:off x="4691380" y="1513205"/>
            <a:ext cx="633095" cy="675005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95960" y="833120"/>
            <a:ext cx="1165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2.</a:t>
            </a:r>
            <a:r>
              <a:rPr lang="zh-CN" altLang="en-US" sz="1600"/>
              <a:t>管道</a:t>
            </a:r>
            <a:r>
              <a:rPr lang="zh-CN" altLang="en-US" sz="1600"/>
              <a:t>通信</a:t>
            </a:r>
            <a:endParaRPr lang="zh-CN" altLang="en-US" sz="1600"/>
          </a:p>
        </p:txBody>
      </p:sp>
      <p:sp>
        <p:nvSpPr>
          <p:cNvPr id="39" name="矩形 38"/>
          <p:cNvSpPr/>
          <p:nvPr/>
        </p:nvSpPr>
        <p:spPr>
          <a:xfrm>
            <a:off x="509270" y="5133975"/>
            <a:ext cx="923290" cy="2635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消息头</a:t>
            </a:r>
            <a:endParaRPr lang="zh-CN" altLang="en-US" sz="1600"/>
          </a:p>
        </p:txBody>
      </p:sp>
      <p:sp>
        <p:nvSpPr>
          <p:cNvPr id="40" name="矩形 39"/>
          <p:cNvSpPr/>
          <p:nvPr/>
        </p:nvSpPr>
        <p:spPr>
          <a:xfrm>
            <a:off x="509270" y="5397500"/>
            <a:ext cx="923290" cy="6794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消息体</a:t>
            </a:r>
            <a:endParaRPr lang="zh-CN" altLang="en-US" sz="1600"/>
          </a:p>
        </p:txBody>
      </p:sp>
      <p:sp>
        <p:nvSpPr>
          <p:cNvPr id="41" name="椭圆形标注 40"/>
          <p:cNvSpPr/>
          <p:nvPr/>
        </p:nvSpPr>
        <p:spPr>
          <a:xfrm>
            <a:off x="976630" y="4382770"/>
            <a:ext cx="1390650" cy="6115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进程通信</a:t>
            </a:r>
            <a:r>
              <a:rPr lang="zh-CN" altLang="en-US" sz="1400"/>
              <a:t>的信息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2983230" y="41332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直接传递</a:t>
            </a:r>
            <a:endParaRPr lang="zh-CN" altLang="en-US" sz="1400"/>
          </a:p>
        </p:txBody>
      </p:sp>
      <p:sp>
        <p:nvSpPr>
          <p:cNvPr id="43" name="椭圆 42"/>
          <p:cNvSpPr/>
          <p:nvPr/>
        </p:nvSpPr>
        <p:spPr>
          <a:xfrm>
            <a:off x="2903220" y="5467985"/>
            <a:ext cx="1054100" cy="608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进程</a:t>
            </a: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44" name="椭圆 43"/>
          <p:cNvSpPr/>
          <p:nvPr/>
        </p:nvSpPr>
        <p:spPr>
          <a:xfrm>
            <a:off x="2903220" y="4686935"/>
            <a:ext cx="1054100" cy="608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070350" y="5772150"/>
            <a:ext cx="325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513580" y="5584190"/>
            <a:ext cx="284480" cy="3752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344160" y="5584190"/>
            <a:ext cx="284480" cy="3752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906010" y="5772150"/>
            <a:ext cx="33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550285" y="4802505"/>
            <a:ext cx="284480" cy="3759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107055" y="4822190"/>
            <a:ext cx="727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进程</a:t>
            </a:r>
            <a:r>
              <a:rPr lang="en-US" altLang="zh-CN" sz="1600">
                <a:solidFill>
                  <a:schemeClr val="bg1"/>
                </a:solidFill>
              </a:rPr>
              <a:t>1</a:t>
            </a:r>
            <a:endParaRPr lang="en-US" altLang="zh-CN" sz="1600">
              <a:solidFill>
                <a:schemeClr val="bg1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5746750" y="5761990"/>
            <a:ext cx="3111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右箭头 51"/>
          <p:cNvSpPr/>
          <p:nvPr/>
        </p:nvSpPr>
        <p:spPr>
          <a:xfrm rot="1080000" flipV="1">
            <a:off x="3971290" y="5271770"/>
            <a:ext cx="2135505" cy="95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965315" y="41332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间接传递</a:t>
            </a:r>
            <a:endParaRPr lang="zh-CN" altLang="en-US" sz="1400"/>
          </a:p>
        </p:txBody>
      </p:sp>
      <p:sp>
        <p:nvSpPr>
          <p:cNvPr id="54" name="椭圆 53"/>
          <p:cNvSpPr/>
          <p:nvPr/>
        </p:nvSpPr>
        <p:spPr>
          <a:xfrm>
            <a:off x="6965315" y="5085715"/>
            <a:ext cx="1054100" cy="608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进程</a:t>
            </a: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55" name="椭圆 54"/>
          <p:cNvSpPr/>
          <p:nvPr/>
        </p:nvSpPr>
        <p:spPr>
          <a:xfrm>
            <a:off x="10746740" y="5085715"/>
            <a:ext cx="1054100" cy="608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进程</a:t>
            </a: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56" name="矩形 55"/>
          <p:cNvSpPr/>
          <p:nvPr/>
        </p:nvSpPr>
        <p:spPr>
          <a:xfrm>
            <a:off x="8587105" y="4507865"/>
            <a:ext cx="1562100" cy="17653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信箱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800465" y="4684395"/>
            <a:ext cx="2844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244330" y="4674870"/>
            <a:ext cx="284480" cy="3752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88195" y="4684395"/>
            <a:ext cx="284480" cy="3752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8800465" y="5701665"/>
            <a:ext cx="284480" cy="3752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 rot="1620000">
            <a:off x="8034655" y="5650230"/>
            <a:ext cx="73279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左箭头 61"/>
          <p:cNvSpPr/>
          <p:nvPr/>
        </p:nvSpPr>
        <p:spPr>
          <a:xfrm rot="20640000">
            <a:off x="9128760" y="5626735"/>
            <a:ext cx="153098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686435" y="3848735"/>
            <a:ext cx="1175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3.</a:t>
            </a:r>
            <a:r>
              <a:rPr lang="zh-CN" altLang="en-US" sz="1600"/>
              <a:t>消息</a:t>
            </a:r>
            <a:r>
              <a:rPr lang="zh-CN" altLang="en-US" sz="1600"/>
              <a:t>传递</a:t>
            </a:r>
            <a:endParaRPr lang="zh-CN" altLang="en-US" sz="1600"/>
          </a:p>
        </p:txBody>
      </p:sp>
      <p:sp>
        <p:nvSpPr>
          <p:cNvPr id="3" name="圆角矩形标注 2"/>
          <p:cNvSpPr/>
          <p:nvPr/>
        </p:nvSpPr>
        <p:spPr>
          <a:xfrm>
            <a:off x="10060305" y="741680"/>
            <a:ext cx="1740535" cy="876935"/>
          </a:xfrm>
          <a:prstGeom prst="wedgeRoundRectCallout">
            <a:avLst>
              <a:gd name="adj1" fmla="val -51459"/>
              <a:gd name="adj2" fmla="val 772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PS</a:t>
            </a:r>
            <a:r>
              <a:rPr lang="zh-CN" altLang="en-US" sz="1200">
                <a:sym typeface="+mn-ea"/>
              </a:rPr>
              <a:t>：各个进程互斥的访问管道，管道没写满不能读，没读空不能写。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0417 0.00601852 L 0.213177 0.112593 " pathEditMode="relative" rAng="0" ptsTypes="">
                                      <p:cBhvr>
                                        <p:cTn id="1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bldLvl="0" animBg="1"/>
      <p:bldP spid="33" grpId="0" bldLvl="0" animBg="1"/>
      <p:bldP spid="34" grpId="0" bldLvl="0" animBg="1"/>
      <p:bldP spid="35" grpId="0" bldLvl="0" animBg="1"/>
      <p:bldP spid="36" grpId="0" bldLvl="0" animBg="1"/>
      <p:bldP spid="32" grpId="2" bldLvl="0" animBg="1"/>
      <p:bldP spid="33" grpId="1" bldLvl="0" animBg="1"/>
      <p:bldP spid="34" grpId="1" bldLvl="0" animBg="1"/>
      <p:bldP spid="35" grpId="1" bldLvl="0" animBg="1"/>
      <p:bldP spid="36" grpId="1" bldLvl="0" animBg="1"/>
      <p:bldP spid="30" grpId="0" bldLvl="0" animBg="1"/>
      <p:bldP spid="25" grpId="0" bldLvl="0" animBg="1"/>
      <p:bldP spid="28" grpId="0" bldLvl="0" animBg="1"/>
      <p:bldP spid="50" grpId="1"/>
      <p:bldP spid="49" grpId="0" bldLvl="0" animBg="1"/>
      <p:bldP spid="49" grpId="1" animBg="1"/>
      <p:bldP spid="49" grpId="3" bldLvl="0" animBg="1"/>
      <p:bldP spid="3" grpId="0" animBg="1"/>
      <p:bldP spid="39" grpId="0" animBg="1"/>
      <p:bldP spid="40" grpId="0" animBg="1"/>
      <p:bldP spid="41" grpId="0" animBg="1"/>
      <p:bldP spid="65" grpId="0"/>
      <p:bldP spid="42" grpId="0"/>
      <p:bldP spid="43" grpId="0" animBg="1"/>
      <p:bldP spid="44" grpId="0" animBg="1"/>
      <p:bldP spid="46" grpId="0" animBg="1"/>
      <p:bldP spid="47" grpId="0" animBg="1"/>
      <p:bldP spid="49" grpId="4" animBg="1"/>
      <p:bldP spid="50" grpId="2"/>
      <p:bldP spid="52" grpId="0" animBg="1"/>
      <p:bldP spid="49" grpId="5" animBg="1"/>
      <p:bldP spid="53" grpId="0"/>
      <p:bldP spid="54" grpId="0" animBg="1"/>
      <p:bldP spid="55" grpId="0" bldLvl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企业微信截图_164861022569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460" y="1092835"/>
            <a:ext cx="1819275" cy="18859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39355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9120" y="10604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线程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545715" y="1153795"/>
            <a:ext cx="5161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ym typeface="+mn-ea"/>
              </a:rPr>
              <a:t>还没有进程之前，系统中的各个程序只能一个接着一个</a:t>
            </a:r>
            <a:r>
              <a:rPr lang="zh-CN" altLang="en-US" sz="1400">
                <a:sym typeface="+mn-ea"/>
              </a:rPr>
              <a:t>的运行。</a:t>
            </a:r>
            <a:endParaRPr lang="zh-CN" altLang="en-US" sz="1400">
              <a:sym typeface="+mn-ea"/>
            </a:endParaRPr>
          </a:p>
        </p:txBody>
      </p:sp>
      <p:pic>
        <p:nvPicPr>
          <p:cNvPr id="6" name="图片 5" descr="企业微信截图_16486100836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25" y="2077085"/>
            <a:ext cx="933450" cy="981075"/>
          </a:xfrm>
          <a:prstGeom prst="rect">
            <a:avLst/>
          </a:prstGeom>
        </p:spPr>
      </p:pic>
      <p:pic>
        <p:nvPicPr>
          <p:cNvPr id="7" name="图片 6" descr="企业微信截图_164861010819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090" y="2118995"/>
            <a:ext cx="857250" cy="952500"/>
          </a:xfrm>
          <a:prstGeom prst="rect">
            <a:avLst/>
          </a:prstGeom>
        </p:spPr>
      </p:pic>
      <p:pic>
        <p:nvPicPr>
          <p:cNvPr id="9" name="图片 8" descr="企业微信截图_164861013614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835" y="1711325"/>
            <a:ext cx="781050" cy="885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3850" y="3517900"/>
            <a:ext cx="12204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sym typeface="+mn-ea"/>
              </a:rPr>
              <a:t>引用进程后</a:t>
            </a:r>
            <a:r>
              <a:rPr lang="en-US" altLang="zh-CN" sz="1400">
                <a:sym typeface="+mn-ea"/>
              </a:rPr>
              <a:t>...</a:t>
            </a:r>
            <a:endParaRPr lang="en-US" altLang="zh-CN" sz="1400">
              <a:sym typeface="+mn-ea"/>
            </a:endParaRPr>
          </a:p>
        </p:txBody>
      </p:sp>
      <p:pic>
        <p:nvPicPr>
          <p:cNvPr id="11" name="图片 10" descr="企业微信截图_164861020179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60" y="4615815"/>
            <a:ext cx="1809750" cy="1333500"/>
          </a:xfrm>
          <a:prstGeom prst="rect">
            <a:avLst/>
          </a:prstGeom>
        </p:spPr>
      </p:pic>
      <p:sp>
        <p:nvSpPr>
          <p:cNvPr id="12" name="云形标注 11"/>
          <p:cNvSpPr/>
          <p:nvPr/>
        </p:nvSpPr>
        <p:spPr>
          <a:xfrm>
            <a:off x="1969135" y="4154170"/>
            <a:ext cx="914400" cy="611505"/>
          </a:xfrm>
          <a:prstGeom prst="cloudCallout">
            <a:avLst>
              <a:gd name="adj1" fmla="val -48750"/>
              <a:gd name="adj2" fmla="val 81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视频</a:t>
            </a:r>
            <a:endParaRPr lang="zh-CN" altLang="en-US" sz="1200"/>
          </a:p>
        </p:txBody>
      </p:sp>
      <p:sp>
        <p:nvSpPr>
          <p:cNvPr id="13" name="云形标注 12"/>
          <p:cNvSpPr/>
          <p:nvPr/>
        </p:nvSpPr>
        <p:spPr>
          <a:xfrm>
            <a:off x="2301240" y="5004435"/>
            <a:ext cx="1203325" cy="555625"/>
          </a:xfrm>
          <a:prstGeom prst="cloudCallout">
            <a:avLst>
              <a:gd name="adj1" fmla="val -73625"/>
              <a:gd name="adj2" fmla="val 2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文字聊天</a:t>
            </a:r>
            <a:endParaRPr lang="zh-CN" altLang="en-US" sz="1200"/>
          </a:p>
        </p:txBody>
      </p:sp>
      <p:sp>
        <p:nvSpPr>
          <p:cNvPr id="14" name="云形标注 13"/>
          <p:cNvSpPr/>
          <p:nvPr/>
        </p:nvSpPr>
        <p:spPr>
          <a:xfrm>
            <a:off x="2197100" y="5889625"/>
            <a:ext cx="1056005" cy="611505"/>
          </a:xfrm>
          <a:prstGeom prst="cloudCallout">
            <a:avLst>
              <a:gd name="adj1" fmla="val -73300"/>
              <a:gd name="adj2" fmla="val -41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传</a:t>
            </a:r>
            <a:r>
              <a:rPr lang="zh-CN" altLang="en-US" sz="1200"/>
              <a:t>送文件</a:t>
            </a:r>
            <a:endParaRPr lang="zh-CN" altLang="en-US" sz="1200"/>
          </a:p>
        </p:txBody>
      </p:sp>
      <p:sp>
        <p:nvSpPr>
          <p:cNvPr id="69" name="矩形 68"/>
          <p:cNvSpPr/>
          <p:nvPr/>
        </p:nvSpPr>
        <p:spPr>
          <a:xfrm>
            <a:off x="3949065" y="4133850"/>
            <a:ext cx="78867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70" name="矩形 69"/>
          <p:cNvSpPr/>
          <p:nvPr/>
        </p:nvSpPr>
        <p:spPr>
          <a:xfrm>
            <a:off x="3949065" y="4387850"/>
            <a:ext cx="788035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72" name="矩形 71"/>
          <p:cNvSpPr/>
          <p:nvPr/>
        </p:nvSpPr>
        <p:spPr>
          <a:xfrm>
            <a:off x="3949065" y="4641850"/>
            <a:ext cx="788035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........</a:t>
            </a:r>
            <a:endParaRPr lang="en-US" altLang="zh-CN" sz="1600"/>
          </a:p>
        </p:txBody>
      </p:sp>
      <p:sp>
        <p:nvSpPr>
          <p:cNvPr id="73" name="文本框 72"/>
          <p:cNvSpPr txBox="1"/>
          <p:nvPr/>
        </p:nvSpPr>
        <p:spPr>
          <a:xfrm>
            <a:off x="4002405" y="4895850"/>
            <a:ext cx="702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进程</a:t>
            </a: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75" name="矩形 74"/>
          <p:cNvSpPr/>
          <p:nvPr/>
        </p:nvSpPr>
        <p:spPr>
          <a:xfrm>
            <a:off x="5422900" y="4133850"/>
            <a:ext cx="78867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76" name="矩形 75"/>
          <p:cNvSpPr/>
          <p:nvPr/>
        </p:nvSpPr>
        <p:spPr>
          <a:xfrm>
            <a:off x="5422900" y="4387850"/>
            <a:ext cx="788035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78" name="矩形 77"/>
          <p:cNvSpPr/>
          <p:nvPr/>
        </p:nvSpPr>
        <p:spPr>
          <a:xfrm>
            <a:off x="5422900" y="4641850"/>
            <a:ext cx="788035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........</a:t>
            </a:r>
            <a:endParaRPr lang="en-US" altLang="zh-CN" sz="1600"/>
          </a:p>
        </p:txBody>
      </p:sp>
      <p:sp>
        <p:nvSpPr>
          <p:cNvPr id="79" name="文本框 78"/>
          <p:cNvSpPr txBox="1"/>
          <p:nvPr/>
        </p:nvSpPr>
        <p:spPr>
          <a:xfrm>
            <a:off x="5466715" y="4895850"/>
            <a:ext cx="7023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进程</a:t>
            </a:r>
            <a:r>
              <a:rPr lang="en-US" altLang="zh-CN" sz="1600"/>
              <a:t>2</a:t>
            </a:r>
            <a:endParaRPr lang="en-US" altLang="zh-CN" sz="1600"/>
          </a:p>
        </p:txBody>
      </p:sp>
      <p:cxnSp>
        <p:nvCxnSpPr>
          <p:cNvPr id="80" name="直接箭头连接符 79"/>
          <p:cNvCxnSpPr>
            <a:endCxn id="73" idx="2"/>
          </p:cNvCxnSpPr>
          <p:nvPr/>
        </p:nvCxnSpPr>
        <p:spPr>
          <a:xfrm flipH="1" flipV="1">
            <a:off x="4353560" y="5233035"/>
            <a:ext cx="35115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9" idx="2"/>
          </p:cNvCxnSpPr>
          <p:nvPr/>
        </p:nvCxnSpPr>
        <p:spPr>
          <a:xfrm flipV="1">
            <a:off x="5374640" y="5233035"/>
            <a:ext cx="443230" cy="640080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7" name="圆角矩形 176"/>
          <p:cNvSpPr/>
          <p:nvPr/>
        </p:nvSpPr>
        <p:spPr>
          <a:xfrm>
            <a:off x="4733290" y="5912485"/>
            <a:ext cx="608330" cy="5886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/>
              <a:t>CPU</a:t>
            </a:r>
            <a:endParaRPr lang="en-US" altLang="zh-CN" sz="1200" b="1"/>
          </a:p>
        </p:txBody>
      </p:sp>
      <p:sp>
        <p:nvSpPr>
          <p:cNvPr id="178" name="圆角矩形 177"/>
          <p:cNvSpPr/>
          <p:nvPr/>
        </p:nvSpPr>
        <p:spPr>
          <a:xfrm flipV="1">
            <a:off x="4755515" y="660717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圆角矩形 178"/>
          <p:cNvSpPr/>
          <p:nvPr/>
        </p:nvSpPr>
        <p:spPr>
          <a:xfrm>
            <a:off x="5101590" y="660781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圆角矩形 179"/>
          <p:cNvSpPr/>
          <p:nvPr/>
        </p:nvSpPr>
        <p:spPr>
          <a:xfrm>
            <a:off x="4930775" y="660717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圆角矩形 180"/>
          <p:cNvSpPr/>
          <p:nvPr/>
        </p:nvSpPr>
        <p:spPr>
          <a:xfrm rot="5400000">
            <a:off x="4549140" y="595122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圆角矩形 181"/>
          <p:cNvSpPr/>
          <p:nvPr/>
        </p:nvSpPr>
        <p:spPr>
          <a:xfrm rot="5400000">
            <a:off x="4549140" y="610679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圆角矩形 182"/>
          <p:cNvSpPr/>
          <p:nvPr/>
        </p:nvSpPr>
        <p:spPr>
          <a:xfrm rot="5400000">
            <a:off x="4549140" y="625919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圆角矩形 183"/>
          <p:cNvSpPr/>
          <p:nvPr/>
        </p:nvSpPr>
        <p:spPr>
          <a:xfrm rot="5400000">
            <a:off x="4549140" y="640143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圆角矩形 184"/>
          <p:cNvSpPr/>
          <p:nvPr/>
        </p:nvSpPr>
        <p:spPr>
          <a:xfrm flipV="1">
            <a:off x="5273040" y="660781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圆角矩形 185"/>
          <p:cNvSpPr/>
          <p:nvPr/>
        </p:nvSpPr>
        <p:spPr>
          <a:xfrm flipV="1">
            <a:off x="4755515" y="569468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圆角矩形 186"/>
          <p:cNvSpPr/>
          <p:nvPr/>
        </p:nvSpPr>
        <p:spPr>
          <a:xfrm>
            <a:off x="5101590" y="569531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4930775" y="569468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 flipV="1">
            <a:off x="5273040" y="569531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圆角矩形 189"/>
          <p:cNvSpPr/>
          <p:nvPr/>
        </p:nvSpPr>
        <p:spPr>
          <a:xfrm rot="5400000">
            <a:off x="5462270" y="595122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圆角矩形 190"/>
          <p:cNvSpPr/>
          <p:nvPr/>
        </p:nvSpPr>
        <p:spPr>
          <a:xfrm rot="5400000">
            <a:off x="5462270" y="610679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圆角矩形 191"/>
          <p:cNvSpPr/>
          <p:nvPr/>
        </p:nvSpPr>
        <p:spPr>
          <a:xfrm rot="5400000">
            <a:off x="5462270" y="625919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圆角矩形 192"/>
          <p:cNvSpPr/>
          <p:nvPr/>
        </p:nvSpPr>
        <p:spPr>
          <a:xfrm rot="5400000">
            <a:off x="5462270" y="640143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6631305" y="3275965"/>
            <a:ext cx="1220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引用线程后</a:t>
            </a:r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19" name="圆角矩形 18"/>
          <p:cNvSpPr/>
          <p:nvPr/>
        </p:nvSpPr>
        <p:spPr>
          <a:xfrm>
            <a:off x="6629400" y="3947160"/>
            <a:ext cx="2080260" cy="1253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00850" y="4124325"/>
            <a:ext cx="788670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21" name="矩形 20"/>
          <p:cNvSpPr/>
          <p:nvPr/>
        </p:nvSpPr>
        <p:spPr>
          <a:xfrm>
            <a:off x="6800850" y="4378325"/>
            <a:ext cx="788035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23" name="矩形 22"/>
          <p:cNvSpPr/>
          <p:nvPr/>
        </p:nvSpPr>
        <p:spPr>
          <a:xfrm>
            <a:off x="6800215" y="4632325"/>
            <a:ext cx="788035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...</a:t>
            </a:r>
            <a:endParaRPr lang="en-US" altLang="zh-CN" sz="1600"/>
          </a:p>
        </p:txBody>
      </p:sp>
      <p:sp>
        <p:nvSpPr>
          <p:cNvPr id="24" name="文本框 23"/>
          <p:cNvSpPr txBox="1"/>
          <p:nvPr/>
        </p:nvSpPr>
        <p:spPr>
          <a:xfrm>
            <a:off x="6842760" y="4886325"/>
            <a:ext cx="6375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线程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7729855" y="4124325"/>
            <a:ext cx="788035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7729220" y="4378325"/>
            <a:ext cx="788035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7728585" y="4632325"/>
            <a:ext cx="788035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...</a:t>
            </a:r>
            <a:endParaRPr lang="en-US" altLang="zh-CN" sz="1600"/>
          </a:p>
        </p:txBody>
      </p:sp>
      <p:sp>
        <p:nvSpPr>
          <p:cNvPr id="29" name="文本框 28"/>
          <p:cNvSpPr txBox="1"/>
          <p:nvPr/>
        </p:nvSpPr>
        <p:spPr>
          <a:xfrm>
            <a:off x="7771130" y="4886325"/>
            <a:ext cx="6375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线程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30" name="圆角矩形 29"/>
          <p:cNvSpPr/>
          <p:nvPr/>
        </p:nvSpPr>
        <p:spPr>
          <a:xfrm>
            <a:off x="8840470" y="3947795"/>
            <a:ext cx="3029585" cy="1278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023985" y="4124325"/>
            <a:ext cx="788035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A</a:t>
            </a:r>
            <a:endParaRPr lang="en-US" altLang="zh-CN" sz="1600"/>
          </a:p>
        </p:txBody>
      </p:sp>
      <p:sp>
        <p:nvSpPr>
          <p:cNvPr id="32" name="矩形 31"/>
          <p:cNvSpPr/>
          <p:nvPr/>
        </p:nvSpPr>
        <p:spPr>
          <a:xfrm>
            <a:off x="9023350" y="4378325"/>
            <a:ext cx="788035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B</a:t>
            </a:r>
            <a:endParaRPr lang="en-US" altLang="zh-CN" sz="1600"/>
          </a:p>
        </p:txBody>
      </p:sp>
      <p:sp>
        <p:nvSpPr>
          <p:cNvPr id="34" name="矩形 33"/>
          <p:cNvSpPr/>
          <p:nvPr/>
        </p:nvSpPr>
        <p:spPr>
          <a:xfrm>
            <a:off x="9022715" y="4632325"/>
            <a:ext cx="788035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...</a:t>
            </a:r>
            <a:endParaRPr lang="en-US" altLang="zh-CN" sz="1600"/>
          </a:p>
        </p:txBody>
      </p:sp>
      <p:sp>
        <p:nvSpPr>
          <p:cNvPr id="35" name="文本框 34"/>
          <p:cNvSpPr txBox="1"/>
          <p:nvPr/>
        </p:nvSpPr>
        <p:spPr>
          <a:xfrm>
            <a:off x="9065260" y="4886325"/>
            <a:ext cx="6375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线程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36" name="矩形 35"/>
          <p:cNvSpPr/>
          <p:nvPr/>
        </p:nvSpPr>
        <p:spPr>
          <a:xfrm>
            <a:off x="9952355" y="4124325"/>
            <a:ext cx="788035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A</a:t>
            </a:r>
            <a:endParaRPr lang="en-US" altLang="zh-CN" sz="1600"/>
          </a:p>
        </p:txBody>
      </p:sp>
      <p:sp>
        <p:nvSpPr>
          <p:cNvPr id="37" name="矩形 36"/>
          <p:cNvSpPr/>
          <p:nvPr/>
        </p:nvSpPr>
        <p:spPr>
          <a:xfrm>
            <a:off x="9952355" y="4378325"/>
            <a:ext cx="788035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代码</a:t>
            </a:r>
            <a:r>
              <a:rPr lang="en-US" altLang="zh-CN" sz="1600"/>
              <a:t>B</a:t>
            </a:r>
            <a:endParaRPr lang="en-US" altLang="zh-CN" sz="1600"/>
          </a:p>
        </p:txBody>
      </p:sp>
      <p:sp>
        <p:nvSpPr>
          <p:cNvPr id="39" name="矩形 38"/>
          <p:cNvSpPr/>
          <p:nvPr/>
        </p:nvSpPr>
        <p:spPr>
          <a:xfrm>
            <a:off x="9951085" y="4632325"/>
            <a:ext cx="789940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...</a:t>
            </a:r>
            <a:endParaRPr lang="en-US" altLang="zh-CN" sz="1600"/>
          </a:p>
        </p:txBody>
      </p:sp>
      <p:sp>
        <p:nvSpPr>
          <p:cNvPr id="40" name="文本框 39"/>
          <p:cNvSpPr txBox="1"/>
          <p:nvPr/>
        </p:nvSpPr>
        <p:spPr>
          <a:xfrm>
            <a:off x="9993630" y="4886325"/>
            <a:ext cx="6375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线程</a:t>
            </a:r>
            <a:r>
              <a:rPr lang="en-US" altLang="zh-CN" sz="1400"/>
              <a:t>2</a:t>
            </a:r>
            <a:endParaRPr lang="en-US" altLang="zh-CN" sz="1400"/>
          </a:p>
        </p:txBody>
      </p:sp>
      <p:cxnSp>
        <p:nvCxnSpPr>
          <p:cNvPr id="41" name="直接箭头连接符 40"/>
          <p:cNvCxnSpPr>
            <a:endCxn id="24" idx="2"/>
          </p:cNvCxnSpPr>
          <p:nvPr/>
        </p:nvCxnSpPr>
        <p:spPr>
          <a:xfrm flipH="1" flipV="1">
            <a:off x="7161530" y="5193030"/>
            <a:ext cx="1342390" cy="6972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29" idx="2"/>
          </p:cNvCxnSpPr>
          <p:nvPr/>
        </p:nvCxnSpPr>
        <p:spPr>
          <a:xfrm flipH="1" flipV="1">
            <a:off x="8089900" y="5193030"/>
            <a:ext cx="414020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252335" y="5200650"/>
            <a:ext cx="81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9810750" y="5253355"/>
            <a:ext cx="767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5" name="直接箭头连接符 44"/>
          <p:cNvCxnSpPr>
            <a:endCxn id="35" idx="2"/>
          </p:cNvCxnSpPr>
          <p:nvPr/>
        </p:nvCxnSpPr>
        <p:spPr>
          <a:xfrm flipV="1">
            <a:off x="9113520" y="5193030"/>
            <a:ext cx="270510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0" idx="2"/>
          </p:cNvCxnSpPr>
          <p:nvPr/>
        </p:nvCxnSpPr>
        <p:spPr>
          <a:xfrm flipV="1">
            <a:off x="9170670" y="5193030"/>
            <a:ext cx="1141730" cy="687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8505190" y="5889625"/>
            <a:ext cx="608330" cy="5886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/>
              <a:t>CPU</a:t>
            </a:r>
            <a:endParaRPr lang="en-US" altLang="zh-CN" sz="1200" b="1"/>
          </a:p>
        </p:txBody>
      </p:sp>
      <p:sp>
        <p:nvSpPr>
          <p:cNvPr id="48" name="圆角矩形 47"/>
          <p:cNvSpPr/>
          <p:nvPr/>
        </p:nvSpPr>
        <p:spPr>
          <a:xfrm flipV="1">
            <a:off x="8507095" y="657923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8853170" y="657987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8682355" y="657923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 rot="5400000">
            <a:off x="8300720" y="592328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 rot="5400000">
            <a:off x="8300720" y="607885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 rot="5400000">
            <a:off x="8300720" y="623125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5400000">
            <a:off x="8300720" y="637349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 flipV="1">
            <a:off x="9024620" y="657987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 flipV="1">
            <a:off x="8507095" y="566674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8853170" y="566674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8682355" y="566674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flipV="1">
            <a:off x="9024620" y="566737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 rot="5400000">
            <a:off x="9213850" y="592328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 rot="5400000">
            <a:off x="9213850" y="607885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 rot="5400000">
            <a:off x="9213850" y="623125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5400000">
            <a:off x="9213850" y="637349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0880725" y="4882515"/>
            <a:ext cx="697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线程</a:t>
            </a:r>
            <a:r>
              <a:rPr lang="en-US" altLang="zh-CN" sz="1400"/>
              <a:t>3</a:t>
            </a:r>
            <a:endParaRPr lang="en-US" altLang="zh-CN" sz="1400"/>
          </a:p>
        </p:txBody>
      </p:sp>
      <p:cxnSp>
        <p:nvCxnSpPr>
          <p:cNvPr id="65" name="直接箭头连接符 64"/>
          <p:cNvCxnSpPr>
            <a:endCxn id="64" idx="2"/>
          </p:cNvCxnSpPr>
          <p:nvPr/>
        </p:nvCxnSpPr>
        <p:spPr>
          <a:xfrm flipV="1">
            <a:off x="9382760" y="5189220"/>
            <a:ext cx="1846580" cy="1024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 flipH="1">
            <a:off x="11010265" y="4159885"/>
            <a:ext cx="320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11462385" y="4805045"/>
            <a:ext cx="40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8" name="圆角矩形标注 67"/>
          <p:cNvSpPr/>
          <p:nvPr/>
        </p:nvSpPr>
        <p:spPr>
          <a:xfrm>
            <a:off x="8902065" y="3275965"/>
            <a:ext cx="963295" cy="472440"/>
          </a:xfrm>
          <a:prstGeom prst="wedgeRoundRectCallout">
            <a:avLst>
              <a:gd name="adj1" fmla="val -5570"/>
              <a:gd name="adj2" fmla="val 141397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QQ</a:t>
            </a:r>
            <a:r>
              <a:rPr lang="zh-CN" altLang="en-US" sz="1200"/>
              <a:t>聊天处理程序</a:t>
            </a:r>
            <a:endParaRPr lang="zh-CN" altLang="en-US" sz="1200"/>
          </a:p>
        </p:txBody>
      </p:sp>
      <p:sp>
        <p:nvSpPr>
          <p:cNvPr id="81" name="圆角矩形标注 80"/>
          <p:cNvSpPr/>
          <p:nvPr/>
        </p:nvSpPr>
        <p:spPr>
          <a:xfrm>
            <a:off x="10046970" y="3275965"/>
            <a:ext cx="963295" cy="472440"/>
          </a:xfrm>
          <a:prstGeom prst="wedgeRoundRectCallout">
            <a:avLst>
              <a:gd name="adj1" fmla="val 5636"/>
              <a:gd name="adj2" fmla="val 139381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传送文件处理</a:t>
            </a:r>
            <a:r>
              <a:rPr lang="zh-CN" altLang="en-US" sz="1200"/>
              <a:t>程序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ldLvl="0" animBg="1"/>
      <p:bldP spid="13" grpId="0" bldLvl="0" animBg="1"/>
      <p:bldP spid="14" grpId="0" bldLvl="0" animBg="1"/>
      <p:bldP spid="69" grpId="0" bldLvl="0" animBg="1"/>
      <p:bldP spid="70" grpId="0" bldLvl="0" animBg="1"/>
      <p:bldP spid="72" grpId="0" bldLvl="0" animBg="1"/>
      <p:bldP spid="73" grpId="0"/>
      <p:bldP spid="75" grpId="0" bldLvl="0" animBg="1"/>
      <p:bldP spid="76" grpId="0" bldLvl="0" animBg="1"/>
      <p:bldP spid="78" grpId="0" bldLvl="0" animBg="1"/>
      <p:bldP spid="79" grpId="0"/>
      <p:bldP spid="177" grpId="0" bldLvl="0" animBg="1"/>
      <p:bldP spid="178" grpId="0" bldLvl="0" animBg="1"/>
      <p:bldP spid="179" grpId="0" bldLvl="0" animBg="1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  <p:bldP spid="185" grpId="0" bldLvl="0" animBg="1"/>
      <p:bldP spid="186" grpId="0" bldLvl="0" animBg="1"/>
      <p:bldP spid="187" grpId="0" bldLvl="0" animBg="1"/>
      <p:bldP spid="188" grpId="0" bldLvl="0" animBg="1"/>
      <p:bldP spid="189" grpId="0" bldLvl="0" animBg="1"/>
      <p:bldP spid="190" grpId="0" bldLvl="0" animBg="1"/>
      <p:bldP spid="191" grpId="0" bldLvl="0" animBg="1"/>
      <p:bldP spid="192" grpId="0" bldLvl="0" animBg="1"/>
      <p:bldP spid="193" grpId="0" bldLvl="0" animBg="1"/>
      <p:bldP spid="86" grpId="0"/>
      <p:bldP spid="19" grpId="0" animBg="1"/>
      <p:bldP spid="20" grpId="0" animBg="1"/>
      <p:bldP spid="21" grpId="0" animBg="1"/>
      <p:bldP spid="23" grpId="0" animBg="1"/>
      <p:bldP spid="24" grpId="0"/>
      <p:bldP spid="25" grpId="0" animBg="1"/>
      <p:bldP spid="26" grpId="0" animBg="1"/>
      <p:bldP spid="28" grpId="0" animBg="1"/>
      <p:bldP spid="29" grpId="0"/>
      <p:bldP spid="30" grpId="0" animBg="1"/>
      <p:bldP spid="31" grpId="0" animBg="1"/>
      <p:bldP spid="32" grpId="0" animBg="1"/>
      <p:bldP spid="34" grpId="0" animBg="1"/>
      <p:bldP spid="35" grpId="0"/>
      <p:bldP spid="36" grpId="0" animBg="1"/>
      <p:bldP spid="37" grpId="0" animBg="1"/>
      <p:bldP spid="39" grpId="0" bldLvl="0" animBg="1"/>
      <p:bldP spid="40" grpId="0"/>
      <p:bldP spid="43" grpId="0"/>
      <p:bldP spid="4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6" grpId="0"/>
      <p:bldP spid="67" grpId="0"/>
      <p:bldP spid="68" grpId="0" animBg="1"/>
      <p:bldP spid="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39355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9120" y="10604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线程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394460" y="348996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进程和线程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4" name="左中括号 3"/>
          <p:cNvSpPr/>
          <p:nvPr/>
        </p:nvSpPr>
        <p:spPr>
          <a:xfrm rot="10800000" flipH="1">
            <a:off x="3279140" y="1554480"/>
            <a:ext cx="233045" cy="4234815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2185" y="1554480"/>
            <a:ext cx="2901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线程是</a:t>
            </a:r>
            <a:r>
              <a:rPr lang="en-US" altLang="zh-CN" sz="1200"/>
              <a:t>CPU</a:t>
            </a:r>
            <a:r>
              <a:rPr lang="zh-CN" altLang="en-US" sz="1200"/>
              <a:t>的调度单位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512185" y="1924685"/>
            <a:ext cx="3477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进程是操作系统资源分配</a:t>
            </a:r>
            <a:r>
              <a:rPr lang="zh-CN" altLang="en-US" sz="1200"/>
              <a:t>单位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512185" y="2298065"/>
            <a:ext cx="5193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如果一个进程只有一个线程，那么线程也可以看做是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12185" y="2620645"/>
            <a:ext cx="2761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同一进程的多线程共享进程的</a:t>
            </a:r>
            <a:r>
              <a:rPr lang="zh-CN" altLang="en-US" sz="1200"/>
              <a:t>资源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3512185" y="2995930"/>
            <a:ext cx="3300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进程有一个进程</a:t>
            </a:r>
            <a:r>
              <a:rPr lang="en-US" altLang="zh-CN" sz="1200"/>
              <a:t>ID</a:t>
            </a:r>
            <a:r>
              <a:rPr lang="zh-CN" altLang="en-US" sz="1200"/>
              <a:t>，</a:t>
            </a:r>
            <a:r>
              <a:rPr lang="en-US" altLang="zh-CN" sz="1200"/>
              <a:t>PCB</a:t>
            </a:r>
            <a:r>
              <a:rPr lang="zh-CN" altLang="en-US" sz="1200"/>
              <a:t>（进程</a:t>
            </a:r>
            <a:r>
              <a:rPr lang="zh-CN" altLang="en-US" sz="1200"/>
              <a:t>控制块）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3512185" y="3362960"/>
            <a:ext cx="3300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线程有一个线程</a:t>
            </a:r>
            <a:r>
              <a:rPr lang="en-US" altLang="zh-CN" sz="1200"/>
              <a:t>ID</a:t>
            </a:r>
            <a:r>
              <a:rPr lang="zh-CN" altLang="en-US" sz="1200"/>
              <a:t>，</a:t>
            </a:r>
            <a:r>
              <a:rPr lang="en-US" altLang="zh-CN" sz="1200"/>
              <a:t>TCB</a:t>
            </a:r>
            <a:r>
              <a:rPr lang="zh-CN" altLang="en-US" sz="1200"/>
              <a:t>（</a:t>
            </a:r>
            <a:r>
              <a:rPr lang="zh-CN" altLang="en-US" sz="1200"/>
              <a:t>线程</a:t>
            </a:r>
            <a:r>
              <a:rPr lang="zh-CN" altLang="en-US" sz="1200"/>
              <a:t>控制块）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3512185" y="3693795"/>
            <a:ext cx="2692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线程的运行状态和进程</a:t>
            </a:r>
            <a:r>
              <a:rPr lang="zh-CN" altLang="en-US" sz="1200"/>
              <a:t>一样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3512185" y="4067175"/>
            <a:ext cx="4579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同一进程的线程切换，不会引起进程切换，</a:t>
            </a:r>
            <a:r>
              <a:rPr lang="zh-CN" altLang="en-US" sz="1200"/>
              <a:t>系统开销</a:t>
            </a:r>
            <a:r>
              <a:rPr lang="zh-CN" altLang="en-US" sz="1200"/>
              <a:t>也很小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3512185" y="4474210"/>
            <a:ext cx="3508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不同进程的线程切换，会引起进程</a:t>
            </a:r>
            <a:r>
              <a:rPr lang="zh-CN" altLang="en-US" sz="1200"/>
              <a:t>切换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3512185" y="4822825"/>
            <a:ext cx="2722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进程切换，系统开销</a:t>
            </a:r>
            <a:r>
              <a:rPr lang="zh-CN" altLang="en-US" sz="1200"/>
              <a:t>大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3512185" y="5171440"/>
            <a:ext cx="5494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线程有自己独立的寄存器，堆栈，空间，共享自己进程的地址</a:t>
            </a:r>
            <a:r>
              <a:rPr lang="zh-CN" altLang="en-US" sz="1200"/>
              <a:t>空间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3512185" y="5513705"/>
            <a:ext cx="4027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多核计算机中，各个线程可以占用不同的</a:t>
            </a:r>
            <a:r>
              <a:rPr lang="en-US" altLang="zh-CN" sz="1200"/>
              <a:t>CPU</a:t>
            </a:r>
            <a:endParaRPr lang="en-US" altLang="zh-CN" sz="1200"/>
          </a:p>
        </p:txBody>
      </p:sp>
      <p:cxnSp>
        <p:nvCxnSpPr>
          <p:cNvPr id="23" name="直接连接符 22"/>
          <p:cNvCxnSpPr/>
          <p:nvPr/>
        </p:nvCxnSpPr>
        <p:spPr>
          <a:xfrm>
            <a:off x="3279140" y="1824355"/>
            <a:ext cx="2018665" cy="5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279140" y="2195195"/>
            <a:ext cx="2440305" cy="69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260090" y="2566670"/>
            <a:ext cx="4253865" cy="82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279140" y="2869565"/>
            <a:ext cx="2656205" cy="8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269615" y="3253105"/>
            <a:ext cx="3096895" cy="76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263265" y="3627120"/>
            <a:ext cx="3096895" cy="76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279140" y="3947795"/>
            <a:ext cx="2233930" cy="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269615" y="4334510"/>
            <a:ext cx="4401185" cy="57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69615" y="4738370"/>
            <a:ext cx="2950210" cy="38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72155" y="5078730"/>
            <a:ext cx="2003425" cy="69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279140" y="5429250"/>
            <a:ext cx="4774565" cy="25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394075" y="5796280"/>
            <a:ext cx="3384550" cy="50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39355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37760" y="11620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线程的实现</a:t>
            </a:r>
            <a:r>
              <a:rPr lang="zh-CN" altLang="en-US" sz="2400"/>
              <a:t>方式</a:t>
            </a:r>
            <a:endParaRPr lang="zh-CN" altLang="en-US" sz="2400"/>
          </a:p>
        </p:txBody>
      </p:sp>
      <p:cxnSp>
        <p:nvCxnSpPr>
          <p:cNvPr id="2" name="直接连接符 1"/>
          <p:cNvCxnSpPr/>
          <p:nvPr/>
        </p:nvCxnSpPr>
        <p:spPr>
          <a:xfrm>
            <a:off x="1113155" y="3134995"/>
            <a:ext cx="278955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143635" y="3226435"/>
            <a:ext cx="276923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470660" y="1563370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556510" y="1563370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2049145" y="2891790"/>
            <a:ext cx="740410" cy="243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线程库</a:t>
            </a:r>
            <a:endParaRPr lang="zh-CN" altLang="en-US" sz="1400"/>
          </a:p>
        </p:txBody>
      </p:sp>
      <p:cxnSp>
        <p:nvCxnSpPr>
          <p:cNvPr id="11" name="直接连接符 10"/>
          <p:cNvCxnSpPr>
            <a:stCxn id="6" idx="2"/>
            <a:endCxn id="9" idx="0"/>
          </p:cNvCxnSpPr>
          <p:nvPr/>
        </p:nvCxnSpPr>
        <p:spPr>
          <a:xfrm>
            <a:off x="1840865" y="2003425"/>
            <a:ext cx="578485" cy="888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2"/>
            <a:endCxn id="9" idx="0"/>
          </p:cNvCxnSpPr>
          <p:nvPr/>
        </p:nvCxnSpPr>
        <p:spPr>
          <a:xfrm flipH="1">
            <a:off x="2419350" y="2003425"/>
            <a:ext cx="507365" cy="888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25140" y="282829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用户空间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025775" y="32696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内核空间</a:t>
            </a:r>
            <a:endParaRPr lang="zh-CN" altLang="en-US" sz="1400"/>
          </a:p>
        </p:txBody>
      </p:sp>
      <p:cxnSp>
        <p:nvCxnSpPr>
          <p:cNvPr id="19" name="直接连接符 18"/>
          <p:cNvCxnSpPr/>
          <p:nvPr/>
        </p:nvCxnSpPr>
        <p:spPr>
          <a:xfrm>
            <a:off x="2409190" y="2891790"/>
            <a:ext cx="10160" cy="11163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49145" y="4023360"/>
            <a:ext cx="781050" cy="53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进程</a:t>
            </a:r>
            <a:endParaRPr lang="zh-CN" altLang="en-US" sz="1600"/>
          </a:p>
        </p:txBody>
      </p:sp>
      <p:sp>
        <p:nvSpPr>
          <p:cNvPr id="21" name="圆角矩形 20"/>
          <p:cNvSpPr/>
          <p:nvPr/>
        </p:nvSpPr>
        <p:spPr>
          <a:xfrm>
            <a:off x="596265" y="4904105"/>
            <a:ext cx="3743325" cy="1198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用户线程是应用程序通过线程库来实现的，</a:t>
            </a:r>
            <a:r>
              <a:rPr lang="en-US" altLang="zh-CN" sz="1400"/>
              <a:t>     </a:t>
            </a:r>
            <a:r>
              <a:rPr lang="zh-CN" altLang="en-US" sz="1400"/>
              <a:t>所有的线程工作都是由应用程序来管理，</a:t>
            </a:r>
            <a:r>
              <a:rPr lang="en-US" altLang="zh-CN" sz="1400"/>
              <a:t>             </a:t>
            </a:r>
            <a:r>
              <a:rPr lang="zh-CN" altLang="en-US" sz="1400"/>
              <a:t>线程切换在用户态下就可以完成，</a:t>
            </a:r>
            <a:r>
              <a:rPr lang="en-US" altLang="zh-CN" sz="1400"/>
              <a:t>                        </a:t>
            </a:r>
            <a:r>
              <a:rPr lang="zh-CN" altLang="en-US" sz="1400"/>
              <a:t>不需要操作系统</a:t>
            </a:r>
            <a:r>
              <a:rPr lang="zh-CN" altLang="en-US" sz="1400"/>
              <a:t>来干预</a:t>
            </a:r>
            <a:endParaRPr lang="zh-CN" altLang="en-US" sz="1400"/>
          </a:p>
        </p:txBody>
      </p:sp>
      <p:cxnSp>
        <p:nvCxnSpPr>
          <p:cNvPr id="22" name="直接连接符 21"/>
          <p:cNvCxnSpPr/>
          <p:nvPr/>
        </p:nvCxnSpPr>
        <p:spPr>
          <a:xfrm>
            <a:off x="6561455" y="2484755"/>
            <a:ext cx="278955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591935" y="2576195"/>
            <a:ext cx="276923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967855" y="1409065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8133715" y="1409065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cxnSp>
        <p:nvCxnSpPr>
          <p:cNvPr id="29" name="直接连接符 28"/>
          <p:cNvCxnSpPr>
            <a:stCxn id="25" idx="2"/>
            <a:endCxn id="36" idx="0"/>
          </p:cNvCxnSpPr>
          <p:nvPr/>
        </p:nvCxnSpPr>
        <p:spPr>
          <a:xfrm>
            <a:off x="7338060" y="1849120"/>
            <a:ext cx="0" cy="127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6" idx="2"/>
            <a:endCxn id="37" idx="0"/>
          </p:cNvCxnSpPr>
          <p:nvPr/>
        </p:nvCxnSpPr>
        <p:spPr>
          <a:xfrm>
            <a:off x="8503920" y="1849120"/>
            <a:ext cx="0" cy="1295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473440" y="217805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用户空间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8474075" y="261937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内核空间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6967855" y="3120390"/>
            <a:ext cx="740410" cy="4400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内核线程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133715" y="3144520"/>
            <a:ext cx="740410" cy="4400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内核线程</a:t>
            </a:r>
            <a:endParaRPr lang="zh-CN" altLang="en-US" sz="1400"/>
          </a:p>
        </p:txBody>
      </p:sp>
      <p:sp>
        <p:nvSpPr>
          <p:cNvPr id="39" name="圆角矩形 38"/>
          <p:cNvSpPr/>
          <p:nvPr/>
        </p:nvSpPr>
        <p:spPr>
          <a:xfrm>
            <a:off x="7477125" y="4152900"/>
            <a:ext cx="781050" cy="53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进程</a:t>
            </a:r>
            <a:endParaRPr lang="zh-CN" altLang="en-US" sz="1600"/>
          </a:p>
        </p:txBody>
      </p:sp>
      <p:cxnSp>
        <p:nvCxnSpPr>
          <p:cNvPr id="42" name="直接连接符 41"/>
          <p:cNvCxnSpPr>
            <a:stCxn id="36" idx="2"/>
            <a:endCxn id="39" idx="0"/>
          </p:cNvCxnSpPr>
          <p:nvPr/>
        </p:nvCxnSpPr>
        <p:spPr>
          <a:xfrm>
            <a:off x="7338060" y="3560445"/>
            <a:ext cx="529590" cy="5924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7" idx="2"/>
            <a:endCxn id="39" idx="0"/>
          </p:cNvCxnSpPr>
          <p:nvPr/>
        </p:nvCxnSpPr>
        <p:spPr>
          <a:xfrm flipH="1">
            <a:off x="7867650" y="3584575"/>
            <a:ext cx="636270" cy="5683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6104890" y="4904105"/>
            <a:ext cx="3743325" cy="1198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内核线程的管理都是由操作系统内核来负责的，线程切换必然要在核心态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5" grpId="0" bldLvl="0" animBg="1"/>
      <p:bldP spid="26" grpId="0" bldLvl="0" animBg="1"/>
      <p:bldP spid="31" grpId="0"/>
      <p:bldP spid="32" grpId="0"/>
      <p:bldP spid="36" grpId="0" bldLvl="0" animBg="1"/>
      <p:bldP spid="37" grpId="0" bldLvl="0" animBg="1"/>
      <p:bldP spid="39" grpId="0" bldLvl="0" animBg="1"/>
      <p:bldP spid="4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39355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42560" y="12636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多线程</a:t>
            </a:r>
            <a:r>
              <a:rPr lang="zh-CN" altLang="en-US" sz="2400"/>
              <a:t>模型</a:t>
            </a:r>
            <a:endParaRPr lang="zh-CN" altLang="en-US" sz="2400"/>
          </a:p>
        </p:txBody>
      </p:sp>
      <p:cxnSp>
        <p:nvCxnSpPr>
          <p:cNvPr id="47" name="直接连接符 46"/>
          <p:cNvCxnSpPr/>
          <p:nvPr/>
        </p:nvCxnSpPr>
        <p:spPr>
          <a:xfrm>
            <a:off x="648970" y="3513455"/>
            <a:ext cx="276923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531110" y="305244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用户空间</a:t>
            </a:r>
            <a:endParaRPr lang="zh-CN" altLang="en-US" sz="1400"/>
          </a:p>
        </p:txBody>
      </p:sp>
      <p:sp>
        <p:nvSpPr>
          <p:cNvPr id="56" name="文本框 55"/>
          <p:cNvSpPr txBox="1"/>
          <p:nvPr/>
        </p:nvSpPr>
        <p:spPr>
          <a:xfrm>
            <a:off x="2531110" y="351345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内核空间</a:t>
            </a:r>
            <a:endParaRPr lang="zh-CN" altLang="en-US" sz="1400"/>
          </a:p>
        </p:txBody>
      </p:sp>
      <p:cxnSp>
        <p:nvCxnSpPr>
          <p:cNvPr id="62" name="直接连接符 61"/>
          <p:cNvCxnSpPr/>
          <p:nvPr/>
        </p:nvCxnSpPr>
        <p:spPr>
          <a:xfrm>
            <a:off x="1945005" y="2275840"/>
            <a:ext cx="0" cy="888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48970" y="3402330"/>
            <a:ext cx="276923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554480" y="3159125"/>
            <a:ext cx="740410" cy="243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线程库</a:t>
            </a:r>
            <a:endParaRPr lang="zh-CN" altLang="en-US" sz="1400"/>
          </a:p>
        </p:txBody>
      </p:sp>
      <p:cxnSp>
        <p:nvCxnSpPr>
          <p:cNvPr id="66" name="直接连接符 65"/>
          <p:cNvCxnSpPr>
            <a:endCxn id="65" idx="0"/>
          </p:cNvCxnSpPr>
          <p:nvPr/>
        </p:nvCxnSpPr>
        <p:spPr>
          <a:xfrm>
            <a:off x="948690" y="2275840"/>
            <a:ext cx="975995" cy="888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5" idx="2"/>
          </p:cNvCxnSpPr>
          <p:nvPr/>
        </p:nvCxnSpPr>
        <p:spPr>
          <a:xfrm>
            <a:off x="1924685" y="3402330"/>
            <a:ext cx="10795" cy="532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1525270" y="4867275"/>
            <a:ext cx="781050" cy="53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进程</a:t>
            </a:r>
            <a:endParaRPr lang="zh-CN" altLang="en-US" sz="1600"/>
          </a:p>
        </p:txBody>
      </p:sp>
      <p:sp>
        <p:nvSpPr>
          <p:cNvPr id="69" name="圆角矩形 68"/>
          <p:cNvSpPr/>
          <p:nvPr/>
        </p:nvSpPr>
        <p:spPr>
          <a:xfrm>
            <a:off x="578485" y="1830705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sp>
        <p:nvSpPr>
          <p:cNvPr id="70" name="圆角矩形 69"/>
          <p:cNvSpPr/>
          <p:nvPr/>
        </p:nvSpPr>
        <p:spPr>
          <a:xfrm>
            <a:off x="1554480" y="1830705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sp>
        <p:nvSpPr>
          <p:cNvPr id="71" name="圆角矩形 70"/>
          <p:cNvSpPr/>
          <p:nvPr/>
        </p:nvSpPr>
        <p:spPr>
          <a:xfrm>
            <a:off x="2531110" y="1830705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cxnSp>
        <p:nvCxnSpPr>
          <p:cNvPr id="72" name="直接连接符 71"/>
          <p:cNvCxnSpPr>
            <a:stCxn id="71" idx="2"/>
          </p:cNvCxnSpPr>
          <p:nvPr/>
        </p:nvCxnSpPr>
        <p:spPr>
          <a:xfrm flipH="1">
            <a:off x="1924685" y="2275840"/>
            <a:ext cx="976630" cy="888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545590" y="3951605"/>
            <a:ext cx="740410" cy="4400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内核线程</a:t>
            </a:r>
            <a:endParaRPr lang="zh-CN" altLang="en-US" sz="1400"/>
          </a:p>
        </p:txBody>
      </p:sp>
      <p:cxnSp>
        <p:nvCxnSpPr>
          <p:cNvPr id="76" name="直接连接符 75"/>
          <p:cNvCxnSpPr>
            <a:stCxn id="73" idx="2"/>
          </p:cNvCxnSpPr>
          <p:nvPr/>
        </p:nvCxnSpPr>
        <p:spPr>
          <a:xfrm>
            <a:off x="1915795" y="4391660"/>
            <a:ext cx="1905" cy="4756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78485" y="125412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多对</a:t>
            </a:r>
            <a:r>
              <a:rPr lang="zh-CN" altLang="en-US" sz="1400"/>
              <a:t>一</a:t>
            </a:r>
            <a:endParaRPr lang="zh-CN" altLang="en-US" sz="1400"/>
          </a:p>
        </p:txBody>
      </p:sp>
      <p:cxnSp>
        <p:nvCxnSpPr>
          <p:cNvPr id="5" name="直接连接符 4"/>
          <p:cNvCxnSpPr/>
          <p:nvPr/>
        </p:nvCxnSpPr>
        <p:spPr>
          <a:xfrm>
            <a:off x="8592820" y="3518535"/>
            <a:ext cx="276923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74960" y="305752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用户空间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0474960" y="35185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内核空间</a:t>
            </a:r>
            <a:endParaRPr lang="zh-CN" altLang="en-US" sz="1400"/>
          </a:p>
        </p:txBody>
      </p:sp>
      <p:cxnSp>
        <p:nvCxnSpPr>
          <p:cNvPr id="9" name="直接连接符 8"/>
          <p:cNvCxnSpPr/>
          <p:nvPr/>
        </p:nvCxnSpPr>
        <p:spPr>
          <a:xfrm>
            <a:off x="9888855" y="2280920"/>
            <a:ext cx="0" cy="888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592820" y="3407410"/>
            <a:ext cx="276923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98330" y="3164205"/>
            <a:ext cx="740410" cy="243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线程库</a:t>
            </a:r>
            <a:endParaRPr lang="zh-CN" altLang="en-US" sz="1400"/>
          </a:p>
        </p:txBody>
      </p:sp>
      <p:cxnSp>
        <p:nvCxnSpPr>
          <p:cNvPr id="12" name="直接连接符 11"/>
          <p:cNvCxnSpPr>
            <a:endCxn id="11" idx="0"/>
          </p:cNvCxnSpPr>
          <p:nvPr/>
        </p:nvCxnSpPr>
        <p:spPr>
          <a:xfrm>
            <a:off x="8892540" y="2280920"/>
            <a:ext cx="975995" cy="888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33" idx="0"/>
          </p:cNvCxnSpPr>
          <p:nvPr/>
        </p:nvCxnSpPr>
        <p:spPr>
          <a:xfrm flipH="1">
            <a:off x="9262745" y="3164205"/>
            <a:ext cx="595630" cy="787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9538970" y="4739005"/>
            <a:ext cx="781050" cy="53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进程</a:t>
            </a:r>
            <a:endParaRPr lang="zh-CN" altLang="en-US" sz="1600"/>
          </a:p>
        </p:txBody>
      </p:sp>
      <p:sp>
        <p:nvSpPr>
          <p:cNvPr id="19" name="圆角矩形 18"/>
          <p:cNvSpPr/>
          <p:nvPr/>
        </p:nvSpPr>
        <p:spPr>
          <a:xfrm>
            <a:off x="8522335" y="1835785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9498330" y="1835785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10474960" y="1835785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cxnSp>
        <p:nvCxnSpPr>
          <p:cNvPr id="27" name="直接连接符 26"/>
          <p:cNvCxnSpPr>
            <a:stCxn id="21" idx="2"/>
          </p:cNvCxnSpPr>
          <p:nvPr/>
        </p:nvCxnSpPr>
        <p:spPr>
          <a:xfrm flipH="1">
            <a:off x="9868535" y="2280920"/>
            <a:ext cx="976630" cy="888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8892540" y="3951605"/>
            <a:ext cx="740410" cy="4400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内核线程</a:t>
            </a:r>
            <a:endParaRPr lang="zh-CN" altLang="en-US" sz="1400"/>
          </a:p>
        </p:txBody>
      </p:sp>
      <p:sp>
        <p:nvSpPr>
          <p:cNvPr id="34" name="圆角矩形 33"/>
          <p:cNvSpPr/>
          <p:nvPr/>
        </p:nvSpPr>
        <p:spPr>
          <a:xfrm>
            <a:off x="10167620" y="3951605"/>
            <a:ext cx="740410" cy="4400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内核线程</a:t>
            </a:r>
            <a:endParaRPr lang="zh-CN" altLang="en-US" sz="1400"/>
          </a:p>
        </p:txBody>
      </p:sp>
      <p:cxnSp>
        <p:nvCxnSpPr>
          <p:cNvPr id="40" name="直接连接符 39"/>
          <p:cNvCxnSpPr>
            <a:endCxn id="34" idx="0"/>
          </p:cNvCxnSpPr>
          <p:nvPr/>
        </p:nvCxnSpPr>
        <p:spPr>
          <a:xfrm>
            <a:off x="9878060" y="3152140"/>
            <a:ext cx="659765" cy="7994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14" idx="0"/>
          </p:cNvCxnSpPr>
          <p:nvPr/>
        </p:nvCxnSpPr>
        <p:spPr>
          <a:xfrm>
            <a:off x="9227185" y="4406900"/>
            <a:ext cx="702310" cy="332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4" idx="0"/>
          </p:cNvCxnSpPr>
          <p:nvPr/>
        </p:nvCxnSpPr>
        <p:spPr>
          <a:xfrm flipH="1">
            <a:off x="9929495" y="4406900"/>
            <a:ext cx="608330" cy="332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546465" y="125412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多对</a:t>
            </a:r>
            <a:r>
              <a:rPr lang="zh-CN" altLang="en-US" sz="1400"/>
              <a:t>多</a:t>
            </a:r>
            <a:endParaRPr lang="zh-CN" altLang="en-US" sz="1400"/>
          </a:p>
        </p:txBody>
      </p:sp>
      <p:cxnSp>
        <p:nvCxnSpPr>
          <p:cNvPr id="46" name="直接连接符 45"/>
          <p:cNvCxnSpPr/>
          <p:nvPr/>
        </p:nvCxnSpPr>
        <p:spPr>
          <a:xfrm>
            <a:off x="4889500" y="2858770"/>
            <a:ext cx="278955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919980" y="2950210"/>
            <a:ext cx="276923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19015" y="1758950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sp>
        <p:nvSpPr>
          <p:cNvPr id="50" name="圆角矩形 49"/>
          <p:cNvSpPr/>
          <p:nvPr/>
        </p:nvSpPr>
        <p:spPr>
          <a:xfrm>
            <a:off x="5825490" y="1758950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sp>
        <p:nvSpPr>
          <p:cNvPr id="51" name="圆角矩形 50"/>
          <p:cNvSpPr/>
          <p:nvPr/>
        </p:nvSpPr>
        <p:spPr>
          <a:xfrm>
            <a:off x="6831965" y="1758950"/>
            <a:ext cx="740410" cy="4400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用户线程</a:t>
            </a:r>
            <a:endParaRPr lang="zh-CN" altLang="en-US" sz="1400"/>
          </a:p>
        </p:txBody>
      </p:sp>
      <p:cxnSp>
        <p:nvCxnSpPr>
          <p:cNvPr id="52" name="直接连接符 51"/>
          <p:cNvCxnSpPr>
            <a:stCxn id="49" idx="2"/>
            <a:endCxn id="59" idx="0"/>
          </p:cNvCxnSpPr>
          <p:nvPr/>
        </p:nvCxnSpPr>
        <p:spPr>
          <a:xfrm>
            <a:off x="5189220" y="2199005"/>
            <a:ext cx="29845" cy="1319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0" idx="2"/>
            <a:endCxn id="60" idx="0"/>
          </p:cNvCxnSpPr>
          <p:nvPr/>
        </p:nvCxnSpPr>
        <p:spPr>
          <a:xfrm>
            <a:off x="6195695" y="2199005"/>
            <a:ext cx="0" cy="1319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1" idx="2"/>
            <a:endCxn id="61" idx="0"/>
          </p:cNvCxnSpPr>
          <p:nvPr/>
        </p:nvCxnSpPr>
        <p:spPr>
          <a:xfrm>
            <a:off x="7202170" y="2199005"/>
            <a:ext cx="0" cy="1319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801485" y="255206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用户空间</a:t>
            </a:r>
            <a:endParaRPr lang="zh-CN" altLang="en-US" sz="1400"/>
          </a:p>
        </p:txBody>
      </p:sp>
      <p:sp>
        <p:nvSpPr>
          <p:cNvPr id="58" name="文本框 57"/>
          <p:cNvSpPr txBox="1"/>
          <p:nvPr/>
        </p:nvSpPr>
        <p:spPr>
          <a:xfrm>
            <a:off x="6802120" y="299339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内核空间</a:t>
            </a:r>
            <a:endParaRPr lang="zh-CN" altLang="en-US" sz="1400"/>
          </a:p>
        </p:txBody>
      </p:sp>
      <p:sp>
        <p:nvSpPr>
          <p:cNvPr id="59" name="圆角矩形 58"/>
          <p:cNvSpPr/>
          <p:nvPr/>
        </p:nvSpPr>
        <p:spPr>
          <a:xfrm>
            <a:off x="4848860" y="3518535"/>
            <a:ext cx="740410" cy="4400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内核线程</a:t>
            </a:r>
            <a:endParaRPr lang="zh-CN" altLang="en-US" sz="1400"/>
          </a:p>
        </p:txBody>
      </p:sp>
      <p:sp>
        <p:nvSpPr>
          <p:cNvPr id="60" name="圆角矩形 59"/>
          <p:cNvSpPr/>
          <p:nvPr/>
        </p:nvSpPr>
        <p:spPr>
          <a:xfrm>
            <a:off x="5825490" y="3518535"/>
            <a:ext cx="740410" cy="4400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内核线程</a:t>
            </a:r>
            <a:endParaRPr lang="zh-CN" altLang="en-US" sz="1400"/>
          </a:p>
        </p:txBody>
      </p:sp>
      <p:sp>
        <p:nvSpPr>
          <p:cNvPr id="61" name="圆角矩形 60"/>
          <p:cNvSpPr/>
          <p:nvPr/>
        </p:nvSpPr>
        <p:spPr>
          <a:xfrm>
            <a:off x="6831965" y="3518535"/>
            <a:ext cx="740410" cy="4400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内核线程</a:t>
            </a:r>
            <a:endParaRPr lang="zh-CN" altLang="en-US" sz="1400"/>
          </a:p>
        </p:txBody>
      </p:sp>
      <p:cxnSp>
        <p:nvCxnSpPr>
          <p:cNvPr id="63" name="直接连接符 62"/>
          <p:cNvCxnSpPr>
            <a:endCxn id="78" idx="0"/>
          </p:cNvCxnSpPr>
          <p:nvPr/>
        </p:nvCxnSpPr>
        <p:spPr>
          <a:xfrm>
            <a:off x="5219065" y="3958590"/>
            <a:ext cx="976630" cy="5683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5805170" y="4526915"/>
            <a:ext cx="781050" cy="53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进程</a:t>
            </a:r>
            <a:endParaRPr lang="zh-CN" altLang="en-US" sz="1600"/>
          </a:p>
        </p:txBody>
      </p:sp>
      <p:cxnSp>
        <p:nvCxnSpPr>
          <p:cNvPr id="79" name="直接连接符 78"/>
          <p:cNvCxnSpPr>
            <a:endCxn id="78" idx="0"/>
          </p:cNvCxnSpPr>
          <p:nvPr/>
        </p:nvCxnSpPr>
        <p:spPr>
          <a:xfrm>
            <a:off x="6195695" y="3958590"/>
            <a:ext cx="0" cy="5683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78" idx="0"/>
          </p:cNvCxnSpPr>
          <p:nvPr/>
        </p:nvCxnSpPr>
        <p:spPr>
          <a:xfrm flipH="1">
            <a:off x="6195695" y="3958590"/>
            <a:ext cx="1006475" cy="5683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819015" y="125412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一对</a:t>
            </a:r>
            <a:r>
              <a:rPr lang="zh-CN" altLang="en-US" sz="1400"/>
              <a:t>一</a:t>
            </a:r>
            <a:endParaRPr lang="zh-CN" altLang="en-US" sz="1400"/>
          </a:p>
        </p:txBody>
      </p:sp>
      <p:sp>
        <p:nvSpPr>
          <p:cNvPr id="4" name="圆角矩形标注 3"/>
          <p:cNvSpPr/>
          <p:nvPr/>
        </p:nvSpPr>
        <p:spPr>
          <a:xfrm>
            <a:off x="154940" y="5501005"/>
            <a:ext cx="2131060" cy="913765"/>
          </a:xfrm>
          <a:prstGeom prst="wedgeRoundRectCallout">
            <a:avLst>
              <a:gd name="adj1" fmla="val -7002"/>
              <a:gd name="adj2" fmla="val -124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优点：用户线程在用户空间可以完成切换，不用切换内核态，开销小，效率</a:t>
            </a:r>
            <a:r>
              <a:rPr lang="zh-CN" altLang="en-US" sz="1200"/>
              <a:t>高</a:t>
            </a:r>
            <a:endParaRPr lang="zh-CN" altLang="en-US" sz="1200"/>
          </a:p>
        </p:txBody>
      </p:sp>
      <p:sp>
        <p:nvSpPr>
          <p:cNvPr id="22" name="圆角矩形标注 21"/>
          <p:cNvSpPr/>
          <p:nvPr/>
        </p:nvSpPr>
        <p:spPr>
          <a:xfrm>
            <a:off x="2531110" y="5501005"/>
            <a:ext cx="2287905" cy="914400"/>
          </a:xfrm>
          <a:prstGeom prst="wedgeRoundRectCallout">
            <a:avLst>
              <a:gd name="adj1" fmla="val -36261"/>
              <a:gd name="adj2" fmla="val -128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缺点：一个用户线程被阻塞，导致进程被阻塞，多个线程不能在多核计算机</a:t>
            </a:r>
            <a:r>
              <a:rPr lang="zh-CN" altLang="en-US" sz="1200"/>
              <a:t>并行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0" grpId="0" bldLvl="0" animBg="1"/>
      <p:bldP spid="51" grpId="0" bldLvl="0" animBg="1"/>
      <p:bldP spid="57" grpId="0"/>
      <p:bldP spid="58" grpId="0"/>
      <p:bldP spid="59" grpId="0" bldLvl="0" animBg="1"/>
      <p:bldP spid="60" grpId="0" bldLvl="0" animBg="1"/>
      <p:bldP spid="61" grpId="0" bldLvl="0" animBg="1"/>
      <p:bldP spid="78" grpId="0" bldLvl="0" animBg="1"/>
      <p:bldP spid="81" grpId="0"/>
      <p:bldP spid="45" grpId="0"/>
      <p:bldP spid="6" grpId="0"/>
      <p:bldP spid="7" grpId="0"/>
      <p:bldP spid="11" grpId="0" animBg="1"/>
      <p:bldP spid="14" grpId="0" animBg="1"/>
      <p:bldP spid="19" grpId="0" animBg="1"/>
      <p:bldP spid="20" grpId="0" animBg="1"/>
      <p:bldP spid="21" grpId="0" animBg="1"/>
      <p:bldP spid="33" grpId="0" animBg="1"/>
      <p:bldP spid="34" grpId="0" animBg="1"/>
      <p:bldP spid="4" grpId="0" bldLvl="0" animBg="1"/>
      <p:bldP spid="2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39355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9120" y="11620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死锁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2136140"/>
            <a:ext cx="1409700" cy="1581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35" y="2059940"/>
            <a:ext cx="1524000" cy="1733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80" y="4985385"/>
            <a:ext cx="1390650" cy="1552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985" y="4928235"/>
            <a:ext cx="1466850" cy="16097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92175" y="984885"/>
            <a:ext cx="8281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有首歌的歌词是：我爱你，你爱他，他爱她，她爱我</a:t>
            </a:r>
            <a:r>
              <a:rPr lang="en-US" altLang="zh-CN" sz="1400"/>
              <a:t>…</a:t>
            </a:r>
            <a:r>
              <a:rPr lang="zh-CN" altLang="en-US" sz="1400"/>
              <a:t>这世界每个人都爱别人</a:t>
            </a:r>
            <a:r>
              <a:rPr lang="en-US" altLang="zh-CN" sz="1400"/>
              <a:t>…</a:t>
            </a:r>
            <a:endParaRPr lang="en-US" altLang="zh-CN" sz="1400"/>
          </a:p>
        </p:txBody>
      </p:sp>
      <p:sp>
        <p:nvSpPr>
          <p:cNvPr id="12" name="心形 11"/>
          <p:cNvSpPr/>
          <p:nvPr/>
        </p:nvSpPr>
        <p:spPr>
          <a:xfrm>
            <a:off x="1734820" y="4697730"/>
            <a:ext cx="547370" cy="501650"/>
          </a:xfrm>
          <a:prstGeom prst="hear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我</a:t>
            </a:r>
            <a:endParaRPr lang="zh-CN" altLang="en-US" sz="1600"/>
          </a:p>
        </p:txBody>
      </p:sp>
      <p:sp>
        <p:nvSpPr>
          <p:cNvPr id="13" name="心形 12"/>
          <p:cNvSpPr/>
          <p:nvPr/>
        </p:nvSpPr>
        <p:spPr>
          <a:xfrm>
            <a:off x="5848350" y="1941830"/>
            <a:ext cx="547370" cy="501650"/>
          </a:xfrm>
          <a:prstGeom prst="hear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你</a:t>
            </a:r>
            <a:endParaRPr lang="zh-CN" altLang="en-US" sz="1600"/>
          </a:p>
        </p:txBody>
      </p:sp>
      <p:sp>
        <p:nvSpPr>
          <p:cNvPr id="14" name="心形 13"/>
          <p:cNvSpPr/>
          <p:nvPr/>
        </p:nvSpPr>
        <p:spPr>
          <a:xfrm>
            <a:off x="1825625" y="1881505"/>
            <a:ext cx="547370" cy="501650"/>
          </a:xfrm>
          <a:prstGeom prst="hear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她</a:t>
            </a:r>
            <a:endParaRPr lang="zh-CN" altLang="en-US" sz="1600"/>
          </a:p>
        </p:txBody>
      </p:sp>
      <p:sp>
        <p:nvSpPr>
          <p:cNvPr id="19" name="心形 18"/>
          <p:cNvSpPr/>
          <p:nvPr/>
        </p:nvSpPr>
        <p:spPr>
          <a:xfrm>
            <a:off x="5859780" y="4697730"/>
            <a:ext cx="547370" cy="501650"/>
          </a:xfrm>
          <a:prstGeom prst="hear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他</a:t>
            </a:r>
            <a:endParaRPr lang="zh-CN" altLang="en-US" sz="16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950845" y="2560955"/>
            <a:ext cx="24041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70835" y="2254250"/>
            <a:ext cx="2520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我占有她的心，在等待你的心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870835" y="3032760"/>
            <a:ext cx="2520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他占有她的心，在等待</a:t>
            </a:r>
            <a:r>
              <a:rPr lang="zh-CN" altLang="en-US" sz="1400"/>
              <a:t>她的心</a:t>
            </a:r>
            <a:endParaRPr lang="zh-CN" altLang="en-US" sz="1400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2918460" y="3027680"/>
            <a:ext cx="240157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48280" y="5847715"/>
            <a:ext cx="2520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你占有我的心，在等待</a:t>
            </a:r>
            <a:r>
              <a:rPr lang="zh-CN" altLang="en-US" sz="1400"/>
              <a:t>他的心</a:t>
            </a:r>
            <a:endParaRPr lang="zh-CN" altLang="en-US" sz="14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2795905" y="5842635"/>
            <a:ext cx="246761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78760" y="4991735"/>
            <a:ext cx="2520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她占有他的心，在等待</a:t>
            </a:r>
            <a:r>
              <a:rPr lang="zh-CN" altLang="en-US" sz="1400"/>
              <a:t>我的心</a:t>
            </a:r>
            <a:endParaRPr lang="zh-CN" altLang="en-US" sz="1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855595" y="5347970"/>
            <a:ext cx="241300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圆角矩形标注 28"/>
          <p:cNvSpPr/>
          <p:nvPr/>
        </p:nvSpPr>
        <p:spPr>
          <a:xfrm>
            <a:off x="7409180" y="1778000"/>
            <a:ext cx="3016885" cy="1090930"/>
          </a:xfrm>
          <a:prstGeom prst="wedgeRoundRectCallout">
            <a:avLst>
              <a:gd name="adj1" fmla="val -65217"/>
              <a:gd name="adj2" fmla="val 262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每个人都占有一种资源，同时又在等待另一个人手里的资源，发生了</a:t>
            </a:r>
            <a:r>
              <a:rPr lang="en-US" altLang="zh-CN" sz="1400"/>
              <a:t>“</a:t>
            </a:r>
            <a:r>
              <a:rPr lang="zh-CN" altLang="en-US" sz="1400"/>
              <a:t>死锁</a:t>
            </a:r>
            <a:r>
              <a:rPr lang="en-US" altLang="zh-CN" sz="1400"/>
              <a:t>”</a:t>
            </a:r>
            <a:endParaRPr lang="en-US" altLang="zh-CN" sz="1400"/>
          </a:p>
        </p:txBody>
      </p:sp>
      <p:sp>
        <p:nvSpPr>
          <p:cNvPr id="30" name="圆角矩形 29"/>
          <p:cNvSpPr/>
          <p:nvPr/>
        </p:nvSpPr>
        <p:spPr>
          <a:xfrm>
            <a:off x="7409180" y="4376420"/>
            <a:ext cx="3017520" cy="188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在程序并发的环境下，两个或多个进程竞争资源，导致进程被阻塞都没有办法向前推进的现象，就是</a:t>
            </a:r>
            <a:r>
              <a:rPr lang="en-US" altLang="zh-CN" sz="1400"/>
              <a:t>“</a:t>
            </a:r>
            <a:r>
              <a:rPr lang="zh-CN" altLang="en-US" sz="1400"/>
              <a:t>死锁</a:t>
            </a:r>
            <a:r>
              <a:rPr lang="en-US" altLang="zh-CN" sz="1400"/>
              <a:t>”</a:t>
            </a:r>
            <a:r>
              <a:rPr lang="zh-CN" altLang="en-US" sz="1400"/>
              <a:t>，发生了</a:t>
            </a:r>
            <a:r>
              <a:rPr lang="en-US" altLang="zh-CN" sz="1400"/>
              <a:t>“</a:t>
            </a:r>
            <a:r>
              <a:rPr lang="zh-CN" altLang="en-US" sz="1400"/>
              <a:t>死锁</a:t>
            </a:r>
            <a:r>
              <a:rPr lang="en-US" altLang="zh-CN" sz="1400"/>
              <a:t>”</a:t>
            </a:r>
            <a:r>
              <a:rPr lang="zh-CN" altLang="en-US" sz="1400"/>
              <a:t>若是没有</a:t>
            </a:r>
            <a:r>
              <a:rPr lang="zh-CN" altLang="en-US" sz="1400"/>
              <a:t>操作系统干涉，这些进程都无法向前</a:t>
            </a:r>
            <a:r>
              <a:rPr lang="zh-CN" altLang="en-US" sz="1400"/>
              <a:t>推进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9" grpId="0" bldLvl="0" animBg="1"/>
      <p:bldP spid="14" grpId="0" bldLvl="0" animBg="1"/>
      <p:bldP spid="21" grpId="0"/>
      <p:bldP spid="22" grpId="0"/>
      <p:bldP spid="25" grpId="0"/>
      <p:bldP spid="27" grpId="0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39355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85360" y="11620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死锁的条件和</a:t>
            </a:r>
            <a:r>
              <a:rPr lang="zh-CN" altLang="en-US" sz="2400"/>
              <a:t>解除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68630" y="916940"/>
            <a:ext cx="1063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1.</a:t>
            </a:r>
            <a:r>
              <a:rPr lang="zh-CN" altLang="en-US" sz="1400">
                <a:solidFill>
                  <a:srgbClr val="FF0000"/>
                </a:solidFill>
              </a:rPr>
              <a:t>互斥条件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630" y="1223645"/>
            <a:ext cx="5273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并发执行的进程相互之间不能干扰，各自使用各自的</a:t>
            </a:r>
            <a:r>
              <a:rPr lang="zh-CN" altLang="en-US" sz="1400"/>
              <a:t>资源。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68630" y="1530350"/>
            <a:ext cx="1466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2.</a:t>
            </a:r>
            <a:r>
              <a:rPr lang="zh-CN" altLang="en-US" sz="1400">
                <a:solidFill>
                  <a:srgbClr val="FF0000"/>
                </a:solidFill>
              </a:rPr>
              <a:t>不可</a:t>
            </a:r>
            <a:r>
              <a:rPr lang="zh-CN" altLang="en-US" sz="1400">
                <a:solidFill>
                  <a:srgbClr val="FF0000"/>
                </a:solidFill>
              </a:rPr>
              <a:t>抢占条件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630" y="1837055"/>
            <a:ext cx="5272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进程运行时所拥有的资源在没有使用完之前，不能被其他的进程强行抢占，只能由进程自己主动</a:t>
            </a:r>
            <a:r>
              <a:rPr lang="zh-CN" altLang="en-US" sz="1400"/>
              <a:t>释放。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450850" y="2353945"/>
            <a:ext cx="1744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3.</a:t>
            </a:r>
            <a:r>
              <a:rPr lang="zh-CN" altLang="en-US" sz="1400">
                <a:solidFill>
                  <a:srgbClr val="FF0000"/>
                </a:solidFill>
              </a:rPr>
              <a:t>保持和</a:t>
            </a:r>
            <a:r>
              <a:rPr lang="zh-CN" altLang="en-US" sz="1400">
                <a:solidFill>
                  <a:srgbClr val="FF0000"/>
                </a:solidFill>
              </a:rPr>
              <a:t>等待条件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630" y="2665730"/>
            <a:ext cx="52717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进程已经获得了至少一个资源，又提出了新资源的请求，但是新的资源又被其他的进程持有，请求进程被阻塞，但手里拥有的资源不</a:t>
            </a:r>
            <a:r>
              <a:rPr lang="zh-CN" altLang="en-US" sz="1400"/>
              <a:t>释放。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77520" y="3355340"/>
            <a:ext cx="1744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3.</a:t>
            </a:r>
            <a:r>
              <a:rPr lang="zh-CN" altLang="en-US" sz="1400">
                <a:solidFill>
                  <a:srgbClr val="FF0000"/>
                </a:solidFill>
              </a:rPr>
              <a:t>循环等待条件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7520" y="3619500"/>
            <a:ext cx="5262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一定有两个或者多个进程组成了循环等待链，链中的进程获得了资源的同时，手里的资源又被下一个进程所</a:t>
            </a:r>
            <a:r>
              <a:rPr lang="zh-CN" altLang="en-US" sz="1400"/>
              <a:t>请求。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6805930" y="3369945"/>
            <a:ext cx="1042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1.</a:t>
            </a:r>
            <a:r>
              <a:rPr lang="zh-CN" altLang="en-US" sz="1400">
                <a:solidFill>
                  <a:srgbClr val="FF0000"/>
                </a:solidFill>
              </a:rPr>
              <a:t>资源剥夺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05930" y="3672205"/>
            <a:ext cx="4773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将某个发生死锁的进程暂时放到外存，强行剥夺其资源，将资源分配给其他死锁进程。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805930" y="4203065"/>
            <a:ext cx="1042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2.</a:t>
            </a:r>
            <a:r>
              <a:rPr lang="zh-CN" altLang="en-US" sz="1400">
                <a:solidFill>
                  <a:srgbClr val="FF0000"/>
                </a:solidFill>
              </a:rPr>
              <a:t>进程</a:t>
            </a:r>
            <a:r>
              <a:rPr lang="zh-CN" altLang="en-US" sz="1400">
                <a:solidFill>
                  <a:srgbClr val="FF0000"/>
                </a:solidFill>
              </a:rPr>
              <a:t>回退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05930" y="4509770"/>
            <a:ext cx="4407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需要系统记录进程运行的历史信息，让死锁进程回退到足以避免死锁的</a:t>
            </a:r>
            <a:r>
              <a:rPr lang="zh-CN" altLang="en-US" sz="1400"/>
              <a:t>状态。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6805930" y="5036185"/>
            <a:ext cx="1042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3.</a:t>
            </a:r>
            <a:r>
              <a:rPr lang="zh-CN" altLang="en-US" sz="1400">
                <a:solidFill>
                  <a:srgbClr val="FF0000"/>
                </a:solidFill>
              </a:rPr>
              <a:t>撤销</a:t>
            </a:r>
            <a:r>
              <a:rPr lang="zh-CN" altLang="en-US" sz="1400">
                <a:solidFill>
                  <a:srgbClr val="FF0000"/>
                </a:solidFill>
              </a:rPr>
              <a:t>进程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5930" y="5347335"/>
            <a:ext cx="4407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撤销进程的一部分，甚至全部撤销，并回收其</a:t>
            </a:r>
            <a:r>
              <a:rPr lang="zh-CN" altLang="en-US" sz="1400"/>
              <a:t>中资源。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  <p:bldP spid="9" grpId="0"/>
      <p:bldP spid="13" grpId="0"/>
      <p:bldP spid="14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5650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99760" y="9588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内存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54100" y="1080135"/>
            <a:ext cx="6069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内存是存放数据的硬件，程序执行之前必须先放到内存中才能被</a:t>
            </a:r>
            <a:r>
              <a:rPr lang="en-US" altLang="zh-CN" sz="1400"/>
              <a:t>CPU</a:t>
            </a:r>
            <a:r>
              <a:rPr lang="zh-CN" altLang="en-US" sz="1400"/>
              <a:t>处理。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054100" y="1387475"/>
            <a:ext cx="942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那么在多道程序运行的环境下，就有多个程序的数据同时存放在内存中，怎么区分程序的数据是放在内存的什么</a:t>
            </a:r>
            <a:r>
              <a:rPr lang="zh-CN" altLang="en-US" sz="1400"/>
              <a:t>地方？</a:t>
            </a:r>
            <a:endParaRPr lang="zh-CN" altLang="en-US" sz="1400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65505" y="2938780"/>
          <a:ext cx="109156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56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0">
                          <a:solidFill>
                            <a:schemeClr val="tx2"/>
                          </a:solidFill>
                        </a:rPr>
                        <a:t>0  “</a:t>
                      </a:r>
                      <a:r>
                        <a:rPr lang="zh-CN" altLang="en-US" sz="1400" b="0">
                          <a:solidFill>
                            <a:schemeClr val="tx2"/>
                          </a:solidFill>
                        </a:rPr>
                        <a:t>小房间</a:t>
                      </a:r>
                      <a:r>
                        <a:rPr lang="en-US" altLang="zh-CN" sz="1400" b="0">
                          <a:solidFill>
                            <a:schemeClr val="tx2"/>
                          </a:solidFill>
                        </a:rPr>
                        <a:t>”</a:t>
                      </a:r>
                      <a:endParaRPr lang="en-US" altLang="zh-CN" sz="1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  “</a:t>
                      </a:r>
                      <a:r>
                        <a:rPr lang="zh-CN" altLang="en-US" sz="1400">
                          <a:sym typeface="+mn-ea"/>
                        </a:rPr>
                        <a:t>小房间</a:t>
                      </a:r>
                      <a:r>
                        <a:rPr lang="en-US" altLang="zh-CN" sz="1400">
                          <a:sym typeface="+mn-ea"/>
                        </a:rPr>
                        <a:t>”</a:t>
                      </a:r>
                      <a:endParaRPr lang="en-US" altLang="zh-CN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</a:tr>
              <a:tr h="254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</a:tr>
              <a:tr h="234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3</a:t>
                      </a:r>
                      <a:endParaRPr lang="en-US" altLang="zh-CN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  <a:endParaRPr lang="en-US" altLang="zh-CN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</a:tr>
              <a:tr h="233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scaled="0"/>
                    </a:gra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688975" y="3007360"/>
            <a:ext cx="0" cy="2099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9735" y="256095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地址</a:t>
            </a:r>
            <a:endParaRPr lang="zh-CN" altLang="en-US" sz="1400"/>
          </a:p>
        </p:txBody>
      </p:sp>
      <p:sp>
        <p:nvSpPr>
          <p:cNvPr id="11" name="圆角矩形标注 10"/>
          <p:cNvSpPr/>
          <p:nvPr/>
        </p:nvSpPr>
        <p:spPr>
          <a:xfrm>
            <a:off x="2402840" y="2023745"/>
            <a:ext cx="1807210" cy="654050"/>
          </a:xfrm>
          <a:prstGeom prst="wedgeRoundRectCallout">
            <a:avLst>
              <a:gd name="adj1" fmla="val -69884"/>
              <a:gd name="adj2" fmla="val 109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每一个小房间就是一个存储单元</a:t>
            </a:r>
            <a:endParaRPr lang="zh-CN" altLang="en-US" sz="1200"/>
          </a:p>
        </p:txBody>
      </p:sp>
      <p:sp>
        <p:nvSpPr>
          <p:cNvPr id="12" name="圆角矩形标注 11"/>
          <p:cNvSpPr/>
          <p:nvPr/>
        </p:nvSpPr>
        <p:spPr>
          <a:xfrm>
            <a:off x="2402840" y="3007360"/>
            <a:ext cx="1806575" cy="972820"/>
          </a:xfrm>
          <a:prstGeom prst="wedgeRoundRectCallout">
            <a:avLst>
              <a:gd name="adj1" fmla="val -70499"/>
              <a:gd name="adj2" fmla="val 28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如果计算机是</a:t>
            </a:r>
            <a:r>
              <a:rPr lang="en-US" altLang="zh-CN" sz="1200"/>
              <a:t>”</a:t>
            </a:r>
            <a:r>
              <a:rPr lang="zh-CN" altLang="en-US" sz="1200"/>
              <a:t>按字节编址</a:t>
            </a:r>
            <a:r>
              <a:rPr lang="en-US" altLang="zh-CN" sz="1200"/>
              <a:t>”</a:t>
            </a:r>
            <a:r>
              <a:rPr lang="zh-CN" altLang="en-US" sz="1200"/>
              <a:t>一个存储单元就是一个字节（</a:t>
            </a:r>
            <a:r>
              <a:rPr lang="en-US" altLang="zh-CN" sz="1200"/>
              <a:t>1B</a:t>
            </a:r>
            <a:r>
              <a:rPr lang="zh-CN" altLang="en-US" sz="1200"/>
              <a:t>），即</a:t>
            </a:r>
            <a:r>
              <a:rPr lang="en-US" altLang="zh-CN" sz="1200"/>
              <a:t>8</a:t>
            </a:r>
            <a:r>
              <a:rPr lang="zh-CN" altLang="en-US" sz="1200"/>
              <a:t>个二进制</a:t>
            </a:r>
            <a:r>
              <a:rPr lang="zh-CN" altLang="en-US" sz="1200"/>
              <a:t>位</a:t>
            </a:r>
            <a:endParaRPr lang="zh-CN" altLang="en-US" sz="1200"/>
          </a:p>
        </p:txBody>
      </p:sp>
      <p:sp>
        <p:nvSpPr>
          <p:cNvPr id="13" name="圆角矩形标注 12"/>
          <p:cNvSpPr/>
          <p:nvPr/>
        </p:nvSpPr>
        <p:spPr>
          <a:xfrm>
            <a:off x="2402840" y="4225290"/>
            <a:ext cx="1806575" cy="972820"/>
          </a:xfrm>
          <a:prstGeom prst="wedgeRoundRectCallout">
            <a:avLst>
              <a:gd name="adj1" fmla="val -70499"/>
              <a:gd name="adj2" fmla="val 28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如果计算机是</a:t>
            </a:r>
            <a:r>
              <a:rPr lang="en-US" altLang="zh-CN" sz="1200"/>
              <a:t>”</a:t>
            </a:r>
            <a:r>
              <a:rPr lang="zh-CN" altLang="en-US" sz="1200"/>
              <a:t>按字长编址</a:t>
            </a:r>
            <a:r>
              <a:rPr lang="en-US" altLang="zh-CN" sz="1200"/>
              <a:t>”</a:t>
            </a:r>
            <a:r>
              <a:rPr lang="zh-CN" altLang="en-US" sz="1200"/>
              <a:t>一个存储单元就是</a:t>
            </a:r>
            <a:r>
              <a:rPr lang="en-US" altLang="zh-CN" sz="1200"/>
              <a:t>1</a:t>
            </a:r>
            <a:r>
              <a:rPr lang="zh-CN" altLang="en-US" sz="1200"/>
              <a:t>个字，即</a:t>
            </a:r>
            <a:r>
              <a:rPr lang="en-US" altLang="zh-CN" sz="1200"/>
              <a:t>“</a:t>
            </a:r>
            <a:r>
              <a:rPr lang="zh-CN" altLang="en-US" sz="1200"/>
              <a:t>字长</a:t>
            </a:r>
            <a:r>
              <a:rPr lang="en-US" altLang="zh-CN" sz="1200"/>
              <a:t>”</a:t>
            </a:r>
            <a:r>
              <a:rPr lang="zh-CN" altLang="en-US" sz="1200"/>
              <a:t>个二进制</a:t>
            </a:r>
            <a:r>
              <a:rPr lang="zh-CN" altLang="en-US" sz="1200"/>
              <a:t>位</a:t>
            </a:r>
            <a:endParaRPr lang="zh-CN" altLang="en-US" sz="1200"/>
          </a:p>
        </p:txBody>
      </p:sp>
      <p:pic>
        <p:nvPicPr>
          <p:cNvPr id="14" name="图片 13" descr="1648732971(1)"/>
          <p:cNvPicPr>
            <a:picLocks noChangeAspect="1"/>
          </p:cNvPicPr>
          <p:nvPr/>
        </p:nvPicPr>
        <p:blipFill>
          <a:blip r:embed="rId2"/>
          <a:srcRect l="8120" t="7116" r="12500" b="13967"/>
          <a:stretch>
            <a:fillRect/>
          </a:stretch>
        </p:blipFill>
        <p:spPr>
          <a:xfrm>
            <a:off x="6054725" y="2063750"/>
            <a:ext cx="943610" cy="943610"/>
          </a:xfrm>
          <a:prstGeom prst="ellipse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343140" y="3543935"/>
            <a:ext cx="3334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2^10=1K     </a:t>
            </a:r>
            <a:r>
              <a:rPr lang="zh-CN" altLang="en-US" sz="1400"/>
              <a:t>（千）</a:t>
            </a:r>
            <a:r>
              <a:rPr lang="en-US" altLang="zh-CN" sz="1400"/>
              <a:t>       1024B</a:t>
            </a:r>
            <a:r>
              <a:rPr lang="zh-CN" altLang="en-US" sz="1400"/>
              <a:t>（</a:t>
            </a:r>
            <a:r>
              <a:rPr lang="zh-CN" altLang="en-US" sz="1400"/>
              <a:t>字节）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343140" y="3837940"/>
            <a:ext cx="22288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2^20=1M    </a:t>
            </a:r>
            <a:r>
              <a:rPr lang="zh-CN" altLang="en-US" sz="1400"/>
              <a:t>（兆、</a:t>
            </a:r>
            <a:r>
              <a:rPr lang="zh-CN" altLang="en-US" sz="1400"/>
              <a:t>百万）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7343140" y="4144645"/>
            <a:ext cx="2347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2^30=1G    </a:t>
            </a:r>
            <a:r>
              <a:rPr lang="zh-CN" altLang="en-US" sz="1400"/>
              <a:t>（千兆、十亿）</a:t>
            </a:r>
            <a:endParaRPr lang="en-US" altLang="zh-CN" sz="1400"/>
          </a:p>
        </p:txBody>
      </p:sp>
      <p:sp>
        <p:nvSpPr>
          <p:cNvPr id="24" name="圆角矩形标注 23"/>
          <p:cNvSpPr/>
          <p:nvPr/>
        </p:nvSpPr>
        <p:spPr>
          <a:xfrm>
            <a:off x="7376160" y="1788795"/>
            <a:ext cx="3593465" cy="485775"/>
          </a:xfrm>
          <a:prstGeom prst="wedgeRoundRectCallout">
            <a:avLst>
              <a:gd name="adj1" fmla="val -60620"/>
              <a:gd name="adj2" fmla="val 54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一台电脑</a:t>
            </a:r>
            <a:r>
              <a:rPr lang="en-US" altLang="zh-CN" sz="1400">
                <a:sym typeface="+mn-ea"/>
              </a:rPr>
              <a:t>\</a:t>
            </a:r>
            <a:r>
              <a:rPr lang="zh-CN" altLang="en-US" sz="1400">
                <a:sym typeface="+mn-ea"/>
              </a:rPr>
              <a:t>手机有</a:t>
            </a:r>
            <a:r>
              <a:rPr lang="en-US" altLang="zh-CN" sz="1400">
                <a:sym typeface="+mn-ea"/>
              </a:rPr>
              <a:t>4GB</a:t>
            </a:r>
            <a:r>
              <a:rPr lang="zh-CN" altLang="en-US" sz="1400">
                <a:sym typeface="+mn-ea"/>
              </a:rPr>
              <a:t>内存，是什么意思？</a:t>
            </a:r>
            <a:endParaRPr lang="zh-CN" altLang="en-US" sz="1400"/>
          </a:p>
        </p:txBody>
      </p:sp>
      <p:sp>
        <p:nvSpPr>
          <p:cNvPr id="25" name="圆角矩形标注 24"/>
          <p:cNvSpPr/>
          <p:nvPr/>
        </p:nvSpPr>
        <p:spPr>
          <a:xfrm>
            <a:off x="7376160" y="2764155"/>
            <a:ext cx="3593465" cy="485775"/>
          </a:xfrm>
          <a:prstGeom prst="wedgeRoundRectCallout">
            <a:avLst>
              <a:gd name="adj1" fmla="val -61751"/>
              <a:gd name="adj2" fmla="val -501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就是</a:t>
            </a:r>
            <a:r>
              <a:rPr lang="en-US" altLang="zh-CN" sz="1400">
                <a:sym typeface="+mn-ea"/>
              </a:rPr>
              <a:t>4*2^30</a:t>
            </a:r>
            <a:r>
              <a:rPr lang="zh-CN" altLang="en-US" sz="1400">
                <a:sym typeface="+mn-ea"/>
              </a:rPr>
              <a:t>个字节，也就是</a:t>
            </a:r>
            <a:r>
              <a:rPr lang="en-US" altLang="zh-CN" sz="1400">
                <a:sym typeface="+mn-ea"/>
              </a:rPr>
              <a:t>2^32</a:t>
            </a:r>
            <a:r>
              <a:rPr lang="zh-CN" altLang="en-US" sz="1400">
                <a:sym typeface="+mn-ea"/>
              </a:rPr>
              <a:t>个</a:t>
            </a:r>
            <a:r>
              <a:rPr lang="en-US" altLang="zh-CN" sz="1400">
                <a:sym typeface="+mn-ea"/>
              </a:rPr>
              <a:t>“</a:t>
            </a:r>
            <a:r>
              <a:rPr lang="zh-CN" altLang="en-US" sz="1400">
                <a:sym typeface="+mn-ea"/>
              </a:rPr>
              <a:t>小房间</a:t>
            </a:r>
            <a:r>
              <a:rPr lang="en-US" altLang="zh-CN" sz="1400">
                <a:sym typeface="+mn-ea"/>
              </a:rPr>
              <a:t>”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4" grpId="0" animBg="1"/>
      <p:bldP spid="20" grpId="0"/>
      <p:bldP spid="21" grpId="0"/>
      <p:bldP spid="22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5650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82160" y="126365"/>
            <a:ext cx="302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逻辑地址</a:t>
            </a:r>
            <a:r>
              <a:rPr lang="en-US" altLang="zh-CN" sz="2400"/>
              <a:t>VS</a:t>
            </a:r>
            <a:r>
              <a:rPr lang="zh-CN" altLang="en-US" sz="2400"/>
              <a:t>物理</a:t>
            </a:r>
            <a:r>
              <a:rPr lang="zh-CN" altLang="en-US" sz="2400"/>
              <a:t>地址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053465" y="1029335"/>
            <a:ext cx="6228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宿舍</a:t>
            </a:r>
            <a:r>
              <a:rPr lang="en-US" altLang="zh-CN" sz="1400"/>
              <a:t>4</a:t>
            </a:r>
            <a:r>
              <a:rPr lang="zh-CN" altLang="en-US" sz="1400"/>
              <a:t>个人一起去旅行，</a:t>
            </a:r>
            <a:r>
              <a:rPr lang="en-US" altLang="zh-CN" sz="1400"/>
              <a:t>4</a:t>
            </a:r>
            <a:r>
              <a:rPr lang="zh-CN" altLang="en-US" sz="1400"/>
              <a:t>个人的学号尾数分别是</a:t>
            </a:r>
            <a:r>
              <a:rPr lang="en-US" altLang="zh-CN" sz="1400"/>
              <a:t>0</a:t>
            </a:r>
            <a:r>
              <a:rPr lang="zh-CN" altLang="en-US" sz="1400"/>
              <a:t>、</a:t>
            </a:r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1053465" y="1336040"/>
            <a:ext cx="6367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住酒店时给他们安排了相邻的</a:t>
            </a:r>
            <a:r>
              <a:rPr lang="en-US" altLang="zh-CN" sz="1400"/>
              <a:t>4</a:t>
            </a:r>
            <a:r>
              <a:rPr lang="zh-CN" altLang="en-US" sz="1400"/>
              <a:t>个房间，按照学号依次住入了</a:t>
            </a:r>
            <a:r>
              <a:rPr lang="en-US" altLang="zh-CN" sz="1400"/>
              <a:t>5</a:t>
            </a:r>
            <a:r>
              <a:rPr lang="zh-CN" altLang="en-US" sz="1400"/>
              <a:t>、</a:t>
            </a:r>
            <a:r>
              <a:rPr lang="en-US" altLang="zh-CN" sz="1400"/>
              <a:t>6</a:t>
            </a:r>
            <a:r>
              <a:rPr lang="zh-CN" altLang="en-US" sz="1400"/>
              <a:t>、</a:t>
            </a:r>
            <a:r>
              <a:rPr lang="en-US" altLang="zh-CN" sz="1400"/>
              <a:t>7</a:t>
            </a:r>
            <a:r>
              <a:rPr lang="zh-CN" altLang="en-US" sz="1400"/>
              <a:t>、</a:t>
            </a:r>
            <a:r>
              <a:rPr lang="en-US" altLang="zh-CN" sz="1400"/>
              <a:t>8</a:t>
            </a:r>
            <a:r>
              <a:rPr lang="zh-CN" altLang="en-US" sz="1400"/>
              <a:t>号</a:t>
            </a:r>
            <a:r>
              <a:rPr lang="zh-CN" altLang="en-US" sz="1400"/>
              <a:t>房间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053465" y="1642745"/>
            <a:ext cx="8742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</a:t>
            </a:r>
            <a:r>
              <a:rPr lang="zh-CN" altLang="en-US" sz="1400"/>
              <a:t>个人的编号</a:t>
            </a:r>
            <a:r>
              <a:rPr lang="en-US" altLang="zh-CN" sz="1400"/>
              <a:t>0</a:t>
            </a:r>
            <a:r>
              <a:rPr lang="zh-CN" altLang="en-US" sz="1400"/>
              <a:t>、</a:t>
            </a:r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3</a:t>
            </a:r>
            <a:r>
              <a:rPr lang="zh-CN" altLang="en-US" sz="1400"/>
              <a:t>就是一个</a:t>
            </a:r>
            <a:r>
              <a:rPr lang="en-US" altLang="zh-CN" sz="1400"/>
              <a:t>“</a:t>
            </a:r>
            <a:r>
              <a:rPr lang="zh-CN" altLang="en-US" sz="1400"/>
              <a:t>相对位置</a:t>
            </a:r>
            <a:r>
              <a:rPr lang="en-US" altLang="zh-CN" sz="1400"/>
              <a:t>”</a:t>
            </a:r>
            <a:r>
              <a:rPr lang="zh-CN" altLang="en-US" sz="1400"/>
              <a:t>，而住入的房间</a:t>
            </a:r>
            <a:r>
              <a:rPr lang="en-US" altLang="zh-CN" sz="1400"/>
              <a:t>5</a:t>
            </a:r>
            <a:r>
              <a:rPr lang="zh-CN" altLang="en-US" sz="1400"/>
              <a:t>、</a:t>
            </a:r>
            <a:r>
              <a:rPr lang="en-US" altLang="zh-CN" sz="1400"/>
              <a:t>6</a:t>
            </a:r>
            <a:r>
              <a:rPr lang="zh-CN" altLang="en-US" sz="1400"/>
              <a:t>、</a:t>
            </a:r>
            <a:r>
              <a:rPr lang="en-US" altLang="zh-CN" sz="1400"/>
              <a:t>7</a:t>
            </a:r>
            <a:r>
              <a:rPr lang="zh-CN" altLang="en-US" sz="1400"/>
              <a:t>、</a:t>
            </a:r>
            <a:r>
              <a:rPr lang="en-US" altLang="zh-CN" sz="1400"/>
              <a:t>8</a:t>
            </a:r>
            <a:r>
              <a:rPr lang="zh-CN" altLang="en-US" sz="1400"/>
              <a:t>就是</a:t>
            </a:r>
            <a:r>
              <a:rPr lang="en-US" altLang="zh-CN" sz="1400"/>
              <a:t>“</a:t>
            </a:r>
            <a:r>
              <a:rPr lang="zh-CN" altLang="en-US" sz="1400"/>
              <a:t>绝对位置</a:t>
            </a:r>
            <a:r>
              <a:rPr lang="en-US" altLang="zh-CN" sz="1400"/>
              <a:t>”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662430" y="3048635"/>
            <a:ext cx="1703705" cy="3854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HOTEL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54100" y="3576320"/>
            <a:ext cx="2903220" cy="291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02385" y="5147310"/>
            <a:ext cx="395605" cy="42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1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2470" y="5146675"/>
            <a:ext cx="38481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2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51760" y="5146675"/>
            <a:ext cx="395605" cy="42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3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31845" y="5147310"/>
            <a:ext cx="395605" cy="42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4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6710" y="5828665"/>
            <a:ext cx="1795145" cy="659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73555" y="5949950"/>
            <a:ext cx="669290" cy="5378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90165" y="5949950"/>
            <a:ext cx="669290" cy="538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02385" y="4465955"/>
            <a:ext cx="395605" cy="42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5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82470" y="4464050"/>
            <a:ext cx="395605" cy="42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6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62555" y="4464685"/>
            <a:ext cx="395605" cy="42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7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640" y="4465955"/>
            <a:ext cx="395605" cy="42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8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02385" y="3784600"/>
            <a:ext cx="395605" cy="42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9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82470" y="3781425"/>
            <a:ext cx="395605" cy="42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2"/>
                </a:solidFill>
              </a:rPr>
              <a:t>10</a:t>
            </a:r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62555" y="3782695"/>
            <a:ext cx="395605" cy="42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2"/>
                </a:solidFill>
              </a:rPr>
              <a:t>11</a:t>
            </a:r>
            <a:endParaRPr lang="en-US" altLang="zh-CN" sz="1600">
              <a:solidFill>
                <a:schemeClr val="tx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42640" y="3784600"/>
            <a:ext cx="395605" cy="426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2"/>
                </a:solidFill>
              </a:rPr>
              <a:t>12</a:t>
            </a:r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5151120" y="2651760"/>
            <a:ext cx="3032125" cy="924560"/>
          </a:xfrm>
          <a:prstGeom prst="wedgeRoundRectCallout">
            <a:avLst>
              <a:gd name="adj1" fmla="val -20827"/>
              <a:gd name="adj2" fmla="val -1100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根据这个例子，我们只要知道</a:t>
            </a:r>
            <a:r>
              <a:rPr lang="en-US" altLang="zh-CN" sz="1400"/>
              <a:t>0</a:t>
            </a:r>
            <a:r>
              <a:rPr lang="zh-CN" altLang="en-US" sz="1400"/>
              <a:t>号同学住的房间号为</a:t>
            </a:r>
            <a:r>
              <a:rPr lang="en-US" altLang="zh-CN" sz="1400"/>
              <a:t>N</a:t>
            </a:r>
            <a:r>
              <a:rPr lang="zh-CN" altLang="en-US" sz="1400"/>
              <a:t>，那么就会知道</a:t>
            </a:r>
            <a:r>
              <a:rPr lang="en-US" altLang="zh-CN" sz="1400"/>
              <a:t>M</a:t>
            </a:r>
            <a:r>
              <a:rPr lang="zh-CN" altLang="en-US" sz="1400"/>
              <a:t>号同学的房间号一定是</a:t>
            </a:r>
            <a:r>
              <a:rPr lang="en-US" altLang="zh-CN" sz="1400"/>
              <a:t>N+M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1044575" y="1949450"/>
            <a:ext cx="428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相对地址称之为逻辑地址，绝对地址称之为物理地址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29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5650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4960" y="12255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内存</a:t>
            </a:r>
            <a:r>
              <a:rPr lang="zh-CN" altLang="en-US" sz="2400"/>
              <a:t>分页</a:t>
            </a:r>
            <a:endParaRPr lang="zh-CN" altLang="en-US" sz="2400"/>
          </a:p>
        </p:txBody>
      </p:sp>
      <p:sp>
        <p:nvSpPr>
          <p:cNvPr id="86" name="文本框 85"/>
          <p:cNvSpPr txBox="1"/>
          <p:nvPr/>
        </p:nvSpPr>
        <p:spPr>
          <a:xfrm>
            <a:off x="10241915" y="594423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内存</a:t>
            </a:r>
            <a:endParaRPr lang="zh-CN" altLang="en-US" sz="1400"/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10208260" y="2799715"/>
          <a:ext cx="60579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/>
          <p:nvPr/>
        </p:nvGraphicFramePr>
        <p:xfrm>
          <a:off x="6360795" y="2799715"/>
          <a:ext cx="6273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  <a:endParaRPr lang="en-US" altLang="zh-CN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>
            <p:custDataLst>
              <p:tags r:id="rId3"/>
            </p:custDataLst>
          </p:nvPr>
        </p:nvGraphicFramePr>
        <p:xfrm>
          <a:off x="7720330" y="3239770"/>
          <a:ext cx="1776095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20"/>
                <a:gridCol w="866775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页号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页框号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1048576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6191250" y="5944235"/>
            <a:ext cx="967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虚拟内存</a:t>
            </a:r>
            <a:endParaRPr lang="zh-CN" altLang="en-US" sz="1400"/>
          </a:p>
        </p:txBody>
      </p:sp>
      <p:sp>
        <p:nvSpPr>
          <p:cNvPr id="36" name="圆角矩形标注 35"/>
          <p:cNvSpPr/>
          <p:nvPr/>
        </p:nvSpPr>
        <p:spPr>
          <a:xfrm rot="10800000" flipV="1">
            <a:off x="9374505" y="2799715"/>
            <a:ext cx="777875" cy="285115"/>
          </a:xfrm>
          <a:prstGeom prst="wedgeRoundRectCallout">
            <a:avLst>
              <a:gd name="adj1" fmla="val -63714"/>
              <a:gd name="adj2" fmla="val 1459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页框号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8390255" y="284607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页表</a:t>
            </a:r>
            <a:endParaRPr lang="zh-CN" altLang="en-US" sz="14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988175" y="3390265"/>
            <a:ext cx="720090" cy="78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9554210" y="4189095"/>
            <a:ext cx="61849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标注 45"/>
          <p:cNvSpPr/>
          <p:nvPr/>
        </p:nvSpPr>
        <p:spPr>
          <a:xfrm rot="10800000" flipV="1">
            <a:off x="7132955" y="2543810"/>
            <a:ext cx="587375" cy="285115"/>
          </a:xfrm>
          <a:prstGeom prst="wedgeRoundRectCallout">
            <a:avLst>
              <a:gd name="adj1" fmla="val 84054"/>
              <a:gd name="adj2" fmla="val 958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页号</a:t>
            </a:r>
            <a:endParaRPr lang="zh-CN" altLang="en-US" sz="1200"/>
          </a:p>
        </p:txBody>
      </p:sp>
      <p:sp>
        <p:nvSpPr>
          <p:cNvPr id="47" name="矩形 46"/>
          <p:cNvSpPr/>
          <p:nvPr/>
        </p:nvSpPr>
        <p:spPr>
          <a:xfrm>
            <a:off x="11332210" y="2799715"/>
            <a:ext cx="6019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进程</a:t>
            </a:r>
            <a:r>
              <a:rPr lang="en-US" altLang="zh-CN" sz="1000"/>
              <a:t>a1</a:t>
            </a:r>
            <a:endParaRPr lang="en-US" altLang="zh-CN" sz="1000"/>
          </a:p>
        </p:txBody>
      </p:sp>
      <p:sp>
        <p:nvSpPr>
          <p:cNvPr id="48" name="矩形 47"/>
          <p:cNvSpPr/>
          <p:nvPr/>
        </p:nvSpPr>
        <p:spPr>
          <a:xfrm>
            <a:off x="11332210" y="3239135"/>
            <a:ext cx="6019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进程</a:t>
            </a:r>
            <a:r>
              <a:rPr lang="en-US" altLang="zh-CN" sz="1000">
                <a:sym typeface="+mn-ea"/>
              </a:rPr>
              <a:t>a2</a:t>
            </a:r>
            <a:endParaRPr lang="en-US" altLang="zh-CN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332210" y="3678555"/>
            <a:ext cx="6019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进程</a:t>
            </a:r>
            <a:r>
              <a:rPr lang="en-US" altLang="zh-CN" sz="1000">
                <a:sym typeface="+mn-ea"/>
              </a:rPr>
              <a:t>a3</a:t>
            </a:r>
            <a:endParaRPr lang="zh-CN" altLang="en-US" sz="1000"/>
          </a:p>
        </p:txBody>
      </p:sp>
      <p:sp>
        <p:nvSpPr>
          <p:cNvPr id="50" name="矩形 49"/>
          <p:cNvSpPr/>
          <p:nvPr/>
        </p:nvSpPr>
        <p:spPr>
          <a:xfrm>
            <a:off x="11332210" y="4117975"/>
            <a:ext cx="6019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进程</a:t>
            </a:r>
            <a:r>
              <a:rPr lang="en-US" altLang="zh-CN" sz="1000">
                <a:sym typeface="+mn-ea"/>
              </a:rPr>
              <a:t>a4</a:t>
            </a:r>
            <a:endParaRPr lang="zh-CN" altLang="en-US" sz="1000"/>
          </a:p>
        </p:txBody>
      </p:sp>
      <p:sp>
        <p:nvSpPr>
          <p:cNvPr id="51" name="矩形 50"/>
          <p:cNvSpPr/>
          <p:nvPr/>
        </p:nvSpPr>
        <p:spPr>
          <a:xfrm>
            <a:off x="11332845" y="2898775"/>
            <a:ext cx="601345" cy="149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进程</a:t>
            </a:r>
            <a:r>
              <a:rPr lang="en-US" altLang="zh-CN" sz="1400"/>
              <a:t>a</a:t>
            </a:r>
            <a:endParaRPr lang="en-US" altLang="zh-CN" sz="1400"/>
          </a:p>
        </p:txBody>
      </p:sp>
      <p:sp>
        <p:nvSpPr>
          <p:cNvPr id="52" name="圆角矩形 51"/>
          <p:cNvSpPr/>
          <p:nvPr/>
        </p:nvSpPr>
        <p:spPr>
          <a:xfrm>
            <a:off x="474980" y="1352550"/>
            <a:ext cx="695325" cy="92392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游戏</a:t>
            </a:r>
            <a:r>
              <a:rPr lang="en-US" altLang="zh-CN" sz="1000">
                <a:solidFill>
                  <a:schemeClr val="tx1"/>
                </a:solidFill>
              </a:rPr>
              <a:t>512MB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818005" y="2805430"/>
            <a:ext cx="695325" cy="56197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音乐</a:t>
            </a:r>
            <a:r>
              <a:rPr lang="en-US" altLang="zh-CN" sz="1000">
                <a:solidFill>
                  <a:schemeClr val="tx1"/>
                </a:solidFill>
              </a:rPr>
              <a:t>128MB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18005" y="3361055"/>
            <a:ext cx="695325" cy="7918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QQ 256MB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18005" y="4164965"/>
            <a:ext cx="695325" cy="5619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空闲</a:t>
            </a:r>
            <a:r>
              <a:rPr lang="en-US" altLang="zh-CN" sz="1000">
                <a:solidFill>
                  <a:schemeClr val="tx1"/>
                </a:solidFill>
              </a:rPr>
              <a:t>128MB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665605" y="4829175"/>
            <a:ext cx="12604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物理内存</a:t>
            </a:r>
            <a:r>
              <a:rPr lang="en-US" altLang="zh-CN" sz="1200">
                <a:sym typeface="+mn-ea"/>
              </a:rPr>
              <a:t>1G</a:t>
            </a:r>
            <a:endParaRPr lang="en-US" altLang="zh-CN" sz="1200">
              <a:sym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818005" y="1881505"/>
            <a:ext cx="695325" cy="92392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游戏</a:t>
            </a:r>
            <a:r>
              <a:rPr lang="en-US" altLang="zh-CN" sz="1000">
                <a:solidFill>
                  <a:schemeClr val="tx1"/>
                </a:solidFill>
              </a:rPr>
              <a:t>512MB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74980" y="2846070"/>
            <a:ext cx="695325" cy="56197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音乐</a:t>
            </a:r>
            <a:r>
              <a:rPr lang="en-US" altLang="zh-CN" sz="1000">
                <a:solidFill>
                  <a:schemeClr val="tx1"/>
                </a:solidFill>
              </a:rPr>
              <a:t>128MB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74980" y="4229100"/>
            <a:ext cx="695325" cy="7918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QQ 256MB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1179830" y="1419225"/>
            <a:ext cx="70612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94105" y="2272030"/>
            <a:ext cx="723900" cy="476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094105" y="2819400"/>
            <a:ext cx="742950" cy="317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1113155" y="3352800"/>
            <a:ext cx="790575" cy="603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1094105" y="3371850"/>
            <a:ext cx="781050" cy="83629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1113155" y="4117975"/>
            <a:ext cx="771525" cy="9080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173730" y="2805430"/>
            <a:ext cx="695325" cy="5619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空闲</a:t>
            </a:r>
            <a:r>
              <a:rPr lang="en-US" altLang="zh-CN" sz="1000">
                <a:solidFill>
                  <a:schemeClr val="tx1"/>
                </a:solidFill>
              </a:rPr>
              <a:t>128MB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173730" y="3373120"/>
            <a:ext cx="695325" cy="7918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QQ 256MB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173730" y="4164965"/>
            <a:ext cx="695325" cy="5619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空闲</a:t>
            </a:r>
            <a:r>
              <a:rPr lang="en-US" altLang="zh-CN" sz="1000">
                <a:solidFill>
                  <a:schemeClr val="tx1"/>
                </a:solidFill>
              </a:rPr>
              <a:t>128MB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173730" y="1881505"/>
            <a:ext cx="695325" cy="92392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游戏</a:t>
            </a:r>
            <a:r>
              <a:rPr lang="en-US" altLang="zh-CN" sz="1000">
                <a:solidFill>
                  <a:schemeClr val="tx1"/>
                </a:solidFill>
              </a:rPr>
              <a:t>512MB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2602230" y="3070225"/>
            <a:ext cx="523875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489200" y="2661920"/>
            <a:ext cx="749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音乐退出内存释放</a:t>
            </a:r>
            <a:endParaRPr lang="zh-CN" altLang="en-US" sz="1000"/>
          </a:p>
        </p:txBody>
      </p:sp>
      <p:sp>
        <p:nvSpPr>
          <p:cNvPr id="76" name="圆角矩形 75"/>
          <p:cNvSpPr/>
          <p:nvPr/>
        </p:nvSpPr>
        <p:spPr>
          <a:xfrm>
            <a:off x="4326255" y="3496945"/>
            <a:ext cx="695325" cy="6483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新的程序</a:t>
            </a:r>
            <a:r>
              <a:rPr lang="en-US" altLang="zh-CN" sz="1000"/>
              <a:t>200MB</a:t>
            </a:r>
            <a:endParaRPr lang="en-US" altLang="zh-CN" sz="1000"/>
          </a:p>
        </p:txBody>
      </p:sp>
      <p:sp>
        <p:nvSpPr>
          <p:cNvPr id="79" name="右箭头 78"/>
          <p:cNvSpPr/>
          <p:nvPr/>
        </p:nvSpPr>
        <p:spPr>
          <a:xfrm rot="12840000">
            <a:off x="3856355" y="3245485"/>
            <a:ext cx="523875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右箭头 79"/>
          <p:cNvSpPr/>
          <p:nvPr/>
        </p:nvSpPr>
        <p:spPr>
          <a:xfrm rot="8400000">
            <a:off x="3856990" y="4239895"/>
            <a:ext cx="523875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乘号 80"/>
          <p:cNvSpPr/>
          <p:nvPr/>
        </p:nvSpPr>
        <p:spPr>
          <a:xfrm>
            <a:off x="4028440" y="4145280"/>
            <a:ext cx="180975" cy="30416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乘号 84"/>
          <p:cNvSpPr/>
          <p:nvPr/>
        </p:nvSpPr>
        <p:spPr>
          <a:xfrm>
            <a:off x="4028440" y="3150235"/>
            <a:ext cx="180975" cy="30416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>
            <a:off x="4313555" y="2322195"/>
            <a:ext cx="708025" cy="375920"/>
          </a:xfrm>
          <a:prstGeom prst="can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硬盘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02 0.00148148 L -0.0914584 0 " pathEditMode="relative" rAng="0" ptsTypes="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125 1.05964e-09 L -0.0914063 0.0416667 " pathEditMode="relative" rAng="0" ptsTypes="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2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75 0.00833334 L -0.0914063 0.0305556 " pathEditMode="relative" rAng="0" ptsTypes="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1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125 1.05964e-09 L -0.0921875 0.127778 " pathEditMode="relative" rAng="0" ptsTypes="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3" grpId="0" animBg="1"/>
      <p:bldP spid="69" grpId="0" animBg="1"/>
      <p:bldP spid="70" grpId="0" animBg="1"/>
      <p:bldP spid="71" grpId="0" animBg="1"/>
      <p:bldP spid="72" grpId="0" bldLvl="0" animBg="1"/>
      <p:bldP spid="76" grpId="0" animBg="1"/>
      <p:bldP spid="79" grpId="1" animBg="1"/>
      <p:bldP spid="85" grpId="0" animBg="1"/>
      <p:bldP spid="81" grpId="0" animBg="1"/>
      <p:bldP spid="80" grpId="1" animBg="1"/>
      <p:bldP spid="86" grpId="1"/>
      <p:bldP spid="34" grpId="0"/>
      <p:bldP spid="51" grpId="0" bldLvl="0" animBg="1"/>
      <p:bldP spid="47" grpId="0" animBg="1"/>
      <p:bldP spid="48" grpId="0" animBg="1"/>
      <p:bldP spid="49" grpId="0" animBg="1"/>
      <p:bldP spid="50" grpId="0" animBg="1"/>
      <p:bldP spid="51" grpId="1" bldLvl="0" animBg="1"/>
      <p:bldP spid="47" grpId="1" animBg="1"/>
      <p:bldP spid="48" grpId="1" animBg="1"/>
      <p:bldP spid="49" grpId="1" animBg="1"/>
      <p:bldP spid="50" grpId="1" animBg="1"/>
      <p:bldP spid="36" grpId="0" bldLvl="0" animBg="1"/>
      <p:bldP spid="46" grpId="0" animBg="1"/>
      <p:bldP spid="37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1940560"/>
            <a:ext cx="3260090" cy="26282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5673725" y="658495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890645" y="658495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82185" y="658495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64630" y="658495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56170" y="658495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63465" y="95885"/>
            <a:ext cx="2440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操作系统的</a:t>
            </a:r>
            <a:r>
              <a:rPr lang="zh-CN" altLang="en-US" sz="2400"/>
              <a:t>发展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649605" y="1171575"/>
            <a:ext cx="1633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手工操作阶段</a:t>
            </a:r>
            <a:endParaRPr lang="zh-CN" altLang="en-US" sz="1600"/>
          </a:p>
        </p:txBody>
      </p:sp>
      <p:sp>
        <p:nvSpPr>
          <p:cNvPr id="5" name="圆角矩形标注 4"/>
          <p:cNvSpPr/>
          <p:nvPr/>
        </p:nvSpPr>
        <p:spPr>
          <a:xfrm>
            <a:off x="974090" y="4957445"/>
            <a:ext cx="2940050" cy="1004570"/>
          </a:xfrm>
          <a:prstGeom prst="wedgeRoundRectCallout">
            <a:avLst>
              <a:gd name="adj1" fmla="val -21036"/>
              <a:gd name="adj2" fmla="val -93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代码是</a:t>
            </a:r>
            <a:r>
              <a:rPr lang="zh-CN" altLang="en-US" sz="1200">
                <a:sym typeface="+mn-ea"/>
              </a:rPr>
              <a:t>程序员用纸带</a:t>
            </a:r>
            <a:r>
              <a:rPr lang="zh-CN" altLang="en-US" sz="1200"/>
              <a:t>在打孔机上写的，计算机只识别二进制的机械码，在纸带上打孔，打孔的代表</a:t>
            </a:r>
            <a:r>
              <a:rPr lang="en-US" altLang="zh-CN" sz="1200"/>
              <a:t>1</a:t>
            </a:r>
            <a:r>
              <a:rPr lang="zh-CN" altLang="en-US" sz="1200"/>
              <a:t>，没打孔的代表</a:t>
            </a:r>
            <a:r>
              <a:rPr lang="en-US" altLang="zh-CN" sz="1200"/>
              <a:t>0</a:t>
            </a:r>
            <a:endParaRPr lang="en-US" altLang="zh-CN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260" y="2118995"/>
            <a:ext cx="1437005" cy="199771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638675" y="3142615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838190" y="2499360"/>
            <a:ext cx="784860" cy="1510030"/>
          </a:xfrm>
          <a:prstGeom prst="round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主机</a:t>
            </a:r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7312660" y="3141980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0" y="4957445"/>
            <a:ext cx="695325" cy="88582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 rot="5400000">
            <a:off x="9020810" y="4485005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12970" y="3565525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慢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7386955" y="3505835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快</a:t>
            </a:r>
            <a:endParaRPr lang="zh-CN" altLang="en-US" sz="1400"/>
          </a:p>
        </p:txBody>
      </p:sp>
      <p:sp>
        <p:nvSpPr>
          <p:cNvPr id="19" name="矩形标注 18"/>
          <p:cNvSpPr/>
          <p:nvPr/>
        </p:nvSpPr>
        <p:spPr>
          <a:xfrm>
            <a:off x="6833870" y="1457325"/>
            <a:ext cx="1181100" cy="661670"/>
          </a:xfrm>
          <a:prstGeom prst="wedgeRectCallout">
            <a:avLst>
              <a:gd name="adj1" fmla="val -18655"/>
              <a:gd name="adj2" fmla="val 6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人机速度矛盾，资源利用率低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58405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4960" y="895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多级页表</a:t>
            </a:r>
            <a:endParaRPr lang="zh-CN" altLang="en-US" sz="2400"/>
          </a:p>
        </p:txBody>
      </p:sp>
      <p:sp>
        <p:nvSpPr>
          <p:cNvPr id="3" name="圆角矩形 2"/>
          <p:cNvSpPr/>
          <p:nvPr/>
        </p:nvSpPr>
        <p:spPr>
          <a:xfrm>
            <a:off x="607060" y="4080510"/>
            <a:ext cx="1057910" cy="68643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页表寄存器</a:t>
            </a:r>
            <a:endParaRPr lang="zh-CN" altLang="en-US" sz="1200"/>
          </a:p>
        </p:txBody>
      </p:sp>
      <p:sp>
        <p:nvSpPr>
          <p:cNvPr id="53" name="矩形 52"/>
          <p:cNvSpPr/>
          <p:nvPr/>
        </p:nvSpPr>
        <p:spPr>
          <a:xfrm>
            <a:off x="9306560" y="2441575"/>
            <a:ext cx="1236980" cy="44704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55" name="矩形 54"/>
          <p:cNvSpPr/>
          <p:nvPr/>
        </p:nvSpPr>
        <p:spPr>
          <a:xfrm>
            <a:off x="9306560" y="2888615"/>
            <a:ext cx="1236980" cy="44704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58" name="矩形 57"/>
          <p:cNvSpPr/>
          <p:nvPr/>
        </p:nvSpPr>
        <p:spPr>
          <a:xfrm>
            <a:off x="9306560" y="3782695"/>
            <a:ext cx="1236980" cy="44704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4</a:t>
            </a:r>
            <a:endParaRPr lang="en-US" altLang="zh-CN" sz="1600"/>
          </a:p>
        </p:txBody>
      </p:sp>
      <p:sp>
        <p:nvSpPr>
          <p:cNvPr id="59" name="矩形 58"/>
          <p:cNvSpPr/>
          <p:nvPr/>
        </p:nvSpPr>
        <p:spPr>
          <a:xfrm>
            <a:off x="9306560" y="3335655"/>
            <a:ext cx="1236980" cy="44704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63" name="矩形 62"/>
          <p:cNvSpPr/>
          <p:nvPr/>
        </p:nvSpPr>
        <p:spPr>
          <a:xfrm>
            <a:off x="9306560" y="4229735"/>
            <a:ext cx="1236980" cy="44704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5</a:t>
            </a:r>
            <a:endParaRPr lang="en-US" altLang="zh-CN" sz="1600"/>
          </a:p>
        </p:txBody>
      </p:sp>
      <p:sp>
        <p:nvSpPr>
          <p:cNvPr id="64" name="矩形 63"/>
          <p:cNvSpPr/>
          <p:nvPr/>
        </p:nvSpPr>
        <p:spPr>
          <a:xfrm>
            <a:off x="9306560" y="5123815"/>
            <a:ext cx="1236980" cy="44704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.....</a:t>
            </a:r>
            <a:endParaRPr lang="en-US" altLang="zh-CN" sz="1600"/>
          </a:p>
        </p:txBody>
      </p:sp>
      <p:sp>
        <p:nvSpPr>
          <p:cNvPr id="65" name="矩形 64"/>
          <p:cNvSpPr/>
          <p:nvPr/>
        </p:nvSpPr>
        <p:spPr>
          <a:xfrm>
            <a:off x="9306560" y="4676775"/>
            <a:ext cx="1236980" cy="44704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6</a:t>
            </a:r>
            <a:endParaRPr lang="en-US" altLang="zh-CN" sz="1600"/>
          </a:p>
        </p:txBody>
      </p:sp>
      <p:sp>
        <p:nvSpPr>
          <p:cNvPr id="72" name="文本框 71"/>
          <p:cNvSpPr txBox="1"/>
          <p:nvPr/>
        </p:nvSpPr>
        <p:spPr>
          <a:xfrm>
            <a:off x="9444990" y="5615940"/>
            <a:ext cx="96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物理内存</a:t>
            </a:r>
            <a:r>
              <a:rPr lang="en-US" altLang="zh-CN" sz="1400"/>
              <a:t>       (4GB)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3128645" y="1045210"/>
            <a:ext cx="5934075" cy="41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虚拟地址（</a:t>
            </a:r>
            <a:r>
              <a:rPr lang="en-US" altLang="zh-CN" sz="1600">
                <a:sym typeface="+mn-ea"/>
              </a:rPr>
              <a:t>32</a:t>
            </a:r>
            <a:r>
              <a:rPr lang="zh-CN" altLang="en-US" sz="1600">
                <a:sym typeface="+mn-ea"/>
              </a:rPr>
              <a:t>位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10" name="左中括号 9"/>
          <p:cNvSpPr/>
          <p:nvPr/>
        </p:nvSpPr>
        <p:spPr>
          <a:xfrm rot="16200000">
            <a:off x="4041775" y="657860"/>
            <a:ext cx="76200" cy="190309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中括号 10"/>
          <p:cNvSpPr/>
          <p:nvPr/>
        </p:nvSpPr>
        <p:spPr>
          <a:xfrm rot="16200000">
            <a:off x="5878195" y="727075"/>
            <a:ext cx="76200" cy="176276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中括号 11"/>
          <p:cNvSpPr/>
          <p:nvPr/>
        </p:nvSpPr>
        <p:spPr>
          <a:xfrm rot="16200000">
            <a:off x="7868920" y="488315"/>
            <a:ext cx="83820" cy="222758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99485" y="1659255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一级页号（</a:t>
            </a:r>
            <a:r>
              <a:rPr lang="en-US" altLang="zh-CN" sz="1200"/>
              <a:t>10</a:t>
            </a:r>
            <a:r>
              <a:rPr lang="zh-CN" altLang="en-US" sz="1200"/>
              <a:t>位）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241290" y="1661795"/>
            <a:ext cx="1418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二级页号（</a:t>
            </a:r>
            <a:r>
              <a:rPr lang="en-US" altLang="zh-CN" sz="1200"/>
              <a:t>10</a:t>
            </a:r>
            <a:r>
              <a:rPr lang="zh-CN" altLang="en-US" sz="1200"/>
              <a:t>位）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7165975" y="1644015"/>
            <a:ext cx="1570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页内偏移量（</a:t>
            </a:r>
            <a:r>
              <a:rPr lang="en-US" altLang="zh-CN" sz="1200"/>
              <a:t>12</a:t>
            </a:r>
            <a:r>
              <a:rPr lang="zh-CN" altLang="en-US" sz="1200"/>
              <a:t>位）</a:t>
            </a:r>
            <a:endParaRPr lang="zh-CN" altLang="en-US" sz="120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1853565" y="4439920"/>
            <a:ext cx="69596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圆角矩形标注 76"/>
          <p:cNvSpPr/>
          <p:nvPr/>
        </p:nvSpPr>
        <p:spPr>
          <a:xfrm>
            <a:off x="10700385" y="3828415"/>
            <a:ext cx="914400" cy="611505"/>
          </a:xfrm>
          <a:prstGeom prst="wedgeRoundRectCallout">
            <a:avLst>
              <a:gd name="adj1" fmla="val -92708"/>
              <a:gd name="adj2" fmla="val -145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二级页表存放位置</a:t>
            </a:r>
            <a:endParaRPr lang="zh-CN" altLang="en-US" sz="1200"/>
          </a:p>
        </p:txBody>
      </p:sp>
      <p:graphicFrame>
        <p:nvGraphicFramePr>
          <p:cNvPr id="79" name="表格 78"/>
          <p:cNvGraphicFramePr/>
          <p:nvPr>
            <p:custDataLst>
              <p:tags r:id="rId2"/>
            </p:custDataLst>
          </p:nvPr>
        </p:nvGraphicFramePr>
        <p:xfrm>
          <a:off x="2810510" y="3433445"/>
          <a:ext cx="197167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95"/>
                <a:gridCol w="103378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一级页号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二级页表地址</a:t>
                      </a:r>
                      <a:endParaRPr lang="zh-CN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表格 80"/>
          <p:cNvGraphicFramePr/>
          <p:nvPr>
            <p:custDataLst>
              <p:tags r:id="rId3"/>
            </p:custDataLst>
          </p:nvPr>
        </p:nvGraphicFramePr>
        <p:xfrm>
          <a:off x="6068060" y="2197735"/>
          <a:ext cx="19532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9766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二级页号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物理页号</a:t>
                      </a:r>
                      <a:endParaRPr lang="zh-CN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表格 81"/>
          <p:cNvGraphicFramePr/>
          <p:nvPr>
            <p:custDataLst>
              <p:tags r:id="rId4"/>
            </p:custDataLst>
          </p:nvPr>
        </p:nvGraphicFramePr>
        <p:xfrm>
          <a:off x="6068060" y="4439920"/>
          <a:ext cx="19507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/>
                <a:gridCol w="97536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二级页表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物理页号</a:t>
                      </a:r>
                      <a:endParaRPr lang="zh-CN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文本框 82"/>
          <p:cNvSpPr txBox="1"/>
          <p:nvPr/>
        </p:nvSpPr>
        <p:spPr>
          <a:xfrm>
            <a:off x="6858000" y="404876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8041005" y="3112135"/>
            <a:ext cx="114046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903460" y="1045210"/>
            <a:ext cx="1828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号内存块的起始地址是</a:t>
            </a:r>
            <a:r>
              <a:rPr lang="en-US" altLang="zh-CN" sz="1200">
                <a:sym typeface="+mn-ea"/>
              </a:rPr>
              <a:t>2*4096=8192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89" name="文本框 88"/>
          <p:cNvSpPr txBox="1"/>
          <p:nvPr/>
        </p:nvSpPr>
        <p:spPr>
          <a:xfrm>
            <a:off x="9903460" y="1647825"/>
            <a:ext cx="13741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8192+1023=9215</a:t>
            </a:r>
            <a:endParaRPr lang="en-US" altLang="zh-CN" sz="1200"/>
          </a:p>
        </p:txBody>
      </p:sp>
      <p:sp>
        <p:nvSpPr>
          <p:cNvPr id="4" name="右大括号 3"/>
          <p:cNvSpPr/>
          <p:nvPr/>
        </p:nvSpPr>
        <p:spPr>
          <a:xfrm>
            <a:off x="10705465" y="2479040"/>
            <a:ext cx="192405" cy="409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6445" y="2530475"/>
            <a:ext cx="5194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4KB</a:t>
            </a:r>
            <a:endParaRPr lang="en-US" altLang="zh-CN" sz="14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855210" y="4107815"/>
            <a:ext cx="4378960" cy="5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8101965" y="3738245"/>
            <a:ext cx="1053465" cy="185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307195" y="2888615"/>
            <a:ext cx="1224915" cy="44640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311525" y="318579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一级页表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597650" y="195262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二级页表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2255520" y="2071370"/>
            <a:ext cx="33648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Eg</a:t>
            </a:r>
            <a:r>
              <a:rPr lang="zh-CN" altLang="en-US" sz="1200"/>
              <a:t>：将逻辑地址</a:t>
            </a:r>
            <a:r>
              <a:rPr lang="en-US" altLang="zh-CN" sz="1200"/>
              <a:t>0000000000</a:t>
            </a:r>
            <a:r>
              <a:rPr lang="zh-CN" altLang="en-US" sz="1200"/>
              <a:t>、</a:t>
            </a:r>
            <a:r>
              <a:rPr lang="en-US" altLang="zh-CN" sz="1200"/>
              <a:t>0000000001</a:t>
            </a:r>
            <a:r>
              <a:rPr lang="zh-CN" altLang="en-US" sz="1200"/>
              <a:t>、</a:t>
            </a:r>
            <a:r>
              <a:rPr lang="en-US" altLang="zh-CN" sz="1200"/>
              <a:t>001111111111</a:t>
            </a:r>
            <a:r>
              <a:rPr lang="zh-CN" altLang="en-US" sz="1200"/>
              <a:t>，转换成物理</a:t>
            </a:r>
            <a:r>
              <a:rPr lang="zh-CN" altLang="en-US" sz="1200"/>
              <a:t>地址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ldLvl="0" animBg="1"/>
      <p:bldP spid="88" grpId="0"/>
      <p:bldP spid="89" grpId="0"/>
      <p:bldP spid="20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4888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092575" y="2159000"/>
          <a:ext cx="4808220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697865"/>
                <a:gridCol w="1238250"/>
                <a:gridCol w="414020"/>
                <a:gridCol w="1299845"/>
              </a:tblGrid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文件名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类型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存取权限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物理位置</a:t>
                      </a:r>
                      <a:endParaRPr lang="zh-CN" altLang="en-US" sz="16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360Downlods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目录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只读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外存</a:t>
                      </a:r>
                      <a:r>
                        <a:rPr lang="en-US" altLang="zh-CN" sz="1400"/>
                        <a:t>6</a:t>
                      </a:r>
                      <a:r>
                        <a:rPr lang="zh-CN" altLang="en-US" sz="1400"/>
                        <a:t>号块</a:t>
                      </a:r>
                      <a:endParaRPr lang="zh-CN" altLang="en-US" sz="1400"/>
                    </a:p>
                  </a:txBody>
                  <a:tcPr/>
                </a:tc>
              </a:tr>
              <a:tr h="273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CloudMusic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目录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读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写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外存</a:t>
                      </a:r>
                      <a:r>
                        <a:rPr lang="en-US" altLang="zh-CN" sz="1400">
                          <a:sym typeface="+mn-ea"/>
                        </a:rPr>
                        <a:t>26</a:t>
                      </a:r>
                      <a:r>
                        <a:rPr lang="zh-CN" altLang="en-US" sz="1400">
                          <a:sym typeface="+mn-ea"/>
                        </a:rPr>
                        <a:t>号块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243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用户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目录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读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写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外存</a:t>
                      </a:r>
                      <a:r>
                        <a:rPr lang="en-US" altLang="zh-CN" sz="1400">
                          <a:sym typeface="+mn-ea"/>
                        </a:rPr>
                        <a:t>125</a:t>
                      </a:r>
                      <a:r>
                        <a:rPr lang="zh-CN" altLang="en-US" sz="1400">
                          <a:sym typeface="+mn-ea"/>
                        </a:rPr>
                        <a:t>号块</a:t>
                      </a:r>
                      <a:endParaRPr lang="zh-CN" altLang="en-US" sz="1400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Cen</a:t>
                      </a:r>
                      <a:r>
                        <a:rPr lang="en-US" altLang="zh-CN" sz="1200"/>
                        <a:t>tOS-7....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iso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只读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外存</a:t>
                      </a:r>
                      <a:r>
                        <a:rPr lang="en-US" altLang="zh-CN" sz="1400">
                          <a:sym typeface="+mn-ea"/>
                        </a:rPr>
                        <a:t>1957</a:t>
                      </a:r>
                      <a:r>
                        <a:rPr lang="zh-CN" altLang="en-US" sz="1400">
                          <a:sym typeface="+mn-ea"/>
                        </a:rPr>
                        <a:t>号块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 descr="1648518135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5545"/>
            <a:ext cx="3867150" cy="5029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4960" y="1327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文件目录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697990" y="4496435"/>
            <a:ext cx="522605" cy="2349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92575" y="3657600"/>
            <a:ext cx="4807585" cy="3632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4093210" y="1498600"/>
            <a:ext cx="1301115" cy="508000"/>
          </a:xfrm>
          <a:prstGeom prst="wedgeRoundRectCallout">
            <a:avLst>
              <a:gd name="adj1" fmla="val -98124"/>
              <a:gd name="adj2" fmla="val 93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根目录（</a:t>
            </a:r>
            <a:r>
              <a:rPr lang="en-US" altLang="zh-CN" sz="1200"/>
              <a:t>C</a:t>
            </a:r>
            <a:r>
              <a:rPr lang="zh-CN" altLang="en-US" sz="1200"/>
              <a:t>：盘）的目录文件</a:t>
            </a:r>
            <a:endParaRPr lang="zh-CN" altLang="en-US" sz="1200"/>
          </a:p>
        </p:txBody>
      </p:sp>
      <p:sp>
        <p:nvSpPr>
          <p:cNvPr id="12" name="圆角矩形标注 11"/>
          <p:cNvSpPr/>
          <p:nvPr/>
        </p:nvSpPr>
        <p:spPr>
          <a:xfrm>
            <a:off x="8983345" y="2338705"/>
            <a:ext cx="1771015" cy="593090"/>
          </a:xfrm>
          <a:prstGeom prst="wedgeRoundRectCallout">
            <a:avLst>
              <a:gd name="adj1" fmla="val -64055"/>
              <a:gd name="adj2" fmla="val 226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目录的每条记录就是一个文件控制块（</a:t>
            </a:r>
            <a:r>
              <a:rPr lang="en-US" altLang="zh-CN" sz="1200"/>
              <a:t>FCB</a:t>
            </a:r>
            <a:r>
              <a:rPr lang="zh-CN" altLang="en-US" sz="1200"/>
              <a:t>）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4888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4960" y="1327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索引</a:t>
            </a:r>
            <a:r>
              <a:rPr lang="zh-CN" altLang="en-US" sz="2400"/>
              <a:t>节点</a:t>
            </a:r>
            <a:endParaRPr lang="zh-CN" altLang="en-US" sz="2400"/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752475" y="1296035"/>
          <a:ext cx="4808220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697865"/>
                <a:gridCol w="1238250"/>
                <a:gridCol w="414020"/>
                <a:gridCol w="1299845"/>
              </a:tblGrid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文件名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类型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存取权限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物理位置</a:t>
                      </a:r>
                      <a:endParaRPr lang="zh-CN" altLang="en-US" sz="16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360Downlods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目录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只读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外存</a:t>
                      </a:r>
                      <a:r>
                        <a:rPr lang="en-US" altLang="zh-CN" sz="1400"/>
                        <a:t>6</a:t>
                      </a:r>
                      <a:r>
                        <a:rPr lang="zh-CN" altLang="en-US" sz="1400"/>
                        <a:t>号块</a:t>
                      </a:r>
                      <a:endParaRPr lang="zh-CN" altLang="en-US" sz="1400"/>
                    </a:p>
                  </a:txBody>
                  <a:tcPr/>
                </a:tc>
              </a:tr>
              <a:tr h="273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CloudMusic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目录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读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写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外存</a:t>
                      </a:r>
                      <a:r>
                        <a:rPr lang="en-US" altLang="zh-CN" sz="1400">
                          <a:sym typeface="+mn-ea"/>
                        </a:rPr>
                        <a:t>26</a:t>
                      </a:r>
                      <a:r>
                        <a:rPr lang="zh-CN" altLang="en-US" sz="1400">
                          <a:sym typeface="+mn-ea"/>
                        </a:rPr>
                        <a:t>号块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243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用户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目录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读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写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外存</a:t>
                      </a:r>
                      <a:r>
                        <a:rPr lang="en-US" altLang="zh-CN" sz="1400">
                          <a:sym typeface="+mn-ea"/>
                        </a:rPr>
                        <a:t>125</a:t>
                      </a:r>
                      <a:r>
                        <a:rPr lang="zh-CN" altLang="en-US" sz="1400">
                          <a:sym typeface="+mn-ea"/>
                        </a:rPr>
                        <a:t>号块</a:t>
                      </a:r>
                      <a:endParaRPr lang="zh-CN" altLang="en-US" sz="1400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Cen</a:t>
                      </a:r>
                      <a:r>
                        <a:rPr lang="en-US" altLang="zh-CN" sz="1200"/>
                        <a:t>tOS-7....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iso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只读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外存</a:t>
                      </a:r>
                      <a:r>
                        <a:rPr lang="en-US" altLang="zh-CN" sz="1400">
                          <a:sym typeface="+mn-ea"/>
                        </a:rPr>
                        <a:t>1957</a:t>
                      </a:r>
                      <a:r>
                        <a:rPr lang="zh-CN" altLang="en-US" sz="1400">
                          <a:sym typeface="+mn-ea"/>
                        </a:rPr>
                        <a:t>号块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标注 10"/>
          <p:cNvSpPr/>
          <p:nvPr/>
        </p:nvSpPr>
        <p:spPr>
          <a:xfrm>
            <a:off x="6157595" y="1123315"/>
            <a:ext cx="2559050" cy="746760"/>
          </a:xfrm>
          <a:prstGeom prst="wedgeRectCallout">
            <a:avLst>
              <a:gd name="adj1" fmla="val -63647"/>
              <a:gd name="adj2" fmla="val 4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系统在查找文件目录的时候，只需要用到文件名这个信息，只有文件名匹配的时，才会读取其他的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752475" y="4507865"/>
          <a:ext cx="2513965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05"/>
                <a:gridCol w="129286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文件名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索引节点指针</a:t>
                      </a:r>
                      <a:endParaRPr lang="zh-CN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360D</a:t>
                      </a:r>
                      <a:r>
                        <a:rPr lang="en-US" altLang="zh-CN" sz="1200"/>
                        <a:t>ownlods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用户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椭圆 13"/>
          <p:cNvSpPr/>
          <p:nvPr/>
        </p:nvSpPr>
        <p:spPr>
          <a:xfrm>
            <a:off x="4091305" y="4627245"/>
            <a:ext cx="758190" cy="7346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索引节点</a:t>
            </a:r>
            <a:endParaRPr lang="zh-CN" altLang="en-US" sz="1200"/>
          </a:p>
        </p:txBody>
      </p:sp>
      <p:sp>
        <p:nvSpPr>
          <p:cNvPr id="12" name="右中括号 11"/>
          <p:cNvSpPr/>
          <p:nvPr/>
        </p:nvSpPr>
        <p:spPr>
          <a:xfrm rot="5400000">
            <a:off x="3676015" y="1786255"/>
            <a:ext cx="109220" cy="3659505"/>
          </a:xfrm>
          <a:prstGeom prst="righ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4090670" y="4091305"/>
            <a:ext cx="758190" cy="11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247890" y="2303145"/>
            <a:ext cx="3491865" cy="119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假设一个</a:t>
            </a:r>
            <a:r>
              <a:rPr lang="en-US" altLang="zh-CN" sz="1400"/>
              <a:t>FCB</a:t>
            </a:r>
            <a:r>
              <a:rPr lang="zh-CN" altLang="en-US" sz="1400"/>
              <a:t>是</a:t>
            </a:r>
            <a:r>
              <a:rPr lang="en-US" altLang="zh-CN" sz="1400"/>
              <a:t>64B</a:t>
            </a:r>
            <a:r>
              <a:rPr lang="zh-CN" altLang="en-US" sz="1400"/>
              <a:t>，磁盘块大小为</a:t>
            </a:r>
            <a:r>
              <a:rPr lang="en-US" altLang="zh-CN" sz="1400"/>
              <a:t>1KB</a:t>
            </a:r>
            <a:r>
              <a:rPr lang="zh-CN" altLang="en-US" sz="1400"/>
              <a:t>，则每个磁盘块能存放</a:t>
            </a:r>
            <a:r>
              <a:rPr lang="en-US" altLang="zh-CN" sz="1400"/>
              <a:t>16</a:t>
            </a:r>
            <a:r>
              <a:rPr lang="zh-CN" altLang="en-US" sz="1400"/>
              <a:t>个</a:t>
            </a:r>
            <a:r>
              <a:rPr lang="en-US" altLang="zh-CN" sz="1400"/>
              <a:t>FCB</a:t>
            </a:r>
            <a:r>
              <a:rPr lang="zh-CN" altLang="en-US" sz="1400"/>
              <a:t>，若一个文件有</a:t>
            </a:r>
            <a:r>
              <a:rPr lang="en-US" altLang="zh-CN" sz="1400"/>
              <a:t>640</a:t>
            </a:r>
            <a:r>
              <a:rPr lang="zh-CN" altLang="en-US" sz="1400"/>
              <a:t>个目录项，就需要</a:t>
            </a:r>
            <a:r>
              <a:rPr lang="en-US" altLang="zh-CN" sz="1400"/>
              <a:t>40</a:t>
            </a:r>
            <a:r>
              <a:rPr lang="zh-CN" altLang="en-US" sz="1400"/>
              <a:t>块磁盘块（</a:t>
            </a:r>
            <a:r>
              <a:rPr lang="en-US" altLang="zh-CN" sz="1400"/>
              <a:t>640/16=40</a:t>
            </a:r>
            <a:r>
              <a:rPr lang="zh-CN" altLang="en-US" sz="1400"/>
              <a:t>），需要启动磁盘</a:t>
            </a:r>
            <a:r>
              <a:rPr lang="en-US" altLang="zh-CN" sz="1400"/>
              <a:t>40</a:t>
            </a:r>
            <a:r>
              <a:rPr lang="zh-CN" altLang="en-US" sz="1400"/>
              <a:t>次才能查找</a:t>
            </a:r>
            <a:r>
              <a:rPr lang="zh-CN" altLang="en-US" sz="1400"/>
              <a:t>完。</a:t>
            </a: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7247890" y="3929380"/>
            <a:ext cx="3491865" cy="93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使用索引节点机制，文件名占用</a:t>
            </a:r>
            <a:r>
              <a:rPr lang="en-US" altLang="zh-CN" sz="1400"/>
              <a:t>14B</a:t>
            </a:r>
            <a:r>
              <a:rPr lang="zh-CN" altLang="en-US" sz="1400"/>
              <a:t>，指针</a:t>
            </a:r>
            <a:r>
              <a:rPr lang="en-US" altLang="zh-CN" sz="1400"/>
              <a:t>2B</a:t>
            </a:r>
            <a:r>
              <a:rPr lang="zh-CN" altLang="en-US" sz="1400"/>
              <a:t>，那每个磁盘块就可以存放</a:t>
            </a:r>
            <a:r>
              <a:rPr lang="en-US" altLang="zh-CN" sz="1400"/>
              <a:t>64</a:t>
            </a:r>
            <a:r>
              <a:rPr lang="zh-CN" altLang="en-US" sz="1400"/>
              <a:t>个</a:t>
            </a:r>
            <a:r>
              <a:rPr lang="en-US" altLang="zh-CN" sz="1400"/>
              <a:t>FCB</a:t>
            </a:r>
            <a:r>
              <a:rPr lang="zh-CN" altLang="en-US" sz="1400"/>
              <a:t>，查找只需要启动</a:t>
            </a:r>
            <a:r>
              <a:rPr lang="en-US" altLang="zh-CN" sz="1400"/>
              <a:t>10</a:t>
            </a:r>
            <a:r>
              <a:rPr lang="zh-CN" altLang="en-US" sz="1400"/>
              <a:t>次</a:t>
            </a:r>
            <a:r>
              <a:rPr lang="zh-CN" altLang="en-US" sz="1400"/>
              <a:t>磁盘。</a:t>
            </a:r>
            <a:endParaRPr lang="zh-CN" altLang="en-US" sz="1400"/>
          </a:p>
        </p:txBody>
      </p:sp>
      <p:sp>
        <p:nvSpPr>
          <p:cNvPr id="23" name="圆角矩形标注 22"/>
          <p:cNvSpPr/>
          <p:nvPr/>
        </p:nvSpPr>
        <p:spPr>
          <a:xfrm>
            <a:off x="5021580" y="5361940"/>
            <a:ext cx="2167255" cy="745490"/>
          </a:xfrm>
          <a:prstGeom prst="wedgeRoundRectCallout">
            <a:avLst>
              <a:gd name="adj1" fmla="val -62236"/>
              <a:gd name="adj2" fmla="val -50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查找文件时根据目录指针可以找到对应的索引节点，再调入</a:t>
            </a:r>
            <a:r>
              <a:rPr lang="zh-CN" altLang="en-US" sz="1200"/>
              <a:t>内存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bldLvl="0" animBg="1"/>
      <p:bldP spid="14" grpId="0" bldLvl="0" animBg="1"/>
      <p:bldP spid="20" grpId="0" bldLvl="0" animBg="1"/>
      <p:bldP spid="21" grpId="0" bldLvl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4888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4960" y="1327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目录</a:t>
            </a:r>
            <a:r>
              <a:rPr lang="zh-CN" altLang="en-US" sz="2400"/>
              <a:t>结构</a:t>
            </a:r>
            <a:endParaRPr lang="zh-CN" altLang="en-US" sz="24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68045" y="2514600"/>
          <a:ext cx="764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54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目录</a:t>
                      </a:r>
                      <a:r>
                        <a:rPr lang="zh-CN" altLang="en-US" sz="1400"/>
                        <a:t>表</a:t>
                      </a:r>
                      <a:endParaRPr lang="zh-CN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FCB1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FCB2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FCB</a:t>
                      </a:r>
                      <a:r>
                        <a:rPr lang="en-US" altLang="zh-CN" sz="1400"/>
                        <a:t>n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2407920" y="2385695"/>
            <a:ext cx="725170" cy="471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文件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" name="椭圆 3"/>
          <p:cNvSpPr/>
          <p:nvPr/>
        </p:nvSpPr>
        <p:spPr>
          <a:xfrm>
            <a:off x="2401570" y="3128645"/>
            <a:ext cx="725170" cy="471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文件</a:t>
            </a:r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6" name="椭圆 5"/>
          <p:cNvSpPr/>
          <p:nvPr/>
        </p:nvSpPr>
        <p:spPr>
          <a:xfrm>
            <a:off x="2401570" y="3871595"/>
            <a:ext cx="725170" cy="471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文件</a:t>
            </a:r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868045" y="154559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单级目录结构</a:t>
            </a:r>
            <a:endParaRPr lang="zh-CN" altLang="en-US" sz="14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745615" y="2771775"/>
            <a:ext cx="549275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742440" y="3399155"/>
            <a:ext cx="542290" cy="5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742440" y="4135120"/>
            <a:ext cx="561975" cy="59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364490" y="4730750"/>
            <a:ext cx="1381125" cy="611505"/>
          </a:xfrm>
          <a:prstGeom prst="wedgeRoundRectCallout">
            <a:avLst>
              <a:gd name="adj1" fmla="val -2413"/>
              <a:gd name="adj2" fmla="val -110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整个系统只有一张目录表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01955" y="5414010"/>
            <a:ext cx="3223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实现了</a:t>
            </a:r>
            <a:r>
              <a:rPr lang="en-US" altLang="zh-CN" sz="1200"/>
              <a:t>“</a:t>
            </a:r>
            <a:r>
              <a:rPr lang="zh-CN" altLang="en-US" sz="1200"/>
              <a:t>按名存取</a:t>
            </a:r>
            <a:r>
              <a:rPr lang="en-US" altLang="zh-CN" sz="1200"/>
              <a:t>”</a:t>
            </a:r>
            <a:r>
              <a:rPr lang="zh-CN" altLang="en-US" sz="1200"/>
              <a:t>，但是不允许文件重名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740400" y="1545590"/>
            <a:ext cx="1252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多级目录结构</a:t>
            </a:r>
            <a:endParaRPr lang="zh-CN" altLang="en-US" sz="1400"/>
          </a:p>
        </p:txBody>
      </p:sp>
      <p:graphicFrame>
        <p:nvGraphicFramePr>
          <p:cNvPr id="19" name="表格 18"/>
          <p:cNvGraphicFramePr/>
          <p:nvPr/>
        </p:nvGraphicFramePr>
        <p:xfrm>
          <a:off x="5924550" y="2660015"/>
          <a:ext cx="72326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6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根目录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aaa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照片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账单</a:t>
                      </a:r>
                      <a:r>
                        <a:rPr lang="en-US" altLang="zh-CN" sz="1400"/>
                        <a:t>5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7745095" y="1919605"/>
          <a:ext cx="103187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7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“aaa”</a:t>
                      </a:r>
                      <a:r>
                        <a:rPr lang="zh-CN" altLang="en-US" sz="1400"/>
                        <a:t>目录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tencent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demo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7745095" y="4133850"/>
          <a:ext cx="9131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照片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2020-03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demo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椭圆 21"/>
          <p:cNvSpPr/>
          <p:nvPr/>
        </p:nvSpPr>
        <p:spPr>
          <a:xfrm>
            <a:off x="6958965" y="4134485"/>
            <a:ext cx="533400" cy="471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文件</a:t>
            </a:r>
            <a:endParaRPr lang="en-US" altLang="zh-CN" sz="10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718300" y="3789045"/>
            <a:ext cx="264795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/>
          <p:nvPr/>
        </p:nvGraphicFramePr>
        <p:xfrm>
          <a:off x="9658985" y="3730625"/>
          <a:ext cx="14160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“2020-03”</a:t>
                      </a:r>
                      <a:r>
                        <a:rPr lang="zh-CN" altLang="en-US" sz="1400"/>
                        <a:t>目录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自拍</a:t>
                      </a:r>
                      <a:r>
                        <a:rPr lang="en-US" altLang="zh-CN" sz="1400"/>
                        <a:t>.jpg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图片</a:t>
                      </a:r>
                      <a:r>
                        <a:rPr lang="en-US" altLang="zh-CN" sz="1400"/>
                        <a:t>.png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接连接符 24"/>
          <p:cNvCxnSpPr/>
          <p:nvPr/>
        </p:nvCxnSpPr>
        <p:spPr>
          <a:xfrm flipV="1">
            <a:off x="6748145" y="2111375"/>
            <a:ext cx="911860" cy="66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718300" y="3475355"/>
            <a:ext cx="990600" cy="74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694420" y="3916045"/>
            <a:ext cx="858520" cy="690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740400" y="5598795"/>
            <a:ext cx="5796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系统会一层层的查找，如果要找到（自拍</a:t>
            </a:r>
            <a:r>
              <a:rPr lang="en-US" altLang="zh-CN" sz="1200"/>
              <a:t>.jpg)</a:t>
            </a:r>
            <a:r>
              <a:rPr lang="zh-CN" altLang="en-US" sz="1200"/>
              <a:t>文件，整个过程需要</a:t>
            </a:r>
            <a:r>
              <a:rPr lang="en-US" altLang="zh-CN" sz="1200"/>
              <a:t>3</a:t>
            </a:r>
            <a:r>
              <a:rPr lang="zh-CN" altLang="en-US" sz="1200"/>
              <a:t>次读磁盘</a:t>
            </a:r>
            <a:r>
              <a:rPr lang="en-US" altLang="zh-CN" sz="1200"/>
              <a:t>I/O</a:t>
            </a:r>
            <a:r>
              <a:rPr lang="zh-CN" altLang="en-US" sz="1200"/>
              <a:t>操作</a:t>
            </a:r>
            <a:endParaRPr lang="zh-CN" altLang="en-US" sz="1200"/>
          </a:p>
        </p:txBody>
      </p:sp>
      <p:sp>
        <p:nvSpPr>
          <p:cNvPr id="30" name="文本框 29"/>
          <p:cNvSpPr txBox="1"/>
          <p:nvPr/>
        </p:nvSpPr>
        <p:spPr>
          <a:xfrm>
            <a:off x="5740400" y="5893435"/>
            <a:ext cx="566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用户会连续访问一个目录里面的多个文件，每次都要从根目录开始查找，这很</a:t>
            </a:r>
            <a:r>
              <a:rPr lang="zh-CN" altLang="en-US" sz="1200"/>
              <a:t>低效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5740400" y="6188075"/>
            <a:ext cx="5222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可以设置一个</a:t>
            </a:r>
            <a:r>
              <a:rPr lang="en-US" altLang="zh-CN" sz="1200"/>
              <a:t>“</a:t>
            </a:r>
            <a:r>
              <a:rPr lang="zh-CN" altLang="en-US" sz="1200"/>
              <a:t>当前目录</a:t>
            </a:r>
            <a:r>
              <a:rPr lang="en-US" altLang="zh-CN" sz="1200"/>
              <a:t>”</a:t>
            </a:r>
            <a:r>
              <a:rPr lang="zh-CN" altLang="en-US" sz="1200"/>
              <a:t>，用户需要访问某个文件时可以从</a:t>
            </a:r>
            <a:r>
              <a:rPr lang="en-US" altLang="zh-CN" sz="1200"/>
              <a:t>“</a:t>
            </a:r>
            <a:r>
              <a:rPr lang="zh-CN" altLang="en-US" sz="1200"/>
              <a:t>当前目录</a:t>
            </a:r>
            <a:r>
              <a:rPr lang="en-US" altLang="zh-CN" sz="1200"/>
              <a:t>”</a:t>
            </a:r>
            <a:r>
              <a:rPr lang="zh-CN" altLang="en-US" sz="1200"/>
              <a:t>出发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  <p:bldP spid="28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4888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4960" y="1327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目录</a:t>
            </a:r>
            <a:r>
              <a:rPr lang="zh-CN" altLang="en-US" sz="2400"/>
              <a:t>结构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009650" y="1349375"/>
            <a:ext cx="1473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无环图目录结构</a:t>
            </a:r>
            <a:endParaRPr lang="zh-CN" altLang="en-US" sz="14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68045" y="2514600"/>
          <a:ext cx="7645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54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根</a:t>
                      </a:r>
                      <a:r>
                        <a:rPr lang="zh-CN" altLang="en-US" sz="1400"/>
                        <a:t>目录</a:t>
                      </a:r>
                      <a:endParaRPr lang="zh-CN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</a:t>
                      </a:r>
                      <a:r>
                        <a:rPr lang="en-US" altLang="zh-CN" sz="1400"/>
                        <a:t>ser1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U</a:t>
                      </a:r>
                      <a:r>
                        <a:rPr lang="en-US" altLang="zh-CN" sz="1400">
                          <a:sym typeface="+mn-ea"/>
                        </a:rPr>
                        <a:t>ser2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aaa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378200" y="1930400"/>
          <a:ext cx="1213485" cy="173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85"/>
              </a:tblGrid>
              <a:tr h="346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“User1”</a:t>
                      </a:r>
                      <a:r>
                        <a:rPr lang="zh-CN" altLang="en-US" sz="1400"/>
                        <a:t>目录</a:t>
                      </a:r>
                      <a:endParaRPr lang="zh-CN" altLang="en-US" sz="1400"/>
                    </a:p>
                  </a:txBody>
                  <a:tcPr/>
                </a:tc>
              </a:tr>
              <a:tr h="3467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照片</a:t>
                      </a:r>
                      <a:endParaRPr lang="zh-CN" altLang="en-US" sz="1400"/>
                    </a:p>
                  </a:txBody>
                  <a:tcPr/>
                </a:tc>
              </a:tr>
              <a:tr h="346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sym typeface="+mn-ea"/>
                        </a:rPr>
                        <a:t>demo</a:t>
                      </a:r>
                      <a:endParaRPr lang="en-US" altLang="zh-CN" sz="14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3352800" y="4083050"/>
          <a:ext cx="1212850" cy="181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/>
              </a:tblGrid>
              <a:tr h="363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“User2”</a:t>
                      </a:r>
                      <a:r>
                        <a:rPr lang="zh-CN" altLang="en-US" sz="1400">
                          <a:sym typeface="+mn-ea"/>
                        </a:rPr>
                        <a:t>目录</a:t>
                      </a:r>
                      <a:endParaRPr lang="zh-CN" altLang="en-US" sz="1400"/>
                    </a:p>
                  </a:txBody>
                  <a:tcPr/>
                </a:tc>
              </a:tr>
              <a:tr h="363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Mydemo</a:t>
                      </a:r>
                      <a:endParaRPr lang="en-US" altLang="zh-CN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3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test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63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椭圆 21"/>
          <p:cNvSpPr/>
          <p:nvPr/>
        </p:nvSpPr>
        <p:spPr>
          <a:xfrm>
            <a:off x="1950085" y="4193540"/>
            <a:ext cx="533400" cy="47180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文件</a:t>
            </a:r>
            <a:endParaRPr lang="en-US" altLang="zh-CN" sz="10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09420" y="3848100"/>
            <a:ext cx="264795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318760" y="3509645"/>
            <a:ext cx="533400" cy="47180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文件</a:t>
            </a:r>
            <a:endParaRPr lang="en-US" altLang="zh-CN" sz="10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677410" y="2859405"/>
            <a:ext cx="63754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677410" y="3997325"/>
            <a:ext cx="657225" cy="57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6337300" y="1930400"/>
          <a:ext cx="114617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7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“</a:t>
                      </a:r>
                      <a:r>
                        <a:rPr lang="zh-CN" altLang="en-US" sz="1400"/>
                        <a:t>照片</a:t>
                      </a:r>
                      <a:r>
                        <a:rPr lang="en-US" altLang="zh-CN" sz="1400"/>
                        <a:t>”</a:t>
                      </a:r>
                      <a:r>
                        <a:rPr lang="zh-CN" altLang="en-US" sz="1400"/>
                        <a:t>目录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2020-03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haha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275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V="1">
            <a:off x="1677035" y="2183130"/>
            <a:ext cx="1569085" cy="902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715770" y="3477895"/>
            <a:ext cx="1490980" cy="745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669155" y="2104390"/>
            <a:ext cx="1578610" cy="40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188325" y="2677795"/>
            <a:ext cx="533400" cy="47180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文件</a:t>
            </a:r>
            <a:endParaRPr lang="en-US" altLang="zh-CN" sz="10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550785" y="2667000"/>
            <a:ext cx="550545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52160" y="4575810"/>
            <a:ext cx="5546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可以用不同文件名指向同一个文件，或者同一个目录（共享同一目录下的</a:t>
            </a:r>
            <a:r>
              <a:rPr lang="zh-CN" altLang="en-US" sz="1200"/>
              <a:t>内容）</a:t>
            </a:r>
            <a:endParaRPr lang="zh-CN" altLang="en-US" sz="1200"/>
          </a:p>
        </p:txBody>
      </p:sp>
      <p:sp>
        <p:nvSpPr>
          <p:cNvPr id="25" name="圆角矩形标注 24"/>
          <p:cNvSpPr/>
          <p:nvPr/>
        </p:nvSpPr>
        <p:spPr>
          <a:xfrm>
            <a:off x="6159500" y="3608070"/>
            <a:ext cx="1242695" cy="389255"/>
          </a:xfrm>
          <a:prstGeom prst="wedgeRoundRectCallout">
            <a:avLst>
              <a:gd name="adj1" fmla="val -70541"/>
              <a:gd name="adj2" fmla="val -2308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共享计数器：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5852160" y="4851400"/>
            <a:ext cx="5106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删除文件的时候要为共享节点设置一个共享计数器</a:t>
            </a:r>
            <a:endParaRPr lang="zh-CN" altLang="en-US" sz="1200"/>
          </a:p>
        </p:txBody>
      </p:sp>
      <p:sp>
        <p:nvSpPr>
          <p:cNvPr id="27" name="矩形 26"/>
          <p:cNvSpPr/>
          <p:nvPr/>
        </p:nvSpPr>
        <p:spPr>
          <a:xfrm>
            <a:off x="3375025" y="2608580"/>
            <a:ext cx="1242060" cy="541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134860" y="3674745"/>
            <a:ext cx="267335" cy="2755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1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844540" y="5126990"/>
            <a:ext cx="2858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只有共享计数器为</a:t>
            </a:r>
            <a:r>
              <a:rPr lang="en-US" altLang="zh-CN" sz="1200"/>
              <a:t>0</a:t>
            </a:r>
            <a:r>
              <a:rPr lang="zh-CN" altLang="en-US" sz="1200"/>
              <a:t>的时候才能删除文件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3997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39355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4960" y="7429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文件管理</a:t>
            </a:r>
            <a:endParaRPr lang="zh-CN" altLang="en-US" sz="2400"/>
          </a:p>
        </p:txBody>
      </p:sp>
      <p:sp>
        <p:nvSpPr>
          <p:cNvPr id="23" name="矩形 22"/>
          <p:cNvSpPr/>
          <p:nvPr/>
        </p:nvSpPr>
        <p:spPr>
          <a:xfrm>
            <a:off x="1552575" y="1477010"/>
            <a:ext cx="681355" cy="2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552575" y="4663440"/>
            <a:ext cx="681355" cy="245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52575" y="4418330"/>
            <a:ext cx="681355" cy="2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552575" y="4173220"/>
            <a:ext cx="681355" cy="2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52575" y="3928110"/>
            <a:ext cx="681355" cy="2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552575" y="3683000"/>
            <a:ext cx="681355" cy="2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52575" y="3437890"/>
            <a:ext cx="681355" cy="2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552575" y="3192780"/>
            <a:ext cx="681355" cy="2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52575" y="2947670"/>
            <a:ext cx="681355" cy="245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52575" y="2702560"/>
            <a:ext cx="681355" cy="245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552575" y="2457450"/>
            <a:ext cx="681355" cy="245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552575" y="2212340"/>
            <a:ext cx="681355" cy="245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552575" y="1967230"/>
            <a:ext cx="681355" cy="2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552575" y="1722120"/>
            <a:ext cx="681355" cy="24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397000" y="933450"/>
            <a:ext cx="836930" cy="305404"/>
          </a:xfrm>
          <a:prstGeom prst="wedgeRoundRectCallout">
            <a:avLst>
              <a:gd name="adj1" fmla="val -28907"/>
              <a:gd name="adj2" fmla="val 122158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物理地址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233805" y="1477010"/>
            <a:ext cx="282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39" name="文本框 38"/>
          <p:cNvSpPr txBox="1"/>
          <p:nvPr/>
        </p:nvSpPr>
        <p:spPr>
          <a:xfrm>
            <a:off x="1233805" y="1722120"/>
            <a:ext cx="282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</a:t>
            </a:r>
            <a:endParaRPr lang="en-US" altLang="zh-CN" sz="1400"/>
          </a:p>
        </p:txBody>
      </p:sp>
      <p:sp>
        <p:nvSpPr>
          <p:cNvPr id="40" name="文本框 39"/>
          <p:cNvSpPr txBox="1"/>
          <p:nvPr/>
        </p:nvSpPr>
        <p:spPr>
          <a:xfrm>
            <a:off x="1233805" y="1967230"/>
            <a:ext cx="282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 </a:t>
            </a:r>
            <a:endParaRPr lang="en-US" altLang="zh-CN" sz="1400"/>
          </a:p>
        </p:txBody>
      </p:sp>
      <p:sp>
        <p:nvSpPr>
          <p:cNvPr id="41" name="文本框 40"/>
          <p:cNvSpPr txBox="1"/>
          <p:nvPr/>
        </p:nvSpPr>
        <p:spPr>
          <a:xfrm>
            <a:off x="1290955" y="2212340"/>
            <a:ext cx="1066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. . .   </a:t>
            </a:r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946785" y="2917190"/>
            <a:ext cx="605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1023 </a:t>
            </a:r>
            <a:endParaRPr lang="en-US" altLang="zh-CN" sz="1400"/>
          </a:p>
        </p:txBody>
      </p:sp>
      <p:sp>
        <p:nvSpPr>
          <p:cNvPr id="43" name="文本框 42"/>
          <p:cNvSpPr txBox="1"/>
          <p:nvPr/>
        </p:nvSpPr>
        <p:spPr>
          <a:xfrm>
            <a:off x="946785" y="3192780"/>
            <a:ext cx="605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1024 </a:t>
            </a:r>
            <a:endParaRPr lang="en-US" altLang="zh-CN" sz="1400"/>
          </a:p>
        </p:txBody>
      </p:sp>
      <p:sp>
        <p:nvSpPr>
          <p:cNvPr id="44" name="文本框 43"/>
          <p:cNvSpPr txBox="1"/>
          <p:nvPr/>
        </p:nvSpPr>
        <p:spPr>
          <a:xfrm>
            <a:off x="946785" y="3435985"/>
            <a:ext cx="605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1025 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1321435" y="3635375"/>
            <a:ext cx="1066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. . .   </a:t>
            </a:r>
            <a:endParaRPr lang="en-US" altLang="zh-CN" sz="1400"/>
          </a:p>
        </p:txBody>
      </p:sp>
      <p:sp>
        <p:nvSpPr>
          <p:cNvPr id="46" name="矩形 45"/>
          <p:cNvSpPr/>
          <p:nvPr/>
        </p:nvSpPr>
        <p:spPr>
          <a:xfrm>
            <a:off x="1552575" y="4908550"/>
            <a:ext cx="681355" cy="245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552575" y="5153660"/>
            <a:ext cx="681355" cy="245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552575" y="5398770"/>
            <a:ext cx="681355" cy="245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65835" y="4394835"/>
            <a:ext cx="605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2047 </a:t>
            </a:r>
            <a:endParaRPr lang="en-US" altLang="zh-CN" sz="1400"/>
          </a:p>
        </p:txBody>
      </p:sp>
      <p:sp>
        <p:nvSpPr>
          <p:cNvPr id="50" name="文本框 49"/>
          <p:cNvSpPr txBox="1"/>
          <p:nvPr/>
        </p:nvSpPr>
        <p:spPr>
          <a:xfrm>
            <a:off x="1322070" y="4709795"/>
            <a:ext cx="1066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. . .   </a:t>
            </a:r>
            <a:endParaRPr lang="en-US" altLang="zh-CN" sz="1400"/>
          </a:p>
        </p:txBody>
      </p:sp>
      <p:sp>
        <p:nvSpPr>
          <p:cNvPr id="51" name="矩形 50"/>
          <p:cNvSpPr/>
          <p:nvPr/>
        </p:nvSpPr>
        <p:spPr>
          <a:xfrm>
            <a:off x="1552575" y="1477010"/>
            <a:ext cx="681355" cy="245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1552575" y="1967230"/>
            <a:ext cx="681355" cy="245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552575" y="1722120"/>
            <a:ext cx="681355" cy="245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右大括号 53"/>
          <p:cNvSpPr/>
          <p:nvPr/>
        </p:nvSpPr>
        <p:spPr>
          <a:xfrm>
            <a:off x="2388870" y="1477010"/>
            <a:ext cx="167005" cy="1656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右大括号 54"/>
          <p:cNvSpPr/>
          <p:nvPr/>
        </p:nvSpPr>
        <p:spPr>
          <a:xfrm>
            <a:off x="2408555" y="3253740"/>
            <a:ext cx="127635" cy="1409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555875" y="2152015"/>
            <a:ext cx="6375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r>
              <a:rPr lang="zh-CN" altLang="en-US" sz="1400"/>
              <a:t>号块</a:t>
            </a:r>
            <a:endParaRPr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2555875" y="3804920"/>
            <a:ext cx="6375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号块</a:t>
            </a:r>
            <a:endParaRPr lang="zh-CN" altLang="en-US" sz="1400"/>
          </a:p>
        </p:txBody>
      </p:sp>
      <p:sp>
        <p:nvSpPr>
          <p:cNvPr id="58" name="圆角矩形标注 57"/>
          <p:cNvSpPr/>
          <p:nvPr/>
        </p:nvSpPr>
        <p:spPr>
          <a:xfrm>
            <a:off x="2536190" y="933450"/>
            <a:ext cx="1837055" cy="979805"/>
          </a:xfrm>
          <a:prstGeom prst="wedgeRoundRectCallout">
            <a:avLst>
              <a:gd name="adj1" fmla="val -72737"/>
              <a:gd name="adj2" fmla="val 257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和内存一样，磁盘也是由一个个存储单元组成，每个存储</a:t>
            </a:r>
            <a:r>
              <a:rPr lang="zh-CN" altLang="en-US" sz="1200">
                <a:sym typeface="+mn-ea"/>
              </a:rPr>
              <a:t>。</a:t>
            </a:r>
            <a:r>
              <a:rPr lang="zh-CN" altLang="en-US" sz="1200">
                <a:sym typeface="+mn-ea"/>
              </a:rPr>
              <a:t>单元对应一个物理地址。</a:t>
            </a:r>
            <a:endParaRPr lang="zh-CN" altLang="en-US" sz="1200">
              <a:sym typeface="+mn-ea"/>
            </a:endParaRPr>
          </a:p>
        </p:txBody>
      </p:sp>
      <p:sp>
        <p:nvSpPr>
          <p:cNvPr id="59" name="圆角矩形标注 58"/>
          <p:cNvSpPr/>
          <p:nvPr/>
        </p:nvSpPr>
        <p:spPr>
          <a:xfrm>
            <a:off x="3544570" y="3253740"/>
            <a:ext cx="2099945" cy="970915"/>
          </a:xfrm>
          <a:prstGeom prst="wedgeRoundRectCallout">
            <a:avLst>
              <a:gd name="adj1" fmla="val -67591"/>
              <a:gd name="adj2" fmla="val 241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操作系统以</a:t>
            </a:r>
            <a:r>
              <a:rPr lang="en-US" altLang="zh-CN" sz="1200"/>
              <a:t>“</a:t>
            </a:r>
            <a:r>
              <a:rPr lang="zh-CN" altLang="en-US" sz="1200"/>
              <a:t>块</a:t>
            </a:r>
            <a:r>
              <a:rPr lang="en-US" altLang="zh-CN" sz="1200"/>
              <a:t>”</a:t>
            </a:r>
            <a:r>
              <a:rPr lang="zh-CN" altLang="en-US" sz="1200"/>
              <a:t>为单位分配储存空间，因此一个</a:t>
            </a:r>
            <a:r>
              <a:rPr lang="en-US" altLang="zh-CN" sz="1200"/>
              <a:t>10B</a:t>
            </a:r>
            <a:r>
              <a:rPr lang="zh-CN" altLang="en-US" sz="1200"/>
              <a:t>的文件，它依然需要</a:t>
            </a:r>
            <a:r>
              <a:rPr lang="en-US" altLang="zh-CN" sz="1200"/>
              <a:t>1KB</a:t>
            </a:r>
            <a:r>
              <a:rPr lang="zh-CN" altLang="en-US" sz="1200"/>
              <a:t>的磁盘块。</a:t>
            </a:r>
            <a:endParaRPr lang="zh-CN" altLang="en-US" sz="1200"/>
          </a:p>
        </p:txBody>
      </p:sp>
      <p:sp>
        <p:nvSpPr>
          <p:cNvPr id="3" name="流程图: 库存数据 2"/>
          <p:cNvSpPr/>
          <p:nvPr/>
        </p:nvSpPr>
        <p:spPr>
          <a:xfrm rot="16200000">
            <a:off x="6635750" y="1854200"/>
            <a:ext cx="3138805" cy="314833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0060" y="247967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95235" y="247967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360410" y="247967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24950" y="247967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830060" y="290258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95235" y="290258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60410" y="290258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24950" y="290258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30060" y="333692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95235" y="333692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360410" y="333629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24950" y="333692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830060" y="378650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7595235" y="3787140"/>
            <a:ext cx="500380" cy="245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360410" y="378650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124950" y="378714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830060" y="4213225"/>
            <a:ext cx="500380" cy="245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595235" y="421322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8360410" y="421322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9124950" y="421322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7" name="圆角矩形标注 66"/>
          <p:cNvSpPr/>
          <p:nvPr/>
        </p:nvSpPr>
        <p:spPr>
          <a:xfrm>
            <a:off x="10057765" y="1679575"/>
            <a:ext cx="1324610" cy="672465"/>
          </a:xfrm>
          <a:prstGeom prst="wedgeRoundRectCallout">
            <a:avLst>
              <a:gd name="adj1" fmla="val -65719"/>
              <a:gd name="adj2" fmla="val 88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文件是连续，还是分散的存放在磁盘</a:t>
            </a:r>
            <a:r>
              <a:rPr lang="zh-CN" altLang="en-US" sz="1200"/>
              <a:t>块</a:t>
            </a:r>
            <a:endParaRPr lang="zh-CN" altLang="en-US" sz="1200"/>
          </a:p>
        </p:txBody>
      </p:sp>
      <p:sp>
        <p:nvSpPr>
          <p:cNvPr id="68" name="圆角矩形标注 67"/>
          <p:cNvSpPr/>
          <p:nvPr/>
        </p:nvSpPr>
        <p:spPr>
          <a:xfrm>
            <a:off x="10057765" y="4386580"/>
            <a:ext cx="1647825" cy="611505"/>
          </a:xfrm>
          <a:prstGeom prst="wedgeRoundRectCallout">
            <a:avLst>
              <a:gd name="adj1" fmla="val -79788"/>
              <a:gd name="adj2" fmla="val -115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这些空闲的磁盘块操作系统又怎么管理？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5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3997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39355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42560" y="9525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文件的分配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81025" y="114300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连续分配</a:t>
            </a:r>
            <a:endParaRPr lang="zh-CN" altLang="en-US" sz="1400"/>
          </a:p>
        </p:txBody>
      </p:sp>
      <p:sp>
        <p:nvSpPr>
          <p:cNvPr id="5" name="流程图: 库存数据 4"/>
          <p:cNvSpPr/>
          <p:nvPr/>
        </p:nvSpPr>
        <p:spPr>
          <a:xfrm rot="16200000">
            <a:off x="1511300" y="1644650"/>
            <a:ext cx="3167380" cy="314833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02435" y="2255520"/>
            <a:ext cx="480695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7610" y="225552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2785" y="225552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7325" y="225552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02435" y="2678430"/>
            <a:ext cx="480695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7610" y="267843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2785" y="267843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97325" y="267843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02435" y="3154680"/>
            <a:ext cx="480695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67610" y="311277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2785" y="311213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97325" y="311277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02435" y="3562350"/>
            <a:ext cx="480695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67610" y="356298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32785" y="356235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97325" y="356298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435" y="3989070"/>
            <a:ext cx="480695" cy="245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67610" y="398907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32785" y="398907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97325" y="398907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997960" y="310896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702435" y="3560445"/>
            <a:ext cx="480695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67610" y="356044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81000" y="2131060"/>
            <a:ext cx="702945" cy="667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逻辑块号：</a:t>
            </a:r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66" name="矩形 65"/>
          <p:cNvSpPr/>
          <p:nvPr/>
        </p:nvSpPr>
        <p:spPr>
          <a:xfrm>
            <a:off x="381000" y="2795270"/>
            <a:ext cx="702310" cy="667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逻辑块号：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67" name="矩形 66"/>
          <p:cNvSpPr/>
          <p:nvPr/>
        </p:nvSpPr>
        <p:spPr>
          <a:xfrm>
            <a:off x="381000" y="3462655"/>
            <a:ext cx="702310" cy="667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逻辑块号：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361315" y="4314825"/>
            <a:ext cx="741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文件</a:t>
            </a:r>
            <a:r>
              <a:rPr lang="en-US" altLang="zh-CN" sz="1200"/>
              <a:t>“A”</a:t>
            </a:r>
            <a:endParaRPr lang="en-US" altLang="zh-CN" sz="1200"/>
          </a:p>
        </p:txBody>
      </p:sp>
      <p:graphicFrame>
        <p:nvGraphicFramePr>
          <p:cNvPr id="70" name="表格 69"/>
          <p:cNvGraphicFramePr/>
          <p:nvPr>
            <p:custDataLst>
              <p:tags r:id="rId1"/>
            </p:custDataLst>
          </p:nvPr>
        </p:nvGraphicFramePr>
        <p:xfrm>
          <a:off x="581025" y="5154930"/>
          <a:ext cx="29330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85"/>
                <a:gridCol w="549910"/>
                <a:gridCol w="949960"/>
                <a:gridCol w="70231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文件名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起始块号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块</a:t>
                      </a:r>
                      <a:r>
                        <a:rPr lang="zh-CN" altLang="en-US" sz="1400"/>
                        <a:t>数</a:t>
                      </a:r>
                      <a:endParaRPr lang="zh-CN" altLang="en-US" sz="1400"/>
                    </a:p>
                  </a:txBody>
                  <a:tcPr/>
                </a:tc>
              </a:tr>
              <a:tr h="295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n</a:t>
                      </a:r>
                      <a:endParaRPr lang="en-US" altLang="zh-CN" sz="160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1" name="直接箭头连接符 70"/>
          <p:cNvCxnSpPr>
            <a:endCxn id="55" idx="1"/>
          </p:cNvCxnSpPr>
          <p:nvPr/>
        </p:nvCxnSpPr>
        <p:spPr>
          <a:xfrm>
            <a:off x="1093470" y="2571750"/>
            <a:ext cx="619125" cy="229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56" idx="2"/>
          </p:cNvCxnSpPr>
          <p:nvPr/>
        </p:nvCxnSpPr>
        <p:spPr>
          <a:xfrm flipV="1">
            <a:off x="1083310" y="2929255"/>
            <a:ext cx="1635125" cy="200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111" idx="2"/>
          </p:cNvCxnSpPr>
          <p:nvPr/>
        </p:nvCxnSpPr>
        <p:spPr>
          <a:xfrm flipV="1">
            <a:off x="1083310" y="2923540"/>
            <a:ext cx="2399665" cy="929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467610" y="397637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02435" y="354774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02" name="表格 101"/>
          <p:cNvGraphicFramePr/>
          <p:nvPr>
            <p:custDataLst>
              <p:tags r:id="rId2"/>
            </p:custDataLst>
          </p:nvPr>
        </p:nvGraphicFramePr>
        <p:xfrm>
          <a:off x="1520825" y="5154930"/>
          <a:ext cx="3045460" cy="114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65"/>
                <a:gridCol w="456565"/>
                <a:gridCol w="904240"/>
                <a:gridCol w="9232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文件名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起始快号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结束块号</a:t>
                      </a:r>
                      <a:endParaRPr lang="zh-CN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3" name="直接箭头连接符 102"/>
          <p:cNvCxnSpPr>
            <a:endCxn id="100" idx="2"/>
          </p:cNvCxnSpPr>
          <p:nvPr/>
        </p:nvCxnSpPr>
        <p:spPr>
          <a:xfrm flipH="1" flipV="1">
            <a:off x="1952625" y="3792855"/>
            <a:ext cx="515620" cy="307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流程图: 库存数据 23"/>
          <p:cNvSpPr/>
          <p:nvPr/>
        </p:nvSpPr>
        <p:spPr>
          <a:xfrm rot="16200000">
            <a:off x="5735320" y="1639570"/>
            <a:ext cx="3157855" cy="314833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10580" y="230314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75755" y="230314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40930" y="230314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05470" y="230314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10580" y="272605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75755" y="272605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440930" y="272605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05470" y="272605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10580" y="316039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75755" y="316039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40930" y="315976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05470" y="316039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910580" y="360997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75755" y="361061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40930" y="360997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05470" y="361061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910580" y="4036695"/>
            <a:ext cx="500380" cy="245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75755" y="403669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40930" y="403669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205470" y="403669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10580" y="273177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676390" y="273177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440930" y="273113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206105" y="315658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10580" y="361061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75755" y="360807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5965" y="1085850"/>
            <a:ext cx="1723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链接分配</a:t>
            </a:r>
            <a:r>
              <a:rPr lang="en-US" altLang="zh-CN" sz="1400"/>
              <a:t>--</a:t>
            </a:r>
            <a:r>
              <a:rPr lang="zh-CN" altLang="en-US" sz="1400"/>
              <a:t>显式链接</a:t>
            </a:r>
            <a:endParaRPr lang="zh-CN" altLang="en-US" sz="1400"/>
          </a:p>
        </p:txBody>
      </p:sp>
      <p:sp>
        <p:nvSpPr>
          <p:cNvPr id="64" name="矩形 63"/>
          <p:cNvSpPr/>
          <p:nvPr/>
        </p:nvSpPr>
        <p:spPr>
          <a:xfrm>
            <a:off x="7440930" y="230314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75755" y="273177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10580" y="230314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440930" y="403669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702435" y="2675255"/>
            <a:ext cx="48006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467610" y="268414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232785" y="267843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581025" y="1143000"/>
            <a:ext cx="1723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链接分配</a:t>
            </a:r>
            <a:r>
              <a:rPr lang="en-US" altLang="zh-CN" sz="1400"/>
              <a:t>--</a:t>
            </a:r>
            <a:r>
              <a:rPr lang="zh-CN" altLang="en-US" sz="1400"/>
              <a:t>隐式链接</a:t>
            </a:r>
            <a:endParaRPr lang="zh-CN" altLang="en-US" sz="1400"/>
          </a:p>
        </p:txBody>
      </p:sp>
      <p:sp>
        <p:nvSpPr>
          <p:cNvPr id="124" name="矩形 123"/>
          <p:cNvSpPr/>
          <p:nvPr/>
        </p:nvSpPr>
        <p:spPr>
          <a:xfrm>
            <a:off x="3232785" y="225552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68245" y="311277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997960" y="356298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2755265" y="2484120"/>
            <a:ext cx="758825" cy="612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3733165" y="2372995"/>
            <a:ext cx="499745" cy="11899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2967990" y="3717925"/>
            <a:ext cx="1029335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0" name="表格 129"/>
          <p:cNvGraphicFramePr/>
          <p:nvPr>
            <p:custDataLst>
              <p:tags r:id="rId3"/>
            </p:custDataLst>
          </p:nvPr>
        </p:nvGraphicFramePr>
        <p:xfrm>
          <a:off x="6208395" y="5154930"/>
          <a:ext cx="2212340" cy="109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/>
                <a:gridCol w="453390"/>
                <a:gridCol w="1033145"/>
              </a:tblGrid>
              <a:tr h="3651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文件名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起始块号</a:t>
                      </a:r>
                      <a:endParaRPr lang="zh-CN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1" name="表格 130"/>
          <p:cNvGraphicFramePr/>
          <p:nvPr>
            <p:custDataLst>
              <p:tags r:id="rId4"/>
            </p:custDataLst>
          </p:nvPr>
        </p:nvGraphicFramePr>
        <p:xfrm>
          <a:off x="9716770" y="1701800"/>
          <a:ext cx="16764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/>
                <a:gridCol w="74295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物理块号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下一块</a:t>
                      </a:r>
                      <a:endParaRPr lang="zh-CN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18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2" name="圆角矩形标注 131"/>
          <p:cNvSpPr/>
          <p:nvPr/>
        </p:nvSpPr>
        <p:spPr>
          <a:xfrm>
            <a:off x="9521190" y="783590"/>
            <a:ext cx="2067560" cy="666115"/>
          </a:xfrm>
          <a:prstGeom prst="wedgeRoundRectCallout">
            <a:avLst>
              <a:gd name="adj1" fmla="val 23587"/>
              <a:gd name="adj2" fmla="val 45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Eg:</a:t>
            </a:r>
            <a:r>
              <a:rPr lang="zh-CN" altLang="en-US" sz="1400">
                <a:sym typeface="+mn-ea"/>
              </a:rPr>
              <a:t>文件</a:t>
            </a:r>
            <a:r>
              <a:rPr lang="en-US" altLang="zh-CN" sz="1400">
                <a:sym typeface="+mn-ea"/>
              </a:rPr>
              <a:t>A</a:t>
            </a:r>
            <a:r>
              <a:rPr lang="zh-CN" altLang="en-US" sz="1400">
                <a:sym typeface="+mn-ea"/>
              </a:rPr>
              <a:t>要依次存放在磁盘块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→5→0→18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0664825" y="2758440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5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645775" y="2045335"/>
            <a:ext cx="408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18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655300" y="3839845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655300" y="4580255"/>
            <a:ext cx="3638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-1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796145" y="5382260"/>
            <a:ext cx="1517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文件分配表（</a:t>
            </a:r>
            <a:r>
              <a:rPr lang="en-US" altLang="zh-CN" sz="1200"/>
              <a:t>FAT</a:t>
            </a:r>
            <a:r>
              <a:rPr lang="zh-CN" altLang="en-US" sz="1200"/>
              <a:t>）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5" grpId="0" bldLvl="0" animBg="1"/>
      <p:bldP spid="124" grpId="0" bldLvl="0" animBg="1"/>
      <p:bldP spid="93" grpId="0" animBg="1"/>
      <p:bldP spid="100" grpId="0" animBg="1"/>
      <p:bldP spid="126" grpId="0" bldLvl="0" animBg="1"/>
      <p:bldP spid="111" grpId="0" bldLvl="0" animBg="1"/>
      <p:bldP spid="110" grpId="0" bldLvl="0" animBg="1"/>
      <p:bldP spid="109" grpId="0" bldLvl="0" animBg="1"/>
      <p:bldP spid="65" grpId="0" animBg="1"/>
      <p:bldP spid="66" grpId="0" animBg="1"/>
      <p:bldP spid="67" grpId="0" animBg="1"/>
      <p:bldP spid="3" grpId="0"/>
      <p:bldP spid="68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7" grpId="0" animBg="1"/>
      <p:bldP spid="58" grpId="0" animBg="1"/>
      <p:bldP spid="59" grpId="0" animBg="1"/>
      <p:bldP spid="4" grpId="0"/>
      <p:bldP spid="64" grpId="0" bldLvl="0" animBg="1"/>
      <p:bldP spid="69" grpId="0" animBg="1"/>
      <p:bldP spid="107" grpId="0" animBg="1"/>
      <p:bldP spid="108" grpId="0" animBg="1"/>
      <p:bldP spid="133" grpId="0"/>
      <p:bldP spid="134" grpId="0"/>
      <p:bldP spid="135" grpId="0"/>
      <p:bldP spid="136" grpId="0"/>
      <p:bldP spid="137" grpId="0"/>
      <p:bldP spid="132" grpId="0" animBg="1"/>
      <p:bldP spid="136" grpId="1"/>
      <p:bldP spid="134" grpId="1"/>
      <p:bldP spid="133" grpId="1"/>
      <p:bldP spid="135" grpId="1"/>
      <p:bldP spid="69" grpId="1" animBg="1"/>
      <p:bldP spid="107" grpId="1" animBg="1"/>
      <p:bldP spid="108" grpId="1" animBg="1"/>
      <p:bldP spid="133" grpId="2"/>
      <p:bldP spid="135" grpId="2"/>
      <p:bldP spid="69" grpId="2" animBg="1"/>
      <p:bldP spid="107" grpId="3" animBg="1"/>
      <p:bldP spid="108" grpId="2" animBg="1"/>
      <p:bldP spid="134" grpId="2"/>
      <p:bldP spid="136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4888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4960" y="9398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文件存储</a:t>
            </a:r>
            <a:endParaRPr lang="zh-CN" altLang="en-US" sz="2400"/>
          </a:p>
        </p:txBody>
      </p:sp>
      <p:sp>
        <p:nvSpPr>
          <p:cNvPr id="23" name="文本框 22"/>
          <p:cNvSpPr txBox="1"/>
          <p:nvPr/>
        </p:nvSpPr>
        <p:spPr>
          <a:xfrm>
            <a:off x="485775" y="113284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空闲表法</a:t>
            </a:r>
            <a:endParaRPr lang="zh-CN" altLang="en-US" sz="1400"/>
          </a:p>
        </p:txBody>
      </p:sp>
      <p:sp>
        <p:nvSpPr>
          <p:cNvPr id="24" name="流程图: 库存数据 23"/>
          <p:cNvSpPr/>
          <p:nvPr/>
        </p:nvSpPr>
        <p:spPr>
          <a:xfrm rot="16200000">
            <a:off x="542290" y="1383030"/>
            <a:ext cx="3035300" cy="314833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5955" y="205994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21130" y="205994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86305" y="205994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50845" y="205994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5955" y="248285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21130" y="248285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86305" y="248285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50845" y="248285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5955" y="291719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21130" y="291719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86305" y="291655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50845" y="291719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5955" y="336677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21130" y="336740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86305" y="336677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0845" y="336740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5955" y="3793490"/>
            <a:ext cx="500380" cy="245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21130" y="379349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86305" y="379349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50845" y="379349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....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745490" y="4639945"/>
          <a:ext cx="2628900" cy="218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185"/>
                <a:gridCol w="114871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第一快空闲盘</a:t>
                      </a:r>
                      <a:r>
                        <a:rPr lang="zh-CN" altLang="en-US" sz="1400"/>
                        <a:t>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空闲盘块数</a:t>
                      </a:r>
                      <a:endParaRPr lang="zh-CN" altLang="en-US" sz="14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圆角矩形标注 45"/>
          <p:cNvSpPr/>
          <p:nvPr/>
        </p:nvSpPr>
        <p:spPr>
          <a:xfrm>
            <a:off x="3634105" y="4352290"/>
            <a:ext cx="1236980" cy="454660"/>
          </a:xfrm>
          <a:prstGeom prst="wedgeRoundRectCallout">
            <a:avLst>
              <a:gd name="adj1" fmla="val -62114"/>
              <a:gd name="adj2" fmla="val 36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Eg:</a:t>
            </a:r>
            <a:r>
              <a:rPr lang="zh-CN" altLang="en-US" sz="1200"/>
              <a:t>新建文件，请求</a:t>
            </a:r>
            <a:r>
              <a:rPr lang="en-US" altLang="zh-CN" sz="1200"/>
              <a:t>3</a:t>
            </a:r>
            <a:r>
              <a:rPr lang="zh-CN" altLang="en-US" sz="1200"/>
              <a:t>个块</a:t>
            </a:r>
            <a:endParaRPr lang="zh-CN" altLang="en-US" sz="1200"/>
          </a:p>
        </p:txBody>
      </p:sp>
      <p:sp>
        <p:nvSpPr>
          <p:cNvPr id="47" name="矩形 46"/>
          <p:cNvSpPr/>
          <p:nvPr/>
        </p:nvSpPr>
        <p:spPr>
          <a:xfrm>
            <a:off x="655955" y="248856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421765" y="248856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86305" y="248793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7875" y="4968875"/>
            <a:ext cx="309880" cy="3683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7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233930" y="4968875"/>
            <a:ext cx="309880" cy="3683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3" name="圆角矩形标注 52"/>
          <p:cNvSpPr/>
          <p:nvPr/>
        </p:nvSpPr>
        <p:spPr>
          <a:xfrm>
            <a:off x="1156335" y="676910"/>
            <a:ext cx="1257300" cy="320675"/>
          </a:xfrm>
          <a:prstGeom prst="wedgeRoundRectCallout">
            <a:avLst>
              <a:gd name="adj1" fmla="val -37979"/>
              <a:gd name="adj2" fmla="val 1113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适用连续分配</a:t>
            </a:r>
            <a:endParaRPr lang="zh-CN" altLang="en-US" sz="1200"/>
          </a:p>
        </p:txBody>
      </p:sp>
      <p:graphicFrame>
        <p:nvGraphicFramePr>
          <p:cNvPr id="55" name="表格 54"/>
          <p:cNvGraphicFramePr/>
          <p:nvPr>
            <p:custDataLst>
              <p:tags r:id="rId2"/>
            </p:custDataLst>
          </p:nvPr>
        </p:nvGraphicFramePr>
        <p:xfrm>
          <a:off x="744855" y="4639945"/>
          <a:ext cx="2629535" cy="181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/>
                <a:gridCol w="119126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第一快空闲盘</a:t>
                      </a:r>
                      <a:r>
                        <a:rPr lang="zh-CN" altLang="en-US" sz="1400"/>
                        <a:t>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空闲盘块数</a:t>
                      </a:r>
                      <a:endParaRPr lang="zh-CN" altLang="en-US" sz="14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2951480" y="291338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55955" y="336740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421130" y="336486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7" name="圆角矩形标注 66"/>
          <p:cNvSpPr/>
          <p:nvPr/>
        </p:nvSpPr>
        <p:spPr>
          <a:xfrm>
            <a:off x="3634740" y="5020310"/>
            <a:ext cx="1235710" cy="679450"/>
          </a:xfrm>
          <a:prstGeom prst="wedgeRoundRectCallout">
            <a:avLst>
              <a:gd name="adj1" fmla="val -54603"/>
              <a:gd name="adj2" fmla="val -77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Eg2:</a:t>
            </a:r>
            <a:r>
              <a:rPr lang="zh-CN" altLang="en-US" sz="1200"/>
              <a:t>删除文件，系统</a:t>
            </a:r>
            <a:r>
              <a:rPr lang="zh-CN" altLang="en-US" sz="1200"/>
              <a:t>需要回收</a:t>
            </a:r>
            <a:r>
              <a:rPr lang="en-US" altLang="zh-CN" sz="1200"/>
              <a:t>11.12.13</a:t>
            </a:r>
            <a:r>
              <a:rPr lang="zh-CN" altLang="en-US" sz="1200"/>
              <a:t>块</a:t>
            </a:r>
            <a:endParaRPr lang="zh-CN" altLang="en-US" sz="1200"/>
          </a:p>
        </p:txBody>
      </p:sp>
      <p:sp>
        <p:nvSpPr>
          <p:cNvPr id="68" name="流程图: 库存数据 67"/>
          <p:cNvSpPr/>
          <p:nvPr/>
        </p:nvSpPr>
        <p:spPr>
          <a:xfrm rot="16200000">
            <a:off x="5199380" y="2023745"/>
            <a:ext cx="3196590" cy="314833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393690" y="262001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58865" y="262001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88580" y="262001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93690" y="304292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58865" y="304292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924040" y="304292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88580" y="304292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393690" y="347726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158865" y="347726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924040" y="347662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688580" y="347662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393690" y="392684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158865" y="392747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924040" y="392493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688580" y="392747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393690" y="435356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158865" y="435356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924040" y="435356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688580" y="435356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924040" y="262001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0" name="流程图: 库存数据 89"/>
          <p:cNvSpPr/>
          <p:nvPr/>
        </p:nvSpPr>
        <p:spPr>
          <a:xfrm rot="16200000">
            <a:off x="8578215" y="2023745"/>
            <a:ext cx="3195955" cy="314833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777605" y="264731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542780" y="264731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1072495" y="264731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77605" y="307022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542780" y="307022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307955" y="307022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072495" y="307022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77605" y="350456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542780" y="350456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0307955" y="350393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1072495" y="350456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777605" y="395414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542780" y="3954780"/>
            <a:ext cx="500380" cy="245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0307955" y="395224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072495" y="395478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777605" y="4380865"/>
            <a:ext cx="500380" cy="245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542780" y="438086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307955" y="438086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1072495" y="438086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0307955" y="264731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endCxn id="81" idx="2"/>
          </p:cNvCxnSpPr>
          <p:nvPr/>
        </p:nvCxnSpPr>
        <p:spPr>
          <a:xfrm flipH="1" flipV="1">
            <a:off x="5643880" y="4171950"/>
            <a:ext cx="514985" cy="263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endCxn id="78" idx="2"/>
          </p:cNvCxnSpPr>
          <p:nvPr/>
        </p:nvCxnSpPr>
        <p:spPr>
          <a:xfrm flipV="1">
            <a:off x="5894070" y="3722370"/>
            <a:ext cx="514985" cy="337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75" idx="1"/>
          </p:cNvCxnSpPr>
          <p:nvPr/>
        </p:nvCxnSpPr>
        <p:spPr>
          <a:xfrm flipV="1">
            <a:off x="6409055" y="3165475"/>
            <a:ext cx="514985" cy="311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9" idx="1"/>
          </p:cNvCxnSpPr>
          <p:nvPr/>
        </p:nvCxnSpPr>
        <p:spPr>
          <a:xfrm flipH="1">
            <a:off x="5894070" y="2742565"/>
            <a:ext cx="102997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7424420" y="2772410"/>
            <a:ext cx="26543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endCxn id="72" idx="2"/>
          </p:cNvCxnSpPr>
          <p:nvPr/>
        </p:nvCxnSpPr>
        <p:spPr>
          <a:xfrm flipV="1">
            <a:off x="7938770" y="2865120"/>
            <a:ext cx="0" cy="612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75" idx="3"/>
          </p:cNvCxnSpPr>
          <p:nvPr/>
        </p:nvCxnSpPr>
        <p:spPr>
          <a:xfrm>
            <a:off x="7424420" y="3165475"/>
            <a:ext cx="274955" cy="428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圆角矩形标注 117"/>
          <p:cNvSpPr/>
          <p:nvPr/>
        </p:nvSpPr>
        <p:spPr>
          <a:xfrm>
            <a:off x="6261735" y="4772025"/>
            <a:ext cx="526415" cy="296545"/>
          </a:xfrm>
          <a:prstGeom prst="wedgeRoundRectCallout">
            <a:avLst>
              <a:gd name="adj1" fmla="val -20808"/>
              <a:gd name="adj2" fmla="val -117451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链头</a:t>
            </a:r>
            <a:endParaRPr lang="zh-CN" altLang="en-US" sz="1200"/>
          </a:p>
        </p:txBody>
      </p:sp>
      <p:sp>
        <p:nvSpPr>
          <p:cNvPr id="3" name="圆角矩形标注 2"/>
          <p:cNvSpPr/>
          <p:nvPr/>
        </p:nvSpPr>
        <p:spPr>
          <a:xfrm>
            <a:off x="5450840" y="2153920"/>
            <a:ext cx="526415" cy="296545"/>
          </a:xfrm>
          <a:prstGeom prst="wedgeRoundRectCallout">
            <a:avLst>
              <a:gd name="adj1" fmla="val -24427"/>
              <a:gd name="adj2" fmla="val 104175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链</a:t>
            </a:r>
            <a:r>
              <a:rPr lang="zh-CN" altLang="en-US" sz="1200"/>
              <a:t>尾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5178425" y="144843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空闲链表法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9491345" y="3917950"/>
            <a:ext cx="2133600" cy="3340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726170" y="3025775"/>
            <a:ext cx="2898775" cy="3340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458325" y="2606675"/>
            <a:ext cx="1409700" cy="3340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6" idx="1"/>
          </p:cNvCxnSpPr>
          <p:nvPr/>
        </p:nvCxnSpPr>
        <p:spPr>
          <a:xfrm flipV="1">
            <a:off x="9277985" y="4084955"/>
            <a:ext cx="213360" cy="4419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99" idx="2"/>
          </p:cNvCxnSpPr>
          <p:nvPr/>
        </p:nvCxnSpPr>
        <p:spPr>
          <a:xfrm flipH="1" flipV="1">
            <a:off x="9792970" y="3749675"/>
            <a:ext cx="8890" cy="163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9030335" y="3350895"/>
            <a:ext cx="512445" cy="256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1"/>
          </p:cNvCxnSpPr>
          <p:nvPr/>
        </p:nvCxnSpPr>
        <p:spPr>
          <a:xfrm flipV="1">
            <a:off x="9030335" y="2773680"/>
            <a:ext cx="427990" cy="2520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/>
        </p:nvSpPr>
        <p:spPr>
          <a:xfrm>
            <a:off x="8874760" y="4772025"/>
            <a:ext cx="526415" cy="296545"/>
          </a:xfrm>
          <a:prstGeom prst="wedgeRoundRectCallout">
            <a:avLst>
              <a:gd name="adj1" fmla="val -20808"/>
              <a:gd name="adj2" fmla="val -117451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链头</a:t>
            </a:r>
            <a:endParaRPr lang="zh-CN" altLang="en-US" sz="1200"/>
          </a:p>
        </p:txBody>
      </p:sp>
      <p:sp>
        <p:nvSpPr>
          <p:cNvPr id="19" name="圆角矩形标注 18"/>
          <p:cNvSpPr/>
          <p:nvPr/>
        </p:nvSpPr>
        <p:spPr>
          <a:xfrm>
            <a:off x="10454640" y="2153920"/>
            <a:ext cx="526415" cy="296545"/>
          </a:xfrm>
          <a:prstGeom prst="wedgeRoundRectCallout">
            <a:avLst>
              <a:gd name="adj1" fmla="val -24427"/>
              <a:gd name="adj2" fmla="val 104175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链</a:t>
            </a:r>
            <a:r>
              <a:rPr lang="zh-CN" altLang="en-US" sz="1200"/>
              <a:t>尾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6158865" y="435356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3690" y="392747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58865" y="347345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圆角矩形标注 49"/>
          <p:cNvSpPr/>
          <p:nvPr/>
        </p:nvSpPr>
        <p:spPr>
          <a:xfrm>
            <a:off x="6534785" y="3208020"/>
            <a:ext cx="526415" cy="296545"/>
          </a:xfrm>
          <a:prstGeom prst="wedgeRoundRectCallout">
            <a:avLst>
              <a:gd name="adj1" fmla="val 46139"/>
              <a:gd name="adj2" fmla="val -85331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链头</a:t>
            </a:r>
            <a:endParaRPr lang="zh-CN" altLang="en-US" sz="1200"/>
          </a:p>
        </p:txBody>
      </p:sp>
      <p:sp>
        <p:nvSpPr>
          <p:cNvPr id="136" name="矩形 135"/>
          <p:cNvSpPr/>
          <p:nvPr/>
        </p:nvSpPr>
        <p:spPr>
          <a:xfrm>
            <a:off x="5393690" y="304292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393690" y="347726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8" name="直接箭头连接符 137"/>
          <p:cNvCxnSpPr/>
          <p:nvPr/>
        </p:nvCxnSpPr>
        <p:spPr>
          <a:xfrm>
            <a:off x="5643880" y="3284855"/>
            <a:ext cx="0" cy="219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>
            <a:off x="5643880" y="2853690"/>
            <a:ext cx="7620" cy="219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圆角矩形标注 139"/>
          <p:cNvSpPr/>
          <p:nvPr/>
        </p:nvSpPr>
        <p:spPr>
          <a:xfrm>
            <a:off x="4697095" y="3422015"/>
            <a:ext cx="526415" cy="296545"/>
          </a:xfrm>
          <a:prstGeom prst="wedgeRoundRectCallout">
            <a:avLst>
              <a:gd name="adj1" fmla="val 82328"/>
              <a:gd name="adj2" fmla="val 14239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链</a:t>
            </a:r>
            <a:r>
              <a:rPr lang="zh-CN" altLang="en-US" sz="1200"/>
              <a:t>尾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bldLvl="0" animBg="1"/>
      <p:bldP spid="48" grpId="0" bldLvl="0" animBg="1"/>
      <p:bldP spid="49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52" grpId="1" animBg="1"/>
      <p:bldP spid="51" grpId="1" animBg="1"/>
      <p:bldP spid="67" grpId="1" bldLvl="0" animBg="1"/>
      <p:bldP spid="68" grpId="0" bldLvl="0" animBg="1"/>
      <p:bldP spid="69" grpId="0" bldLvl="0" animBg="1"/>
      <p:bldP spid="70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118" grpId="0" bldLvl="0" animBg="1"/>
      <p:bldP spid="3" grpId="0" bldLvl="0" animBg="1"/>
      <p:bldP spid="4" grpId="0"/>
      <p:bldP spid="20" grpId="0" bldLvl="0" animBg="1"/>
      <p:bldP spid="21" grpId="0" bldLvl="0" animBg="1"/>
      <p:bldP spid="22" grpId="0" bldLvl="0" animBg="1"/>
      <p:bldP spid="20" grpId="1" bldLvl="0" animBg="1"/>
      <p:bldP spid="21" grpId="1" bldLvl="0" animBg="1"/>
      <p:bldP spid="22" grpId="1" bldLvl="0" animBg="1"/>
      <p:bldP spid="118" grpId="1" bldLvl="0" animBg="1"/>
      <p:bldP spid="20" grpId="2" bldLvl="0" animBg="1"/>
      <p:bldP spid="21" grpId="2" bldLvl="0" animBg="1"/>
      <p:bldP spid="22" grpId="2" bldLvl="0" animBg="1"/>
      <p:bldP spid="50" grpId="0" bldLvl="0" animBg="1"/>
      <p:bldP spid="136" grpId="0" bldLvl="0" animBg="1"/>
      <p:bldP spid="137" grpId="0" bldLvl="0" animBg="1"/>
      <p:bldP spid="140" grpId="0" bldLvl="0" animBg="1"/>
      <p:bldP spid="3" grpId="1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6" grpId="0" bldLvl="0" animBg="1"/>
      <p:bldP spid="7" grpId="0" bldLvl="0" animBg="1"/>
      <p:bldP spid="9" grpId="0" bldLvl="0" animBg="1"/>
      <p:bldP spid="14" grpId="0" bldLvl="0" animBg="1"/>
      <p:bldP spid="1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4888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4960" y="9398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文件存储</a:t>
            </a:r>
            <a:endParaRPr lang="zh-CN" altLang="en-US" sz="2400"/>
          </a:p>
        </p:txBody>
      </p:sp>
      <p:sp>
        <p:nvSpPr>
          <p:cNvPr id="24" name="流程图: 库存数据 23"/>
          <p:cNvSpPr/>
          <p:nvPr/>
        </p:nvSpPr>
        <p:spPr>
          <a:xfrm rot="16200000">
            <a:off x="662305" y="1694815"/>
            <a:ext cx="3157855" cy="314833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37565" y="231076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02740" y="231076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67915" y="231076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32455" y="231076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7565" y="273367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02740" y="273367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67915" y="273367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32455" y="273367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7565" y="316801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03375" y="316420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67915" y="316738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32455" y="316801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7565" y="361759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02740" y="361823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367915" y="361759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32455" y="361823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7565" y="4044315"/>
            <a:ext cx="500380" cy="245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02740" y="404431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367915" y="404431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2455" y="404431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37565" y="273939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03375" y="273939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67915" y="273875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133090" y="316420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7565" y="361823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02740" y="361569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7385" y="1383665"/>
            <a:ext cx="914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位示图法</a:t>
            </a:r>
            <a:endParaRPr lang="zh-CN" altLang="en-US" sz="14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633595" y="1927225"/>
          <a:ext cx="3644265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"/>
                <a:gridCol w="364490"/>
                <a:gridCol w="363855"/>
                <a:gridCol w="364490"/>
                <a:gridCol w="364490"/>
                <a:gridCol w="363855"/>
                <a:gridCol w="364490"/>
                <a:gridCol w="374650"/>
                <a:gridCol w="353695"/>
                <a:gridCol w="365760"/>
              </a:tblGrid>
              <a:tr h="4318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4594860" y="1541780"/>
            <a:ext cx="557530" cy="278130"/>
          </a:xfrm>
          <a:prstGeom prst="wedgeRoundRectCallout">
            <a:avLst>
              <a:gd name="adj1" fmla="val -17425"/>
              <a:gd name="adj2" fmla="val 244063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字号</a:t>
            </a:r>
            <a:endParaRPr lang="zh-CN" altLang="en-US" sz="1200"/>
          </a:p>
        </p:txBody>
      </p:sp>
      <p:sp>
        <p:nvSpPr>
          <p:cNvPr id="67" name="圆角矩形标注 66"/>
          <p:cNvSpPr/>
          <p:nvPr/>
        </p:nvSpPr>
        <p:spPr>
          <a:xfrm>
            <a:off x="7512050" y="1484630"/>
            <a:ext cx="556895" cy="278130"/>
          </a:xfrm>
          <a:prstGeom prst="wedgeRoundRectCallout">
            <a:avLst>
              <a:gd name="adj1" fmla="val -19099"/>
              <a:gd name="adj2" fmla="val 134474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位号</a:t>
            </a:r>
            <a:endParaRPr lang="zh-CN" altLang="en-US" sz="1200"/>
          </a:p>
        </p:txBody>
      </p:sp>
      <p:sp>
        <p:nvSpPr>
          <p:cNvPr id="4" name="左中括号 3"/>
          <p:cNvSpPr/>
          <p:nvPr/>
        </p:nvSpPr>
        <p:spPr>
          <a:xfrm rot="5400000">
            <a:off x="6334125" y="638175"/>
            <a:ext cx="107315" cy="2470785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6172200" y="1369060"/>
            <a:ext cx="555625" cy="320675"/>
          </a:xfrm>
          <a:prstGeom prst="wedgeRoundRectCallout">
            <a:avLst>
              <a:gd name="adj1" fmla="val -20857"/>
              <a:gd name="adj2" fmla="val 80693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字长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669155" y="4380230"/>
            <a:ext cx="2128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盘块号</a:t>
            </a:r>
            <a:r>
              <a:rPr lang="en-US" altLang="zh-CN" sz="1200"/>
              <a:t>=</a:t>
            </a:r>
            <a:r>
              <a:rPr lang="zh-CN" altLang="en-US" sz="1200"/>
              <a:t>字长</a:t>
            </a:r>
            <a:r>
              <a:rPr lang="en-US" altLang="zh-CN" sz="1200"/>
              <a:t>*</a:t>
            </a:r>
            <a:r>
              <a:rPr lang="zh-CN" altLang="en-US" sz="1200"/>
              <a:t>字号</a:t>
            </a:r>
            <a:r>
              <a:rPr lang="en-US" altLang="zh-CN" sz="1200"/>
              <a:t>+</a:t>
            </a:r>
            <a:r>
              <a:rPr lang="zh-CN" altLang="en-US" sz="1200"/>
              <a:t>位号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69155" y="4686935"/>
            <a:ext cx="2510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字号</a:t>
            </a:r>
            <a:r>
              <a:rPr lang="en-US" altLang="zh-CN" sz="1200"/>
              <a:t>=</a:t>
            </a:r>
            <a:r>
              <a:rPr lang="zh-CN" altLang="en-US" sz="1200"/>
              <a:t>盘块号÷字长（取整数）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669155" y="4993640"/>
            <a:ext cx="1752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字号</a:t>
            </a:r>
            <a:r>
              <a:rPr lang="en-US" altLang="zh-CN" sz="1200"/>
              <a:t>=</a:t>
            </a:r>
            <a:r>
              <a:rPr lang="zh-CN" altLang="en-US" sz="1200"/>
              <a:t>盘块号</a:t>
            </a:r>
            <a:r>
              <a:rPr lang="en-US" altLang="zh-CN" sz="1200"/>
              <a:t>%</a:t>
            </a:r>
            <a:r>
              <a:rPr lang="zh-CN" altLang="en-US" sz="1200"/>
              <a:t>字长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837565" y="231076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3090" y="2739390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7565" y="3168015"/>
            <a:ext cx="500380" cy="245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59045" y="2427605"/>
            <a:ext cx="196215" cy="2355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25715" y="2427605"/>
            <a:ext cx="196215" cy="2355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68570" y="2861310"/>
            <a:ext cx="196215" cy="2355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87260" y="2861310"/>
            <a:ext cx="196215" cy="2355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38140" y="3292475"/>
            <a:ext cx="196215" cy="2355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67915" y="3618230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602740" y="4044315"/>
            <a:ext cx="500380" cy="2451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" name="圆角矩形标注 51"/>
          <p:cNvSpPr/>
          <p:nvPr/>
        </p:nvSpPr>
        <p:spPr>
          <a:xfrm>
            <a:off x="9385935" y="1224280"/>
            <a:ext cx="1316990" cy="6261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Eg</a:t>
            </a:r>
            <a:r>
              <a:rPr lang="zh-CN" altLang="en-US" sz="1200"/>
              <a:t>：如果要请求</a:t>
            </a:r>
            <a:r>
              <a:rPr lang="en-US" altLang="zh-CN" sz="1200"/>
              <a:t>3</a:t>
            </a:r>
            <a:r>
              <a:rPr lang="zh-CN" altLang="en-US" sz="1200"/>
              <a:t>块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52" grpId="0" animBg="1"/>
      <p:bldP spid="50" grpId="0" animBg="1"/>
      <p:bldP spid="51" grpId="0" animBg="1"/>
      <p:bldP spid="45" grpId="0" animBg="1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4888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57165" y="93980"/>
            <a:ext cx="1807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I/O</a:t>
            </a:r>
            <a:r>
              <a:rPr lang="zh-CN" altLang="en-US" sz="2400"/>
              <a:t>设备</a:t>
            </a:r>
            <a:r>
              <a:rPr lang="zh-CN" altLang="en-US" sz="2400"/>
              <a:t>分类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803910" y="1044575"/>
            <a:ext cx="28232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I/O</a:t>
            </a:r>
            <a:r>
              <a:rPr lang="zh-CN" altLang="en-US" sz="1400"/>
              <a:t>就是输入</a:t>
            </a:r>
            <a:r>
              <a:rPr lang="en-US" altLang="zh-CN" sz="1400"/>
              <a:t>/</a:t>
            </a:r>
            <a:r>
              <a:rPr lang="zh-CN" altLang="en-US" sz="1400"/>
              <a:t>输出（</a:t>
            </a:r>
            <a:r>
              <a:rPr lang="en-US" altLang="zh-CN" sz="1400"/>
              <a:t>input/output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03910" y="1351280"/>
            <a:ext cx="77597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I/O </a:t>
            </a:r>
            <a:r>
              <a:rPr lang="zh-CN" altLang="en-US" sz="1400"/>
              <a:t>设备可以把数据输入到计算机，或者可以接收计算机输出数据的外部设备，属于计算机的</a:t>
            </a:r>
            <a:r>
              <a:rPr lang="zh-CN" altLang="en-US" sz="1400"/>
              <a:t>硬件</a:t>
            </a:r>
            <a:endParaRPr lang="zh-CN" altLang="en-US" sz="1400"/>
          </a:p>
        </p:txBody>
      </p:sp>
      <p:pic>
        <p:nvPicPr>
          <p:cNvPr id="5" name="图片 4" descr="1648701730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1902460"/>
            <a:ext cx="1495425" cy="1343025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2569210" y="2296795"/>
            <a:ext cx="897255" cy="555625"/>
          </a:xfrm>
          <a:prstGeom prst="wedgeRoundRectCallout">
            <a:avLst>
              <a:gd name="adj1" fmla="val -76610"/>
              <a:gd name="adj2" fmla="val 25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鼠标</a:t>
            </a:r>
            <a:r>
              <a:rPr lang="en-US" altLang="zh-CN" sz="1000"/>
              <a:t>/</a:t>
            </a:r>
            <a:r>
              <a:rPr lang="zh-CN" altLang="en-US" sz="1000"/>
              <a:t>键盘</a:t>
            </a:r>
            <a:r>
              <a:rPr lang="en-US" altLang="zh-CN" sz="1000"/>
              <a:t>--</a:t>
            </a:r>
            <a:r>
              <a:rPr lang="zh-CN" altLang="en-US" sz="1000"/>
              <a:t>典型的输入型设备</a:t>
            </a:r>
            <a:endParaRPr lang="zh-CN" altLang="en-US" sz="1000"/>
          </a:p>
        </p:txBody>
      </p:sp>
      <p:pic>
        <p:nvPicPr>
          <p:cNvPr id="7" name="图片 6" descr="1648701871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40" y="2054860"/>
            <a:ext cx="1457325" cy="1190625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5384800" y="2296795"/>
            <a:ext cx="897255" cy="555625"/>
          </a:xfrm>
          <a:prstGeom prst="wedgeRoundRectCallout">
            <a:avLst>
              <a:gd name="adj1" fmla="val -76610"/>
              <a:gd name="adj2" fmla="val 25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显示器</a:t>
            </a:r>
            <a:r>
              <a:rPr lang="en-US" altLang="zh-CN" sz="1000"/>
              <a:t>--</a:t>
            </a:r>
            <a:r>
              <a:rPr lang="zh-CN" altLang="en-US" sz="1000"/>
              <a:t>典型的输</a:t>
            </a:r>
            <a:r>
              <a:rPr lang="zh-CN" altLang="en-US" sz="1000"/>
              <a:t>出型设备</a:t>
            </a:r>
            <a:endParaRPr lang="zh-CN" altLang="en-US" sz="1000"/>
          </a:p>
        </p:txBody>
      </p:sp>
      <p:sp>
        <p:nvSpPr>
          <p:cNvPr id="12" name="圆角矩形标注 11"/>
          <p:cNvSpPr/>
          <p:nvPr/>
        </p:nvSpPr>
        <p:spPr>
          <a:xfrm>
            <a:off x="8200390" y="2296795"/>
            <a:ext cx="897255" cy="555625"/>
          </a:xfrm>
          <a:prstGeom prst="wedgeRoundRectCallout">
            <a:avLst>
              <a:gd name="adj1" fmla="val -76610"/>
              <a:gd name="adj2" fmla="val 25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U</a:t>
            </a:r>
            <a:r>
              <a:rPr lang="zh-CN" altLang="en-US" sz="1000"/>
              <a:t>盘</a:t>
            </a:r>
            <a:r>
              <a:rPr lang="en-US" altLang="zh-CN" sz="1000"/>
              <a:t>--</a:t>
            </a:r>
            <a:r>
              <a:rPr lang="zh-CN" altLang="en-US" sz="1000"/>
              <a:t>既能输入又能输出</a:t>
            </a:r>
            <a:r>
              <a:rPr lang="zh-CN" altLang="en-US" sz="1000"/>
              <a:t>的设备</a:t>
            </a:r>
            <a:endParaRPr lang="zh-CN" altLang="en-US" sz="1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70" y="2138680"/>
            <a:ext cx="1024255" cy="871855"/>
          </a:xfrm>
          <a:prstGeom prst="rect">
            <a:avLst/>
          </a:prstGeom>
        </p:spPr>
      </p:pic>
      <p:sp>
        <p:nvSpPr>
          <p:cNvPr id="19" name="流程图: 可选过程 18"/>
          <p:cNvSpPr/>
          <p:nvPr/>
        </p:nvSpPr>
        <p:spPr>
          <a:xfrm>
            <a:off x="803910" y="3997325"/>
            <a:ext cx="1784985" cy="353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2"/>
                </a:solidFill>
                <a:sym typeface="+mn-ea"/>
              </a:rPr>
              <a:t>按信息交换单位来分类</a:t>
            </a:r>
            <a:endParaRPr lang="zh-CN" altLang="en-US" sz="1200">
              <a:solidFill>
                <a:schemeClr val="tx2"/>
              </a:solidFill>
              <a:sym typeface="+mn-ea"/>
            </a:endParaRPr>
          </a:p>
        </p:txBody>
      </p:sp>
      <p:sp>
        <p:nvSpPr>
          <p:cNvPr id="21" name="左中括号 20"/>
          <p:cNvSpPr/>
          <p:nvPr/>
        </p:nvSpPr>
        <p:spPr>
          <a:xfrm rot="5400000">
            <a:off x="2141855" y="4332605"/>
            <a:ext cx="309880" cy="160718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019810" y="5495290"/>
            <a:ext cx="833755" cy="48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块设备</a:t>
            </a:r>
            <a:endParaRPr lang="zh-CN" altLang="en-US" sz="1200"/>
          </a:p>
        </p:txBody>
      </p:sp>
      <p:sp>
        <p:nvSpPr>
          <p:cNvPr id="23" name="流程图: 可选过程 22"/>
          <p:cNvSpPr/>
          <p:nvPr/>
        </p:nvSpPr>
        <p:spPr>
          <a:xfrm>
            <a:off x="2588895" y="5495290"/>
            <a:ext cx="914400" cy="4806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字符设备</a:t>
            </a:r>
            <a:endParaRPr lang="zh-CN" altLang="en-US" sz="1200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340610" y="4409440"/>
            <a:ext cx="317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9" grpId="0" animBg="1"/>
      <p:bldP spid="12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673725" y="658495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890645" y="658495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82185" y="658495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64630" y="658495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56170" y="658495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63465" y="95885"/>
            <a:ext cx="2440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操作系统的</a:t>
            </a:r>
            <a:r>
              <a:rPr lang="zh-CN" altLang="en-US" sz="2400"/>
              <a:t>发展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2138680"/>
            <a:ext cx="2614295" cy="2108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45" y="3899535"/>
            <a:ext cx="844550" cy="1077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1607820"/>
            <a:ext cx="851535" cy="1084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8700" y="1183005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单</a:t>
            </a:r>
            <a:r>
              <a:rPr lang="zh-CN" altLang="en-US" sz="1600"/>
              <a:t>道批处理阶段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2856230" y="1388745"/>
            <a:ext cx="5052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引入了脱机输出，并有监管程序（操作系统雏形）负责控制</a:t>
            </a:r>
            <a:r>
              <a:rPr lang="zh-CN" altLang="en-US" sz="1200"/>
              <a:t>作业</a:t>
            </a:r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60" y="2733040"/>
            <a:ext cx="1104265" cy="812800"/>
          </a:xfrm>
          <a:prstGeom prst="rect">
            <a:avLst/>
          </a:prstGeom>
        </p:spPr>
      </p:pic>
      <p:sp>
        <p:nvSpPr>
          <p:cNvPr id="10" name="流程图: 可选过程 9"/>
          <p:cNvSpPr/>
          <p:nvPr/>
        </p:nvSpPr>
        <p:spPr>
          <a:xfrm>
            <a:off x="4980940" y="2840355"/>
            <a:ext cx="461010" cy="705485"/>
          </a:xfrm>
          <a:prstGeom prst="flowChartAlternateProcess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处理机</a:t>
            </a:r>
            <a:endParaRPr lang="zh-CN" altLang="en-US" sz="1200"/>
          </a:p>
        </p:txBody>
      </p:sp>
      <p:sp>
        <p:nvSpPr>
          <p:cNvPr id="12" name="右箭头 11"/>
          <p:cNvSpPr/>
          <p:nvPr/>
        </p:nvSpPr>
        <p:spPr>
          <a:xfrm>
            <a:off x="4186555" y="3079750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637530" y="3079750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677150" y="3080385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437245" y="2438400"/>
            <a:ext cx="784860" cy="1510030"/>
          </a:xfrm>
          <a:prstGeom prst="round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主机</a:t>
            </a:r>
            <a:endParaRPr lang="zh-CN" altLang="en-US" sz="1600"/>
          </a:p>
        </p:txBody>
      </p:sp>
      <p:sp>
        <p:nvSpPr>
          <p:cNvPr id="20" name="右箭头 19"/>
          <p:cNvSpPr/>
          <p:nvPr/>
        </p:nvSpPr>
        <p:spPr>
          <a:xfrm>
            <a:off x="9382125" y="3081020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340000">
            <a:off x="2188845" y="2273935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9440000">
            <a:off x="2174875" y="4138930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61415" y="5223510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多道批处理</a:t>
            </a:r>
            <a:endParaRPr lang="zh-CN" altLang="en-US" sz="160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4977130"/>
            <a:ext cx="1104265" cy="812800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7014210" y="4614545"/>
            <a:ext cx="784860" cy="1510030"/>
          </a:xfrm>
          <a:prstGeom prst="round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主机</a:t>
            </a:r>
            <a:endParaRPr lang="zh-CN" altLang="en-US" sz="1600"/>
          </a:p>
        </p:txBody>
      </p:sp>
      <p:sp>
        <p:nvSpPr>
          <p:cNvPr id="28" name="右箭头 27"/>
          <p:cNvSpPr/>
          <p:nvPr/>
        </p:nvSpPr>
        <p:spPr>
          <a:xfrm>
            <a:off x="6219190" y="5560695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6219190" y="5256530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219190" y="4952365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8084185" y="5270500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4034790" y="5349240"/>
            <a:ext cx="509905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标注 33"/>
          <p:cNvSpPr/>
          <p:nvPr/>
        </p:nvSpPr>
        <p:spPr>
          <a:xfrm>
            <a:off x="8187055" y="4153535"/>
            <a:ext cx="1725930" cy="710565"/>
          </a:xfrm>
          <a:prstGeom prst="wedgeRoundRectCallout">
            <a:avLst>
              <a:gd name="adj1" fmla="val -69683"/>
              <a:gd name="adj2" fmla="val 313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操作系正式诞生，引用了中断技术，实现了程序并发</a:t>
            </a:r>
            <a:r>
              <a:rPr lang="zh-CN" altLang="en-US" sz="1200"/>
              <a:t>执行</a:t>
            </a:r>
            <a:endParaRPr lang="zh-CN" altLang="en-US" sz="120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050" y="2733040"/>
            <a:ext cx="1104265" cy="8128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205" y="4952365"/>
            <a:ext cx="1104265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4888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57165" y="93980"/>
            <a:ext cx="15030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I/O</a:t>
            </a:r>
            <a:r>
              <a:rPr lang="zh-CN" altLang="en-US" sz="2400"/>
              <a:t>控制器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29335" y="1094105"/>
            <a:ext cx="2660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I/O</a:t>
            </a:r>
            <a:r>
              <a:rPr lang="zh-CN" altLang="en-US" sz="1400"/>
              <a:t>设备有机械部件和电子</a:t>
            </a:r>
            <a:r>
              <a:rPr lang="zh-CN" altLang="en-US" sz="1400"/>
              <a:t>部件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029335" y="1400810"/>
            <a:ext cx="8469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CPU</a:t>
            </a:r>
            <a:r>
              <a:rPr lang="zh-CN" altLang="en-US" sz="1400"/>
              <a:t>无法直接控制机械部件，因此需要一个连接电子部件和</a:t>
            </a:r>
            <a:r>
              <a:rPr lang="en-US" altLang="zh-CN" sz="1400"/>
              <a:t>CPU</a:t>
            </a:r>
            <a:r>
              <a:rPr lang="zh-CN" altLang="en-US" sz="1400"/>
              <a:t>之间的媒介，用来实现</a:t>
            </a:r>
            <a:r>
              <a:rPr lang="en-US" altLang="zh-CN" sz="1400"/>
              <a:t>CPU</a:t>
            </a:r>
            <a:r>
              <a:rPr lang="zh-CN" altLang="en-US" sz="1400"/>
              <a:t>对设备的</a:t>
            </a:r>
            <a:r>
              <a:rPr lang="zh-CN" altLang="en-US" sz="1400"/>
              <a:t>控制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029335" y="2809240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en-US" altLang="zh-CN" sz="1600"/>
              <a:t>/O</a:t>
            </a:r>
            <a:r>
              <a:rPr lang="zh-CN" altLang="en-US" sz="1600"/>
              <a:t>控制器的组成</a:t>
            </a:r>
            <a:r>
              <a:rPr lang="zh-CN" altLang="en-US" sz="1600"/>
              <a:t>和功能</a:t>
            </a:r>
            <a:endParaRPr lang="zh-CN" altLang="en-US" sz="1600"/>
          </a:p>
        </p:txBody>
      </p:sp>
      <p:sp>
        <p:nvSpPr>
          <p:cNvPr id="7" name="圆角矩形 6"/>
          <p:cNvSpPr/>
          <p:nvPr/>
        </p:nvSpPr>
        <p:spPr>
          <a:xfrm>
            <a:off x="4410710" y="2553335"/>
            <a:ext cx="6145530" cy="36899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04710" y="5119370"/>
            <a:ext cx="920115" cy="9258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I/O</a:t>
            </a:r>
            <a:r>
              <a:rPr lang="zh-CN" altLang="en-US" sz="1400"/>
              <a:t>逻辑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9077325" y="2940685"/>
            <a:ext cx="1026160" cy="757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控制器与设备的接口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9077325" y="5177155"/>
            <a:ext cx="1026160" cy="757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控制器与设备的接口</a:t>
            </a:r>
            <a:r>
              <a:rPr lang="en-US" altLang="zh-CN" sz="1200"/>
              <a:t>n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4883785" y="2686050"/>
            <a:ext cx="1255395" cy="33591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97450" y="3208020"/>
            <a:ext cx="1014730" cy="5664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数据寄存器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4997450" y="3965575"/>
            <a:ext cx="1014730" cy="5664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控制寄存器</a:t>
            </a:r>
            <a:endParaRPr lang="zh-CN" altLang="en-US" sz="1200"/>
          </a:p>
        </p:txBody>
      </p:sp>
      <p:sp>
        <p:nvSpPr>
          <p:cNvPr id="177" name="圆角矩形 176"/>
          <p:cNvSpPr/>
          <p:nvPr/>
        </p:nvSpPr>
        <p:spPr>
          <a:xfrm>
            <a:off x="2983865" y="5456555"/>
            <a:ext cx="608330" cy="5886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/>
              <a:t>CPU</a:t>
            </a:r>
            <a:endParaRPr lang="en-US" altLang="zh-CN" sz="1200" b="1"/>
          </a:p>
        </p:txBody>
      </p:sp>
      <p:sp>
        <p:nvSpPr>
          <p:cNvPr id="178" name="圆角矩形 177"/>
          <p:cNvSpPr/>
          <p:nvPr/>
        </p:nvSpPr>
        <p:spPr>
          <a:xfrm flipV="1">
            <a:off x="3006090" y="615124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圆角矩形 178"/>
          <p:cNvSpPr/>
          <p:nvPr/>
        </p:nvSpPr>
        <p:spPr>
          <a:xfrm>
            <a:off x="3352165" y="615188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圆角矩形 179"/>
          <p:cNvSpPr/>
          <p:nvPr/>
        </p:nvSpPr>
        <p:spPr>
          <a:xfrm>
            <a:off x="3181350" y="615124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圆角矩形 180"/>
          <p:cNvSpPr/>
          <p:nvPr/>
        </p:nvSpPr>
        <p:spPr>
          <a:xfrm rot="5400000">
            <a:off x="2799715" y="549529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圆角矩形 181"/>
          <p:cNvSpPr/>
          <p:nvPr/>
        </p:nvSpPr>
        <p:spPr>
          <a:xfrm rot="5400000">
            <a:off x="2799715" y="565086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圆角矩形 182"/>
          <p:cNvSpPr/>
          <p:nvPr/>
        </p:nvSpPr>
        <p:spPr>
          <a:xfrm rot="5400000">
            <a:off x="2799715" y="580326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圆角矩形 183"/>
          <p:cNvSpPr/>
          <p:nvPr/>
        </p:nvSpPr>
        <p:spPr>
          <a:xfrm rot="5400000">
            <a:off x="2799715" y="594550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圆角矩形 184"/>
          <p:cNvSpPr/>
          <p:nvPr/>
        </p:nvSpPr>
        <p:spPr>
          <a:xfrm flipV="1">
            <a:off x="3523615" y="615188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圆角矩形 185"/>
          <p:cNvSpPr/>
          <p:nvPr/>
        </p:nvSpPr>
        <p:spPr>
          <a:xfrm flipV="1">
            <a:off x="3006090" y="523875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圆角矩形 186"/>
          <p:cNvSpPr/>
          <p:nvPr/>
        </p:nvSpPr>
        <p:spPr>
          <a:xfrm>
            <a:off x="3352165" y="523938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3181350" y="523875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 flipV="1">
            <a:off x="3523615" y="523938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圆角矩形 189"/>
          <p:cNvSpPr/>
          <p:nvPr/>
        </p:nvSpPr>
        <p:spPr>
          <a:xfrm rot="5400000">
            <a:off x="3712845" y="549529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圆角矩形 190"/>
          <p:cNvSpPr/>
          <p:nvPr/>
        </p:nvSpPr>
        <p:spPr>
          <a:xfrm rot="5400000">
            <a:off x="3712845" y="565086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圆角矩形 191"/>
          <p:cNvSpPr/>
          <p:nvPr/>
        </p:nvSpPr>
        <p:spPr>
          <a:xfrm rot="5400000">
            <a:off x="3712845" y="580326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圆角矩形 192"/>
          <p:cNvSpPr/>
          <p:nvPr/>
        </p:nvSpPr>
        <p:spPr>
          <a:xfrm rot="5400000">
            <a:off x="3712845" y="594550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870960" y="5911215"/>
            <a:ext cx="3268345" cy="0"/>
          </a:xfrm>
          <a:prstGeom prst="straightConnector1">
            <a:avLst/>
          </a:prstGeom>
          <a:ln w="38100"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880485" y="5709920"/>
            <a:ext cx="3258820" cy="9525"/>
          </a:xfrm>
          <a:prstGeom prst="straightConnector1">
            <a:avLst/>
          </a:prstGeom>
          <a:ln w="38100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85895" y="5911850"/>
            <a:ext cx="593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控制线</a:t>
            </a:r>
            <a:endParaRPr lang="zh-CN" altLang="en-US" sz="10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85895" y="5424805"/>
            <a:ext cx="5930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地址线</a:t>
            </a:r>
            <a:endParaRPr lang="zh-CN" altLang="en-US" sz="10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cxnSp>
        <p:nvCxnSpPr>
          <p:cNvPr id="34" name="肘形连接符 33"/>
          <p:cNvCxnSpPr>
            <a:stCxn id="13" idx="1"/>
          </p:cNvCxnSpPr>
          <p:nvPr/>
        </p:nvCxnSpPr>
        <p:spPr>
          <a:xfrm rot="10800000" flipV="1">
            <a:off x="3257550" y="3491230"/>
            <a:ext cx="1739900" cy="1694180"/>
          </a:xfrm>
          <a:prstGeom prst="bentConnector3">
            <a:avLst>
              <a:gd name="adj1" fmla="val 100109"/>
            </a:avLst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689985" y="3177540"/>
            <a:ext cx="7207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</a:t>
            </a:r>
            <a:r>
              <a:rPr lang="zh-CN" altLang="en-US" sz="1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总线</a:t>
            </a:r>
            <a:endParaRPr lang="zh-CN" altLang="en-US" sz="1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cxnSp>
        <p:nvCxnSpPr>
          <p:cNvPr id="37" name="直接箭头连接符 36"/>
          <p:cNvCxnSpPr>
            <a:endCxn id="14" idx="1"/>
          </p:cNvCxnSpPr>
          <p:nvPr/>
        </p:nvCxnSpPr>
        <p:spPr>
          <a:xfrm flipV="1">
            <a:off x="3276600" y="4248785"/>
            <a:ext cx="1720850" cy="3810"/>
          </a:xfrm>
          <a:prstGeom prst="straightConnector1">
            <a:avLst/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10800000">
            <a:off x="6026785" y="5019675"/>
            <a:ext cx="1141095" cy="500380"/>
          </a:xfrm>
          <a:prstGeom prst="bentConnector3">
            <a:avLst>
              <a:gd name="adj1" fmla="val 49972"/>
            </a:avLst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endCxn id="9" idx="0"/>
          </p:cNvCxnSpPr>
          <p:nvPr/>
        </p:nvCxnSpPr>
        <p:spPr>
          <a:xfrm>
            <a:off x="6148705" y="3609340"/>
            <a:ext cx="1516380" cy="1510030"/>
          </a:xfrm>
          <a:prstGeom prst="bentConnector2">
            <a:avLst/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8150860" y="5556250"/>
            <a:ext cx="916940" cy="10795"/>
          </a:xfrm>
          <a:prstGeom prst="straightConnector1">
            <a:avLst/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10158095" y="3319780"/>
            <a:ext cx="633095" cy="4445"/>
          </a:xfrm>
          <a:prstGeom prst="straightConnector1">
            <a:avLst/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158095" y="5666105"/>
            <a:ext cx="652145" cy="3810"/>
          </a:xfrm>
          <a:prstGeom prst="straightConnector1">
            <a:avLst/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0875010" y="316230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数据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10875010" y="552005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数据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9403715" y="4248785"/>
            <a:ext cx="37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4963795" y="2686050"/>
            <a:ext cx="1123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CPU</a:t>
            </a:r>
            <a:r>
              <a:rPr lang="zh-CN" altLang="en-US" sz="1200"/>
              <a:t>和控制器的接口</a:t>
            </a:r>
            <a:endParaRPr lang="zh-CN" altLang="en-US" sz="1200"/>
          </a:p>
        </p:txBody>
      </p:sp>
      <p:sp>
        <p:nvSpPr>
          <p:cNvPr id="50" name="矩形 49"/>
          <p:cNvSpPr/>
          <p:nvPr/>
        </p:nvSpPr>
        <p:spPr>
          <a:xfrm>
            <a:off x="4997450" y="4672330"/>
            <a:ext cx="1014730" cy="5664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状态寄存器</a:t>
            </a:r>
            <a:endParaRPr lang="zh-CN" altLang="en-US" sz="1200"/>
          </a:p>
        </p:txBody>
      </p:sp>
      <p:cxnSp>
        <p:nvCxnSpPr>
          <p:cNvPr id="51" name="肘形连接符 50"/>
          <p:cNvCxnSpPr/>
          <p:nvPr/>
        </p:nvCxnSpPr>
        <p:spPr>
          <a:xfrm>
            <a:off x="6038850" y="4252595"/>
            <a:ext cx="1165860" cy="1019810"/>
          </a:xfrm>
          <a:prstGeom prst="bentConnector3">
            <a:avLst>
              <a:gd name="adj1" fmla="val 66503"/>
            </a:avLst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3248025" y="4911090"/>
            <a:ext cx="1715770" cy="9525"/>
          </a:xfrm>
          <a:prstGeom prst="straightConnector1">
            <a:avLst/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endCxn id="10" idx="1"/>
          </p:cNvCxnSpPr>
          <p:nvPr/>
        </p:nvCxnSpPr>
        <p:spPr>
          <a:xfrm rot="16200000">
            <a:off x="7640320" y="3682365"/>
            <a:ext cx="1799590" cy="1074420"/>
          </a:xfrm>
          <a:prstGeom prst="bentConnector2">
            <a:avLst/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animBg="1"/>
      <p:bldP spid="178" grpId="1" animBg="1"/>
      <p:bldP spid="179" grpId="1" animBg="1"/>
      <p:bldP spid="180" grpId="1" animBg="1"/>
      <p:bldP spid="181" grpId="1" animBg="1"/>
      <p:bldP spid="182" grpId="1" animBg="1"/>
      <p:bldP spid="183" grpId="1" animBg="1"/>
      <p:bldP spid="184" grpId="1" animBg="1"/>
      <p:bldP spid="185" grpId="1" animBg="1"/>
      <p:bldP spid="186" grpId="1" animBg="1"/>
      <p:bldP spid="187" grpId="1" animBg="1"/>
      <p:bldP spid="188" grpId="1" animBg="1"/>
      <p:bldP spid="189" grpId="1" animBg="1"/>
      <p:bldP spid="190" grpId="1" animBg="1"/>
      <p:bldP spid="191" grpId="1" animBg="1"/>
      <p:bldP spid="192" grpId="1" animBg="1"/>
      <p:bldP spid="193" grpId="1" animBg="1"/>
      <p:bldP spid="33" grpId="0"/>
      <p:bldP spid="32" grpId="0"/>
      <p:bldP spid="36" grpId="0"/>
      <p:bldP spid="13" grpId="0" animBg="1"/>
      <p:bldP spid="14" grpId="0" animBg="1"/>
      <p:bldP spid="50" grpId="0" bldLvl="0" animBg="1"/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4888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57165" y="93980"/>
            <a:ext cx="1807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I/O</a:t>
            </a:r>
            <a:r>
              <a:rPr lang="zh-CN" altLang="en-US" sz="2400"/>
              <a:t>控制</a:t>
            </a:r>
            <a:r>
              <a:rPr lang="zh-CN" altLang="en-US" sz="2400"/>
              <a:t>方式</a:t>
            </a:r>
            <a:endParaRPr lang="zh-CN" altLang="en-US" sz="2400"/>
          </a:p>
        </p:txBody>
      </p:sp>
      <p:sp>
        <p:nvSpPr>
          <p:cNvPr id="7" name="圆角矩形 6"/>
          <p:cNvSpPr/>
          <p:nvPr/>
        </p:nvSpPr>
        <p:spPr>
          <a:xfrm>
            <a:off x="4848860" y="2661285"/>
            <a:ext cx="6145530" cy="36899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498330" y="3019425"/>
            <a:ext cx="1026160" cy="757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控制器与设备的接口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7625715" y="5198110"/>
            <a:ext cx="920115" cy="9258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I/O</a:t>
            </a:r>
            <a:r>
              <a:rPr lang="zh-CN" altLang="en-US" sz="1400"/>
              <a:t>逻辑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5304790" y="2764790"/>
            <a:ext cx="1255395" cy="33591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圆角矩形 176"/>
          <p:cNvSpPr/>
          <p:nvPr/>
        </p:nvSpPr>
        <p:spPr>
          <a:xfrm>
            <a:off x="3404870" y="5535295"/>
            <a:ext cx="608330" cy="5886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/>
              <a:t>CPU</a:t>
            </a:r>
            <a:endParaRPr lang="en-US" altLang="zh-CN" sz="1200" b="1"/>
          </a:p>
        </p:txBody>
      </p:sp>
      <p:sp>
        <p:nvSpPr>
          <p:cNvPr id="178" name="圆角矩形 177"/>
          <p:cNvSpPr/>
          <p:nvPr/>
        </p:nvSpPr>
        <p:spPr>
          <a:xfrm flipV="1">
            <a:off x="3427095" y="622998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圆角矩形 178"/>
          <p:cNvSpPr/>
          <p:nvPr/>
        </p:nvSpPr>
        <p:spPr>
          <a:xfrm>
            <a:off x="3773170" y="623062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圆角矩形 179"/>
          <p:cNvSpPr/>
          <p:nvPr/>
        </p:nvSpPr>
        <p:spPr>
          <a:xfrm>
            <a:off x="3602355" y="622998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圆角矩形 180"/>
          <p:cNvSpPr/>
          <p:nvPr/>
        </p:nvSpPr>
        <p:spPr>
          <a:xfrm rot="5400000">
            <a:off x="3220720" y="557403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圆角矩形 181"/>
          <p:cNvSpPr/>
          <p:nvPr/>
        </p:nvSpPr>
        <p:spPr>
          <a:xfrm rot="5400000">
            <a:off x="3220720" y="572960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圆角矩形 182"/>
          <p:cNvSpPr/>
          <p:nvPr/>
        </p:nvSpPr>
        <p:spPr>
          <a:xfrm rot="5400000">
            <a:off x="3220720" y="588200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圆角矩形 183"/>
          <p:cNvSpPr/>
          <p:nvPr/>
        </p:nvSpPr>
        <p:spPr>
          <a:xfrm rot="5400000">
            <a:off x="3220720" y="602424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圆角矩形 184"/>
          <p:cNvSpPr/>
          <p:nvPr/>
        </p:nvSpPr>
        <p:spPr>
          <a:xfrm flipV="1">
            <a:off x="3944620" y="623062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圆角矩形 185"/>
          <p:cNvSpPr/>
          <p:nvPr/>
        </p:nvSpPr>
        <p:spPr>
          <a:xfrm flipV="1">
            <a:off x="3427095" y="531749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圆角矩形 186"/>
          <p:cNvSpPr/>
          <p:nvPr/>
        </p:nvSpPr>
        <p:spPr>
          <a:xfrm>
            <a:off x="3773170" y="531812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3602355" y="531749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 flipV="1">
            <a:off x="3944620" y="531812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圆角矩形 189"/>
          <p:cNvSpPr/>
          <p:nvPr/>
        </p:nvSpPr>
        <p:spPr>
          <a:xfrm rot="5400000">
            <a:off x="4133850" y="557403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圆角矩形 190"/>
          <p:cNvSpPr/>
          <p:nvPr/>
        </p:nvSpPr>
        <p:spPr>
          <a:xfrm rot="5400000">
            <a:off x="4133850" y="572960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圆角矩形 191"/>
          <p:cNvSpPr/>
          <p:nvPr/>
        </p:nvSpPr>
        <p:spPr>
          <a:xfrm rot="5400000">
            <a:off x="4133850" y="588200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圆角矩形 192"/>
          <p:cNvSpPr/>
          <p:nvPr/>
        </p:nvSpPr>
        <p:spPr>
          <a:xfrm rot="5400000">
            <a:off x="4133850" y="602424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418455" y="3286760"/>
            <a:ext cx="1014730" cy="5664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数据寄存器</a:t>
            </a:r>
            <a:endParaRPr lang="zh-CN" altLang="en-US" sz="1200"/>
          </a:p>
        </p:txBody>
      </p:sp>
      <p:sp>
        <p:nvSpPr>
          <p:cNvPr id="30" name="矩形 29"/>
          <p:cNvSpPr/>
          <p:nvPr/>
        </p:nvSpPr>
        <p:spPr>
          <a:xfrm>
            <a:off x="5418455" y="4044315"/>
            <a:ext cx="1014730" cy="5664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控制寄存器</a:t>
            </a:r>
            <a:endParaRPr lang="zh-CN" altLang="en-US" sz="1200"/>
          </a:p>
        </p:txBody>
      </p:sp>
      <p:sp>
        <p:nvSpPr>
          <p:cNvPr id="50" name="矩形 49"/>
          <p:cNvSpPr/>
          <p:nvPr/>
        </p:nvSpPr>
        <p:spPr>
          <a:xfrm>
            <a:off x="5427980" y="4751070"/>
            <a:ext cx="1014730" cy="5664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状态寄存器</a:t>
            </a:r>
            <a:endParaRPr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706120" y="1035050"/>
            <a:ext cx="19780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1.</a:t>
            </a:r>
            <a:r>
              <a:rPr lang="zh-CN" altLang="en-US" sz="1600"/>
              <a:t>程序直接控制方式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1069975" y="137223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关键词：轮询</a:t>
            </a:r>
            <a:endParaRPr lang="zh-CN" altLang="en-US" sz="140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357370" y="5981065"/>
            <a:ext cx="3268345" cy="0"/>
          </a:xfrm>
          <a:prstGeom prst="straightConnector1">
            <a:avLst/>
          </a:prstGeom>
          <a:ln w="38100"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06755" y="1951355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CPU</a:t>
            </a:r>
            <a:r>
              <a:rPr lang="zh-CN" altLang="en-US" sz="1200"/>
              <a:t>向控制器发出</a:t>
            </a:r>
            <a:r>
              <a:rPr lang="en-US" altLang="zh-CN" sz="1200"/>
              <a:t>“</a:t>
            </a:r>
            <a:r>
              <a:rPr lang="zh-CN" altLang="en-US" sz="1200"/>
              <a:t>读</a:t>
            </a:r>
            <a:r>
              <a:rPr lang="en-US" altLang="zh-CN" sz="1200"/>
              <a:t>”</a:t>
            </a:r>
            <a:r>
              <a:rPr lang="zh-CN" altLang="en-US" sz="1200"/>
              <a:t>指令，设备接收到指令，并把状态设置</a:t>
            </a:r>
            <a:r>
              <a:rPr lang="en-US" altLang="zh-CN" sz="1200"/>
              <a:t>“</a:t>
            </a:r>
            <a:r>
              <a:rPr lang="zh-CN" altLang="en-US" sz="1200"/>
              <a:t>忙碌</a:t>
            </a:r>
            <a:r>
              <a:rPr lang="en-US" altLang="zh-CN" sz="1200"/>
              <a:t>”</a:t>
            </a:r>
            <a:endParaRPr lang="en-US" altLang="zh-CN" sz="1200"/>
          </a:p>
        </p:txBody>
      </p:sp>
      <p:cxnSp>
        <p:nvCxnSpPr>
          <p:cNvPr id="53" name="肘形连接符 52"/>
          <p:cNvCxnSpPr/>
          <p:nvPr/>
        </p:nvCxnSpPr>
        <p:spPr>
          <a:xfrm rot="16200000">
            <a:off x="8061325" y="3786505"/>
            <a:ext cx="1799590" cy="1074420"/>
          </a:xfrm>
          <a:prstGeom prst="bentConnector2">
            <a:avLst/>
          </a:prstGeom>
          <a:ln w="38100"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621645" y="3423920"/>
            <a:ext cx="618490" cy="4445"/>
          </a:xfrm>
          <a:prstGeom prst="straightConnector1">
            <a:avLst/>
          </a:prstGeom>
          <a:ln w="38100"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1323955" y="324485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控制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5784850" y="5059045"/>
            <a:ext cx="281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40" name="文本框 39"/>
          <p:cNvSpPr txBox="1"/>
          <p:nvPr/>
        </p:nvSpPr>
        <p:spPr>
          <a:xfrm>
            <a:off x="706120" y="2529840"/>
            <a:ext cx="2485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CPU</a:t>
            </a:r>
            <a:r>
              <a:rPr lang="zh-CN" altLang="en-US" sz="1200"/>
              <a:t>会不断的循环检查设备的</a:t>
            </a:r>
            <a:r>
              <a:rPr lang="zh-CN" altLang="en-US" sz="1200"/>
              <a:t>状态</a:t>
            </a:r>
            <a:endParaRPr lang="zh-CN" altLang="en-US" sz="1200"/>
          </a:p>
        </p:txBody>
      </p:sp>
      <p:cxnSp>
        <p:nvCxnSpPr>
          <p:cNvPr id="41" name="肘形连接符 40"/>
          <p:cNvCxnSpPr/>
          <p:nvPr/>
        </p:nvCxnSpPr>
        <p:spPr>
          <a:xfrm>
            <a:off x="6433185" y="3689350"/>
            <a:ext cx="1516380" cy="1510030"/>
          </a:xfrm>
          <a:prstGeom prst="bentConnector2">
            <a:avLst/>
          </a:prstGeom>
          <a:ln w="38100"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06120" y="2939415"/>
            <a:ext cx="2916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输入设备准备好数据后将数据传送给控制器，并报告自身</a:t>
            </a:r>
            <a:r>
              <a:rPr lang="zh-CN" altLang="en-US" sz="1200"/>
              <a:t>状态</a:t>
            </a:r>
            <a:endParaRPr lang="zh-CN" altLang="en-US" sz="1200"/>
          </a:p>
        </p:txBody>
      </p:sp>
      <p:cxnSp>
        <p:nvCxnSpPr>
          <p:cNvPr id="44" name="肘形连接符 43"/>
          <p:cNvCxnSpPr/>
          <p:nvPr/>
        </p:nvCxnSpPr>
        <p:spPr>
          <a:xfrm rot="10800000">
            <a:off x="6451600" y="5127625"/>
            <a:ext cx="1141095" cy="500380"/>
          </a:xfrm>
          <a:prstGeom prst="bentConnector3">
            <a:avLst>
              <a:gd name="adj1" fmla="val 49972"/>
            </a:avLst>
          </a:prstGeom>
          <a:ln w="38100"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794375" y="505904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cxnSp>
        <p:nvCxnSpPr>
          <p:cNvPr id="46" name="肘形连接符 45"/>
          <p:cNvCxnSpPr/>
          <p:nvPr/>
        </p:nvCxnSpPr>
        <p:spPr>
          <a:xfrm rot="10800000" flipV="1">
            <a:off x="3602355" y="3597275"/>
            <a:ext cx="1739900" cy="1694180"/>
          </a:xfrm>
          <a:prstGeom prst="bentConnector3">
            <a:avLst>
              <a:gd name="adj1" fmla="val 100109"/>
            </a:avLst>
          </a:prstGeom>
          <a:ln w="38100"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10800000" flipV="1">
            <a:off x="4013200" y="4807585"/>
            <a:ext cx="1421130" cy="452755"/>
          </a:xfrm>
          <a:prstGeom prst="bentConnector3">
            <a:avLst>
              <a:gd name="adj1" fmla="val 99687"/>
            </a:avLst>
          </a:prstGeom>
          <a:ln w="38100"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06120" y="3472815"/>
            <a:ext cx="2698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控制器把输入数据放到数据寄存器，并改变状态</a:t>
            </a:r>
            <a:endParaRPr lang="zh-CN" altLang="en-US" sz="1200"/>
          </a:p>
        </p:txBody>
      </p:sp>
      <p:sp>
        <p:nvSpPr>
          <p:cNvPr id="49" name="文本框 48"/>
          <p:cNvSpPr txBox="1"/>
          <p:nvPr/>
        </p:nvSpPr>
        <p:spPr>
          <a:xfrm rot="10800000" flipV="1">
            <a:off x="706120" y="4004945"/>
            <a:ext cx="2491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CPU</a:t>
            </a:r>
            <a:r>
              <a:rPr lang="zh-CN" altLang="en-US" sz="1200"/>
              <a:t>发现设备</a:t>
            </a:r>
            <a:r>
              <a:rPr lang="en-US" altLang="zh-CN" sz="1200"/>
              <a:t>“</a:t>
            </a:r>
            <a:r>
              <a:rPr lang="zh-CN" altLang="en-US" sz="1200"/>
              <a:t>空闲</a:t>
            </a:r>
            <a:r>
              <a:rPr lang="en-US" altLang="zh-CN" sz="1200"/>
              <a:t>”</a:t>
            </a:r>
            <a:r>
              <a:rPr lang="zh-CN" altLang="en-US" sz="1200"/>
              <a:t>即可将数据寄存器中的内容读入</a:t>
            </a:r>
            <a:r>
              <a:rPr lang="en-US" altLang="zh-CN" sz="1200"/>
              <a:t>CPU</a:t>
            </a:r>
            <a:r>
              <a:rPr lang="zh-CN" altLang="en-US" sz="1200"/>
              <a:t>的寄存器，再把</a:t>
            </a:r>
            <a:r>
              <a:rPr lang="en-US" altLang="zh-CN" sz="1200"/>
              <a:t>CPU</a:t>
            </a:r>
            <a:r>
              <a:rPr lang="zh-CN" altLang="en-US" sz="1200"/>
              <a:t>寄存器内容放入</a:t>
            </a:r>
            <a:r>
              <a:rPr lang="zh-CN" altLang="en-US" sz="1200"/>
              <a:t>内存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42" grpId="0"/>
      <p:bldP spid="38" grpId="1"/>
      <p:bldP spid="45" grpId="0"/>
      <p:bldP spid="48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4888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57165" y="93980"/>
            <a:ext cx="1807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I/O</a:t>
            </a:r>
            <a:r>
              <a:rPr lang="zh-CN" altLang="en-US" sz="2400"/>
              <a:t>控制</a:t>
            </a:r>
            <a:r>
              <a:rPr lang="zh-CN" altLang="en-US" sz="2400"/>
              <a:t>方式</a:t>
            </a:r>
            <a:endParaRPr lang="zh-CN" altLang="en-US" sz="2400"/>
          </a:p>
        </p:txBody>
      </p:sp>
      <p:sp>
        <p:nvSpPr>
          <p:cNvPr id="31" name="文本框 30"/>
          <p:cNvSpPr txBox="1"/>
          <p:nvPr/>
        </p:nvSpPr>
        <p:spPr>
          <a:xfrm>
            <a:off x="706120" y="1035050"/>
            <a:ext cx="283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2.DMA</a:t>
            </a:r>
            <a:r>
              <a:rPr lang="zh-CN" altLang="en-US" sz="1600"/>
              <a:t>（直接存储</a:t>
            </a:r>
            <a:r>
              <a:rPr lang="zh-CN" altLang="en-US" sz="1600"/>
              <a:t>访问）方式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706120" y="1513205"/>
            <a:ext cx="3378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CPU</a:t>
            </a:r>
            <a:r>
              <a:rPr lang="zh-CN" altLang="en-US" sz="1200"/>
              <a:t>发出指令，并说明要读</a:t>
            </a:r>
            <a:r>
              <a:rPr lang="zh-CN" altLang="en-US" sz="1200"/>
              <a:t>取多少数据，数据要存放在内存的什么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4739005" y="2506345"/>
            <a:ext cx="3286125" cy="26282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38495" y="5233035"/>
            <a:ext cx="1287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DMA</a:t>
            </a:r>
            <a:r>
              <a:rPr lang="zh-CN" altLang="en-US" sz="1400"/>
              <a:t>控制器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3582670" y="5233035"/>
            <a:ext cx="1450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CPU—</a:t>
            </a:r>
            <a:r>
              <a:rPr lang="zh-CN" altLang="en-US" sz="1200"/>
              <a:t>控制器</a:t>
            </a:r>
            <a:r>
              <a:rPr lang="zh-CN" altLang="en-US" sz="1200"/>
              <a:t>接口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7436485" y="2215515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块设备</a:t>
            </a:r>
            <a:r>
              <a:rPr lang="en-US" altLang="zh-CN" sz="1200"/>
              <a:t>—</a:t>
            </a:r>
            <a:r>
              <a:rPr lang="zh-CN" altLang="en-US" sz="1200"/>
              <a:t>控制器</a:t>
            </a:r>
            <a:r>
              <a:rPr lang="zh-CN" altLang="en-US" sz="1200"/>
              <a:t>接口</a:t>
            </a:r>
            <a:endParaRPr lang="zh-CN" altLang="en-US" sz="1200"/>
          </a:p>
        </p:txBody>
      </p:sp>
      <p:sp>
        <p:nvSpPr>
          <p:cNvPr id="21" name="矩形 20"/>
          <p:cNvSpPr/>
          <p:nvPr/>
        </p:nvSpPr>
        <p:spPr>
          <a:xfrm>
            <a:off x="4927600" y="2682875"/>
            <a:ext cx="1303655" cy="3333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</a:t>
            </a:r>
            <a:r>
              <a:rPr lang="zh-CN" altLang="en-US" sz="1200"/>
              <a:t>寄存器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6459855" y="2992120"/>
            <a:ext cx="392430" cy="16573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I/O</a:t>
            </a:r>
            <a:r>
              <a:rPr lang="zh-CN" altLang="en-US" sz="1400"/>
              <a:t>控制逻辑</a:t>
            </a:r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4927600" y="3202305"/>
            <a:ext cx="1304290" cy="3333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内存</a:t>
            </a:r>
            <a:r>
              <a:rPr lang="zh-CN" altLang="en-US" sz="1200"/>
              <a:t>地址寄存器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4955540" y="3721735"/>
            <a:ext cx="1304290" cy="3333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</a:t>
            </a:r>
            <a:r>
              <a:rPr lang="zh-CN" altLang="en-US" sz="1200"/>
              <a:t>计数器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4955540" y="4330065"/>
            <a:ext cx="1304290" cy="3333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指令</a:t>
            </a:r>
            <a:r>
              <a:rPr lang="en-US" altLang="zh-CN" sz="1200"/>
              <a:t>/</a:t>
            </a:r>
            <a:r>
              <a:rPr lang="zh-CN" altLang="en-US" sz="1200"/>
              <a:t>状态寄存器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377190" y="2879090"/>
            <a:ext cx="657225" cy="656590"/>
          </a:xfrm>
          <a:prstGeom prst="round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CPU</a:t>
            </a:r>
            <a:endParaRPr lang="en-US" altLang="zh-CN" sz="1400"/>
          </a:p>
        </p:txBody>
      </p:sp>
      <p:cxnSp>
        <p:nvCxnSpPr>
          <p:cNvPr id="27" name="肘形连接符 26"/>
          <p:cNvCxnSpPr>
            <a:stCxn id="26" idx="2"/>
          </p:cNvCxnSpPr>
          <p:nvPr/>
        </p:nvCxnSpPr>
        <p:spPr>
          <a:xfrm rot="5400000" flipV="1">
            <a:off x="1948180" y="2292985"/>
            <a:ext cx="2295525" cy="477964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475605" y="5144770"/>
            <a:ext cx="635" cy="6965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591435" y="4663440"/>
            <a:ext cx="635" cy="11576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219325" y="2682875"/>
            <a:ext cx="745490" cy="200088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内存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394460" y="567436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系统总</a:t>
            </a:r>
            <a:r>
              <a:rPr lang="zh-CN" altLang="en-US" sz="1200"/>
              <a:t>线</a:t>
            </a:r>
            <a:endParaRPr lang="zh-CN" altLang="en-US" sz="1200"/>
          </a:p>
        </p:txBody>
      </p:sp>
      <p:sp>
        <p:nvSpPr>
          <p:cNvPr id="33" name="圆柱形 32"/>
          <p:cNvSpPr/>
          <p:nvPr/>
        </p:nvSpPr>
        <p:spPr>
          <a:xfrm>
            <a:off x="8898890" y="2879090"/>
            <a:ext cx="1127760" cy="5886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磁盘</a:t>
            </a:r>
            <a:endParaRPr lang="zh-CN" altLang="en-US" sz="1400"/>
          </a:p>
        </p:txBody>
      </p:sp>
      <p:cxnSp>
        <p:nvCxnSpPr>
          <p:cNvPr id="34" name="直接连接符 33"/>
          <p:cNvCxnSpPr>
            <a:endCxn id="33" idx="2"/>
          </p:cNvCxnSpPr>
          <p:nvPr/>
        </p:nvCxnSpPr>
        <p:spPr>
          <a:xfrm flipV="1">
            <a:off x="8006080" y="3173730"/>
            <a:ext cx="892810" cy="4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54888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99760" y="15240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总结</a:t>
            </a:r>
            <a:endParaRPr lang="zh-CN" altLang="en-US" sz="2400"/>
          </a:p>
        </p:txBody>
      </p:sp>
      <p:sp>
        <p:nvSpPr>
          <p:cNvPr id="49" name="椭圆 48"/>
          <p:cNvSpPr/>
          <p:nvPr/>
        </p:nvSpPr>
        <p:spPr>
          <a:xfrm>
            <a:off x="4977765" y="1285875"/>
            <a:ext cx="1843405" cy="179451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操作</a:t>
            </a:r>
            <a:r>
              <a:rPr lang="zh-CN" altLang="en-US"/>
              <a:t>系统</a:t>
            </a:r>
            <a:endParaRPr lang="zh-CN" altLang="en-US"/>
          </a:p>
        </p:txBody>
      </p:sp>
      <p:cxnSp>
        <p:nvCxnSpPr>
          <p:cNvPr id="50" name="直接连接符 49"/>
          <p:cNvCxnSpPr>
            <a:stCxn id="49" idx="3"/>
          </p:cNvCxnSpPr>
          <p:nvPr/>
        </p:nvCxnSpPr>
        <p:spPr>
          <a:xfrm flipH="1">
            <a:off x="3091815" y="2817495"/>
            <a:ext cx="2155825" cy="149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86915" y="2044700"/>
            <a:ext cx="823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管理</a:t>
            </a:r>
            <a:r>
              <a:rPr lang="zh-CN" altLang="en-US" sz="1200"/>
              <a:t>资源</a:t>
            </a:r>
            <a:endParaRPr lang="zh-CN" altLang="en-US" sz="1200"/>
          </a:p>
        </p:txBody>
      </p:sp>
      <p:cxnSp>
        <p:nvCxnSpPr>
          <p:cNvPr id="52" name="直接连接符 51"/>
          <p:cNvCxnSpPr>
            <a:stCxn id="49" idx="2"/>
          </p:cNvCxnSpPr>
          <p:nvPr/>
        </p:nvCxnSpPr>
        <p:spPr>
          <a:xfrm flipH="1" flipV="1">
            <a:off x="3001010" y="2182495"/>
            <a:ext cx="197675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380615" y="4380230"/>
            <a:ext cx="1734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提供用户界面和</a:t>
            </a:r>
            <a:r>
              <a:rPr lang="zh-CN" altLang="en-US" sz="1200"/>
              <a:t>服务</a:t>
            </a:r>
            <a:endParaRPr lang="zh-CN" altLang="en-US" sz="1200"/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5923915" y="3080385"/>
            <a:ext cx="16510" cy="207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27650" y="5154295"/>
            <a:ext cx="1143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并发运行程序</a:t>
            </a:r>
            <a:endParaRPr lang="zh-CN" altLang="en-US" sz="1200"/>
          </a:p>
        </p:txBody>
      </p:sp>
      <p:cxnSp>
        <p:nvCxnSpPr>
          <p:cNvPr id="56" name="直接连接符 55"/>
          <p:cNvCxnSpPr/>
          <p:nvPr/>
        </p:nvCxnSpPr>
        <p:spPr>
          <a:xfrm flipH="1" flipV="1">
            <a:off x="6561455" y="2829560"/>
            <a:ext cx="2113915" cy="148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260715" y="438023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提供安全性</a:t>
            </a:r>
            <a:endParaRPr lang="zh-CN" altLang="en-US" sz="1200"/>
          </a:p>
        </p:txBody>
      </p:sp>
      <p:cxnSp>
        <p:nvCxnSpPr>
          <p:cNvPr id="58" name="直接连接符 57"/>
          <p:cNvCxnSpPr>
            <a:endCxn id="49" idx="6"/>
          </p:cNvCxnSpPr>
          <p:nvPr/>
        </p:nvCxnSpPr>
        <p:spPr>
          <a:xfrm flipH="1" flipV="1">
            <a:off x="6821170" y="2183130"/>
            <a:ext cx="2300605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270365" y="204978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设备使用便捷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673725" y="658495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890645" y="658495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82185" y="658495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64630" y="658495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56170" y="658495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5865" y="95885"/>
            <a:ext cx="2027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操作系统简述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285490" y="1227455"/>
            <a:ext cx="5776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现代计算机都是由一个或者多个处理器（</a:t>
            </a:r>
            <a:r>
              <a:rPr lang="en-US" altLang="zh-CN" sz="1400"/>
              <a:t>CPU</a:t>
            </a:r>
            <a:r>
              <a:rPr lang="zh-CN" altLang="en-US" sz="1400"/>
              <a:t>），主存，各种接口，各种输入</a:t>
            </a:r>
            <a:r>
              <a:rPr lang="en-US" altLang="zh-CN" sz="1400"/>
              <a:t>\</a:t>
            </a:r>
            <a:r>
              <a:rPr lang="zh-CN" altLang="en-US" sz="1400"/>
              <a:t>输出设备构成。</a:t>
            </a:r>
            <a:endParaRPr lang="zh-CN" altLang="en-US" sz="1400"/>
          </a:p>
        </p:txBody>
      </p:sp>
      <p:pic>
        <p:nvPicPr>
          <p:cNvPr id="5" name="图片 4" descr="1648641475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2484755"/>
            <a:ext cx="1043305" cy="1036955"/>
          </a:xfrm>
          <a:prstGeom prst="rect">
            <a:avLst/>
          </a:prstGeom>
        </p:spPr>
      </p:pic>
      <p:pic>
        <p:nvPicPr>
          <p:cNvPr id="6" name="图片 5" descr="1648641439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216150"/>
            <a:ext cx="1073150" cy="1080135"/>
          </a:xfrm>
          <a:prstGeom prst="rect">
            <a:avLst/>
          </a:prstGeom>
        </p:spPr>
      </p:pic>
      <p:pic>
        <p:nvPicPr>
          <p:cNvPr id="7" name="图片 6" descr="1648641521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595" y="2204720"/>
            <a:ext cx="2100580" cy="1367790"/>
          </a:xfrm>
          <a:prstGeom prst="rect">
            <a:avLst/>
          </a:prstGeom>
        </p:spPr>
      </p:pic>
      <p:pic>
        <p:nvPicPr>
          <p:cNvPr id="10" name="图片 9" descr="1648641617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080" y="2216150"/>
            <a:ext cx="1409700" cy="1356360"/>
          </a:xfrm>
          <a:prstGeom prst="rect">
            <a:avLst/>
          </a:prstGeom>
        </p:spPr>
      </p:pic>
      <p:pic>
        <p:nvPicPr>
          <p:cNvPr id="23" name="图片 22" descr="1648641737(1)"/>
          <p:cNvPicPr>
            <a:picLocks noChangeAspect="1"/>
          </p:cNvPicPr>
          <p:nvPr/>
        </p:nvPicPr>
        <p:blipFill>
          <a:blip r:embed="rId5"/>
          <a:srcRect l="380" t="-552" r="-380" b="552"/>
          <a:stretch>
            <a:fillRect/>
          </a:stretch>
        </p:blipFill>
        <p:spPr>
          <a:xfrm>
            <a:off x="3601085" y="1993900"/>
            <a:ext cx="1440815" cy="1082040"/>
          </a:xfrm>
          <a:prstGeom prst="round2DiagRect">
            <a:avLst/>
          </a:prstGeom>
        </p:spPr>
      </p:pic>
      <p:pic>
        <p:nvPicPr>
          <p:cNvPr id="24" name="图片 23" descr="1648643000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200000">
            <a:off x="3752215" y="2912745"/>
            <a:ext cx="2046605" cy="598805"/>
          </a:xfrm>
          <a:prstGeom prst="rect">
            <a:avLst/>
          </a:prstGeom>
        </p:spPr>
      </p:pic>
      <p:pic>
        <p:nvPicPr>
          <p:cNvPr id="25" name="图片 24" descr="1648643109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400000">
            <a:off x="3015615" y="2670810"/>
            <a:ext cx="1090930" cy="780415"/>
          </a:xfrm>
          <a:prstGeom prst="rect">
            <a:avLst/>
          </a:prstGeom>
        </p:spPr>
      </p:pic>
      <p:pic>
        <p:nvPicPr>
          <p:cNvPr id="26" name="图片 25" descr="1648642424(1)"/>
          <p:cNvPicPr>
            <a:picLocks noChangeAspect="1"/>
          </p:cNvPicPr>
          <p:nvPr/>
        </p:nvPicPr>
        <p:blipFill>
          <a:blip r:embed="rId8"/>
          <a:srcRect l="5921" t="4722" r="822" b="5194"/>
          <a:stretch>
            <a:fillRect/>
          </a:stretch>
        </p:blipFill>
        <p:spPr>
          <a:xfrm>
            <a:off x="10588625" y="2265680"/>
            <a:ext cx="1028700" cy="981075"/>
          </a:xfrm>
          <a:prstGeom prst="round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4363085" y="4199890"/>
            <a:ext cx="3621405" cy="126492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1701165" y="1886585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处理器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5041900" y="1887220"/>
            <a:ext cx="845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存储</a:t>
            </a:r>
            <a:r>
              <a:rPr lang="zh-CN" altLang="en-US" sz="1600"/>
              <a:t>器</a:t>
            </a:r>
            <a:endParaRPr lang="zh-CN" altLang="en-US" sz="1600"/>
          </a:p>
        </p:txBody>
      </p:sp>
      <p:sp>
        <p:nvSpPr>
          <p:cNvPr id="30" name="文本框 29"/>
          <p:cNvSpPr txBox="1"/>
          <p:nvPr/>
        </p:nvSpPr>
        <p:spPr>
          <a:xfrm>
            <a:off x="6564630" y="1878965"/>
            <a:ext cx="883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显示器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8559800" y="1886585"/>
            <a:ext cx="1106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鼠标</a:t>
            </a:r>
            <a:r>
              <a:rPr lang="en-US" altLang="zh-CN" sz="1600"/>
              <a:t>\</a:t>
            </a:r>
            <a:r>
              <a:rPr lang="zh-CN" altLang="en-US" sz="1600"/>
              <a:t>键盘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10588625" y="186753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网络接口</a:t>
            </a:r>
            <a:endParaRPr lang="zh-CN" altLang="en-US" sz="1600"/>
          </a:p>
        </p:txBody>
      </p:sp>
      <p:sp>
        <p:nvSpPr>
          <p:cNvPr id="36" name="矩形 35"/>
          <p:cNvSpPr/>
          <p:nvPr/>
        </p:nvSpPr>
        <p:spPr>
          <a:xfrm>
            <a:off x="5099685" y="4770120"/>
            <a:ext cx="2884805" cy="69659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应用</a:t>
            </a:r>
            <a:r>
              <a:rPr lang="zh-CN" altLang="en-US" sz="1400"/>
              <a:t>程序</a:t>
            </a:r>
            <a:endParaRPr lang="zh-CN" altLang="en-US" sz="1400"/>
          </a:p>
        </p:txBody>
      </p:sp>
      <p:sp>
        <p:nvSpPr>
          <p:cNvPr id="37" name="矩形 36"/>
          <p:cNvSpPr/>
          <p:nvPr/>
        </p:nvSpPr>
        <p:spPr>
          <a:xfrm>
            <a:off x="4363085" y="5401945"/>
            <a:ext cx="3622040" cy="5867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操作系统</a:t>
            </a:r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364355" y="5984875"/>
            <a:ext cx="3620770" cy="51054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硬件</a:t>
            </a:r>
            <a:endParaRPr lang="zh-CN" altLang="en-US" sz="1400"/>
          </a:p>
        </p:txBody>
      </p:sp>
      <p:sp>
        <p:nvSpPr>
          <p:cNvPr id="39" name="左大括号 38"/>
          <p:cNvSpPr/>
          <p:nvPr/>
        </p:nvSpPr>
        <p:spPr>
          <a:xfrm>
            <a:off x="3889375" y="4513580"/>
            <a:ext cx="278765" cy="759460"/>
          </a:xfrm>
          <a:prstGeom prst="leftBrace">
            <a:avLst>
              <a:gd name="adj1" fmla="val 8219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大括号 39"/>
          <p:cNvSpPr/>
          <p:nvPr/>
        </p:nvSpPr>
        <p:spPr>
          <a:xfrm rot="10800000">
            <a:off x="8074660" y="4319270"/>
            <a:ext cx="278765" cy="1463040"/>
          </a:xfrm>
          <a:prstGeom prst="leftBrace">
            <a:avLst>
              <a:gd name="adj1" fmla="val 8219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471535" y="488251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软件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3035300" y="4716780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用户态</a:t>
            </a:r>
            <a:endParaRPr lang="zh-CN" altLang="en-US" sz="160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3902075" y="5778500"/>
            <a:ext cx="333375" cy="31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035300" y="5612765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内核态</a:t>
            </a:r>
            <a:endParaRPr lang="zh-CN" altLang="en-US" sz="1600"/>
          </a:p>
        </p:txBody>
      </p:sp>
      <p:sp>
        <p:nvSpPr>
          <p:cNvPr id="4" name="椭圆 3"/>
          <p:cNvSpPr/>
          <p:nvPr/>
        </p:nvSpPr>
        <p:spPr>
          <a:xfrm>
            <a:off x="6896100" y="5471795"/>
            <a:ext cx="488950" cy="46037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内核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803265" y="431863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2"/>
                </a:solidFill>
              </a:rPr>
              <a:t>用户</a:t>
            </a:r>
            <a:endParaRPr lang="zh-CN" altLang="en-US" sz="1600">
              <a:solidFill>
                <a:schemeClr val="bg2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8719185" y="5518785"/>
            <a:ext cx="3060065" cy="476250"/>
          </a:xfrm>
          <a:prstGeom prst="wedgeRoundRectCallout">
            <a:avLst>
              <a:gd name="adj1" fmla="val -74320"/>
              <a:gd name="adj2" fmla="val 26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为上层的应用程序、用户提供简单易用的</a:t>
            </a:r>
            <a:r>
              <a:rPr lang="zh-CN" altLang="en-US" sz="1200"/>
              <a:t>服务</a:t>
            </a:r>
            <a:endParaRPr lang="zh-CN" altLang="en-US" sz="1200"/>
          </a:p>
        </p:txBody>
      </p:sp>
      <p:sp>
        <p:nvSpPr>
          <p:cNvPr id="13" name="圆角矩形标注 12"/>
          <p:cNvSpPr/>
          <p:nvPr/>
        </p:nvSpPr>
        <p:spPr>
          <a:xfrm>
            <a:off x="8519160" y="4436745"/>
            <a:ext cx="2240280" cy="445770"/>
          </a:xfrm>
          <a:prstGeom prst="wedgeRoundRectCallout">
            <a:avLst>
              <a:gd name="adj1" fmla="val -74688"/>
              <a:gd name="adj2" fmla="val 660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浏览器、</a:t>
            </a:r>
            <a:r>
              <a:rPr lang="en-US" altLang="zh-CN" sz="1400"/>
              <a:t>QQ</a:t>
            </a:r>
            <a:r>
              <a:rPr lang="zh-CN" altLang="en-US" sz="1400"/>
              <a:t>、</a:t>
            </a:r>
            <a:r>
              <a:rPr lang="en-US" altLang="zh-CN" sz="1400"/>
              <a:t>office…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bldLvl="0" animBg="1"/>
      <p:bldP spid="37" grpId="0" bldLvl="0" animBg="1"/>
      <p:bldP spid="38" grpId="0" bldLvl="0" animBg="1"/>
      <p:bldP spid="4" grpId="0" bldLvl="0" animBg="1"/>
      <p:bldP spid="9" grpId="0"/>
      <p:bldP spid="40" grpId="0" bldLvl="0" animBg="1"/>
      <p:bldP spid="41" grpId="0"/>
      <p:bldP spid="13" grpId="0" animBg="1"/>
      <p:bldP spid="12" grpId="0" animBg="1"/>
      <p:bldP spid="39" grpId="0" animBg="1"/>
      <p:bldP spid="4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56500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4960" y="12255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存储</a:t>
            </a:r>
            <a:r>
              <a:rPr lang="zh-CN" altLang="en-US" sz="2400"/>
              <a:t>结构</a:t>
            </a:r>
            <a:endParaRPr lang="zh-CN" altLang="en-US" sz="2400"/>
          </a:p>
        </p:txBody>
      </p:sp>
      <p:sp>
        <p:nvSpPr>
          <p:cNvPr id="6" name="等腰三角形 5"/>
          <p:cNvSpPr/>
          <p:nvPr/>
        </p:nvSpPr>
        <p:spPr>
          <a:xfrm>
            <a:off x="3429000" y="1955800"/>
            <a:ext cx="5202555" cy="3844925"/>
          </a:xfrm>
          <a:prstGeom prst="triangl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10555" y="53219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硬盘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4109085" y="1955800"/>
            <a:ext cx="3845560" cy="2833370"/>
          </a:xfrm>
          <a:prstGeom prst="triangl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4671060" y="1955800"/>
            <a:ext cx="2727325" cy="1995170"/>
          </a:xfrm>
          <a:prstGeom prst="triangl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5215890" y="1965325"/>
            <a:ext cx="1637030" cy="1198245"/>
          </a:xfrm>
          <a:prstGeom prst="triangl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15000" y="42976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内存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76240" y="3502025"/>
            <a:ext cx="111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高速缓存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63870" y="268859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寄存器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5400000">
            <a:off x="2180590" y="2653665"/>
            <a:ext cx="1915160" cy="254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47085" y="2334895"/>
            <a:ext cx="7175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容量大速度慢成本低</a:t>
            </a:r>
            <a:endParaRPr lang="zh-CN" altLang="en-US" sz="1400"/>
          </a:p>
        </p:txBody>
      </p:sp>
      <p:sp>
        <p:nvSpPr>
          <p:cNvPr id="5" name="左大括号 4"/>
          <p:cNvSpPr/>
          <p:nvPr/>
        </p:nvSpPr>
        <p:spPr>
          <a:xfrm rot="2100000">
            <a:off x="4969510" y="2296795"/>
            <a:ext cx="288290" cy="1235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4435475" y="1537335"/>
            <a:ext cx="1035050" cy="797560"/>
          </a:xfrm>
          <a:prstGeom prst="wedgeRoundRectCallout">
            <a:avLst>
              <a:gd name="adj1" fmla="val 2638"/>
              <a:gd name="adj2" fmla="val 104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集成在</a:t>
            </a:r>
            <a:r>
              <a:rPr lang="en-US" altLang="zh-CN" sz="1200"/>
              <a:t>CPU</a:t>
            </a:r>
            <a:r>
              <a:rPr lang="zh-CN" altLang="en-US" sz="1200"/>
              <a:t>里面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81550" y="33020"/>
            <a:ext cx="3504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操作系统的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左中括号 10"/>
          <p:cNvSpPr/>
          <p:nvPr/>
        </p:nvSpPr>
        <p:spPr>
          <a:xfrm rot="5400000">
            <a:off x="5983605" y="-2391410"/>
            <a:ext cx="225425" cy="738314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17600" y="1676400"/>
            <a:ext cx="2188845" cy="99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进程管理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684905" y="1676400"/>
            <a:ext cx="2189480" cy="99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内存管理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253480" y="1664970"/>
            <a:ext cx="2188845" cy="99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910320" y="1675130"/>
            <a:ext cx="2189480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I/O</a:t>
            </a:r>
            <a:r>
              <a:rPr lang="zh-CN" altLang="en-US"/>
              <a:t>设备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068695" y="701675"/>
            <a:ext cx="8255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0875" y="3220085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我们以</a:t>
            </a:r>
            <a:r>
              <a:rPr lang="en-US" altLang="zh-CN"/>
              <a:t>QQ</a:t>
            </a:r>
            <a:r>
              <a:rPr lang="zh-CN" altLang="en-US"/>
              <a:t>视频聊天</a:t>
            </a:r>
            <a:r>
              <a:rPr lang="zh-CN" altLang="en-US"/>
              <a:t>为例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0875" y="3775710"/>
            <a:ext cx="61220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step1.</a:t>
            </a:r>
            <a:r>
              <a:rPr lang="zh-CN" altLang="en-US" sz="1600"/>
              <a:t>在各个文件夹中找到</a:t>
            </a:r>
            <a:r>
              <a:rPr lang="en-US" altLang="zh-CN" sz="1600"/>
              <a:t>QQ</a:t>
            </a:r>
            <a:r>
              <a:rPr lang="zh-CN" altLang="en-US" sz="1600"/>
              <a:t>安装的位置（</a:t>
            </a:r>
            <a:r>
              <a:rPr lang="en-US" altLang="zh-CN" sz="1600"/>
              <a:t>D</a:t>
            </a:r>
            <a:r>
              <a:rPr lang="zh-CN" altLang="en-US" sz="1600"/>
              <a:t>：</a:t>
            </a:r>
            <a:r>
              <a:rPr lang="en-US" altLang="zh-CN" sz="1600"/>
              <a:t>\Tencent\QQ\bin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673100" y="4288790"/>
            <a:ext cx="22498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step2.</a:t>
            </a:r>
            <a:r>
              <a:rPr lang="zh-CN" altLang="en-US" sz="1600"/>
              <a:t>双击打开</a:t>
            </a:r>
            <a:r>
              <a:rPr lang="en-US" altLang="zh-CN" sz="1600"/>
              <a:t>QQ.exe</a:t>
            </a:r>
            <a:endParaRPr lang="en-US" altLang="zh-CN" sz="1600"/>
          </a:p>
        </p:txBody>
      </p:sp>
      <p:sp>
        <p:nvSpPr>
          <p:cNvPr id="13" name="文本框 12"/>
          <p:cNvSpPr txBox="1"/>
          <p:nvPr/>
        </p:nvSpPr>
        <p:spPr>
          <a:xfrm>
            <a:off x="650875" y="4802505"/>
            <a:ext cx="2272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step3.QQ</a:t>
            </a:r>
            <a:r>
              <a:rPr lang="zh-CN" altLang="en-US" sz="1600"/>
              <a:t>开始正常运行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650875" y="5304790"/>
            <a:ext cx="2565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step4.</a:t>
            </a:r>
            <a:r>
              <a:rPr lang="zh-CN" altLang="en-US" sz="1600"/>
              <a:t>开始和朋友视频聊天</a:t>
            </a:r>
            <a:endParaRPr lang="zh-CN" altLang="en-US" sz="1600"/>
          </a:p>
        </p:txBody>
      </p:sp>
      <p:pic>
        <p:nvPicPr>
          <p:cNvPr id="15" name="图片 14" descr="1648649282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85" y="4156075"/>
            <a:ext cx="5595620" cy="2379345"/>
          </a:xfrm>
          <a:prstGeom prst="rect">
            <a:avLst/>
          </a:prstGeom>
        </p:spPr>
      </p:pic>
      <p:sp>
        <p:nvSpPr>
          <p:cNvPr id="16" name="圆角矩形标注 15"/>
          <p:cNvSpPr/>
          <p:nvPr/>
        </p:nvSpPr>
        <p:spPr>
          <a:xfrm>
            <a:off x="7038975" y="3150870"/>
            <a:ext cx="2961640" cy="666750"/>
          </a:xfrm>
          <a:prstGeom prst="wedgeRoundRectCallout">
            <a:avLst>
              <a:gd name="adj1" fmla="val -64322"/>
              <a:gd name="adj2" fmla="val 5797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逐层的打开文件夹，找到</a:t>
            </a:r>
            <a:r>
              <a:rPr lang="en-US" altLang="zh-CN" sz="1400"/>
              <a:t>QQ.exe</a:t>
            </a:r>
            <a:r>
              <a:rPr lang="zh-CN" altLang="en-US" sz="1400"/>
              <a:t>这个程序的存放位置</a:t>
            </a:r>
            <a:endParaRPr lang="zh-CN" altLang="en-US" sz="1400"/>
          </a:p>
        </p:txBody>
      </p:sp>
      <p:sp>
        <p:nvSpPr>
          <p:cNvPr id="17" name="圆角矩形标注 16"/>
          <p:cNvSpPr/>
          <p:nvPr/>
        </p:nvSpPr>
        <p:spPr>
          <a:xfrm>
            <a:off x="3306445" y="4300220"/>
            <a:ext cx="2770505" cy="403225"/>
          </a:xfrm>
          <a:prstGeom prst="wedgeRoundRectCallout">
            <a:avLst>
              <a:gd name="adj1" fmla="val -64416"/>
              <a:gd name="adj2" fmla="val -748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把这个程序相关的数据放到</a:t>
            </a:r>
            <a:r>
              <a:rPr lang="zh-CN" altLang="en-US" sz="1400"/>
              <a:t>内存</a:t>
            </a:r>
            <a:endParaRPr lang="zh-CN" altLang="en-US" sz="1400"/>
          </a:p>
        </p:txBody>
      </p:sp>
      <p:sp>
        <p:nvSpPr>
          <p:cNvPr id="18" name="圆角矩形标注 17"/>
          <p:cNvSpPr/>
          <p:nvPr/>
        </p:nvSpPr>
        <p:spPr>
          <a:xfrm>
            <a:off x="3376295" y="5187950"/>
            <a:ext cx="2080260" cy="403225"/>
          </a:xfrm>
          <a:prstGeom prst="wedgeRoundRectCallout">
            <a:avLst>
              <a:gd name="adj1" fmla="val -72619"/>
              <a:gd name="adj2" fmla="val -9787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进程正在被</a:t>
            </a:r>
            <a:r>
              <a:rPr lang="en-US" altLang="zh-CN" sz="1400"/>
              <a:t>CPU</a:t>
            </a:r>
            <a:r>
              <a:rPr lang="zh-CN" altLang="en-US" sz="1400"/>
              <a:t>处理</a:t>
            </a:r>
            <a:endParaRPr lang="zh-CN" altLang="en-US" sz="1400"/>
          </a:p>
        </p:txBody>
      </p:sp>
      <p:sp>
        <p:nvSpPr>
          <p:cNvPr id="19" name="圆角矩形标注 18"/>
          <p:cNvSpPr/>
          <p:nvPr/>
        </p:nvSpPr>
        <p:spPr>
          <a:xfrm>
            <a:off x="1325245" y="6075680"/>
            <a:ext cx="2271395" cy="403225"/>
          </a:xfrm>
          <a:prstGeom prst="wedgeRoundRectCallout">
            <a:avLst>
              <a:gd name="adj1" fmla="val -19583"/>
              <a:gd name="adj2" fmla="val -16102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需要把摄像头</a:t>
            </a:r>
            <a:r>
              <a:rPr lang="zh-CN" altLang="en-US" sz="1400"/>
              <a:t>分配给进程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673725" y="658495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890645" y="658495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82185" y="658495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64630" y="658495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56170" y="658495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92445" y="7556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进程</a:t>
            </a:r>
            <a:endParaRPr lang="zh-CN" altLang="en-US" sz="2400"/>
          </a:p>
        </p:txBody>
      </p:sp>
      <p:sp>
        <p:nvSpPr>
          <p:cNvPr id="7" name="圆角矩形 6"/>
          <p:cNvSpPr/>
          <p:nvPr/>
        </p:nvSpPr>
        <p:spPr>
          <a:xfrm>
            <a:off x="2302510" y="2696210"/>
            <a:ext cx="993775" cy="20593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399665" y="2835275"/>
            <a:ext cx="800100" cy="18243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66035" y="3021330"/>
            <a:ext cx="466725" cy="80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66035" y="3213100"/>
            <a:ext cx="466725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662555" y="3721100"/>
            <a:ext cx="273685" cy="283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8435" y="3787140"/>
            <a:ext cx="162560" cy="1511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78405" y="4411345"/>
            <a:ext cx="243205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03170" y="4436745"/>
            <a:ext cx="193040" cy="1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56230" y="4411345"/>
            <a:ext cx="243205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880995" y="4436745"/>
            <a:ext cx="193040" cy="1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171315" y="5184775"/>
            <a:ext cx="1299845" cy="4406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171315" y="5482590"/>
            <a:ext cx="172085" cy="2438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299075" y="5482590"/>
            <a:ext cx="172085" cy="2438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038725" y="5280660"/>
            <a:ext cx="334645" cy="121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444365" y="4748530"/>
            <a:ext cx="773430" cy="4978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4511675" y="4829810"/>
            <a:ext cx="639445" cy="370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491355" y="5715000"/>
            <a:ext cx="658495" cy="7308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526915" y="5792470"/>
            <a:ext cx="586740" cy="5772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491990" y="5666740"/>
            <a:ext cx="658495" cy="161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653280" y="5880100"/>
            <a:ext cx="334645" cy="76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618355" y="6043295"/>
            <a:ext cx="405130" cy="76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573270" y="6206490"/>
            <a:ext cx="495935" cy="76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883660" y="3141980"/>
            <a:ext cx="1856105" cy="730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954145" y="3238500"/>
            <a:ext cx="1714500" cy="5372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980180" y="3811905"/>
            <a:ext cx="1663700" cy="3041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030980" y="3872230"/>
            <a:ext cx="1562100" cy="182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141470" y="3933825"/>
            <a:ext cx="75565" cy="1822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4331970" y="3933825"/>
            <a:ext cx="75565" cy="1822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510405" y="3933825"/>
            <a:ext cx="75565" cy="1822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697730" y="3933825"/>
            <a:ext cx="75565" cy="1822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236210" y="3933825"/>
            <a:ext cx="75565" cy="1822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881245" y="3933825"/>
            <a:ext cx="75565" cy="1822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5048250" y="3933825"/>
            <a:ext cx="75565" cy="1822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5407660" y="3933825"/>
            <a:ext cx="75565" cy="1822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4109085" y="3324225"/>
            <a:ext cx="222885" cy="3651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4550410" y="3324860"/>
            <a:ext cx="222885" cy="3651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4974590" y="3324225"/>
            <a:ext cx="222885" cy="3651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5311775" y="3324860"/>
            <a:ext cx="222885" cy="3651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585970" y="1786890"/>
            <a:ext cx="608330" cy="5886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/>
              <a:t>CPU</a:t>
            </a:r>
            <a:endParaRPr lang="en-US" altLang="zh-CN" sz="1200" b="1"/>
          </a:p>
        </p:txBody>
      </p:sp>
      <p:sp>
        <p:nvSpPr>
          <p:cNvPr id="57" name="圆角矩形 56"/>
          <p:cNvSpPr/>
          <p:nvPr/>
        </p:nvSpPr>
        <p:spPr>
          <a:xfrm flipV="1">
            <a:off x="4608195" y="248158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954270" y="248221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783455" y="248158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 rot="5400000">
            <a:off x="4401820" y="182562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 rot="5400000">
            <a:off x="4401820" y="198120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 rot="5400000">
            <a:off x="4401820" y="213360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5400000">
            <a:off x="4401820" y="227584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圆角矩形 150"/>
          <p:cNvSpPr/>
          <p:nvPr/>
        </p:nvSpPr>
        <p:spPr>
          <a:xfrm flipV="1">
            <a:off x="5125720" y="248221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圆角矩形 151"/>
          <p:cNvSpPr/>
          <p:nvPr/>
        </p:nvSpPr>
        <p:spPr>
          <a:xfrm flipV="1">
            <a:off x="4608195" y="1569085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圆角矩形 152"/>
          <p:cNvSpPr/>
          <p:nvPr/>
        </p:nvSpPr>
        <p:spPr>
          <a:xfrm>
            <a:off x="4954270" y="156972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圆角矩形 153"/>
          <p:cNvSpPr/>
          <p:nvPr/>
        </p:nvSpPr>
        <p:spPr>
          <a:xfrm>
            <a:off x="4783455" y="156908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圆角矩形 154"/>
          <p:cNvSpPr/>
          <p:nvPr/>
        </p:nvSpPr>
        <p:spPr>
          <a:xfrm flipV="1">
            <a:off x="5125720" y="1569720"/>
            <a:ext cx="76200" cy="1212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圆角矩形 155"/>
          <p:cNvSpPr/>
          <p:nvPr/>
        </p:nvSpPr>
        <p:spPr>
          <a:xfrm rot="5400000">
            <a:off x="5314950" y="1825625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圆角矩形 156"/>
          <p:cNvSpPr/>
          <p:nvPr/>
        </p:nvSpPr>
        <p:spPr>
          <a:xfrm rot="5400000">
            <a:off x="5314950" y="198120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圆角矩形 157"/>
          <p:cNvSpPr/>
          <p:nvPr/>
        </p:nvSpPr>
        <p:spPr>
          <a:xfrm rot="5400000">
            <a:off x="5314950" y="213360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 rot="5400000">
            <a:off x="5314950" y="2275840"/>
            <a:ext cx="76200" cy="1219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555865" y="2139950"/>
            <a:ext cx="1328420" cy="327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8" name="直接连接符 177"/>
          <p:cNvCxnSpPr/>
          <p:nvPr/>
        </p:nvCxnSpPr>
        <p:spPr>
          <a:xfrm flipV="1">
            <a:off x="5699760" y="2163445"/>
            <a:ext cx="1842770" cy="104648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5699760" y="3808730"/>
            <a:ext cx="1832610" cy="160147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7556500" y="2841625"/>
            <a:ext cx="1329055" cy="48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</a:t>
            </a:r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7555865" y="3522345"/>
            <a:ext cx="1329055" cy="48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程序段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5" name="矩形 184"/>
          <p:cNvSpPr/>
          <p:nvPr/>
        </p:nvSpPr>
        <p:spPr>
          <a:xfrm>
            <a:off x="7555865" y="4246245"/>
            <a:ext cx="1329055" cy="48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7566025" y="4928870"/>
            <a:ext cx="1329055" cy="48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数据段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7" name="矩形 186"/>
          <p:cNvSpPr/>
          <p:nvPr/>
        </p:nvSpPr>
        <p:spPr>
          <a:xfrm>
            <a:off x="7555230" y="2139950"/>
            <a:ext cx="1329055" cy="48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PCB</a:t>
            </a:r>
            <a:endParaRPr lang="en-US" altLang="zh-CN"/>
          </a:p>
        </p:txBody>
      </p:sp>
      <p:sp>
        <p:nvSpPr>
          <p:cNvPr id="188" name="剪去单角的矩形 187"/>
          <p:cNvSpPr/>
          <p:nvPr/>
        </p:nvSpPr>
        <p:spPr>
          <a:xfrm>
            <a:off x="506095" y="3355340"/>
            <a:ext cx="537845" cy="69977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剪去单角的矩形 188"/>
          <p:cNvSpPr/>
          <p:nvPr/>
        </p:nvSpPr>
        <p:spPr>
          <a:xfrm>
            <a:off x="506095" y="3447415"/>
            <a:ext cx="537845" cy="60706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0" name="直接连接符 189"/>
          <p:cNvCxnSpPr/>
          <p:nvPr/>
        </p:nvCxnSpPr>
        <p:spPr>
          <a:xfrm>
            <a:off x="506095" y="3689350"/>
            <a:ext cx="5378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506095" y="3872230"/>
            <a:ext cx="5378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506095" y="4004945"/>
            <a:ext cx="53784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506095" y="3808730"/>
            <a:ext cx="53784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506095" y="3611880"/>
            <a:ext cx="53784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5" name="剪去单角的矩形 194"/>
          <p:cNvSpPr/>
          <p:nvPr/>
        </p:nvSpPr>
        <p:spPr>
          <a:xfrm>
            <a:off x="633095" y="3482340"/>
            <a:ext cx="537845" cy="69977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剪去单角的矩形 195"/>
          <p:cNvSpPr/>
          <p:nvPr/>
        </p:nvSpPr>
        <p:spPr>
          <a:xfrm>
            <a:off x="633095" y="3574415"/>
            <a:ext cx="537845" cy="60706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7" name="直接连接符 196"/>
          <p:cNvCxnSpPr/>
          <p:nvPr/>
        </p:nvCxnSpPr>
        <p:spPr>
          <a:xfrm>
            <a:off x="633095" y="3816350"/>
            <a:ext cx="5378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633095" y="3999230"/>
            <a:ext cx="5378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633095" y="4131945"/>
            <a:ext cx="53784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633095" y="3935730"/>
            <a:ext cx="53784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633095" y="3738880"/>
            <a:ext cx="53784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3475990" y="4565015"/>
            <a:ext cx="334645" cy="344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圆角矩形 202"/>
          <p:cNvSpPr/>
          <p:nvPr/>
        </p:nvSpPr>
        <p:spPr>
          <a:xfrm>
            <a:off x="3503930" y="4636135"/>
            <a:ext cx="101600" cy="75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圆角矩形 203"/>
          <p:cNvSpPr/>
          <p:nvPr/>
        </p:nvSpPr>
        <p:spPr>
          <a:xfrm>
            <a:off x="3673475" y="4636135"/>
            <a:ext cx="101600" cy="755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5" name="直接连接符 204"/>
          <p:cNvCxnSpPr>
            <a:endCxn id="203" idx="1"/>
          </p:cNvCxnSpPr>
          <p:nvPr/>
        </p:nvCxnSpPr>
        <p:spPr>
          <a:xfrm flipH="1" flipV="1">
            <a:off x="3503930" y="4674235"/>
            <a:ext cx="226060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>
            <a:off x="3617595" y="4813300"/>
            <a:ext cx="71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" name="弧形 210"/>
          <p:cNvSpPr/>
          <p:nvPr/>
        </p:nvSpPr>
        <p:spPr>
          <a:xfrm rot="2580000">
            <a:off x="3175635" y="4785360"/>
            <a:ext cx="648970" cy="6692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弧形 211"/>
          <p:cNvSpPr/>
          <p:nvPr/>
        </p:nvSpPr>
        <p:spPr>
          <a:xfrm rot="13260000">
            <a:off x="3481070" y="4766945"/>
            <a:ext cx="648970" cy="6692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弧形 213"/>
          <p:cNvSpPr/>
          <p:nvPr/>
        </p:nvSpPr>
        <p:spPr>
          <a:xfrm rot="2040000">
            <a:off x="3605530" y="4992370"/>
            <a:ext cx="121920" cy="35496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弧形 214"/>
          <p:cNvSpPr/>
          <p:nvPr/>
        </p:nvSpPr>
        <p:spPr>
          <a:xfrm rot="10140000">
            <a:off x="3518535" y="4821555"/>
            <a:ext cx="121920" cy="35496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圆角矩形 216"/>
          <p:cNvSpPr/>
          <p:nvPr/>
        </p:nvSpPr>
        <p:spPr>
          <a:xfrm>
            <a:off x="3605530" y="4909820"/>
            <a:ext cx="122555" cy="76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弧形 217"/>
          <p:cNvSpPr/>
          <p:nvPr/>
        </p:nvSpPr>
        <p:spPr>
          <a:xfrm rot="1200000">
            <a:off x="3500755" y="4874895"/>
            <a:ext cx="172720" cy="62230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弧形 218"/>
          <p:cNvSpPr/>
          <p:nvPr/>
        </p:nvSpPr>
        <p:spPr>
          <a:xfrm rot="10320000">
            <a:off x="3604895" y="4697095"/>
            <a:ext cx="76200" cy="52895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弧形 221"/>
          <p:cNvSpPr/>
          <p:nvPr/>
        </p:nvSpPr>
        <p:spPr>
          <a:xfrm rot="9480000">
            <a:off x="3561715" y="5158105"/>
            <a:ext cx="388620" cy="156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矩形标注 223"/>
          <p:cNvSpPr/>
          <p:nvPr/>
        </p:nvSpPr>
        <p:spPr>
          <a:xfrm>
            <a:off x="3562985" y="4213225"/>
            <a:ext cx="814070" cy="294005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操作系统</a:t>
            </a:r>
            <a:endParaRPr lang="zh-CN" altLang="en-US" sz="1200"/>
          </a:p>
        </p:txBody>
      </p:sp>
      <p:cxnSp>
        <p:nvCxnSpPr>
          <p:cNvPr id="3" name="直接箭头连接符 2"/>
          <p:cNvCxnSpPr>
            <a:endCxn id="6" idx="1"/>
          </p:cNvCxnSpPr>
          <p:nvPr/>
        </p:nvCxnSpPr>
        <p:spPr>
          <a:xfrm>
            <a:off x="8895080" y="2375535"/>
            <a:ext cx="1761490" cy="11887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endCxn id="6" idx="2"/>
          </p:cNvCxnSpPr>
          <p:nvPr/>
        </p:nvCxnSpPr>
        <p:spPr>
          <a:xfrm>
            <a:off x="8895080" y="3052445"/>
            <a:ext cx="1560195" cy="7943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6" idx="3"/>
          </p:cNvCxnSpPr>
          <p:nvPr/>
        </p:nvCxnSpPr>
        <p:spPr>
          <a:xfrm flipV="1">
            <a:off x="8895080" y="4128770"/>
            <a:ext cx="1761490" cy="287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0455275" y="3447415"/>
            <a:ext cx="1372870" cy="7981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进程</a:t>
            </a:r>
            <a:r>
              <a:rPr lang="zh-CN" altLang="en-US"/>
              <a:t>的实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8708390" y="998855"/>
            <a:ext cx="1814830" cy="850265"/>
          </a:xfrm>
          <a:prstGeom prst="wedgeRoundRectCallout">
            <a:avLst>
              <a:gd name="adj1" fmla="val -48945"/>
              <a:gd name="adj2" fmla="val 8554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记载着进程运行相关的信息，也是系统</a:t>
            </a:r>
            <a:r>
              <a:rPr lang="zh-CN" altLang="en-US" sz="1200"/>
              <a:t>对进程感知的唯一标识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pic>
        <p:nvPicPr>
          <p:cNvPr id="23" name="图片 22" descr="企业微信截图_16486153529149"/>
          <p:cNvPicPr>
            <a:picLocks noChangeAspect="1"/>
          </p:cNvPicPr>
          <p:nvPr/>
        </p:nvPicPr>
        <p:blipFill>
          <a:blip r:embed="rId2"/>
          <a:srcRect r="829" b="4015"/>
          <a:stretch>
            <a:fillRect/>
          </a:stretch>
        </p:blipFill>
        <p:spPr>
          <a:xfrm>
            <a:off x="1480820" y="781050"/>
            <a:ext cx="2736215" cy="1821815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6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10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1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1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16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18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27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29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31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33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35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3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3073 -0.0858333 " pathEditMode="relative" ptsTypes="">
                                      <p:cBhvr>
                                        <p:cTn id="39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ldLvl="0" animBg="1"/>
      <p:bldP spid="186" grpId="0" bldLvl="0" animBg="1"/>
      <p:bldP spid="187" grpId="0" animBg="1"/>
      <p:bldP spid="188" grpId="0" animBg="1"/>
      <p:bldP spid="189" grpId="0" animBg="1"/>
      <p:bldP spid="195" grpId="0" bldLvl="0" animBg="1"/>
      <p:bldP spid="196" grpId="0" bldLvl="0" animBg="1"/>
      <p:bldP spid="202" grpId="0" animBg="1"/>
      <p:bldP spid="203" grpId="0" animBg="1"/>
      <p:bldP spid="204" grpId="0" animBg="1"/>
      <p:bldP spid="211" grpId="0" animBg="1"/>
      <p:bldP spid="212" grpId="0" animBg="1"/>
      <p:bldP spid="214" grpId="0" animBg="1"/>
      <p:bldP spid="215" grpId="0" animBg="1"/>
      <p:bldP spid="217" grpId="0" animBg="1"/>
      <p:bldP spid="218" grpId="0" bldLvl="0" animBg="1"/>
      <p:bldP spid="219" grpId="0" animBg="1"/>
      <p:bldP spid="222" grpId="0" animBg="1"/>
      <p:bldP spid="224" grpId="0" animBg="1"/>
      <p:bldP spid="9" grpId="0" bldLvl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580390" y="2595245"/>
            <a:ext cx="1565910" cy="80327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</a:t>
            </a:r>
            <a:r>
              <a:rPr lang="zh-CN" altLang="en-US"/>
              <a:t>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51450" y="109220"/>
            <a:ext cx="203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进程的状态</a:t>
            </a:r>
            <a:endParaRPr lang="zh-CN" altLang="en-US" sz="2400"/>
          </a:p>
        </p:txBody>
      </p:sp>
      <p:sp>
        <p:nvSpPr>
          <p:cNvPr id="4" name="右箭头 3"/>
          <p:cNvSpPr/>
          <p:nvPr/>
        </p:nvSpPr>
        <p:spPr>
          <a:xfrm>
            <a:off x="2287905" y="2819400"/>
            <a:ext cx="1169670" cy="35306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99180" y="2595245"/>
            <a:ext cx="1556385" cy="80200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就绪</a:t>
            </a:r>
            <a:r>
              <a:rPr lang="zh-CN" altLang="en-US"/>
              <a:t>态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338445" y="2819400"/>
            <a:ext cx="1463040" cy="22098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943090" y="2564765"/>
            <a:ext cx="1557020" cy="80327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</a:t>
            </a:r>
            <a:r>
              <a:rPr lang="zh-CN" altLang="en-US"/>
              <a:t>态</a:t>
            </a: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8641715" y="2807335"/>
            <a:ext cx="1266190" cy="36512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036810" y="2594610"/>
            <a:ext cx="1557020" cy="80391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</a:t>
            </a:r>
            <a:r>
              <a:rPr lang="zh-CN" altLang="en-US"/>
              <a:t>态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7380000">
            <a:off x="5890895" y="4037330"/>
            <a:ext cx="1682115" cy="33718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55565" y="4976495"/>
            <a:ext cx="1557020" cy="80581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</a:t>
            </a:r>
            <a:r>
              <a:rPr lang="zh-CN" altLang="en-US"/>
              <a:t>态</a:t>
            </a:r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 rot="3660000">
            <a:off x="4341495" y="4010660"/>
            <a:ext cx="1669415" cy="330200"/>
          </a:xfrm>
          <a:prstGeom prst="lef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5251450" y="3028315"/>
            <a:ext cx="1477645" cy="224155"/>
          </a:xfrm>
          <a:prstGeom prst="lef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V="1">
            <a:off x="5673725" y="658495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890645" y="658495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82185" y="658495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64630" y="658495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56170" y="658495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45770" y="1115695"/>
            <a:ext cx="813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为了保证进程之间能够安全有序</a:t>
            </a:r>
            <a:r>
              <a:rPr lang="zh-CN" altLang="en-US" sz="1600"/>
              <a:t>的稳定执行，操作系统就会根据进程的状态来进行管理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2252980" y="3482975"/>
            <a:ext cx="1637665" cy="611505"/>
          </a:xfrm>
          <a:prstGeom prst="wedgeRoundRectCallout">
            <a:avLst>
              <a:gd name="adj1" fmla="val -20686"/>
              <a:gd name="adj2" fmla="val -947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系统完成创建进程的一系列工作</a:t>
            </a:r>
            <a:endParaRPr lang="zh-CN" altLang="en-US" sz="1200"/>
          </a:p>
        </p:txBody>
      </p:sp>
      <p:sp>
        <p:nvSpPr>
          <p:cNvPr id="24" name="圆角矩形标注 23"/>
          <p:cNvSpPr/>
          <p:nvPr/>
        </p:nvSpPr>
        <p:spPr>
          <a:xfrm>
            <a:off x="3919855" y="1744345"/>
            <a:ext cx="914400" cy="6115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CPU</a:t>
            </a:r>
            <a:endParaRPr lang="en-US" altLang="zh-CN" sz="1400"/>
          </a:p>
          <a:p>
            <a:pPr algn="ctr"/>
            <a:r>
              <a:rPr lang="zh-CN" altLang="en-US" sz="1400"/>
              <a:t>其他</a:t>
            </a:r>
            <a:endParaRPr lang="zh-CN" altLang="en-US" sz="1400"/>
          </a:p>
        </p:txBody>
      </p:sp>
      <p:sp>
        <p:nvSpPr>
          <p:cNvPr id="22" name="L 形 21"/>
          <p:cNvSpPr/>
          <p:nvPr/>
        </p:nvSpPr>
        <p:spPr>
          <a:xfrm rot="17820000">
            <a:off x="4631055" y="2083435"/>
            <a:ext cx="199390" cy="130810"/>
          </a:xfrm>
          <a:prstGeom prst="corner">
            <a:avLst>
              <a:gd name="adj1" fmla="val 29740"/>
              <a:gd name="adj2" fmla="val 258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乘号 22"/>
          <p:cNvSpPr/>
          <p:nvPr/>
        </p:nvSpPr>
        <p:spPr>
          <a:xfrm>
            <a:off x="4562475" y="1744345"/>
            <a:ext cx="272415" cy="382905"/>
          </a:xfrm>
          <a:prstGeom prst="mathMultiply">
            <a:avLst>
              <a:gd name="adj1" fmla="val 101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标注 24"/>
          <p:cNvSpPr/>
          <p:nvPr/>
        </p:nvSpPr>
        <p:spPr>
          <a:xfrm>
            <a:off x="5626100" y="2124075"/>
            <a:ext cx="914400" cy="6115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进程被调度</a:t>
            </a:r>
            <a:endParaRPr lang="zh-CN" altLang="en-US" sz="1400"/>
          </a:p>
        </p:txBody>
      </p:sp>
      <p:sp>
        <p:nvSpPr>
          <p:cNvPr id="26" name="圆角矩形标注 25"/>
          <p:cNvSpPr/>
          <p:nvPr/>
        </p:nvSpPr>
        <p:spPr>
          <a:xfrm>
            <a:off x="5569585" y="3408680"/>
            <a:ext cx="914400" cy="611505"/>
          </a:xfrm>
          <a:prstGeom prst="wedgeRoundRectCallout">
            <a:avLst>
              <a:gd name="adj1" fmla="val -19722"/>
              <a:gd name="adj2" fmla="val -769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时间片到，或资源被抢占</a:t>
            </a:r>
            <a:endParaRPr lang="zh-CN" altLang="en-US" sz="1200"/>
          </a:p>
        </p:txBody>
      </p:sp>
      <p:sp>
        <p:nvSpPr>
          <p:cNvPr id="27" name="圆角矩形标注 26"/>
          <p:cNvSpPr/>
          <p:nvPr/>
        </p:nvSpPr>
        <p:spPr>
          <a:xfrm>
            <a:off x="7276465" y="1765935"/>
            <a:ext cx="914400" cy="6115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CPU</a:t>
            </a:r>
            <a:endParaRPr lang="en-US" altLang="zh-CN" sz="1400"/>
          </a:p>
          <a:p>
            <a:pPr algn="ctr"/>
            <a:r>
              <a:rPr lang="zh-CN" altLang="en-US" sz="1400"/>
              <a:t>其他</a:t>
            </a:r>
            <a:endParaRPr lang="zh-CN" altLang="en-US" sz="1400"/>
          </a:p>
        </p:txBody>
      </p:sp>
      <p:sp>
        <p:nvSpPr>
          <p:cNvPr id="28" name="L 形 27"/>
          <p:cNvSpPr/>
          <p:nvPr/>
        </p:nvSpPr>
        <p:spPr>
          <a:xfrm rot="17820000">
            <a:off x="7987665" y="2105025"/>
            <a:ext cx="199390" cy="130810"/>
          </a:xfrm>
          <a:prstGeom prst="corner">
            <a:avLst>
              <a:gd name="adj1" fmla="val 29740"/>
              <a:gd name="adj2" fmla="val 258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L 形 29"/>
          <p:cNvSpPr/>
          <p:nvPr/>
        </p:nvSpPr>
        <p:spPr>
          <a:xfrm rot="17820000">
            <a:off x="7987665" y="1870075"/>
            <a:ext cx="199390" cy="130810"/>
          </a:xfrm>
          <a:prstGeom prst="corner">
            <a:avLst>
              <a:gd name="adj1" fmla="val 29740"/>
              <a:gd name="adj2" fmla="val 258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标注 30"/>
          <p:cNvSpPr/>
          <p:nvPr/>
        </p:nvSpPr>
        <p:spPr>
          <a:xfrm>
            <a:off x="7160260" y="4202430"/>
            <a:ext cx="1878965" cy="800735"/>
          </a:xfrm>
          <a:prstGeom prst="wedgeRoundRectCallout">
            <a:avLst>
              <a:gd name="adj1" fmla="val -68151"/>
              <a:gd name="adj2" fmla="val -445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进程通过系统调用申请某种资源，或者等待事件发生</a:t>
            </a:r>
            <a:endParaRPr lang="zh-CN" altLang="en-US" sz="1200"/>
          </a:p>
        </p:txBody>
      </p:sp>
      <p:sp>
        <p:nvSpPr>
          <p:cNvPr id="32" name="圆角矩形标注 31"/>
          <p:cNvSpPr/>
          <p:nvPr/>
        </p:nvSpPr>
        <p:spPr>
          <a:xfrm>
            <a:off x="5470525" y="5995670"/>
            <a:ext cx="914400" cy="611505"/>
          </a:xfrm>
          <a:prstGeom prst="wedgeRoundRectCallout">
            <a:avLst>
              <a:gd name="adj1" fmla="val -15486"/>
              <a:gd name="adj2" fmla="val -787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CPU</a:t>
            </a:r>
            <a:endParaRPr lang="en-US" altLang="zh-CN" sz="1400"/>
          </a:p>
          <a:p>
            <a:pPr algn="ctr"/>
            <a:r>
              <a:rPr lang="zh-CN" altLang="en-US" sz="1400"/>
              <a:t>其他</a:t>
            </a:r>
            <a:endParaRPr lang="zh-CN" altLang="en-US" sz="1400"/>
          </a:p>
        </p:txBody>
      </p:sp>
      <p:sp>
        <p:nvSpPr>
          <p:cNvPr id="35" name="乘号 34"/>
          <p:cNvSpPr/>
          <p:nvPr/>
        </p:nvSpPr>
        <p:spPr>
          <a:xfrm>
            <a:off x="6132195" y="6000750"/>
            <a:ext cx="272415" cy="382905"/>
          </a:xfrm>
          <a:prstGeom prst="mathMultiply">
            <a:avLst>
              <a:gd name="adj1" fmla="val 101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乘号 35"/>
          <p:cNvSpPr/>
          <p:nvPr/>
        </p:nvSpPr>
        <p:spPr>
          <a:xfrm>
            <a:off x="6132195" y="6224270"/>
            <a:ext cx="272415" cy="382905"/>
          </a:xfrm>
          <a:prstGeom prst="mathMultiply">
            <a:avLst>
              <a:gd name="adj1" fmla="val 101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标注 36"/>
          <p:cNvSpPr/>
          <p:nvPr/>
        </p:nvSpPr>
        <p:spPr>
          <a:xfrm>
            <a:off x="3457575" y="4507865"/>
            <a:ext cx="1478915" cy="611505"/>
          </a:xfrm>
          <a:prstGeom prst="wedgeRoundRectCallout">
            <a:avLst>
              <a:gd name="adj1" fmla="val 57476"/>
              <a:gd name="adj2" fmla="val -1090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申请的资源就位，或等待的事情</a:t>
            </a:r>
            <a:r>
              <a:rPr lang="zh-CN" altLang="en-US" sz="1200"/>
              <a:t>发生</a:t>
            </a:r>
            <a:endParaRPr lang="zh-CN" altLang="en-US" sz="1200"/>
          </a:p>
        </p:txBody>
      </p:sp>
      <p:sp>
        <p:nvSpPr>
          <p:cNvPr id="38" name="圆角矩形标注 37"/>
          <p:cNvSpPr/>
          <p:nvPr/>
        </p:nvSpPr>
        <p:spPr>
          <a:xfrm>
            <a:off x="8714105" y="1910715"/>
            <a:ext cx="1227455" cy="684530"/>
          </a:xfrm>
          <a:prstGeom prst="wedgeRoundRectCallout">
            <a:avLst>
              <a:gd name="adj1" fmla="val -20046"/>
              <a:gd name="adj2" fmla="val 88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进程运行结束，或遇到不可修复的</a:t>
            </a:r>
            <a:r>
              <a:rPr lang="zh-CN" altLang="en-US" sz="1200"/>
              <a:t>错误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3" grpId="0" animBg="1"/>
      <p:bldP spid="25" grpId="0" animBg="1"/>
      <p:bldP spid="6" grpId="0" animBg="1"/>
      <p:bldP spid="27" grpId="0" animBg="1"/>
      <p:bldP spid="28" grpId="0" animBg="1"/>
      <p:bldP spid="30" grpId="0" animBg="1"/>
      <p:bldP spid="14" grpId="0" animBg="1"/>
      <p:bldP spid="26" grpId="0" animBg="1"/>
      <p:bldP spid="7" grpId="0" animBg="1"/>
      <p:bldP spid="11" grpId="0" animBg="1"/>
      <p:bldP spid="31" grpId="0" animBg="1"/>
      <p:bldP spid="12" grpId="0" animBg="1"/>
      <p:bldP spid="32" grpId="0" animBg="1"/>
      <p:bldP spid="35" grpId="0" animBg="1"/>
      <p:bldP spid="36" grpId="0" animBg="1"/>
      <p:bldP spid="13" grpId="0" animBg="1"/>
      <p:bldP spid="37" grpId="0" animBg="1"/>
      <p:bldP spid="3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 flipV="1">
            <a:off x="5740400" y="697230"/>
            <a:ext cx="711200" cy="762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3957320" y="697230"/>
            <a:ext cx="711835" cy="762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48860" y="697230"/>
            <a:ext cx="711835" cy="762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1305" y="697230"/>
            <a:ext cx="711835" cy="762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58405" y="697230"/>
            <a:ext cx="711835" cy="762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9" name="图片 38" descr="企业微信截图_164861705464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050"/>
            <a:ext cx="5560060" cy="44202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15585" y="102235"/>
            <a:ext cx="1560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进程通信</a:t>
            </a:r>
            <a:endParaRPr lang="zh-CN" altLang="en-US" sz="2400"/>
          </a:p>
        </p:txBody>
      </p:sp>
      <p:sp>
        <p:nvSpPr>
          <p:cNvPr id="19" name="椭圆 18"/>
          <p:cNvSpPr/>
          <p:nvPr/>
        </p:nvSpPr>
        <p:spPr>
          <a:xfrm>
            <a:off x="6078220" y="1947545"/>
            <a:ext cx="786765" cy="54673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图片进程</a:t>
            </a:r>
            <a:endParaRPr lang="zh-CN" altLang="en-US" sz="1400"/>
          </a:p>
        </p:txBody>
      </p:sp>
      <p:sp>
        <p:nvSpPr>
          <p:cNvPr id="20" name="椭圆 19"/>
          <p:cNvSpPr/>
          <p:nvPr/>
        </p:nvSpPr>
        <p:spPr>
          <a:xfrm>
            <a:off x="6089650" y="2839720"/>
            <a:ext cx="786130" cy="5461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微信进程</a:t>
            </a:r>
            <a:endParaRPr lang="zh-CN" altLang="en-US" sz="1400"/>
          </a:p>
        </p:txBody>
      </p:sp>
      <p:sp>
        <p:nvSpPr>
          <p:cNvPr id="21" name="左箭头 20"/>
          <p:cNvSpPr/>
          <p:nvPr/>
        </p:nvSpPr>
        <p:spPr>
          <a:xfrm>
            <a:off x="5387975" y="2200910"/>
            <a:ext cx="617220" cy="7874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>
            <a:off x="5394325" y="3093085"/>
            <a:ext cx="61658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511040" y="1656715"/>
            <a:ext cx="803910" cy="401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4511040" y="2058670"/>
            <a:ext cx="803910" cy="4019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图片进程地址空间</a:t>
            </a:r>
            <a:endParaRPr lang="zh-CN" altLang="en-US" sz="1200"/>
          </a:p>
        </p:txBody>
      </p:sp>
      <p:sp>
        <p:nvSpPr>
          <p:cNvPr id="48" name="矩形 47"/>
          <p:cNvSpPr/>
          <p:nvPr/>
        </p:nvSpPr>
        <p:spPr>
          <a:xfrm>
            <a:off x="4511040" y="2460625"/>
            <a:ext cx="803910" cy="401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4511040" y="2862580"/>
            <a:ext cx="803910" cy="4019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微信进程地址空间</a:t>
            </a:r>
            <a:endParaRPr lang="zh-CN" altLang="en-US" sz="1200"/>
          </a:p>
        </p:txBody>
      </p:sp>
      <p:sp>
        <p:nvSpPr>
          <p:cNvPr id="50" name="矩形 49"/>
          <p:cNvSpPr/>
          <p:nvPr/>
        </p:nvSpPr>
        <p:spPr>
          <a:xfrm>
            <a:off x="4511040" y="3264535"/>
            <a:ext cx="804545" cy="401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zh-CN" altLang="en-US" sz="1000"/>
          </a:p>
        </p:txBody>
      </p:sp>
      <p:sp>
        <p:nvSpPr>
          <p:cNvPr id="54" name="左箭头 53"/>
          <p:cNvSpPr/>
          <p:nvPr/>
        </p:nvSpPr>
        <p:spPr>
          <a:xfrm rot="19260000">
            <a:off x="5272405" y="2708910"/>
            <a:ext cx="913765" cy="762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5618480" y="2552700"/>
            <a:ext cx="222250" cy="3886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204325" y="4204335"/>
            <a:ext cx="1170940" cy="6381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2"/>
                </a:solidFill>
              </a:rPr>
              <a:t>进程</a:t>
            </a:r>
            <a:r>
              <a:rPr lang="en-US" altLang="zh-CN" sz="1600">
                <a:solidFill>
                  <a:schemeClr val="bg2"/>
                </a:solidFill>
              </a:rPr>
              <a:t>1</a:t>
            </a:r>
            <a:r>
              <a:rPr lang="zh-CN" altLang="en-US" sz="1600">
                <a:solidFill>
                  <a:schemeClr val="bg2"/>
                </a:solidFill>
              </a:rPr>
              <a:t>地址空间</a:t>
            </a:r>
            <a:endParaRPr lang="zh-CN" altLang="en-US" sz="1600">
              <a:solidFill>
                <a:schemeClr val="bg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02420" y="4843145"/>
            <a:ext cx="1172210" cy="4870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9202420" y="5333365"/>
            <a:ext cx="1172845" cy="6635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进程</a:t>
            </a:r>
            <a:r>
              <a:rPr lang="en-US" altLang="zh-CN" sz="1600"/>
              <a:t>2</a:t>
            </a:r>
            <a:r>
              <a:rPr lang="zh-CN" altLang="en-US" sz="1600"/>
              <a:t>地址</a:t>
            </a:r>
            <a:r>
              <a:rPr lang="zh-CN" altLang="en-US" sz="1600"/>
              <a:t>空间</a:t>
            </a:r>
            <a:endParaRPr lang="zh-CN" altLang="en-US" sz="1600"/>
          </a:p>
        </p:txBody>
      </p:sp>
      <p:sp>
        <p:nvSpPr>
          <p:cNvPr id="59" name="矩形 58"/>
          <p:cNvSpPr/>
          <p:nvPr/>
        </p:nvSpPr>
        <p:spPr>
          <a:xfrm>
            <a:off x="9204325" y="3812540"/>
            <a:ext cx="1170305" cy="39116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9204960" y="5999480"/>
            <a:ext cx="1170305" cy="2298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9202420" y="3329940"/>
            <a:ext cx="1172845" cy="4819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共享</a:t>
            </a:r>
            <a:r>
              <a:rPr lang="zh-CN" altLang="en-US" sz="1600"/>
              <a:t>空间</a:t>
            </a:r>
            <a:endParaRPr lang="zh-CN" altLang="en-US" sz="1600"/>
          </a:p>
        </p:txBody>
      </p:sp>
      <p:sp>
        <p:nvSpPr>
          <p:cNvPr id="62" name="矩形 61"/>
          <p:cNvSpPr/>
          <p:nvPr/>
        </p:nvSpPr>
        <p:spPr>
          <a:xfrm>
            <a:off x="9202420" y="3125470"/>
            <a:ext cx="1172845" cy="2044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9443720" y="6231890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内存</a:t>
            </a: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1263630" y="3264535"/>
            <a:ext cx="779780" cy="54737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进程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65" name="椭圆 64"/>
          <p:cNvSpPr/>
          <p:nvPr/>
        </p:nvSpPr>
        <p:spPr>
          <a:xfrm>
            <a:off x="7612380" y="3256280"/>
            <a:ext cx="780415" cy="5556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进程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66" name="右箭头 65"/>
          <p:cNvSpPr/>
          <p:nvPr/>
        </p:nvSpPr>
        <p:spPr>
          <a:xfrm>
            <a:off x="10486390" y="3347720"/>
            <a:ext cx="666115" cy="16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左箭头 66"/>
          <p:cNvSpPr/>
          <p:nvPr/>
        </p:nvSpPr>
        <p:spPr>
          <a:xfrm>
            <a:off x="8425180" y="3576955"/>
            <a:ext cx="705485" cy="1644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8464550" y="3347720"/>
            <a:ext cx="666115" cy="16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左箭头 68"/>
          <p:cNvSpPr/>
          <p:nvPr/>
        </p:nvSpPr>
        <p:spPr>
          <a:xfrm>
            <a:off x="10466705" y="3574415"/>
            <a:ext cx="705485" cy="167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8209915" y="2352675"/>
            <a:ext cx="1358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</a:t>
            </a:r>
            <a:r>
              <a:rPr lang="zh-CN" altLang="en-US" sz="1600"/>
              <a:t>共享</a:t>
            </a:r>
            <a:r>
              <a:rPr lang="zh-CN" altLang="en-US" sz="1600"/>
              <a:t>存储</a:t>
            </a:r>
            <a:endParaRPr lang="zh-CN" altLang="en-US" sz="1600"/>
          </a:p>
        </p:txBody>
      </p:sp>
      <p:sp>
        <p:nvSpPr>
          <p:cNvPr id="4" name="圆角矩形标注 3"/>
          <p:cNvSpPr/>
          <p:nvPr/>
        </p:nvSpPr>
        <p:spPr>
          <a:xfrm>
            <a:off x="4652010" y="4068445"/>
            <a:ext cx="2154555" cy="1219835"/>
          </a:xfrm>
          <a:prstGeom prst="wedgeRoundRectCallout">
            <a:avLst>
              <a:gd name="adj1" fmla="val -20822"/>
              <a:gd name="adj2" fmla="val -725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为了保证安全，一个进程不能访问另一个进程的地址空间，但进程之间的信息交换有必须实现，操作系统就提供了一些</a:t>
            </a:r>
            <a:r>
              <a:rPr lang="zh-CN" altLang="en-US" sz="1200"/>
              <a:t>方法</a:t>
            </a:r>
            <a:endParaRPr lang="zh-CN" altLang="en-US" sz="1200"/>
          </a:p>
        </p:txBody>
      </p:sp>
      <p:sp>
        <p:nvSpPr>
          <p:cNvPr id="5" name="圆角矩形标注 4"/>
          <p:cNvSpPr/>
          <p:nvPr/>
        </p:nvSpPr>
        <p:spPr>
          <a:xfrm>
            <a:off x="9706610" y="1739265"/>
            <a:ext cx="1873250" cy="994410"/>
          </a:xfrm>
          <a:prstGeom prst="wedgeRoundRectCallout">
            <a:avLst>
              <a:gd name="adj1" fmla="val -20847"/>
              <a:gd name="adj2" fmla="val 73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在内存中画出一块共享区，数据的形式，存放的位置都是由进程控制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2" bldLvl="0" animBg="1"/>
      <p:bldP spid="55" grpId="2" bldLvl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4" grpId="0" animBg="1"/>
      <p:bldP spid="5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2970,&quot;width&quot;:2865}"/>
</p:tagLst>
</file>

<file path=ppt/tags/tag64.xml><?xml version="1.0" encoding="utf-8"?>
<p:tagLst xmlns:p="http://schemas.openxmlformats.org/presentationml/2006/main">
  <p:tag name="KSO_WM_UNIT_TABLE_BEAUTIFY" val="smartTable{86704859-bea3-45b0-b986-b8a63bcd4a64}"/>
  <p:tag name="TABLE_ENDDRAG_ORIGIN_RECT" val="85*71"/>
  <p:tag name="TABLE_ENDDRAG_RECT" val="68*231*85*71"/>
</p:tagLst>
</file>

<file path=ppt/tags/tag65.xml><?xml version="1.0" encoding="utf-8"?>
<p:tagLst xmlns:p="http://schemas.openxmlformats.org/presentationml/2006/main">
  <p:tag name="KSO_WM_UNIT_TABLE_BEAUTIFY" val="smartTable{d0d7f3c5-414c-4c9a-9bed-2bd410ac785c}"/>
  <p:tag name="TABLE_ENDDRAG_ORIGIN_RECT" val="62*80"/>
  <p:tag name="TABLE_ENDDRAG_RECT" val="157*155*62*80"/>
</p:tagLst>
</file>

<file path=ppt/tags/tag66.xml><?xml version="1.0" encoding="utf-8"?>
<p:tagLst xmlns:p="http://schemas.openxmlformats.org/presentationml/2006/main">
  <p:tag name="KSO_WM_UNIT_TABLE_BEAUTIFY" val="smartTable{ece692fe-5709-48c9-927f-1dc5119f4f0e}"/>
  <p:tag name="TABLE_ENDDRAG_ORIGIN_RECT" val="139*64"/>
  <p:tag name="TABLE_ENDDRAG_RECT" val="607*255*139*64"/>
</p:tagLst>
</file>

<file path=ppt/tags/tag67.xml><?xml version="1.0" encoding="utf-8"?>
<p:tagLst xmlns:p="http://schemas.openxmlformats.org/presentationml/2006/main">
  <p:tag name="KSO_WM_UNIT_TABLE_BEAUTIFY" val="smartTable{06f587fa-ab42-4b54-976f-deeb7fb3d7ad}"/>
  <p:tag name="TABLE_ENDDRAG_ORIGIN_RECT" val="189*223"/>
  <p:tag name="TABLE_ENDDRAG_RECT" val="229*261*190*223"/>
</p:tagLst>
</file>

<file path=ppt/tags/tag68.xml><?xml version="1.0" encoding="utf-8"?>
<p:tagLst xmlns:p="http://schemas.openxmlformats.org/presentationml/2006/main">
  <p:tag name="KSO_WM_UNIT_TABLE_BEAUTIFY" val="smartTable{286e5b82-8284-4787-97e3-7e4682ff41a7}"/>
  <p:tag name="TABLE_ENDDRAG_ORIGIN_RECT" val="153*138"/>
  <p:tag name="TABLE_ENDDRAG_RECT" val="144*206*153*138"/>
</p:tagLst>
</file>

<file path=ppt/tags/tag69.xml><?xml version="1.0" encoding="utf-8"?>
<p:tagLst xmlns:p="http://schemas.openxmlformats.org/presentationml/2006/main">
  <p:tag name="KSO_WM_UNIT_TABLE_BEAUTIFY" val="smartTable{00b2a76e-f5e8-4aba-a4fa-1c3e7c2566d4}"/>
  <p:tag name="TABLE_ENDDRAG_ORIGIN_RECT" val="153*144"/>
  <p:tag name="TABLE_ENDDRAG_RECT" val="477*349*153*1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45f0dac9-9abf-4860-8571-d927a75f4a18}"/>
  <p:tag name="TABLE_ENDDRAG_ORIGIN_RECT" val="348*178"/>
  <p:tag name="TABLE_ENDDRAG_RECT" val="322*168*348*178"/>
</p:tagLst>
</file>

<file path=ppt/tags/tag71.xml><?xml version="1.0" encoding="utf-8"?>
<p:tagLst xmlns:p="http://schemas.openxmlformats.org/presentationml/2006/main">
  <p:tag name="KSO_WM_UNIT_TABLE_BEAUTIFY" val="smartTable{45f0dac9-9abf-4860-8571-d927a75f4a18}"/>
  <p:tag name="TABLE_ENDDRAG_ORIGIN_RECT" val="348*178"/>
  <p:tag name="TABLE_ENDDRAG_RECT" val="322*168*348*178"/>
</p:tagLst>
</file>

<file path=ppt/tags/tag72.xml><?xml version="1.0" encoding="utf-8"?>
<p:tagLst xmlns:p="http://schemas.openxmlformats.org/presentationml/2006/main">
  <p:tag name="KSO_WM_UNIT_TABLE_BEAUTIFY" val="smartTable{c5897ce0-cecf-4b18-83ae-1d32c51c1487}"/>
  <p:tag name="TABLE_ENDDRAG_ORIGIN_RECT" val="197*40"/>
  <p:tag name="TABLE_ENDDRAG_RECT" val="59*354*197*40"/>
</p:tagLst>
</file>

<file path=ppt/tags/tag73.xml><?xml version="1.0" encoding="utf-8"?>
<p:tagLst xmlns:p="http://schemas.openxmlformats.org/presentationml/2006/main">
  <p:tag name="KSO_WM_UNIT_TABLE_BEAUTIFY" val="smartTable{a7b2eb86-e03d-4b3b-9c5b-4aa904d1e4e8}"/>
  <p:tag name="TABLE_ENDDRAG_ORIGIN_RECT" val="111*73"/>
  <p:tag name="TABLE_ENDDRAG_RECT" val="778*246*111*73"/>
</p:tagLst>
</file>

<file path=ppt/tags/tag74.xml><?xml version="1.0" encoding="utf-8"?>
<p:tagLst xmlns:p="http://schemas.openxmlformats.org/presentationml/2006/main">
  <p:tag name="KSO_WM_UNIT_TABLE_BEAUTIFY" val="smartTable{a7b2eb86-e03d-4b3b-9c5b-4aa904d1e4e8}"/>
  <p:tag name="TABLE_ENDDRAG_ORIGIN_RECT" val="111*73"/>
  <p:tag name="TABLE_ENDDRAG_RECT" val="778*246*111*73"/>
</p:tagLst>
</file>

<file path=ppt/tags/tag75.xml><?xml version="1.0" encoding="utf-8"?>
<p:tagLst xmlns:p="http://schemas.openxmlformats.org/presentationml/2006/main">
  <p:tag name="KSO_WM_UNIT_TABLE_BEAUTIFY" val="smartTable{a7b2eb86-e03d-4b3b-9c5b-4aa904d1e4e8}"/>
  <p:tag name="TABLE_ENDDRAG_ORIGIN_RECT" val="95*136"/>
  <p:tag name="TABLE_ENDDRAG_RECT" val="293*176*95*136"/>
</p:tagLst>
</file>

<file path=ppt/tags/tag76.xml><?xml version="1.0" encoding="utf-8"?>
<p:tagLst xmlns:p="http://schemas.openxmlformats.org/presentationml/2006/main">
  <p:tag name="KSO_WM_UNIT_TABLE_BEAUTIFY" val="smartTable{a7b2eb86-e03d-4b3b-9c5b-4aa904d1e4e8}"/>
  <p:tag name="TABLE_ENDDRAG_ORIGIN_RECT" val="95*143"/>
  <p:tag name="TABLE_ENDDRAG_RECT" val="293*303*95*143"/>
</p:tagLst>
</file>

<file path=ppt/tags/tag77.xml><?xml version="1.0" encoding="utf-8"?>
<p:tagLst xmlns:p="http://schemas.openxmlformats.org/presentationml/2006/main">
  <p:tag name="KSO_WM_UNIT_TABLE_BEAUTIFY" val="smartTable{a7b2eb86-e03d-4b3b-9c5b-4aa904d1e4e8}"/>
  <p:tag name="TABLE_ENDDRAG_ORIGIN_RECT" val="90*73"/>
  <p:tag name="TABLE_ENDDRAG_RECT" val="568*153*90*73"/>
</p:tagLst>
</file>

<file path=ppt/tags/tag78.xml><?xml version="1.0" encoding="utf-8"?>
<p:tagLst xmlns:p="http://schemas.openxmlformats.org/presentationml/2006/main">
  <p:tag name="KSO_WM_UNIT_TABLE_BEAUTIFY" val="smartTable{e5e0faed-1f00-4ab5-b24a-874531ec1342}"/>
  <p:tag name="TABLE_ENDDRAG_ORIGIN_RECT" val="299*114"/>
  <p:tag name="TABLE_ENDDRAG_RECT" val="144*225*299*114"/>
</p:tagLst>
</file>

<file path=ppt/tags/tag79.xml><?xml version="1.0" encoding="utf-8"?>
<p:tagLst xmlns:p="http://schemas.openxmlformats.org/presentationml/2006/main">
  <p:tag name="KSO_WM_UNIT_TABLE_BEAUTIFY" val="smartTable{cd4aad67-4784-4326-9843-13c4b735e85a}"/>
  <p:tag name="TABLE_ENDDRAG_ORIGIN_RECT" val="215*49"/>
  <p:tag name="TABLE_ENDDRAG_RECT" val="593*455*215*49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ABLE_BEAUTIFY" val="smartTable{e8903489-bc67-4c6d-99b0-8857ace3e45e}"/>
  <p:tag name="TABLE_ENDDRAG_ORIGIN_RECT" val="186*88"/>
  <p:tag name="TABLE_ENDDRAG_RECT" val="45*461*186*88"/>
</p:tagLst>
</file>

<file path=ppt/tags/tag81.xml><?xml version="1.0" encoding="utf-8"?>
<p:tagLst xmlns:p="http://schemas.openxmlformats.org/presentationml/2006/main">
  <p:tag name="KSO_WM_UNIT_TABLE_BEAUTIFY" val="smartTable{7eb88169-1207-4e5b-a247-acca28cbf703}"/>
  <p:tag name="TABLE_ENDDRAG_ORIGIN_RECT" val="132*134"/>
  <p:tag name="TABLE_ENDDRAG_RECT" val="381*140*132*134"/>
</p:tagLst>
</file>

<file path=ppt/tags/tag82.xml><?xml version="1.0" encoding="utf-8"?>
<p:tagLst xmlns:p="http://schemas.openxmlformats.org/presentationml/2006/main">
  <p:tag name="KSO_WM_UNIT_TABLE_BEAUTIFY" val="smartTable{60d03d18-5940-42a5-8626-78599248e429}"/>
  <p:tag name="TABLE_ENDDRAG_ORIGIN_RECT" val="207*83"/>
  <p:tag name="TABLE_ENDDRAG_RECT" val="327*284*207*83"/>
</p:tagLst>
</file>

<file path=ppt/tags/tag83.xml><?xml version="1.0" encoding="utf-8"?>
<p:tagLst xmlns:p="http://schemas.openxmlformats.org/presentationml/2006/main">
  <p:tag name="KSO_WM_UNIT_TABLE_BEAUTIFY" val="smartTable{aa711686-b7d7-4d17-949c-680e2dd89004}"/>
  <p:tag name="TABLE_ENDDRAG_ORIGIN_RECT" val="207*83"/>
  <p:tag name="TABLE_ENDDRAG_RECT" val="327*284*207*83"/>
</p:tagLst>
</file>

<file path=ppt/tags/tag84.xml><?xml version="1.0" encoding="utf-8"?>
<p:tagLst xmlns:p="http://schemas.openxmlformats.org/presentationml/2006/main">
  <p:tag name="KSO_WM_UNIT_TABLE_BEAUTIFY" val="smartTable{f3fec66f-e224-4bc9-8488-b85d04273a25}"/>
  <p:tag name="TABLE_ENDDRAG_ORIGIN_RECT" val="286*140"/>
  <p:tag name="TABLE_ENDDRAG_RECT" val="364*151*286*14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5730</Words>
  <Application>WPS 演示</Application>
  <PresentationFormat>宽屏</PresentationFormat>
  <Paragraphs>1826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Wingdings</vt:lpstr>
      <vt:lpstr>楷体</vt:lpstr>
      <vt:lpstr>Arial Unicode MS</vt:lpstr>
      <vt:lpstr>Calibri</vt:lpstr>
      <vt:lpstr>Office 主题​​</vt:lpstr>
      <vt:lpstr>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</cp:lastModifiedBy>
  <cp:revision>243</cp:revision>
  <dcterms:created xsi:type="dcterms:W3CDTF">2019-06-19T02:08:00Z</dcterms:created>
  <dcterms:modified xsi:type="dcterms:W3CDTF">2022-04-02T06:44:47Z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8AE0AE78AB404A8C8ED9ACF577526282</vt:lpwstr>
  </property>
</Properties>
</file>